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41" r:id="rId4"/>
    <p:sldMasterId id="2147483843" r:id="rId5"/>
    <p:sldMasterId id="2147483854" r:id="rId6"/>
    <p:sldMasterId id="2147483858" r:id="rId7"/>
  </p:sldMasterIdLst>
  <p:notesMasterIdLst>
    <p:notesMasterId r:id="rId50"/>
  </p:notesMasterIdLst>
  <p:handoutMasterIdLst>
    <p:handoutMasterId r:id="rId51"/>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Lst>
  <p:sldSz cx="12192000" cy="6858000"/>
  <p:notesSz cx="6797675" cy="9926638"/>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userDrawn="1">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jan D V (Raj, LSD)" initials="RDV(L" lastIdx="147" clrIdx="0">
    <p:extLst>
      <p:ext uri="{19B8F6BF-5375-455C-9EA6-DF929625EA0E}">
        <p15:presenceInfo xmlns:p15="http://schemas.microsoft.com/office/powerpoint/2012/main" userId="S-1-5-21-147214757-305610072-1517763936-8811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6D00"/>
    <a:srgbClr val="C7000B"/>
    <a:srgbClr val="81C15F"/>
    <a:srgbClr val="AFD89C"/>
    <a:srgbClr val="221815"/>
    <a:srgbClr val="FAD3BB"/>
    <a:srgbClr val="F28944"/>
    <a:srgbClr val="F6B78C"/>
    <a:srgbClr val="151515"/>
    <a:srgbClr val="BF00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48" autoAdjust="0"/>
  </p:normalViewPr>
  <p:slideViewPr>
    <p:cSldViewPr snapToGrid="0" snapToObjects="1">
      <p:cViewPr varScale="1">
        <p:scale>
          <a:sx n="76" d="100"/>
          <a:sy n="76" d="100"/>
        </p:scale>
        <p:origin x="70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3" d="100"/>
          <a:sy n="53" d="100"/>
        </p:scale>
        <p:origin x="1812" y="36"/>
      </p:cViewPr>
      <p:guideLst>
        <p:guide orient="horz"/>
        <p:guide pos="2141"/>
      </p:guideLst>
    </p:cSldViewPr>
  </p:notes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7E39D-F737-4E64-8F28-E70B2CC990E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FE88FAF6-B938-4CA5-B0CF-401F1E16D2E3}">
      <dgm:prSet phldrT="[文本]" custT="1"/>
      <dgm:spPr>
        <a:noFill/>
        <a:ln w="19050">
          <a:solidFill>
            <a:schemeClr val="tx1"/>
          </a:solidFill>
        </a:ln>
      </dgm:spPr>
      <dgm:t>
        <a:bodyPr vert="vert"/>
        <a:lstStyle/>
        <a:p>
          <a:r>
            <a:rPr lang="ru-RU" sz="1800">
              <a:solidFill>
                <a:schemeClr val="tx1"/>
              </a:solidFill>
              <a:latin typeface="+mn-lt"/>
            </a:rPr>
            <a:t>Об эволюции архитектуры сети хранения данных</a:t>
          </a:r>
        </a:p>
      </dgm:t>
    </dgm:pt>
    <dgm:pt modelId="{BE3D7DCC-BB8B-4526-AF43-7E03D50C8929}" type="parTrans" cxnId="{3FEF5462-4786-40C1-B64F-33F40585A0CF}">
      <dgm:prSet/>
      <dgm:spPr/>
      <dgm:t>
        <a:bodyPr/>
        <a:lstStyle/>
        <a:p>
          <a:endParaRPr lang="zh-CN" altLang="en-US" sz="1600"/>
        </a:p>
      </dgm:t>
    </dgm:pt>
    <dgm:pt modelId="{FFAFB4B2-5143-4EB2-84E1-5EAE8365B4B5}" type="sibTrans" cxnId="{3FEF5462-4786-40C1-B64F-33F40585A0CF}">
      <dgm:prSet/>
      <dgm:spPr/>
      <dgm:t>
        <a:bodyPr/>
        <a:lstStyle/>
        <a:p>
          <a:endParaRPr lang="zh-CN" altLang="en-US" sz="1600"/>
        </a:p>
      </dgm:t>
    </dgm:pt>
    <dgm:pt modelId="{0F454C6A-175A-4384-9CDA-EC1B1B6215BF}">
      <dgm:prSet phldrT="[文本]" custT="1"/>
      <dgm:spPr>
        <a:noFill/>
        <a:ln w="19050">
          <a:solidFill>
            <a:schemeClr val="tx1"/>
          </a:solidFill>
        </a:ln>
      </dgm:spPr>
      <dgm:t>
        <a:bodyPr/>
        <a:lstStyle/>
        <a:p>
          <a:r>
            <a:rPr lang="ru-RU" sz="1600">
              <a:solidFill>
                <a:schemeClr val="tx1"/>
              </a:solidFill>
              <a:latin typeface="+mn-lt"/>
            </a:rPr>
            <a:t>NAS</a:t>
          </a:r>
        </a:p>
      </dgm:t>
    </dgm:pt>
    <dgm:pt modelId="{9D8E7642-7863-4671-87D4-6D41C09E172E}" type="parTrans" cxnId="{19C4719C-A6F4-4A95-B233-A80F257281CB}">
      <dgm:prSet custT="1"/>
      <dgm:spPr>
        <a:ln w="19050">
          <a:solidFill>
            <a:schemeClr val="tx1"/>
          </a:solidFill>
        </a:ln>
      </dgm:spPr>
      <dgm:t>
        <a:bodyPr/>
        <a:lstStyle/>
        <a:p>
          <a:endParaRPr lang="zh-CN" altLang="en-US" sz="1600"/>
        </a:p>
      </dgm:t>
    </dgm:pt>
    <dgm:pt modelId="{973C153D-29E6-4703-90CB-35E15F11AB14}" type="sibTrans" cxnId="{19C4719C-A6F4-4A95-B233-A80F257281CB}">
      <dgm:prSet/>
      <dgm:spPr/>
      <dgm:t>
        <a:bodyPr/>
        <a:lstStyle/>
        <a:p>
          <a:endParaRPr lang="zh-CN" altLang="en-US" sz="1600"/>
        </a:p>
      </dgm:t>
    </dgm:pt>
    <dgm:pt modelId="{9F7DCD6A-7DA6-4C8D-998A-F3DD4CEA2EF9}">
      <dgm:prSet phldrT="[文本]" custT="1"/>
      <dgm:spPr>
        <a:noFill/>
        <a:ln w="19050">
          <a:solidFill>
            <a:schemeClr val="tx1"/>
          </a:solidFill>
        </a:ln>
      </dgm:spPr>
      <dgm:t>
        <a:bodyPr/>
        <a:lstStyle/>
        <a:p>
          <a:r>
            <a:rPr lang="ru-RU" sz="1600">
              <a:solidFill>
                <a:schemeClr val="tx1"/>
              </a:solidFill>
              <a:latin typeface="+mn-lt"/>
            </a:rPr>
            <a:t>SAN</a:t>
          </a:r>
        </a:p>
      </dgm:t>
    </dgm:pt>
    <dgm:pt modelId="{1E8A777E-0BA0-4689-8458-0C91E2DE98A0}" type="parTrans" cxnId="{EA589F27-BE32-421C-90CE-D93A10363E4E}">
      <dgm:prSet custT="1"/>
      <dgm:spPr>
        <a:ln w="19050">
          <a:solidFill>
            <a:schemeClr val="tx1"/>
          </a:solidFill>
        </a:ln>
      </dgm:spPr>
      <dgm:t>
        <a:bodyPr/>
        <a:lstStyle/>
        <a:p>
          <a:endParaRPr lang="zh-CN" altLang="en-US" sz="1600"/>
        </a:p>
      </dgm:t>
    </dgm:pt>
    <dgm:pt modelId="{2C28BD41-A021-4263-8BEE-62E6EB36CA1C}" type="sibTrans" cxnId="{EA589F27-BE32-421C-90CE-D93A10363E4E}">
      <dgm:prSet/>
      <dgm:spPr/>
      <dgm:t>
        <a:bodyPr/>
        <a:lstStyle/>
        <a:p>
          <a:endParaRPr lang="zh-CN" altLang="en-US" sz="1600"/>
        </a:p>
      </dgm:t>
    </dgm:pt>
    <dgm:pt modelId="{66BDDB25-026E-4105-9743-A4B82F5411B2}">
      <dgm:prSet phldrT="[文本]" custT="1"/>
      <dgm:spPr>
        <a:noFill/>
        <a:ln w="19050">
          <a:solidFill>
            <a:schemeClr val="tx1"/>
          </a:solidFill>
        </a:ln>
      </dgm:spPr>
      <dgm:t>
        <a:bodyPr/>
        <a:lstStyle/>
        <a:p>
          <a:r>
            <a:rPr lang="ru-RU" sz="1600">
              <a:solidFill>
                <a:schemeClr val="tx1"/>
              </a:solidFill>
              <a:latin typeface="+mn-lt"/>
            </a:rPr>
            <a:t>Распределенная архитектура</a:t>
          </a:r>
        </a:p>
      </dgm:t>
    </dgm:pt>
    <dgm:pt modelId="{A43E4B77-4BA3-41E1-85AF-6C565F3F9045}" type="parTrans" cxnId="{C26D32F4-534D-4643-AA39-F4C14C9B43DF}">
      <dgm:prSet custT="1"/>
      <dgm:spPr>
        <a:noFill/>
        <a:ln w="19050">
          <a:solidFill>
            <a:schemeClr val="tx1"/>
          </a:solidFill>
        </a:ln>
      </dgm:spPr>
      <dgm:t>
        <a:bodyPr/>
        <a:lstStyle/>
        <a:p>
          <a:endParaRPr lang="zh-CN" altLang="en-US" sz="1600">
            <a:solidFill>
              <a:schemeClr val="tx1"/>
            </a:solidFill>
            <a:latin typeface="+mn-lt"/>
          </a:endParaRPr>
        </a:p>
      </dgm:t>
    </dgm:pt>
    <dgm:pt modelId="{4503D4FA-022A-45B5-890A-8561548BBA82}" type="sibTrans" cxnId="{C26D32F4-534D-4643-AA39-F4C14C9B43DF}">
      <dgm:prSet/>
      <dgm:spPr/>
      <dgm:t>
        <a:bodyPr/>
        <a:lstStyle/>
        <a:p>
          <a:endParaRPr lang="zh-CN" altLang="en-US" sz="1600"/>
        </a:p>
      </dgm:t>
    </dgm:pt>
    <dgm:pt modelId="{7E444C33-4AE0-4756-A1B5-28DBECE9BC1F}">
      <dgm:prSet phldrT="[文本]" custT="1"/>
      <dgm:spPr>
        <a:noFill/>
        <a:ln w="19050">
          <a:solidFill>
            <a:schemeClr val="tx1"/>
          </a:solidFill>
        </a:ln>
      </dgm:spPr>
      <dgm:t>
        <a:bodyPr/>
        <a:lstStyle/>
        <a:p>
          <a:r>
            <a:rPr lang="ru-RU" sz="1600">
              <a:solidFill>
                <a:schemeClr val="tx1"/>
              </a:solidFill>
              <a:latin typeface="+mn-lt"/>
            </a:rPr>
            <a:t>IP SAN</a:t>
          </a:r>
        </a:p>
      </dgm:t>
    </dgm:pt>
    <dgm:pt modelId="{657819F6-2CC5-4196-A0A8-7FC349B71F6A}" type="parTrans" cxnId="{15A22216-E0B5-429E-A960-8C1478546F21}">
      <dgm:prSet custT="1"/>
      <dgm:spPr>
        <a:noFill/>
        <a:ln w="19050">
          <a:solidFill>
            <a:schemeClr val="tx1"/>
          </a:solidFill>
        </a:ln>
      </dgm:spPr>
      <dgm:t>
        <a:bodyPr/>
        <a:lstStyle/>
        <a:p>
          <a:endParaRPr lang="zh-CN" altLang="en-US" sz="1600">
            <a:solidFill>
              <a:schemeClr val="tx1"/>
            </a:solidFill>
            <a:latin typeface="+mn-lt"/>
          </a:endParaRPr>
        </a:p>
      </dgm:t>
    </dgm:pt>
    <dgm:pt modelId="{77E640E1-1C0E-400E-B416-2A63D76394BC}" type="sibTrans" cxnId="{15A22216-E0B5-429E-A960-8C1478546F21}">
      <dgm:prSet/>
      <dgm:spPr/>
      <dgm:t>
        <a:bodyPr/>
        <a:lstStyle/>
        <a:p>
          <a:endParaRPr lang="zh-CN" altLang="en-US" sz="1600"/>
        </a:p>
      </dgm:t>
    </dgm:pt>
    <dgm:pt modelId="{21E56A67-F86E-4B17-8757-99F42A4EF322}">
      <dgm:prSet phldrT="[文本]" custT="1"/>
      <dgm:spPr>
        <a:noFill/>
        <a:ln w="19050">
          <a:solidFill>
            <a:schemeClr val="tx1"/>
          </a:solidFill>
        </a:ln>
      </dgm:spPr>
      <dgm:t>
        <a:bodyPr/>
        <a:lstStyle/>
        <a:p>
          <a:r>
            <a:rPr lang="ru-RU" sz="1600">
              <a:solidFill>
                <a:schemeClr val="tx1"/>
              </a:solidFill>
              <a:latin typeface="+mn-lt"/>
            </a:rPr>
            <a:t>FC SAN</a:t>
          </a:r>
        </a:p>
      </dgm:t>
    </dgm:pt>
    <dgm:pt modelId="{44BDDC9B-D9E4-4F42-B8F1-DBCC5D39C662}" type="parTrans" cxnId="{E06B22ED-9383-4B2F-93ED-6385663717D5}">
      <dgm:prSet custT="1"/>
      <dgm:spPr>
        <a:ln w="19050">
          <a:solidFill>
            <a:schemeClr val="tx1"/>
          </a:solidFill>
        </a:ln>
      </dgm:spPr>
      <dgm:t>
        <a:bodyPr/>
        <a:lstStyle/>
        <a:p>
          <a:endParaRPr lang="zh-CN" altLang="en-US" sz="1600"/>
        </a:p>
      </dgm:t>
    </dgm:pt>
    <dgm:pt modelId="{032F855D-4C2B-486A-A18A-8F6DE60D258C}" type="sibTrans" cxnId="{E06B22ED-9383-4B2F-93ED-6385663717D5}">
      <dgm:prSet/>
      <dgm:spPr/>
      <dgm:t>
        <a:bodyPr/>
        <a:lstStyle/>
        <a:p>
          <a:endParaRPr lang="zh-CN" altLang="en-US" sz="1600"/>
        </a:p>
      </dgm:t>
    </dgm:pt>
    <dgm:pt modelId="{12979EF2-C9F6-4ADC-A41E-37FF2512D78B}">
      <dgm:prSet phldrT="[文本]" custT="1"/>
      <dgm:spPr>
        <a:noFill/>
        <a:ln w="19050">
          <a:solidFill>
            <a:schemeClr val="tx1"/>
          </a:solidFill>
        </a:ln>
      </dgm:spPr>
      <dgm:t>
        <a:bodyPr/>
        <a:lstStyle/>
        <a:p>
          <a:r>
            <a:rPr lang="ru-RU" sz="1600">
              <a:solidFill>
                <a:schemeClr val="tx1"/>
              </a:solidFill>
              <a:latin typeface="+mn-lt"/>
            </a:rPr>
            <a:t>DAS</a:t>
          </a:r>
        </a:p>
      </dgm:t>
    </dgm:pt>
    <dgm:pt modelId="{E6FF229F-C0B2-4264-B365-05D1B91E9461}" type="sibTrans" cxnId="{5A08744E-9D14-49F1-9202-DA72026BD5E5}">
      <dgm:prSet/>
      <dgm:spPr/>
      <dgm:t>
        <a:bodyPr/>
        <a:lstStyle/>
        <a:p>
          <a:endParaRPr lang="zh-CN" altLang="en-US" sz="1600"/>
        </a:p>
      </dgm:t>
    </dgm:pt>
    <dgm:pt modelId="{5A4D914C-5F61-42B5-B2DC-E7DB959BF15C}" type="parTrans" cxnId="{5A08744E-9D14-49F1-9202-DA72026BD5E5}">
      <dgm:prSet custT="1"/>
      <dgm:spPr>
        <a:noFill/>
        <a:ln w="19050">
          <a:solidFill>
            <a:schemeClr val="tx1"/>
          </a:solidFill>
        </a:ln>
      </dgm:spPr>
      <dgm:t>
        <a:bodyPr/>
        <a:lstStyle/>
        <a:p>
          <a:endParaRPr lang="zh-CN" altLang="en-US" sz="1600">
            <a:solidFill>
              <a:schemeClr val="tx1"/>
            </a:solidFill>
            <a:latin typeface="+mn-lt"/>
          </a:endParaRPr>
        </a:p>
      </dgm:t>
    </dgm:pt>
    <dgm:pt modelId="{BD5CFE78-F863-4C87-B805-9AFF99FB25B7}">
      <dgm:prSet phldrT="[文本]" custT="1"/>
      <dgm:spPr>
        <a:noFill/>
        <a:ln w="19050">
          <a:solidFill>
            <a:schemeClr val="tx1"/>
          </a:solidFill>
        </a:ln>
      </dgm:spPr>
      <dgm:t>
        <a:bodyPr/>
        <a:lstStyle/>
        <a:p>
          <a:r>
            <a:rPr lang="ru-RU" sz="1600">
              <a:solidFill>
                <a:schemeClr val="tx1"/>
              </a:solidFill>
              <a:latin typeface="+mn-lt"/>
            </a:rPr>
            <a:t>Сравнение</a:t>
          </a:r>
          <a:br>
            <a:rPr lang="ru-RU" sz="1600">
              <a:solidFill>
                <a:schemeClr val="tx1"/>
              </a:solidFill>
              <a:latin typeface="+mn-lt"/>
            </a:rPr>
          </a:br>
          <a:r>
            <a:rPr lang="ru-RU" sz="1600">
              <a:solidFill>
                <a:schemeClr val="tx1"/>
              </a:solidFill>
              <a:latin typeface="+mn-lt"/>
            </a:rPr>
            <a:t>IP SAN и FC SAN</a:t>
          </a:r>
        </a:p>
      </dgm:t>
    </dgm:pt>
    <dgm:pt modelId="{D5483B00-11D2-4985-B181-C9842204295C}" type="parTrans" cxnId="{64F64842-7390-422F-A037-D93E7B7062DC}">
      <dgm:prSet custT="1"/>
      <dgm:spPr>
        <a:noFill/>
        <a:ln w="19050">
          <a:solidFill>
            <a:schemeClr val="tx1"/>
          </a:solidFill>
        </a:ln>
      </dgm:spPr>
      <dgm:t>
        <a:bodyPr/>
        <a:lstStyle/>
        <a:p>
          <a:endParaRPr lang="zh-CN" altLang="en-US" sz="1600">
            <a:solidFill>
              <a:schemeClr val="tx1"/>
            </a:solidFill>
            <a:latin typeface="+mn-lt"/>
          </a:endParaRPr>
        </a:p>
      </dgm:t>
    </dgm:pt>
    <dgm:pt modelId="{11EA3E5E-BDA4-45DE-BD2B-652CB77A041E}" type="sibTrans" cxnId="{64F64842-7390-422F-A037-D93E7B7062DC}">
      <dgm:prSet/>
      <dgm:spPr/>
      <dgm:t>
        <a:bodyPr/>
        <a:lstStyle/>
        <a:p>
          <a:endParaRPr lang="zh-CN" altLang="en-US" sz="1600"/>
        </a:p>
      </dgm:t>
    </dgm:pt>
    <dgm:pt modelId="{F78898A3-9FAA-4C8C-BFF4-E27CF1373DDF}" type="pres">
      <dgm:prSet presAssocID="{D237E39D-F737-4E64-8F28-E70B2CC990EB}" presName="Name0" presStyleCnt="0">
        <dgm:presLayoutVars>
          <dgm:chPref val="1"/>
          <dgm:dir/>
          <dgm:animOne val="branch"/>
          <dgm:animLvl val="lvl"/>
          <dgm:resizeHandles val="exact"/>
        </dgm:presLayoutVars>
      </dgm:prSet>
      <dgm:spPr/>
      <dgm:t>
        <a:bodyPr/>
        <a:lstStyle/>
        <a:p>
          <a:endParaRPr lang="zh-CN" altLang="en-US"/>
        </a:p>
      </dgm:t>
    </dgm:pt>
    <dgm:pt modelId="{97D60FA4-C815-4C9C-BB1A-FE8B801A35CD}" type="pres">
      <dgm:prSet presAssocID="{FE88FAF6-B938-4CA5-B0CF-401F1E16D2E3}" presName="root1" presStyleCnt="0"/>
      <dgm:spPr/>
      <dgm:t>
        <a:bodyPr/>
        <a:lstStyle/>
        <a:p>
          <a:endParaRPr lang="zh-CN" altLang="en-US"/>
        </a:p>
      </dgm:t>
    </dgm:pt>
    <dgm:pt modelId="{0B73E538-A01D-4D13-A41C-02DB054C37D8}" type="pres">
      <dgm:prSet presAssocID="{FE88FAF6-B938-4CA5-B0CF-401F1E16D2E3}" presName="LevelOneTextNode" presStyleLbl="node0" presStyleIdx="0" presStyleCnt="1" custScaleX="323076" custScaleY="21796">
        <dgm:presLayoutVars>
          <dgm:chPref val="3"/>
        </dgm:presLayoutVars>
      </dgm:prSet>
      <dgm:spPr/>
      <dgm:t>
        <a:bodyPr/>
        <a:lstStyle/>
        <a:p>
          <a:endParaRPr lang="zh-CN" altLang="en-US"/>
        </a:p>
      </dgm:t>
    </dgm:pt>
    <dgm:pt modelId="{BF763F17-B2CE-46C1-8C17-7B1B8D62264A}" type="pres">
      <dgm:prSet presAssocID="{FE88FAF6-B938-4CA5-B0CF-401F1E16D2E3}" presName="level2hierChild" presStyleCnt="0"/>
      <dgm:spPr/>
      <dgm:t>
        <a:bodyPr/>
        <a:lstStyle/>
        <a:p>
          <a:endParaRPr lang="zh-CN" altLang="en-US"/>
        </a:p>
      </dgm:t>
    </dgm:pt>
    <dgm:pt modelId="{F1F3DE39-7B1C-428E-98A1-A6BE2ABA4EE6}" type="pres">
      <dgm:prSet presAssocID="{5A4D914C-5F61-42B5-B2DC-E7DB959BF15C}" presName="conn2-1" presStyleLbl="parChTrans1D2" presStyleIdx="0" presStyleCnt="4"/>
      <dgm:spPr/>
      <dgm:t>
        <a:bodyPr/>
        <a:lstStyle/>
        <a:p>
          <a:endParaRPr lang="zh-CN" altLang="en-US"/>
        </a:p>
      </dgm:t>
    </dgm:pt>
    <dgm:pt modelId="{33511E8A-9A94-4169-B2CF-975F3818FD30}" type="pres">
      <dgm:prSet presAssocID="{5A4D914C-5F61-42B5-B2DC-E7DB959BF15C}" presName="connTx" presStyleLbl="parChTrans1D2" presStyleIdx="0" presStyleCnt="4"/>
      <dgm:spPr/>
      <dgm:t>
        <a:bodyPr/>
        <a:lstStyle/>
        <a:p>
          <a:endParaRPr lang="zh-CN" altLang="en-US"/>
        </a:p>
      </dgm:t>
    </dgm:pt>
    <dgm:pt modelId="{F95F9986-21A6-4848-A911-AF2792907D2B}" type="pres">
      <dgm:prSet presAssocID="{12979EF2-C9F6-4ADC-A41E-37FF2512D78B}" presName="root2" presStyleCnt="0"/>
      <dgm:spPr/>
      <dgm:t>
        <a:bodyPr/>
        <a:lstStyle/>
        <a:p>
          <a:endParaRPr lang="zh-CN" altLang="en-US"/>
        </a:p>
      </dgm:t>
    </dgm:pt>
    <dgm:pt modelId="{93F21018-6D80-4870-AAFF-01C599E6880C}" type="pres">
      <dgm:prSet presAssocID="{12979EF2-C9F6-4ADC-A41E-37FF2512D78B}" presName="LevelTwoTextNode" presStyleLbl="node2" presStyleIdx="0" presStyleCnt="4" custScaleY="63496">
        <dgm:presLayoutVars>
          <dgm:chPref val="3"/>
        </dgm:presLayoutVars>
      </dgm:prSet>
      <dgm:spPr/>
      <dgm:t>
        <a:bodyPr/>
        <a:lstStyle/>
        <a:p>
          <a:endParaRPr lang="zh-CN" altLang="en-US"/>
        </a:p>
      </dgm:t>
    </dgm:pt>
    <dgm:pt modelId="{DE6AF651-7875-4A27-90C8-03171FF39034}" type="pres">
      <dgm:prSet presAssocID="{12979EF2-C9F6-4ADC-A41E-37FF2512D78B}" presName="level3hierChild" presStyleCnt="0"/>
      <dgm:spPr/>
      <dgm:t>
        <a:bodyPr/>
        <a:lstStyle/>
        <a:p>
          <a:endParaRPr lang="zh-CN" altLang="en-US"/>
        </a:p>
      </dgm:t>
    </dgm:pt>
    <dgm:pt modelId="{B7A27F32-053A-4681-9DBD-647AF4762E56}" type="pres">
      <dgm:prSet presAssocID="{9D8E7642-7863-4671-87D4-6D41C09E172E}" presName="conn2-1" presStyleLbl="parChTrans1D2" presStyleIdx="1" presStyleCnt="4"/>
      <dgm:spPr/>
      <dgm:t>
        <a:bodyPr/>
        <a:lstStyle/>
        <a:p>
          <a:endParaRPr lang="zh-CN" altLang="en-US"/>
        </a:p>
      </dgm:t>
    </dgm:pt>
    <dgm:pt modelId="{78D5C9E5-14CE-45D1-B666-DF13D0B9585B}" type="pres">
      <dgm:prSet presAssocID="{9D8E7642-7863-4671-87D4-6D41C09E172E}" presName="connTx" presStyleLbl="parChTrans1D2" presStyleIdx="1" presStyleCnt="4"/>
      <dgm:spPr/>
      <dgm:t>
        <a:bodyPr/>
        <a:lstStyle/>
        <a:p>
          <a:endParaRPr lang="zh-CN" altLang="en-US"/>
        </a:p>
      </dgm:t>
    </dgm:pt>
    <dgm:pt modelId="{74D3CB67-C530-49CC-83AB-560A0CD5DB6D}" type="pres">
      <dgm:prSet presAssocID="{0F454C6A-175A-4384-9CDA-EC1B1B6215BF}" presName="root2" presStyleCnt="0"/>
      <dgm:spPr/>
      <dgm:t>
        <a:bodyPr/>
        <a:lstStyle/>
        <a:p>
          <a:endParaRPr lang="zh-CN" altLang="en-US"/>
        </a:p>
      </dgm:t>
    </dgm:pt>
    <dgm:pt modelId="{CF0286EC-31F5-4348-853D-ED70ACBED238}" type="pres">
      <dgm:prSet presAssocID="{0F454C6A-175A-4384-9CDA-EC1B1B6215BF}" presName="LevelTwoTextNode" presStyleLbl="node2" presStyleIdx="1" presStyleCnt="4" custScaleY="63496">
        <dgm:presLayoutVars>
          <dgm:chPref val="3"/>
        </dgm:presLayoutVars>
      </dgm:prSet>
      <dgm:spPr/>
      <dgm:t>
        <a:bodyPr/>
        <a:lstStyle/>
        <a:p>
          <a:endParaRPr lang="zh-CN" altLang="en-US"/>
        </a:p>
      </dgm:t>
    </dgm:pt>
    <dgm:pt modelId="{AB0DD3D4-3973-4BB9-88B9-65C0588205F2}" type="pres">
      <dgm:prSet presAssocID="{0F454C6A-175A-4384-9CDA-EC1B1B6215BF}" presName="level3hierChild" presStyleCnt="0"/>
      <dgm:spPr/>
      <dgm:t>
        <a:bodyPr/>
        <a:lstStyle/>
        <a:p>
          <a:endParaRPr lang="zh-CN" altLang="en-US"/>
        </a:p>
      </dgm:t>
    </dgm:pt>
    <dgm:pt modelId="{86833A2B-EE5F-418F-91D9-5BB606A39C4C}" type="pres">
      <dgm:prSet presAssocID="{1E8A777E-0BA0-4689-8458-0C91E2DE98A0}" presName="conn2-1" presStyleLbl="parChTrans1D2" presStyleIdx="2" presStyleCnt="4"/>
      <dgm:spPr/>
      <dgm:t>
        <a:bodyPr/>
        <a:lstStyle/>
        <a:p>
          <a:endParaRPr lang="zh-CN" altLang="en-US"/>
        </a:p>
      </dgm:t>
    </dgm:pt>
    <dgm:pt modelId="{EBABE36F-198A-441D-B4BF-1F29B61F04FE}" type="pres">
      <dgm:prSet presAssocID="{1E8A777E-0BA0-4689-8458-0C91E2DE98A0}" presName="connTx" presStyleLbl="parChTrans1D2" presStyleIdx="2" presStyleCnt="4"/>
      <dgm:spPr/>
      <dgm:t>
        <a:bodyPr/>
        <a:lstStyle/>
        <a:p>
          <a:endParaRPr lang="zh-CN" altLang="en-US"/>
        </a:p>
      </dgm:t>
    </dgm:pt>
    <dgm:pt modelId="{8B9C25ED-AC42-4365-8D4D-C3AD837BD06B}" type="pres">
      <dgm:prSet presAssocID="{9F7DCD6A-7DA6-4C8D-998A-F3DD4CEA2EF9}" presName="root2" presStyleCnt="0"/>
      <dgm:spPr/>
      <dgm:t>
        <a:bodyPr/>
        <a:lstStyle/>
        <a:p>
          <a:endParaRPr lang="zh-CN" altLang="en-US"/>
        </a:p>
      </dgm:t>
    </dgm:pt>
    <dgm:pt modelId="{A86BBD7B-1796-4497-8EFC-D8411A899D1C}" type="pres">
      <dgm:prSet presAssocID="{9F7DCD6A-7DA6-4C8D-998A-F3DD4CEA2EF9}" presName="LevelTwoTextNode" presStyleLbl="node2" presStyleIdx="2" presStyleCnt="4" custScaleY="63496">
        <dgm:presLayoutVars>
          <dgm:chPref val="3"/>
        </dgm:presLayoutVars>
      </dgm:prSet>
      <dgm:spPr/>
      <dgm:t>
        <a:bodyPr/>
        <a:lstStyle/>
        <a:p>
          <a:endParaRPr lang="zh-CN" altLang="en-US"/>
        </a:p>
      </dgm:t>
    </dgm:pt>
    <dgm:pt modelId="{AB4A70B7-C323-46B1-A452-C961E7D57E1A}" type="pres">
      <dgm:prSet presAssocID="{9F7DCD6A-7DA6-4C8D-998A-F3DD4CEA2EF9}" presName="level3hierChild" presStyleCnt="0"/>
      <dgm:spPr/>
      <dgm:t>
        <a:bodyPr/>
        <a:lstStyle/>
        <a:p>
          <a:endParaRPr lang="zh-CN" altLang="en-US"/>
        </a:p>
      </dgm:t>
    </dgm:pt>
    <dgm:pt modelId="{C8B36076-6CAA-4738-8C80-49164C82D529}" type="pres">
      <dgm:prSet presAssocID="{657819F6-2CC5-4196-A0A8-7FC349B71F6A}" presName="conn2-1" presStyleLbl="parChTrans1D3" presStyleIdx="0" presStyleCnt="3"/>
      <dgm:spPr/>
      <dgm:t>
        <a:bodyPr/>
        <a:lstStyle/>
        <a:p>
          <a:endParaRPr lang="zh-CN" altLang="en-US"/>
        </a:p>
      </dgm:t>
    </dgm:pt>
    <dgm:pt modelId="{60540EA0-3F38-41FF-B4BC-02777ADCBA3D}" type="pres">
      <dgm:prSet presAssocID="{657819F6-2CC5-4196-A0A8-7FC349B71F6A}" presName="connTx" presStyleLbl="parChTrans1D3" presStyleIdx="0" presStyleCnt="3"/>
      <dgm:spPr/>
      <dgm:t>
        <a:bodyPr/>
        <a:lstStyle/>
        <a:p>
          <a:endParaRPr lang="zh-CN" altLang="en-US"/>
        </a:p>
      </dgm:t>
    </dgm:pt>
    <dgm:pt modelId="{5F048E86-70F1-4D66-8F28-AE24A2C0934C}" type="pres">
      <dgm:prSet presAssocID="{7E444C33-4AE0-4756-A1B5-28DBECE9BC1F}" presName="root2" presStyleCnt="0"/>
      <dgm:spPr/>
      <dgm:t>
        <a:bodyPr/>
        <a:lstStyle/>
        <a:p>
          <a:endParaRPr lang="zh-CN" altLang="en-US"/>
        </a:p>
      </dgm:t>
    </dgm:pt>
    <dgm:pt modelId="{D3BE4913-E9D3-4952-A9A3-8DD48D9588EA}" type="pres">
      <dgm:prSet presAssocID="{7E444C33-4AE0-4756-A1B5-28DBECE9BC1F}" presName="LevelTwoTextNode" presStyleLbl="node3" presStyleIdx="0" presStyleCnt="3" custScaleX="136807" custScaleY="63496">
        <dgm:presLayoutVars>
          <dgm:chPref val="3"/>
        </dgm:presLayoutVars>
      </dgm:prSet>
      <dgm:spPr/>
      <dgm:t>
        <a:bodyPr/>
        <a:lstStyle/>
        <a:p>
          <a:endParaRPr lang="zh-CN" altLang="en-US"/>
        </a:p>
      </dgm:t>
    </dgm:pt>
    <dgm:pt modelId="{4CE08D3F-7E99-4564-89E5-5182F6435301}" type="pres">
      <dgm:prSet presAssocID="{7E444C33-4AE0-4756-A1B5-28DBECE9BC1F}" presName="level3hierChild" presStyleCnt="0"/>
      <dgm:spPr/>
      <dgm:t>
        <a:bodyPr/>
        <a:lstStyle/>
        <a:p>
          <a:endParaRPr lang="zh-CN" altLang="en-US"/>
        </a:p>
      </dgm:t>
    </dgm:pt>
    <dgm:pt modelId="{D32C1F67-1CD6-4ED5-9CFD-C55C7171E287}" type="pres">
      <dgm:prSet presAssocID="{44BDDC9B-D9E4-4F42-B8F1-DBCC5D39C662}" presName="conn2-1" presStyleLbl="parChTrans1D3" presStyleIdx="1" presStyleCnt="3"/>
      <dgm:spPr/>
      <dgm:t>
        <a:bodyPr/>
        <a:lstStyle/>
        <a:p>
          <a:endParaRPr lang="zh-CN" altLang="en-US"/>
        </a:p>
      </dgm:t>
    </dgm:pt>
    <dgm:pt modelId="{E4AA703A-BAED-41B4-8683-AA03A3C38254}" type="pres">
      <dgm:prSet presAssocID="{44BDDC9B-D9E4-4F42-B8F1-DBCC5D39C662}" presName="connTx" presStyleLbl="parChTrans1D3" presStyleIdx="1" presStyleCnt="3"/>
      <dgm:spPr/>
      <dgm:t>
        <a:bodyPr/>
        <a:lstStyle/>
        <a:p>
          <a:endParaRPr lang="zh-CN" altLang="en-US"/>
        </a:p>
      </dgm:t>
    </dgm:pt>
    <dgm:pt modelId="{27E2EF67-728B-4532-85DC-41776B2E99E6}" type="pres">
      <dgm:prSet presAssocID="{21E56A67-F86E-4B17-8757-99F42A4EF322}" presName="root2" presStyleCnt="0"/>
      <dgm:spPr/>
      <dgm:t>
        <a:bodyPr/>
        <a:lstStyle/>
        <a:p>
          <a:endParaRPr lang="zh-CN" altLang="en-US"/>
        </a:p>
      </dgm:t>
    </dgm:pt>
    <dgm:pt modelId="{FFAFC721-AD6E-4964-960B-3D1D8E766A28}" type="pres">
      <dgm:prSet presAssocID="{21E56A67-F86E-4B17-8757-99F42A4EF322}" presName="LevelTwoTextNode" presStyleLbl="node3" presStyleIdx="1" presStyleCnt="3" custScaleX="136807" custScaleY="63496">
        <dgm:presLayoutVars>
          <dgm:chPref val="3"/>
        </dgm:presLayoutVars>
      </dgm:prSet>
      <dgm:spPr/>
      <dgm:t>
        <a:bodyPr/>
        <a:lstStyle/>
        <a:p>
          <a:endParaRPr lang="zh-CN" altLang="en-US"/>
        </a:p>
      </dgm:t>
    </dgm:pt>
    <dgm:pt modelId="{B0C7AD48-E48C-4CE1-87DE-3F75B831D231}" type="pres">
      <dgm:prSet presAssocID="{21E56A67-F86E-4B17-8757-99F42A4EF322}" presName="level3hierChild" presStyleCnt="0"/>
      <dgm:spPr/>
      <dgm:t>
        <a:bodyPr/>
        <a:lstStyle/>
        <a:p>
          <a:endParaRPr lang="zh-CN" altLang="en-US"/>
        </a:p>
      </dgm:t>
    </dgm:pt>
    <dgm:pt modelId="{F0C16BD0-6581-490E-870F-CBFAF7052BAC}" type="pres">
      <dgm:prSet presAssocID="{D5483B00-11D2-4985-B181-C9842204295C}" presName="conn2-1" presStyleLbl="parChTrans1D3" presStyleIdx="2" presStyleCnt="3"/>
      <dgm:spPr/>
      <dgm:t>
        <a:bodyPr/>
        <a:lstStyle/>
        <a:p>
          <a:endParaRPr lang="zh-CN" altLang="en-US"/>
        </a:p>
      </dgm:t>
    </dgm:pt>
    <dgm:pt modelId="{9D1506CD-EF85-4CBC-82F0-1F783654FC38}" type="pres">
      <dgm:prSet presAssocID="{D5483B00-11D2-4985-B181-C9842204295C}" presName="connTx" presStyleLbl="parChTrans1D3" presStyleIdx="2" presStyleCnt="3"/>
      <dgm:spPr/>
      <dgm:t>
        <a:bodyPr/>
        <a:lstStyle/>
        <a:p>
          <a:endParaRPr lang="zh-CN" altLang="en-US"/>
        </a:p>
      </dgm:t>
    </dgm:pt>
    <dgm:pt modelId="{94741FF0-8644-4B21-B8BD-7AA3C1D2408E}" type="pres">
      <dgm:prSet presAssocID="{BD5CFE78-F863-4C87-B805-9AFF99FB25B7}" presName="root2" presStyleCnt="0"/>
      <dgm:spPr/>
    </dgm:pt>
    <dgm:pt modelId="{6B76FC21-6C11-4B27-A790-27D6768A8E20}" type="pres">
      <dgm:prSet presAssocID="{BD5CFE78-F863-4C87-B805-9AFF99FB25B7}" presName="LevelTwoTextNode" presStyleLbl="node3" presStyleIdx="2" presStyleCnt="3" custScaleX="136807" custScaleY="63496">
        <dgm:presLayoutVars>
          <dgm:chPref val="3"/>
        </dgm:presLayoutVars>
      </dgm:prSet>
      <dgm:spPr/>
      <dgm:t>
        <a:bodyPr/>
        <a:lstStyle/>
        <a:p>
          <a:endParaRPr lang="zh-CN" altLang="en-US"/>
        </a:p>
      </dgm:t>
    </dgm:pt>
    <dgm:pt modelId="{4488457B-FFC8-4180-9968-3BBCAF26B313}" type="pres">
      <dgm:prSet presAssocID="{BD5CFE78-F863-4C87-B805-9AFF99FB25B7}" presName="level3hierChild" presStyleCnt="0"/>
      <dgm:spPr/>
    </dgm:pt>
    <dgm:pt modelId="{43826649-AE14-4963-9AB1-7C11F1D65C04}" type="pres">
      <dgm:prSet presAssocID="{A43E4B77-4BA3-41E1-85AF-6C565F3F9045}" presName="conn2-1" presStyleLbl="parChTrans1D2" presStyleIdx="3" presStyleCnt="4"/>
      <dgm:spPr/>
      <dgm:t>
        <a:bodyPr/>
        <a:lstStyle/>
        <a:p>
          <a:endParaRPr lang="zh-CN" altLang="en-US"/>
        </a:p>
      </dgm:t>
    </dgm:pt>
    <dgm:pt modelId="{004CFBD5-BD08-4B89-83DD-1D16D5C9A8A0}" type="pres">
      <dgm:prSet presAssocID="{A43E4B77-4BA3-41E1-85AF-6C565F3F9045}" presName="connTx" presStyleLbl="parChTrans1D2" presStyleIdx="3" presStyleCnt="4"/>
      <dgm:spPr/>
      <dgm:t>
        <a:bodyPr/>
        <a:lstStyle/>
        <a:p>
          <a:endParaRPr lang="zh-CN" altLang="en-US"/>
        </a:p>
      </dgm:t>
    </dgm:pt>
    <dgm:pt modelId="{E4AF9CD2-862D-4707-825B-6489FDDB8205}" type="pres">
      <dgm:prSet presAssocID="{66BDDB25-026E-4105-9743-A4B82F5411B2}" presName="root2" presStyleCnt="0"/>
      <dgm:spPr/>
      <dgm:t>
        <a:bodyPr/>
        <a:lstStyle/>
        <a:p>
          <a:endParaRPr lang="zh-CN" altLang="en-US"/>
        </a:p>
      </dgm:t>
    </dgm:pt>
    <dgm:pt modelId="{32EFB2D3-87A8-4E9A-BB0A-BF7099C2A252}" type="pres">
      <dgm:prSet presAssocID="{66BDDB25-026E-4105-9743-A4B82F5411B2}" presName="LevelTwoTextNode" presStyleLbl="node2" presStyleIdx="3" presStyleCnt="4" custScaleY="63496">
        <dgm:presLayoutVars>
          <dgm:chPref val="3"/>
        </dgm:presLayoutVars>
      </dgm:prSet>
      <dgm:spPr/>
      <dgm:t>
        <a:bodyPr/>
        <a:lstStyle/>
        <a:p>
          <a:endParaRPr lang="zh-CN" altLang="en-US"/>
        </a:p>
      </dgm:t>
    </dgm:pt>
    <dgm:pt modelId="{7A4AB4ED-A66E-4081-9EAC-A6518B18E3C0}" type="pres">
      <dgm:prSet presAssocID="{66BDDB25-026E-4105-9743-A4B82F5411B2}" presName="level3hierChild" presStyleCnt="0"/>
      <dgm:spPr/>
      <dgm:t>
        <a:bodyPr/>
        <a:lstStyle/>
        <a:p>
          <a:endParaRPr lang="zh-CN" altLang="en-US"/>
        </a:p>
      </dgm:t>
    </dgm:pt>
  </dgm:ptLst>
  <dgm:cxnLst>
    <dgm:cxn modelId="{15A22216-E0B5-429E-A960-8C1478546F21}" srcId="{9F7DCD6A-7DA6-4C8D-998A-F3DD4CEA2EF9}" destId="{7E444C33-4AE0-4756-A1B5-28DBECE9BC1F}" srcOrd="0" destOrd="0" parTransId="{657819F6-2CC5-4196-A0A8-7FC349B71F6A}" sibTransId="{77E640E1-1C0E-400E-B416-2A63D76394BC}"/>
    <dgm:cxn modelId="{2A3C62E6-9E08-4259-A0C7-164D9F9CE813}" type="presOf" srcId="{9F7DCD6A-7DA6-4C8D-998A-F3DD4CEA2EF9}" destId="{A86BBD7B-1796-4497-8EFC-D8411A899D1C}" srcOrd="0" destOrd="0" presId="urn:microsoft.com/office/officeart/2008/layout/HorizontalMultiLevelHierarchy"/>
    <dgm:cxn modelId="{2B459E7A-96CC-4A4F-A28D-3082B00B9A29}" type="presOf" srcId="{0F454C6A-175A-4384-9CDA-EC1B1B6215BF}" destId="{CF0286EC-31F5-4348-853D-ED70ACBED238}" srcOrd="0" destOrd="0" presId="urn:microsoft.com/office/officeart/2008/layout/HorizontalMultiLevelHierarchy"/>
    <dgm:cxn modelId="{78ED051A-77CA-4CDA-B6E1-C09433F73164}" type="presOf" srcId="{BD5CFE78-F863-4C87-B805-9AFF99FB25B7}" destId="{6B76FC21-6C11-4B27-A790-27D6768A8E20}" srcOrd="0" destOrd="0" presId="urn:microsoft.com/office/officeart/2008/layout/HorizontalMultiLevelHierarchy"/>
    <dgm:cxn modelId="{4BEC2F92-066C-48E9-A4F1-4422666DA95A}" type="presOf" srcId="{FE88FAF6-B938-4CA5-B0CF-401F1E16D2E3}" destId="{0B73E538-A01D-4D13-A41C-02DB054C37D8}" srcOrd="0" destOrd="0" presId="urn:microsoft.com/office/officeart/2008/layout/HorizontalMultiLevelHierarchy"/>
    <dgm:cxn modelId="{19C4719C-A6F4-4A95-B233-A80F257281CB}" srcId="{FE88FAF6-B938-4CA5-B0CF-401F1E16D2E3}" destId="{0F454C6A-175A-4384-9CDA-EC1B1B6215BF}" srcOrd="1" destOrd="0" parTransId="{9D8E7642-7863-4671-87D4-6D41C09E172E}" sibTransId="{973C153D-29E6-4703-90CB-35E15F11AB14}"/>
    <dgm:cxn modelId="{DF330446-E922-4FA7-BB88-5F44F33B2215}" type="presOf" srcId="{44BDDC9B-D9E4-4F42-B8F1-DBCC5D39C662}" destId="{E4AA703A-BAED-41B4-8683-AA03A3C38254}" srcOrd="1" destOrd="0" presId="urn:microsoft.com/office/officeart/2008/layout/HorizontalMultiLevelHierarchy"/>
    <dgm:cxn modelId="{21B49DE8-3A7C-41D3-AB9D-FE5CC8ACDCD6}" type="presOf" srcId="{5A4D914C-5F61-42B5-B2DC-E7DB959BF15C}" destId="{33511E8A-9A94-4169-B2CF-975F3818FD30}" srcOrd="1" destOrd="0" presId="urn:microsoft.com/office/officeart/2008/layout/HorizontalMultiLevelHierarchy"/>
    <dgm:cxn modelId="{BC0657BB-FEDA-43EA-8614-4FC6F17C9CB7}" type="presOf" srcId="{657819F6-2CC5-4196-A0A8-7FC349B71F6A}" destId="{60540EA0-3F38-41FF-B4BC-02777ADCBA3D}" srcOrd="1" destOrd="0" presId="urn:microsoft.com/office/officeart/2008/layout/HorizontalMultiLevelHierarchy"/>
    <dgm:cxn modelId="{EA589F27-BE32-421C-90CE-D93A10363E4E}" srcId="{FE88FAF6-B938-4CA5-B0CF-401F1E16D2E3}" destId="{9F7DCD6A-7DA6-4C8D-998A-F3DD4CEA2EF9}" srcOrd="2" destOrd="0" parTransId="{1E8A777E-0BA0-4689-8458-0C91E2DE98A0}" sibTransId="{2C28BD41-A021-4263-8BEE-62E6EB36CA1C}"/>
    <dgm:cxn modelId="{CC0D6C5D-FF9D-4C7E-AEA4-8D41C39C5766}" type="presOf" srcId="{D5483B00-11D2-4985-B181-C9842204295C}" destId="{F0C16BD0-6581-490E-870F-CBFAF7052BAC}" srcOrd="0" destOrd="0" presId="urn:microsoft.com/office/officeart/2008/layout/HorizontalMultiLevelHierarchy"/>
    <dgm:cxn modelId="{3FEF5462-4786-40C1-B64F-33F40585A0CF}" srcId="{D237E39D-F737-4E64-8F28-E70B2CC990EB}" destId="{FE88FAF6-B938-4CA5-B0CF-401F1E16D2E3}" srcOrd="0" destOrd="0" parTransId="{BE3D7DCC-BB8B-4526-AF43-7E03D50C8929}" sibTransId="{FFAFB4B2-5143-4EB2-84E1-5EAE8365B4B5}"/>
    <dgm:cxn modelId="{E06B22ED-9383-4B2F-93ED-6385663717D5}" srcId="{9F7DCD6A-7DA6-4C8D-998A-F3DD4CEA2EF9}" destId="{21E56A67-F86E-4B17-8757-99F42A4EF322}" srcOrd="1" destOrd="0" parTransId="{44BDDC9B-D9E4-4F42-B8F1-DBCC5D39C662}" sibTransId="{032F855D-4C2B-486A-A18A-8F6DE60D258C}"/>
    <dgm:cxn modelId="{651307E1-1036-4102-84D8-761576DEB9C9}" type="presOf" srcId="{1E8A777E-0BA0-4689-8458-0C91E2DE98A0}" destId="{EBABE36F-198A-441D-B4BF-1F29B61F04FE}" srcOrd="1" destOrd="0" presId="urn:microsoft.com/office/officeart/2008/layout/HorizontalMultiLevelHierarchy"/>
    <dgm:cxn modelId="{5624E0B9-E8F7-44CD-ADBF-7E6027CFB4BC}" type="presOf" srcId="{9D8E7642-7863-4671-87D4-6D41C09E172E}" destId="{78D5C9E5-14CE-45D1-B666-DF13D0B9585B}" srcOrd="1" destOrd="0" presId="urn:microsoft.com/office/officeart/2008/layout/HorizontalMultiLevelHierarchy"/>
    <dgm:cxn modelId="{5A08744E-9D14-49F1-9202-DA72026BD5E5}" srcId="{FE88FAF6-B938-4CA5-B0CF-401F1E16D2E3}" destId="{12979EF2-C9F6-4ADC-A41E-37FF2512D78B}" srcOrd="0" destOrd="0" parTransId="{5A4D914C-5F61-42B5-B2DC-E7DB959BF15C}" sibTransId="{E6FF229F-C0B2-4264-B365-05D1B91E9461}"/>
    <dgm:cxn modelId="{64F64842-7390-422F-A037-D93E7B7062DC}" srcId="{9F7DCD6A-7DA6-4C8D-998A-F3DD4CEA2EF9}" destId="{BD5CFE78-F863-4C87-B805-9AFF99FB25B7}" srcOrd="2" destOrd="0" parTransId="{D5483B00-11D2-4985-B181-C9842204295C}" sibTransId="{11EA3E5E-BDA4-45DE-BD2B-652CB77A041E}"/>
    <dgm:cxn modelId="{E4ABAF74-4EF4-4DD9-A254-7146BF0FFE5E}" type="presOf" srcId="{D237E39D-F737-4E64-8F28-E70B2CC990EB}" destId="{F78898A3-9FAA-4C8C-BFF4-E27CF1373DDF}" srcOrd="0" destOrd="0" presId="urn:microsoft.com/office/officeart/2008/layout/HorizontalMultiLevelHierarchy"/>
    <dgm:cxn modelId="{A44629E5-C82E-4031-A2D3-C0328C976CFA}" type="presOf" srcId="{657819F6-2CC5-4196-A0A8-7FC349B71F6A}" destId="{C8B36076-6CAA-4738-8C80-49164C82D529}" srcOrd="0" destOrd="0" presId="urn:microsoft.com/office/officeart/2008/layout/HorizontalMultiLevelHierarchy"/>
    <dgm:cxn modelId="{2F179A3D-4A37-4842-A701-D802A01B0F59}" type="presOf" srcId="{12979EF2-C9F6-4ADC-A41E-37FF2512D78B}" destId="{93F21018-6D80-4870-AAFF-01C599E6880C}" srcOrd="0" destOrd="0" presId="urn:microsoft.com/office/officeart/2008/layout/HorizontalMultiLevelHierarchy"/>
    <dgm:cxn modelId="{B76E8884-1356-47A2-ADD3-5EB070E71F24}" type="presOf" srcId="{A43E4B77-4BA3-41E1-85AF-6C565F3F9045}" destId="{004CFBD5-BD08-4B89-83DD-1D16D5C9A8A0}" srcOrd="1" destOrd="0" presId="urn:microsoft.com/office/officeart/2008/layout/HorizontalMultiLevelHierarchy"/>
    <dgm:cxn modelId="{D4ED4B0C-7E00-4D78-9594-252F103296A1}" type="presOf" srcId="{9D8E7642-7863-4671-87D4-6D41C09E172E}" destId="{B7A27F32-053A-4681-9DBD-647AF4762E56}" srcOrd="0" destOrd="0" presId="urn:microsoft.com/office/officeart/2008/layout/HorizontalMultiLevelHierarchy"/>
    <dgm:cxn modelId="{57856CB7-F792-453A-9485-26C652115304}" type="presOf" srcId="{1E8A777E-0BA0-4689-8458-0C91E2DE98A0}" destId="{86833A2B-EE5F-418F-91D9-5BB606A39C4C}" srcOrd="0" destOrd="0" presId="urn:microsoft.com/office/officeart/2008/layout/HorizontalMultiLevelHierarchy"/>
    <dgm:cxn modelId="{1FB39DC0-D215-4382-A100-DD75F7AD053E}" type="presOf" srcId="{5A4D914C-5F61-42B5-B2DC-E7DB959BF15C}" destId="{F1F3DE39-7B1C-428E-98A1-A6BE2ABA4EE6}" srcOrd="0" destOrd="0" presId="urn:microsoft.com/office/officeart/2008/layout/HorizontalMultiLevelHierarchy"/>
    <dgm:cxn modelId="{459A3484-8D54-4C37-A606-1F8FC4573A3D}" type="presOf" srcId="{D5483B00-11D2-4985-B181-C9842204295C}" destId="{9D1506CD-EF85-4CBC-82F0-1F783654FC38}" srcOrd="1" destOrd="0" presId="urn:microsoft.com/office/officeart/2008/layout/HorizontalMultiLevelHierarchy"/>
    <dgm:cxn modelId="{5B41BFE7-D963-4971-87A9-4212D44C1EE7}" type="presOf" srcId="{44BDDC9B-D9E4-4F42-B8F1-DBCC5D39C662}" destId="{D32C1F67-1CD6-4ED5-9CFD-C55C7171E287}" srcOrd="0" destOrd="0" presId="urn:microsoft.com/office/officeart/2008/layout/HorizontalMultiLevelHierarchy"/>
    <dgm:cxn modelId="{C26D32F4-534D-4643-AA39-F4C14C9B43DF}" srcId="{FE88FAF6-B938-4CA5-B0CF-401F1E16D2E3}" destId="{66BDDB25-026E-4105-9743-A4B82F5411B2}" srcOrd="3" destOrd="0" parTransId="{A43E4B77-4BA3-41E1-85AF-6C565F3F9045}" sibTransId="{4503D4FA-022A-45B5-890A-8561548BBA82}"/>
    <dgm:cxn modelId="{BFFCAF06-430E-4670-B5EB-1FC7075F55AC}" type="presOf" srcId="{7E444C33-4AE0-4756-A1B5-28DBECE9BC1F}" destId="{D3BE4913-E9D3-4952-A9A3-8DD48D9588EA}" srcOrd="0" destOrd="0" presId="urn:microsoft.com/office/officeart/2008/layout/HorizontalMultiLevelHierarchy"/>
    <dgm:cxn modelId="{1F307A38-A7DD-4373-BDB0-3DD4CD957B91}" type="presOf" srcId="{A43E4B77-4BA3-41E1-85AF-6C565F3F9045}" destId="{43826649-AE14-4963-9AB1-7C11F1D65C04}" srcOrd="0" destOrd="0" presId="urn:microsoft.com/office/officeart/2008/layout/HorizontalMultiLevelHierarchy"/>
    <dgm:cxn modelId="{B108C4CC-C22C-43C3-82A2-2F2D56BE96CB}" type="presOf" srcId="{21E56A67-F86E-4B17-8757-99F42A4EF322}" destId="{FFAFC721-AD6E-4964-960B-3D1D8E766A28}" srcOrd="0" destOrd="0" presId="urn:microsoft.com/office/officeart/2008/layout/HorizontalMultiLevelHierarchy"/>
    <dgm:cxn modelId="{47CBFDF1-DEB8-475D-9985-D8808D627C71}" type="presOf" srcId="{66BDDB25-026E-4105-9743-A4B82F5411B2}" destId="{32EFB2D3-87A8-4E9A-BB0A-BF7099C2A252}" srcOrd="0" destOrd="0" presId="urn:microsoft.com/office/officeart/2008/layout/HorizontalMultiLevelHierarchy"/>
    <dgm:cxn modelId="{B1986926-F758-44ED-B167-0394E0BB2D78}" type="presParOf" srcId="{F78898A3-9FAA-4C8C-BFF4-E27CF1373DDF}" destId="{97D60FA4-C815-4C9C-BB1A-FE8B801A35CD}" srcOrd="0" destOrd="0" presId="urn:microsoft.com/office/officeart/2008/layout/HorizontalMultiLevelHierarchy"/>
    <dgm:cxn modelId="{0C0D1FCD-B172-4D92-AEBD-EA84A788BB1E}" type="presParOf" srcId="{97D60FA4-C815-4C9C-BB1A-FE8B801A35CD}" destId="{0B73E538-A01D-4D13-A41C-02DB054C37D8}" srcOrd="0" destOrd="0" presId="urn:microsoft.com/office/officeart/2008/layout/HorizontalMultiLevelHierarchy"/>
    <dgm:cxn modelId="{41967593-B1D6-465D-9B97-B8BC06D68C8C}" type="presParOf" srcId="{97D60FA4-C815-4C9C-BB1A-FE8B801A35CD}" destId="{BF763F17-B2CE-46C1-8C17-7B1B8D62264A}" srcOrd="1" destOrd="0" presId="urn:microsoft.com/office/officeart/2008/layout/HorizontalMultiLevelHierarchy"/>
    <dgm:cxn modelId="{D69367E8-76A0-41FC-B5AE-3325C16A3FEF}" type="presParOf" srcId="{BF763F17-B2CE-46C1-8C17-7B1B8D62264A}" destId="{F1F3DE39-7B1C-428E-98A1-A6BE2ABA4EE6}" srcOrd="0" destOrd="0" presId="urn:microsoft.com/office/officeart/2008/layout/HorizontalMultiLevelHierarchy"/>
    <dgm:cxn modelId="{3AA4C376-B3CD-4EAD-8891-0EBCC435511A}" type="presParOf" srcId="{F1F3DE39-7B1C-428E-98A1-A6BE2ABA4EE6}" destId="{33511E8A-9A94-4169-B2CF-975F3818FD30}" srcOrd="0" destOrd="0" presId="urn:microsoft.com/office/officeart/2008/layout/HorizontalMultiLevelHierarchy"/>
    <dgm:cxn modelId="{259DAB9C-B447-4951-BC04-7276F702A3AC}" type="presParOf" srcId="{BF763F17-B2CE-46C1-8C17-7B1B8D62264A}" destId="{F95F9986-21A6-4848-A911-AF2792907D2B}" srcOrd="1" destOrd="0" presId="urn:microsoft.com/office/officeart/2008/layout/HorizontalMultiLevelHierarchy"/>
    <dgm:cxn modelId="{075B8C52-ED10-4C3A-B782-C7F04E71E9EC}" type="presParOf" srcId="{F95F9986-21A6-4848-A911-AF2792907D2B}" destId="{93F21018-6D80-4870-AAFF-01C599E6880C}" srcOrd="0" destOrd="0" presId="urn:microsoft.com/office/officeart/2008/layout/HorizontalMultiLevelHierarchy"/>
    <dgm:cxn modelId="{736CF0EC-0FDA-45A6-A24F-86782E8D7C8B}" type="presParOf" srcId="{F95F9986-21A6-4848-A911-AF2792907D2B}" destId="{DE6AF651-7875-4A27-90C8-03171FF39034}" srcOrd="1" destOrd="0" presId="urn:microsoft.com/office/officeart/2008/layout/HorizontalMultiLevelHierarchy"/>
    <dgm:cxn modelId="{828ACDA5-DC3F-4118-B802-CF5D3DD693A9}" type="presParOf" srcId="{BF763F17-B2CE-46C1-8C17-7B1B8D62264A}" destId="{B7A27F32-053A-4681-9DBD-647AF4762E56}" srcOrd="2" destOrd="0" presId="urn:microsoft.com/office/officeart/2008/layout/HorizontalMultiLevelHierarchy"/>
    <dgm:cxn modelId="{679DA188-E8E6-4B24-964F-A66B3ACBC09A}" type="presParOf" srcId="{B7A27F32-053A-4681-9DBD-647AF4762E56}" destId="{78D5C9E5-14CE-45D1-B666-DF13D0B9585B}" srcOrd="0" destOrd="0" presId="urn:microsoft.com/office/officeart/2008/layout/HorizontalMultiLevelHierarchy"/>
    <dgm:cxn modelId="{B26A85E2-F10F-4BEC-A379-F09349D65076}" type="presParOf" srcId="{BF763F17-B2CE-46C1-8C17-7B1B8D62264A}" destId="{74D3CB67-C530-49CC-83AB-560A0CD5DB6D}" srcOrd="3" destOrd="0" presId="urn:microsoft.com/office/officeart/2008/layout/HorizontalMultiLevelHierarchy"/>
    <dgm:cxn modelId="{E3068315-D19B-4B14-AAE7-1D130B37F6CC}" type="presParOf" srcId="{74D3CB67-C530-49CC-83AB-560A0CD5DB6D}" destId="{CF0286EC-31F5-4348-853D-ED70ACBED238}" srcOrd="0" destOrd="0" presId="urn:microsoft.com/office/officeart/2008/layout/HorizontalMultiLevelHierarchy"/>
    <dgm:cxn modelId="{223170E3-CF49-4460-BA9C-858EC69B287D}" type="presParOf" srcId="{74D3CB67-C530-49CC-83AB-560A0CD5DB6D}" destId="{AB0DD3D4-3973-4BB9-88B9-65C0588205F2}" srcOrd="1" destOrd="0" presId="urn:microsoft.com/office/officeart/2008/layout/HorizontalMultiLevelHierarchy"/>
    <dgm:cxn modelId="{5C3BAF72-9D56-43B2-9DF8-F9805381D8EE}" type="presParOf" srcId="{BF763F17-B2CE-46C1-8C17-7B1B8D62264A}" destId="{86833A2B-EE5F-418F-91D9-5BB606A39C4C}" srcOrd="4" destOrd="0" presId="urn:microsoft.com/office/officeart/2008/layout/HorizontalMultiLevelHierarchy"/>
    <dgm:cxn modelId="{C1796F1C-0617-4B97-935A-F4CE2A2EF347}" type="presParOf" srcId="{86833A2B-EE5F-418F-91D9-5BB606A39C4C}" destId="{EBABE36F-198A-441D-B4BF-1F29B61F04FE}" srcOrd="0" destOrd="0" presId="urn:microsoft.com/office/officeart/2008/layout/HorizontalMultiLevelHierarchy"/>
    <dgm:cxn modelId="{A082A1C8-2A54-4AA0-8F01-6381ABEA2C60}" type="presParOf" srcId="{BF763F17-B2CE-46C1-8C17-7B1B8D62264A}" destId="{8B9C25ED-AC42-4365-8D4D-C3AD837BD06B}" srcOrd="5" destOrd="0" presId="urn:microsoft.com/office/officeart/2008/layout/HorizontalMultiLevelHierarchy"/>
    <dgm:cxn modelId="{B9AEDE11-2C1A-4B9F-B814-A00983A57067}" type="presParOf" srcId="{8B9C25ED-AC42-4365-8D4D-C3AD837BD06B}" destId="{A86BBD7B-1796-4497-8EFC-D8411A899D1C}" srcOrd="0" destOrd="0" presId="urn:microsoft.com/office/officeart/2008/layout/HorizontalMultiLevelHierarchy"/>
    <dgm:cxn modelId="{E08CCC3B-4AA8-4D93-A347-EBBF411D004F}" type="presParOf" srcId="{8B9C25ED-AC42-4365-8D4D-C3AD837BD06B}" destId="{AB4A70B7-C323-46B1-A452-C961E7D57E1A}" srcOrd="1" destOrd="0" presId="urn:microsoft.com/office/officeart/2008/layout/HorizontalMultiLevelHierarchy"/>
    <dgm:cxn modelId="{67BEF51C-8B5C-4DF0-9830-B7CEF5CC8D71}" type="presParOf" srcId="{AB4A70B7-C323-46B1-A452-C961E7D57E1A}" destId="{C8B36076-6CAA-4738-8C80-49164C82D529}" srcOrd="0" destOrd="0" presId="urn:microsoft.com/office/officeart/2008/layout/HorizontalMultiLevelHierarchy"/>
    <dgm:cxn modelId="{5936BB6F-0B71-4F10-AD20-40FE21F300DD}" type="presParOf" srcId="{C8B36076-6CAA-4738-8C80-49164C82D529}" destId="{60540EA0-3F38-41FF-B4BC-02777ADCBA3D}" srcOrd="0" destOrd="0" presId="urn:microsoft.com/office/officeart/2008/layout/HorizontalMultiLevelHierarchy"/>
    <dgm:cxn modelId="{23B44AFA-30AE-4681-835F-9CE6F5E2801F}" type="presParOf" srcId="{AB4A70B7-C323-46B1-A452-C961E7D57E1A}" destId="{5F048E86-70F1-4D66-8F28-AE24A2C0934C}" srcOrd="1" destOrd="0" presId="urn:microsoft.com/office/officeart/2008/layout/HorizontalMultiLevelHierarchy"/>
    <dgm:cxn modelId="{94CFB37E-B56A-46DA-8FDF-4A6657014D33}" type="presParOf" srcId="{5F048E86-70F1-4D66-8F28-AE24A2C0934C}" destId="{D3BE4913-E9D3-4952-A9A3-8DD48D9588EA}" srcOrd="0" destOrd="0" presId="urn:microsoft.com/office/officeart/2008/layout/HorizontalMultiLevelHierarchy"/>
    <dgm:cxn modelId="{89CB9DB3-B4C1-4A8C-9B9C-BF428A464489}" type="presParOf" srcId="{5F048E86-70F1-4D66-8F28-AE24A2C0934C}" destId="{4CE08D3F-7E99-4564-89E5-5182F6435301}" srcOrd="1" destOrd="0" presId="urn:microsoft.com/office/officeart/2008/layout/HorizontalMultiLevelHierarchy"/>
    <dgm:cxn modelId="{E126AAA0-8574-4E05-AC12-A05AA58BD983}" type="presParOf" srcId="{AB4A70B7-C323-46B1-A452-C961E7D57E1A}" destId="{D32C1F67-1CD6-4ED5-9CFD-C55C7171E287}" srcOrd="2" destOrd="0" presId="urn:microsoft.com/office/officeart/2008/layout/HorizontalMultiLevelHierarchy"/>
    <dgm:cxn modelId="{03538CB7-57A9-4E0F-AEBD-06A763F4C69F}" type="presParOf" srcId="{D32C1F67-1CD6-4ED5-9CFD-C55C7171E287}" destId="{E4AA703A-BAED-41B4-8683-AA03A3C38254}" srcOrd="0" destOrd="0" presId="urn:microsoft.com/office/officeart/2008/layout/HorizontalMultiLevelHierarchy"/>
    <dgm:cxn modelId="{26A741FB-45E6-4953-B45B-FCDCDB2BDB2E}" type="presParOf" srcId="{AB4A70B7-C323-46B1-A452-C961E7D57E1A}" destId="{27E2EF67-728B-4532-85DC-41776B2E99E6}" srcOrd="3" destOrd="0" presId="urn:microsoft.com/office/officeart/2008/layout/HorizontalMultiLevelHierarchy"/>
    <dgm:cxn modelId="{760D3FEF-77B3-4E5A-AC39-B83A4A8AC631}" type="presParOf" srcId="{27E2EF67-728B-4532-85DC-41776B2E99E6}" destId="{FFAFC721-AD6E-4964-960B-3D1D8E766A28}" srcOrd="0" destOrd="0" presId="urn:microsoft.com/office/officeart/2008/layout/HorizontalMultiLevelHierarchy"/>
    <dgm:cxn modelId="{FDC39363-EE66-46AA-8F02-D6F7A02DE120}" type="presParOf" srcId="{27E2EF67-728B-4532-85DC-41776B2E99E6}" destId="{B0C7AD48-E48C-4CE1-87DE-3F75B831D231}" srcOrd="1" destOrd="0" presId="urn:microsoft.com/office/officeart/2008/layout/HorizontalMultiLevelHierarchy"/>
    <dgm:cxn modelId="{593F555B-09DC-4C4E-9F75-1223071F1663}" type="presParOf" srcId="{AB4A70B7-C323-46B1-A452-C961E7D57E1A}" destId="{F0C16BD0-6581-490E-870F-CBFAF7052BAC}" srcOrd="4" destOrd="0" presId="urn:microsoft.com/office/officeart/2008/layout/HorizontalMultiLevelHierarchy"/>
    <dgm:cxn modelId="{91C96342-0908-4690-8FDD-BABAAF382444}" type="presParOf" srcId="{F0C16BD0-6581-490E-870F-CBFAF7052BAC}" destId="{9D1506CD-EF85-4CBC-82F0-1F783654FC38}" srcOrd="0" destOrd="0" presId="urn:microsoft.com/office/officeart/2008/layout/HorizontalMultiLevelHierarchy"/>
    <dgm:cxn modelId="{307EF6F3-1870-448A-9A43-A5F44B33915B}" type="presParOf" srcId="{AB4A70B7-C323-46B1-A452-C961E7D57E1A}" destId="{94741FF0-8644-4B21-B8BD-7AA3C1D2408E}" srcOrd="5" destOrd="0" presId="urn:microsoft.com/office/officeart/2008/layout/HorizontalMultiLevelHierarchy"/>
    <dgm:cxn modelId="{E79BC8A7-AB1C-4A9F-A302-39D8B46AE544}" type="presParOf" srcId="{94741FF0-8644-4B21-B8BD-7AA3C1D2408E}" destId="{6B76FC21-6C11-4B27-A790-27D6768A8E20}" srcOrd="0" destOrd="0" presId="urn:microsoft.com/office/officeart/2008/layout/HorizontalMultiLevelHierarchy"/>
    <dgm:cxn modelId="{8B40ED75-4E86-4D49-ABE8-9BF0AEA935E7}" type="presParOf" srcId="{94741FF0-8644-4B21-B8BD-7AA3C1D2408E}" destId="{4488457B-FFC8-4180-9968-3BBCAF26B313}" srcOrd="1" destOrd="0" presId="urn:microsoft.com/office/officeart/2008/layout/HorizontalMultiLevelHierarchy"/>
    <dgm:cxn modelId="{1D6341E2-2C07-448A-8CEB-17697D548572}" type="presParOf" srcId="{BF763F17-B2CE-46C1-8C17-7B1B8D62264A}" destId="{43826649-AE14-4963-9AB1-7C11F1D65C04}" srcOrd="6" destOrd="0" presId="urn:microsoft.com/office/officeart/2008/layout/HorizontalMultiLevelHierarchy"/>
    <dgm:cxn modelId="{210B3F31-F9AE-4E78-8465-5F7F536DCE8F}" type="presParOf" srcId="{43826649-AE14-4963-9AB1-7C11F1D65C04}" destId="{004CFBD5-BD08-4B89-83DD-1D16D5C9A8A0}" srcOrd="0" destOrd="0" presId="urn:microsoft.com/office/officeart/2008/layout/HorizontalMultiLevelHierarchy"/>
    <dgm:cxn modelId="{72CEC97D-D1DF-4EC1-9977-AF4C0361512B}" type="presParOf" srcId="{BF763F17-B2CE-46C1-8C17-7B1B8D62264A}" destId="{E4AF9CD2-862D-4707-825B-6489FDDB8205}" srcOrd="7" destOrd="0" presId="urn:microsoft.com/office/officeart/2008/layout/HorizontalMultiLevelHierarchy"/>
    <dgm:cxn modelId="{16E9A240-FE92-4FD2-A38B-3EE2365B709D}" type="presParOf" srcId="{E4AF9CD2-862D-4707-825B-6489FDDB8205}" destId="{32EFB2D3-87A8-4E9A-BB0A-BF7099C2A252}" srcOrd="0" destOrd="0" presId="urn:microsoft.com/office/officeart/2008/layout/HorizontalMultiLevelHierarchy"/>
    <dgm:cxn modelId="{DBF9A9E2-C136-4948-BE9B-C7711D388F39}" type="presParOf" srcId="{E4AF9CD2-862D-4707-825B-6489FDDB8205}" destId="{7A4AB4ED-A66E-4081-9EAC-A6518B18E3C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CC198DB-AFBD-584A-8986-364FF2B03F4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Huawei Sans" panose="020C0503030203020204" pitchFamily="34" charset="0"/>
            </a:endParaRPr>
          </a:p>
        </p:txBody>
      </p:sp>
      <p:sp>
        <p:nvSpPr>
          <p:cNvPr id="3" name="Date Placeholder 2">
            <a:extLst>
              <a:ext uri="{FF2B5EF4-FFF2-40B4-BE49-F238E27FC236}">
                <a16:creationId xmlns:a16="http://schemas.microsoft.com/office/drawing/2014/main" xmlns="" id="{AD01315C-523F-A043-8029-B9921497126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8CF71B8-DF2A-2E41-BE66-2E18A767DA8A}" type="datetimeFigureOut">
              <a:rPr lang="en-US" smtClean="0">
                <a:latin typeface="Huawei Sans" panose="020C0503030203020204" pitchFamily="34" charset="0"/>
              </a:rPr>
              <a:t>30-Mar-21</a:t>
            </a:fld>
            <a:endParaRPr lang="en-US" dirty="0">
              <a:latin typeface="Huawei Sans" panose="020C0503030203020204" pitchFamily="34" charset="0"/>
            </a:endParaRPr>
          </a:p>
        </p:txBody>
      </p:sp>
      <p:sp>
        <p:nvSpPr>
          <p:cNvPr id="4" name="Footer Placeholder 3">
            <a:extLst>
              <a:ext uri="{FF2B5EF4-FFF2-40B4-BE49-F238E27FC236}">
                <a16:creationId xmlns:a16="http://schemas.microsoft.com/office/drawing/2014/main" xmlns="" id="{B9601424-70F4-1643-8E3A-557A0258D6B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latin typeface="Huawei Sans" panose="020C0503030203020204" pitchFamily="34" charset="0"/>
            </a:endParaRPr>
          </a:p>
        </p:txBody>
      </p:sp>
      <p:sp>
        <p:nvSpPr>
          <p:cNvPr id="5" name="Slide Number Placeholder 4">
            <a:extLst>
              <a:ext uri="{FF2B5EF4-FFF2-40B4-BE49-F238E27FC236}">
                <a16:creationId xmlns:a16="http://schemas.microsoft.com/office/drawing/2014/main" xmlns="" id="{E85BF48A-FF5C-8145-95A7-EE66A87C73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35F0CC5-85BE-A64A-BD47-54C66F7E93E3}" type="slidenum">
              <a:rPr lang="en-US" smtClean="0">
                <a:latin typeface="Huawei Sans" panose="020C0503030203020204" pitchFamily="34" charset="0"/>
              </a:rPr>
              <a:t>‹#›</a:t>
            </a:fld>
            <a:endParaRPr lang="en-US" dirty="0">
              <a:latin typeface="Huawei Sans" panose="020C0503030203020204" pitchFamily="34" charset="0"/>
            </a:endParaRPr>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31838" y="743151"/>
            <a:ext cx="5580062" cy="3117649"/>
          </a:xfrm>
          <a:prstGeom prst="rect">
            <a:avLst/>
          </a:prstGeom>
          <a:noFill/>
          <a:ln w="12700">
            <a:solidFill>
              <a:prstClr val="black"/>
            </a:solidFill>
          </a:ln>
        </p:spPr>
        <p:txBody>
          <a:bodyPr vert="horz" lIns="91440" tIns="45720" rIns="91440" bIns="45720" rtlCol="0" anchor="t" anchorCtr="0"/>
          <a:lstStyle/>
          <a:p>
            <a:endParaRPr lang="en-US"/>
          </a:p>
        </p:txBody>
      </p:sp>
      <p:sp>
        <p:nvSpPr>
          <p:cNvPr id="5" name="Notes Placeholder 4"/>
          <p:cNvSpPr>
            <a:spLocks noGrp="1"/>
          </p:cNvSpPr>
          <p:nvPr>
            <p:ph type="body" sz="quarter" idx="3"/>
          </p:nvPr>
        </p:nvSpPr>
        <p:spPr>
          <a:xfrm>
            <a:off x="731837" y="4300483"/>
            <a:ext cx="5580063" cy="5418958"/>
          </a:xfrm>
          <a:prstGeom prst="rect">
            <a:avLst/>
          </a:prstGeom>
        </p:spPr>
        <p:txBody>
          <a:bodyPr vert="horz" lIns="97200" tIns="45720" rIns="9720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18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1pPr>
    <a:lvl2pPr marL="540000" indent="-180000" algn="l" defTabSz="1219304" rtl="0" eaLnBrk="1" fontAlgn="ctr" latinLnBrk="0" hangingPunct="1">
      <a:lnSpc>
        <a:spcPct val="125000"/>
      </a:lnSpc>
      <a:spcAft>
        <a:spcPts val="600"/>
      </a:spcAft>
      <a:buClrTx/>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2pPr>
    <a:lvl3pPr marL="900000" indent="-180000" algn="l" defTabSz="1219304" rtl="0" eaLnBrk="1" fontAlgn="ctr" latinLnBrk="0" hangingPunct="1">
      <a:lnSpc>
        <a:spcPct val="125000"/>
      </a:lnSpc>
      <a:spcAft>
        <a:spcPts val="600"/>
      </a:spcAft>
      <a:buFont typeface="微软雅黑" panose="020B0503020204020204" pitchFamily="34" charset="-122"/>
      <a:buChar char="▪"/>
      <a:defRPr sz="1100" kern="1200" baseline="0">
        <a:solidFill>
          <a:schemeClr val="tx1"/>
        </a:solidFill>
        <a:latin typeface="Huawei Sans" panose="020C0503030203020204" pitchFamily="34" charset="0"/>
        <a:ea typeface="方正兰亭黑简体" panose="02000000000000000000" pitchFamily="2" charset="-122"/>
        <a:cs typeface="+mn-cs"/>
      </a:defRPr>
    </a:lvl3pPr>
    <a:lvl4pPr marL="126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4pPr>
    <a:lvl5pPr marL="1620000" indent="-180000" algn="l" defTabSz="1219304" rtl="0" eaLnBrk="1" fontAlgn="ctr" latinLnBrk="0" hangingPunct="1">
      <a:lnSpc>
        <a:spcPct val="125000"/>
      </a:lnSpc>
      <a:spcAft>
        <a:spcPts val="600"/>
      </a:spcAft>
      <a:buFont typeface="Huawei Sans" panose="020C0503030203020204" pitchFamily="34" charset="0"/>
      <a:buChar char="~"/>
      <a:defRPr sz="1100" kern="1200" baseline="0">
        <a:solidFill>
          <a:schemeClr val="tx1"/>
        </a:solidFill>
        <a:latin typeface="Huawei Sans" panose="020C0503030203020204" pitchFamily="34" charset="0"/>
        <a:ea typeface="方正兰亭黑简体" panose="02000000000000000000" pitchFamily="2" charset="-122"/>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extLst mod="1">
    <p:ext uri="{620B2872-D7B9-4A21-9093-7833F8D536E1}">
      <p15:sldGuideLst xmlns:p15="http://schemas.microsoft.com/office/powerpoint/2012/main">
        <p15:guide id="2" orient="horz" pos="2704" userDrawn="1">
          <p15:clr>
            <a:srgbClr val="F26B43"/>
          </p15:clr>
        </p15:guide>
        <p15:guide id="3" orient="horz" pos="459" userDrawn="1">
          <p15:clr>
            <a:srgbClr val="F26B43"/>
          </p15:clr>
        </p15:guide>
        <p15:guide id="4" orient="horz" pos="2432" userDrawn="1">
          <p15:clr>
            <a:srgbClr val="F26B43"/>
          </p15:clr>
        </p15:guide>
        <p15:guide id="6" pos="3976" userDrawn="1">
          <p15:clr>
            <a:srgbClr val="F26B43"/>
          </p15:clr>
        </p15:guide>
        <p15:guide id="7" pos="461" userDrawn="1">
          <p15:clr>
            <a:srgbClr val="F26B43"/>
          </p15:clr>
        </p15:guide>
        <p15:guide id="8" pos="2207"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幻灯片图像占位符 2"/>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18218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Устройства NAS оптимизируются на базе серверов общего назначения в таких аспектах, как функции файловых сервисов, хранение и извлечение данных.</a:t>
            </a:r>
          </a:p>
          <a:p>
            <a:pPr lvl="0"/>
            <a:r>
              <a:rPr lang="ru-RU" sz="900" dirty="0"/>
              <a:t>Как показано на рисунке, сервер общего назначения может использоваться для хранения любых приложений и работы операционной системы общего назначения. В отличие от серверов общего назначения NAS предназначено для файловых сервисов и предоставляет сервисы по обмену файлами для других операционных систем с использованием открытых стандартных протоколов. Для повышения доступности устройств NAS некоторые марки NAS также поддерживают функцию кластеризации NAS.</a:t>
            </a:r>
          </a:p>
          <a:p>
            <a:pPr lvl="0"/>
            <a:r>
              <a:rPr lang="ru-RU" sz="900" dirty="0"/>
              <a:t>Компоненты устройства NAS указаны ниже.</a:t>
            </a:r>
          </a:p>
          <a:p>
            <a:pPr lvl="1"/>
            <a:r>
              <a:rPr lang="ru-RU" sz="900" dirty="0"/>
              <a:t>Движок NAS (ЦПУ и память)</a:t>
            </a:r>
          </a:p>
          <a:p>
            <a:pPr lvl="1"/>
            <a:r>
              <a:rPr lang="ru-RU" sz="900" dirty="0"/>
              <a:t>Один или несколько NIC, предоставляющих сетевые соединения, например, GE NIC и 10GE NIC</a:t>
            </a:r>
          </a:p>
          <a:p>
            <a:pPr lvl="1"/>
            <a:r>
              <a:rPr lang="ru-RU" sz="900" dirty="0"/>
              <a:t>Оптимизированная операционная система для управления функциями NAS</a:t>
            </a:r>
          </a:p>
          <a:p>
            <a:pPr lvl="1"/>
            <a:r>
              <a:rPr lang="ru-RU" sz="900" dirty="0"/>
              <a:t>Протоколы NFS и CIFS</a:t>
            </a:r>
          </a:p>
          <a:p>
            <a:pPr lvl="1"/>
            <a:r>
              <a:rPr lang="ru-RU" sz="900" dirty="0"/>
              <a:t>Дисковые ресурсы, использующие отраслевые протоколы хранения, такие как ATA, SCSI и FC</a:t>
            </a:r>
          </a:p>
          <a:p>
            <a:r>
              <a:rPr lang="ru-RU" sz="900" dirty="0"/>
              <a:t>Среда NAS включает клиенты, которые имеют доступ к устройствам NAS по IP-сетям с использованием стандартных протоколов.</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135574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NFS — традиционный протокол обмена файлами в среде UNIX.</a:t>
            </a:r>
          </a:p>
          <a:p>
            <a:pPr lvl="0"/>
            <a:r>
              <a:rPr lang="ru-RU" sz="900" dirty="0"/>
              <a:t>CIFS — традиционный протокол совместного использования файлов в среде </a:t>
            </a:r>
            <a:r>
              <a:rPr lang="ru-RU" sz="900" dirty="0" err="1"/>
              <a:t>Microsoft</a:t>
            </a:r>
            <a:r>
              <a:rPr lang="ru-RU" sz="900" dirty="0"/>
              <a:t>. Он основан на протоколе серверного блока сообщений (SMB, </a:t>
            </a:r>
            <a:r>
              <a:rPr lang="ru-RU" sz="900" dirty="0" err="1"/>
              <a:t>Server</a:t>
            </a:r>
            <a:r>
              <a:rPr lang="ru-RU" sz="900" dirty="0"/>
              <a:t> </a:t>
            </a:r>
            <a:r>
              <a:rPr lang="ru-RU" sz="900" dirty="0" err="1"/>
              <a:t>Message</a:t>
            </a:r>
            <a:r>
              <a:rPr lang="ru-RU" sz="900" dirty="0"/>
              <a:t> </a:t>
            </a:r>
            <a:r>
              <a:rPr lang="ru-RU" sz="900" dirty="0" err="1"/>
              <a:t>Block</a:t>
            </a:r>
            <a:r>
              <a:rPr lang="ru-RU" sz="900" dirty="0"/>
              <a:t>).</a:t>
            </a:r>
          </a:p>
          <a:p>
            <a:pPr lvl="0"/>
            <a:r>
              <a:rPr lang="ru-RU" sz="900" dirty="0"/>
              <a:t>CIFS отличается высокими требованиями к надежности передачи сети, поэтому он обычно использует протокол TCP/IP. NFS используется для независимой передачи данных и поэтому использует TCP или UDP.</a:t>
            </a:r>
          </a:p>
          <a:p>
            <a:pPr lvl="0"/>
            <a:r>
              <a:rPr lang="ru-RU" sz="900" dirty="0"/>
              <a:t>Одним из недостатков NFS является то, что клиенты должны быть оснащены специальным программным обеспечением. CIFS интегрирован в операционную систему и не требует дополнительного программного обеспечения.</a:t>
            </a:r>
          </a:p>
          <a:p>
            <a:pPr lvl="0"/>
            <a:r>
              <a:rPr lang="ru-RU" sz="900" dirty="0"/>
              <a:t>NFS — это протокол без состояний, в то время как CIFS — это протокол с состоянием. При возникновении неисправности соединение NFS может быть автоматически восстановлено, в то время как соединение CIFS не может быть автоматически восстановлено. CIFS отправляет только небольшое количество избыточной информации. Таким образом, он имеет более высокую эффективность передачи, чем NFS.</a:t>
            </a:r>
          </a:p>
          <a:p>
            <a:pPr lvl="0"/>
            <a:r>
              <a:rPr lang="ru-RU" sz="900" dirty="0"/>
              <a:t>FTP — один из протоколов набора протоколов TCP/IP. Он состоит из двух частей: FTP-сервера и FTP-клиента. FTP-сервер используется для хранения файлов. Пользователи могут использовать клиент FTP для доступа к ресурсам на FTP-сервере через FTP.</a:t>
            </a:r>
          </a:p>
          <a:p>
            <a:pPr lvl="0"/>
            <a:r>
              <a:rPr lang="ru-RU" sz="900" dirty="0"/>
              <a:t>Протокол передачи гипертекста (HTTP, </a:t>
            </a:r>
            <a:r>
              <a:rPr lang="ru-RU" sz="900" dirty="0" err="1"/>
              <a:t>Hypertext</a:t>
            </a:r>
            <a:r>
              <a:rPr lang="ru-RU" sz="900" dirty="0"/>
              <a:t> </a:t>
            </a:r>
            <a:r>
              <a:rPr lang="ru-RU" sz="900" dirty="0" err="1"/>
              <a:t>Transfer</a:t>
            </a:r>
            <a:r>
              <a:rPr lang="ru-RU" sz="900" dirty="0"/>
              <a:t> </a:t>
            </a:r>
            <a:r>
              <a:rPr lang="ru-RU" sz="900" dirty="0" err="1"/>
              <a:t>Protocol</a:t>
            </a:r>
            <a:r>
              <a:rPr lang="ru-RU" sz="900" dirty="0"/>
              <a:t>) — это протокол уровня приложений, используемый для передачи </a:t>
            </a:r>
            <a:r>
              <a:rPr lang="ru-RU" sz="900" dirty="0" err="1"/>
              <a:t>гипермедийных</a:t>
            </a:r>
            <a:r>
              <a:rPr lang="ru-RU" sz="900" dirty="0"/>
              <a:t> документов (например, HTML). Он предназначен для связи между веб-браузером и веб-сервером, но может быть использован и в других целях.</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389871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Одна программа может использовать удаленный вызов процедур (RPC) для запроса сервисов от программы, расположенной в другом компьютере в сети, без понимания подробностей о работе сети. RPC работает поверх других протоколов передачи данных, таких как TCP (</a:t>
            </a:r>
            <a:r>
              <a:rPr lang="ru-RU" sz="900" dirty="0" err="1"/>
              <a:t>Transmission</a:t>
            </a:r>
            <a:r>
              <a:rPr lang="ru-RU" sz="900" dirty="0"/>
              <a:t> </a:t>
            </a:r>
            <a:r>
              <a:rPr lang="ru-RU" sz="900" dirty="0" err="1"/>
              <a:t>Control</a:t>
            </a:r>
            <a:r>
              <a:rPr lang="ru-RU" sz="900" dirty="0"/>
              <a:t> </a:t>
            </a:r>
            <a:r>
              <a:rPr lang="ru-RU" sz="900" dirty="0" err="1"/>
              <a:t>Protocol</a:t>
            </a:r>
            <a:r>
              <a:rPr lang="ru-RU" sz="900" dirty="0"/>
              <a:t>) или UDP (</a:t>
            </a:r>
            <a:r>
              <a:rPr lang="ru-RU" sz="900" dirty="0" err="1"/>
              <a:t>User</a:t>
            </a:r>
            <a:r>
              <a:rPr lang="ru-RU" sz="900" dirty="0"/>
              <a:t> </a:t>
            </a:r>
            <a:r>
              <a:rPr lang="ru-RU" sz="900" dirty="0" err="1"/>
              <a:t>Datagram</a:t>
            </a:r>
            <a:r>
              <a:rPr lang="ru-RU" sz="900" dirty="0"/>
              <a:t> </a:t>
            </a:r>
            <a:r>
              <a:rPr lang="ru-RU" sz="900" dirty="0" err="1"/>
              <a:t>Protocol</a:t>
            </a:r>
            <a:r>
              <a:rPr lang="ru-RU" sz="900" dirty="0"/>
              <a:t>), которые передают данные сообщения между программами связи. В модели сетевой связи OSI RPC проходит через транспортный уровень и уровень приложений. RPC упрощает разработку приложений.</a:t>
            </a:r>
          </a:p>
          <a:p>
            <a:r>
              <a:rPr lang="ru-RU" sz="900" dirty="0"/>
              <a:t>RPC работает на основе модели клиент/сервер. Клиент отправляет запрос, сервер предоставляет сервис. Клиент отправляет запрос вызова с параметрами серверу RPC и ожидает ответа. На стороне сервера процесс остается в фоновом состоянии до поступления запроса вызова. После получения запроса вызова сервер получает параметры процесса, выводит результаты вычислений и отправляет ответ клиенту. Затем сервер ожидает следующего запроса на вызов. Клиент получает ответ и получает результаты вызова.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02567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Программное обеспечение облачной виртуализации (например </a:t>
            </a:r>
            <a:r>
              <a:rPr lang="ru-RU" sz="900" dirty="0" err="1"/>
              <a:t>VMware</a:t>
            </a:r>
            <a:r>
              <a:rPr lang="ru-RU" sz="900" dirty="0"/>
              <a:t>) оптимизирует клиент NFS, так что хранилище данных виртуальных машин можно создать на базе общего хранилища сервера NFS.</a:t>
            </a:r>
          </a:p>
          <a:p>
            <a:r>
              <a:rPr lang="ru-RU" sz="900" dirty="0"/>
              <a:t>Клиент NFS оптимизируется на базе облачных вычислений повышения производительности и надежности.</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759303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Режимы аутентификации: NTLM и </a:t>
            </a:r>
            <a:r>
              <a:rPr lang="ru-RU" sz="900" dirty="0" err="1"/>
              <a:t>Kerberos</a:t>
            </a:r>
            <a:endParaRPr lang="ru-RU" sz="900" dirty="0"/>
          </a:p>
          <a:p>
            <a:pPr lvl="0"/>
            <a:r>
              <a:rPr lang="ru-RU" sz="900" dirty="0"/>
              <a:t>Сетевое подключение может осуществляться по TCP или иным способом, например, RDMA.</a:t>
            </a:r>
          </a:p>
          <a:p>
            <a:pPr lvl="0"/>
            <a:r>
              <a:rPr lang="ru-RU" sz="900" dirty="0"/>
              <a:t>Операции с файлами в сети обрабатываются, а затем передаются в фактическую файловую систему.</a:t>
            </a:r>
          </a:p>
          <a:p>
            <a:pPr lvl="0"/>
            <a:r>
              <a:rPr lang="ru-RU" sz="900" dirty="0"/>
              <a:t>NTLMSSP (NT LAN </a:t>
            </a:r>
            <a:r>
              <a:rPr lang="ru-RU" sz="900" dirty="0" err="1"/>
              <a:t>Manager</a:t>
            </a:r>
            <a:r>
              <a:rPr lang="ru-RU" sz="900" dirty="0"/>
              <a:t> </a:t>
            </a:r>
            <a:r>
              <a:rPr lang="ru-RU" sz="900" dirty="0" err="1"/>
              <a:t>Security</a:t>
            </a:r>
            <a:r>
              <a:rPr lang="ru-RU" sz="900" dirty="0"/>
              <a:t> </a:t>
            </a:r>
            <a:r>
              <a:rPr lang="ru-RU" sz="900" dirty="0" err="1"/>
              <a:t>Support</a:t>
            </a:r>
            <a:r>
              <a:rPr lang="ru-RU" sz="900" dirty="0"/>
              <a:t> </a:t>
            </a:r>
            <a:r>
              <a:rPr lang="ru-RU" sz="900" dirty="0" err="1"/>
              <a:t>Provider</a:t>
            </a:r>
            <a:r>
              <a:rPr lang="ru-RU" sz="900" dirty="0"/>
              <a:t>): NTLM, представленный в </a:t>
            </a:r>
            <a:r>
              <a:rPr lang="ru-RU" sz="900" dirty="0" err="1"/>
              <a:t>Windows</a:t>
            </a:r>
            <a:r>
              <a:rPr lang="ru-RU" sz="900" dirty="0"/>
              <a:t> NT, использует 64-разрядный алгоритм шифрования для аутентификации пользователей.</a:t>
            </a:r>
          </a:p>
          <a:p>
            <a:r>
              <a:rPr lang="ru-RU" sz="900" dirty="0"/>
              <a:t>Аутентификация сети </a:t>
            </a:r>
            <a:r>
              <a:rPr lang="ru-RU" sz="900" dirty="0" err="1"/>
              <a:t>Kerberos</a:t>
            </a:r>
            <a:r>
              <a:rPr lang="ru-RU" sz="900" dirty="0"/>
              <a:t>: </a:t>
            </a:r>
            <a:r>
              <a:rPr lang="ru-RU" sz="900" dirty="0" err="1"/>
              <a:t>Kerberos</a:t>
            </a:r>
            <a:r>
              <a:rPr lang="ru-RU" sz="900" dirty="0"/>
              <a:t> — протокол аутентификации компьютерной сети. Он предназначен для обеспечения надежной аутентификации приложений типа клиент/сервер с использованием криптографии секретных ключей.</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29511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Сервис DNS (</a:t>
            </a:r>
            <a:r>
              <a:rPr lang="ru-RU" sz="900" dirty="0" err="1"/>
              <a:t>Domain</a:t>
            </a:r>
            <a:r>
              <a:rPr lang="ru-RU" sz="900" dirty="0"/>
              <a:t> </a:t>
            </a:r>
            <a:r>
              <a:rPr lang="ru-RU" sz="900" dirty="0" err="1"/>
              <a:t>Name</a:t>
            </a:r>
            <a:r>
              <a:rPr lang="ru-RU" sz="900" dirty="0"/>
              <a:t> </a:t>
            </a:r>
            <a:r>
              <a:rPr lang="ru-RU" sz="900" dirty="0" err="1"/>
              <a:t>Service</a:t>
            </a:r>
            <a:r>
              <a:rPr lang="ru-RU" sz="900" dirty="0"/>
              <a:t>) используется для реализации сопоставления доменных имен и IP-адресов.</a:t>
            </a:r>
          </a:p>
          <a:p>
            <a:pPr lvl="0"/>
            <a:r>
              <a:rPr lang="ru-RU" sz="900" dirty="0"/>
              <a:t>Сервис AD (</a:t>
            </a:r>
            <a:r>
              <a:rPr lang="ru-RU" sz="900" dirty="0" err="1"/>
              <a:t>Active</a:t>
            </a:r>
            <a:r>
              <a:rPr lang="ru-RU" sz="900" dirty="0"/>
              <a:t> </a:t>
            </a:r>
            <a:r>
              <a:rPr lang="ru-RU" sz="900" dirty="0" err="1"/>
              <a:t>directory</a:t>
            </a:r>
            <a:r>
              <a:rPr lang="ru-RU" sz="900" dirty="0"/>
              <a:t>) предоставляет услуги каталогов.</a:t>
            </a:r>
          </a:p>
          <a:p>
            <a:pPr lvl="0"/>
            <a:r>
              <a:rPr lang="ru-RU" sz="900" dirty="0"/>
              <a:t>Протокол CIFS применяется в сценарии обмена файлами. Ниже описаны два типичных сценария применения.</a:t>
            </a:r>
          </a:p>
          <a:p>
            <a:pPr lvl="1"/>
            <a:r>
              <a:rPr lang="ru-RU" sz="900" dirty="0"/>
              <a:t>Сервис обмена файлами</a:t>
            </a:r>
          </a:p>
          <a:p>
            <a:pPr lvl="2"/>
            <a:r>
              <a:rPr lang="ru-RU" sz="900" dirty="0"/>
              <a:t>CIFS обычно используется в сценариях сервисов обмена файлами, таких как корпоративный обмен файлами.</a:t>
            </a:r>
          </a:p>
          <a:p>
            <a:pPr lvl="1"/>
            <a:r>
              <a:rPr lang="ru-RU" sz="900" dirty="0"/>
              <a:t>Сценарии </a:t>
            </a:r>
            <a:r>
              <a:rPr lang="ru-RU" sz="900" dirty="0" err="1"/>
              <a:t>Hyper</a:t>
            </a:r>
            <a:r>
              <a:rPr lang="ru-RU" sz="900" dirty="0"/>
              <a:t>-V</a:t>
            </a:r>
          </a:p>
          <a:p>
            <a:pPr lvl="2"/>
            <a:r>
              <a:rPr lang="ru-RU" sz="900" dirty="0"/>
              <a:t>SMB может использоваться для обмена данными зеркал виртуальных машин </a:t>
            </a:r>
            <a:r>
              <a:rPr lang="ru-RU" sz="900" dirty="0" err="1"/>
              <a:t>Hyper</a:t>
            </a:r>
            <a:r>
              <a:rPr lang="ru-RU" sz="900" dirty="0"/>
              <a:t>-V, продвигаемых </a:t>
            </a:r>
            <a:r>
              <a:rPr lang="ru-RU" sz="900" dirty="0" err="1"/>
              <a:t>Microsoft</a:t>
            </a:r>
            <a:r>
              <a:rPr lang="ru-RU" sz="900" dirty="0"/>
              <a:t>. В этом сценарии функция переключения в резервный режим SMB 3.0 необходима для обеспечения непрерывной работы сервисов в случае сбоя узла и обеспечения надежности виртуальных машин.</a:t>
            </a:r>
          </a:p>
          <a:p>
            <a:endParaRPr lang="zh-CN" altLang="en-US" dirty="0" smtClean="0"/>
          </a:p>
          <a:p>
            <a:endParaRPr lang="zh-CN" altLang="en-US" dirty="0" smtClean="0"/>
          </a:p>
          <a:p>
            <a:endParaRPr lang="zh-CN" altLang="en-US" dirty="0" smtClean="0"/>
          </a:p>
          <a:p>
            <a:pPr lvl="1"/>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99050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11454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Устройства-хосты, например серверы и рабочие станции, используют стандарт NIC для подключения к коммутаторам </a:t>
            </a:r>
            <a:r>
              <a:rPr lang="ru-RU" sz="900" dirty="0" err="1"/>
              <a:t>Ethernet</a:t>
            </a:r>
            <a:r>
              <a:rPr lang="ru-RU" sz="900" dirty="0"/>
              <a:t>. Устройства хранения </a:t>
            </a:r>
            <a:r>
              <a:rPr lang="ru-RU" sz="900" dirty="0" err="1"/>
              <a:t>iSCSI</a:t>
            </a:r>
            <a:r>
              <a:rPr lang="ru-RU" sz="900" dirty="0"/>
              <a:t> также подключены к коммутаторам </a:t>
            </a:r>
            <a:r>
              <a:rPr lang="ru-RU" sz="900" dirty="0" err="1"/>
              <a:t>Ethernet</a:t>
            </a:r>
            <a:r>
              <a:rPr lang="ru-RU" sz="900" dirty="0"/>
              <a:t> или NIC хостов. ПО инициатора, установленное на хостах, </a:t>
            </a:r>
            <a:r>
              <a:rPr lang="ru-RU" sz="900" dirty="0" err="1"/>
              <a:t>виртуализирует</a:t>
            </a:r>
            <a:r>
              <a:rPr lang="ru-RU" sz="900" dirty="0"/>
              <a:t> NIC в карты </a:t>
            </a:r>
            <a:r>
              <a:rPr lang="ru-RU" sz="900" dirty="0" err="1"/>
              <a:t>iSCSI</a:t>
            </a:r>
            <a:r>
              <a:rPr lang="ru-RU" sz="900" dirty="0"/>
              <a:t>. Карты </a:t>
            </a:r>
            <a:r>
              <a:rPr lang="ru-RU" sz="900" dirty="0" err="1"/>
              <a:t>iSCSI</a:t>
            </a:r>
            <a:r>
              <a:rPr lang="ru-RU" sz="900" dirty="0"/>
              <a:t> используются для получения и передачи пакетов данных </a:t>
            </a:r>
            <a:r>
              <a:rPr lang="ru-RU" sz="900" dirty="0" err="1"/>
              <a:t>iSCSI</a:t>
            </a:r>
            <a:r>
              <a:rPr lang="ru-RU" sz="900" dirty="0"/>
              <a:t>, реализуя </a:t>
            </a:r>
            <a:r>
              <a:rPr lang="ru-RU" sz="900" dirty="0" err="1"/>
              <a:t>iSCSI</a:t>
            </a:r>
            <a:r>
              <a:rPr lang="ru-RU" sz="900" dirty="0"/>
              <a:t> и передачу данных по TCP/IP между хостами и устройствами </a:t>
            </a:r>
            <a:r>
              <a:rPr lang="ru-RU" sz="900" dirty="0" err="1"/>
              <a:t>iSCSI</a:t>
            </a:r>
            <a:r>
              <a:rPr lang="ru-RU" sz="900" dirty="0"/>
              <a:t>. В этом режиме используются стандартные NIC и коммутаторы </a:t>
            </a:r>
            <a:r>
              <a:rPr lang="ru-RU" sz="900" dirty="0" err="1"/>
              <a:t>Ethernet</a:t>
            </a:r>
            <a:r>
              <a:rPr lang="ru-RU" sz="900" dirty="0"/>
              <a:t>, что исключает необходимость добавления других адаптеров. Поэтому этот режим является наиболее экономичным. Однако этот режим занимает ресурсы хоста при преобразовании пакетов </a:t>
            </a:r>
            <a:r>
              <a:rPr lang="ru-RU" sz="900" dirty="0" err="1"/>
              <a:t>iSCSI</a:t>
            </a:r>
            <a:r>
              <a:rPr lang="ru-RU" sz="900" dirty="0"/>
              <a:t> в пакеты TCP/IP, увеличивая заголовки операций хоста и понижая производительность системы. Режим NIC + ПО инициатора применим к сценариям, требующим относительно низкой производительности ввода/вывода и пропускной способности для доступа к данным.</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36305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TOE NIC обрабатывает функции уровня протокола TCP/IP, а хост обрабатывает функции уровня протокола </a:t>
            </a:r>
            <a:r>
              <a:rPr lang="ru-RU" sz="900" dirty="0" err="1"/>
              <a:t>iSCSI</a:t>
            </a:r>
            <a:r>
              <a:rPr lang="ru-RU" sz="900" dirty="0"/>
              <a:t>. Таким образом TOE NIC существенно повышает скорость передачи данных. По сравнению с режимом чистого программного обеспечения этот режим снижает накладные расходы на работу хоста и требует минимальных расходов на строительство сети. Это компромиссное решение.</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458965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На хосте устанавливается </a:t>
            </a:r>
            <a:r>
              <a:rPr lang="ru-RU" sz="900" dirty="0" err="1"/>
              <a:t>iSCSI</a:t>
            </a:r>
            <a:r>
              <a:rPr lang="ru-RU" sz="900" dirty="0"/>
              <a:t> HBA для эффективного обмена данными между хостом и коммутатором, а также между хостом и устройством хранения данных. Функции уровня протокола </a:t>
            </a:r>
            <a:r>
              <a:rPr lang="ru-RU" sz="900" dirty="0" err="1"/>
              <a:t>iSCSI</a:t>
            </a:r>
            <a:r>
              <a:rPr lang="ru-RU" sz="900" dirty="0"/>
              <a:t> и стека протоколов TCP/IP выполняются хостом HBA, менее всего потребляющим ресурсы ЦПУ. Этот режим обеспечивает наилучшую производительность передачи данных, но требует больших расходов.</a:t>
            </a:r>
          </a:p>
          <a:p>
            <a:pPr lvl="0"/>
            <a:r>
              <a:rPr lang="ru-RU" sz="900" dirty="0"/>
              <a:t>Система связи </a:t>
            </a:r>
            <a:r>
              <a:rPr lang="ru-RU" sz="900" dirty="0" err="1"/>
              <a:t>iSCSI</a:t>
            </a:r>
            <a:r>
              <a:rPr lang="ru-RU" sz="900" dirty="0"/>
              <a:t> наследует часть функций SCSI. Связь </a:t>
            </a:r>
            <a:r>
              <a:rPr lang="ru-RU" sz="900" dirty="0" err="1"/>
              <a:t>iSCSI</a:t>
            </a:r>
            <a:r>
              <a:rPr lang="ru-RU" sz="900" dirty="0"/>
              <a:t> включает инициатор, который отправляет запросы ввода/вывода, и цель, которая отвечает на запросы ввода/вывода и выполняет операции ввода/вывода. После установления соединения между инициатором и целью, цель управляет всем процессом как главное устройство. Цель включает дисковый массив </a:t>
            </a:r>
            <a:r>
              <a:rPr lang="ru-RU" sz="900" dirty="0" err="1"/>
              <a:t>iSCSI</a:t>
            </a:r>
            <a:r>
              <a:rPr lang="ru-RU" sz="900" dirty="0"/>
              <a:t> и библиотеку записей </a:t>
            </a:r>
            <a:r>
              <a:rPr lang="ru-RU" sz="900" dirty="0" err="1"/>
              <a:t>iSCSI</a:t>
            </a:r>
            <a:r>
              <a:rPr lang="ru-RU" sz="900" dirty="0"/>
              <a:t>.</a:t>
            </a:r>
          </a:p>
          <a:p>
            <a:pPr lvl="0"/>
            <a:r>
              <a:rPr lang="ru-RU" sz="900" dirty="0"/>
              <a:t>Протокол </a:t>
            </a:r>
            <a:r>
              <a:rPr lang="ru-RU" sz="900" dirty="0" err="1"/>
              <a:t>iSCSI</a:t>
            </a:r>
            <a:r>
              <a:rPr lang="ru-RU" sz="900" dirty="0"/>
              <a:t> определяет набор методов именования и адресации для инициаторов и целей </a:t>
            </a:r>
            <a:r>
              <a:rPr lang="ru-RU" sz="900" dirty="0" err="1"/>
              <a:t>iSCSI</a:t>
            </a:r>
            <a:r>
              <a:rPr lang="ru-RU" sz="900" dirty="0"/>
              <a:t>. Все узлы </a:t>
            </a:r>
            <a:r>
              <a:rPr lang="ru-RU" sz="900" dirty="0" err="1"/>
              <a:t>iSCSI</a:t>
            </a:r>
            <a:r>
              <a:rPr lang="ru-RU" sz="900" dirty="0"/>
              <a:t> идентифицируются по именам </a:t>
            </a:r>
            <a:r>
              <a:rPr lang="ru-RU" sz="900" dirty="0" err="1"/>
              <a:t>iSCSI</a:t>
            </a:r>
            <a:r>
              <a:rPr lang="ru-RU" sz="900" dirty="0"/>
              <a:t>. Поэтому имена </a:t>
            </a:r>
            <a:r>
              <a:rPr lang="ru-RU" sz="900" dirty="0" err="1"/>
              <a:t>iSCSI</a:t>
            </a:r>
            <a:r>
              <a:rPr lang="ru-RU" sz="900" dirty="0"/>
              <a:t> отличаются от имен хостов.</a:t>
            </a:r>
          </a:p>
          <a:p>
            <a:r>
              <a:rPr lang="ru-RU" sz="900" dirty="0" err="1"/>
              <a:t>iSCSI</a:t>
            </a:r>
            <a:r>
              <a:rPr lang="ru-RU" sz="900" dirty="0"/>
              <a:t> использует IQN (</a:t>
            </a:r>
            <a:r>
              <a:rPr lang="ru-RU" sz="900" dirty="0" err="1"/>
              <a:t>iSCSI</a:t>
            </a:r>
            <a:r>
              <a:rPr lang="ru-RU" sz="900" dirty="0"/>
              <a:t> </a:t>
            </a:r>
            <a:r>
              <a:rPr lang="ru-RU" sz="900" dirty="0" err="1"/>
              <a:t>Qualified</a:t>
            </a:r>
            <a:r>
              <a:rPr lang="ru-RU" sz="900" dirty="0"/>
              <a:t> </a:t>
            </a:r>
            <a:r>
              <a:rPr lang="ru-RU" sz="900" dirty="0" err="1"/>
              <a:t>Name</a:t>
            </a:r>
            <a:r>
              <a:rPr lang="ru-RU" sz="900" dirty="0"/>
              <a:t>) для идентификации инициаторов и целей. Адреса меняются со сменой инициаторов или целевых устройств, но их имена остаются неизменными. При настройке соединения инициатор отправляет запрос. После того, как цель получает запрос, она проверяет, соответствует ли имя </a:t>
            </a:r>
            <a:r>
              <a:rPr lang="ru-RU" sz="900" dirty="0" err="1"/>
              <a:t>iSCSI</a:t>
            </a:r>
            <a:r>
              <a:rPr lang="ru-RU" sz="900" dirty="0"/>
              <a:t>, содержащееся в запросе, тому, что связано с объектом. Если имена </a:t>
            </a:r>
            <a:r>
              <a:rPr lang="ru-RU" sz="900" dirty="0" err="1"/>
              <a:t>iSCSI</a:t>
            </a:r>
            <a:r>
              <a:rPr lang="ru-RU" sz="900" dirty="0"/>
              <a:t> соответствуют друг другу, соединение устанавливается. У каждого узла </a:t>
            </a:r>
            <a:r>
              <a:rPr lang="ru-RU" sz="900" dirty="0" err="1"/>
              <a:t>iSCSI</a:t>
            </a:r>
            <a:r>
              <a:rPr lang="ru-RU" sz="900" dirty="0"/>
              <a:t> есть уникальное имя </a:t>
            </a:r>
            <a:r>
              <a:rPr lang="ru-RU" sz="900" dirty="0" err="1"/>
              <a:t>iSCSI</a:t>
            </a:r>
            <a:r>
              <a:rPr lang="ru-RU" sz="900" dirty="0"/>
              <a:t>. Одно имя </a:t>
            </a:r>
            <a:r>
              <a:rPr lang="ru-RU" sz="900" dirty="0" err="1"/>
              <a:t>iSCSI</a:t>
            </a:r>
            <a:r>
              <a:rPr lang="ru-RU" sz="900" dirty="0"/>
              <a:t> может использоваться в соединениях от одного инициатора к нескольким целям. В соединениях от одной цели к нескольким инициаторам могут использоваться несколько имен </a:t>
            </a:r>
            <a:r>
              <a:rPr lang="ru-RU" sz="900" dirty="0" err="1"/>
              <a:t>iSCSI</a:t>
            </a:r>
            <a:r>
              <a:rPr lang="ru-RU" sz="900" dirty="0"/>
              <a:t>.</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844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632661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Порт </a:t>
            </a:r>
            <a:r>
              <a:rPr lang="ru-RU" sz="900" dirty="0" err="1"/>
              <a:t>Ethernet</a:t>
            </a:r>
            <a:r>
              <a:rPr lang="ru-RU" sz="900" dirty="0"/>
              <a:t>. Физические </a:t>
            </a:r>
            <a:r>
              <a:rPr lang="ru-RU" sz="900" dirty="0" err="1"/>
              <a:t>Ethernet</a:t>
            </a:r>
            <a:r>
              <a:rPr lang="ru-RU" sz="900" dirty="0"/>
              <a:t>-порты на интерфейсном модуле системы хранения данных. Объединенные порты, порты VLAN и логические порты создаются на базе портов </a:t>
            </a:r>
            <a:r>
              <a:rPr lang="ru-RU" sz="900" dirty="0" err="1"/>
              <a:t>Ethernet</a:t>
            </a:r>
            <a:r>
              <a:rPr lang="ru-RU" sz="900" dirty="0"/>
              <a:t>.</a:t>
            </a:r>
          </a:p>
          <a:p>
            <a:pPr lvl="0"/>
            <a:r>
              <a:rPr lang="ru-RU" sz="900" dirty="0"/>
              <a:t>Объединенный порт. Чтобы повысить надежность путей доступа к файловым системам и увеличить полосу пропускания, можно связать несколько </a:t>
            </a:r>
            <a:r>
              <a:rPr lang="ru-RU" sz="900" dirty="0" err="1"/>
              <a:t>Ethernet</a:t>
            </a:r>
            <a:r>
              <a:rPr lang="ru-RU" sz="900" dirty="0"/>
              <a:t>-портов на одном и том же интерфейсном модуле для создания объединенного порта привязки.</a:t>
            </a:r>
          </a:p>
          <a:p>
            <a:r>
              <a:rPr lang="ru-RU" sz="900" dirty="0"/>
              <a:t>VLAN. VLAN логически разделяют физические </a:t>
            </a:r>
            <a:r>
              <a:rPr lang="ru-RU" sz="900" dirty="0" err="1"/>
              <a:t>Ethernet</a:t>
            </a:r>
            <a:r>
              <a:rPr lang="ru-RU" sz="900" dirty="0"/>
              <a:t>-порты или объединенные порты системы хранения данных на несколько широковещательных доменов. В сети VLAN при отправлении или получении сервисных данных для них конфигурируется VLAN ID таким образом, чтобы сети и сервисы VLAN были изолированы, что обеспечивает дополнительную безопасность и надежность сервисов.</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88577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VLAN: виртуальная локальная сеть (</a:t>
            </a:r>
            <a:r>
              <a:rPr lang="ru-RU" sz="900" dirty="0" err="1"/>
              <a:t>virtual</a:t>
            </a:r>
            <a:r>
              <a:rPr lang="ru-RU" sz="900" dirty="0"/>
              <a:t> </a:t>
            </a:r>
            <a:r>
              <a:rPr lang="ru-RU" sz="900" dirty="0" err="1"/>
              <a:t>local</a:t>
            </a:r>
            <a:r>
              <a:rPr lang="ru-RU" sz="900" dirty="0"/>
              <a:t> </a:t>
            </a:r>
            <a:r>
              <a:rPr lang="ru-RU" sz="900" dirty="0" err="1"/>
              <a:t>area</a:t>
            </a:r>
            <a:r>
              <a:rPr lang="ru-RU" sz="900" dirty="0"/>
              <a:t> </a:t>
            </a:r>
            <a:r>
              <a:rPr lang="ru-RU" sz="900" dirty="0" err="1"/>
              <a:t>network</a:t>
            </a:r>
            <a:r>
              <a:rPr lang="ru-RU" sz="900" dirty="0"/>
              <a:t>).</a:t>
            </a:r>
          </a:p>
          <a:p>
            <a:pPr lvl="0"/>
            <a:r>
              <a:rPr lang="ru-RU" sz="900" dirty="0"/>
              <a:t>LAN: локальная сеть (</a:t>
            </a:r>
            <a:r>
              <a:rPr lang="ru-RU" sz="900" dirty="0" err="1"/>
              <a:t>local</a:t>
            </a:r>
            <a:r>
              <a:rPr lang="ru-RU" sz="900" dirty="0"/>
              <a:t> </a:t>
            </a:r>
            <a:r>
              <a:rPr lang="ru-RU" sz="900" dirty="0" err="1"/>
              <a:t>area</a:t>
            </a:r>
            <a:r>
              <a:rPr lang="ru-RU" sz="900" dirty="0"/>
              <a:t> </a:t>
            </a:r>
            <a:r>
              <a:rPr lang="ru-RU" sz="900" dirty="0" err="1"/>
              <a:t>network</a:t>
            </a:r>
            <a:r>
              <a:rPr lang="ru-RU" sz="900" dirty="0"/>
              <a:t>).</a:t>
            </a:r>
          </a:p>
          <a:p>
            <a:r>
              <a:rPr lang="ru-RU" sz="900" dirty="0"/>
              <a:t>Идентификатор каждой VLAN может быть числом от 1 до 4094.</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959722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Группа резервного переключения — это комбинация портов, которые используются для переключения IP-адресов в системе хранения данных.</a:t>
            </a:r>
          </a:p>
          <a:p>
            <a:pPr lvl="0"/>
            <a:r>
              <a:rPr lang="ru-RU" sz="900" dirty="0"/>
              <a:t>Резервное переключение. После восстановления неисправного порта сервисы переключаются обратно. Эта задача может быть выполнена автоматически или вручную.</a:t>
            </a:r>
          </a:p>
          <a:p>
            <a:pPr lvl="0"/>
            <a:r>
              <a:rPr lang="ru-RU" sz="900" dirty="0"/>
              <a:t>Резервное переключение IP-адреса применяется к IP-адресам SAN и NAS.</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04647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Сервисы хоста работают на логическом порте A порта </a:t>
            </a:r>
            <a:r>
              <a:rPr lang="ru-RU" sz="900" dirty="0" err="1"/>
              <a:t>Ethernet</a:t>
            </a:r>
            <a:r>
              <a:rPr lang="ru-RU" sz="900" dirty="0"/>
              <a:t> A. Соответствующий IP-адрес — "a". На порте </a:t>
            </a:r>
            <a:r>
              <a:rPr lang="ru-RU" sz="900" dirty="0" err="1"/>
              <a:t>Ethernet</a:t>
            </a:r>
            <a:r>
              <a:rPr lang="ru-RU" sz="900" dirty="0"/>
              <a:t> A возникает ошибка. Порт больше не может поддерживать сервисы. После включения функции резервного переключения IP-адреса система хранения данных автоматически найдет доступный порт </a:t>
            </a:r>
            <a:r>
              <a:rPr lang="ru-RU" sz="900" dirty="0" err="1"/>
              <a:t>Ethernet</a:t>
            </a:r>
            <a:r>
              <a:rPr lang="ru-RU" sz="900" dirty="0"/>
              <a:t> B, удалит конфигурацию логического порта A, соответствующую порту </a:t>
            </a:r>
            <a:r>
              <a:rPr lang="ru-RU" sz="900" dirty="0" err="1"/>
              <a:t>Ethernet</a:t>
            </a:r>
            <a:r>
              <a:rPr lang="ru-RU" sz="900" dirty="0"/>
              <a:t> A, затем создаст и настроит логический порт A на порте </a:t>
            </a:r>
            <a:r>
              <a:rPr lang="ru-RU" sz="900" dirty="0" err="1"/>
              <a:t>Ethernet</a:t>
            </a:r>
            <a:r>
              <a:rPr lang="ru-RU" sz="900" dirty="0"/>
              <a:t> B. Таким образом, сервисы хоста быстро переключаются на логический порт A порта </a:t>
            </a:r>
            <a:r>
              <a:rPr lang="ru-RU" sz="900" dirty="0" err="1"/>
              <a:t>Ethernet</a:t>
            </a:r>
            <a:r>
              <a:rPr lang="ru-RU" sz="900" dirty="0"/>
              <a:t> B. Переключение осуществляется быстро. Этот процесс не влияет на работу пользователей.</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3765322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Когда на порте </a:t>
            </a:r>
            <a:r>
              <a:rPr lang="ru-RU" sz="900" dirty="0" err="1"/>
              <a:t>Ethernet</a:t>
            </a:r>
            <a:r>
              <a:rPr lang="ru-RU" sz="900" dirty="0"/>
              <a:t>, который используется для создания объединенного порта, возникает ошибка, сервисы продолжают работу на связанном привязки. Переключение IP-адреса происходит только при ошибках на всех портах </a:t>
            </a:r>
            <a:r>
              <a:rPr lang="ru-RU" sz="900" dirty="0" err="1"/>
              <a:t>Ethernet</a:t>
            </a:r>
            <a:r>
              <a:rPr lang="ru-RU" sz="900" dirty="0"/>
              <a:t>, которые используются для создания объединенного порта привязки.</a:t>
            </a:r>
          </a:p>
          <a:p>
            <a:pPr lvl="0"/>
            <a:r>
              <a:rPr lang="ru-RU" sz="900" dirty="0"/>
              <a:t>Несколько портов </a:t>
            </a:r>
            <a:r>
              <a:rPr lang="ru-RU" sz="900" dirty="0" err="1"/>
              <a:t>Ethernet</a:t>
            </a:r>
            <a:r>
              <a:rPr lang="ru-RU" sz="900" dirty="0"/>
              <a:t> соединены для создания объединенного порта A. Логический порт A, созданный на основе объединенного порта A, может обеспечить высокоскоростную передачу данных. Если на обоих портах </a:t>
            </a:r>
            <a:r>
              <a:rPr lang="ru-RU" sz="900" dirty="0" err="1"/>
              <a:t>Ethernet</a:t>
            </a:r>
            <a:r>
              <a:rPr lang="ru-RU" sz="900" dirty="0"/>
              <a:t> A и B возникают ошибки по разным причинам, система хранения данных автоматически обнаружит объединенный порт B, удалит логический порт A и создаст такой же логический порт A на объединенном порте B. Таким образом, работа сервисов переводится с объединенного порта A на объединенный порт B. После восстановления работы портов </a:t>
            </a:r>
            <a:r>
              <a:rPr lang="ru-RU" sz="900" dirty="0" err="1"/>
              <a:t>Ethernet</a:t>
            </a:r>
            <a:r>
              <a:rPr lang="ru-RU" sz="900" dirty="0"/>
              <a:t> A и B сервисы будут переключены обратно на объединенный порт A. Переключение осуществляется быстро, процесс не влияет на работу пользователей.</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906125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Чтобы реализовать переключение IP-адреса на базе VLAN, необходимо создать несколько VLAN, назначить уникальный ID каждой VLAN и использовать VLAN для изолирования различных сервисов. При возникновении ошибок в работе порта </a:t>
            </a:r>
            <a:r>
              <a:rPr lang="ru-RU" sz="900" dirty="0" err="1"/>
              <a:t>Ethernet</a:t>
            </a:r>
            <a:r>
              <a:rPr lang="ru-RU" sz="900" dirty="0"/>
              <a:t> в сети VLAN система хранения данных автоматически найдет доступный порт </a:t>
            </a:r>
            <a:r>
              <a:rPr lang="ru-RU" sz="900" dirty="0" err="1"/>
              <a:t>Ethernet</a:t>
            </a:r>
            <a:r>
              <a:rPr lang="ru-RU" sz="900" dirty="0"/>
              <a:t> с таким же идентификатором (ID) VLAN и переключит работу сервиса на доступный порт </a:t>
            </a:r>
            <a:r>
              <a:rPr lang="ru-RU" sz="900" dirty="0" err="1"/>
              <a:t>Ethernet</a:t>
            </a:r>
            <a:r>
              <a:rPr lang="ru-RU" sz="900" dirty="0"/>
              <a:t>. После восстановления неисправного порта он берет на себя услуги.</a:t>
            </a:r>
          </a:p>
          <a:p>
            <a:pPr lvl="0"/>
            <a:r>
              <a:rPr lang="ru-RU" sz="900" dirty="0"/>
              <a:t>Имена VLAN, например VLAN A и VLAN B, генерируются автоматически при создании VLAN. Фактические имена VLAN зависят от версии системы хранения данные.</a:t>
            </a:r>
          </a:p>
          <a:p>
            <a:pPr lvl="0"/>
            <a:r>
              <a:rPr lang="ru-RU" sz="900" dirty="0"/>
              <a:t>Порты </a:t>
            </a:r>
            <a:r>
              <a:rPr lang="ru-RU" sz="900" dirty="0" err="1"/>
              <a:t>Ethernet</a:t>
            </a:r>
            <a:r>
              <a:rPr lang="ru-RU" sz="900" dirty="0"/>
              <a:t> и соответствующие порты коммутаторов разделены на несколько VLAN, а VLAN присваиваются различные идентификаторы (ID). VLAN используются для изолирования различных услуг. VLAN A создается на порте </a:t>
            </a:r>
            <a:r>
              <a:rPr lang="ru-RU" sz="900" dirty="0" err="1"/>
              <a:t>Ethernet</a:t>
            </a:r>
            <a:r>
              <a:rPr lang="ru-RU" sz="900" dirty="0"/>
              <a:t> A, идентификатор (ID) данной VLAN — 1. Логический порт A, созданный на основе VLAN A, может быть использован для изолирования услуг. Если на порте </a:t>
            </a:r>
            <a:r>
              <a:rPr lang="ru-RU" sz="900" dirty="0" err="1"/>
              <a:t>Ethernet</a:t>
            </a:r>
            <a:r>
              <a:rPr lang="ru-RU" sz="900" dirty="0"/>
              <a:t> A по какой-то причине возникает ошибка, система хранения данных автоматически находит VLAN B и порт, ID VLAN которого равен 1, удаляет логический порт A и создает тот же логический порт A на базе VLAN B. Таким образом, порт, на котором работают сервисы, переключается на VLAN B. После восстановления порта </a:t>
            </a:r>
            <a:r>
              <a:rPr lang="ru-RU" sz="900" dirty="0" err="1"/>
              <a:t>Ethernet</a:t>
            </a:r>
            <a:r>
              <a:rPr lang="ru-RU" sz="900" dirty="0"/>
              <a:t> A порт переключит работу сервисов обратно на VLAN A.</a:t>
            </a:r>
          </a:p>
          <a:p>
            <a:r>
              <a:rPr lang="ru-RU" sz="900" dirty="0"/>
              <a:t>Порт </a:t>
            </a:r>
            <a:r>
              <a:rPr lang="ru-RU" sz="900" dirty="0" err="1"/>
              <a:t>Ethernet</a:t>
            </a:r>
            <a:r>
              <a:rPr lang="ru-RU" sz="900" dirty="0"/>
              <a:t> может принадлежать нескольким VLAN. При отказе порта </a:t>
            </a:r>
            <a:r>
              <a:rPr lang="ru-RU" sz="900" dirty="0" err="1"/>
              <a:t>Ethernet</a:t>
            </a:r>
            <a:r>
              <a:rPr lang="ru-RU" sz="900" dirty="0"/>
              <a:t>, все VLAN дадут сбой. Работа сервисов должны быть переключены на порты других доступных VLAN. Переключение услуг осуществляется быстро, пользователи не знают об этом процессе.</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173772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292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462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Маршрутизация </a:t>
            </a:r>
            <a:r>
              <a:rPr lang="ru-RU" sz="900" dirty="0" err="1"/>
              <a:t>Fibre</a:t>
            </a:r>
            <a:r>
              <a:rPr lang="ru-RU" sz="900" dirty="0"/>
              <a:t> </a:t>
            </a:r>
            <a:r>
              <a:rPr lang="ru-RU" sz="900" dirty="0" err="1"/>
              <a:t>Channel</a:t>
            </a:r>
            <a:r>
              <a:rPr lang="ru-RU" sz="900" dirty="0"/>
              <a:t> (FCR) обеспечивает подключение к устройствам в различных системах коммутации без их объединения. В отличие от каскадного соединения общих коммутаторов </a:t>
            </a:r>
            <a:r>
              <a:rPr lang="ru-RU" sz="900" dirty="0" err="1"/>
              <a:t>E_Port</a:t>
            </a:r>
            <a:r>
              <a:rPr lang="ru-RU" sz="900" dirty="0"/>
              <a:t>, после подключения коммутаторов через коммутатор FCR, две системы коммутации не объединяются и остаются независимыми. Коммутатор каналов между двумя системами коммутации функционирует в качестве маршрутизатора.</a:t>
            </a:r>
          </a:p>
          <a:p>
            <a:pPr lvl="0"/>
            <a:r>
              <a:rPr lang="ru-RU" sz="900" dirty="0"/>
              <a:t>Маршрутизатор FC — это коммутатор, который работает сервисом маршрутизации FC-FC.</a:t>
            </a:r>
          </a:p>
          <a:p>
            <a:pPr lvl="0"/>
            <a:r>
              <a:rPr lang="ru-RU" sz="900" dirty="0" err="1"/>
              <a:t>EX_Port</a:t>
            </a:r>
            <a:r>
              <a:rPr lang="ru-RU" sz="900" dirty="0"/>
              <a:t> — тип порта, который функционирует как </a:t>
            </a:r>
            <a:r>
              <a:rPr lang="ru-RU" sz="900" dirty="0" err="1"/>
              <a:t>E_Port</a:t>
            </a:r>
            <a:r>
              <a:rPr lang="ru-RU" sz="900" dirty="0"/>
              <a:t>, но не поддерживает сервис системы коммутации или информацию о топологии маршрутизации из одной системы к другой.</a:t>
            </a:r>
          </a:p>
          <a:p>
            <a:pPr lvl="0"/>
            <a:r>
              <a:rPr lang="ru-RU" sz="900" dirty="0"/>
              <a:t>Магистральная система коммутации — система коммутации коммутатора, поддерживающего сервис маршрутизатора FC.</a:t>
            </a:r>
          </a:p>
          <a:p>
            <a:pPr lvl="0"/>
            <a:r>
              <a:rPr lang="ru-RU" sz="900" dirty="0"/>
              <a:t>Граничная система коммутации (</a:t>
            </a:r>
            <a:r>
              <a:rPr lang="ru-RU" sz="900" dirty="0" err="1"/>
              <a:t>Edge</a:t>
            </a:r>
            <a:r>
              <a:rPr lang="ru-RU" sz="900" dirty="0"/>
              <a:t> </a:t>
            </a:r>
            <a:r>
              <a:rPr lang="ru-RU" sz="900" dirty="0" err="1"/>
              <a:t>fabric</a:t>
            </a:r>
            <a:r>
              <a:rPr lang="ru-RU" sz="900" dirty="0"/>
              <a:t>) — система, которая соединяет маршрутизатор </a:t>
            </a:r>
            <a:r>
              <a:rPr lang="ru-RU" sz="900" dirty="0" err="1"/>
              <a:t>Fibre</a:t>
            </a:r>
            <a:r>
              <a:rPr lang="ru-RU" sz="900" dirty="0"/>
              <a:t> </a:t>
            </a:r>
            <a:r>
              <a:rPr lang="ru-RU" sz="900" dirty="0" err="1"/>
              <a:t>Channel</a:t>
            </a:r>
            <a:r>
              <a:rPr lang="ru-RU" sz="900" dirty="0"/>
              <a:t>.</a:t>
            </a:r>
          </a:p>
          <a:p>
            <a:pPr lvl="0"/>
            <a:r>
              <a:rPr lang="ru-RU" sz="900" dirty="0"/>
              <a:t>Канал </a:t>
            </a:r>
            <a:r>
              <a:rPr lang="ru-RU" sz="900" dirty="0" err="1"/>
              <a:t>Inter</a:t>
            </a:r>
            <a:r>
              <a:rPr lang="ru-RU" sz="900" dirty="0"/>
              <a:t> </a:t>
            </a:r>
            <a:r>
              <a:rPr lang="ru-RU" sz="900" dirty="0" err="1"/>
              <a:t>Fabric</a:t>
            </a:r>
            <a:r>
              <a:rPr lang="ru-RU" sz="900" dirty="0"/>
              <a:t> (IFL) — канал между портами </a:t>
            </a:r>
            <a:r>
              <a:rPr lang="ru-RU" sz="900" dirty="0" err="1"/>
              <a:t>E_Port</a:t>
            </a:r>
            <a:r>
              <a:rPr lang="ru-RU" sz="900" dirty="0"/>
              <a:t> и EX-</a:t>
            </a:r>
            <a:r>
              <a:rPr lang="ru-RU" sz="900" dirty="0" err="1"/>
              <a:t>Port</a:t>
            </a:r>
            <a:r>
              <a:rPr lang="ru-RU" sz="900" dirty="0"/>
              <a:t> или портами </a:t>
            </a:r>
            <a:r>
              <a:rPr lang="ru-RU" sz="900" dirty="0" err="1"/>
              <a:t>VE_Port</a:t>
            </a:r>
            <a:r>
              <a:rPr lang="ru-RU" sz="900" dirty="0"/>
              <a:t> и VEX-</a:t>
            </a:r>
            <a:r>
              <a:rPr lang="ru-RU" sz="900" dirty="0" err="1"/>
              <a:t>Port</a:t>
            </a:r>
            <a:r>
              <a:rPr lang="ru-RU" sz="900" dirty="0"/>
              <a:t>.</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2694563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Зона — это набор портов или устройств, которые связаны друг с другом.</a:t>
            </a:r>
          </a:p>
          <a:p>
            <a:pPr lvl="0"/>
            <a:r>
              <a:rPr lang="ru-RU" sz="900" dirty="0"/>
              <a:t>Член зоны может получить доступ только к другим членам этой зоны.</a:t>
            </a:r>
          </a:p>
          <a:p>
            <a:pPr lvl="0"/>
            <a:r>
              <a:rPr lang="ru-RU" sz="900" dirty="0"/>
              <a:t>Устройство может находиться в нескольких зонах.</a:t>
            </a:r>
          </a:p>
          <a:p>
            <a:pPr lvl="0"/>
            <a:r>
              <a:rPr lang="ru-RU" sz="900" dirty="0"/>
              <a:t>Основные зоны сконфигурированы для управления разрешением доступа каждого устройства или порта.</a:t>
            </a:r>
          </a:p>
          <a:p>
            <a:r>
              <a:rPr lang="ru-RU" sz="900" dirty="0"/>
              <a:t>Зоны изоляции трафика. При наличии нескольких ISL (</a:t>
            </a:r>
            <a:r>
              <a:rPr lang="ru-RU" sz="900" dirty="0" err="1"/>
              <a:t>E_Ports</a:t>
            </a:r>
            <a:r>
              <a:rPr lang="ru-RU" sz="900" dirty="0"/>
              <a:t>), ISL передает только трафик, предназначенный для портов, расположенных в одной и той же зоне изоляции трафика.</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74713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480429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6904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Чтобы решить проблему масштабируемости DAS, устройства хранения данных могут быть подключены в сети при помощи FC SAN для поддержки соединения с более чем 100 серверами.</a:t>
            </a:r>
          </a:p>
          <a:p>
            <a:pPr lvl="0"/>
            <a:r>
              <a:rPr lang="ru-RU" sz="900" dirty="0"/>
              <a:t>IP SAN предназначена для решения проблем управления и затрат, связанных с FC SAN.</a:t>
            </a:r>
          </a:p>
          <a:p>
            <a:pPr lvl="0"/>
            <a:r>
              <a:rPr lang="ru-RU" sz="900" dirty="0"/>
              <a:t>SAN —  сеть хранения данных</a:t>
            </a:r>
          </a:p>
          <a:p>
            <a:pPr lvl="1"/>
            <a:r>
              <a:rPr lang="ru-RU" sz="900" dirty="0"/>
              <a:t>Протокол: </a:t>
            </a:r>
            <a:r>
              <a:rPr lang="ru-RU" sz="900" dirty="0" err="1"/>
              <a:t>Fibre</a:t>
            </a:r>
            <a:r>
              <a:rPr lang="ru-RU" sz="900" dirty="0"/>
              <a:t> </a:t>
            </a:r>
            <a:r>
              <a:rPr lang="ru-RU" sz="900" dirty="0" err="1"/>
              <a:t>Channel</a:t>
            </a:r>
            <a:r>
              <a:rPr lang="ru-RU" sz="900" dirty="0"/>
              <a:t>/</a:t>
            </a:r>
            <a:r>
              <a:rPr lang="ru-RU" sz="900" dirty="0" err="1"/>
              <a:t>iSCSI</a:t>
            </a:r>
            <a:r>
              <a:rPr lang="ru-RU" sz="900" dirty="0"/>
              <a:t>. Архитектурами SAN, которые используют два протокола, являются FC SAN и IP SAN.</a:t>
            </a:r>
          </a:p>
          <a:p>
            <a:pPr lvl="1"/>
            <a:r>
              <a:rPr lang="ru-RU" sz="900" dirty="0"/>
              <a:t>Доступ к устройствам </a:t>
            </a:r>
            <a:r>
              <a:rPr lang="ru-RU" sz="900" dirty="0" err="1"/>
              <a:t>Raw</a:t>
            </a:r>
            <a:r>
              <a:rPr lang="ru-RU" sz="900" dirty="0"/>
              <a:t> подходит для традиционного доступа к базе данных.</a:t>
            </a:r>
          </a:p>
          <a:p>
            <a:pPr lvl="1"/>
            <a:r>
              <a:rPr lang="ru-RU" sz="900" dirty="0"/>
              <a:t>Зависимость от хоста приложений для предоставления доступа к файлам. Для совместного доступа требуется поддержка кластерного программного обеспечения, что вызывает большие затраты на обработку конфликтов доступа, что приводит к снижению производительности. Кроме того, трудно поддерживать обмен в гетерогенных средах.</a:t>
            </a:r>
          </a:p>
          <a:p>
            <a:pPr lvl="1"/>
            <a:r>
              <a:rPr lang="ru-RU" sz="900" dirty="0"/>
              <a:t>Высокая производительность, высокая полоса пропускания и низкая задержка, но высокая стоимость и низкая масштабируемость</a:t>
            </a:r>
          </a:p>
          <a:p>
            <a:pPr lvl="1"/>
            <a:endParaRPr lang="zh-CN"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12198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Для IP SAN не требует тщательной настройки аппаратного обеспечения, и это оборудование широко используется. Поэтому стоимость IP SAN намного ниже, чем стоимость FC SAN. Большинство хостов сконфигурированы соответствующими NIC и коммутаторами, которые также подходят (хотя не идеально) для передачи </a:t>
            </a:r>
            <a:r>
              <a:rPr lang="ru-RU" sz="900" dirty="0" err="1"/>
              <a:t>iSCSI</a:t>
            </a:r>
            <a:r>
              <a:rPr lang="ru-RU" sz="900" dirty="0"/>
              <a:t>. Высокопроизводительная IP SAN требует выделенных </a:t>
            </a:r>
            <a:r>
              <a:rPr lang="ru-RU" sz="900" dirty="0" err="1"/>
              <a:t>iSCSI</a:t>
            </a:r>
            <a:r>
              <a:rPr lang="ru-RU" sz="900" dirty="0"/>
              <a:t> HBA и коммутаторов высокого класса.</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515147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205617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Система распределенного хранения организует локальные жесткие диски и SSD серверов общего назначения в крупномасштабные пулы ресурсов хранения, а затем распределяет данные на несколько серверов хранения данных.</a:t>
            </a:r>
          </a:p>
          <a:p>
            <a:r>
              <a:rPr lang="ru-RU" sz="900" dirty="0"/>
              <a:t>Сети 10GE, 25GE и IB обычно используются в качестве вспомогательных сетей распределенного хранения. </a:t>
            </a:r>
            <a:r>
              <a:rPr lang="ru-RU" sz="900" dirty="0" err="1"/>
              <a:t>Фронтенд</a:t>
            </a:r>
            <a:r>
              <a:rPr lang="ru-RU" sz="900" dirty="0"/>
              <a:t>-сеть обычно представляет собой сеть GE, 10GE или 25GE.</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5758387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3975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Плоскость управления — взаимное подключение с сетью управления заказчика для управления и обслуживания системы.</a:t>
            </a:r>
          </a:p>
          <a:p>
            <a:pPr lvl="0"/>
            <a:r>
              <a:rPr lang="ru-RU" sz="900" dirty="0"/>
              <a:t>Плоскость BMC подключается к портам управления узлов хранения или управления для удаленного управления устройствами.</a:t>
            </a:r>
          </a:p>
          <a:p>
            <a:pPr lvl="0"/>
            <a:r>
              <a:rPr lang="ru-RU" sz="900" dirty="0"/>
              <a:t>Плоскость хранения — внутренняя плоскость, используемая для передачи сервисных данных между всеми узлами системы хранения данных.</a:t>
            </a:r>
          </a:p>
          <a:p>
            <a:pPr lvl="0"/>
            <a:r>
              <a:rPr lang="ru-RU" sz="900" dirty="0"/>
              <a:t>Плоскость обслуживания — взаимное подключение с приложениями заказчиков и доступ к устройствам хранения данных через стандартные протоколы, например </a:t>
            </a:r>
            <a:r>
              <a:rPr lang="ru-RU" sz="900" dirty="0" err="1"/>
              <a:t>iSCSI</a:t>
            </a:r>
            <a:r>
              <a:rPr lang="ru-RU" sz="900" dirty="0"/>
              <a:t> и HDFS.</a:t>
            </a:r>
          </a:p>
          <a:p>
            <a:pPr lvl="0"/>
            <a:r>
              <a:rPr lang="ru-RU" sz="900" dirty="0"/>
              <a:t>Плоскость репликации позволяет проводить синхронизацию и репликацию данных между узлами репликации.</a:t>
            </a:r>
          </a:p>
          <a:p>
            <a:pPr lvl="0"/>
            <a:r>
              <a:rPr lang="ru-RU" sz="900" dirty="0"/>
              <a:t>Арбитражная плоскость взаимодействует с </a:t>
            </a:r>
            <a:r>
              <a:rPr lang="ru-RU" sz="900" dirty="0" err="1"/>
              <a:t>кворумным</a:t>
            </a:r>
            <a:r>
              <a:rPr lang="ru-RU" sz="900" dirty="0"/>
              <a:t> сервером </a:t>
            </a:r>
            <a:r>
              <a:rPr lang="ru-RU" sz="900" dirty="0" err="1"/>
              <a:t>HyperMetro</a:t>
            </a:r>
            <a:r>
              <a:rPr lang="ru-RU" sz="900" dirty="0"/>
              <a:t>. Эта плоскость планируется, только если для сервиса блока спроектирована функция </a:t>
            </a:r>
            <a:r>
              <a:rPr lang="ru-RU" sz="900" dirty="0" err="1"/>
              <a:t>HyperMetro</a:t>
            </a:r>
            <a:r>
              <a:rPr lang="ru-RU" sz="900" dirty="0"/>
              <a:t>.</a:t>
            </a:r>
          </a:p>
          <a:p>
            <a:pPr lvl="0"/>
            <a:r>
              <a:rPr lang="ru-RU" sz="900" dirty="0"/>
              <a:t>FSM — процесс управления распределенным хранилищем </a:t>
            </a:r>
            <a:r>
              <a:rPr lang="ru-RU" sz="900" dirty="0" err="1"/>
              <a:t>Huawei</a:t>
            </a:r>
            <a:r>
              <a:rPr lang="ru-RU" sz="900" dirty="0"/>
              <a:t>, который предоставляет такие функции эксплуатации и обслуживания (O&amp;M), как управление аварийными сигналами, мониторинг, управление журналами и настройка. Этот модуль рекомендуется развернуть на двух узлах в режиме активного/резервного узла.</a:t>
            </a:r>
          </a:p>
          <a:p>
            <a:pPr lvl="0"/>
            <a:r>
              <a:rPr lang="ru-RU" sz="900" dirty="0"/>
              <a:t>Служба виртуального блока (VBS) — процесс, который предоставляет сервис точек доступа к распределенному хранению через интерфейсы SCSI или </a:t>
            </a:r>
            <a:r>
              <a:rPr lang="ru-RU" sz="900" dirty="0" err="1"/>
              <a:t>iSCSI</a:t>
            </a:r>
            <a:r>
              <a:rPr lang="ru-RU" sz="900" dirty="0"/>
              <a:t> и позволяет серверам приложений получить доступ к ресурсам распределенного хранения данных.</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1089373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82545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r>
              <a:rPr lang="ru-RU" sz="900" dirty="0"/>
              <a:t>Ответы</a:t>
            </a:r>
          </a:p>
          <a:p>
            <a:pPr lvl="1"/>
            <a:r>
              <a:rPr lang="ru-RU" sz="900" dirty="0"/>
              <a:t>ABD</a:t>
            </a:r>
          </a:p>
          <a:p>
            <a:pPr marL="540000" marR="0" lvl="1" indent="-180000" algn="l" defTabSz="1219304" rtl="0" eaLnBrk="1" fontAlgn="ctr" latinLnBrk="0" hangingPunct="1">
              <a:lnSpc>
                <a:spcPct val="125000"/>
              </a:lnSpc>
              <a:spcBef>
                <a:spcPts val="0"/>
              </a:spcBef>
              <a:spcAft>
                <a:spcPts val="600"/>
              </a:spcAft>
              <a:buClrTx/>
              <a:buSzTx/>
              <a:buFont typeface="Huawei Sans" panose="020C0503030203020204" pitchFamily="34" charset="0"/>
              <a:buChar char="▫"/>
              <a:tabLst/>
              <a:defRPr/>
            </a:pPr>
            <a:r>
              <a:rPr lang="ru-RU" sz="900" dirty="0"/>
              <a:t>AB</a:t>
            </a:r>
          </a:p>
          <a:p>
            <a:pPr marL="0" indent="0">
              <a:buNone/>
            </a:pPr>
            <a:endParaRPr lang="zh-CN" altLang="en-US" dirty="0"/>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029881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304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113578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pPr lvl="0"/>
            <a:r>
              <a:rPr lang="ru-RU" sz="900" dirty="0"/>
              <a:t>Учебное приложение </a:t>
            </a:r>
            <a:r>
              <a:rPr lang="ru-RU" sz="900" dirty="0" err="1"/>
              <a:t>Huawei</a:t>
            </a:r>
            <a:endParaRPr lang="ru-RU" sz="900" dirty="0"/>
          </a:p>
          <a:p>
            <a:pPr lvl="1"/>
            <a:r>
              <a:rPr lang="ru-RU" sz="900" dirty="0"/>
              <a:t>Содержит огромную библиотеку учебных видео, сертифицированных </a:t>
            </a:r>
            <a:r>
              <a:rPr lang="ru-RU" sz="900" dirty="0" err="1"/>
              <a:t>Huawei</a:t>
            </a:r>
            <a:r>
              <a:rPr lang="ru-RU" sz="900" dirty="0"/>
              <a:t>.</a:t>
            </a:r>
          </a:p>
          <a:p>
            <a:pPr lvl="0"/>
            <a:r>
              <a:rPr lang="ru-RU" sz="900" dirty="0"/>
              <a:t>Приложение для технической поддержки компаний</a:t>
            </a:r>
          </a:p>
          <a:p>
            <a:pPr lvl="1"/>
            <a:r>
              <a:rPr lang="ru-RU" sz="900" dirty="0"/>
              <a:t>Охватывает все популярные документы, практические сценарии и бюллетени </a:t>
            </a:r>
            <a:r>
              <a:rPr lang="ru-RU" sz="900" dirty="0" err="1"/>
              <a:t>Huawei</a:t>
            </a:r>
            <a:r>
              <a:rPr lang="ru-RU" sz="900" dirty="0"/>
              <a:t>. Пользователи могут быстро запросить команды, аварийные сигналы и запасные части. Они также могут использовать его для сканирования и просмотра информации об устройстве. Простые и интуитивные </a:t>
            </a:r>
            <a:r>
              <a:rPr lang="ru-RU" sz="900" dirty="0" err="1"/>
              <a:t>видеоруководства</a:t>
            </a:r>
            <a:r>
              <a:rPr lang="ru-RU" sz="900" dirty="0"/>
              <a:t> предоставляют техническую поддержку для предприятий круглосуточно.</a:t>
            </a:r>
          </a:p>
          <a:p>
            <a:pPr lvl="0"/>
            <a:r>
              <a:rPr lang="ru-RU" sz="900" dirty="0"/>
              <a:t>Корпоративное сервисное приложение </a:t>
            </a:r>
            <a:r>
              <a:rPr lang="ru-RU" sz="900" dirty="0" err="1"/>
              <a:t>Huawei</a:t>
            </a:r>
            <a:endParaRPr lang="ru-RU" sz="900" dirty="0"/>
          </a:p>
          <a:p>
            <a:pPr lvl="1"/>
            <a:r>
              <a:rPr lang="ru-RU" sz="900" dirty="0"/>
              <a:t>Предоставляет универсальные мобильные ИКТ-порталы для клиентов и партнеров, чтобы предоставить информацию о комплексных продуктах и решениях </a:t>
            </a:r>
            <a:r>
              <a:rPr lang="ru-RU" sz="900" dirty="0" err="1"/>
              <a:t>Huawei</a:t>
            </a:r>
            <a:r>
              <a:rPr lang="ru-RU" sz="900" dirty="0"/>
              <a:t> для корпоративных ИКТ в любое время и в любом месте.</a:t>
            </a:r>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4632911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备注占位符 4"/>
          <p:cNvSpPr>
            <a:spLocks noGrp="1"/>
          </p:cNvSpPr>
          <p:nvPr>
            <p:ph type="body" idx="1"/>
          </p:nvPr>
        </p:nvSpPr>
        <p:spPr/>
        <p:txBody>
          <a:bodyPr/>
          <a:lstStyle/>
          <a:p>
            <a:r>
              <a:rPr lang="ru-RU" sz="900" dirty="0"/>
              <a:t>Популярные инструменты</a:t>
            </a:r>
          </a:p>
          <a:p>
            <a:pPr lvl="1"/>
            <a:r>
              <a:rPr lang="ru-RU" sz="900" dirty="0" err="1"/>
              <a:t>HedEx</a:t>
            </a:r>
            <a:r>
              <a:rPr lang="ru-RU" sz="900" dirty="0"/>
              <a:t> Лит — это инструмент </a:t>
            </a:r>
            <a:r>
              <a:rPr lang="ru-RU" sz="900" dirty="0" err="1"/>
              <a:t>Huawei</a:t>
            </a:r>
            <a:r>
              <a:rPr lang="ru-RU" sz="900" dirty="0"/>
              <a:t> для документации продуктов. Он позволяет пользователям просматривать, искать, обновлять и управлять документацией по продуктам.</a:t>
            </a:r>
          </a:p>
          <a:p>
            <a:pPr lvl="1"/>
            <a:r>
              <a:rPr lang="ru-RU" sz="900" dirty="0" err="1"/>
              <a:t>eStor</a:t>
            </a:r>
            <a:r>
              <a:rPr lang="ru-RU" sz="900" dirty="0"/>
              <a:t> — это платформа графического моделирования систем хранения данных. Платформа создает симуляции флэш-устройств хранения данных </a:t>
            </a:r>
            <a:r>
              <a:rPr lang="ru-RU" sz="900" dirty="0" err="1"/>
              <a:t>Huawei</a:t>
            </a:r>
            <a:r>
              <a:rPr lang="ru-RU" sz="900" dirty="0"/>
              <a:t> </a:t>
            </a:r>
            <a:r>
              <a:rPr lang="ru-RU" sz="900" dirty="0" err="1"/>
              <a:t>OceanStor</a:t>
            </a:r>
            <a:r>
              <a:rPr lang="ru-RU" sz="900" dirty="0"/>
              <a:t>, чтобы на помочь пользователям ИКТ и клиентам узнать о продуктах хранения </a:t>
            </a:r>
            <a:r>
              <a:rPr lang="ru-RU" sz="900" dirty="0" err="1"/>
              <a:t>Huawei</a:t>
            </a:r>
            <a:r>
              <a:rPr lang="ru-RU" sz="900" dirty="0"/>
              <a:t> и быстро освоить операции с ними.</a:t>
            </a:r>
          </a:p>
          <a:p>
            <a:pPr lvl="1"/>
            <a:r>
              <a:rPr lang="ru-RU" sz="900" dirty="0"/>
              <a:t>Центр инструментов сетевой документации — инструмент для работы с документацией для сетевых продуктов. Он помогает оценке затрат, планировании сети, реализации проектов, модернизации и техобслуживании.</a:t>
            </a:r>
          </a:p>
          <a:p>
            <a:pPr lvl="1"/>
            <a:r>
              <a:rPr lang="ru-RU" sz="900" dirty="0"/>
              <a:t>Помощник для запроса информации предоставляет запросы информации о командных и аварийных сигналах для продуктов </a:t>
            </a:r>
            <a:r>
              <a:rPr lang="ru-RU" sz="900" dirty="0" err="1"/>
              <a:t>Huawei</a:t>
            </a:r>
            <a:r>
              <a:rPr lang="ru-RU" sz="900" dirty="0"/>
              <a:t>.</a:t>
            </a:r>
          </a:p>
          <a:p>
            <a:pPr lvl="1"/>
            <a:endParaRPr lang="en-US" altLang="zh-CN" sz="900" dirty="0" smtClean="0"/>
          </a:p>
          <a:p>
            <a:endParaRPr lang="en-US" altLang="zh-CN" dirty="0" smtClean="0"/>
          </a:p>
        </p:txBody>
      </p:sp>
      <p:sp>
        <p:nvSpPr>
          <p:cNvPr id="4" name="幻灯片图像占位符 3"/>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22246721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7599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091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В системе хранения данных с прямым подключением (</a:t>
            </a:r>
            <a:r>
              <a:rPr lang="ru-RU" sz="900" dirty="0" err="1"/>
              <a:t>direct-attached</a:t>
            </a:r>
            <a:r>
              <a:rPr lang="ru-RU" sz="900" dirty="0"/>
              <a:t> </a:t>
            </a:r>
            <a:r>
              <a:rPr lang="ru-RU" sz="900" dirty="0" err="1"/>
              <a:t>storage</a:t>
            </a:r>
            <a:r>
              <a:rPr lang="ru-RU" sz="900" dirty="0"/>
              <a:t>, DAS) один или более устройство хранения данных подключено к серверам. Эти устройства хранения данных предоставляют серверам доступ к данным на уровне блоков.</a:t>
            </a:r>
          </a:p>
          <a:p>
            <a:pPr lvl="0"/>
            <a:r>
              <a:rPr lang="ru-RU" sz="900" dirty="0"/>
              <a:t>В зависимости от расположения устройств и серверов хранения данных DAS делятся на внутренние и внешние.</a:t>
            </a:r>
          </a:p>
          <a:p>
            <a:pPr lvl="0"/>
            <a:r>
              <a:rPr lang="ru-RU" sz="900" dirty="0"/>
              <a:t>Внешний дисковый массив</a:t>
            </a:r>
          </a:p>
          <a:p>
            <a:pPr lvl="1"/>
            <a:r>
              <a:rPr lang="ru-RU" sz="900" dirty="0"/>
              <a:t>JBOD, сокращение от «</a:t>
            </a:r>
            <a:r>
              <a:rPr lang="ru-RU" sz="900" dirty="0" err="1"/>
              <a:t>Just</a:t>
            </a:r>
            <a:r>
              <a:rPr lang="ru-RU" sz="900" dirty="0"/>
              <a:t> a </a:t>
            </a:r>
            <a:r>
              <a:rPr lang="ru-RU" sz="900" dirty="0" err="1"/>
              <a:t>Bunch</a:t>
            </a:r>
            <a:r>
              <a:rPr lang="ru-RU" sz="900" dirty="0"/>
              <a:t> </a:t>
            </a:r>
            <a:r>
              <a:rPr lang="ru-RU" sz="900" dirty="0" err="1"/>
              <a:t>Of</a:t>
            </a:r>
            <a:r>
              <a:rPr lang="ru-RU" sz="900" dirty="0"/>
              <a:t> </a:t>
            </a:r>
            <a:r>
              <a:rPr lang="ru-RU" sz="900" dirty="0" err="1"/>
              <a:t>Disks</a:t>
            </a:r>
            <a:r>
              <a:rPr lang="ru-RU" sz="900" dirty="0"/>
              <a:t>», логически соединяет группу физических дисков, чтобы увеличить емкость. Данная система не обеспечивает защиту данных. Система JBOD может решить проблему недостаточной емкости, вызванную ограничениями количества дисковых слотов внутреннего хранилища. Однако она не обеспечивает избыточности, в результате чего надежность остается низкой.</a:t>
            </a:r>
          </a:p>
          <a:p>
            <a:pPr lvl="0"/>
            <a:r>
              <a:rPr lang="ru-RU" sz="900" dirty="0"/>
              <a:t>Умный дисковый массив</a:t>
            </a:r>
          </a:p>
          <a:p>
            <a:pPr lvl="1"/>
            <a:r>
              <a:rPr lang="ru-RU" sz="900" dirty="0"/>
              <a:t>Контроллер предоставляет RAID и кэш большой емкости, благодаря которому у дискового массива расширяется функционал, а также оснащен выделенным программным обеспечением управления.</a:t>
            </a:r>
          </a:p>
          <a:p>
            <a:pPr lvl="0"/>
            <a:r>
              <a:rPr lang="ru-RU" sz="900" dirty="0"/>
              <a:t>Для подключения хостов и устройств хранения данных используются кабели SCSI.</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361912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50888" y="742950"/>
            <a:ext cx="5541962" cy="311785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89495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图像占位符 3"/>
          <p:cNvSpPr>
            <a:spLocks noGrp="1" noRot="1" noChangeAspect="1"/>
          </p:cNvSpPr>
          <p:nvPr>
            <p:ph type="sldImg"/>
          </p:nvPr>
        </p:nvSpPr>
        <p:spPr>
          <a:xfrm>
            <a:off x="750888" y="742950"/>
            <a:ext cx="5541962" cy="3117850"/>
          </a:xfrm>
        </p:spPr>
      </p:sp>
      <p:sp>
        <p:nvSpPr>
          <p:cNvPr id="5" name="备注占位符 4"/>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644905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备注占位符 2"/>
          <p:cNvSpPr>
            <a:spLocks noGrp="1"/>
          </p:cNvSpPr>
          <p:nvPr>
            <p:ph type="body" idx="1"/>
          </p:nvPr>
        </p:nvSpPr>
        <p:spPr/>
        <p:txBody>
          <a:bodyPr/>
          <a:lstStyle/>
          <a:p>
            <a:pPr lvl="0"/>
            <a:r>
              <a:rPr lang="ru-RU" sz="900" dirty="0"/>
              <a:t>Предприятиям необходимо хранить большое количество данных и обмениваться ими через сеть. Поэтому NAS является хорошим решением. Для сервера или хоста NAS является внешним устройством, которое может быть гибко развернуто через сеть. Кроме того, NAS предоставляет обмен данными на уровне файлов, а не на уровне блоков, что облегчает доступ клиентов к NAS по сети.</a:t>
            </a:r>
          </a:p>
          <a:p>
            <a:pPr lvl="1"/>
            <a:r>
              <a:rPr lang="ru-RU" sz="900" dirty="0"/>
              <a:t>NAS предоставляет ресурсы хранения посредством доступа к данным на уровне файлов и обмена данными, что позволяет пользователям быстро обмениваться файлами с минимальными затратами на управление хранением.</a:t>
            </a:r>
          </a:p>
          <a:p>
            <a:pPr lvl="1"/>
            <a:r>
              <a:rPr lang="ru-RU" sz="900" dirty="0"/>
              <a:t>NAS является предпочтительным решением хранения файлов, которое не требует нескольких файловых серверов.</a:t>
            </a:r>
          </a:p>
          <a:p>
            <a:pPr lvl="1"/>
            <a:r>
              <a:rPr lang="ru-RU" sz="900" dirty="0"/>
              <a:t>NAS также помогает устранить узкие места в доступе пользователей к серверам общего назначения.</a:t>
            </a:r>
          </a:p>
          <a:p>
            <a:pPr lvl="1"/>
            <a:r>
              <a:rPr lang="ru-RU" sz="900" dirty="0"/>
              <a:t>NAS использует протоколы сетей и обмена файлами для архивирования и хранения данных. Эти протоколы включают TCP/IP для передачи данных, а также CIFS и NFS для предоставления сервисов по удаленному управлению файлами.</a:t>
            </a:r>
          </a:p>
          <a:p>
            <a:r>
              <a:rPr lang="ru-RU" sz="900" dirty="0"/>
              <a:t>Пользователи UNIX и </a:t>
            </a:r>
            <a:r>
              <a:rPr lang="ru-RU" sz="900" dirty="0" err="1"/>
              <a:t>Microsoft</a:t>
            </a:r>
            <a:r>
              <a:rPr lang="ru-RU" sz="900" dirty="0"/>
              <a:t> </a:t>
            </a:r>
            <a:r>
              <a:rPr lang="ru-RU" sz="900" dirty="0" err="1"/>
              <a:t>Windows</a:t>
            </a:r>
            <a:r>
              <a:rPr lang="ru-RU" sz="900" dirty="0"/>
              <a:t> могут беспрепятственно обмениваться данными через NAS или FTP (</a:t>
            </a:r>
            <a:r>
              <a:rPr lang="ru-RU" sz="900" dirty="0" err="1"/>
              <a:t>File</a:t>
            </a:r>
            <a:r>
              <a:rPr lang="ru-RU" sz="900" dirty="0"/>
              <a:t> </a:t>
            </a:r>
            <a:r>
              <a:rPr lang="ru-RU" sz="900" dirty="0" err="1"/>
              <a:t>Transfer</a:t>
            </a:r>
            <a:r>
              <a:rPr lang="ru-RU" sz="900" dirty="0"/>
              <a:t> </a:t>
            </a:r>
            <a:r>
              <a:rPr lang="ru-RU" sz="900" dirty="0" err="1"/>
              <a:t>Protocol</a:t>
            </a:r>
            <a:r>
              <a:rPr lang="ru-RU" sz="900" dirty="0"/>
              <a:t>). Когда используется обмен данными NAS, UNIX работает с протоколом NFS, а </a:t>
            </a:r>
            <a:r>
              <a:rPr lang="ru-RU" sz="900" dirty="0" err="1"/>
              <a:t>Windows</a:t>
            </a:r>
            <a:r>
              <a:rPr lang="ru-RU" sz="900" dirty="0"/>
              <a:t> — протоколом CIFS.</a:t>
            </a:r>
          </a:p>
        </p:txBody>
      </p:sp>
      <p:sp>
        <p:nvSpPr>
          <p:cNvPr id="5" name="幻灯片图像占位符 4"/>
          <p:cNvSpPr>
            <a:spLocks noGrp="1" noRot="1" noChangeAspect="1"/>
          </p:cNvSpPr>
          <p:nvPr>
            <p:ph type="sldImg"/>
          </p:nvPr>
        </p:nvSpPr>
        <p:spPr>
          <a:xfrm>
            <a:off x="750888" y="742950"/>
            <a:ext cx="5541962" cy="3117850"/>
          </a:xfrm>
        </p:spPr>
      </p:sp>
    </p:spTree>
    <p:extLst>
      <p:ext uri="{BB962C8B-B14F-4D97-AF65-F5344CB8AC3E}">
        <p14:creationId xmlns:p14="http://schemas.microsoft.com/office/powerpoint/2010/main" val="4302613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2#总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1"/>
            <a:ext cx="12192000" cy="5602224"/>
          </a:xfrm>
          <a:prstGeom prst="rect">
            <a:avLst/>
          </a:prstGeom>
          <a:ln>
            <a:noFill/>
            <a:prstDash val="dash"/>
          </a:ln>
        </p:spPr>
      </p:pic>
      <p:sp>
        <p:nvSpPr>
          <p:cNvPr id="8" name="L 形 7"/>
          <p:cNvSpPr/>
          <p:nvPr userDrawn="1"/>
        </p:nvSpPr>
        <p:spPr>
          <a:xfrm rot="16200000" flipH="1">
            <a:off x="6634196" y="2578036"/>
            <a:ext cx="701032" cy="71765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baseline="0">
              <a:latin typeface="Huawei Sans" panose="020C0503030203020204" pitchFamily="34" charset="0"/>
              <a:ea typeface="方正兰亭黑简体" panose="02000000000000000000" pitchFamily="2" charset="-122"/>
            </a:endParaRPr>
          </a:p>
        </p:txBody>
      </p:sp>
      <p:sp>
        <p:nvSpPr>
          <p:cNvPr id="9" name="Title 1">
            <a:extLst>
              <a:ext uri="{FF2B5EF4-FFF2-40B4-BE49-F238E27FC236}">
                <a16:creationId xmlns:a16="http://schemas.microsoft.com/office/drawing/2014/main" xmlns="" id="{8227DEE9-8BE9-0D49-BF96-9E83C5312E00}"/>
              </a:ext>
            </a:extLst>
          </p:cNvPr>
          <p:cNvSpPr>
            <a:spLocks noGrp="1"/>
          </p:cNvSpPr>
          <p:nvPr>
            <p:ph type="ctrTitle" hasCustomPrompt="1"/>
          </p:nvPr>
        </p:nvSpPr>
        <p:spPr>
          <a:xfrm>
            <a:off x="916560" y="907092"/>
            <a:ext cx="8125839" cy="690255"/>
          </a:xfrm>
          <a:prstGeom prst="rect">
            <a:avLst/>
          </a:prstGeom>
          <a:ln>
            <a:noFill/>
            <a:prstDash val="dash"/>
          </a:ln>
        </p:spPr>
        <p:txBody>
          <a:bodyPr lIns="0" tIns="0" rIns="0" bIns="0" anchor="t">
            <a:normAutofit/>
          </a:bodyPr>
          <a:lstStyle>
            <a:lvl1pPr>
              <a:defRPr lang="en-US" sz="3200" b="0" i="0" baseline="0" dirty="0">
                <a:latin typeface="Huawei Sans" panose="020C0503030203020204" pitchFamily="34" charset="0"/>
                <a:ea typeface="方正兰亭黑简体" panose="02000000000000000000" pitchFamily="2" charset="-122"/>
              </a:defRPr>
            </a:lvl1pPr>
          </a:lstStyle>
          <a:p>
            <a:pPr lvl="0" defTabSz="914034">
              <a:lnSpc>
                <a:spcPts val="3439"/>
              </a:lnSpc>
            </a:pPr>
            <a:r>
              <a:rPr lang="en-US" altLang="zh-CN" dirty="0" smtClean="0"/>
              <a:t>Click to Edit Title</a:t>
            </a:r>
            <a:endParaRPr lang="en-US" dirty="0"/>
          </a:p>
        </p:txBody>
      </p:sp>
      <p:sp>
        <p:nvSpPr>
          <p:cNvPr id="10" name="Text Placeholder 5">
            <a:extLst>
              <a:ext uri="{FF2B5EF4-FFF2-40B4-BE49-F238E27FC236}">
                <a16:creationId xmlns:a16="http://schemas.microsoft.com/office/drawing/2014/main" xmlns="" id="{2F43DA98-D48D-6947-95EF-BA3B05E68822}"/>
              </a:ext>
            </a:extLst>
          </p:cNvPr>
          <p:cNvSpPr>
            <a:spLocks noGrp="1"/>
          </p:cNvSpPr>
          <p:nvPr>
            <p:ph type="body" sz="quarter" idx="10" hasCustomPrompt="1"/>
          </p:nvPr>
        </p:nvSpPr>
        <p:spPr>
          <a:xfrm>
            <a:off x="916561" y="1949372"/>
            <a:ext cx="8125840" cy="643926"/>
          </a:xfrm>
        </p:spPr>
        <p:txBody>
          <a:bodyPr vert="horz" lIns="0" tIns="0" rIns="0" bIns="0" rtlCol="0">
            <a:noAutofit/>
          </a:bodyPr>
          <a:lstStyle>
            <a:lvl1pPr marL="228600" indent="-228600">
              <a:buNone/>
              <a:defRPr lang="en-US" sz="1400" baseline="0" dirty="0">
                <a:latin typeface="Huawei Sans" panose="020C0503030203020204" pitchFamily="34" charset="0"/>
                <a:ea typeface="方正兰亭黑简体" panose="02000000000000000000" pitchFamily="2" charset="-122"/>
                <a:cs typeface="Huawei Sans" panose="020C0503030203020204" pitchFamily="34" charset="0"/>
              </a:defRPr>
            </a:lvl1pPr>
          </a:lstStyle>
          <a:p>
            <a:pPr marL="0" lvl="0" indent="0">
              <a:lnSpc>
                <a:spcPct val="100000"/>
              </a:lnSpc>
              <a:spcBef>
                <a:spcPts val="0"/>
              </a:spcBef>
            </a:pPr>
            <a:r>
              <a:rPr lang="en-US" altLang="zh-CN" dirty="0" smtClean="0"/>
              <a:t>Click to Edit Title</a:t>
            </a:r>
            <a:endParaRPr lang="en-US" dirty="0"/>
          </a:p>
        </p:txBody>
      </p:sp>
    </p:spTree>
    <p:extLst>
      <p:ext uri="{BB962C8B-B14F-4D97-AF65-F5344CB8AC3E}">
        <p14:creationId xmlns:p14="http://schemas.microsoft.com/office/powerpoint/2010/main" val="10636849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13#更多信息(可选)">
    <p:spTree>
      <p:nvGrpSpPr>
        <p:cNvPr id="1" name=""/>
        <p:cNvGrpSpPr/>
        <p:nvPr/>
      </p:nvGrpSpPr>
      <p:grpSpPr>
        <a:xfrm>
          <a:off x="0" y="0"/>
          <a:ext cx="0" cy="0"/>
          <a:chOff x="0" y="0"/>
          <a:chExt cx="0" cy="0"/>
        </a:xfrm>
      </p:grpSpPr>
      <p:sp>
        <p:nvSpPr>
          <p:cNvPr id="3" name="文本占位符 6"/>
          <p:cNvSpPr>
            <a:spLocks noGrp="1"/>
          </p:cNvSpPr>
          <p:nvPr>
            <p:ph type="body" sz="quarter" idx="10" hasCustomPrompt="1"/>
          </p:nvPr>
        </p:nvSpPr>
        <p:spPr>
          <a:xfrm>
            <a:off x="1019175" y="1844675"/>
            <a:ext cx="10153650" cy="4082880"/>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5pPr>
              <a:buNone/>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lang="en-US" altLang="zh-CN" dirty="0" smtClean="0"/>
              <a:t>More information for trainees</a:t>
            </a:r>
            <a:endParaRPr lang="zh-CN" altLang="en-US" dirty="0" smtClean="0"/>
          </a:p>
          <a:p>
            <a:endParaRPr lang="zh-CN" altLang="en-US" dirty="0"/>
          </a:p>
        </p:txBody>
      </p:sp>
      <p:cxnSp>
        <p:nvCxnSpPr>
          <p:cNvPr id="12"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10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3" name="文本框 16">
            <a:extLst>
              <a:ext uri="{FF2B5EF4-FFF2-40B4-BE49-F238E27FC236}">
                <a16:creationId xmlns:a16="http://schemas.microsoft.com/office/drawing/2014/main" xmlns="" id="{568EC886-2612-1F43-AB51-21A76A078357}"/>
              </a:ext>
            </a:extLst>
          </p:cNvPr>
          <p:cNvSpPr txBox="1"/>
          <p:nvPr userDrawn="1"/>
        </p:nvSpPr>
        <p:spPr>
          <a:xfrm>
            <a:off x="918916" y="630373"/>
            <a:ext cx="8411277"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Дополнительная информация</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5423971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4#学习推荐(可选)">
    <p:spTree>
      <p:nvGrpSpPr>
        <p:cNvPr id="1" name=""/>
        <p:cNvGrpSpPr/>
        <p:nvPr/>
      </p:nvGrpSpPr>
      <p:grpSpPr>
        <a:xfrm>
          <a:off x="0" y="0"/>
          <a:ext cx="0" cy="0"/>
          <a:chOff x="0" y="0"/>
          <a:chExt cx="0" cy="0"/>
        </a:xfrm>
      </p:grpSpPr>
      <p:sp>
        <p:nvSpPr>
          <p:cNvPr id="3" name="文本占位符 6"/>
          <p:cNvSpPr>
            <a:spLocks noGrp="1"/>
          </p:cNvSpPr>
          <p:nvPr>
            <p:ph type="body" sz="quarter" idx="10"/>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endParaRPr lang="zh-CN" altLang="en-US"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24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5" name="文本框 16">
            <a:extLst>
              <a:ext uri="{FF2B5EF4-FFF2-40B4-BE49-F238E27FC236}">
                <a16:creationId xmlns:a16="http://schemas.microsoft.com/office/drawing/2014/main" xmlns="" id="{568EC886-2612-1F43-AB51-21A76A078357}"/>
              </a:ext>
            </a:extLst>
          </p:cNvPr>
          <p:cNvSpPr txBox="1"/>
          <p:nvPr userDrawn="1"/>
        </p:nvSpPr>
        <p:spPr>
          <a:xfrm>
            <a:off x="918916" y="630373"/>
            <a:ext cx="3999813"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Рекомендации</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483931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7#标题和内容（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484312"/>
            <a:ext cx="10728326" cy="4443243"/>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379103871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9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7*#标题和内容（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atin typeface="Huawei Sans" panose="020C0503030203020204" pitchFamily="34" charset="0"/>
                <a:ea typeface="方正兰亭黑简体" panose="02000000000000000000" pitchFamily="2" charset="-122"/>
              </a:defRPr>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
        <p:nvSpPr>
          <p:cNvPr id="9" name="文本占位符 6"/>
          <p:cNvSpPr>
            <a:spLocks noGrp="1"/>
          </p:cNvSpPr>
          <p:nvPr>
            <p:ph type="body" sz="quarter" idx="10" hasCustomPrompt="1"/>
          </p:nvPr>
        </p:nvSpPr>
        <p:spPr>
          <a:xfrm>
            <a:off x="731838" y="1052514"/>
            <a:ext cx="10728326" cy="4875042"/>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stStyle>
          <a:p>
            <a:r>
              <a:rPr lang="en-US" altLang="zh-CN" dirty="0" smtClean="0"/>
              <a:t>Click here to edit</a:t>
            </a:r>
            <a:endParaRPr lang="zh-CN" altLang="en-US" dirty="0"/>
          </a:p>
        </p:txBody>
      </p:sp>
    </p:spTree>
    <p:extLst>
      <p:ext uri="{BB962C8B-B14F-4D97-AF65-F5344CB8AC3E}">
        <p14:creationId xmlns:p14="http://schemas.microsoft.com/office/powerpoint/2010/main" val="1788330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595" userDrawn="1">
          <p15:clr>
            <a:srgbClr val="FBAE40"/>
          </p15:clr>
        </p15:guide>
        <p15:guide id="0"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8#仅标题（两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1001920"/>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69931020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8*#仅标题（一行标题）">
    <p:spTree>
      <p:nvGrpSpPr>
        <p:cNvPr id="1" name=""/>
        <p:cNvGrpSpPr/>
        <p:nvPr/>
      </p:nvGrpSpPr>
      <p:grpSpPr>
        <a:xfrm>
          <a:off x="0" y="0"/>
          <a:ext cx="0" cy="0"/>
          <a:chOff x="0" y="0"/>
          <a:chExt cx="0" cy="0"/>
        </a:xfrm>
      </p:grpSpPr>
      <p:sp>
        <p:nvSpPr>
          <p:cNvPr id="3" name="标题 1"/>
          <p:cNvSpPr>
            <a:spLocks noGrp="1"/>
          </p:cNvSpPr>
          <p:nvPr>
            <p:ph type="title" hasCustomPrompt="1"/>
          </p:nvPr>
        </p:nvSpPr>
        <p:spPr>
          <a:xfrm>
            <a:off x="731838" y="447468"/>
            <a:ext cx="10728325" cy="497095"/>
          </a:xfrm>
          <a:prstGeom prst="rect">
            <a:avLst/>
          </a:prstGeom>
        </p:spPr>
        <p:txBody>
          <a:bodyPr lIns="0" tIns="0" rIns="0" bIns="0" anchor="t">
            <a:normAutofit/>
          </a:bodyPr>
          <a:lstStyle>
            <a:lvl1pPr>
              <a:defRPr lang="zh-CN" altLang="en-US" baseline="0" dirty="0"/>
            </a:lvl1pPr>
          </a:lstStyle>
          <a:p>
            <a:pPr marL="0" lvl="0" indent="0" defTabSz="1187798">
              <a:lnSpc>
                <a:spcPts val="3430"/>
              </a:lnSpc>
              <a:spcBef>
                <a:spcPts val="0"/>
              </a:spcBef>
              <a:buFont typeface="Arial" panose="020B0604020202020204" pitchFamily="34" charset="0"/>
            </a:pPr>
            <a:r>
              <a:rPr lang="en-US" altLang="zh-CN" dirty="0" smtClean="0"/>
              <a:t>Title</a:t>
            </a:r>
            <a:endParaRPr lang="zh-CN" altLang="en-US" dirty="0"/>
          </a:p>
        </p:txBody>
      </p:sp>
    </p:spTree>
    <p:extLst>
      <p:ext uri="{BB962C8B-B14F-4D97-AF65-F5344CB8AC3E}">
        <p14:creationId xmlns:p14="http://schemas.microsoft.com/office/powerpoint/2010/main" val="386053612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59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9#全白背景">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297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5#谢谢">
    <p:bg>
      <p:bgPr>
        <a:solidFill>
          <a:srgbClr val="FFFFFF"/>
        </a:solidFill>
        <a:effectLst/>
      </p:bgPr>
    </p:bg>
    <p:spTree>
      <p:nvGrpSpPr>
        <p:cNvPr id="1" name=""/>
        <p:cNvGrpSpPr/>
        <p:nvPr/>
      </p:nvGrpSpPr>
      <p:grpSpPr>
        <a:xfrm>
          <a:off x="0" y="0"/>
          <a:ext cx="0" cy="0"/>
          <a:chOff x="0" y="0"/>
          <a:chExt cx="0" cy="0"/>
        </a:xfrm>
      </p:grpSpPr>
      <p:sp>
        <p:nvSpPr>
          <p:cNvPr id="3" name="TextBox 3">
            <a:extLst>
              <a:ext uri="{FF2B5EF4-FFF2-40B4-BE49-F238E27FC236}">
                <a16:creationId xmlns="" xmlns:a16="http://schemas.microsoft.com/office/drawing/2014/main" id="{42AF307D-40F4-EC4C-9108-79E948007529}"/>
              </a:ext>
            </a:extLst>
          </p:cNvPr>
          <p:cNvSpPr txBox="1"/>
          <p:nvPr userDrawn="1"/>
        </p:nvSpPr>
        <p:spPr>
          <a:xfrm>
            <a:off x="607486" y="1402064"/>
            <a:ext cx="3921034" cy="1612749"/>
          </a:xfrm>
          <a:prstGeom prst="rect">
            <a:avLst/>
          </a:prstGeom>
          <a:noFill/>
        </p:spPr>
        <p:txBody>
          <a:bodyPr wrap="square" rtlCol="0">
            <a:spAutoFit/>
          </a:bodyPr>
          <a:lstStyle/>
          <a:p>
            <a:pPr algn="l"/>
            <a:r>
              <a:rPr lang="ru-RU" sz="4940" dirty="0" smtClean="0">
                <a:solidFill>
                  <a:schemeClr val="tx1"/>
                </a:solidFill>
              </a:rPr>
              <a:t>Спасибо за внимание!</a:t>
            </a:r>
            <a:endParaRPr lang="en-US" sz="4940" dirty="0">
              <a:solidFill>
                <a:schemeClr val="tx1"/>
              </a:solidFill>
            </a:endParaRPr>
          </a:p>
        </p:txBody>
      </p:sp>
    </p:spTree>
    <p:extLst>
      <p:ext uri="{BB962C8B-B14F-4D97-AF65-F5344CB8AC3E}">
        <p14:creationId xmlns:p14="http://schemas.microsoft.com/office/powerpoint/2010/main" val="13069791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1#修订记录">
    <p:spTree>
      <p:nvGrpSpPr>
        <p:cNvPr id="1" name=""/>
        <p:cNvGrpSpPr/>
        <p:nvPr/>
      </p:nvGrpSpPr>
      <p:grpSpPr>
        <a:xfrm>
          <a:off x="0" y="0"/>
          <a:ext cx="0" cy="0"/>
          <a:chOff x="0" y="0"/>
          <a:chExt cx="0" cy="0"/>
        </a:xfrm>
      </p:grpSpPr>
      <p:sp>
        <p:nvSpPr>
          <p:cNvPr id="31" name="Rectangle 2"/>
          <p:cNvSpPr>
            <a:spLocks noChangeArrowheads="1"/>
          </p:cNvSpPr>
          <p:nvPr userDrawn="1"/>
        </p:nvSpPr>
        <p:spPr bwMode="auto">
          <a:xfrm>
            <a:off x="952501" y="368660"/>
            <a:ext cx="3368597" cy="479425"/>
          </a:xfrm>
          <a:prstGeom prst="rect">
            <a:avLst/>
          </a:prstGeom>
          <a:noFill/>
          <a:ln w="9525">
            <a:noFill/>
            <a:miter lim="800000"/>
            <a:headEnd/>
            <a:tailEnd/>
          </a:ln>
        </p:spPr>
        <p:txBody>
          <a:bodyPr lIns="78258" tIns="39127" rIns="78258" bIns="39127" anchor="ctr"/>
          <a:lstStyle/>
          <a:p>
            <a:pPr marL="0" marR="0" lvl="0" indent="0" algn="l" defTabSz="1001624" rtl="0" eaLnBrk="0" fontAlgn="ctr" latinLnBrk="0" hangingPunct="0">
              <a:lnSpc>
                <a:spcPct val="100000"/>
              </a:lnSpc>
              <a:spcBef>
                <a:spcPct val="0"/>
              </a:spcBef>
              <a:spcAft>
                <a:spcPct val="0"/>
              </a:spcAft>
              <a:buClrTx/>
              <a:buSzTx/>
              <a:buFontTx/>
              <a:buNone/>
              <a:tabLst/>
              <a:defRPr/>
            </a:pPr>
            <a:r>
              <a:rPr lang="ru-RU" altLang="zh-CN" sz="3500" b="0" baseline="0" dirty="0" smtClean="0">
                <a:solidFill>
                  <a:srgbClr val="404040"/>
                </a:solidFill>
                <a:latin typeface="Huawei Sans" panose="020C0503030203020204" pitchFamily="34" charset="0"/>
                <a:ea typeface="方正兰亭黑简体" panose="02000000000000000000" pitchFamily="2" charset="-122"/>
              </a:rPr>
              <a:t>История изменений</a:t>
            </a:r>
            <a:endParaRPr lang="zh-CN" altLang="en-US" sz="3500" b="0" baseline="0" dirty="0" smtClean="0">
              <a:solidFill>
                <a:srgbClr val="404040"/>
              </a:solidFill>
              <a:latin typeface="Huawei Sans" panose="020C0503030203020204" pitchFamily="34" charset="0"/>
              <a:ea typeface="方正兰亭黑简体" panose="02000000000000000000" pitchFamily="2" charset="-122"/>
            </a:endParaRPr>
          </a:p>
        </p:txBody>
      </p:sp>
      <p:sp>
        <p:nvSpPr>
          <p:cNvPr id="32" name="Text Box 58"/>
          <p:cNvSpPr txBox="1">
            <a:spLocks noChangeArrowheads="1"/>
          </p:cNvSpPr>
          <p:nvPr userDrawn="1"/>
        </p:nvSpPr>
        <p:spPr bwMode="auto">
          <a:xfrm>
            <a:off x="7487791" y="368660"/>
            <a:ext cx="3996445" cy="523220"/>
          </a:xfrm>
          <a:prstGeom prst="rect">
            <a:avLst/>
          </a:prstGeom>
          <a:noFill/>
          <a:ln w="9525" algn="ctr">
            <a:noFill/>
            <a:miter lim="800000"/>
            <a:headEnd/>
            <a:tailEnd/>
          </a:ln>
        </p:spPr>
        <p:txBody>
          <a:bodyPr wrap="square">
            <a:spAutoFit/>
          </a:bodyPr>
          <a:lstStyle/>
          <a:p>
            <a:pPr fontAlgn="ctr">
              <a:spcBef>
                <a:spcPct val="50000"/>
              </a:spcBef>
            </a:pPr>
            <a:r>
              <a:rPr lang="ru-RU" altLang="zh-CN" sz="2800" kern="1200" baseline="0" dirty="0" smtClean="0">
                <a:solidFill>
                  <a:srgbClr val="404040"/>
                </a:solidFill>
                <a:latin typeface="Huawei Sans" panose="020C0503030203020204" pitchFamily="34" charset="0"/>
                <a:ea typeface="方正兰亭黑简体" panose="02000000000000000000" pitchFamily="2" charset="-122"/>
                <a:cs typeface="+mn-cs"/>
              </a:rPr>
              <a:t>Не для печати</a:t>
            </a:r>
            <a:endParaRPr lang="zh-CN" altLang="en-US" sz="2800" kern="1200" baseline="0" dirty="0">
              <a:solidFill>
                <a:srgbClr val="404040"/>
              </a:solidFill>
              <a:latin typeface="Huawei Sans" panose="020C0503030203020204" pitchFamily="34" charset="0"/>
              <a:ea typeface="方正兰亭黑简体" panose="02000000000000000000" pitchFamily="2" charset="-122"/>
              <a:cs typeface="+mn-cs"/>
            </a:endParaRPr>
          </a:p>
        </p:txBody>
      </p:sp>
      <p:graphicFrame>
        <p:nvGraphicFramePr>
          <p:cNvPr id="33" name="Group 3"/>
          <p:cNvGraphicFramePr>
            <a:graphicFrameLocks noGrp="1"/>
          </p:cNvGraphicFramePr>
          <p:nvPr userDrawn="1">
            <p:extLst>
              <p:ext uri="{D42A27DB-BD31-4B8C-83A1-F6EECF244321}">
                <p14:modId xmlns:p14="http://schemas.microsoft.com/office/powerpoint/2010/main" val="2481913313"/>
              </p:ext>
            </p:extLst>
          </p:nvPr>
        </p:nvGraphicFramePr>
        <p:xfrm>
          <a:off x="1007534" y="1383305"/>
          <a:ext cx="10165988" cy="1082675"/>
        </p:xfrm>
        <a:graphic>
          <a:graphicData uri="http://schemas.openxmlformats.org/drawingml/2006/table">
            <a:tbl>
              <a:tblPr/>
              <a:tblGrid>
                <a:gridCol w="3059004">
                  <a:extLst>
                    <a:ext uri="{9D8B030D-6E8A-4147-A177-3AD203B41FA5}">
                      <a16:colId xmlns="" xmlns:a16="http://schemas.microsoft.com/office/drawing/2014/main" val="20000"/>
                    </a:ext>
                  </a:extLst>
                </a:gridCol>
                <a:gridCol w="2155444">
                  <a:extLst>
                    <a:ext uri="{9D8B030D-6E8A-4147-A177-3AD203B41FA5}">
                      <a16:colId xmlns="" xmlns:a16="http://schemas.microsoft.com/office/drawing/2014/main" val="20001"/>
                    </a:ext>
                  </a:extLst>
                </a:gridCol>
                <a:gridCol w="2873927">
                  <a:extLst>
                    <a:ext uri="{9D8B030D-6E8A-4147-A177-3AD203B41FA5}">
                      <a16:colId xmlns="" xmlns:a16="http://schemas.microsoft.com/office/drawing/2014/main" val="20002"/>
                    </a:ext>
                  </a:extLst>
                </a:gridCol>
                <a:gridCol w="2077613">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Код курса</a:t>
                      </a:r>
                      <a:endParaRPr kumimoji="1" lang="zh-CN" altLang="en-US" sz="16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Продукт</a:t>
                      </a:r>
                      <a:endParaRPr kumimoji="1" lang="zh-CN" altLang="en-US" sz="16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600" b="1" i="0" u="none" strike="noStrike" cap="none" normalizeH="0" baseline="0" dirty="0" smtClean="0">
                          <a:ln>
                            <a:noFill/>
                          </a:ln>
                          <a:solidFill>
                            <a:schemeClr val="tx1"/>
                          </a:solidFill>
                          <a:effectLst/>
                          <a:latin typeface="+mn-lt"/>
                          <a:ea typeface="方正兰亭黑简体" panose="02000000000000000000" pitchFamily="2" charset="-122"/>
                        </a:rPr>
                        <a:t>Версия продукта</a:t>
                      </a:r>
                      <a:endParaRPr kumimoji="1" lang="zh-CN" altLang="en-US" sz="16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800" b="1" i="0" u="none" strike="noStrike" cap="none" normalizeH="0" baseline="0" dirty="0" smtClean="0">
                          <a:ln>
                            <a:noFill/>
                          </a:ln>
                          <a:solidFill>
                            <a:schemeClr val="tx1"/>
                          </a:solidFill>
                          <a:effectLst/>
                          <a:latin typeface="+mn-lt"/>
                          <a:ea typeface="方正兰亭黑简体" panose="02000000000000000000" pitchFamily="2" charset="-122"/>
                        </a:rPr>
                        <a:t>Версия курса</a:t>
                      </a:r>
                      <a:endParaRPr kumimoji="1" lang="en-US" altLang="zh-CN" sz="18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graphicFrame>
        <p:nvGraphicFramePr>
          <p:cNvPr id="34" name="Group 21"/>
          <p:cNvGraphicFramePr>
            <a:graphicFrameLocks noGrp="1"/>
          </p:cNvGraphicFramePr>
          <p:nvPr userDrawn="1">
            <p:extLst>
              <p:ext uri="{D42A27DB-BD31-4B8C-83A1-F6EECF244321}">
                <p14:modId xmlns:p14="http://schemas.microsoft.com/office/powerpoint/2010/main" val="3861892003"/>
              </p:ext>
            </p:extLst>
          </p:nvPr>
        </p:nvGraphicFramePr>
        <p:xfrm>
          <a:off x="1007533" y="2680416"/>
          <a:ext cx="10177140" cy="3527425"/>
        </p:xfrm>
        <a:graphic>
          <a:graphicData uri="http://schemas.openxmlformats.org/drawingml/2006/table">
            <a:tbl>
              <a:tblPr/>
              <a:tblGrid>
                <a:gridCol w="3085809">
                  <a:extLst>
                    <a:ext uri="{9D8B030D-6E8A-4147-A177-3AD203B41FA5}">
                      <a16:colId xmlns="" xmlns:a16="http://schemas.microsoft.com/office/drawing/2014/main" val="20000"/>
                    </a:ext>
                  </a:extLst>
                </a:gridCol>
                <a:gridCol w="2155920">
                  <a:extLst>
                    <a:ext uri="{9D8B030D-6E8A-4147-A177-3AD203B41FA5}">
                      <a16:colId xmlns="" xmlns:a16="http://schemas.microsoft.com/office/drawing/2014/main" val="20001"/>
                    </a:ext>
                  </a:extLst>
                </a:gridCol>
                <a:gridCol w="2912127">
                  <a:extLst>
                    <a:ext uri="{9D8B030D-6E8A-4147-A177-3AD203B41FA5}">
                      <a16:colId xmlns="" xmlns:a16="http://schemas.microsoft.com/office/drawing/2014/main" val="20002"/>
                    </a:ext>
                  </a:extLst>
                </a:gridCol>
                <a:gridCol w="2023284">
                  <a:extLst>
                    <a:ext uri="{9D8B030D-6E8A-4147-A177-3AD203B41FA5}">
                      <a16:colId xmlns="" xmlns:a16="http://schemas.microsoft.com/office/drawing/2014/main" val="20003"/>
                    </a:ext>
                  </a:extLst>
                </a:gridCol>
              </a:tblGrid>
              <a:tr h="5778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Составлено</a:t>
                      </a:r>
                      <a:r>
                        <a:rPr kumimoji="1" lang="en-US" altLang="zh-CN" sz="1400" b="1" i="0" u="none" strike="noStrike" cap="none" normalizeH="0" baseline="0" dirty="0" smtClean="0">
                          <a:ln>
                            <a:noFill/>
                          </a:ln>
                          <a:solidFill>
                            <a:schemeClr val="tx1"/>
                          </a:solidFill>
                          <a:effectLst/>
                          <a:latin typeface="+mn-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Дата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102699" marR="102699"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Проверено</a:t>
                      </a:r>
                      <a:r>
                        <a:rPr kumimoji="1" lang="en-US" altLang="zh-CN" sz="1400" b="1" i="0" u="none" strike="noStrike" cap="none" normalizeH="0" baseline="0" dirty="0" smtClean="0">
                          <a:ln>
                            <a:noFill/>
                          </a:ln>
                          <a:solidFill>
                            <a:schemeClr val="tx1"/>
                          </a:solidFill>
                          <a:effectLst/>
                          <a:latin typeface="+mn-lt"/>
                          <a:ea typeface="方正兰亭黑简体" panose="02000000000000000000" pitchFamily="2" charset="-122"/>
                        </a:rPr>
                        <a:t>/ID</a:t>
                      </a: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 сотрудника</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0" marR="0" marT="40053" marB="40053"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r>
                        <a:rPr kumimoji="1" lang="ru-RU" altLang="zh-CN" sz="1400" b="1" i="0" u="none" strike="noStrike" cap="none" normalizeH="0" baseline="0" dirty="0" smtClean="0">
                          <a:ln>
                            <a:noFill/>
                          </a:ln>
                          <a:solidFill>
                            <a:schemeClr val="tx1"/>
                          </a:solidFill>
                          <a:effectLst/>
                          <a:latin typeface="+mn-lt"/>
                          <a:ea typeface="方正兰亭黑简体" panose="02000000000000000000" pitchFamily="2" charset="-122"/>
                        </a:rPr>
                        <a:t>Новый/Обновление</a:t>
                      </a:r>
                      <a:endParaRPr kumimoji="1" lang="zh-CN" altLang="en-US" sz="1400" b="1" i="0" u="none" strike="noStrike" cap="none" normalizeH="0" baseline="0" dirty="0">
                        <a:ln>
                          <a:noFill/>
                        </a:ln>
                        <a:solidFill>
                          <a:schemeClr val="tx1"/>
                        </a:solidFill>
                        <a:effectLst/>
                        <a:latin typeface="+mn-lt"/>
                        <a:ea typeface="方正兰亭黑简体" panose="02000000000000000000" pitchFamily="2" charset="-122"/>
                      </a:endParaRPr>
                    </a:p>
                  </a:txBody>
                  <a:tcPr marL="0" marR="0" marT="40053" marB="40053"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04825">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en-US"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88950">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40000"/>
                        </a:lnSpc>
                        <a:spcBef>
                          <a:spcPct val="30000"/>
                        </a:spcBef>
                        <a:spcAft>
                          <a:spcPct val="0"/>
                        </a:spcAft>
                        <a:buClr>
                          <a:srgbClr val="808080"/>
                        </a:buClr>
                        <a:buSzPct val="60000"/>
                        <a:buFont typeface="Wingdings" pitchFamily="2" charset="2"/>
                        <a:buNone/>
                        <a:tabLst/>
                      </a:pPr>
                      <a:endParaRPr kumimoji="0" lang="zh-CN" altLang="zh-CN" sz="1600" b="0" i="0" u="none" strike="noStrike" cap="none" normalizeH="0" baseline="0" dirty="0">
                        <a:ln>
                          <a:noFill/>
                        </a:ln>
                        <a:solidFill>
                          <a:schemeClr val="tx1"/>
                        </a:solidFill>
                        <a:effectLst/>
                        <a:latin typeface="方正兰亭黑简体" panose="02000000000000000000" pitchFamily="2" charset="-122"/>
                        <a:ea typeface="方正兰亭黑简体" panose="02000000000000000000" pitchFamily="2" charset="-122"/>
                      </a:endParaRPr>
                    </a:p>
                  </a:txBody>
                  <a:tcPr marL="104344" marR="104344" marT="39127" marB="391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70491851"/>
                  </a:ext>
                </a:extLst>
              </a:tr>
            </a:tbl>
          </a:graphicData>
        </a:graphic>
      </p:graphicFrame>
      <p:sp>
        <p:nvSpPr>
          <p:cNvPr id="35" name="文本占位符 7"/>
          <p:cNvSpPr>
            <a:spLocks noGrp="1"/>
          </p:cNvSpPr>
          <p:nvPr>
            <p:ph type="body" sz="quarter" idx="17" hasCustomPrompt="1"/>
          </p:nvPr>
        </p:nvSpPr>
        <p:spPr>
          <a:xfrm>
            <a:off x="1007535" y="1954509"/>
            <a:ext cx="3024237"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Код курса</a:t>
            </a:r>
            <a:endParaRPr lang="en-US" altLang="zh-CN" dirty="0"/>
          </a:p>
        </p:txBody>
      </p:sp>
      <p:sp>
        <p:nvSpPr>
          <p:cNvPr id="36" name="文本占位符 7"/>
          <p:cNvSpPr>
            <a:spLocks noGrp="1"/>
          </p:cNvSpPr>
          <p:nvPr>
            <p:ph type="body" sz="quarter" idx="18" hasCustomPrompt="1"/>
          </p:nvPr>
        </p:nvSpPr>
        <p:spPr>
          <a:xfrm>
            <a:off x="4079776" y="1954509"/>
            <a:ext cx="21100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Продукт</a:t>
            </a:r>
            <a:endParaRPr lang="en-US" altLang="zh-CN" dirty="0"/>
          </a:p>
        </p:txBody>
      </p:sp>
      <p:sp>
        <p:nvSpPr>
          <p:cNvPr id="37" name="文本占位符 7"/>
          <p:cNvSpPr>
            <a:spLocks noGrp="1"/>
          </p:cNvSpPr>
          <p:nvPr>
            <p:ph type="body" sz="quarter" idx="19" hasCustomPrompt="1"/>
          </p:nvPr>
        </p:nvSpPr>
        <p:spPr>
          <a:xfrm>
            <a:off x="6239934" y="1954509"/>
            <a:ext cx="284439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8" name="文本占位符 7"/>
          <p:cNvSpPr>
            <a:spLocks noGrp="1"/>
          </p:cNvSpPr>
          <p:nvPr>
            <p:ph type="body" sz="quarter" idx="20" hasCustomPrompt="1"/>
          </p:nvPr>
        </p:nvSpPr>
        <p:spPr>
          <a:xfrm>
            <a:off x="9084333" y="1954509"/>
            <a:ext cx="2089190"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en-US" altLang="zh-CN" dirty="0"/>
              <a:t>X.X</a:t>
            </a:r>
          </a:p>
        </p:txBody>
      </p:sp>
      <p:sp>
        <p:nvSpPr>
          <p:cNvPr id="39" name="文本占位符 7"/>
          <p:cNvSpPr>
            <a:spLocks noGrp="1"/>
          </p:cNvSpPr>
          <p:nvPr>
            <p:ph type="body" sz="quarter" idx="13" hasCustomPrompt="1"/>
          </p:nvPr>
        </p:nvSpPr>
        <p:spPr>
          <a:xfrm>
            <a:off x="1007533" y="3239574"/>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40" name="文本占位符 7"/>
          <p:cNvSpPr>
            <a:spLocks noGrp="1"/>
          </p:cNvSpPr>
          <p:nvPr>
            <p:ph type="body" sz="quarter" idx="14" hasCustomPrompt="1"/>
          </p:nvPr>
        </p:nvSpPr>
        <p:spPr>
          <a:xfrm>
            <a:off x="4079776" y="3239574"/>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1" name="文本占位符 7"/>
          <p:cNvSpPr>
            <a:spLocks noGrp="1"/>
          </p:cNvSpPr>
          <p:nvPr>
            <p:ph type="body" sz="quarter" idx="15" hasCustomPrompt="1"/>
          </p:nvPr>
        </p:nvSpPr>
        <p:spPr>
          <a:xfrm>
            <a:off x="6239933" y="3239574"/>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42" name="文本占位符 7"/>
          <p:cNvSpPr>
            <a:spLocks noGrp="1"/>
          </p:cNvSpPr>
          <p:nvPr>
            <p:ph type="body" sz="quarter" idx="16" hasCustomPrompt="1"/>
          </p:nvPr>
        </p:nvSpPr>
        <p:spPr>
          <a:xfrm>
            <a:off x="9168341" y="3239574"/>
            <a:ext cx="20107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3" name="文本占位符 7">
            <a:extLst>
              <a:ext uri="{FF2B5EF4-FFF2-40B4-BE49-F238E27FC236}">
                <a16:creationId xmlns="" xmlns:a16="http://schemas.microsoft.com/office/drawing/2014/main" id="{44F86C3E-C49E-485B-8EB0-960F41282238}"/>
              </a:ext>
            </a:extLst>
          </p:cNvPr>
          <p:cNvSpPr>
            <a:spLocks noGrp="1"/>
          </p:cNvSpPr>
          <p:nvPr>
            <p:ph type="body" sz="quarter" idx="21" hasCustomPrompt="1"/>
          </p:nvPr>
        </p:nvSpPr>
        <p:spPr>
          <a:xfrm>
            <a:off x="1019436" y="3758738"/>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marL="0" marR="0" lvl="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a:pPr>
            <a:r>
              <a:rPr lang="ru-RU" altLang="zh-CN" dirty="0" smtClean="0"/>
              <a:t>Составлено</a:t>
            </a:r>
            <a:r>
              <a:rPr lang="en-US" altLang="zh-CN" dirty="0" smtClean="0"/>
              <a:t>/ID</a:t>
            </a:r>
            <a:r>
              <a:rPr lang="ru-RU" altLang="zh-CN" smtClean="0"/>
              <a:t> сотрудника</a:t>
            </a:r>
            <a:endParaRPr lang="en-US" altLang="zh-CN" smtClean="0"/>
          </a:p>
        </p:txBody>
      </p:sp>
      <p:sp>
        <p:nvSpPr>
          <p:cNvPr id="44" name="文本占位符 7">
            <a:extLst>
              <a:ext uri="{FF2B5EF4-FFF2-40B4-BE49-F238E27FC236}">
                <a16:creationId xmlns="" xmlns:a16="http://schemas.microsoft.com/office/drawing/2014/main" id="{DB3D228B-4BFD-4782-B68D-12F66EA8C589}"/>
              </a:ext>
            </a:extLst>
          </p:cNvPr>
          <p:cNvSpPr>
            <a:spLocks noGrp="1"/>
          </p:cNvSpPr>
          <p:nvPr>
            <p:ph type="body" sz="quarter" idx="22" hasCustomPrompt="1"/>
          </p:nvPr>
        </p:nvSpPr>
        <p:spPr>
          <a:xfrm>
            <a:off x="4091679" y="3758738"/>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5" name="文本占位符 7">
            <a:extLst>
              <a:ext uri="{FF2B5EF4-FFF2-40B4-BE49-F238E27FC236}">
                <a16:creationId xmlns="" xmlns:a16="http://schemas.microsoft.com/office/drawing/2014/main" id="{FECCD724-6B1F-4104-8A9B-6B6764A3F859}"/>
              </a:ext>
            </a:extLst>
          </p:cNvPr>
          <p:cNvSpPr>
            <a:spLocks noGrp="1"/>
          </p:cNvSpPr>
          <p:nvPr>
            <p:ph type="body" sz="quarter" idx="23" hasCustomPrompt="1"/>
          </p:nvPr>
        </p:nvSpPr>
        <p:spPr>
          <a:xfrm>
            <a:off x="6251836" y="3758738"/>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46" name="文本占位符 7">
            <a:extLst>
              <a:ext uri="{FF2B5EF4-FFF2-40B4-BE49-F238E27FC236}">
                <a16:creationId xmlns="" xmlns:a16="http://schemas.microsoft.com/office/drawing/2014/main" id="{57E1C633-41F6-4A25-9DB3-D6799CE610DD}"/>
              </a:ext>
            </a:extLst>
          </p:cNvPr>
          <p:cNvSpPr>
            <a:spLocks noGrp="1"/>
          </p:cNvSpPr>
          <p:nvPr>
            <p:ph type="body" sz="quarter" idx="24" hasCustomPrompt="1"/>
          </p:nvPr>
        </p:nvSpPr>
        <p:spPr>
          <a:xfrm>
            <a:off x="9180244" y="3758738"/>
            <a:ext cx="201616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47" name="文本占位符 7">
            <a:extLst>
              <a:ext uri="{FF2B5EF4-FFF2-40B4-BE49-F238E27FC236}">
                <a16:creationId xmlns="" xmlns:a16="http://schemas.microsoft.com/office/drawing/2014/main" id="{C68CBD59-B896-4217-9781-389A1B11CE8D}"/>
              </a:ext>
            </a:extLst>
          </p:cNvPr>
          <p:cNvSpPr>
            <a:spLocks noGrp="1"/>
          </p:cNvSpPr>
          <p:nvPr>
            <p:ph type="body" sz="quarter" idx="25" hasCustomPrompt="1"/>
          </p:nvPr>
        </p:nvSpPr>
        <p:spPr>
          <a:xfrm>
            <a:off x="995796" y="4227621"/>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marL="0" marR="0" lvl="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a:pPr>
            <a:r>
              <a:rPr lang="ru-RU" altLang="zh-CN" smtClean="0"/>
              <a:t>Составлено</a:t>
            </a:r>
            <a:r>
              <a:rPr lang="en-US" altLang="zh-CN" smtClean="0"/>
              <a:t>/ID</a:t>
            </a:r>
            <a:r>
              <a:rPr lang="ru-RU" altLang="zh-CN" smtClean="0"/>
              <a:t> сотрудника</a:t>
            </a:r>
            <a:endParaRPr lang="en-US" altLang="zh-CN" smtClean="0"/>
          </a:p>
        </p:txBody>
      </p:sp>
      <p:sp>
        <p:nvSpPr>
          <p:cNvPr id="48" name="文本占位符 7">
            <a:extLst>
              <a:ext uri="{FF2B5EF4-FFF2-40B4-BE49-F238E27FC236}">
                <a16:creationId xmlns="" xmlns:a16="http://schemas.microsoft.com/office/drawing/2014/main" id="{791E82EE-AF55-486C-953D-3BD5CEE81CE4}"/>
              </a:ext>
            </a:extLst>
          </p:cNvPr>
          <p:cNvSpPr>
            <a:spLocks noGrp="1"/>
          </p:cNvSpPr>
          <p:nvPr>
            <p:ph type="body" sz="quarter" idx="26" hasCustomPrompt="1"/>
          </p:nvPr>
        </p:nvSpPr>
        <p:spPr>
          <a:xfrm>
            <a:off x="4068039" y="4227621"/>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49" name="文本占位符 7">
            <a:extLst>
              <a:ext uri="{FF2B5EF4-FFF2-40B4-BE49-F238E27FC236}">
                <a16:creationId xmlns="" xmlns:a16="http://schemas.microsoft.com/office/drawing/2014/main" id="{0F4FBCD0-2E04-4942-AFAF-B2774F425FB6}"/>
              </a:ext>
            </a:extLst>
          </p:cNvPr>
          <p:cNvSpPr>
            <a:spLocks noGrp="1"/>
          </p:cNvSpPr>
          <p:nvPr>
            <p:ph type="body" sz="quarter" idx="27" hasCustomPrompt="1"/>
          </p:nvPr>
        </p:nvSpPr>
        <p:spPr>
          <a:xfrm>
            <a:off x="6228196" y="4227621"/>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0" name="文本占位符 7">
            <a:extLst>
              <a:ext uri="{FF2B5EF4-FFF2-40B4-BE49-F238E27FC236}">
                <a16:creationId xmlns="" xmlns:a16="http://schemas.microsoft.com/office/drawing/2014/main" id="{701F8BDF-8D3E-4528-8B32-92CDA38CF25C}"/>
              </a:ext>
            </a:extLst>
          </p:cNvPr>
          <p:cNvSpPr>
            <a:spLocks noGrp="1"/>
          </p:cNvSpPr>
          <p:nvPr>
            <p:ph type="body" sz="quarter" idx="28" hasCustomPrompt="1"/>
          </p:nvPr>
        </p:nvSpPr>
        <p:spPr>
          <a:xfrm>
            <a:off x="9156604" y="4227621"/>
            <a:ext cx="2039806"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1" name="文本占位符 7">
            <a:extLst>
              <a:ext uri="{FF2B5EF4-FFF2-40B4-BE49-F238E27FC236}">
                <a16:creationId xmlns="" xmlns:a16="http://schemas.microsoft.com/office/drawing/2014/main" id="{2DAE044E-F1B2-424B-BDD0-3E92A10C4695}"/>
              </a:ext>
            </a:extLst>
          </p:cNvPr>
          <p:cNvSpPr>
            <a:spLocks noGrp="1"/>
          </p:cNvSpPr>
          <p:nvPr>
            <p:ph type="body" sz="quarter" idx="29" hasCustomPrompt="1"/>
          </p:nvPr>
        </p:nvSpPr>
        <p:spPr>
          <a:xfrm>
            <a:off x="1019436" y="4731677"/>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marL="0" marR="0" lvl="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a:pPr>
            <a:r>
              <a:rPr lang="ru-RU" altLang="zh-CN" smtClean="0"/>
              <a:t>Составлено</a:t>
            </a:r>
            <a:r>
              <a:rPr lang="en-US" altLang="zh-CN" smtClean="0"/>
              <a:t>/ID</a:t>
            </a:r>
            <a:r>
              <a:rPr lang="ru-RU" altLang="zh-CN" smtClean="0"/>
              <a:t> сотрудника</a:t>
            </a:r>
            <a:endParaRPr lang="en-US" altLang="zh-CN" smtClean="0"/>
          </a:p>
        </p:txBody>
      </p:sp>
      <p:sp>
        <p:nvSpPr>
          <p:cNvPr id="52" name="文本占位符 7">
            <a:extLst>
              <a:ext uri="{FF2B5EF4-FFF2-40B4-BE49-F238E27FC236}">
                <a16:creationId xmlns="" xmlns:a16="http://schemas.microsoft.com/office/drawing/2014/main" id="{19929436-360F-44DC-A864-1DA42B59198F}"/>
              </a:ext>
            </a:extLst>
          </p:cNvPr>
          <p:cNvSpPr>
            <a:spLocks noGrp="1"/>
          </p:cNvSpPr>
          <p:nvPr>
            <p:ph type="body" sz="quarter" idx="30" hasCustomPrompt="1"/>
          </p:nvPr>
        </p:nvSpPr>
        <p:spPr>
          <a:xfrm>
            <a:off x="4091679" y="4731677"/>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3" name="文本占位符 7">
            <a:extLst>
              <a:ext uri="{FF2B5EF4-FFF2-40B4-BE49-F238E27FC236}">
                <a16:creationId xmlns="" xmlns:a16="http://schemas.microsoft.com/office/drawing/2014/main" id="{E3F04EDE-0D87-45F2-9033-289878AAF2FA}"/>
              </a:ext>
            </a:extLst>
          </p:cNvPr>
          <p:cNvSpPr>
            <a:spLocks noGrp="1"/>
          </p:cNvSpPr>
          <p:nvPr>
            <p:ph type="body" sz="quarter" idx="31" hasCustomPrompt="1"/>
          </p:nvPr>
        </p:nvSpPr>
        <p:spPr>
          <a:xfrm>
            <a:off x="6251836" y="4731677"/>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dirty="0" smtClean="0"/>
              <a:t>/ID</a:t>
            </a:r>
            <a:r>
              <a:rPr lang="ru-RU" altLang="zh-CN" dirty="0" smtClean="0"/>
              <a:t> сотрудника</a:t>
            </a:r>
            <a:endParaRPr lang="en-US" altLang="zh-CN" dirty="0"/>
          </a:p>
        </p:txBody>
      </p:sp>
      <p:sp>
        <p:nvSpPr>
          <p:cNvPr id="54" name="文本占位符 7">
            <a:extLst>
              <a:ext uri="{FF2B5EF4-FFF2-40B4-BE49-F238E27FC236}">
                <a16:creationId xmlns="" xmlns:a16="http://schemas.microsoft.com/office/drawing/2014/main" id="{3F9FD2BB-87FB-42F0-8418-F87E96763F68}"/>
              </a:ext>
            </a:extLst>
          </p:cNvPr>
          <p:cNvSpPr>
            <a:spLocks noGrp="1"/>
          </p:cNvSpPr>
          <p:nvPr>
            <p:ph type="body" sz="quarter" idx="32" hasCustomPrompt="1"/>
          </p:nvPr>
        </p:nvSpPr>
        <p:spPr>
          <a:xfrm>
            <a:off x="9180244" y="4731677"/>
            <a:ext cx="200442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5" name="文本占位符 7">
            <a:extLst>
              <a:ext uri="{FF2B5EF4-FFF2-40B4-BE49-F238E27FC236}">
                <a16:creationId xmlns="" xmlns:a16="http://schemas.microsoft.com/office/drawing/2014/main" id="{450C36C1-EC46-4EAC-8A54-EFB2EF58F730}"/>
              </a:ext>
            </a:extLst>
          </p:cNvPr>
          <p:cNvSpPr>
            <a:spLocks noGrp="1"/>
          </p:cNvSpPr>
          <p:nvPr>
            <p:ph type="body" sz="quarter" idx="33" hasCustomPrompt="1"/>
          </p:nvPr>
        </p:nvSpPr>
        <p:spPr>
          <a:xfrm>
            <a:off x="995796" y="5199729"/>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Составлено</a:t>
            </a:r>
            <a:r>
              <a:rPr lang="en-US" altLang="zh-CN" smtClean="0"/>
              <a:t>/ID</a:t>
            </a:r>
            <a:r>
              <a:rPr lang="ru-RU" altLang="zh-CN" smtClean="0"/>
              <a:t> сотрудника</a:t>
            </a:r>
            <a:endParaRPr lang="en-US" altLang="zh-CN" dirty="0"/>
          </a:p>
        </p:txBody>
      </p:sp>
      <p:sp>
        <p:nvSpPr>
          <p:cNvPr id="56" name="文本占位符 7">
            <a:extLst>
              <a:ext uri="{FF2B5EF4-FFF2-40B4-BE49-F238E27FC236}">
                <a16:creationId xmlns="" xmlns:a16="http://schemas.microsoft.com/office/drawing/2014/main" id="{06E305FB-6351-4BDD-B27A-CA91C0B55424}"/>
              </a:ext>
            </a:extLst>
          </p:cNvPr>
          <p:cNvSpPr>
            <a:spLocks noGrp="1"/>
          </p:cNvSpPr>
          <p:nvPr>
            <p:ph type="body" sz="quarter" idx="34" hasCustomPrompt="1"/>
          </p:nvPr>
        </p:nvSpPr>
        <p:spPr>
          <a:xfrm>
            <a:off x="4068039" y="5199729"/>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57" name="文本占位符 7">
            <a:extLst>
              <a:ext uri="{FF2B5EF4-FFF2-40B4-BE49-F238E27FC236}">
                <a16:creationId xmlns="" xmlns:a16="http://schemas.microsoft.com/office/drawing/2014/main" id="{986CE630-9BBE-44AB-B3AC-29A48255E185}"/>
              </a:ext>
            </a:extLst>
          </p:cNvPr>
          <p:cNvSpPr>
            <a:spLocks noGrp="1"/>
          </p:cNvSpPr>
          <p:nvPr>
            <p:ph type="body" sz="quarter" idx="35" hasCustomPrompt="1"/>
          </p:nvPr>
        </p:nvSpPr>
        <p:spPr>
          <a:xfrm>
            <a:off x="6228196" y="5199729"/>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58" name="文本占位符 7">
            <a:extLst>
              <a:ext uri="{FF2B5EF4-FFF2-40B4-BE49-F238E27FC236}">
                <a16:creationId xmlns="" xmlns:a16="http://schemas.microsoft.com/office/drawing/2014/main" id="{4DDD786F-E21B-4BBC-A377-D2EC3EE50688}"/>
              </a:ext>
            </a:extLst>
          </p:cNvPr>
          <p:cNvSpPr>
            <a:spLocks noGrp="1"/>
          </p:cNvSpPr>
          <p:nvPr>
            <p:ph type="body" sz="quarter" idx="36" hasCustomPrompt="1"/>
          </p:nvPr>
        </p:nvSpPr>
        <p:spPr>
          <a:xfrm>
            <a:off x="9156604" y="5199729"/>
            <a:ext cx="2016221"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
        <p:nvSpPr>
          <p:cNvPr id="59" name="文本占位符 7">
            <a:extLst>
              <a:ext uri="{FF2B5EF4-FFF2-40B4-BE49-F238E27FC236}">
                <a16:creationId xmlns="" xmlns:a16="http://schemas.microsoft.com/office/drawing/2014/main" id="{EE728293-3BC5-4224-A4F0-27996EC76EA2}"/>
              </a:ext>
            </a:extLst>
          </p:cNvPr>
          <p:cNvSpPr>
            <a:spLocks noGrp="1"/>
          </p:cNvSpPr>
          <p:nvPr>
            <p:ph type="body" sz="quarter" idx="37" hasCustomPrompt="1"/>
          </p:nvPr>
        </p:nvSpPr>
        <p:spPr>
          <a:xfrm>
            <a:off x="1019436" y="5703785"/>
            <a:ext cx="3071784"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marL="0" marR="0" lvl="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a:pPr>
            <a:r>
              <a:rPr lang="ru-RU" altLang="zh-CN" dirty="0" smtClean="0"/>
              <a:t>Составлено</a:t>
            </a:r>
            <a:r>
              <a:rPr lang="en-US" altLang="zh-CN" dirty="0" smtClean="0"/>
              <a:t>/ID</a:t>
            </a:r>
            <a:r>
              <a:rPr lang="ru-RU" altLang="zh-CN" smtClean="0"/>
              <a:t> сотрудника</a:t>
            </a:r>
            <a:endParaRPr lang="en-US" altLang="zh-CN" smtClean="0"/>
          </a:p>
        </p:txBody>
      </p:sp>
      <p:sp>
        <p:nvSpPr>
          <p:cNvPr id="60" name="文本占位符 7">
            <a:extLst>
              <a:ext uri="{FF2B5EF4-FFF2-40B4-BE49-F238E27FC236}">
                <a16:creationId xmlns="" xmlns:a16="http://schemas.microsoft.com/office/drawing/2014/main" id="{84C5C924-BCE5-46C8-9041-30EDC3D85E52}"/>
              </a:ext>
            </a:extLst>
          </p:cNvPr>
          <p:cNvSpPr>
            <a:spLocks noGrp="1"/>
          </p:cNvSpPr>
          <p:nvPr>
            <p:ph type="body" sz="quarter" idx="38" hasCustomPrompt="1"/>
          </p:nvPr>
        </p:nvSpPr>
        <p:spPr>
          <a:xfrm>
            <a:off x="4091679" y="5703785"/>
            <a:ext cx="2160157"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en-US" altLang="zh-CN" dirty="0"/>
              <a:t>2015.01.25</a:t>
            </a:r>
            <a:endParaRPr lang="zh-CN" altLang="en-US" dirty="0"/>
          </a:p>
        </p:txBody>
      </p:sp>
      <p:sp>
        <p:nvSpPr>
          <p:cNvPr id="61" name="文本占位符 7">
            <a:extLst>
              <a:ext uri="{FF2B5EF4-FFF2-40B4-BE49-F238E27FC236}">
                <a16:creationId xmlns="" xmlns:a16="http://schemas.microsoft.com/office/drawing/2014/main" id="{1DBD4C29-C885-4339-873D-B55FBD81DDFE}"/>
              </a:ext>
            </a:extLst>
          </p:cNvPr>
          <p:cNvSpPr>
            <a:spLocks noGrp="1"/>
          </p:cNvSpPr>
          <p:nvPr>
            <p:ph type="body" sz="quarter" idx="39" hasCustomPrompt="1"/>
          </p:nvPr>
        </p:nvSpPr>
        <p:spPr>
          <a:xfrm>
            <a:off x="6251836" y="5703785"/>
            <a:ext cx="2928408" cy="504887"/>
          </a:xfrm>
          <a:prstGeom prst="rect">
            <a:avLst/>
          </a:prstGeom>
        </p:spPr>
        <p:txBody>
          <a:bodyPr anchor="ctr"/>
          <a:lstStyle>
            <a:lvl1pPr marL="0" marR="0" indent="0" algn="ctr" defTabSz="914377" rtl="0" eaLnBrk="1" fontAlgn="base" latinLnBrk="0" hangingPunct="1">
              <a:lnSpc>
                <a:spcPct val="100000"/>
              </a:lnSpc>
              <a:spcBef>
                <a:spcPct val="30000"/>
              </a:spcBef>
              <a:spcAft>
                <a:spcPct val="0"/>
              </a:spcAft>
              <a:buClr>
                <a:srgbClr val="808080"/>
              </a:buClr>
              <a:buSzPct val="60000"/>
              <a:buFont typeface="Wingdings" pitchFamily="2" charset="2"/>
              <a:buNone/>
              <a:tabLst/>
              <a:defRPr sz="1600" baseline="0">
                <a:latin typeface="Huawei Sans" panose="020C0503030203020204" pitchFamily="34" charset="0"/>
                <a:ea typeface="方正兰亭黑简体" panose="02000000000000000000" pitchFamily="2" charset="-122"/>
              </a:defRPr>
            </a:lvl1pPr>
          </a:lstStyle>
          <a:p>
            <a:pPr lvl="0"/>
            <a:r>
              <a:rPr lang="ru-RU" altLang="zh-CN" dirty="0" smtClean="0"/>
              <a:t>Проверено</a:t>
            </a:r>
            <a:r>
              <a:rPr lang="en-US" altLang="zh-CN" smtClean="0"/>
              <a:t>/ID</a:t>
            </a:r>
            <a:r>
              <a:rPr lang="ru-RU" altLang="zh-CN" smtClean="0"/>
              <a:t> сотрудника</a:t>
            </a:r>
            <a:endParaRPr lang="en-US" altLang="zh-CN" dirty="0"/>
          </a:p>
        </p:txBody>
      </p:sp>
      <p:sp>
        <p:nvSpPr>
          <p:cNvPr id="62" name="文本占位符 7">
            <a:extLst>
              <a:ext uri="{FF2B5EF4-FFF2-40B4-BE49-F238E27FC236}">
                <a16:creationId xmlns="" xmlns:a16="http://schemas.microsoft.com/office/drawing/2014/main" id="{6D84506C-645A-472E-A06C-3A65A7744312}"/>
              </a:ext>
            </a:extLst>
          </p:cNvPr>
          <p:cNvSpPr>
            <a:spLocks noGrp="1"/>
          </p:cNvSpPr>
          <p:nvPr>
            <p:ph type="body" sz="quarter" idx="40" hasCustomPrompt="1"/>
          </p:nvPr>
        </p:nvSpPr>
        <p:spPr>
          <a:xfrm>
            <a:off x="9180244" y="5703785"/>
            <a:ext cx="1993279" cy="504887"/>
          </a:xfrm>
          <a:prstGeom prst="rect">
            <a:avLst/>
          </a:prstGeom>
        </p:spPr>
        <p:txBody>
          <a:bodyPr anchor="ctr"/>
          <a:lstStyle>
            <a:lvl1pPr algn="ctr">
              <a:lnSpc>
                <a:spcPct val="100000"/>
              </a:lnSpc>
              <a:buNone/>
              <a:defRPr sz="1600" baseline="0">
                <a:latin typeface="Huawei Sans" panose="020C0503030203020204" pitchFamily="34" charset="0"/>
                <a:ea typeface="方正兰亭黑简体" panose="02000000000000000000" pitchFamily="2" charset="-122"/>
              </a:defRPr>
            </a:lvl1pPr>
          </a:lstStyle>
          <a:p>
            <a:pPr lvl="0"/>
            <a:r>
              <a:rPr lang="ru-RU" altLang="zh-CN" dirty="0" smtClean="0"/>
              <a:t>Тип</a:t>
            </a:r>
            <a:endParaRPr lang="zh-CN" altLang="en-US" dirty="0"/>
          </a:p>
        </p:txBody>
      </p:sp>
    </p:spTree>
    <p:extLst>
      <p:ext uri="{BB962C8B-B14F-4D97-AF65-F5344CB8AC3E}">
        <p14:creationId xmlns:p14="http://schemas.microsoft.com/office/powerpoint/2010/main" val="28151966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3#前言">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302279" indent="-302279" algn="just" eaLnBrk="1" fontAlgn="ctr" hangingPunct="1">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eaLnBrk="1" hangingPunct="1"/>
            <a:r>
              <a:rPr lang="en-US" altLang="zh-CN" dirty="0" smtClean="0"/>
              <a:t>The chapter describes ...</a:t>
            </a:r>
            <a:endParaRPr lang="zh-CN" altLang="en-US" dirty="0" smtClean="0"/>
          </a:p>
          <a:p>
            <a:pPr lvl="1"/>
            <a:r>
              <a:rPr lang="zh-CN" altLang="en-US" dirty="0" smtClean="0"/>
              <a:t>第二级</a:t>
            </a:r>
            <a:endParaRPr lang="zh-CN" altLang="en-US" dirty="0"/>
          </a:p>
          <a:p>
            <a:pPr lvl="2"/>
            <a:r>
              <a:rPr lang="zh-CN" altLang="en-US" dirty="0"/>
              <a:t>第三级</a:t>
            </a:r>
          </a:p>
          <a:p>
            <a:pPr lvl="3"/>
            <a:r>
              <a:rPr lang="zh-CN" altLang="en-US" dirty="0"/>
              <a:t>第四级</a:t>
            </a:r>
          </a:p>
          <a:p>
            <a:pPr lvl="4"/>
            <a:r>
              <a:rPr lang="zh-CN" altLang="en-US" dirty="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6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3441968" cy="707886"/>
          </a:xfrm>
          <a:prstGeom prst="rect">
            <a:avLst/>
          </a:prstGeom>
          <a:noFill/>
        </p:spPr>
        <p:txBody>
          <a:bodyPr wrap="none" rtlCol="0">
            <a:spAutoFit/>
          </a:bodyPr>
          <a:lstStyle/>
          <a:p>
            <a:pPr marL="0" marR="0" lvl="0" indent="0" algn="l" defTabSz="914478" rtl="0" eaLnBrk="1" fontAlgn="auto" latinLnBrk="0" hangingPunct="1">
              <a:lnSpc>
                <a:spcPct val="100000"/>
              </a:lnSpc>
              <a:spcBef>
                <a:spcPts val="0"/>
              </a:spcBef>
              <a:spcAft>
                <a:spcPts val="0"/>
              </a:spcAft>
              <a:buClrTx/>
              <a:buSzTx/>
              <a:buFontTx/>
              <a:buNone/>
              <a:tabLst/>
              <a:defRPr/>
            </a:pPr>
            <a:r>
              <a:rPr lang="ru-RU" altLang="zh-CN"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Предисловие</a:t>
            </a:r>
            <a:endParaRPr lang="zh-CN" altLang="en-US" sz="4000" b="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6353253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4#目标">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hasCustomPrompt="1"/>
          </p:nvPr>
        </p:nvSpPr>
        <p:spPr>
          <a:xfrm>
            <a:off x="1019174" y="1844675"/>
            <a:ext cx="10153651" cy="4082668"/>
          </a:xfrm>
          <a:prstGeom prst="rect">
            <a:avLst/>
          </a:prstGeom>
        </p:spPr>
        <p:txBody>
          <a:bodyPr/>
          <a:lstStyle>
            <a:lvl1pPr marL="0" marR="0" indent="0" algn="just" defTabSz="914034" rtl="0" eaLnBrk="1" fontAlgn="ctr" latinLnBrk="0" hangingPunct="1">
              <a:lnSpc>
                <a:spcPct val="140000"/>
              </a:lnSpc>
              <a:spcBef>
                <a:spcPts val="792"/>
              </a:spcBef>
              <a:spcAft>
                <a:spcPts val="0"/>
              </a:spcAft>
              <a:buClrTx/>
              <a:buSzPct val="50000"/>
              <a:buFont typeface="Wingdings" panose="05000000000000000000" pitchFamily="2" charset="2"/>
              <a:buNone/>
              <a:tabLst/>
              <a:defRPr kumimoji="0" lang="en-US" altLang="zh-CN" sz="2200" b="0" i="0" u="none" strike="noStrike" kern="0" cap="none" spc="0" normalizeH="0" baseline="0" noProof="0" smtClean="0">
                <a:ln>
                  <a:noFill/>
                </a:ln>
                <a:solidFill>
                  <a:srgbClr val="000000"/>
                </a:solidFill>
                <a:effectLst/>
                <a:uLnTx/>
                <a:uFillTx/>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marL="302279" marR="0" lvl="0" indent="-302279" algn="just" defTabSz="914034" rtl="0" eaLnBrk="1" fontAlgn="ctr" latinLnBrk="0" hangingPunct="1">
              <a:lnSpc>
                <a:spcPct val="140000"/>
              </a:lnSpc>
              <a:spcBef>
                <a:spcPts val="792"/>
              </a:spcBef>
              <a:spcAft>
                <a:spcPts val="0"/>
              </a:spcAft>
              <a:buClrTx/>
              <a:buSzPct val="50000"/>
              <a:buFont typeface="Wingdings" panose="05000000000000000000" pitchFamily="2" charset="2"/>
              <a:buChar char="l"/>
              <a:tabLst/>
              <a:defRPr/>
            </a:pPr>
            <a:r>
              <a:rPr kumimoji="0" lang="en-US" altLang="zh-CN" sz="2200" b="0" i="0" u="none" strike="noStrike" kern="0" cap="none" spc="0" normalizeH="0" baseline="0" noProof="0" dirty="0" smtClean="0">
                <a:ln>
                  <a:noFill/>
                </a:ln>
                <a:solidFill>
                  <a:srgbClr val="000000"/>
                </a:solidFill>
                <a:effectLst/>
                <a:uLnTx/>
                <a:uFillTx/>
                <a:latin typeface="+mn-lt"/>
                <a:ea typeface="+mn-ea"/>
                <a:cs typeface="+mn-cs"/>
              </a:rPr>
              <a:t>On completion of this course, you will be able to:</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340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1470274" cy="707886"/>
          </a:xfrm>
          <a:prstGeom prst="rect">
            <a:avLst/>
          </a:prstGeom>
          <a:noFill/>
        </p:spPr>
        <p:txBody>
          <a:bodyPr wrap="none" rtlCol="0">
            <a:spAutoFit/>
          </a:bodyPr>
          <a:lstStyle/>
          <a:p>
            <a:pPr lvl="0" fontAlgn="ctr"/>
            <a:r>
              <a:rPr lang="ru-RU" altLang="zh-CN" sz="400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Цели</a:t>
            </a:r>
            <a:endParaRPr lang="en-US" altLang="zh-CN" sz="400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14200327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5#目录">
    <p:bg>
      <p:bgPr>
        <a:solidFill>
          <a:srgbClr val="EBEBEB"/>
        </a:solidFill>
        <a:effectLst/>
      </p:bgPr>
    </p:bg>
    <p:spTree>
      <p:nvGrpSpPr>
        <p:cNvPr id="1" name=""/>
        <p:cNvGrpSpPr/>
        <p:nvPr/>
      </p:nvGrpSpPr>
      <p:grpSpPr>
        <a:xfrm>
          <a:off x="0" y="0"/>
          <a:ext cx="0" cy="0"/>
          <a:chOff x="0" y="0"/>
          <a:chExt cx="0" cy="0"/>
        </a:xfrm>
      </p:grpSpPr>
      <p:sp>
        <p:nvSpPr>
          <p:cNvPr id="29" name="文本占位符 6"/>
          <p:cNvSpPr>
            <a:spLocks noGrp="1"/>
          </p:cNvSpPr>
          <p:nvPr>
            <p:ph type="body" sz="quarter" idx="10" hasCustomPrompt="1"/>
          </p:nvPr>
        </p:nvSpPr>
        <p:spPr>
          <a:xfrm>
            <a:off x="1019175" y="1844675"/>
            <a:ext cx="10153650" cy="4068811"/>
          </a:xfrm>
          <a:prstGeom prst="rect">
            <a:avLst/>
          </a:prstGeom>
        </p:spPr>
        <p:txBody>
          <a:bodyPr/>
          <a:lstStyle>
            <a:lvl1pPr marL="457017" marR="0" indent="-457017" algn="just" defTabSz="801367" rtl="0" eaLnBrk="1" fontAlgn="ctr" latinLnBrk="0" hangingPunct="1">
              <a:lnSpc>
                <a:spcPct val="140000"/>
              </a:lnSpc>
              <a:spcBef>
                <a:spcPct val="30000"/>
              </a:spcBef>
              <a:spcAft>
                <a:spcPct val="0"/>
              </a:spcAft>
              <a:buClrTx/>
              <a:buSzPct val="100000"/>
              <a:buFont typeface="+mj-lt"/>
              <a:buAutoNum type="arabicPeriod"/>
              <a:tabLst/>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fontAlgn="ctr">
              <a:buClrTx/>
              <a:buSzPct val="100000"/>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2pPr>
            <a:lvl3pPr>
              <a:defRPr/>
            </a:lvl3pPr>
            <a:lvl5pPr>
              <a:buNone/>
              <a:defRPr/>
            </a:lvl5pPr>
          </a:lstStyle>
          <a:p>
            <a:pPr marL="457200" indent="-457200">
              <a:buSzPct val="100000"/>
              <a:buFont typeface="+mj-lt"/>
              <a:buAutoNum type="arabicPeriod"/>
            </a:pPr>
            <a:r>
              <a:rPr lang="zh-CN" altLang="en-US" dirty="0"/>
              <a:t>一级目录一</a:t>
            </a:r>
            <a:endParaRPr lang="en-US" altLang="zh-CN" dirty="0"/>
          </a:p>
          <a:p>
            <a:pPr marL="653788" lvl="1" indent="-457017">
              <a:buSzPct val="100000"/>
              <a:buFont typeface="+mj-lt"/>
              <a:buAutoNum type="arabicPeriod"/>
            </a:pPr>
            <a:endParaRPr lang="en-US" altLang="zh-CN" dirty="0"/>
          </a:p>
          <a:p>
            <a:pPr marL="457200" indent="-457200">
              <a:buSzPct val="100000"/>
              <a:buFont typeface="+mj-lt"/>
              <a:buAutoNum type="arabicPeriod"/>
            </a:pPr>
            <a:r>
              <a:rPr lang="zh-CN" altLang="en-US" dirty="0"/>
              <a:t>一级目录二</a:t>
            </a:r>
            <a:endParaRPr lang="en-US" altLang="zh-CN" dirty="0"/>
          </a:p>
          <a:p>
            <a:pPr marL="457200" indent="-457200">
              <a:buSzPct val="100000"/>
              <a:buFont typeface="+mj-lt"/>
              <a:buAutoNum type="arabicPeriod"/>
            </a:pPr>
            <a:r>
              <a:rPr lang="zh-CN" altLang="en-US" dirty="0"/>
              <a:t>一级目录三</a:t>
            </a:r>
            <a:endParaRPr lang="en-US" altLang="zh-CN" dirty="0"/>
          </a:p>
          <a:p>
            <a:pPr marL="457200" indent="-457200">
              <a:buSzPct val="100000"/>
              <a:buFont typeface="+mj-lt"/>
              <a:buAutoNum type="arabicPeriod"/>
            </a:pPr>
            <a:r>
              <a:rPr lang="zh-CN" altLang="en-US" dirty="0"/>
              <a:t>一级目录四</a:t>
            </a:r>
            <a:endParaRPr lang="en-US" altLang="zh-CN" dirty="0"/>
          </a:p>
          <a:p>
            <a:endParaRPr lang="zh-CN" altLang="en-US" dirty="0"/>
          </a:p>
        </p:txBody>
      </p:sp>
      <p:cxnSp>
        <p:nvCxnSpPr>
          <p:cNvPr id="28"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01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30" name="文本框 16">
            <a:extLst>
              <a:ext uri="{FF2B5EF4-FFF2-40B4-BE49-F238E27FC236}">
                <a16:creationId xmlns:a16="http://schemas.microsoft.com/office/drawing/2014/main" xmlns="" id="{568EC886-2612-1F43-AB51-21A76A078357}"/>
              </a:ext>
            </a:extLst>
          </p:cNvPr>
          <p:cNvSpPr txBox="1"/>
          <p:nvPr userDrawn="1"/>
        </p:nvSpPr>
        <p:spPr>
          <a:xfrm>
            <a:off x="918916" y="630373"/>
            <a:ext cx="3207929" cy="707886"/>
          </a:xfrm>
          <a:prstGeom prst="rect">
            <a:avLst/>
          </a:prstGeom>
          <a:noFill/>
        </p:spPr>
        <p:txBody>
          <a:bodyPr wrap="none" rtlCol="0">
            <a:spAutoFit/>
          </a:bodyPr>
          <a:lstStyle>
            <a:defPPr>
              <a:defRPr lang="en-US"/>
            </a:defPPr>
            <a:lvl1pPr defTabSz="1001223" eaLnBrk="0" fontAlgn="ctr" hangingPunct="0">
              <a:defRPr sz="3640" b="0" baseline="0">
                <a:solidFill>
                  <a:schemeClr val="tx1">
                    <a:lumMod val="75000"/>
                    <a:lumOff val="25000"/>
                  </a:schemeClr>
                </a:solidFill>
                <a:latin typeface="Huawei Sans" panose="020C0503030203020204" pitchFamily="34" charset="0"/>
                <a:ea typeface="方正兰亭黑简体" panose="02000000000000000000" pitchFamily="2" charset="-122"/>
                <a:cs typeface="Huawei Sans" panose="020C0503030203020204" pitchFamily="34" charset="0"/>
              </a:defRPr>
            </a:lvl1pPr>
          </a:lstStyle>
          <a:p>
            <a:pPr algn="l" defTabSz="1001624" eaLnBrk="0" fontAlgn="ctr" hangingPunct="0"/>
            <a:r>
              <a:rPr lang="ru-RU" altLang="zh-CN" sz="4000" b="0"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Содержание</a:t>
            </a:r>
            <a:endParaRPr lang="en-US" altLang="zh-CN" sz="4000" b="0"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9272706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6#本节概述和学习目标(可选)">
    <p:bg>
      <p:bgPr>
        <a:solidFill>
          <a:srgbClr val="EBEBEB"/>
        </a:solidFill>
        <a:effectLst/>
      </p:bgPr>
    </p:bg>
    <p:spTree>
      <p:nvGrpSpPr>
        <p:cNvPr id="1" name=""/>
        <p:cNvGrpSpPr/>
        <p:nvPr/>
      </p:nvGrpSpPr>
      <p:grpSpPr>
        <a:xfrm>
          <a:off x="0" y="0"/>
          <a:ext cx="0" cy="0"/>
          <a:chOff x="0" y="0"/>
          <a:chExt cx="0" cy="0"/>
        </a:xfrm>
      </p:grpSpPr>
      <p:sp>
        <p:nvSpPr>
          <p:cNvPr id="15" name="文本占位符 6"/>
          <p:cNvSpPr>
            <a:spLocks noGrp="1"/>
          </p:cNvSpPr>
          <p:nvPr>
            <p:ph type="body" sz="quarter" idx="10"/>
          </p:nvPr>
        </p:nvSpPr>
        <p:spPr>
          <a:xfrm>
            <a:off x="1019174" y="1844675"/>
            <a:ext cx="10153651" cy="4082668"/>
          </a:xfrm>
          <a:prstGeom prst="rect">
            <a:avLst/>
          </a:prstGeom>
        </p:spPr>
        <p:txBody>
          <a:bodyPr/>
          <a:lstStyle>
            <a:lvl1pPr marL="302279" indent="-302279" algn="just" fontAlgn="ctr">
              <a:buClrTx/>
              <a:buSzPct val="50000"/>
              <a:buFont typeface="Wingdings" panose="05000000000000000000" pitchFamily="2" charset="2"/>
              <a:buChar char="l"/>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marL="654938" indent="-251899" fontAlgn="ctr">
              <a:buClrTx/>
              <a:buSzPct val="50000"/>
              <a:buFont typeface="Wingdings" panose="05000000000000000000" pitchFamily="2" charset="2"/>
              <a:buChar char="p"/>
              <a:defRPr baseline="0">
                <a:solidFill>
                  <a:schemeClr val="tx1"/>
                </a:solidFill>
                <a:latin typeface="Huawei Sans" panose="020C0503030203020204" pitchFamily="34" charset="0"/>
                <a:ea typeface="方正兰亭黑简体" panose="02000000000000000000" pitchFamily="2" charset="-122"/>
              </a:defRPr>
            </a:lvl2pPr>
            <a:lvl3pPr marL="1003998" indent="-201519" fontAlgn="ctr">
              <a:buSzPct val="50000"/>
              <a:buFont typeface="Wingdings" panose="05000000000000000000" pitchFamily="2" charset="2"/>
              <a:buChar char="n"/>
              <a:defRPr lang="zh-CN" altLang="en-US" baseline="0" dirty="0" smtClean="0">
                <a:solidFill>
                  <a:schemeClr val="tx1"/>
                </a:solidFill>
                <a:latin typeface="Huawei Sans" panose="020C0503030203020204" pitchFamily="34" charset="0"/>
                <a:ea typeface="方正兰亭黑简体" panose="02000000000000000000" pitchFamily="2" charset="-122"/>
              </a:defRPr>
            </a:lvl3pPr>
            <a:lvl4pPr fontAlgn="ctr">
              <a:defRPr baseline="0">
                <a:latin typeface="Huawei Sans" panose="020C0503030203020204" pitchFamily="34" charset="0"/>
                <a:ea typeface="方正兰亭黑简体" panose="02000000000000000000" pitchFamily="2" charset="-122"/>
              </a:defRPr>
            </a:lvl4pPr>
            <a:lvl5pPr marL="1802879" indent="-201519" fontAlgn="ctr">
              <a:buClrTx/>
              <a:buFont typeface="Huawei Sans" panose="020C0503030203020204" pitchFamily="34" charset="0"/>
              <a:buChar char="~"/>
              <a:defRPr baseline="0">
                <a:latin typeface="Huawei Sans" panose="020C0503030203020204" pitchFamily="34" charset="0"/>
                <a:ea typeface="方正兰亭黑简体" panose="02000000000000000000" pitchFamily="2"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a:p>
            <a:pPr eaLnBrk="1" hangingPunct="1"/>
            <a:endParaRPr lang="en-US" altLang="zh-CN" dirty="0"/>
          </a:p>
        </p:txBody>
      </p:sp>
      <p:cxnSp>
        <p:nvCxnSpPr>
          <p:cNvPr id="14"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5688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27" name="文本框 16">
            <a:extLst>
              <a:ext uri="{FF2B5EF4-FFF2-40B4-BE49-F238E27FC236}">
                <a16:creationId xmlns:a16="http://schemas.microsoft.com/office/drawing/2014/main" xmlns="" id="{568EC886-2612-1F43-AB51-21A76A078357}"/>
              </a:ext>
            </a:extLst>
          </p:cNvPr>
          <p:cNvSpPr txBox="1"/>
          <p:nvPr userDrawn="1"/>
        </p:nvSpPr>
        <p:spPr>
          <a:xfrm>
            <a:off x="918916" y="630373"/>
            <a:ext cx="5950668"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Overview and Objectives</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76088201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42">
          <p15:clr>
            <a:srgbClr val="FBAE40"/>
          </p15:clr>
        </p15:guide>
        <p15:guide id="2" pos="7038">
          <p15:clr>
            <a:srgbClr val="FBAE40"/>
          </p15:clr>
        </p15:guide>
        <p15:guide id="3" orient="horz" pos="116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10#思考题">
    <p:spTree>
      <p:nvGrpSpPr>
        <p:cNvPr id="1" name=""/>
        <p:cNvGrpSpPr/>
        <p:nvPr/>
      </p:nvGrpSpPr>
      <p:grpSpPr>
        <a:xfrm>
          <a:off x="0" y="0"/>
          <a:ext cx="0" cy="0"/>
          <a:chOff x="0" y="0"/>
          <a:chExt cx="0" cy="0"/>
        </a:xfrm>
      </p:grpSpPr>
      <p:sp>
        <p:nvSpPr>
          <p:cNvPr id="4" name="文本占位符 6"/>
          <p:cNvSpPr>
            <a:spLocks noGrp="1"/>
          </p:cNvSpPr>
          <p:nvPr>
            <p:ph type="body" sz="quarter" idx="10" hasCustomPrompt="1"/>
          </p:nvPr>
        </p:nvSpPr>
        <p:spPr>
          <a:xfrm>
            <a:off x="1019176" y="1844675"/>
            <a:ext cx="10153650" cy="4068812"/>
          </a:xfrm>
          <a:prstGeom prst="rect">
            <a:avLst/>
          </a:prstGeom>
        </p:spPr>
        <p:txBody>
          <a:bodyPr/>
          <a:lstStyle>
            <a:lvl1pPr marL="457200" marR="0" indent="-457200" algn="just" defTabSz="801688" rtl="0" eaLnBrk="1" fontAlgn="ctr" latinLnBrk="0" hangingPunct="1">
              <a:lnSpc>
                <a:spcPct val="140000"/>
              </a:lnSpc>
              <a:spcBef>
                <a:spcPct val="30000"/>
              </a:spcBef>
              <a:spcAft>
                <a:spcPct val="0"/>
              </a:spcAft>
              <a:buClr>
                <a:schemeClr val="tx1"/>
              </a:buClr>
              <a:buSzPct val="100000"/>
              <a:buFont typeface="+mj-lt"/>
              <a:buAutoNum type="arabicPeriod"/>
              <a:tabLst/>
              <a:defRPr sz="2000" baseline="0">
                <a:latin typeface="Huawei Sans" panose="020C0503030203020204" pitchFamily="34" charset="0"/>
                <a:ea typeface="方正兰亭黑简体" panose="02000000000000000000" pitchFamily="2" charset="-122"/>
                <a:cs typeface="Huawei Sans" panose="020C0503030203020204" pitchFamily="34" charset="0"/>
              </a:defRPr>
            </a:lvl1pPr>
            <a:lvl2pPr marL="744537" indent="-342900" algn="just" fontAlgn="ctr">
              <a:buSzPct val="100000"/>
              <a:buFont typeface="+mj-lt"/>
              <a:buAutoNum type="alphaUcPeriod"/>
              <a:defRPr sz="1800" baseline="0">
                <a:latin typeface="Huawei Sans" panose="020C0503030203020204" pitchFamily="34" charset="0"/>
              </a:defRPr>
            </a:lvl2pPr>
            <a:lvl3pPr>
              <a:defRPr/>
            </a:lvl3pPr>
            <a:lvl5pPr>
              <a:buNone/>
              <a:defRPr/>
            </a:lvl5pPr>
          </a:lstStyle>
          <a:p>
            <a:pPr marL="457200" marR="0" lvl="0" indent="-457200" algn="just" defTabSz="801688">
              <a:spcBef>
                <a:spcPct val="30000"/>
              </a:spcBef>
              <a:spcAft>
                <a:spcPct val="0"/>
              </a:spcAft>
              <a:buClr>
                <a:schemeClr val="tx1"/>
              </a:buClr>
              <a:buSzPct val="100000"/>
              <a:buFont typeface="+mj-lt"/>
              <a:buAutoNum type="arabicPeriod"/>
              <a:tabLst/>
            </a:pPr>
            <a:r>
              <a:rPr lang="en-US" altLang="zh-CN" dirty="0" smtClean="0"/>
              <a:t>Question description.</a:t>
            </a:r>
          </a:p>
          <a:p>
            <a:pPr lvl="1"/>
            <a:endParaRPr lang="en-US" altLang="zh-CN" dirty="0" smtClean="0"/>
          </a:p>
        </p:txBody>
      </p:sp>
      <p:cxnSp>
        <p:nvCxnSpPr>
          <p:cNvPr id="5"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1044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6" name="文本框 16">
            <a:extLst>
              <a:ext uri="{FF2B5EF4-FFF2-40B4-BE49-F238E27FC236}">
                <a16:creationId xmlns:a16="http://schemas.microsoft.com/office/drawing/2014/main" xmlns="" id="{568EC886-2612-1F43-AB51-21A76A078357}"/>
              </a:ext>
            </a:extLst>
          </p:cNvPr>
          <p:cNvSpPr txBox="1"/>
          <p:nvPr userDrawn="1"/>
        </p:nvSpPr>
        <p:spPr>
          <a:xfrm>
            <a:off x="918916" y="630373"/>
            <a:ext cx="2300630" cy="707886"/>
          </a:xfrm>
          <a:prstGeom prst="rect">
            <a:avLst/>
          </a:prstGeom>
          <a:noFill/>
        </p:spPr>
        <p:txBody>
          <a:bodyPr wrap="none" rtlCol="0">
            <a:spAutoFit/>
          </a:bodyPr>
          <a:lstStyle/>
          <a:p>
            <a:pPr lvl="0" fontAlgn="ctr"/>
            <a:r>
              <a:rPr lang="ru-RU"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Вопросы</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07444392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11#本节小结（可选）">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r>
              <a:rPr lang="en-US" altLang="zh-CN" dirty="0" smtClean="0"/>
              <a:t>Click here to edit summary</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11"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4032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2" name="文本框 16">
            <a:extLst>
              <a:ext uri="{FF2B5EF4-FFF2-40B4-BE49-F238E27FC236}">
                <a16:creationId xmlns:a16="http://schemas.microsoft.com/office/drawing/2014/main" xmlns="" id="{568EC886-2612-1F43-AB51-21A76A078357}"/>
              </a:ext>
            </a:extLst>
          </p:cNvPr>
          <p:cNvSpPr txBox="1"/>
          <p:nvPr userDrawn="1"/>
        </p:nvSpPr>
        <p:spPr>
          <a:xfrm>
            <a:off x="918916" y="630373"/>
            <a:ext cx="4265911" cy="707886"/>
          </a:xfrm>
          <a:prstGeom prst="rect">
            <a:avLst/>
          </a:prstGeom>
          <a:noFill/>
        </p:spPr>
        <p:txBody>
          <a:bodyPr wrap="none" rtlCol="0">
            <a:spAutoFit/>
          </a:bodyPr>
          <a:lstStyle/>
          <a:p>
            <a:pPr lvl="0" fontAlgn="ctr"/>
            <a:r>
              <a:rPr lang="en-US" altLang="zh-CN" sz="40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Section Summary</a:t>
            </a:r>
            <a:endParaRPr lang="en-US" altLang="zh-CN" sz="40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226455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2#本章总结">
    <p:spTree>
      <p:nvGrpSpPr>
        <p:cNvPr id="1" name=""/>
        <p:cNvGrpSpPr/>
        <p:nvPr/>
      </p:nvGrpSpPr>
      <p:grpSpPr>
        <a:xfrm>
          <a:off x="0" y="0"/>
          <a:ext cx="0" cy="0"/>
          <a:chOff x="0" y="0"/>
          <a:chExt cx="0" cy="0"/>
        </a:xfrm>
      </p:grpSpPr>
      <p:sp>
        <p:nvSpPr>
          <p:cNvPr id="10" name="内容占位符 6"/>
          <p:cNvSpPr>
            <a:spLocks noGrp="1"/>
          </p:cNvSpPr>
          <p:nvPr>
            <p:ph sz="quarter" idx="10" hasCustomPrompt="1"/>
          </p:nvPr>
        </p:nvSpPr>
        <p:spPr>
          <a:xfrm>
            <a:off x="1019175" y="1844675"/>
            <a:ext cx="10153650" cy="4082880"/>
          </a:xfrm>
          <a:prstGeom prst="rect">
            <a:avLst/>
          </a:prstGeom>
        </p:spPr>
        <p:txBody>
          <a:bodyPr/>
          <a:lstStyle>
            <a:lvl1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1pPr>
            <a:lvl2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2pPr>
            <a:lvl3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3pPr>
            <a:lvl4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4pPr>
            <a:lvl5pPr algn="just" fontAlgn="ctr">
              <a:buClrTx/>
              <a:defRPr baseline="0">
                <a:latin typeface="Huawei Sans" panose="020C0503030203020204" pitchFamily="34" charset="0"/>
                <a:ea typeface="方正兰亭黑简体" panose="02000000000000000000" pitchFamily="2" charset="-122"/>
                <a:cs typeface="Huawei Sans" panose="020C0503030203020204" pitchFamily="34" charset="0"/>
              </a:defRPr>
            </a:lvl5pPr>
          </a:lstStyle>
          <a:p>
            <a:pPr lvl="0"/>
            <a:r>
              <a:rPr lang="en-US" altLang="zh-CN" dirty="0" smtClean="0"/>
              <a:t>Click to edit</a:t>
            </a:r>
            <a:endParaRPr lang="zh-CN" altLang="en-US" dirty="0" smtClean="0"/>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cxnSp>
        <p:nvCxnSpPr>
          <p:cNvPr id="9" name="直线连接符 14">
            <a:extLst>
              <a:ext uri="{FF2B5EF4-FFF2-40B4-BE49-F238E27FC236}">
                <a16:creationId xmlns:a16="http://schemas.microsoft.com/office/drawing/2014/main" xmlns="" id="{C79E9F57-49BC-DC4A-B843-36D48051C848}"/>
              </a:ext>
            </a:extLst>
          </p:cNvPr>
          <p:cNvCxnSpPr>
            <a:cxnSpLocks/>
          </p:cNvCxnSpPr>
          <p:nvPr userDrawn="1"/>
        </p:nvCxnSpPr>
        <p:spPr>
          <a:xfrm flipH="1">
            <a:off x="1029917" y="1349255"/>
            <a:ext cx="2196000" cy="0"/>
          </a:xfrm>
          <a:prstGeom prst="line">
            <a:avLst/>
          </a:prstGeom>
          <a:ln w="28575">
            <a:solidFill>
              <a:srgbClr val="C7000B"/>
            </a:solidFill>
          </a:ln>
          <a:effectLst/>
        </p:spPr>
        <p:style>
          <a:lnRef idx="2">
            <a:schemeClr val="accent1"/>
          </a:lnRef>
          <a:fillRef idx="0">
            <a:schemeClr val="accent1"/>
          </a:fillRef>
          <a:effectRef idx="1">
            <a:schemeClr val="accent1"/>
          </a:effectRef>
          <a:fontRef idx="minor">
            <a:schemeClr val="tx1"/>
          </a:fontRef>
        </p:style>
      </p:cxnSp>
      <p:sp>
        <p:nvSpPr>
          <p:cNvPr id="11" name="文本框 16">
            <a:extLst>
              <a:ext uri="{FF2B5EF4-FFF2-40B4-BE49-F238E27FC236}">
                <a16:creationId xmlns:a16="http://schemas.microsoft.com/office/drawing/2014/main" xmlns="" id="{568EC886-2612-1F43-AB51-21A76A078357}"/>
              </a:ext>
            </a:extLst>
          </p:cNvPr>
          <p:cNvSpPr txBox="1"/>
          <p:nvPr userDrawn="1"/>
        </p:nvSpPr>
        <p:spPr>
          <a:xfrm>
            <a:off x="918916" y="630373"/>
            <a:ext cx="3371436" cy="707886"/>
          </a:xfrm>
          <a:prstGeom prst="rect">
            <a:avLst/>
          </a:prstGeom>
          <a:noFill/>
        </p:spPr>
        <p:txBody>
          <a:bodyPr wrap="none" rtlCol="0">
            <a:spAutoFit/>
          </a:bodyPr>
          <a:lstStyle/>
          <a:p>
            <a:pPr algn="l" defTabSz="1001624" rtl="0" eaLnBrk="0" fontAlgn="ctr" hangingPunct="0">
              <a:spcBef>
                <a:spcPct val="0"/>
              </a:spcBef>
              <a:spcAft>
                <a:spcPct val="0"/>
              </a:spcAft>
            </a:pPr>
            <a:r>
              <a:rPr lang="ru-RU" altLang="zh-CN" sz="4000" b="1" kern="1200" baseline="0" dirty="0" smtClean="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rPr>
              <a:t>Заключение</a:t>
            </a:r>
            <a:endParaRPr lang="en-US" altLang="zh-CN" sz="4000" b="1" kern="1200" baseline="0" dirty="0">
              <a:solidFill>
                <a:srgbClr val="404040"/>
              </a:solidFill>
              <a:latin typeface="Huawei Sans" panose="020C0503030203020204" pitchFamily="34" charset="0"/>
              <a:ea typeface="方正兰亭黑简体" panose="02000000000000000000" pitchFamily="2" charset="-122"/>
              <a:cs typeface="Huawei Sans" panose="020C0503030203020204" pitchFamily="34" charset="0"/>
            </a:endParaRPr>
          </a:p>
        </p:txBody>
      </p:sp>
    </p:spTree>
    <p:extLst>
      <p:ext uri="{BB962C8B-B14F-4D97-AF65-F5344CB8AC3E}">
        <p14:creationId xmlns:p14="http://schemas.microsoft.com/office/powerpoint/2010/main" val="39895293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xmlns="" id="{AF72FAD7-C8C3-754A-A498-D3A7EC29AB73}"/>
              </a:ext>
            </a:extLst>
          </p:cNvPr>
          <p:cNvSpPr>
            <a:spLocks noGrp="1"/>
          </p:cNvSpPr>
          <p:nvPr>
            <p:ph type="body" idx="1"/>
          </p:nvPr>
        </p:nvSpPr>
        <p:spPr>
          <a:xfrm>
            <a:off x="908954" y="6270652"/>
            <a:ext cx="1981542" cy="153611"/>
          </a:xfrm>
          <a:prstGeom prst="rect">
            <a:avLst/>
          </a:prstGeom>
        </p:spPr>
        <p:txBody>
          <a:bodyPr vert="horz" lIns="0" tIns="0" rIns="0" bIns="0" rtlCol="0">
            <a:noAutofit/>
          </a:bodyPr>
          <a:lstStyle/>
          <a:p>
            <a:pPr>
              <a:lnSpc>
                <a:spcPct val="100000"/>
              </a:lnSpc>
            </a:pPr>
            <a:r>
              <a:rPr kumimoji="1" lang="en-US" altLang="zh-CN" sz="1000" dirty="0"/>
              <a:t>Security Level:</a:t>
            </a:r>
            <a:endParaRPr lang="en-US" altLang="zh-CN" sz="1000" dirty="0"/>
          </a:p>
        </p:txBody>
      </p:sp>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03089" y="5976169"/>
            <a:ext cx="2257507" cy="482533"/>
          </a:xfrm>
          <a:prstGeom prst="rect">
            <a:avLst/>
          </a:prstGeom>
        </p:spPr>
      </p:pic>
      <p:grpSp>
        <p:nvGrpSpPr>
          <p:cNvPr id="30"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1"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2"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3"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4"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5"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6"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7"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8"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9"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40"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1"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2"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3"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4"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5"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6"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7"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8"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9"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50"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1"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2"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3"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4"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5"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6"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7"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8"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9"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60"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1"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2"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3"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4"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5"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6"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7"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8"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9"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70"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3376951090"/>
      </p:ext>
    </p:extLst>
  </p:cSld>
  <p:clrMap bg1="lt1" tx1="dk1" bg2="lt2" tx2="dk2" accent1="accent1" accent2="accent2" accent3="accent3" accent4="accent4" accent5="accent5" accent6="accent6" hlink="hlink" folHlink="folHlink"/>
  <p:sldLayoutIdLst>
    <p:sldLayoutId id="2147483842"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baseline="0">
          <a:solidFill>
            <a:schemeClr val="tx1"/>
          </a:solidFill>
          <a:latin typeface="Huawei Sans" panose="020C0503030203020204" pitchFamily="34" charset="0"/>
          <a:ea typeface="方正兰亭黑简体"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48">
          <p15:clr>
            <a:srgbClr val="F26B43"/>
          </p15:clr>
        </p15:guide>
        <p15:guide id="2" pos="574">
          <p15:clr>
            <a:srgbClr val="F26B43"/>
          </p15:clr>
        </p15:guide>
        <p15:guide id="3" orient="horz" pos="572">
          <p15:clr>
            <a:srgbClr val="F26B43"/>
          </p15:clr>
        </p15:guide>
        <p15:guide id="4" orient="horz" pos="1230">
          <p15:clr>
            <a:srgbClr val="F26B43"/>
          </p15:clr>
        </p15:guide>
        <p15:guide id="5" orient="horz" pos="2160">
          <p15:clr>
            <a:srgbClr val="F26B43"/>
          </p15:clr>
        </p15:guide>
        <p15:guide id="6"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BEBEB"/>
        </a:solidFill>
        <a:effectLst/>
      </p:bgPr>
    </p:bg>
    <p:spTree>
      <p:nvGrpSpPr>
        <p:cNvPr id="1" name=""/>
        <p:cNvGrpSpPr/>
        <p:nvPr/>
      </p:nvGrpSpPr>
      <p:grpSpPr>
        <a:xfrm>
          <a:off x="0" y="0"/>
          <a:ext cx="0" cy="0"/>
          <a:chOff x="0" y="0"/>
          <a:chExt cx="0" cy="0"/>
        </a:xfrm>
      </p:grpSpPr>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3101629" cy="242246"/>
          </a:xfrm>
          <a:prstGeom prst="rect">
            <a:avLst/>
          </a:prstGeom>
          <a:noFill/>
        </p:spPr>
        <p:txBody>
          <a:bodyPr wrap="square" rtlCol="0">
            <a:spAutoFit/>
          </a:bodyPr>
          <a:lstStyle/>
          <a:p>
            <a:r>
              <a:rPr lang="ru-RU" sz="974" b="0"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7"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28"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29"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0"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1"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2"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3"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4"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5"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6"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7"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38"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39"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0"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1"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2"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3"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4"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5"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6"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7"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68"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69"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0"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1"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2"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3"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4"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5"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6"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7"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78"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79"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0"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1"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2"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3"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4"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5"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6"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7"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2516831641"/>
      </p:ext>
    </p:extLst>
  </p:cSld>
  <p:clrMap bg1="lt1" tx1="dk1" bg2="lt2" tx2="dk2" accent1="accent1" accent2="accent2" accent3="accent3" accent4="accent4" accent5="accent5" accent6="accent6" hlink="hlink" folHlink="folHlink"/>
  <p:sldLayoutIdLst>
    <p:sldLayoutId id="2147483875" r:id="rId1"/>
    <p:sldLayoutId id="2147483845" r:id="rId2"/>
    <p:sldLayoutId id="2147483846" r:id="rId3"/>
    <p:sldLayoutId id="2147483847" r:id="rId4"/>
    <p:sldLayoutId id="2147483848" r:id="rId5"/>
    <p:sldLayoutId id="2147483878" r:id="rId6"/>
    <p:sldLayoutId id="2147483850" r:id="rId7"/>
    <p:sldLayoutId id="2147483851" r:id="rId8"/>
    <p:sldLayoutId id="2147483852" r:id="rId9"/>
    <p:sldLayoutId id="2147483853" r:id="rId10"/>
  </p:sldLayoutIdLst>
  <p:timing>
    <p:tnLst>
      <p:par>
        <p:cTn id="1" dur="indefinite" restart="never" nodeType="tmRoot"/>
      </p:par>
    </p:tnLst>
  </p:timing>
  <p:txStyles>
    <p:titleStyle>
      <a:lvl1pPr algn="l" defTabSz="914034" rtl="0" eaLnBrk="1" fontAlgn="ctr"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42">
          <p15:clr>
            <a:srgbClr val="F26B43"/>
          </p15:clr>
        </p15:guide>
        <p15:guide id="2" pos="7038">
          <p15:clr>
            <a:srgbClr val="F26B43"/>
          </p15:clr>
        </p15:guide>
        <p15:guide id="3" orient="horz" pos="2341">
          <p15:clr>
            <a:srgbClr val="F26B43"/>
          </p15:clr>
        </p15:guide>
        <p15:guide id="4" orient="horz" pos="3906">
          <p15:clr>
            <a:srgbClr val="F26B43"/>
          </p15:clr>
        </p15:guide>
        <p15:guide id="5" orient="horz" pos="1162">
          <p15:clr>
            <a:srgbClr val="F26B43"/>
          </p15:clr>
        </p15:guide>
        <p15:guide id="6" pos="3840">
          <p15:clr>
            <a:srgbClr val="F26B43"/>
          </p15:clr>
        </p15:guide>
        <p15:guide id="7" orient="horz" pos="731">
          <p15:clr>
            <a:srgbClr val="F26B43"/>
          </p15:clr>
        </p15:guide>
        <p15:guide id="8" orient="horz" pos="8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7" name="Rectangle 6"/>
          <p:cNvSpPr>
            <a:spLocks noGrp="1" noChangeArrowheads="1"/>
          </p:cNvSpPr>
          <p:nvPr>
            <p:ph type="title"/>
          </p:nvPr>
        </p:nvSpPr>
        <p:spPr bwMode="auto">
          <a:xfrm>
            <a:off x="734131" y="457499"/>
            <a:ext cx="10726032" cy="980113"/>
          </a:xfrm>
          <a:prstGeom prst="rect">
            <a:avLst/>
          </a:prstGeom>
        </p:spPr>
        <p:txBody>
          <a:bodyPr lIns="0" tIns="0" rIns="0" bIns="0" anchor="t">
            <a:normAutofit/>
          </a:bodyPr>
          <a:lstStyle/>
          <a:p>
            <a:pPr marL="0" lvl="0" indent="0" defTabSz="1187798">
              <a:lnSpc>
                <a:spcPts val="3430"/>
              </a:lnSpc>
              <a:spcBef>
                <a:spcPts val="0"/>
              </a:spcBef>
              <a:buFont typeface="Arial" panose="020B0604020202020204" pitchFamily="34" charset="0"/>
            </a:pPr>
            <a:r>
              <a:rPr lang="zh-CN" altLang="en-US" dirty="0" smtClean="0"/>
              <a:t>单击此处编辑母版标题样式</a:t>
            </a:r>
            <a:endParaRPr lang="zh-CN" altLang="en-US" dirty="0"/>
          </a:p>
        </p:txBody>
      </p:sp>
      <p:sp>
        <p:nvSpPr>
          <p:cNvPr id="28" name="Rectangle 57"/>
          <p:cNvSpPr>
            <a:spLocks noGrp="1" noChangeArrowheads="1"/>
          </p:cNvSpPr>
          <p:nvPr>
            <p:ph type="body" idx="1"/>
          </p:nvPr>
        </p:nvSpPr>
        <p:spPr bwMode="auto">
          <a:xfrm>
            <a:off x="731838" y="1484313"/>
            <a:ext cx="10728325" cy="4443760"/>
          </a:xfrm>
          <a:prstGeom prst="rect">
            <a:avLst/>
          </a:prstGeom>
          <a:noFill/>
          <a:ln w="9525">
            <a:noFill/>
            <a:miter lim="800000"/>
            <a:headEnd/>
            <a:tailEnd/>
          </a:ln>
        </p:spPr>
        <p:txBody>
          <a:bodyPr vert="horz" wrap="square" lIns="80141" tIns="40071" rIns="80141" bIns="40071" numCol="1" anchor="t" anchorCtr="0" compatLnSpc="1">
            <a:prstTxWarp prst="textNoShape">
              <a:avLst/>
            </a:prstTxWarp>
          </a:bodyPr>
          <a:lstStyle/>
          <a:p>
            <a:pPr lvl="0"/>
            <a:r>
              <a:rPr lang="zh-CN" altLang="en-US" dirty="0" smtClean="0"/>
              <a:t>单击此处编辑母版文本样式</a:t>
            </a:r>
          </a:p>
          <a:p>
            <a:pPr lvl="1"/>
            <a:r>
              <a:rPr lang="zh-CN" altLang="en-US" dirty="0" smtClean="0"/>
              <a:t>第二</a:t>
            </a:r>
            <a:r>
              <a:rPr lang="zh-CN" altLang="en-US" dirty="0"/>
              <a:t>级</a:t>
            </a:r>
          </a:p>
          <a:p>
            <a:pPr lvl="2"/>
            <a:r>
              <a:rPr lang="zh-CN" altLang="en-US" dirty="0"/>
              <a:t>第三级</a:t>
            </a:r>
          </a:p>
          <a:p>
            <a:pPr lvl="3"/>
            <a:r>
              <a:rPr lang="zh-CN" altLang="en-US" dirty="0"/>
              <a:t>第四级</a:t>
            </a:r>
          </a:p>
          <a:p>
            <a:pPr lvl="4"/>
            <a:r>
              <a:rPr lang="zh-CN" altLang="en-US" dirty="0"/>
              <a:t>第五级</a:t>
            </a:r>
          </a:p>
        </p:txBody>
      </p:sp>
      <p:sp>
        <p:nvSpPr>
          <p:cNvPr id="23" name="TextBox 2">
            <a:extLst>
              <a:ext uri="{FF2B5EF4-FFF2-40B4-BE49-F238E27FC236}">
                <a16:creationId xmlns:a16="http://schemas.microsoft.com/office/drawing/2014/main" xmlns="" id="{6785A3D6-1271-D247-9E96-1B376F4BE7BE}"/>
              </a:ext>
            </a:extLst>
          </p:cNvPr>
          <p:cNvSpPr txBox="1"/>
          <p:nvPr userDrawn="1"/>
        </p:nvSpPr>
        <p:spPr>
          <a:xfrm>
            <a:off x="1095467" y="6356939"/>
            <a:ext cx="3010189" cy="242246"/>
          </a:xfrm>
          <a:prstGeom prst="rect">
            <a:avLst/>
          </a:prstGeom>
          <a:noFill/>
        </p:spPr>
        <p:txBody>
          <a:bodyPr wrap="square" rtlCol="0">
            <a:spAutoFit/>
          </a:bodyPr>
          <a:lstStyle/>
          <a:p>
            <a:r>
              <a:rPr lang="ru-RU"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Конфиденциальная информация </a:t>
            </a:r>
            <a:r>
              <a:rPr lang="en-US" sz="974" b="0" baseline="0" dirty="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t>Huawei </a:t>
            </a:r>
            <a:endParaRPr lang="en-US" sz="974" b="0"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sp>
        <p:nvSpPr>
          <p:cNvPr id="24" name="TextBox 3">
            <a:extLst>
              <a:ext uri="{FF2B5EF4-FFF2-40B4-BE49-F238E27FC236}">
                <a16:creationId xmlns:a16="http://schemas.microsoft.com/office/drawing/2014/main" xmlns="" id="{EABEE2EE-BF4D-7A4A-B3C6-9E47668CCD98}"/>
              </a:ext>
            </a:extLst>
          </p:cNvPr>
          <p:cNvSpPr txBox="1"/>
          <p:nvPr userDrawn="1"/>
        </p:nvSpPr>
        <p:spPr>
          <a:xfrm>
            <a:off x="734131" y="6402806"/>
            <a:ext cx="499729" cy="150296"/>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74" baseline="0" smtClean="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74" baseline="0" dirty="0">
              <a:solidFill>
                <a:srgbClr val="1D1D1B"/>
              </a:solidFill>
              <a:latin typeface="Huawei Sans" panose="020C0503030203020204" pitchFamily="34" charset="0"/>
              <a:ea typeface="方正兰亭黑简体" panose="02000000000000000000" pitchFamily="2" charset="-122"/>
              <a:cs typeface="Huawei Sans" panose="020C0503030203020204" pitchFamily="34" charset="0"/>
            </a:endParaRPr>
          </a:p>
        </p:txBody>
      </p:sp>
      <p:pic>
        <p:nvPicPr>
          <p:cNvPr id="25" name="图片 2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195999" y="6319870"/>
            <a:ext cx="1269075" cy="271153"/>
          </a:xfrm>
          <a:prstGeom prst="rect">
            <a:avLst/>
          </a:prstGeom>
        </p:spPr>
      </p:pic>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6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6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6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6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6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7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7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7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7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7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7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7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7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7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7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8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8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8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8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8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8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8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8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8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8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Tree>
    <p:extLst>
      <p:ext uri="{BB962C8B-B14F-4D97-AF65-F5344CB8AC3E}">
        <p14:creationId xmlns:p14="http://schemas.microsoft.com/office/powerpoint/2010/main" val="4229503669"/>
      </p:ext>
    </p:extLst>
  </p:cSld>
  <p:clrMap bg1="lt1" tx1="dk1" bg2="lt2" tx2="dk2" accent1="accent1" accent2="accent2" accent3="accent3" accent4="accent4" accent5="accent5" accent6="accent6" hlink="hlink" folHlink="folHlink"/>
  <p:sldLayoutIdLst>
    <p:sldLayoutId id="2147483855" r:id="rId1"/>
    <p:sldLayoutId id="2147483876" r:id="rId2"/>
    <p:sldLayoutId id="2147483856" r:id="rId3"/>
    <p:sldLayoutId id="2147483877" r:id="rId4"/>
    <p:sldLayoutId id="2147483857" r:id="rId5"/>
  </p:sldLayoutIdLst>
  <p:timing>
    <p:tnLst>
      <p:par>
        <p:cTn id="1" dur="indefinite" restart="never" nodeType="tmRoot"/>
      </p:par>
    </p:tnLst>
  </p:timing>
  <p:txStyles>
    <p:titleStyle>
      <a:lvl1pPr algn="l" defTabSz="914034" rtl="0" eaLnBrk="1" fontAlgn="base" latinLnBrk="0" hangingPunct="1">
        <a:lnSpc>
          <a:spcPct val="90000"/>
        </a:lnSpc>
        <a:spcBef>
          <a:spcPct val="0"/>
        </a:spcBef>
        <a:buNone/>
        <a:defRPr lang="zh-CN" altLang="en-US" sz="3200" kern="1200" baseline="0" dirty="0">
          <a:solidFill>
            <a:schemeClr val="tx1"/>
          </a:solidFill>
          <a:latin typeface="Huawei Sans" panose="020C0503030203020204" pitchFamily="34" charset="0"/>
          <a:ea typeface="方正兰亭黑简体" panose="02000000000000000000" pitchFamily="2" charset="-122"/>
          <a:cs typeface="+mn-cs"/>
        </a:defRPr>
      </a:lvl1pPr>
    </p:titleStyle>
    <p:bodyStyle>
      <a:lvl1pPr marL="302279" indent="-302279" algn="l" defTabSz="914034" rtl="0" eaLnBrk="1" fontAlgn="ctr" latinLnBrk="0" hangingPunct="1">
        <a:lnSpc>
          <a:spcPct val="140000"/>
        </a:lnSpc>
        <a:spcBef>
          <a:spcPts val="792"/>
        </a:spcBef>
        <a:buSzPct val="50000"/>
        <a:buFont typeface="Wingdings" panose="05000000000000000000" pitchFamily="2" charset="2"/>
        <a:buChar char="l"/>
        <a:defRPr sz="2199" kern="1200" baseline="0">
          <a:solidFill>
            <a:schemeClr val="tx1"/>
          </a:solidFill>
          <a:latin typeface="Huawei Sans" panose="020C0503030203020204" pitchFamily="34" charset="0"/>
          <a:ea typeface="方正兰亭黑简体" panose="02000000000000000000" pitchFamily="2" charset="-122"/>
          <a:cs typeface="+mn-cs"/>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baseline="0">
          <a:solidFill>
            <a:schemeClr val="tx1"/>
          </a:solidFill>
          <a:latin typeface="Huawei Sans"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baseline="0">
          <a:solidFill>
            <a:schemeClr val="tx1"/>
          </a:solidFill>
          <a:latin typeface="Huawei Sans"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baseline="0">
          <a:solidFill>
            <a:schemeClr val="tx1"/>
          </a:solidFill>
          <a:latin typeface="Huawei Sans"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baseline="0">
          <a:solidFill>
            <a:schemeClr val="tx1"/>
          </a:solidFill>
          <a:latin typeface="Huawei Sans"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034" rtl="0" eaLnBrk="1" latinLnBrk="0" hangingPunct="1">
        <a:defRPr sz="1799" kern="1200">
          <a:solidFill>
            <a:schemeClr val="tx1"/>
          </a:solidFill>
          <a:latin typeface="+mn-lt"/>
          <a:ea typeface="+mn-ea"/>
          <a:cs typeface="+mn-cs"/>
        </a:defRPr>
      </a:lvl1pPr>
      <a:lvl2pPr marL="457017" algn="l" defTabSz="914034" rtl="0" eaLnBrk="1" latinLnBrk="0" hangingPunct="1">
        <a:defRPr sz="1799" kern="1200">
          <a:solidFill>
            <a:schemeClr val="tx1"/>
          </a:solidFill>
          <a:latin typeface="+mn-lt"/>
          <a:ea typeface="+mn-ea"/>
          <a:cs typeface="+mn-cs"/>
        </a:defRPr>
      </a:lvl2pPr>
      <a:lvl3pPr marL="914034" algn="l" defTabSz="914034" rtl="0" eaLnBrk="1" latinLnBrk="0" hangingPunct="1">
        <a:defRPr sz="1799" kern="1200">
          <a:solidFill>
            <a:schemeClr val="tx1"/>
          </a:solidFill>
          <a:latin typeface="+mn-lt"/>
          <a:ea typeface="+mn-ea"/>
          <a:cs typeface="+mn-cs"/>
        </a:defRPr>
      </a:lvl3pPr>
      <a:lvl4pPr marL="1371051" algn="l" defTabSz="914034" rtl="0" eaLnBrk="1" latinLnBrk="0" hangingPunct="1">
        <a:defRPr sz="1799" kern="1200">
          <a:solidFill>
            <a:schemeClr val="tx1"/>
          </a:solidFill>
          <a:latin typeface="+mn-lt"/>
          <a:ea typeface="+mn-ea"/>
          <a:cs typeface="+mn-cs"/>
        </a:defRPr>
      </a:lvl4pPr>
      <a:lvl5pPr marL="1828068" algn="l" defTabSz="914034" rtl="0" eaLnBrk="1" latinLnBrk="0" hangingPunct="1">
        <a:defRPr sz="1799" kern="1200">
          <a:solidFill>
            <a:schemeClr val="tx1"/>
          </a:solidFill>
          <a:latin typeface="+mn-lt"/>
          <a:ea typeface="+mn-ea"/>
          <a:cs typeface="+mn-cs"/>
        </a:defRPr>
      </a:lvl5pPr>
      <a:lvl6pPr marL="2285086" algn="l" defTabSz="914034" rtl="0" eaLnBrk="1" latinLnBrk="0" hangingPunct="1">
        <a:defRPr sz="1799" kern="1200">
          <a:solidFill>
            <a:schemeClr val="tx1"/>
          </a:solidFill>
          <a:latin typeface="+mn-lt"/>
          <a:ea typeface="+mn-ea"/>
          <a:cs typeface="+mn-cs"/>
        </a:defRPr>
      </a:lvl6pPr>
      <a:lvl7pPr marL="2742103" algn="l" defTabSz="914034" rtl="0" eaLnBrk="1" latinLnBrk="0" hangingPunct="1">
        <a:defRPr sz="1799" kern="1200">
          <a:solidFill>
            <a:schemeClr val="tx1"/>
          </a:solidFill>
          <a:latin typeface="+mn-lt"/>
          <a:ea typeface="+mn-ea"/>
          <a:cs typeface="+mn-cs"/>
        </a:defRPr>
      </a:lvl7pPr>
      <a:lvl8pPr marL="3199120" algn="l" defTabSz="914034" rtl="0" eaLnBrk="1" latinLnBrk="0" hangingPunct="1">
        <a:defRPr sz="1799" kern="1200">
          <a:solidFill>
            <a:schemeClr val="tx1"/>
          </a:solidFill>
          <a:latin typeface="+mn-lt"/>
          <a:ea typeface="+mn-ea"/>
          <a:cs typeface="+mn-cs"/>
        </a:defRPr>
      </a:lvl8pPr>
      <a:lvl9pPr marL="3656137" algn="l" defTabSz="914034"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61">
          <p15:clr>
            <a:srgbClr val="F26B43"/>
          </p15:clr>
        </p15:guide>
        <p15:guide id="2" pos="7219">
          <p15:clr>
            <a:srgbClr val="F26B43"/>
          </p15:clr>
        </p15:guide>
        <p15:guide id="3" orient="horz" pos="2341">
          <p15:clr>
            <a:srgbClr val="F26B43"/>
          </p15:clr>
        </p15:guide>
        <p15:guide id="4" orient="horz" pos="3906">
          <p15:clr>
            <a:srgbClr val="F26B43"/>
          </p15:clr>
        </p15:guide>
        <p15:guide id="6" pos="3840">
          <p15:clr>
            <a:srgbClr val="F26B43"/>
          </p15:clr>
        </p15:guide>
        <p15:guide id="7" orient="horz" pos="27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29" name="Group 87">
            <a:extLst>
              <a:ext uri="{FF2B5EF4-FFF2-40B4-BE49-F238E27FC236}">
                <a16:creationId xmlns:a16="http://schemas.microsoft.com/office/drawing/2014/main" xmlns="" id="{37333705-F8D6-2847-B3CB-F2FAB51E2A3B}"/>
              </a:ext>
            </a:extLst>
          </p:cNvPr>
          <p:cNvGrpSpPr>
            <a:grpSpLocks noChangeAspect="1"/>
          </p:cNvGrpSpPr>
          <p:nvPr userDrawn="1"/>
        </p:nvGrpSpPr>
        <p:grpSpPr>
          <a:xfrm>
            <a:off x="12290471" y="2625389"/>
            <a:ext cx="1963323" cy="4233515"/>
            <a:chOff x="5343885" y="-48857"/>
            <a:chExt cx="3263586" cy="7037279"/>
          </a:xfrm>
        </p:grpSpPr>
        <p:sp>
          <p:nvSpPr>
            <p:cNvPr id="30" name="矩形 13">
              <a:extLst>
                <a:ext uri="{FF2B5EF4-FFF2-40B4-BE49-F238E27FC236}">
                  <a16:creationId xmlns:a16="http://schemas.microsoft.com/office/drawing/2014/main" xmlns=""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31" name="文本框 15">
              <a:extLst>
                <a:ext uri="{FF2B5EF4-FFF2-40B4-BE49-F238E27FC236}">
                  <a16:creationId xmlns:a16="http://schemas.microsoft.com/office/drawing/2014/main" xmlns=""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32" name="矩形 13">
              <a:extLst>
                <a:ext uri="{FF2B5EF4-FFF2-40B4-BE49-F238E27FC236}">
                  <a16:creationId xmlns:a16="http://schemas.microsoft.com/office/drawing/2014/main" xmlns=""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33" name="矩形 13">
              <a:extLst>
                <a:ext uri="{FF2B5EF4-FFF2-40B4-BE49-F238E27FC236}">
                  <a16:creationId xmlns:a16="http://schemas.microsoft.com/office/drawing/2014/main" xmlns=""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34" name="矩形 13">
              <a:extLst>
                <a:ext uri="{FF2B5EF4-FFF2-40B4-BE49-F238E27FC236}">
                  <a16:creationId xmlns:a16="http://schemas.microsoft.com/office/drawing/2014/main" xmlns=""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35" name="矩形 13">
              <a:extLst>
                <a:ext uri="{FF2B5EF4-FFF2-40B4-BE49-F238E27FC236}">
                  <a16:creationId xmlns:a16="http://schemas.microsoft.com/office/drawing/2014/main" xmlns=""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36" name="矩形 13">
              <a:extLst>
                <a:ext uri="{FF2B5EF4-FFF2-40B4-BE49-F238E27FC236}">
                  <a16:creationId xmlns:a16="http://schemas.microsoft.com/office/drawing/2014/main" xmlns=""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37" name="矩形 13">
              <a:extLst>
                <a:ext uri="{FF2B5EF4-FFF2-40B4-BE49-F238E27FC236}">
                  <a16:creationId xmlns:a16="http://schemas.microsoft.com/office/drawing/2014/main" xmlns=""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38" name="文本框 15">
              <a:extLst>
                <a:ext uri="{FF2B5EF4-FFF2-40B4-BE49-F238E27FC236}">
                  <a16:creationId xmlns:a16="http://schemas.microsoft.com/office/drawing/2014/main" xmlns=""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39" name="矩形 13">
              <a:extLst>
                <a:ext uri="{FF2B5EF4-FFF2-40B4-BE49-F238E27FC236}">
                  <a16:creationId xmlns:a16="http://schemas.microsoft.com/office/drawing/2014/main" xmlns=""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40" name="矩形 13">
              <a:extLst>
                <a:ext uri="{FF2B5EF4-FFF2-40B4-BE49-F238E27FC236}">
                  <a16:creationId xmlns:a16="http://schemas.microsoft.com/office/drawing/2014/main" xmlns=""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41" name="矩形 13">
              <a:extLst>
                <a:ext uri="{FF2B5EF4-FFF2-40B4-BE49-F238E27FC236}">
                  <a16:creationId xmlns:a16="http://schemas.microsoft.com/office/drawing/2014/main" xmlns=""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42" name="矩形 13">
              <a:extLst>
                <a:ext uri="{FF2B5EF4-FFF2-40B4-BE49-F238E27FC236}">
                  <a16:creationId xmlns:a16="http://schemas.microsoft.com/office/drawing/2014/main" xmlns=""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43" name="矩形 13">
              <a:extLst>
                <a:ext uri="{FF2B5EF4-FFF2-40B4-BE49-F238E27FC236}">
                  <a16:creationId xmlns:a16="http://schemas.microsoft.com/office/drawing/2014/main" xmlns="" id="{371A8520-F934-304C-B57F-B49F768694E2}"/>
                </a:ext>
              </a:extLst>
            </p:cNvPr>
            <p:cNvSpPr/>
            <p:nvPr userDrawn="1"/>
          </p:nvSpPr>
          <p:spPr>
            <a:xfrm>
              <a:off x="6194511" y="4866463"/>
              <a:ext cx="791510" cy="664397"/>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44" name="矩形 13">
              <a:extLst>
                <a:ext uri="{FF2B5EF4-FFF2-40B4-BE49-F238E27FC236}">
                  <a16:creationId xmlns:a16="http://schemas.microsoft.com/office/drawing/2014/main" xmlns="" id="{B83004D7-279B-C14E-9FCF-870FA1B74FDF}"/>
                </a:ext>
              </a:extLst>
            </p:cNvPr>
            <p:cNvSpPr/>
            <p:nvPr userDrawn="1"/>
          </p:nvSpPr>
          <p:spPr>
            <a:xfrm>
              <a:off x="6192274" y="4134866"/>
              <a:ext cx="791510" cy="664397"/>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45" name="矩形 13">
              <a:extLst>
                <a:ext uri="{FF2B5EF4-FFF2-40B4-BE49-F238E27FC236}">
                  <a16:creationId xmlns:a16="http://schemas.microsoft.com/office/drawing/2014/main" xmlns="" id="{99635968-4E69-CC41-9D78-6DF253FE3035}"/>
                </a:ext>
              </a:extLst>
            </p:cNvPr>
            <p:cNvSpPr/>
            <p:nvPr userDrawn="1"/>
          </p:nvSpPr>
          <p:spPr>
            <a:xfrm>
              <a:off x="6192274" y="5596166"/>
              <a:ext cx="791510" cy="664397"/>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46" name="矩形 13">
              <a:extLst>
                <a:ext uri="{FF2B5EF4-FFF2-40B4-BE49-F238E27FC236}">
                  <a16:creationId xmlns:a16="http://schemas.microsoft.com/office/drawing/2014/main" xmlns=""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47" name="矩形 13">
              <a:extLst>
                <a:ext uri="{FF2B5EF4-FFF2-40B4-BE49-F238E27FC236}">
                  <a16:creationId xmlns:a16="http://schemas.microsoft.com/office/drawing/2014/main" xmlns=""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48" name="矩形 13">
              <a:extLst>
                <a:ext uri="{FF2B5EF4-FFF2-40B4-BE49-F238E27FC236}">
                  <a16:creationId xmlns:a16="http://schemas.microsoft.com/office/drawing/2014/main" xmlns=""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49" name="矩形 13">
              <a:extLst>
                <a:ext uri="{FF2B5EF4-FFF2-40B4-BE49-F238E27FC236}">
                  <a16:creationId xmlns:a16="http://schemas.microsoft.com/office/drawing/2014/main" xmlns=""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50" name="矩形 13">
              <a:extLst>
                <a:ext uri="{FF2B5EF4-FFF2-40B4-BE49-F238E27FC236}">
                  <a16:creationId xmlns:a16="http://schemas.microsoft.com/office/drawing/2014/main" xmlns=""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51" name="矩形 13">
              <a:extLst>
                <a:ext uri="{FF2B5EF4-FFF2-40B4-BE49-F238E27FC236}">
                  <a16:creationId xmlns:a16="http://schemas.microsoft.com/office/drawing/2014/main" xmlns=""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52" name="矩形 13">
              <a:extLst>
                <a:ext uri="{FF2B5EF4-FFF2-40B4-BE49-F238E27FC236}">
                  <a16:creationId xmlns:a16="http://schemas.microsoft.com/office/drawing/2014/main" xmlns=""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53" name="矩形 13">
              <a:extLst>
                <a:ext uri="{FF2B5EF4-FFF2-40B4-BE49-F238E27FC236}">
                  <a16:creationId xmlns:a16="http://schemas.microsoft.com/office/drawing/2014/main" xmlns=""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54" name="矩形 13">
              <a:extLst>
                <a:ext uri="{FF2B5EF4-FFF2-40B4-BE49-F238E27FC236}">
                  <a16:creationId xmlns:a16="http://schemas.microsoft.com/office/drawing/2014/main" xmlns=""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55" name="矩形 13">
              <a:extLst>
                <a:ext uri="{FF2B5EF4-FFF2-40B4-BE49-F238E27FC236}">
                  <a16:creationId xmlns:a16="http://schemas.microsoft.com/office/drawing/2014/main" xmlns=""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56" name="矩形 13">
              <a:extLst>
                <a:ext uri="{FF2B5EF4-FFF2-40B4-BE49-F238E27FC236}">
                  <a16:creationId xmlns:a16="http://schemas.microsoft.com/office/drawing/2014/main" xmlns=""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57" name="矩形 13">
              <a:extLst>
                <a:ext uri="{FF2B5EF4-FFF2-40B4-BE49-F238E27FC236}">
                  <a16:creationId xmlns:a16="http://schemas.microsoft.com/office/drawing/2014/main" xmlns=""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58" name="矩形 13">
              <a:extLst>
                <a:ext uri="{FF2B5EF4-FFF2-40B4-BE49-F238E27FC236}">
                  <a16:creationId xmlns:a16="http://schemas.microsoft.com/office/drawing/2014/main" xmlns="" id="{20725C9F-31AE-DB44-B70A-B4ECDEC0BC00}"/>
                </a:ext>
              </a:extLst>
            </p:cNvPr>
            <p:cNvSpPr/>
            <p:nvPr/>
          </p:nvSpPr>
          <p:spPr>
            <a:xfrm>
              <a:off x="7806130" y="3415851"/>
              <a:ext cx="791510" cy="664397"/>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59" name="矩形 13">
              <a:extLst>
                <a:ext uri="{FF2B5EF4-FFF2-40B4-BE49-F238E27FC236}">
                  <a16:creationId xmlns:a16="http://schemas.microsoft.com/office/drawing/2014/main" xmlns="" id="{AC5BCC27-B68D-0743-8E0B-E25F8D01C3A4}"/>
                </a:ext>
              </a:extLst>
            </p:cNvPr>
            <p:cNvSpPr/>
            <p:nvPr/>
          </p:nvSpPr>
          <p:spPr>
            <a:xfrm>
              <a:off x="7815961" y="4866463"/>
              <a:ext cx="791510" cy="664397"/>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60" name="矩形 13">
              <a:extLst>
                <a:ext uri="{FF2B5EF4-FFF2-40B4-BE49-F238E27FC236}">
                  <a16:creationId xmlns:a16="http://schemas.microsoft.com/office/drawing/2014/main" xmlns="" id="{51C2E83A-C975-6945-B2FD-5B22BBB53DB7}"/>
                </a:ext>
              </a:extLst>
            </p:cNvPr>
            <p:cNvSpPr/>
            <p:nvPr/>
          </p:nvSpPr>
          <p:spPr>
            <a:xfrm>
              <a:off x="7813724" y="4134866"/>
              <a:ext cx="791510" cy="664397"/>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61" name="矩形 13">
              <a:extLst>
                <a:ext uri="{FF2B5EF4-FFF2-40B4-BE49-F238E27FC236}">
                  <a16:creationId xmlns:a16="http://schemas.microsoft.com/office/drawing/2014/main" xmlns="" id="{BEE9A95F-6965-354F-A2C7-2E8C81DDA52F}"/>
                </a:ext>
              </a:extLst>
            </p:cNvPr>
            <p:cNvSpPr/>
            <p:nvPr/>
          </p:nvSpPr>
          <p:spPr>
            <a:xfrm>
              <a:off x="7813724" y="5596166"/>
              <a:ext cx="791510" cy="664397"/>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190/23/238</a:t>
              </a:r>
            </a:p>
          </p:txBody>
        </p:sp>
        <p:sp>
          <p:nvSpPr>
            <p:cNvPr id="62" name="矩形 13">
              <a:extLst>
                <a:ext uri="{FF2B5EF4-FFF2-40B4-BE49-F238E27FC236}">
                  <a16:creationId xmlns:a16="http://schemas.microsoft.com/office/drawing/2014/main" xmlns=""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63" name="矩形 13">
              <a:extLst>
                <a:ext uri="{FF2B5EF4-FFF2-40B4-BE49-F238E27FC236}">
                  <a16:creationId xmlns:a16="http://schemas.microsoft.com/office/drawing/2014/main" xmlns=""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64" name="矩形 13">
              <a:extLst>
                <a:ext uri="{FF2B5EF4-FFF2-40B4-BE49-F238E27FC236}">
                  <a16:creationId xmlns:a16="http://schemas.microsoft.com/office/drawing/2014/main" xmlns=""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35/24/21</a:t>
              </a:r>
            </a:p>
          </p:txBody>
        </p:sp>
        <p:sp>
          <p:nvSpPr>
            <p:cNvPr id="65" name="矩形 13">
              <a:extLst>
                <a:ext uri="{FF2B5EF4-FFF2-40B4-BE49-F238E27FC236}">
                  <a16:creationId xmlns:a16="http://schemas.microsoft.com/office/drawing/2014/main" xmlns=""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66" name="矩形 13">
              <a:extLst>
                <a:ext uri="{FF2B5EF4-FFF2-40B4-BE49-F238E27FC236}">
                  <a16:creationId xmlns:a16="http://schemas.microsoft.com/office/drawing/2014/main" xmlns="" id="{0B0545C9-147F-584F-80D2-EF13876D7D33}"/>
                </a:ext>
              </a:extLst>
            </p:cNvPr>
            <p:cNvSpPr/>
            <p:nvPr userDrawn="1"/>
          </p:nvSpPr>
          <p:spPr>
            <a:xfrm>
              <a:off x="6450318" y="6324025"/>
              <a:ext cx="513579" cy="664397"/>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67" name="矩形 13">
              <a:extLst>
                <a:ext uri="{FF2B5EF4-FFF2-40B4-BE49-F238E27FC236}">
                  <a16:creationId xmlns:a16="http://schemas.microsoft.com/office/drawing/2014/main" xmlns="" id="{44FD0A0B-0D45-3340-A523-465AC24134BF}"/>
                </a:ext>
              </a:extLst>
            </p:cNvPr>
            <p:cNvSpPr/>
            <p:nvPr userDrawn="1"/>
          </p:nvSpPr>
          <p:spPr>
            <a:xfrm>
              <a:off x="6998296" y="6324025"/>
              <a:ext cx="513579" cy="664397"/>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68" name="矩形 13">
              <a:extLst>
                <a:ext uri="{FF2B5EF4-FFF2-40B4-BE49-F238E27FC236}">
                  <a16:creationId xmlns:a16="http://schemas.microsoft.com/office/drawing/2014/main" xmlns="" id="{2C404A07-276B-3648-BB25-4EDB5905448C}"/>
                </a:ext>
              </a:extLst>
            </p:cNvPr>
            <p:cNvSpPr/>
            <p:nvPr userDrawn="1"/>
          </p:nvSpPr>
          <p:spPr>
            <a:xfrm>
              <a:off x="7541580" y="6324025"/>
              <a:ext cx="513579" cy="66439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69" name="矩形 13">
              <a:extLst>
                <a:ext uri="{FF2B5EF4-FFF2-40B4-BE49-F238E27FC236}">
                  <a16:creationId xmlns:a16="http://schemas.microsoft.com/office/drawing/2014/main" xmlns="" id="{72B0F29C-A346-8946-9B8E-8F1B9DFF7AD0}"/>
                </a:ext>
              </a:extLst>
            </p:cNvPr>
            <p:cNvSpPr/>
            <p:nvPr userDrawn="1"/>
          </p:nvSpPr>
          <p:spPr>
            <a:xfrm>
              <a:off x="8083608" y="6324025"/>
              <a:ext cx="513579" cy="664397"/>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sp>
        <p:nvSpPr>
          <p:cNvPr id="70" name="Title Placeholder 1">
            <a:extLst>
              <a:ext uri="{FF2B5EF4-FFF2-40B4-BE49-F238E27FC236}">
                <a16:creationId xmlns="" xmlns:a16="http://schemas.microsoft.com/office/drawing/2014/main" id="{145F1158-B1AA-8F41-AF0A-FEA0EC1874AC}"/>
              </a:ext>
            </a:extLst>
          </p:cNvPr>
          <p:cNvSpPr>
            <a:spLocks noGrp="1"/>
          </p:cNvSpPr>
          <p:nvPr>
            <p:ph type="title"/>
          </p:nvPr>
        </p:nvSpPr>
        <p:spPr>
          <a:xfrm>
            <a:off x="616573" y="1474269"/>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71" name="Text Placeholder 1">
            <a:extLst>
              <a:ext uri="{FF2B5EF4-FFF2-40B4-BE49-F238E27FC236}">
                <a16:creationId xmlns="" xmlns:a16="http://schemas.microsoft.com/office/drawing/2014/main" id="{F8FC7CCD-75EB-9C44-BC7D-29679334A8CA}"/>
              </a:ext>
            </a:extLst>
          </p:cNvPr>
          <p:cNvSpPr txBox="1">
            <a:spLocks/>
          </p:cNvSpPr>
          <p:nvPr userDrawn="1"/>
        </p:nvSpPr>
        <p:spPr>
          <a:xfrm>
            <a:off x="7979357" y="2794960"/>
            <a:ext cx="3225168" cy="2347290"/>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065"/>
              </a:lnSpc>
              <a:spcBef>
                <a:spcPts val="1000"/>
              </a:spcBef>
              <a:spcAft>
                <a:spcPts val="0"/>
              </a:spcAft>
              <a:buClrTx/>
              <a:buSzTx/>
              <a:buFont typeface="Arial" panose="020B0604020202020204" pitchFamily="34" charset="0"/>
              <a:buNone/>
              <a:tabLst/>
              <a:defRPr/>
            </a:pPr>
            <a:r>
              <a:rPr kumimoji="1" lang="ru-RU" altLang="zh-CN" sz="850" b="1" baseline="0" dirty="0" smtClean="0">
                <a:solidFill>
                  <a:srgbClr val="1D1D1B"/>
                </a:solidFill>
                <a:latin typeface="+mj-lt"/>
              </a:rPr>
              <a:t>Авторские </a:t>
            </a:r>
            <a:r>
              <a:rPr kumimoji="1" lang="ru-RU" altLang="zh-CN" sz="850" b="1" baseline="0" dirty="0" smtClean="0">
                <a:solidFill>
                  <a:srgbClr val="1D1D1B"/>
                </a:solidFill>
                <a:latin typeface="+mj-lt"/>
              </a:rPr>
              <a:t>права</a:t>
            </a:r>
            <a:r>
              <a:rPr kumimoji="1" lang="en-US" altLang="zh-CN" sz="850" b="1" baseline="0" dirty="0" smtClean="0">
                <a:solidFill>
                  <a:srgbClr val="1D1D1B"/>
                </a:solidFill>
                <a:latin typeface="+mj-lt"/>
              </a:rPr>
              <a:t>©Huawei </a:t>
            </a:r>
            <a:r>
              <a:rPr kumimoji="1" lang="en-US" altLang="zh-CN" sz="850" b="1" baseline="0" dirty="0" smtClean="0">
                <a:solidFill>
                  <a:srgbClr val="1D1D1B"/>
                </a:solidFill>
                <a:latin typeface="+mj-lt"/>
              </a:rPr>
              <a:t>Technologies Co., Ltd</a:t>
            </a:r>
            <a:r>
              <a:rPr kumimoji="1" lang="en-US" altLang="zh-CN" sz="850" b="1" kern="1200" baseline="0" dirty="0" smtClean="0">
                <a:solidFill>
                  <a:srgbClr val="1D1D1B"/>
                </a:solidFill>
                <a:latin typeface="+mj-lt"/>
                <a:ea typeface="Microsoft YaHei" panose="020B0503020204020204" pitchFamily="34" charset="-122"/>
                <a:cs typeface="+mn-cs"/>
              </a:rPr>
              <a:t>.</a:t>
            </a:r>
            <a:r>
              <a:rPr kumimoji="1" lang="ru-RU" altLang="zh-CN" sz="850" b="1" kern="1200" baseline="0" dirty="0" smtClean="0">
                <a:solidFill>
                  <a:srgbClr val="1D1D1B"/>
                </a:solidFill>
                <a:latin typeface="+mj-lt"/>
                <a:ea typeface="Microsoft YaHei" panose="020B0503020204020204" pitchFamily="34" charset="-122"/>
                <a:cs typeface="+mn-cs"/>
              </a:rPr>
              <a:t> </a:t>
            </a:r>
            <a:r>
              <a:rPr kumimoji="1" lang="en-US" altLang="zh-CN" sz="850" b="1" kern="1200" baseline="0" dirty="0" smtClean="0">
                <a:solidFill>
                  <a:srgbClr val="1D1D1B"/>
                </a:solidFill>
                <a:latin typeface="+mj-lt"/>
                <a:ea typeface="Microsoft YaHei" panose="020B0503020204020204" pitchFamily="34" charset="-122"/>
                <a:cs typeface="+mn-cs"/>
              </a:rPr>
              <a:t>2020</a:t>
            </a:r>
            <a:r>
              <a:rPr kumimoji="1" lang="ru-RU" altLang="zh-CN" sz="850" b="1" kern="1200" baseline="0" dirty="0" smtClean="0">
                <a:solidFill>
                  <a:srgbClr val="1D1D1B"/>
                </a:solidFill>
                <a:latin typeface="+mj-lt"/>
                <a:ea typeface="Microsoft YaHei" panose="020B0503020204020204" pitchFamily="34" charset="-122"/>
                <a:cs typeface="+mn-cs"/>
              </a:rPr>
              <a:t> г.</a:t>
            </a:r>
            <a:r>
              <a:rPr kumimoji="1" lang="en-US" altLang="zh-CN" sz="850" b="1" kern="1200" baseline="0" dirty="0" smtClean="0">
                <a:solidFill>
                  <a:srgbClr val="1D1D1B"/>
                </a:solidFill>
                <a:latin typeface="+mj-lt"/>
                <a:ea typeface="Microsoft YaHei" panose="020B0503020204020204" pitchFamily="34" charset="-122"/>
                <a:cs typeface="+mn-cs"/>
              </a:rPr>
              <a:t/>
            </a:r>
            <a:br>
              <a:rPr kumimoji="1" lang="en-US" altLang="zh-CN" sz="850" b="1" kern="1200" baseline="0" dirty="0" smtClean="0">
                <a:solidFill>
                  <a:srgbClr val="1D1D1B"/>
                </a:solidFill>
                <a:latin typeface="+mj-lt"/>
                <a:ea typeface="Microsoft YaHei" panose="020B0503020204020204" pitchFamily="34" charset="-122"/>
                <a:cs typeface="+mn-cs"/>
              </a:rPr>
            </a:br>
            <a:r>
              <a:rPr kumimoji="1" lang="ru-RU" altLang="zh-CN" sz="850" b="1" kern="1200" baseline="0" dirty="0" smtClean="0">
                <a:solidFill>
                  <a:srgbClr val="1D1D1B"/>
                </a:solidFill>
                <a:latin typeface="+mj-lt"/>
                <a:ea typeface="Microsoft YaHei" panose="020B0503020204020204" pitchFamily="34" charset="-122"/>
                <a:cs typeface="+mn-cs"/>
              </a:rPr>
              <a:t>Все права защищены</a:t>
            </a:r>
            <a:r>
              <a:rPr kumimoji="1" lang="en-US" altLang="zh-CN" sz="850" b="1" kern="1200" baseline="0" dirty="0" smtClean="0">
                <a:solidFill>
                  <a:srgbClr val="1D1D1B"/>
                </a:solidFill>
                <a:latin typeface="+mj-lt"/>
                <a:ea typeface="Microsoft YaHei" panose="020B0503020204020204" pitchFamily="34" charset="-122"/>
                <a:cs typeface="+mn-cs"/>
              </a:rPr>
              <a:t>.</a:t>
            </a:r>
            <a:r>
              <a:rPr kumimoji="1" lang="en-US" altLang="zh-CN" sz="779" dirty="0" smtClean="0">
                <a:solidFill>
                  <a:srgbClr val="1D1D1B"/>
                </a:solidFill>
                <a:latin typeface="+mn-lt"/>
              </a:rPr>
              <a:t/>
            </a:r>
            <a:br>
              <a:rPr kumimoji="1" lang="en-US" altLang="zh-CN" sz="779" dirty="0" smtClean="0">
                <a:solidFill>
                  <a:srgbClr val="1D1D1B"/>
                </a:solidFill>
                <a:latin typeface="+mn-lt"/>
              </a:rPr>
            </a:br>
            <a:r>
              <a:rPr kumimoji="1" lang="ru-RU" altLang="zh-CN" sz="800" kern="1200" dirty="0" smtClean="0">
                <a:solidFill>
                  <a:srgbClr val="1D1D1B"/>
                </a:solidFill>
                <a:latin typeface="Arial" panose="020B0604020202020204" pitchFamily="34" charset="0"/>
                <a:ea typeface="Microsoft YaHei" charset="-122"/>
                <a:cs typeface="Microsoft YaHei" charset="-122"/>
              </a:rPr>
              <a:t>Информация, представленная в данном документе, может содержать прогностические высказывания, включая, в том числе, заявления о будущих результатах финансово-хозяйственной деятельности, будущих линейках продукции, новых технологиях и прочее. Существует ряд факторов, которые могут привести к тому, что фактические результаты и достижения будут отличаться от результатов, явно или косвенно описанных в указанных прогностических высказываниях. </a:t>
            </a:r>
            <a:br>
              <a:rPr kumimoji="1" lang="ru-RU" altLang="zh-CN" sz="800" kern="1200" dirty="0" smtClean="0">
                <a:solidFill>
                  <a:srgbClr val="1D1D1B"/>
                </a:solidFill>
                <a:latin typeface="Arial" panose="020B0604020202020204" pitchFamily="34" charset="0"/>
                <a:ea typeface="Microsoft YaHei" charset="-122"/>
                <a:cs typeface="Microsoft YaHei" charset="-122"/>
              </a:rPr>
            </a:br>
            <a:r>
              <a:rPr kumimoji="1" lang="ru-RU" altLang="zh-CN" sz="800" kern="1200" dirty="0" smtClean="0">
                <a:solidFill>
                  <a:srgbClr val="1D1D1B"/>
                </a:solidFill>
                <a:latin typeface="Arial" panose="020B0604020202020204" pitchFamily="34" charset="0"/>
                <a:ea typeface="Microsoft YaHei" charset="-122"/>
                <a:cs typeface="Microsoft YaHei" charset="-122"/>
              </a:rPr>
              <a:t>Поэтому данная информация предоставляется исключительно в справочных целях и не является ни предложением, ни акцептом. Компания Huawei оставляет за собой право вносить изменения в представленную информацию в любое время без предварительного уведомления</a:t>
            </a:r>
            <a:r>
              <a:rPr kumimoji="1" lang="en-US" altLang="zh-CN" sz="800" kern="1200" dirty="0" smtClean="0">
                <a:solidFill>
                  <a:srgbClr val="1D1D1B"/>
                </a:solidFill>
                <a:latin typeface="Arial" panose="020B0604020202020204" pitchFamily="34" charset="0"/>
                <a:ea typeface="Microsoft YaHei" charset="-122"/>
                <a:cs typeface="Microsoft YaHei" charset="-122"/>
              </a:rPr>
              <a:t>. </a:t>
            </a:r>
          </a:p>
        </p:txBody>
      </p:sp>
      <p:sp>
        <p:nvSpPr>
          <p:cNvPr id="72" name="Subtitle 6">
            <a:extLst>
              <a:ext uri="{FF2B5EF4-FFF2-40B4-BE49-F238E27FC236}">
                <a16:creationId xmlns=""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r>
              <a:rPr kumimoji="1" lang="en-US" altLang="zh-CN" sz="1300" dirty="0">
                <a:solidFill>
                  <a:srgbClr val="1D1D1B"/>
                </a:solidFill>
                <a:latin typeface="Microsoft YaHei" charset="-122"/>
                <a:ea typeface="Microsoft YaHei" charset="-122"/>
                <a:cs typeface="Microsoft YaHei" charset="-122"/>
              </a:rPr>
              <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3" name="Subtitle 6">
            <a:extLst>
              <a:ext uri="{FF2B5EF4-FFF2-40B4-BE49-F238E27FC236}">
                <a16:creationId xmlns=""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ru-RU" altLang="zh-CN" sz="1200" kern="1200" smtClean="0">
                <a:solidFill>
                  <a:srgbClr val="1D1D1B"/>
                </a:solidFill>
                <a:latin typeface="Arial" panose="020B0604020202020204" pitchFamily="34" charset="0"/>
                <a:ea typeface="Microsoft YaHei" charset="-122"/>
                <a:cs typeface="Microsoft YaHei" charset="-122"/>
              </a:rPr>
              <a:t>Сделаем цифровые технологии доступными каждому человеку, каждому дому и каждой организации — построим полностью подключенный интеллектуальный мир</a:t>
            </a:r>
            <a:r>
              <a:rPr kumimoji="1" lang="en-US" altLang="zh-CN" sz="1100" smtClean="0">
                <a:solidFill>
                  <a:srgbClr val="1D1D1B"/>
                </a:solidFill>
                <a:latin typeface="Arial" panose="020B0604020202020204" pitchFamily="34" charset="0"/>
                <a:cs typeface="Arial" panose="020B0604020202020204" pitchFamily="34" charset="0"/>
              </a:rPr>
              <a:t>.</a:t>
            </a:r>
            <a:endParaRPr kumimoji="1" lang="zh-CN" altLang="en-US" sz="1200" dirty="0">
              <a:solidFill>
                <a:srgbClr val="1D1D1B"/>
              </a:solidFill>
              <a:latin typeface="+mn-lt"/>
              <a:ea typeface="Microsoft YaHei" charset="-122"/>
              <a:cs typeface="Microsoft YaHei" charset="-122"/>
            </a:endParaRPr>
          </a:p>
        </p:txBody>
      </p:sp>
      <p:pic>
        <p:nvPicPr>
          <p:cNvPr id="74" name="图片 7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5497" y="5251150"/>
            <a:ext cx="1869596" cy="399462"/>
          </a:xfrm>
          <a:prstGeom prst="rect">
            <a:avLst/>
          </a:prstGeom>
        </p:spPr>
      </p:pic>
    </p:spTree>
    <p:extLst>
      <p:ext uri="{BB962C8B-B14F-4D97-AF65-F5344CB8AC3E}">
        <p14:creationId xmlns:p14="http://schemas.microsoft.com/office/powerpoint/2010/main" val="154100982"/>
      </p:ext>
    </p:extLst>
  </p:cSld>
  <p:clrMap bg1="lt1" tx1="dk1" bg2="lt2" tx2="dk2" accent1="accent1" accent2="accent2" accent3="accent3" accent4="accent4" accent5="accent5" accent6="accent6" hlink="hlink" folHlink="folHlink"/>
  <p:sldLayoutIdLst>
    <p:sldLayoutId id="2147483859" r:id="rId1"/>
  </p:sldLayoutIdLst>
  <p:timing>
    <p:tnLst>
      <p:par>
        <p:cTn id="1" dur="indefinite" restart="never" nodeType="tmRoot"/>
      </p:par>
    </p:tnLst>
  </p:timing>
  <p:hf hdr="0" ftr="0" dt="0"/>
  <p:txStyles>
    <p:titleStyle>
      <a:lvl1pPr algn="l" defTabSz="1187323" rtl="0" eaLnBrk="1" latinLnBrk="0" hangingPunct="1">
        <a:lnSpc>
          <a:spcPct val="90000"/>
        </a:lnSpc>
        <a:spcBef>
          <a:spcPct val="0"/>
        </a:spcBef>
        <a:buNone/>
        <a:defRPr sz="4998" b="0" kern="1200">
          <a:solidFill>
            <a:schemeClr val="tx1"/>
          </a:solidFill>
          <a:latin typeface="Huawei Sans" panose="020C0503030203020204" pitchFamily="34" charset="0"/>
          <a:ea typeface="方正兰亭黑简体" panose="02000000000000000000" pitchFamily="2" charset="-122"/>
          <a:cs typeface="Huawei Sans" panose="020C0503030203020204" pitchFamily="34" charset="0"/>
        </a:defRPr>
      </a:lvl1pPr>
    </p:titleStyle>
    <p:bodyStyle>
      <a:lvl1pPr marL="0" indent="0" algn="l" defTabSz="1187323" rtl="0" eaLnBrk="1" latinLnBrk="0" hangingPunct="1">
        <a:lnSpc>
          <a:spcPct val="90000"/>
        </a:lnSpc>
        <a:spcBef>
          <a:spcPts val="1298"/>
        </a:spcBef>
        <a:buFont typeface="Arial" panose="020B0604020202020204" pitchFamily="34" charset="0"/>
        <a:buNone/>
        <a:defRPr sz="1818" kern="1200">
          <a:solidFill>
            <a:srgbClr val="FFFFFF"/>
          </a:solidFill>
          <a:latin typeface="Microsoft YaHei" panose="020B0503020204020204" pitchFamily="34" charset="-122"/>
          <a:ea typeface="Microsoft YaHei" panose="020B0503020204020204" pitchFamily="34" charset="-122"/>
          <a:cs typeface="+mn-cs"/>
        </a:defRPr>
      </a:lvl1pPr>
      <a:lvl2pPr marL="593662" indent="0" algn="l" defTabSz="1187323" rtl="0" eaLnBrk="1" latinLnBrk="0" hangingPunct="1">
        <a:lnSpc>
          <a:spcPct val="90000"/>
        </a:lnSpc>
        <a:spcBef>
          <a:spcPts val="650"/>
        </a:spcBef>
        <a:buFont typeface="Arial" panose="020B0604020202020204" pitchFamily="34" charset="0"/>
        <a:buNone/>
        <a:defRPr sz="3117" kern="1200">
          <a:solidFill>
            <a:schemeClr val="tx1"/>
          </a:solidFill>
          <a:latin typeface="+mn-lt"/>
          <a:ea typeface="+mn-ea"/>
          <a:cs typeface="+mn-cs"/>
        </a:defRPr>
      </a:lvl2pPr>
      <a:lvl3pPr marL="1187323" indent="0" algn="l" defTabSz="1187323" rtl="0" eaLnBrk="1" latinLnBrk="0" hangingPunct="1">
        <a:lnSpc>
          <a:spcPct val="90000"/>
        </a:lnSpc>
        <a:spcBef>
          <a:spcPts val="650"/>
        </a:spcBef>
        <a:buFont typeface="Arial" panose="020B0604020202020204" pitchFamily="34" charset="0"/>
        <a:buNone/>
        <a:defRPr sz="2597" kern="1200">
          <a:solidFill>
            <a:schemeClr val="tx1"/>
          </a:solidFill>
          <a:latin typeface="+mn-lt"/>
          <a:ea typeface="+mn-ea"/>
          <a:cs typeface="+mn-cs"/>
        </a:defRPr>
      </a:lvl3pPr>
      <a:lvl4pPr marL="1780986"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4pPr>
      <a:lvl5pPr marL="2374648" indent="0" algn="l" defTabSz="1187323" rtl="0" eaLnBrk="1" latinLnBrk="0" hangingPunct="1">
        <a:lnSpc>
          <a:spcPct val="90000"/>
        </a:lnSpc>
        <a:spcBef>
          <a:spcPts val="650"/>
        </a:spcBef>
        <a:buFont typeface="Arial" panose="020B0604020202020204" pitchFamily="34" charset="0"/>
        <a:buNone/>
        <a:defRPr sz="2337" kern="1200">
          <a:solidFill>
            <a:schemeClr val="tx1"/>
          </a:solidFill>
          <a:latin typeface="+mn-lt"/>
          <a:ea typeface="+mn-ea"/>
          <a:cs typeface="+mn-cs"/>
        </a:defRPr>
      </a:lvl5pPr>
      <a:lvl6pPr marL="3265140"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6pPr>
      <a:lvl7pPr marL="3858802"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7pPr>
      <a:lvl8pPr marL="4452463"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8pPr>
      <a:lvl9pPr marL="5046125" indent="-296831" algn="l" defTabSz="1187323" rtl="0" eaLnBrk="1" latinLnBrk="0" hangingPunct="1">
        <a:lnSpc>
          <a:spcPct val="90000"/>
        </a:lnSpc>
        <a:spcBef>
          <a:spcPts val="65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187323" rtl="0" eaLnBrk="1" latinLnBrk="0" hangingPunct="1">
        <a:defRPr sz="2337" kern="1200">
          <a:solidFill>
            <a:schemeClr val="tx1"/>
          </a:solidFill>
          <a:latin typeface="+mn-lt"/>
          <a:ea typeface="+mn-ea"/>
          <a:cs typeface="+mn-cs"/>
        </a:defRPr>
      </a:lvl1pPr>
      <a:lvl2pPr marL="593662" algn="l" defTabSz="1187323" rtl="0" eaLnBrk="1" latinLnBrk="0" hangingPunct="1">
        <a:defRPr sz="2337" kern="1200">
          <a:solidFill>
            <a:schemeClr val="tx1"/>
          </a:solidFill>
          <a:latin typeface="+mn-lt"/>
          <a:ea typeface="+mn-ea"/>
          <a:cs typeface="+mn-cs"/>
        </a:defRPr>
      </a:lvl2pPr>
      <a:lvl3pPr marL="1187323" algn="l" defTabSz="1187323" rtl="0" eaLnBrk="1" latinLnBrk="0" hangingPunct="1">
        <a:defRPr sz="2337" kern="1200">
          <a:solidFill>
            <a:schemeClr val="tx1"/>
          </a:solidFill>
          <a:latin typeface="+mn-lt"/>
          <a:ea typeface="+mn-ea"/>
          <a:cs typeface="+mn-cs"/>
        </a:defRPr>
      </a:lvl3pPr>
      <a:lvl4pPr marL="1780986" algn="l" defTabSz="1187323" rtl="0" eaLnBrk="1" latinLnBrk="0" hangingPunct="1">
        <a:defRPr sz="2337" kern="1200">
          <a:solidFill>
            <a:schemeClr val="tx1"/>
          </a:solidFill>
          <a:latin typeface="+mn-lt"/>
          <a:ea typeface="+mn-ea"/>
          <a:cs typeface="+mn-cs"/>
        </a:defRPr>
      </a:lvl4pPr>
      <a:lvl5pPr marL="2374648" algn="l" defTabSz="1187323" rtl="0" eaLnBrk="1" latinLnBrk="0" hangingPunct="1">
        <a:defRPr sz="2337" kern="1200">
          <a:solidFill>
            <a:schemeClr val="tx1"/>
          </a:solidFill>
          <a:latin typeface="+mn-lt"/>
          <a:ea typeface="+mn-ea"/>
          <a:cs typeface="+mn-cs"/>
        </a:defRPr>
      </a:lvl5pPr>
      <a:lvl6pPr marL="2968309" algn="l" defTabSz="1187323" rtl="0" eaLnBrk="1" latinLnBrk="0" hangingPunct="1">
        <a:defRPr sz="2337" kern="1200">
          <a:solidFill>
            <a:schemeClr val="tx1"/>
          </a:solidFill>
          <a:latin typeface="+mn-lt"/>
          <a:ea typeface="+mn-ea"/>
          <a:cs typeface="+mn-cs"/>
        </a:defRPr>
      </a:lvl6pPr>
      <a:lvl7pPr marL="3561971" algn="l" defTabSz="1187323" rtl="0" eaLnBrk="1" latinLnBrk="0" hangingPunct="1">
        <a:defRPr sz="2337" kern="1200">
          <a:solidFill>
            <a:schemeClr val="tx1"/>
          </a:solidFill>
          <a:latin typeface="+mn-lt"/>
          <a:ea typeface="+mn-ea"/>
          <a:cs typeface="+mn-cs"/>
        </a:defRPr>
      </a:lvl7pPr>
      <a:lvl8pPr marL="4155634" algn="l" defTabSz="1187323" rtl="0" eaLnBrk="1" latinLnBrk="0" hangingPunct="1">
        <a:defRPr sz="2337" kern="1200">
          <a:solidFill>
            <a:schemeClr val="tx1"/>
          </a:solidFill>
          <a:latin typeface="+mn-lt"/>
          <a:ea typeface="+mn-ea"/>
          <a:cs typeface="+mn-cs"/>
        </a:defRPr>
      </a:lvl8pPr>
      <a:lvl9pPr marL="4749295" algn="l" defTabSz="1187323" rtl="0" eaLnBrk="1" latinLnBrk="0" hangingPunct="1">
        <a:defRPr sz="233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1">
          <p15:clr>
            <a:srgbClr val="F26B43"/>
          </p15:clr>
        </p15:guide>
        <p15:guide id="2" pos="3842">
          <p15:clr>
            <a:srgbClr val="F26B43"/>
          </p15:clr>
        </p15:guide>
        <p15:guide id="3" pos="370">
          <p15:clr>
            <a:srgbClr val="F26B43"/>
          </p15:clr>
        </p15:guide>
        <p15:guide id="4" pos="71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wmf"/><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10.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hyperlink" Target="https://e.huawei.com/en/" TargetMode="External"/><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hyperlink" Target="https://www.huawei.com/en/learning" TargetMode="External"/><Relationship Id="rId4" Type="http://schemas.openxmlformats.org/officeDocument/2006/relationships/hyperlink" Target="https://support.huawei.com/enterprise/en/index.html"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文本占位符 40"/>
          <p:cNvSpPr>
            <a:spLocks noGrp="1"/>
          </p:cNvSpPr>
          <p:nvPr>
            <p:ph type="body" sz="quarter" idx="17"/>
          </p:nvPr>
        </p:nvSpPr>
        <p:spPr/>
        <p:txBody>
          <a:bodyPr wrap="square">
            <a:noAutofit/>
          </a:bodyPr>
          <a:lstStyle/>
          <a:p>
            <a:r>
              <a:rPr lang="en-US" altLang="zh-CN" sz="1400" dirty="0"/>
              <a:t>V1R1</a:t>
            </a:r>
            <a:endParaRPr lang="en-US" altLang="zh-CN" sz="1400" dirty="0">
              <a:latin typeface="Huawei Sans" panose="020C0503030203020204" pitchFamily="34" charset="0"/>
            </a:endParaRPr>
          </a:p>
        </p:txBody>
      </p:sp>
      <p:sp>
        <p:nvSpPr>
          <p:cNvPr id="2" name="文本占位符 1"/>
          <p:cNvSpPr>
            <a:spLocks noGrp="1"/>
          </p:cNvSpPr>
          <p:nvPr>
            <p:ph type="body" sz="quarter" idx="18"/>
          </p:nvPr>
        </p:nvSpPr>
        <p:spPr/>
        <p:txBody>
          <a:bodyPr wrap="square">
            <a:noAutofit/>
          </a:bodyPr>
          <a:lstStyle/>
          <a:p>
            <a:r>
              <a:rPr lang="en-US" altLang="zh-CN" sz="1400" dirty="0"/>
              <a:t>Wang </a:t>
            </a:r>
            <a:r>
              <a:rPr lang="en-US" altLang="zh-CN" sz="1400" dirty="0" smtClean="0"/>
              <a:t>Xing/WX921123</a:t>
            </a:r>
            <a:endParaRPr lang="zh-CN" altLang="en-US" sz="1400" dirty="0"/>
          </a:p>
        </p:txBody>
      </p:sp>
      <p:sp>
        <p:nvSpPr>
          <p:cNvPr id="3" name="文本占位符 2"/>
          <p:cNvSpPr>
            <a:spLocks noGrp="1"/>
          </p:cNvSpPr>
          <p:nvPr>
            <p:ph type="body" sz="quarter" idx="19"/>
          </p:nvPr>
        </p:nvSpPr>
        <p:spPr/>
        <p:txBody>
          <a:bodyPr wrap="square">
            <a:noAutofit/>
          </a:bodyPr>
          <a:lstStyle/>
          <a:p>
            <a:r>
              <a:rPr lang="ru-RU" altLang="zh-CN" sz="1400" smtClean="0"/>
              <a:t>20.08.</a:t>
            </a:r>
            <a:r>
              <a:rPr lang="en-US" altLang="zh-CN" sz="1400" smtClean="0"/>
              <a:t>2020</a:t>
            </a:r>
            <a:endParaRPr lang="zh-CN" altLang="en-US" sz="1400" dirty="0"/>
          </a:p>
        </p:txBody>
      </p:sp>
      <p:sp>
        <p:nvSpPr>
          <p:cNvPr id="5" name="文本占位符 4"/>
          <p:cNvSpPr>
            <a:spLocks noGrp="1"/>
          </p:cNvSpPr>
          <p:nvPr>
            <p:ph type="body" sz="quarter" idx="20"/>
          </p:nvPr>
        </p:nvSpPr>
        <p:spPr/>
        <p:txBody>
          <a:bodyPr wrap="square">
            <a:noAutofit/>
          </a:bodyPr>
          <a:lstStyle/>
          <a:p>
            <a:r>
              <a:rPr lang="ru-RU" altLang="zh-CN" sz="1400" dirty="0" smtClean="0"/>
              <a:t>Обновление</a:t>
            </a:r>
            <a:endParaRPr lang="en-US" altLang="zh-CN" sz="1400" dirty="0"/>
          </a:p>
        </p:txBody>
      </p:sp>
      <p:sp>
        <p:nvSpPr>
          <p:cNvPr id="30" name="文本占位符 29"/>
          <p:cNvSpPr>
            <a:spLocks noGrp="1"/>
          </p:cNvSpPr>
          <p:nvPr>
            <p:ph type="body" sz="quarter" idx="13"/>
          </p:nvPr>
        </p:nvSpPr>
        <p:spPr/>
        <p:txBody>
          <a:bodyPr wrap="square">
            <a:noAutofit/>
          </a:bodyPr>
          <a:lstStyle/>
          <a:p>
            <a:r>
              <a:rPr lang="ru-RU" altLang="zh-CN"/>
              <a:t>Тан </a:t>
            </a:r>
            <a:r>
              <a:rPr lang="ru-RU" altLang="zh-CN" smtClean="0"/>
              <a:t>Цзяоцзяо</a:t>
            </a:r>
            <a:r>
              <a:rPr lang="en-US" altLang="zh-CN" smtClean="0"/>
              <a:t> </a:t>
            </a:r>
            <a:r>
              <a:rPr lang="ru-RU" smtClean="0">
                <a:latin typeface="Huawei Sans" panose="020C0503030203020204" pitchFamily="34" charset="0"/>
              </a:rPr>
              <a:t>(</a:t>
            </a:r>
            <a:r>
              <a:rPr lang="en-US" dirty="0" smtClean="0">
                <a:latin typeface="Huawei Sans" panose="020C0503030203020204" pitchFamily="34" charset="0"/>
              </a:rPr>
              <a:t>Tang </a:t>
            </a:r>
            <a:r>
              <a:rPr lang="en-US" dirty="0" err="1" smtClean="0">
                <a:latin typeface="Huawei Sans" panose="020C0503030203020204" pitchFamily="34" charset="0"/>
              </a:rPr>
              <a:t>Jiaojiao</a:t>
            </a:r>
            <a:r>
              <a:rPr lang="ru-RU" dirty="0" smtClean="0">
                <a:latin typeface="Huawei Sans" panose="020C0503030203020204" pitchFamily="34" charset="0"/>
              </a:rPr>
              <a:t>)</a:t>
            </a:r>
            <a:r>
              <a:rPr lang="en-US" smtClean="0">
                <a:latin typeface="Huawei Sans" panose="020C0503030203020204" pitchFamily="34" charset="0"/>
              </a:rPr>
              <a:t>/</a:t>
            </a:r>
            <a:r>
              <a:rPr lang="en-US" dirty="0" smtClean="0">
                <a:latin typeface="Huawei Sans" panose="020C0503030203020204" pitchFamily="34" charset="0"/>
              </a:rPr>
              <a:t>WX498299</a:t>
            </a:r>
            <a:endParaRPr lang="en-US" altLang="zh-CN" dirty="0">
              <a:latin typeface="Huawei Sans" panose="020C0503030203020204" pitchFamily="34" charset="0"/>
            </a:endParaRPr>
          </a:p>
        </p:txBody>
      </p:sp>
      <p:sp>
        <p:nvSpPr>
          <p:cNvPr id="31" name="文本占位符 30"/>
          <p:cNvSpPr>
            <a:spLocks noGrp="1"/>
          </p:cNvSpPr>
          <p:nvPr>
            <p:ph type="body" sz="quarter" idx="14"/>
          </p:nvPr>
        </p:nvSpPr>
        <p:spPr/>
        <p:txBody>
          <a:bodyPr wrap="square">
            <a:noAutofit/>
          </a:bodyPr>
          <a:lstStyle/>
          <a:p>
            <a:r>
              <a:rPr lang="ru-RU" smtClean="0">
                <a:latin typeface="Huawei Sans" panose="020C0503030203020204" pitchFamily="34" charset="0"/>
              </a:rPr>
              <a:t>30.05.</a:t>
            </a:r>
            <a:r>
              <a:rPr lang="en-US" smtClean="0">
                <a:latin typeface="Huawei Sans" panose="020C0503030203020204" pitchFamily="34" charset="0"/>
              </a:rPr>
              <a:t>2020</a:t>
            </a:r>
            <a:endParaRPr lang="en-US" altLang="zh-CN" dirty="0">
              <a:latin typeface="Huawei Sans" panose="020C0503030203020204" pitchFamily="34" charset="0"/>
            </a:endParaRPr>
          </a:p>
        </p:txBody>
      </p:sp>
      <p:sp>
        <p:nvSpPr>
          <p:cNvPr id="36" name="文本占位符 35"/>
          <p:cNvSpPr>
            <a:spLocks noGrp="1"/>
          </p:cNvSpPr>
          <p:nvPr>
            <p:ph type="body" sz="quarter" idx="15"/>
          </p:nvPr>
        </p:nvSpPr>
        <p:spPr/>
        <p:txBody>
          <a:bodyPr wrap="square">
            <a:noAutofit/>
          </a:bodyPr>
          <a:lstStyle/>
          <a:p>
            <a:r>
              <a:rPr lang="ru-RU" altLang="zh-CN"/>
              <a:t>Тан Цзяоцзяо</a:t>
            </a:r>
            <a:r>
              <a:rPr lang="en-US" altLang="zh-CN"/>
              <a:t> </a:t>
            </a:r>
            <a:r>
              <a:rPr lang="ru-RU" altLang="zh-CN"/>
              <a:t>(</a:t>
            </a:r>
            <a:r>
              <a:rPr lang="en-US" altLang="zh-CN"/>
              <a:t>Tang Jiaojiao</a:t>
            </a:r>
            <a:r>
              <a:rPr lang="ru-RU" altLang="zh-CN"/>
              <a:t>)</a:t>
            </a:r>
            <a:r>
              <a:rPr lang="en-US" altLang="zh-CN" smtClean="0"/>
              <a:t>/WX498299</a:t>
            </a:r>
            <a:endParaRPr lang="en-US" altLang="zh-CN" dirty="0"/>
          </a:p>
        </p:txBody>
      </p:sp>
      <p:sp>
        <p:nvSpPr>
          <p:cNvPr id="39" name="文本占位符 38"/>
          <p:cNvSpPr>
            <a:spLocks noGrp="1"/>
          </p:cNvSpPr>
          <p:nvPr>
            <p:ph type="body" sz="quarter" idx="16"/>
          </p:nvPr>
        </p:nvSpPr>
        <p:spPr/>
        <p:txBody>
          <a:bodyPr wrap="square">
            <a:noAutofit/>
          </a:bodyPr>
          <a:lstStyle/>
          <a:p>
            <a:r>
              <a:rPr lang="ru-RU" altLang="zh-CN" dirty="0" smtClean="0"/>
              <a:t>Новый</a:t>
            </a:r>
            <a:endParaRPr lang="en-US" altLang="zh-CN" dirty="0"/>
          </a:p>
        </p:txBody>
      </p:sp>
      <p:sp>
        <p:nvSpPr>
          <p:cNvPr id="18" name="文本占位符 17"/>
          <p:cNvSpPr>
            <a:spLocks noGrp="1"/>
          </p:cNvSpPr>
          <p:nvPr>
            <p:ph type="body" sz="quarter" idx="21"/>
          </p:nvPr>
        </p:nvSpPr>
        <p:spPr/>
        <p:txBody>
          <a:bodyPr/>
          <a:lstStyle/>
          <a:p>
            <a:r>
              <a:rPr lang="ru-RU" altLang="zh-CN" err="1"/>
              <a:t>Сюй</a:t>
            </a:r>
            <a:r>
              <a:rPr lang="ru-RU" altLang="zh-CN"/>
              <a:t> </a:t>
            </a:r>
            <a:r>
              <a:rPr lang="ru-RU" altLang="zh-CN" dirty="0" err="1" smtClean="0"/>
              <a:t>Н</a:t>
            </a:r>
            <a:r>
              <a:rPr lang="ru-RU" altLang="zh-CN" smtClean="0"/>
              <a:t>инян </a:t>
            </a:r>
            <a:r>
              <a:rPr lang="ru-RU" altLang="zh-CN" dirty="0" smtClean="0"/>
              <a:t>(</a:t>
            </a:r>
            <a:r>
              <a:rPr lang="en-US" altLang="zh-CN" dirty="0" err="1" smtClean="0"/>
              <a:t>Xu</a:t>
            </a:r>
            <a:r>
              <a:rPr lang="en-US" altLang="zh-CN" dirty="0" smtClean="0"/>
              <a:t> </a:t>
            </a:r>
            <a:r>
              <a:rPr lang="en-US" altLang="zh-CN" dirty="0" err="1" smtClean="0"/>
              <a:t>Ningyang</a:t>
            </a:r>
            <a:r>
              <a:rPr lang="ru-RU" altLang="zh-CN" dirty="0" smtClean="0"/>
              <a:t>)</a:t>
            </a:r>
            <a:r>
              <a:rPr lang="en-US" altLang="zh-CN" smtClean="0"/>
              <a:t>/</a:t>
            </a:r>
            <a:r>
              <a:rPr lang="en-US" altLang="zh-CN" dirty="0" smtClean="0"/>
              <a:t>WX450201</a:t>
            </a:r>
            <a:endParaRPr lang="en-US" altLang="zh-CN" dirty="0"/>
          </a:p>
        </p:txBody>
      </p:sp>
      <p:sp>
        <p:nvSpPr>
          <p:cNvPr id="19" name="文本占位符 18"/>
          <p:cNvSpPr>
            <a:spLocks noGrp="1"/>
          </p:cNvSpPr>
          <p:nvPr>
            <p:ph type="body" sz="quarter" idx="22"/>
          </p:nvPr>
        </p:nvSpPr>
        <p:spPr/>
        <p:txBody>
          <a:bodyPr/>
          <a:lstStyle/>
          <a:p>
            <a:r>
              <a:rPr lang="ru-RU" altLang="zh-CN" smtClean="0"/>
              <a:t>03.07.</a:t>
            </a:r>
            <a:r>
              <a:rPr lang="en-US" altLang="zh-CN" smtClean="0"/>
              <a:t>2020</a:t>
            </a:r>
            <a:endParaRPr lang="zh-CN" altLang="en-US" dirty="0"/>
          </a:p>
        </p:txBody>
      </p:sp>
      <p:sp>
        <p:nvSpPr>
          <p:cNvPr id="20" name="文本占位符 19"/>
          <p:cNvSpPr>
            <a:spLocks noGrp="1"/>
          </p:cNvSpPr>
          <p:nvPr>
            <p:ph type="body" sz="quarter" idx="23"/>
          </p:nvPr>
        </p:nvSpPr>
        <p:spPr/>
        <p:txBody>
          <a:bodyPr/>
          <a:lstStyle/>
          <a:p>
            <a:r>
              <a:rPr lang="ru-RU" altLang="zh-CN"/>
              <a:t>Сюй Нинян (</a:t>
            </a:r>
            <a:r>
              <a:rPr lang="en-US" altLang="zh-CN"/>
              <a:t>Xu Ningyang</a:t>
            </a:r>
            <a:r>
              <a:rPr lang="ru-RU" altLang="zh-CN"/>
              <a:t>)</a:t>
            </a:r>
            <a:r>
              <a:rPr lang="en-US" altLang="zh-CN"/>
              <a:t>/ </a:t>
            </a:r>
            <a:r>
              <a:rPr lang="en-US" altLang="zh-CN" smtClean="0"/>
              <a:t>WX450201</a:t>
            </a:r>
            <a:endParaRPr lang="en-US" altLang="zh-CN" dirty="0"/>
          </a:p>
        </p:txBody>
      </p:sp>
      <p:sp>
        <p:nvSpPr>
          <p:cNvPr id="21" name="文本占位符 20"/>
          <p:cNvSpPr>
            <a:spLocks noGrp="1"/>
          </p:cNvSpPr>
          <p:nvPr>
            <p:ph type="body" sz="quarter" idx="24"/>
          </p:nvPr>
        </p:nvSpPr>
        <p:spPr/>
        <p:txBody>
          <a:bodyPr/>
          <a:lstStyle/>
          <a:p>
            <a:r>
              <a:rPr lang="ru-RU" altLang="zh-CN" dirty="0" smtClean="0"/>
              <a:t>Обновление</a:t>
            </a:r>
            <a:endParaRPr lang="zh-CN" altLang="en-US" dirty="0"/>
          </a:p>
        </p:txBody>
      </p:sp>
      <p:sp>
        <p:nvSpPr>
          <p:cNvPr id="22" name="文本占位符 21"/>
          <p:cNvSpPr>
            <a:spLocks noGrp="1"/>
          </p:cNvSpPr>
          <p:nvPr>
            <p:ph type="body" sz="quarter" idx="25"/>
          </p:nvPr>
        </p:nvSpPr>
        <p:spPr/>
        <p:txBody>
          <a:bodyPr/>
          <a:lstStyle/>
          <a:p>
            <a:r>
              <a:rPr lang="ru-RU" altLang="zh-CN" dirty="0" err="1"/>
              <a:t>Дун</a:t>
            </a:r>
            <a:r>
              <a:rPr lang="ru-RU" altLang="zh-CN" dirty="0"/>
              <a:t> </a:t>
            </a:r>
            <a:r>
              <a:rPr lang="ru-RU" altLang="zh-CN" dirty="0" err="1"/>
              <a:t>Ю</a:t>
            </a:r>
            <a:r>
              <a:rPr lang="ru-RU" altLang="zh-CN" dirty="0" err="1" smtClean="0"/>
              <a:t>йюань</a:t>
            </a:r>
            <a:r>
              <a:rPr lang="ru-RU" altLang="zh-CN" dirty="0" smtClean="0"/>
              <a:t> (</a:t>
            </a:r>
            <a:r>
              <a:rPr lang="en-US" altLang="zh-CN" dirty="0" smtClean="0"/>
              <a:t>Dong </a:t>
            </a:r>
            <a:r>
              <a:rPr lang="en-US" altLang="zh-CN" dirty="0" err="1" smtClean="0"/>
              <a:t>Yuyuan</a:t>
            </a:r>
            <a:r>
              <a:rPr lang="ru-RU" altLang="zh-CN" smtClean="0"/>
              <a:t>)</a:t>
            </a:r>
            <a:r>
              <a:rPr lang="en-US" altLang="zh-CN" smtClean="0"/>
              <a:t>/</a:t>
            </a:r>
            <a:r>
              <a:rPr lang="en-US" altLang="zh-CN" dirty="0"/>
              <a:t>WX889475</a:t>
            </a:r>
          </a:p>
        </p:txBody>
      </p:sp>
      <p:sp>
        <p:nvSpPr>
          <p:cNvPr id="23" name="文本占位符 22"/>
          <p:cNvSpPr>
            <a:spLocks noGrp="1"/>
          </p:cNvSpPr>
          <p:nvPr>
            <p:ph type="body" sz="quarter" idx="26"/>
          </p:nvPr>
        </p:nvSpPr>
        <p:spPr/>
        <p:txBody>
          <a:bodyPr/>
          <a:lstStyle/>
          <a:p>
            <a:r>
              <a:rPr lang="ru-RU" altLang="zh-CN" smtClean="0"/>
              <a:t>06.07.2</a:t>
            </a:r>
            <a:r>
              <a:rPr lang="en-US" altLang="zh-CN" smtClean="0"/>
              <a:t>020</a:t>
            </a:r>
            <a:endParaRPr lang="en-US" altLang="zh-CN" dirty="0"/>
          </a:p>
        </p:txBody>
      </p:sp>
      <p:sp>
        <p:nvSpPr>
          <p:cNvPr id="24" name="文本占位符 23"/>
          <p:cNvSpPr>
            <a:spLocks noGrp="1"/>
          </p:cNvSpPr>
          <p:nvPr>
            <p:ph type="body" sz="quarter" idx="27"/>
          </p:nvPr>
        </p:nvSpPr>
        <p:spPr/>
        <p:txBody>
          <a:bodyPr/>
          <a:lstStyle/>
          <a:p>
            <a:r>
              <a:rPr lang="ru-RU" altLang="zh-CN"/>
              <a:t>Дун Юйюань (</a:t>
            </a:r>
            <a:r>
              <a:rPr lang="en-US" altLang="zh-CN"/>
              <a:t>Dong Yuyuan</a:t>
            </a:r>
            <a:r>
              <a:rPr lang="ru-RU" altLang="zh-CN"/>
              <a:t>) </a:t>
            </a:r>
            <a:r>
              <a:rPr lang="en-US" altLang="zh-CN" smtClean="0"/>
              <a:t>/WX889475</a:t>
            </a:r>
            <a:endParaRPr lang="en-US" altLang="zh-CN" dirty="0"/>
          </a:p>
        </p:txBody>
      </p:sp>
      <p:sp>
        <p:nvSpPr>
          <p:cNvPr id="25" name="文本占位符 24"/>
          <p:cNvSpPr>
            <a:spLocks noGrp="1"/>
          </p:cNvSpPr>
          <p:nvPr>
            <p:ph type="body" sz="quarter" idx="28"/>
          </p:nvPr>
        </p:nvSpPr>
        <p:spPr/>
        <p:txBody>
          <a:bodyPr/>
          <a:lstStyle/>
          <a:p>
            <a:r>
              <a:rPr lang="ru-RU" altLang="zh-CN" dirty="0"/>
              <a:t>Обновление</a:t>
            </a:r>
            <a:endParaRPr lang="zh-CN" altLang="en-US" dirty="0"/>
          </a:p>
        </p:txBody>
      </p:sp>
      <p:sp>
        <p:nvSpPr>
          <p:cNvPr id="26" name="文本占位符 25"/>
          <p:cNvSpPr>
            <a:spLocks noGrp="1"/>
          </p:cNvSpPr>
          <p:nvPr>
            <p:ph type="body" sz="quarter" idx="29"/>
          </p:nvPr>
        </p:nvSpPr>
        <p:spPr/>
        <p:txBody>
          <a:bodyPr/>
          <a:lstStyle/>
          <a:p>
            <a:r>
              <a:rPr lang="ru-RU" altLang="zh-CN" dirty="0"/>
              <a:t>Ван </a:t>
            </a:r>
            <a:r>
              <a:rPr lang="ru-RU" altLang="zh-CN" dirty="0" err="1"/>
              <a:t>С</a:t>
            </a:r>
            <a:r>
              <a:rPr lang="ru-RU" altLang="zh-CN" dirty="0" err="1" smtClean="0"/>
              <a:t>ин</a:t>
            </a:r>
            <a:r>
              <a:rPr lang="ru-RU" altLang="zh-CN" dirty="0" smtClean="0"/>
              <a:t> (</a:t>
            </a:r>
            <a:r>
              <a:rPr lang="en-US" altLang="zh-CN" dirty="0" smtClean="0"/>
              <a:t>Wang Xing</a:t>
            </a:r>
            <a:r>
              <a:rPr lang="ru-RU" altLang="zh-CN" smtClean="0"/>
              <a:t>)</a:t>
            </a:r>
            <a:r>
              <a:rPr lang="en-US" altLang="zh-CN" smtClean="0"/>
              <a:t>/</a:t>
            </a:r>
            <a:r>
              <a:rPr lang="en-US" altLang="zh-CN" dirty="0" smtClean="0"/>
              <a:t>WX921123</a:t>
            </a:r>
            <a:endParaRPr lang="zh-CN" altLang="en-US" dirty="0"/>
          </a:p>
        </p:txBody>
      </p:sp>
      <p:sp>
        <p:nvSpPr>
          <p:cNvPr id="27" name="文本占位符 26"/>
          <p:cNvSpPr>
            <a:spLocks noGrp="1"/>
          </p:cNvSpPr>
          <p:nvPr>
            <p:ph type="body" sz="quarter" idx="30"/>
          </p:nvPr>
        </p:nvSpPr>
        <p:spPr/>
        <p:txBody>
          <a:bodyPr/>
          <a:lstStyle/>
          <a:p>
            <a:r>
              <a:rPr lang="ru-RU" altLang="zh-CN" smtClean="0"/>
              <a:t>20.08.</a:t>
            </a:r>
            <a:r>
              <a:rPr lang="en-US" altLang="zh-CN" smtClean="0"/>
              <a:t>2020</a:t>
            </a:r>
            <a:endParaRPr lang="zh-CN" altLang="en-US" dirty="0"/>
          </a:p>
        </p:txBody>
      </p:sp>
      <p:sp>
        <p:nvSpPr>
          <p:cNvPr id="28" name="文本占位符 27"/>
          <p:cNvSpPr>
            <a:spLocks noGrp="1"/>
          </p:cNvSpPr>
          <p:nvPr>
            <p:ph type="body" sz="quarter" idx="31"/>
          </p:nvPr>
        </p:nvSpPr>
        <p:spPr/>
        <p:txBody>
          <a:bodyPr/>
          <a:lstStyle/>
          <a:p>
            <a:r>
              <a:rPr lang="ru-RU" altLang="zh-CN"/>
              <a:t>Ван Син (</a:t>
            </a:r>
            <a:r>
              <a:rPr lang="en-US" altLang="zh-CN"/>
              <a:t>Wang Xing</a:t>
            </a:r>
            <a:r>
              <a:rPr lang="ru-RU" altLang="zh-CN"/>
              <a:t>) </a:t>
            </a:r>
            <a:r>
              <a:rPr lang="en-US" altLang="zh-CN" smtClean="0"/>
              <a:t>/WX921123</a:t>
            </a:r>
            <a:endParaRPr lang="zh-CN" altLang="en-US" dirty="0"/>
          </a:p>
        </p:txBody>
      </p:sp>
      <p:sp>
        <p:nvSpPr>
          <p:cNvPr id="29" name="文本占位符 28"/>
          <p:cNvSpPr>
            <a:spLocks noGrp="1"/>
          </p:cNvSpPr>
          <p:nvPr>
            <p:ph type="body" sz="quarter" idx="32"/>
          </p:nvPr>
        </p:nvSpPr>
        <p:spPr/>
        <p:txBody>
          <a:bodyPr/>
          <a:lstStyle/>
          <a:p>
            <a:r>
              <a:rPr lang="ru-RU" altLang="zh-CN" dirty="0"/>
              <a:t>Обновление</a:t>
            </a:r>
            <a:endParaRPr lang="zh-CN" altLang="en-US" dirty="0"/>
          </a:p>
        </p:txBody>
      </p:sp>
      <p:sp>
        <p:nvSpPr>
          <p:cNvPr id="32" name="文本占位符 31"/>
          <p:cNvSpPr>
            <a:spLocks noGrp="1"/>
          </p:cNvSpPr>
          <p:nvPr>
            <p:ph type="body" sz="quarter" idx="33"/>
          </p:nvPr>
        </p:nvSpPr>
        <p:spPr/>
        <p:txBody>
          <a:bodyPr/>
          <a:lstStyle/>
          <a:p>
            <a:endParaRPr lang="zh-CN" altLang="en-US"/>
          </a:p>
        </p:txBody>
      </p:sp>
      <p:sp>
        <p:nvSpPr>
          <p:cNvPr id="34" name="文本占位符 33"/>
          <p:cNvSpPr>
            <a:spLocks noGrp="1"/>
          </p:cNvSpPr>
          <p:nvPr>
            <p:ph type="body" sz="quarter" idx="34"/>
          </p:nvPr>
        </p:nvSpPr>
        <p:spPr/>
        <p:txBody>
          <a:bodyPr/>
          <a:lstStyle/>
          <a:p>
            <a:r>
              <a:rPr lang="ru-RU" altLang="zh-CN" dirty="0" smtClean="0"/>
              <a:t>25.01.2015</a:t>
            </a:r>
          </a:p>
        </p:txBody>
      </p:sp>
      <p:sp>
        <p:nvSpPr>
          <p:cNvPr id="35" name="文本占位符 34"/>
          <p:cNvSpPr>
            <a:spLocks noGrp="1"/>
          </p:cNvSpPr>
          <p:nvPr>
            <p:ph type="body" sz="quarter" idx="35"/>
          </p:nvPr>
        </p:nvSpPr>
        <p:spPr/>
        <p:txBody>
          <a:bodyPr/>
          <a:lstStyle/>
          <a:p>
            <a:endParaRPr lang="zh-CN" altLang="en-US"/>
          </a:p>
        </p:txBody>
      </p:sp>
      <p:sp>
        <p:nvSpPr>
          <p:cNvPr id="40" name="文本占位符 39"/>
          <p:cNvSpPr>
            <a:spLocks noGrp="1"/>
          </p:cNvSpPr>
          <p:nvPr>
            <p:ph type="body" sz="quarter" idx="36"/>
          </p:nvPr>
        </p:nvSpPr>
        <p:spPr/>
        <p:txBody>
          <a:bodyPr/>
          <a:lstStyle/>
          <a:p>
            <a:endParaRPr lang="zh-CN" altLang="en-US"/>
          </a:p>
        </p:txBody>
      </p:sp>
      <p:sp>
        <p:nvSpPr>
          <p:cNvPr id="42" name="文本占位符 41"/>
          <p:cNvSpPr>
            <a:spLocks noGrp="1"/>
          </p:cNvSpPr>
          <p:nvPr>
            <p:ph type="body" sz="quarter" idx="37"/>
          </p:nvPr>
        </p:nvSpPr>
        <p:spPr/>
        <p:txBody>
          <a:bodyPr/>
          <a:lstStyle/>
          <a:p>
            <a:endParaRPr lang="zh-CN" altLang="en-US"/>
          </a:p>
        </p:txBody>
      </p:sp>
      <p:sp>
        <p:nvSpPr>
          <p:cNvPr id="43" name="文本占位符 42"/>
          <p:cNvSpPr>
            <a:spLocks noGrp="1"/>
          </p:cNvSpPr>
          <p:nvPr>
            <p:ph type="body" sz="quarter" idx="38"/>
          </p:nvPr>
        </p:nvSpPr>
        <p:spPr/>
        <p:txBody>
          <a:bodyPr/>
          <a:lstStyle/>
          <a:p>
            <a:r>
              <a:rPr lang="ru-RU" altLang="zh-CN" dirty="0"/>
              <a:t>25.01.2015</a:t>
            </a:r>
          </a:p>
        </p:txBody>
      </p:sp>
      <p:sp>
        <p:nvSpPr>
          <p:cNvPr id="44" name="文本占位符 43"/>
          <p:cNvSpPr>
            <a:spLocks noGrp="1"/>
          </p:cNvSpPr>
          <p:nvPr>
            <p:ph type="body" sz="quarter" idx="39"/>
          </p:nvPr>
        </p:nvSpPr>
        <p:spPr/>
        <p:txBody>
          <a:bodyPr/>
          <a:lstStyle/>
          <a:p>
            <a:endParaRPr lang="zh-CN" altLang="en-US"/>
          </a:p>
        </p:txBody>
      </p:sp>
      <p:sp>
        <p:nvSpPr>
          <p:cNvPr id="45" name="文本占位符 44"/>
          <p:cNvSpPr>
            <a:spLocks noGrp="1"/>
          </p:cNvSpPr>
          <p:nvPr>
            <p:ph type="body" sz="quarter" idx="40"/>
          </p:nvPr>
        </p:nvSpPr>
        <p:spPr/>
        <p:txBody>
          <a:bodyPr/>
          <a:lstStyle/>
          <a:p>
            <a:endParaRPr lang="zh-CN" altLang="en-US"/>
          </a:p>
        </p:txBody>
      </p:sp>
    </p:spTree>
    <p:extLst>
      <p:ext uri="{BB962C8B-B14F-4D97-AF65-F5344CB8AC3E}">
        <p14:creationId xmlns:p14="http://schemas.microsoft.com/office/powerpoint/2010/main" val="43335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Сервер общего назначения и устройства NAS</a:t>
            </a:r>
          </a:p>
        </p:txBody>
      </p:sp>
      <p:grpSp>
        <p:nvGrpSpPr>
          <p:cNvPr id="4" name="组合 3"/>
          <p:cNvGrpSpPr/>
          <p:nvPr/>
        </p:nvGrpSpPr>
        <p:grpSpPr>
          <a:xfrm>
            <a:off x="9408629" y="1857330"/>
            <a:ext cx="1715747" cy="2634001"/>
            <a:chOff x="9207533" y="2817224"/>
            <a:chExt cx="1715747" cy="2634001"/>
          </a:xfrm>
        </p:grpSpPr>
        <p:sp>
          <p:nvSpPr>
            <p:cNvPr id="5" name="圆角矩形 4"/>
            <p:cNvSpPr/>
            <p:nvPr/>
          </p:nvSpPr>
          <p:spPr>
            <a:xfrm>
              <a:off x="9207534" y="4141380"/>
              <a:ext cx="1705999" cy="1309845"/>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grpSp>
          <p:nvGrpSpPr>
            <p:cNvPr id="6" name="组合 5"/>
            <p:cNvGrpSpPr/>
            <p:nvPr/>
          </p:nvGrpSpPr>
          <p:grpSpPr>
            <a:xfrm>
              <a:off x="9297260" y="4171247"/>
              <a:ext cx="1529804" cy="1222374"/>
              <a:chOff x="9305701" y="4053685"/>
              <a:chExt cx="1529804" cy="1222374"/>
            </a:xfrm>
          </p:grpSpPr>
          <p:grpSp>
            <p:nvGrpSpPr>
              <p:cNvPr id="10" name="组合 366"/>
              <p:cNvGrpSpPr>
                <a:grpSpLocks/>
              </p:cNvGrpSpPr>
              <p:nvPr/>
            </p:nvGrpSpPr>
            <p:grpSpPr bwMode="auto">
              <a:xfrm>
                <a:off x="9305701" y="4654084"/>
                <a:ext cx="482600" cy="611187"/>
                <a:chOff x="8951913" y="4081463"/>
                <a:chExt cx="482600" cy="611187"/>
              </a:xfrm>
              <a:solidFill>
                <a:srgbClr val="0070C0"/>
              </a:solidFill>
            </p:grpSpPr>
            <p:sp>
              <p:nvSpPr>
                <p:cNvPr id="6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11" name="组合 366"/>
              <p:cNvGrpSpPr>
                <a:grpSpLocks/>
              </p:cNvGrpSpPr>
              <p:nvPr/>
            </p:nvGrpSpPr>
            <p:grpSpPr bwMode="auto">
              <a:xfrm>
                <a:off x="9827988" y="4664872"/>
                <a:ext cx="482600" cy="611187"/>
                <a:chOff x="8951913" y="4081463"/>
                <a:chExt cx="482600" cy="611187"/>
              </a:xfrm>
              <a:solidFill>
                <a:srgbClr val="0070C0"/>
              </a:solidFill>
            </p:grpSpPr>
            <p:sp>
              <p:nvSpPr>
                <p:cNvPr id="5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6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12" name="组合 366"/>
              <p:cNvGrpSpPr>
                <a:grpSpLocks/>
              </p:cNvGrpSpPr>
              <p:nvPr/>
            </p:nvGrpSpPr>
            <p:grpSpPr bwMode="auto">
              <a:xfrm>
                <a:off x="10352905" y="4654084"/>
                <a:ext cx="482600" cy="611187"/>
                <a:chOff x="8951913" y="4081463"/>
                <a:chExt cx="482600" cy="611187"/>
              </a:xfrm>
              <a:solidFill>
                <a:srgbClr val="0070C0"/>
              </a:solidFill>
            </p:grpSpPr>
            <p:sp>
              <p:nvSpPr>
                <p:cNvPr id="4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5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13" name="组合 366"/>
              <p:cNvGrpSpPr>
                <a:grpSpLocks/>
              </p:cNvGrpSpPr>
              <p:nvPr/>
            </p:nvGrpSpPr>
            <p:grpSpPr bwMode="auto">
              <a:xfrm>
                <a:off x="9305701" y="4053685"/>
                <a:ext cx="482600" cy="611187"/>
                <a:chOff x="8951913" y="4081463"/>
                <a:chExt cx="482600" cy="611187"/>
              </a:xfrm>
              <a:solidFill>
                <a:srgbClr val="0070C0"/>
              </a:solidFill>
            </p:grpSpPr>
            <p:sp>
              <p:nvSpPr>
                <p:cNvPr id="3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4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14" name="组合 366"/>
              <p:cNvGrpSpPr>
                <a:grpSpLocks/>
              </p:cNvGrpSpPr>
              <p:nvPr/>
            </p:nvGrpSpPr>
            <p:grpSpPr bwMode="auto">
              <a:xfrm>
                <a:off x="9827988" y="4064473"/>
                <a:ext cx="482600" cy="611187"/>
                <a:chOff x="8951913" y="4081463"/>
                <a:chExt cx="482600" cy="611187"/>
              </a:xfrm>
              <a:solidFill>
                <a:srgbClr val="0070C0"/>
              </a:solidFill>
            </p:grpSpPr>
            <p:sp>
              <p:nvSpPr>
                <p:cNvPr id="2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3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15" name="组合 366"/>
              <p:cNvGrpSpPr>
                <a:grpSpLocks/>
              </p:cNvGrpSpPr>
              <p:nvPr/>
            </p:nvGrpSpPr>
            <p:grpSpPr bwMode="auto">
              <a:xfrm>
                <a:off x="10352905" y="4053685"/>
                <a:ext cx="482600" cy="611187"/>
                <a:chOff x="8951913" y="4081463"/>
                <a:chExt cx="482600" cy="611187"/>
              </a:xfrm>
              <a:solidFill>
                <a:srgbClr val="0070C0"/>
              </a:solidFill>
            </p:grpSpPr>
            <p:sp>
              <p:nvSpPr>
                <p:cNvPr id="16"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17"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18"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19"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0"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1"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2"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3"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4"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25"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sp>
          <p:nvSpPr>
            <p:cNvPr id="7" name="圆角矩形 6"/>
            <p:cNvSpPr/>
            <p:nvPr/>
          </p:nvSpPr>
          <p:spPr>
            <a:xfrm>
              <a:off x="9217281" y="3697940"/>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a:solidFill>
                    <a:schemeClr val="tx1"/>
                  </a:solidFill>
                  <a:latin typeface="Huawei Sans" panose="020C0503030203020204" pitchFamily="34" charset="0"/>
                </a:rPr>
                <a:t>Сеть</a:t>
              </a:r>
            </a:p>
          </p:txBody>
        </p:sp>
        <p:sp>
          <p:nvSpPr>
            <p:cNvPr id="8" name="圆角矩形 7"/>
            <p:cNvSpPr/>
            <p:nvPr/>
          </p:nvSpPr>
          <p:spPr>
            <a:xfrm>
              <a:off x="9217281" y="3259531"/>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a:solidFill>
                    <a:schemeClr val="tx1"/>
                  </a:solidFill>
                  <a:latin typeface="Huawei Sans" panose="020C0503030203020204" pitchFamily="34" charset="0"/>
                </a:rPr>
                <a:t>ОС</a:t>
              </a:r>
            </a:p>
          </p:txBody>
        </p:sp>
        <p:sp>
          <p:nvSpPr>
            <p:cNvPr id="9" name="圆角矩形 8"/>
            <p:cNvSpPr/>
            <p:nvPr/>
          </p:nvSpPr>
          <p:spPr>
            <a:xfrm>
              <a:off x="9207533" y="2817224"/>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sz="1600" dirty="0">
                  <a:solidFill>
                    <a:schemeClr val="tx1"/>
                  </a:solidFill>
                  <a:latin typeface="Huawei Sans" panose="020C0503030203020204" pitchFamily="34" charset="0"/>
                </a:rPr>
                <a:t>Файловая система</a:t>
              </a:r>
            </a:p>
          </p:txBody>
        </p:sp>
      </p:grpSp>
      <p:grpSp>
        <p:nvGrpSpPr>
          <p:cNvPr id="131" name="组合 130"/>
          <p:cNvGrpSpPr/>
          <p:nvPr/>
        </p:nvGrpSpPr>
        <p:grpSpPr>
          <a:xfrm>
            <a:off x="1289568" y="2024991"/>
            <a:ext cx="1724150" cy="2895949"/>
            <a:chOff x="705825" y="2411686"/>
            <a:chExt cx="1724150" cy="2895949"/>
          </a:xfrm>
        </p:grpSpPr>
        <p:sp>
          <p:nvSpPr>
            <p:cNvPr id="76" name="圆角矩形 75"/>
            <p:cNvSpPr/>
            <p:nvPr/>
          </p:nvSpPr>
          <p:spPr>
            <a:xfrm>
              <a:off x="705825" y="4594523"/>
              <a:ext cx="1705999" cy="71311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grpSp>
          <p:nvGrpSpPr>
            <p:cNvPr id="77" name="组合 366"/>
            <p:cNvGrpSpPr>
              <a:grpSpLocks/>
            </p:cNvGrpSpPr>
            <p:nvPr/>
          </p:nvGrpSpPr>
          <p:grpSpPr bwMode="auto">
            <a:xfrm>
              <a:off x="1023657" y="4636447"/>
              <a:ext cx="482600" cy="611187"/>
              <a:chOff x="8951913" y="4081463"/>
              <a:chExt cx="482600" cy="611187"/>
            </a:xfrm>
            <a:solidFill>
              <a:srgbClr val="0070C0"/>
            </a:solidFill>
          </p:grpSpPr>
          <p:sp>
            <p:nvSpPr>
              <p:cNvPr id="78"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79"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0"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1"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2"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3"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4"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5"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6"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87"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grpSp>
          <p:nvGrpSpPr>
            <p:cNvPr id="88" name="组合 366"/>
            <p:cNvGrpSpPr>
              <a:grpSpLocks/>
            </p:cNvGrpSpPr>
            <p:nvPr/>
          </p:nvGrpSpPr>
          <p:grpSpPr bwMode="auto">
            <a:xfrm>
              <a:off x="1630894" y="4610924"/>
              <a:ext cx="482600" cy="611187"/>
              <a:chOff x="8951913" y="4081463"/>
              <a:chExt cx="482600" cy="611187"/>
            </a:xfrm>
            <a:solidFill>
              <a:srgbClr val="0070C0"/>
            </a:solidFill>
          </p:grpSpPr>
          <p:sp>
            <p:nvSpPr>
              <p:cNvPr id="89" name="Freeform 339"/>
              <p:cNvSpPr>
                <a:spLocks noEditPoints="1"/>
              </p:cNvSpPr>
              <p:nvPr/>
            </p:nvSpPr>
            <p:spPr bwMode="auto">
              <a:xfrm>
                <a:off x="8951913" y="4081463"/>
                <a:ext cx="482600" cy="250825"/>
              </a:xfrm>
              <a:custGeom>
                <a:avLst/>
                <a:gdLst>
                  <a:gd name="T0" fmla="*/ 2147483647 w 1023"/>
                  <a:gd name="T1" fmla="*/ 2147483647 h 534"/>
                  <a:gd name="T2" fmla="*/ 2147483647 w 1023"/>
                  <a:gd name="T3" fmla="*/ 2147483647 h 534"/>
                  <a:gd name="T4" fmla="*/ 2147483647 w 1023"/>
                  <a:gd name="T5" fmla="*/ 2147483647 h 534"/>
                  <a:gd name="T6" fmla="*/ 2147483647 w 1023"/>
                  <a:gd name="T7" fmla="*/ 2147483647 h 534"/>
                  <a:gd name="T8" fmla="*/ 2147483647 w 1023"/>
                  <a:gd name="T9" fmla="*/ 2147483647 h 534"/>
                  <a:gd name="T10" fmla="*/ 2147483647 w 1023"/>
                  <a:gd name="T11" fmla="*/ 2147483647 h 534"/>
                  <a:gd name="T12" fmla="*/ 2147483647 w 1023"/>
                  <a:gd name="T13" fmla="*/ 2147483647 h 534"/>
                  <a:gd name="T14" fmla="*/ 2147483647 w 1023"/>
                  <a:gd name="T15" fmla="*/ 2147483647 h 534"/>
                  <a:gd name="T16" fmla="*/ 0 w 1023"/>
                  <a:gd name="T17" fmla="*/ 2147483647 h 534"/>
                  <a:gd name="T18" fmla="*/ 2147483647 w 1023"/>
                  <a:gd name="T19" fmla="*/ 0 h 534"/>
                  <a:gd name="T20" fmla="*/ 2147483647 w 1023"/>
                  <a:gd name="T21" fmla="*/ 2147483647 h 534"/>
                  <a:gd name="T22" fmla="*/ 2147483647 w 1023"/>
                  <a:gd name="T23" fmla="*/ 2147483647 h 5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3"/>
                  <a:gd name="T37" fmla="*/ 0 h 534"/>
                  <a:gd name="T38" fmla="*/ 1023 w 1023"/>
                  <a:gd name="T39" fmla="*/ 534 h 5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3" h="534">
                    <a:moveTo>
                      <a:pt x="511" y="54"/>
                    </a:moveTo>
                    <a:lnTo>
                      <a:pt x="511" y="54"/>
                    </a:lnTo>
                    <a:cubicBezTo>
                      <a:pt x="263" y="54"/>
                      <a:pt x="53" y="151"/>
                      <a:pt x="53" y="267"/>
                    </a:cubicBezTo>
                    <a:cubicBezTo>
                      <a:pt x="53" y="383"/>
                      <a:pt x="263" y="480"/>
                      <a:pt x="511" y="480"/>
                    </a:cubicBezTo>
                    <a:cubicBezTo>
                      <a:pt x="759" y="480"/>
                      <a:pt x="969" y="383"/>
                      <a:pt x="969" y="267"/>
                    </a:cubicBezTo>
                    <a:cubicBezTo>
                      <a:pt x="969" y="151"/>
                      <a:pt x="759" y="54"/>
                      <a:pt x="511" y="54"/>
                    </a:cubicBezTo>
                    <a:close/>
                    <a:moveTo>
                      <a:pt x="511" y="534"/>
                    </a:moveTo>
                    <a:lnTo>
                      <a:pt x="511" y="534"/>
                    </a:lnTo>
                    <a:cubicBezTo>
                      <a:pt x="224" y="534"/>
                      <a:pt x="0" y="417"/>
                      <a:pt x="0" y="267"/>
                    </a:cubicBezTo>
                    <a:cubicBezTo>
                      <a:pt x="0" y="118"/>
                      <a:pt x="224" y="0"/>
                      <a:pt x="511" y="0"/>
                    </a:cubicBezTo>
                    <a:cubicBezTo>
                      <a:pt x="798" y="0"/>
                      <a:pt x="1023" y="118"/>
                      <a:pt x="1023" y="267"/>
                    </a:cubicBezTo>
                    <a:cubicBezTo>
                      <a:pt x="1023" y="417"/>
                      <a:pt x="798" y="534"/>
                      <a:pt x="511" y="53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0" name="Freeform 340"/>
              <p:cNvSpPr>
                <a:spLocks noEditPoints="1"/>
              </p:cNvSpPr>
              <p:nvPr/>
            </p:nvSpPr>
            <p:spPr bwMode="auto">
              <a:xfrm>
                <a:off x="8951913" y="4200525"/>
                <a:ext cx="482600" cy="361950"/>
              </a:xfrm>
              <a:custGeom>
                <a:avLst/>
                <a:gdLst>
                  <a:gd name="T0" fmla="*/ 2147483647 w 1023"/>
                  <a:gd name="T1" fmla="*/ 2147483647 h 769"/>
                  <a:gd name="T2" fmla="*/ 2147483647 w 1023"/>
                  <a:gd name="T3" fmla="*/ 2147483647 h 769"/>
                  <a:gd name="T4" fmla="*/ 2147483647 w 1023"/>
                  <a:gd name="T5" fmla="*/ 2147483647 h 769"/>
                  <a:gd name="T6" fmla="*/ 2147483647 w 1023"/>
                  <a:gd name="T7" fmla="*/ 2147483647 h 769"/>
                  <a:gd name="T8" fmla="*/ 2147483647 w 1023"/>
                  <a:gd name="T9" fmla="*/ 2147483647 h 769"/>
                  <a:gd name="T10" fmla="*/ 2147483647 w 1023"/>
                  <a:gd name="T11" fmla="*/ 2147483647 h 769"/>
                  <a:gd name="T12" fmla="*/ 2147483647 w 1023"/>
                  <a:gd name="T13" fmla="*/ 2147483647 h 769"/>
                  <a:gd name="T14" fmla="*/ 2147483647 w 1023"/>
                  <a:gd name="T15" fmla="*/ 2147483647 h 769"/>
                  <a:gd name="T16" fmla="*/ 2147483647 w 1023"/>
                  <a:gd name="T17" fmla="*/ 2147483647 h 769"/>
                  <a:gd name="T18" fmla="*/ 2147483647 w 1023"/>
                  <a:gd name="T19" fmla="*/ 2147483647 h 769"/>
                  <a:gd name="T20" fmla="*/ 2147483647 w 1023"/>
                  <a:gd name="T21" fmla="*/ 2147483647 h 769"/>
                  <a:gd name="T22" fmla="*/ 2147483647 w 1023"/>
                  <a:gd name="T23" fmla="*/ 2147483647 h 769"/>
                  <a:gd name="T24" fmla="*/ 2147483647 w 1023"/>
                  <a:gd name="T25" fmla="*/ 2147483647 h 769"/>
                  <a:gd name="T26" fmla="*/ 0 w 1023"/>
                  <a:gd name="T27" fmla="*/ 2147483647 h 769"/>
                  <a:gd name="T28" fmla="*/ 0 w 1023"/>
                  <a:gd name="T29" fmla="*/ 2147483647 h 769"/>
                  <a:gd name="T30" fmla="*/ 2147483647 w 1023"/>
                  <a:gd name="T31" fmla="*/ 0 h 769"/>
                  <a:gd name="T32" fmla="*/ 2147483647 w 1023"/>
                  <a:gd name="T33" fmla="*/ 2147483647 h 769"/>
                  <a:gd name="T34" fmla="*/ 2147483647 w 1023"/>
                  <a:gd name="T35" fmla="*/ 2147483647 h 769"/>
                  <a:gd name="T36" fmla="*/ 2147483647 w 1023"/>
                  <a:gd name="T37" fmla="*/ 2147483647 h 769"/>
                  <a:gd name="T38" fmla="*/ 2147483647 w 1023"/>
                  <a:gd name="T39" fmla="*/ 2147483647 h 769"/>
                  <a:gd name="T40" fmla="*/ 2147483647 w 1023"/>
                  <a:gd name="T41" fmla="*/ 2147483647 h 769"/>
                  <a:gd name="T42" fmla="*/ 2147483647 w 1023"/>
                  <a:gd name="T43" fmla="*/ 2147483647 h 769"/>
                  <a:gd name="T44" fmla="*/ 2147483647 w 1023"/>
                  <a:gd name="T45" fmla="*/ 2147483647 h 769"/>
                  <a:gd name="T46" fmla="*/ 2147483647 w 1023"/>
                  <a:gd name="T47" fmla="*/ 2147483647 h 7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3"/>
                  <a:gd name="T73" fmla="*/ 0 h 769"/>
                  <a:gd name="T74" fmla="*/ 1023 w 1023"/>
                  <a:gd name="T75" fmla="*/ 769 h 7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3" h="769">
                    <a:moveTo>
                      <a:pt x="53" y="503"/>
                    </a:moveTo>
                    <a:lnTo>
                      <a:pt x="53" y="503"/>
                    </a:lnTo>
                    <a:cubicBezTo>
                      <a:pt x="53" y="618"/>
                      <a:pt x="263" y="716"/>
                      <a:pt x="511" y="716"/>
                    </a:cubicBezTo>
                    <a:cubicBezTo>
                      <a:pt x="759" y="716"/>
                      <a:pt x="969" y="618"/>
                      <a:pt x="969" y="503"/>
                    </a:cubicBezTo>
                    <a:lnTo>
                      <a:pt x="969" y="385"/>
                    </a:lnTo>
                    <a:cubicBezTo>
                      <a:pt x="886" y="473"/>
                      <a:pt x="714" y="531"/>
                      <a:pt x="511" y="531"/>
                    </a:cubicBezTo>
                    <a:cubicBezTo>
                      <a:pt x="308" y="531"/>
                      <a:pt x="136" y="473"/>
                      <a:pt x="53" y="385"/>
                    </a:cubicBezTo>
                    <a:lnTo>
                      <a:pt x="53" y="503"/>
                    </a:lnTo>
                    <a:close/>
                    <a:moveTo>
                      <a:pt x="511" y="769"/>
                    </a:moveTo>
                    <a:lnTo>
                      <a:pt x="511" y="769"/>
                    </a:lnTo>
                    <a:cubicBezTo>
                      <a:pt x="308" y="769"/>
                      <a:pt x="136" y="711"/>
                      <a:pt x="53" y="623"/>
                    </a:cubicBezTo>
                    <a:lnTo>
                      <a:pt x="53" y="743"/>
                    </a:lnTo>
                    <a:cubicBezTo>
                      <a:pt x="53" y="758"/>
                      <a:pt x="41" y="769"/>
                      <a:pt x="26" y="769"/>
                    </a:cubicBezTo>
                    <a:cubicBezTo>
                      <a:pt x="12" y="769"/>
                      <a:pt x="0" y="758"/>
                      <a:pt x="0" y="743"/>
                    </a:cubicBezTo>
                    <a:lnTo>
                      <a:pt x="0" y="27"/>
                    </a:lnTo>
                    <a:cubicBezTo>
                      <a:pt x="0" y="12"/>
                      <a:pt x="12" y="0"/>
                      <a:pt x="26" y="0"/>
                    </a:cubicBezTo>
                    <a:cubicBezTo>
                      <a:pt x="41" y="0"/>
                      <a:pt x="53" y="12"/>
                      <a:pt x="53" y="27"/>
                    </a:cubicBezTo>
                    <a:lnTo>
                      <a:pt x="53" y="265"/>
                    </a:lnTo>
                    <a:cubicBezTo>
                      <a:pt x="53" y="380"/>
                      <a:pt x="263" y="478"/>
                      <a:pt x="511" y="478"/>
                    </a:cubicBezTo>
                    <a:cubicBezTo>
                      <a:pt x="759" y="478"/>
                      <a:pt x="969" y="380"/>
                      <a:pt x="969" y="265"/>
                    </a:cubicBezTo>
                    <a:lnTo>
                      <a:pt x="969" y="27"/>
                    </a:lnTo>
                    <a:lnTo>
                      <a:pt x="1023" y="27"/>
                    </a:lnTo>
                    <a:lnTo>
                      <a:pt x="1023" y="503"/>
                    </a:lnTo>
                    <a:cubicBezTo>
                      <a:pt x="1023" y="652"/>
                      <a:pt x="798" y="769"/>
                      <a:pt x="511" y="76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1" name="Freeform 341"/>
              <p:cNvSpPr>
                <a:spLocks/>
              </p:cNvSpPr>
              <p:nvPr/>
            </p:nvSpPr>
            <p:spPr bwMode="auto">
              <a:xfrm>
                <a:off x="9361488" y="4467225"/>
                <a:ext cx="73025" cy="161925"/>
              </a:xfrm>
              <a:custGeom>
                <a:avLst/>
                <a:gdLst>
                  <a:gd name="T0" fmla="*/ 2147483647 w 154"/>
                  <a:gd name="T1" fmla="*/ 2147483647 h 347"/>
                  <a:gd name="T2" fmla="*/ 2147483647 w 154"/>
                  <a:gd name="T3" fmla="*/ 2147483647 h 347"/>
                  <a:gd name="T4" fmla="*/ 2147483647 w 154"/>
                  <a:gd name="T5" fmla="*/ 2147483647 h 347"/>
                  <a:gd name="T6" fmla="*/ 2147483647 w 154"/>
                  <a:gd name="T7" fmla="*/ 2147483647 h 347"/>
                  <a:gd name="T8" fmla="*/ 2147483647 w 154"/>
                  <a:gd name="T9" fmla="*/ 2147483647 h 347"/>
                  <a:gd name="T10" fmla="*/ 2147483647 w 154"/>
                  <a:gd name="T11" fmla="*/ 0 h 347"/>
                  <a:gd name="T12" fmla="*/ 2147483647 w 154"/>
                  <a:gd name="T13" fmla="*/ 0 h 347"/>
                  <a:gd name="T14" fmla="*/ 2147483647 w 154"/>
                  <a:gd name="T15" fmla="*/ 2147483647 h 347"/>
                  <a:gd name="T16" fmla="*/ 2147483647 w 154"/>
                  <a:gd name="T17" fmla="*/ 2147483647 h 347"/>
                  <a:gd name="T18" fmla="*/ 2147483647 w 154"/>
                  <a:gd name="T19" fmla="*/ 2147483647 h 3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4"/>
                  <a:gd name="T31" fmla="*/ 0 h 347"/>
                  <a:gd name="T32" fmla="*/ 154 w 154"/>
                  <a:gd name="T33" fmla="*/ 347 h 3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4" h="347">
                    <a:moveTo>
                      <a:pt x="31" y="347"/>
                    </a:moveTo>
                    <a:lnTo>
                      <a:pt x="31" y="347"/>
                    </a:lnTo>
                    <a:cubicBezTo>
                      <a:pt x="22" y="347"/>
                      <a:pt x="14" y="343"/>
                      <a:pt x="9" y="335"/>
                    </a:cubicBezTo>
                    <a:cubicBezTo>
                      <a:pt x="0" y="323"/>
                      <a:pt x="4" y="306"/>
                      <a:pt x="16" y="298"/>
                    </a:cubicBezTo>
                    <a:cubicBezTo>
                      <a:pt x="54" y="273"/>
                      <a:pt x="100" y="231"/>
                      <a:pt x="100" y="177"/>
                    </a:cubicBezTo>
                    <a:lnTo>
                      <a:pt x="100" y="0"/>
                    </a:lnTo>
                    <a:lnTo>
                      <a:pt x="154" y="0"/>
                    </a:lnTo>
                    <a:lnTo>
                      <a:pt x="154" y="179"/>
                    </a:lnTo>
                    <a:cubicBezTo>
                      <a:pt x="153" y="240"/>
                      <a:pt x="115" y="296"/>
                      <a:pt x="45" y="343"/>
                    </a:cubicBezTo>
                    <a:cubicBezTo>
                      <a:pt x="41" y="346"/>
                      <a:pt x="36" y="347"/>
                      <a:pt x="31" y="347"/>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2" name="Freeform 342"/>
              <p:cNvSpPr>
                <a:spLocks/>
              </p:cNvSpPr>
              <p:nvPr/>
            </p:nvSpPr>
            <p:spPr bwMode="auto">
              <a:xfrm>
                <a:off x="8951913" y="4381500"/>
                <a:ext cx="328613" cy="293688"/>
              </a:xfrm>
              <a:custGeom>
                <a:avLst/>
                <a:gdLst>
                  <a:gd name="T0" fmla="*/ 2147483647 w 698"/>
                  <a:gd name="T1" fmla="*/ 2147483647 h 623"/>
                  <a:gd name="T2" fmla="*/ 2147483647 w 698"/>
                  <a:gd name="T3" fmla="*/ 2147483647 h 623"/>
                  <a:gd name="T4" fmla="*/ 0 w 698"/>
                  <a:gd name="T5" fmla="*/ 2147483647 h 623"/>
                  <a:gd name="T6" fmla="*/ 0 w 698"/>
                  <a:gd name="T7" fmla="*/ 0 h 623"/>
                  <a:gd name="T8" fmla="*/ 2147483647 w 698"/>
                  <a:gd name="T9" fmla="*/ 0 h 623"/>
                  <a:gd name="T10" fmla="*/ 2147483647 w 698"/>
                  <a:gd name="T11" fmla="*/ 2147483647 h 623"/>
                  <a:gd name="T12" fmla="*/ 2147483647 w 698"/>
                  <a:gd name="T13" fmla="*/ 2147483647 h 623"/>
                  <a:gd name="T14" fmla="*/ 2147483647 w 698"/>
                  <a:gd name="T15" fmla="*/ 2147483647 h 623"/>
                  <a:gd name="T16" fmla="*/ 2147483647 w 698"/>
                  <a:gd name="T17" fmla="*/ 2147483647 h 623"/>
                  <a:gd name="T18" fmla="*/ 2147483647 w 698"/>
                  <a:gd name="T19" fmla="*/ 2147483647 h 623"/>
                  <a:gd name="T20" fmla="*/ 2147483647 w 698"/>
                  <a:gd name="T21" fmla="*/ 2147483647 h 6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8"/>
                  <a:gd name="T34" fmla="*/ 0 h 623"/>
                  <a:gd name="T35" fmla="*/ 698 w 698"/>
                  <a:gd name="T36" fmla="*/ 623 h 6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8" h="623">
                    <a:moveTo>
                      <a:pt x="511" y="623"/>
                    </a:moveTo>
                    <a:lnTo>
                      <a:pt x="511" y="623"/>
                    </a:lnTo>
                    <a:cubicBezTo>
                      <a:pt x="224" y="623"/>
                      <a:pt x="0" y="505"/>
                      <a:pt x="0" y="356"/>
                    </a:cubicBezTo>
                    <a:lnTo>
                      <a:pt x="0" y="0"/>
                    </a:lnTo>
                    <a:lnTo>
                      <a:pt x="53" y="0"/>
                    </a:lnTo>
                    <a:lnTo>
                      <a:pt x="53" y="356"/>
                    </a:lnTo>
                    <a:cubicBezTo>
                      <a:pt x="53" y="472"/>
                      <a:pt x="263" y="569"/>
                      <a:pt x="511" y="569"/>
                    </a:cubicBezTo>
                    <a:cubicBezTo>
                      <a:pt x="564" y="569"/>
                      <a:pt x="615" y="565"/>
                      <a:pt x="665" y="557"/>
                    </a:cubicBezTo>
                    <a:cubicBezTo>
                      <a:pt x="679" y="554"/>
                      <a:pt x="693" y="564"/>
                      <a:pt x="695" y="578"/>
                    </a:cubicBezTo>
                    <a:cubicBezTo>
                      <a:pt x="698" y="593"/>
                      <a:pt x="688" y="607"/>
                      <a:pt x="674" y="609"/>
                    </a:cubicBezTo>
                    <a:cubicBezTo>
                      <a:pt x="621" y="618"/>
                      <a:pt x="567" y="623"/>
                      <a:pt x="511" y="623"/>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3" name="Freeform 343"/>
              <p:cNvSpPr>
                <a:spLocks/>
              </p:cNvSpPr>
              <p:nvPr/>
            </p:nvSpPr>
            <p:spPr bwMode="auto">
              <a:xfrm>
                <a:off x="9409113" y="4368800"/>
                <a:ext cx="25400" cy="109538"/>
              </a:xfrm>
              <a:custGeom>
                <a:avLst/>
                <a:gdLst>
                  <a:gd name="T0" fmla="*/ 2147483647 w 54"/>
                  <a:gd name="T1" fmla="*/ 2147483647 h 231"/>
                  <a:gd name="T2" fmla="*/ 2147483647 w 54"/>
                  <a:gd name="T3" fmla="*/ 2147483647 h 231"/>
                  <a:gd name="T4" fmla="*/ 0 w 54"/>
                  <a:gd name="T5" fmla="*/ 2147483647 h 231"/>
                  <a:gd name="T6" fmla="*/ 0 w 54"/>
                  <a:gd name="T7" fmla="*/ 2147483647 h 231"/>
                  <a:gd name="T8" fmla="*/ 2147483647 w 54"/>
                  <a:gd name="T9" fmla="*/ 0 h 231"/>
                  <a:gd name="T10" fmla="*/ 2147483647 w 54"/>
                  <a:gd name="T11" fmla="*/ 2147483647 h 231"/>
                  <a:gd name="T12" fmla="*/ 2147483647 w 54"/>
                  <a:gd name="T13" fmla="*/ 2147483647 h 231"/>
                  <a:gd name="T14" fmla="*/ 2147483647 w 54"/>
                  <a:gd name="T15" fmla="*/ 2147483647 h 231"/>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31"/>
                  <a:gd name="T26" fmla="*/ 54 w 54"/>
                  <a:gd name="T27" fmla="*/ 231 h 2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31">
                    <a:moveTo>
                      <a:pt x="27" y="231"/>
                    </a:moveTo>
                    <a:lnTo>
                      <a:pt x="27" y="231"/>
                    </a:lnTo>
                    <a:cubicBezTo>
                      <a:pt x="12" y="231"/>
                      <a:pt x="0" y="219"/>
                      <a:pt x="0" y="204"/>
                    </a:cubicBezTo>
                    <a:lnTo>
                      <a:pt x="0" y="27"/>
                    </a:lnTo>
                    <a:cubicBezTo>
                      <a:pt x="0" y="12"/>
                      <a:pt x="12" y="0"/>
                      <a:pt x="27" y="0"/>
                    </a:cubicBezTo>
                    <a:cubicBezTo>
                      <a:pt x="42" y="0"/>
                      <a:pt x="54" y="12"/>
                      <a:pt x="54" y="27"/>
                    </a:cubicBezTo>
                    <a:lnTo>
                      <a:pt x="54" y="204"/>
                    </a:lnTo>
                    <a:cubicBezTo>
                      <a:pt x="54" y="219"/>
                      <a:pt x="42" y="231"/>
                      <a:pt x="27" y="231"/>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4" name="Freeform 344"/>
              <p:cNvSpPr>
                <a:spLocks/>
              </p:cNvSpPr>
              <p:nvPr/>
            </p:nvSpPr>
            <p:spPr bwMode="auto">
              <a:xfrm>
                <a:off x="9020175" y="4332288"/>
                <a:ext cx="33338" cy="26988"/>
              </a:xfrm>
              <a:custGeom>
                <a:avLst/>
                <a:gdLst>
                  <a:gd name="T0" fmla="*/ 2147483647 w 71"/>
                  <a:gd name="T1" fmla="*/ 2147483647 h 57"/>
                  <a:gd name="T2" fmla="*/ 2147483647 w 71"/>
                  <a:gd name="T3" fmla="*/ 2147483647 h 57"/>
                  <a:gd name="T4" fmla="*/ 2147483647 w 71"/>
                  <a:gd name="T5" fmla="*/ 2147483647 h 57"/>
                  <a:gd name="T6" fmla="*/ 0 w 71"/>
                  <a:gd name="T7" fmla="*/ 2147483647 h 57"/>
                  <a:gd name="T8" fmla="*/ 2147483647 w 71"/>
                  <a:gd name="T9" fmla="*/ 0 h 57"/>
                  <a:gd name="T10" fmla="*/ 2147483647 w 71"/>
                  <a:gd name="T11" fmla="*/ 2147483647 h 57"/>
                  <a:gd name="T12" fmla="*/ 0 60000 65536"/>
                  <a:gd name="T13" fmla="*/ 0 60000 65536"/>
                  <a:gd name="T14" fmla="*/ 0 60000 65536"/>
                  <a:gd name="T15" fmla="*/ 0 60000 65536"/>
                  <a:gd name="T16" fmla="*/ 0 60000 65536"/>
                  <a:gd name="T17" fmla="*/ 0 60000 65536"/>
                  <a:gd name="T18" fmla="*/ 0 w 71"/>
                  <a:gd name="T19" fmla="*/ 0 h 57"/>
                  <a:gd name="T20" fmla="*/ 71 w 71"/>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71" h="57">
                    <a:moveTo>
                      <a:pt x="71" y="29"/>
                    </a:moveTo>
                    <a:lnTo>
                      <a:pt x="71" y="29"/>
                    </a:lnTo>
                    <a:cubicBezTo>
                      <a:pt x="71" y="45"/>
                      <a:pt x="55" y="57"/>
                      <a:pt x="35" y="57"/>
                    </a:cubicBezTo>
                    <a:cubicBezTo>
                      <a:pt x="16" y="57"/>
                      <a:pt x="0" y="45"/>
                      <a:pt x="0" y="29"/>
                    </a:cubicBezTo>
                    <a:cubicBezTo>
                      <a:pt x="0" y="12"/>
                      <a:pt x="16" y="0"/>
                      <a:pt x="35" y="0"/>
                    </a:cubicBezTo>
                    <a:cubicBezTo>
                      <a:pt x="55" y="0"/>
                      <a:pt x="71" y="12"/>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5" name="Freeform 345"/>
              <p:cNvSpPr>
                <a:spLocks/>
              </p:cNvSpPr>
              <p:nvPr/>
            </p:nvSpPr>
            <p:spPr bwMode="auto">
              <a:xfrm>
                <a:off x="9020175" y="4448175"/>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6" name="Freeform 346"/>
              <p:cNvSpPr>
                <a:spLocks/>
              </p:cNvSpPr>
              <p:nvPr/>
            </p:nvSpPr>
            <p:spPr bwMode="auto">
              <a:xfrm>
                <a:off x="9020175" y="4560888"/>
                <a:ext cx="33338" cy="26988"/>
              </a:xfrm>
              <a:custGeom>
                <a:avLst/>
                <a:gdLst>
                  <a:gd name="T0" fmla="*/ 2147483647 w 71"/>
                  <a:gd name="T1" fmla="*/ 2147483647 h 58"/>
                  <a:gd name="T2" fmla="*/ 2147483647 w 71"/>
                  <a:gd name="T3" fmla="*/ 2147483647 h 58"/>
                  <a:gd name="T4" fmla="*/ 2147483647 w 71"/>
                  <a:gd name="T5" fmla="*/ 2147483647 h 58"/>
                  <a:gd name="T6" fmla="*/ 0 w 71"/>
                  <a:gd name="T7" fmla="*/ 2147483647 h 58"/>
                  <a:gd name="T8" fmla="*/ 2147483647 w 71"/>
                  <a:gd name="T9" fmla="*/ 0 h 58"/>
                  <a:gd name="T10" fmla="*/ 2147483647 w 71"/>
                  <a:gd name="T11" fmla="*/ 2147483647 h 58"/>
                  <a:gd name="T12" fmla="*/ 0 60000 65536"/>
                  <a:gd name="T13" fmla="*/ 0 60000 65536"/>
                  <a:gd name="T14" fmla="*/ 0 60000 65536"/>
                  <a:gd name="T15" fmla="*/ 0 60000 65536"/>
                  <a:gd name="T16" fmla="*/ 0 60000 65536"/>
                  <a:gd name="T17" fmla="*/ 0 60000 65536"/>
                  <a:gd name="T18" fmla="*/ 0 w 71"/>
                  <a:gd name="T19" fmla="*/ 0 h 58"/>
                  <a:gd name="T20" fmla="*/ 71 w 71"/>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71" h="58">
                    <a:moveTo>
                      <a:pt x="71" y="29"/>
                    </a:moveTo>
                    <a:lnTo>
                      <a:pt x="71" y="29"/>
                    </a:lnTo>
                    <a:cubicBezTo>
                      <a:pt x="71" y="45"/>
                      <a:pt x="55" y="58"/>
                      <a:pt x="35" y="58"/>
                    </a:cubicBezTo>
                    <a:cubicBezTo>
                      <a:pt x="16" y="58"/>
                      <a:pt x="0" y="45"/>
                      <a:pt x="0" y="29"/>
                    </a:cubicBezTo>
                    <a:cubicBezTo>
                      <a:pt x="0" y="13"/>
                      <a:pt x="16" y="0"/>
                      <a:pt x="35" y="0"/>
                    </a:cubicBezTo>
                    <a:cubicBezTo>
                      <a:pt x="55" y="0"/>
                      <a:pt x="71" y="13"/>
                      <a:pt x="71" y="29"/>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7" name="Freeform 347"/>
              <p:cNvSpPr>
                <a:spLocks/>
              </p:cNvSpPr>
              <p:nvPr/>
            </p:nvSpPr>
            <p:spPr bwMode="auto">
              <a:xfrm>
                <a:off x="9224963" y="4619625"/>
                <a:ext cx="73025" cy="73025"/>
              </a:xfrm>
              <a:custGeom>
                <a:avLst/>
                <a:gdLst>
                  <a:gd name="T0" fmla="*/ 2147483647 w 155"/>
                  <a:gd name="T1" fmla="*/ 2147483647 h 155"/>
                  <a:gd name="T2" fmla="*/ 2147483647 w 155"/>
                  <a:gd name="T3" fmla="*/ 2147483647 h 155"/>
                  <a:gd name="T4" fmla="*/ 2147483647 w 155"/>
                  <a:gd name="T5" fmla="*/ 2147483647 h 155"/>
                  <a:gd name="T6" fmla="*/ 2147483647 w 155"/>
                  <a:gd name="T7" fmla="*/ 2147483647 h 155"/>
                  <a:gd name="T8" fmla="*/ 2147483647 w 155"/>
                  <a:gd name="T9" fmla="*/ 2147483647 h 155"/>
                  <a:gd name="T10" fmla="*/ 2147483647 w 155"/>
                  <a:gd name="T11" fmla="*/ 2147483647 h 155"/>
                  <a:gd name="T12" fmla="*/ 0 60000 65536"/>
                  <a:gd name="T13" fmla="*/ 0 60000 65536"/>
                  <a:gd name="T14" fmla="*/ 0 60000 65536"/>
                  <a:gd name="T15" fmla="*/ 0 60000 65536"/>
                  <a:gd name="T16" fmla="*/ 0 60000 65536"/>
                  <a:gd name="T17" fmla="*/ 0 60000 65536"/>
                  <a:gd name="T18" fmla="*/ 0 w 155"/>
                  <a:gd name="T19" fmla="*/ 0 h 155"/>
                  <a:gd name="T20" fmla="*/ 155 w 155"/>
                  <a:gd name="T21" fmla="*/ 155 h 155"/>
                </a:gdLst>
                <a:ahLst/>
                <a:cxnLst>
                  <a:cxn ang="T12">
                    <a:pos x="T0" y="T1"/>
                  </a:cxn>
                  <a:cxn ang="T13">
                    <a:pos x="T2" y="T3"/>
                  </a:cxn>
                  <a:cxn ang="T14">
                    <a:pos x="T4" y="T5"/>
                  </a:cxn>
                  <a:cxn ang="T15">
                    <a:pos x="T6" y="T7"/>
                  </a:cxn>
                  <a:cxn ang="T16">
                    <a:pos x="T8" y="T9"/>
                  </a:cxn>
                  <a:cxn ang="T17">
                    <a:pos x="T10" y="T11"/>
                  </a:cxn>
                </a:cxnLst>
                <a:rect l="T18" t="T19" r="T20" b="T21"/>
                <a:pathLst>
                  <a:path w="155" h="155">
                    <a:moveTo>
                      <a:pt x="98" y="144"/>
                    </a:moveTo>
                    <a:lnTo>
                      <a:pt x="98" y="144"/>
                    </a:lnTo>
                    <a:cubicBezTo>
                      <a:pt x="61" y="155"/>
                      <a:pt x="23" y="134"/>
                      <a:pt x="11" y="98"/>
                    </a:cubicBezTo>
                    <a:cubicBezTo>
                      <a:pt x="0" y="61"/>
                      <a:pt x="20" y="22"/>
                      <a:pt x="57" y="11"/>
                    </a:cubicBezTo>
                    <a:cubicBezTo>
                      <a:pt x="94" y="0"/>
                      <a:pt x="133" y="20"/>
                      <a:pt x="144" y="57"/>
                    </a:cubicBezTo>
                    <a:cubicBezTo>
                      <a:pt x="155" y="93"/>
                      <a:pt x="135" y="132"/>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sp>
            <p:nvSpPr>
              <p:cNvPr id="98" name="Freeform 348"/>
              <p:cNvSpPr>
                <a:spLocks/>
              </p:cNvSpPr>
              <p:nvPr/>
            </p:nvSpPr>
            <p:spPr bwMode="auto">
              <a:xfrm>
                <a:off x="9320213" y="4589463"/>
                <a:ext cx="73025" cy="73025"/>
              </a:xfrm>
              <a:custGeom>
                <a:avLst/>
                <a:gdLst>
                  <a:gd name="T0" fmla="*/ 2147483647 w 155"/>
                  <a:gd name="T1" fmla="*/ 2147483647 h 156"/>
                  <a:gd name="T2" fmla="*/ 2147483647 w 155"/>
                  <a:gd name="T3" fmla="*/ 2147483647 h 156"/>
                  <a:gd name="T4" fmla="*/ 2147483647 w 155"/>
                  <a:gd name="T5" fmla="*/ 2147483647 h 156"/>
                  <a:gd name="T6" fmla="*/ 2147483647 w 155"/>
                  <a:gd name="T7" fmla="*/ 2147483647 h 156"/>
                  <a:gd name="T8" fmla="*/ 2147483647 w 155"/>
                  <a:gd name="T9" fmla="*/ 2147483647 h 156"/>
                  <a:gd name="T10" fmla="*/ 2147483647 w 155"/>
                  <a:gd name="T11" fmla="*/ 2147483647 h 156"/>
                  <a:gd name="T12" fmla="*/ 0 60000 65536"/>
                  <a:gd name="T13" fmla="*/ 0 60000 65536"/>
                  <a:gd name="T14" fmla="*/ 0 60000 65536"/>
                  <a:gd name="T15" fmla="*/ 0 60000 65536"/>
                  <a:gd name="T16" fmla="*/ 0 60000 65536"/>
                  <a:gd name="T17" fmla="*/ 0 60000 65536"/>
                  <a:gd name="T18" fmla="*/ 0 w 155"/>
                  <a:gd name="T19" fmla="*/ 0 h 156"/>
                  <a:gd name="T20" fmla="*/ 155 w 155"/>
                  <a:gd name="T21" fmla="*/ 156 h 156"/>
                </a:gdLst>
                <a:ahLst/>
                <a:cxnLst>
                  <a:cxn ang="T12">
                    <a:pos x="T0" y="T1"/>
                  </a:cxn>
                  <a:cxn ang="T13">
                    <a:pos x="T2" y="T3"/>
                  </a:cxn>
                  <a:cxn ang="T14">
                    <a:pos x="T4" y="T5"/>
                  </a:cxn>
                  <a:cxn ang="T15">
                    <a:pos x="T6" y="T7"/>
                  </a:cxn>
                  <a:cxn ang="T16">
                    <a:pos x="T8" y="T9"/>
                  </a:cxn>
                  <a:cxn ang="T17">
                    <a:pos x="T10" y="T11"/>
                  </a:cxn>
                </a:cxnLst>
                <a:rect l="T18" t="T19" r="T20" b="T21"/>
                <a:pathLst>
                  <a:path w="155" h="156">
                    <a:moveTo>
                      <a:pt x="98" y="144"/>
                    </a:moveTo>
                    <a:lnTo>
                      <a:pt x="98" y="144"/>
                    </a:lnTo>
                    <a:cubicBezTo>
                      <a:pt x="61" y="156"/>
                      <a:pt x="23" y="135"/>
                      <a:pt x="11" y="99"/>
                    </a:cubicBezTo>
                    <a:cubicBezTo>
                      <a:pt x="0" y="62"/>
                      <a:pt x="20" y="23"/>
                      <a:pt x="57" y="12"/>
                    </a:cubicBezTo>
                    <a:cubicBezTo>
                      <a:pt x="94" y="0"/>
                      <a:pt x="133" y="21"/>
                      <a:pt x="144" y="58"/>
                    </a:cubicBezTo>
                    <a:cubicBezTo>
                      <a:pt x="155" y="94"/>
                      <a:pt x="135" y="133"/>
                      <a:pt x="98" y="144"/>
                    </a:cubicBezTo>
                    <a:close/>
                  </a:path>
                </a:pathLst>
              </a:custGeom>
              <a:ln>
                <a:headEnd/>
                <a:tailEnd/>
              </a:ln>
            </p:spPr>
            <p:style>
              <a:lnRef idx="2">
                <a:schemeClr val="accent1"/>
              </a:lnRef>
              <a:fillRef idx="1">
                <a:schemeClr val="lt1"/>
              </a:fillRef>
              <a:effectRef idx="0">
                <a:schemeClr val="accent1"/>
              </a:effectRef>
              <a:fontRef idx="minor">
                <a:schemeClr val="dk1"/>
              </a:fontRef>
            </p:style>
            <p:txBody>
              <a:bodyPr>
                <a:noAutofit/>
              </a:bodyPr>
              <a:lstStyle/>
              <a:p>
                <a:pPr fontAlgn="ctr"/>
                <a:endParaRPr lang="en-US" altLang="zh-CN" dirty="0">
                  <a:latin typeface="Huawei Sans" panose="020C0503030203020204" pitchFamily="34" charset="0"/>
                  <a:cs typeface="+mn-ea"/>
                  <a:sym typeface="+mn-lt"/>
                </a:endParaRPr>
              </a:p>
            </p:txBody>
          </p:sp>
        </p:grpSp>
        <p:sp>
          <p:nvSpPr>
            <p:cNvPr id="99" name="圆角矩形 98"/>
            <p:cNvSpPr/>
            <p:nvPr/>
          </p:nvSpPr>
          <p:spPr>
            <a:xfrm>
              <a:off x="723976" y="4155292"/>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a:solidFill>
                    <a:schemeClr val="tx1"/>
                  </a:solidFill>
                  <a:latin typeface="Huawei Sans" panose="020C0503030203020204" pitchFamily="34" charset="0"/>
                </a:rPr>
                <a:t>Сеть</a:t>
              </a:r>
            </a:p>
          </p:txBody>
        </p:sp>
        <p:sp>
          <p:nvSpPr>
            <p:cNvPr id="100" name="圆角矩形 99"/>
            <p:cNvSpPr/>
            <p:nvPr/>
          </p:nvSpPr>
          <p:spPr>
            <a:xfrm>
              <a:off x="723976" y="3716883"/>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a:solidFill>
                    <a:schemeClr val="tx1"/>
                  </a:solidFill>
                  <a:latin typeface="Huawei Sans" panose="020C0503030203020204" pitchFamily="34" charset="0"/>
                </a:rPr>
                <a:t>ОС</a:t>
              </a:r>
            </a:p>
          </p:txBody>
        </p:sp>
        <p:sp>
          <p:nvSpPr>
            <p:cNvPr id="101" name="圆角矩形 100"/>
            <p:cNvSpPr/>
            <p:nvPr/>
          </p:nvSpPr>
          <p:spPr>
            <a:xfrm>
              <a:off x="723976" y="327457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sz="1400" dirty="0">
                  <a:solidFill>
                    <a:schemeClr val="tx1"/>
                  </a:solidFill>
                  <a:latin typeface="Huawei Sans" panose="020C0503030203020204" pitchFamily="34" charset="0"/>
                </a:rPr>
                <a:t>Файловая система</a:t>
              </a:r>
            </a:p>
          </p:txBody>
        </p:sp>
        <p:sp>
          <p:nvSpPr>
            <p:cNvPr id="102" name="圆角矩形 101"/>
            <p:cNvSpPr/>
            <p:nvPr/>
          </p:nvSpPr>
          <p:spPr>
            <a:xfrm>
              <a:off x="723976" y="285050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sz="1400" dirty="0">
                  <a:solidFill>
                    <a:schemeClr val="tx1"/>
                  </a:solidFill>
                  <a:latin typeface="Huawei Sans" panose="020C0503030203020204" pitchFamily="34" charset="0"/>
                </a:rPr>
                <a:t>Драйвер принтера</a:t>
              </a:r>
            </a:p>
          </p:txBody>
        </p:sp>
        <p:sp>
          <p:nvSpPr>
            <p:cNvPr id="103" name="圆角矩形 102"/>
            <p:cNvSpPr/>
            <p:nvPr/>
          </p:nvSpPr>
          <p:spPr>
            <a:xfrm>
              <a:off x="723976" y="2411686"/>
              <a:ext cx="1705999" cy="4256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fontAlgn="ctr"/>
              <a:r>
                <a:rPr lang="ru-RU">
                  <a:solidFill>
                    <a:schemeClr val="tx1"/>
                  </a:solidFill>
                  <a:latin typeface="Huawei Sans" panose="020C0503030203020204" pitchFamily="34" charset="0"/>
                </a:rPr>
                <a:t>Приложение</a:t>
              </a:r>
            </a:p>
          </p:txBody>
        </p:sp>
      </p:grpSp>
      <p:pic>
        <p:nvPicPr>
          <p:cNvPr id="104" name="图片 103"/>
          <p:cNvPicPr>
            <a:picLocks noChangeAspect="1"/>
          </p:cNvPicPr>
          <p:nvPr/>
        </p:nvPicPr>
        <p:blipFill>
          <a:blip r:embed="rId3">
            <a:duotone>
              <a:schemeClr val="accent1">
                <a:shade val="45000"/>
                <a:satMod val="135000"/>
              </a:schemeClr>
              <a:prstClr val="white"/>
            </a:duotone>
          </a:blip>
          <a:stretch>
            <a:fillRect/>
          </a:stretch>
        </p:blipFill>
        <p:spPr>
          <a:xfrm>
            <a:off x="4134702" y="1833057"/>
            <a:ext cx="480805" cy="910093"/>
          </a:xfrm>
          <a:prstGeom prst="rect">
            <a:avLst/>
          </a:prstGeom>
        </p:spPr>
      </p:pic>
      <p:sp>
        <p:nvSpPr>
          <p:cNvPr id="110" name="文本框 109"/>
          <p:cNvSpPr txBox="1"/>
          <p:nvPr/>
        </p:nvSpPr>
        <p:spPr>
          <a:xfrm>
            <a:off x="4253401" y="5077855"/>
            <a:ext cx="2141933" cy="584775"/>
          </a:xfrm>
          <a:prstGeom prst="rect">
            <a:avLst/>
          </a:prstGeom>
          <a:noFill/>
        </p:spPr>
        <p:txBody>
          <a:bodyPr wrap="none" rtlCol="0">
            <a:noAutofit/>
          </a:bodyPr>
          <a:lstStyle/>
          <a:p>
            <a:pPr algn="ctr" fontAlgn="ctr"/>
            <a:r>
              <a:rPr lang="ru-RU" sz="1600">
                <a:latin typeface="Huawei Sans" panose="020C0503030203020204" pitchFamily="34" charset="0"/>
              </a:rPr>
              <a:t>Сервер общего назначения (Windows или UNIX)</a:t>
            </a:r>
          </a:p>
          <a:p>
            <a:pPr algn="ctr" fontAlgn="ctr"/>
            <a:endParaRPr lang="ru-RU" sz="1600">
              <a:latin typeface="Huawei Sans" panose="020C0503030203020204" pitchFamily="34" charset="0"/>
            </a:endParaRPr>
          </a:p>
        </p:txBody>
      </p:sp>
      <p:pic>
        <p:nvPicPr>
          <p:cNvPr id="111" name="图片 110"/>
          <p:cNvPicPr>
            <a:picLocks noChangeAspect="1"/>
          </p:cNvPicPr>
          <p:nvPr/>
        </p:nvPicPr>
        <p:blipFill>
          <a:blip r:embed="rId3">
            <a:duotone>
              <a:schemeClr val="accent1">
                <a:shade val="45000"/>
                <a:satMod val="135000"/>
              </a:schemeClr>
              <a:prstClr val="white"/>
            </a:duotone>
          </a:blip>
          <a:stretch>
            <a:fillRect/>
          </a:stretch>
        </p:blipFill>
        <p:spPr>
          <a:xfrm>
            <a:off x="4129501" y="2963445"/>
            <a:ext cx="480805" cy="910093"/>
          </a:xfrm>
          <a:prstGeom prst="rect">
            <a:avLst/>
          </a:prstGeom>
        </p:spPr>
      </p:pic>
      <p:pic>
        <p:nvPicPr>
          <p:cNvPr id="112" name="图片 111"/>
          <p:cNvPicPr>
            <a:picLocks noChangeAspect="1"/>
          </p:cNvPicPr>
          <p:nvPr/>
        </p:nvPicPr>
        <p:blipFill>
          <a:blip r:embed="rId3">
            <a:duotone>
              <a:schemeClr val="accent1">
                <a:shade val="45000"/>
                <a:satMod val="135000"/>
              </a:schemeClr>
              <a:prstClr val="white"/>
            </a:duotone>
          </a:blip>
          <a:stretch>
            <a:fillRect/>
          </a:stretch>
        </p:blipFill>
        <p:spPr>
          <a:xfrm>
            <a:off x="4134702" y="4093833"/>
            <a:ext cx="480805" cy="910093"/>
          </a:xfrm>
          <a:prstGeom prst="rect">
            <a:avLst/>
          </a:prstGeom>
        </p:spPr>
      </p:pic>
      <p:sp>
        <p:nvSpPr>
          <p:cNvPr id="122" name="文本框 121"/>
          <p:cNvSpPr txBox="1"/>
          <p:nvPr/>
        </p:nvSpPr>
        <p:spPr>
          <a:xfrm>
            <a:off x="6039073" y="3809132"/>
            <a:ext cx="2914785" cy="369332"/>
          </a:xfrm>
          <a:prstGeom prst="rect">
            <a:avLst/>
          </a:prstGeom>
          <a:noFill/>
        </p:spPr>
        <p:txBody>
          <a:bodyPr wrap="square" rtlCol="0" anchor="ctr">
            <a:noAutofit/>
          </a:bodyPr>
          <a:lstStyle/>
          <a:p>
            <a:pPr algn="ctr" fontAlgn="ctr"/>
            <a:r>
              <a:rPr lang="ru-RU" dirty="0" err="1">
                <a:latin typeface="Huawei Sans" panose="020C0503030203020204" pitchFamily="34" charset="0"/>
              </a:rPr>
              <a:t>Однофункциональное</a:t>
            </a:r>
            <a:r>
              <a:rPr lang="ru-RU" dirty="0">
                <a:latin typeface="Huawei Sans" panose="020C0503030203020204" pitchFamily="34" charset="0"/>
              </a:rPr>
              <a:t> устройство NAS</a:t>
            </a:r>
          </a:p>
        </p:txBody>
      </p:sp>
      <p:pic>
        <p:nvPicPr>
          <p:cNvPr id="123" name="图片 122"/>
          <p:cNvPicPr>
            <a:picLocks noChangeAspect="1"/>
          </p:cNvPicPr>
          <p:nvPr/>
        </p:nvPicPr>
        <p:blipFill>
          <a:blip r:embed="rId4">
            <a:duotone>
              <a:schemeClr val="accent1">
                <a:shade val="45000"/>
                <a:satMod val="135000"/>
              </a:schemeClr>
              <a:prstClr val="white"/>
            </a:duotone>
          </a:blip>
          <a:stretch>
            <a:fillRect/>
          </a:stretch>
        </p:blipFill>
        <p:spPr>
          <a:xfrm>
            <a:off x="6792156" y="3002349"/>
            <a:ext cx="1527373" cy="667655"/>
          </a:xfrm>
          <a:prstGeom prst="rect">
            <a:avLst/>
          </a:prstGeom>
        </p:spPr>
      </p:pic>
      <p:sp>
        <p:nvSpPr>
          <p:cNvPr id="124" name="右箭头 123"/>
          <p:cNvSpPr/>
          <p:nvPr/>
        </p:nvSpPr>
        <p:spPr>
          <a:xfrm>
            <a:off x="4916872" y="3235321"/>
            <a:ext cx="1710266" cy="388627"/>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pic>
        <p:nvPicPr>
          <p:cNvPr id="125"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9353" y="2467955"/>
            <a:ext cx="404440" cy="39603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2744" y="3561386"/>
            <a:ext cx="404440" cy="396033"/>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13" descr="C:\Users\Jacques\AppData\Local\Microsoft\Windows\INetCache\IE\PG2TXIXG\MC90043149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70119" y="4694179"/>
            <a:ext cx="404440" cy="396033"/>
          </a:xfrm>
          <a:prstGeom prst="rect">
            <a:avLst/>
          </a:prstGeom>
          <a:noFill/>
          <a:extLst>
            <a:ext uri="{909E8E84-426E-40DD-AFC4-6F175D3DCCD1}">
              <a14:hiddenFill xmlns:a14="http://schemas.microsoft.com/office/drawing/2010/main">
                <a:solidFill>
                  <a:srgbClr val="FFFFFF"/>
                </a:solidFill>
              </a14:hiddenFill>
            </a:ext>
          </a:extLst>
        </p:spPr>
      </p:pic>
      <p:sp>
        <p:nvSpPr>
          <p:cNvPr id="129" name="圆角矩形 128"/>
          <p:cNvSpPr/>
          <p:nvPr/>
        </p:nvSpPr>
        <p:spPr>
          <a:xfrm>
            <a:off x="1145813" y="1758317"/>
            <a:ext cx="2022167" cy="341857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Huawei Sans" panose="020C0503030203020204" pitchFamily="34" charset="0"/>
              <a:cs typeface="+mn-ea"/>
              <a:sym typeface="+mn-lt"/>
            </a:endParaRPr>
          </a:p>
        </p:txBody>
      </p:sp>
      <p:sp>
        <p:nvSpPr>
          <p:cNvPr id="130" name="圆角矩形 129"/>
          <p:cNvSpPr/>
          <p:nvPr/>
        </p:nvSpPr>
        <p:spPr>
          <a:xfrm>
            <a:off x="9243862" y="1676228"/>
            <a:ext cx="2022167" cy="297180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Huawei Sans" panose="020C0503030203020204" pitchFamily="34" charset="0"/>
              <a:cs typeface="+mn-ea"/>
              <a:sym typeface="+mn-lt"/>
            </a:endParaRPr>
          </a:p>
        </p:txBody>
      </p:sp>
      <p:cxnSp>
        <p:nvCxnSpPr>
          <p:cNvPr id="133" name="直接连接符 132"/>
          <p:cNvCxnSpPr>
            <a:endCxn id="111" idx="1"/>
          </p:cNvCxnSpPr>
          <p:nvPr/>
        </p:nvCxnSpPr>
        <p:spPr>
          <a:xfrm>
            <a:off x="3140394" y="2024991"/>
            <a:ext cx="989107" cy="1393501"/>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flipV="1">
            <a:off x="3149129" y="3833328"/>
            <a:ext cx="1025642" cy="1155761"/>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40" name="直接连接符 139"/>
          <p:cNvCxnSpPr/>
          <p:nvPr/>
        </p:nvCxnSpPr>
        <p:spPr>
          <a:xfrm flipV="1">
            <a:off x="8117115" y="1944198"/>
            <a:ext cx="1121546" cy="1156518"/>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8220923" y="3619016"/>
            <a:ext cx="1011495" cy="856038"/>
          </a:xfrm>
          <a:prstGeom prst="line">
            <a:avLst/>
          </a:prstGeom>
          <a:ln w="12700">
            <a:solidFill>
              <a:srgbClr val="151515"/>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9206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Autofit/>
          </a:bodyPr>
          <a:lstStyle/>
          <a:p>
            <a:r>
              <a:rPr lang="ru-RU">
                <a:latin typeface="Huawei Sans" panose="020C0503030203020204" pitchFamily="34" charset="0"/>
              </a:rPr>
              <a:t>Протоколы NAS</a:t>
            </a:r>
          </a:p>
        </p:txBody>
      </p:sp>
      <p:pic>
        <p:nvPicPr>
          <p:cNvPr id="2" name="图片 1"/>
          <p:cNvPicPr>
            <a:picLocks noChangeAspect="1"/>
          </p:cNvPicPr>
          <p:nvPr/>
        </p:nvPicPr>
        <p:blipFill>
          <a:blip r:embed="rId3">
            <a:duotone>
              <a:schemeClr val="accent1">
                <a:shade val="45000"/>
                <a:satMod val="135000"/>
              </a:schemeClr>
              <a:prstClr val="white"/>
            </a:duotone>
          </a:blip>
          <a:stretch>
            <a:fillRect/>
          </a:stretch>
        </p:blipFill>
        <p:spPr>
          <a:xfrm>
            <a:off x="6394808" y="4089540"/>
            <a:ext cx="524611" cy="1427631"/>
          </a:xfrm>
          <a:prstGeom prst="rect">
            <a:avLst/>
          </a:prstGeom>
        </p:spPr>
      </p:pic>
      <p:pic>
        <p:nvPicPr>
          <p:cNvPr id="4" name="图片 3"/>
          <p:cNvPicPr>
            <a:picLocks noChangeAspect="1"/>
          </p:cNvPicPr>
          <p:nvPr/>
        </p:nvPicPr>
        <p:blipFill>
          <a:blip r:embed="rId3">
            <a:duotone>
              <a:schemeClr val="accent1">
                <a:shade val="45000"/>
                <a:satMod val="135000"/>
              </a:schemeClr>
              <a:prstClr val="white"/>
            </a:duotone>
          </a:blip>
          <a:stretch>
            <a:fillRect/>
          </a:stretch>
        </p:blipFill>
        <p:spPr>
          <a:xfrm>
            <a:off x="7029808" y="4089540"/>
            <a:ext cx="524611" cy="1427631"/>
          </a:xfrm>
          <a:prstGeom prst="rect">
            <a:avLst/>
          </a:prstGeom>
        </p:spPr>
      </p:pic>
      <p:pic>
        <p:nvPicPr>
          <p:cNvPr id="5" name="图片 4"/>
          <p:cNvPicPr>
            <a:picLocks noChangeAspect="1"/>
          </p:cNvPicPr>
          <p:nvPr/>
        </p:nvPicPr>
        <p:blipFill>
          <a:blip r:embed="rId3">
            <a:duotone>
              <a:schemeClr val="accent1">
                <a:shade val="45000"/>
                <a:satMod val="135000"/>
              </a:schemeClr>
              <a:prstClr val="white"/>
            </a:duotone>
          </a:blip>
          <a:stretch>
            <a:fillRect/>
          </a:stretch>
        </p:blipFill>
        <p:spPr>
          <a:xfrm>
            <a:off x="5740066" y="4089540"/>
            <a:ext cx="524611" cy="1427631"/>
          </a:xfrm>
          <a:prstGeom prst="rect">
            <a:avLst/>
          </a:prstGeom>
        </p:spPr>
      </p:pic>
      <p:sp>
        <p:nvSpPr>
          <p:cNvPr id="6" name="圆角矩形 5"/>
          <p:cNvSpPr/>
          <p:nvPr/>
        </p:nvSpPr>
        <p:spPr>
          <a:xfrm>
            <a:off x="857434" y="3482102"/>
            <a:ext cx="6826812" cy="227861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chemeClr val="tx1"/>
              </a:solidFill>
              <a:latin typeface="Huawei Sans" panose="020C0503030203020204" pitchFamily="34" charset="0"/>
              <a:cs typeface="+mn-ea"/>
              <a:sym typeface="+mn-lt"/>
            </a:endParaRPr>
          </a:p>
        </p:txBody>
      </p:sp>
      <p:sp>
        <p:nvSpPr>
          <p:cNvPr id="10" name="圆角矩形 9"/>
          <p:cNvSpPr/>
          <p:nvPr/>
        </p:nvSpPr>
        <p:spPr>
          <a:xfrm>
            <a:off x="2766682" y="4057677"/>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sz="1600">
                <a:solidFill>
                  <a:schemeClr val="tx1"/>
                </a:solidFill>
                <a:latin typeface="Huawei Sans" panose="020C0503030203020204" pitchFamily="34" charset="0"/>
              </a:rPr>
              <a:t>FS</a:t>
            </a:r>
          </a:p>
        </p:txBody>
      </p:sp>
      <p:sp>
        <p:nvSpPr>
          <p:cNvPr id="11" name="圆角矩形 10"/>
          <p:cNvSpPr/>
          <p:nvPr/>
        </p:nvSpPr>
        <p:spPr>
          <a:xfrm>
            <a:off x="2766682" y="4448248"/>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sz="1600">
                <a:solidFill>
                  <a:schemeClr val="tx1"/>
                </a:solidFill>
                <a:latin typeface="Huawei Sans" panose="020C0503030203020204" pitchFamily="34" charset="0"/>
              </a:rPr>
              <a:t>КЭШ</a:t>
            </a:r>
          </a:p>
        </p:txBody>
      </p:sp>
      <p:sp>
        <p:nvSpPr>
          <p:cNvPr id="12" name="圆角矩形 11"/>
          <p:cNvSpPr/>
          <p:nvPr/>
        </p:nvSpPr>
        <p:spPr>
          <a:xfrm>
            <a:off x="2766682" y="4838820"/>
            <a:ext cx="900000" cy="288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sz="1600">
                <a:solidFill>
                  <a:schemeClr val="tx1"/>
                </a:solidFill>
                <a:latin typeface="Huawei Sans" panose="020C0503030203020204" pitchFamily="34" charset="0"/>
              </a:rPr>
              <a:t>ПУЛ</a:t>
            </a:r>
          </a:p>
        </p:txBody>
      </p:sp>
      <p:grpSp>
        <p:nvGrpSpPr>
          <p:cNvPr id="57" name="组合 56"/>
          <p:cNvGrpSpPr/>
          <p:nvPr/>
        </p:nvGrpSpPr>
        <p:grpSpPr>
          <a:xfrm>
            <a:off x="1003814" y="1112142"/>
            <a:ext cx="2101451" cy="2038850"/>
            <a:chOff x="3390900" y="1383800"/>
            <a:chExt cx="2101451" cy="2038850"/>
          </a:xfrm>
        </p:grpSpPr>
        <p:sp>
          <p:nvSpPr>
            <p:cNvPr id="13" name="圆角矩形 12"/>
            <p:cNvSpPr/>
            <p:nvPr/>
          </p:nvSpPr>
          <p:spPr>
            <a:xfrm>
              <a:off x="3390900" y="1777999"/>
              <a:ext cx="2101451" cy="164465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pic>
          <p:nvPicPr>
            <p:cNvPr id="14" name="图片 13"/>
            <p:cNvPicPr>
              <a:picLocks noChangeAspect="1"/>
            </p:cNvPicPr>
            <p:nvPr/>
          </p:nvPicPr>
          <p:blipFill>
            <a:blip r:embed="rId4">
              <a:duotone>
                <a:schemeClr val="accent5">
                  <a:shade val="45000"/>
                  <a:satMod val="135000"/>
                </a:schemeClr>
                <a:prstClr val="white"/>
              </a:duotone>
            </a:blip>
            <a:stretch>
              <a:fillRect/>
            </a:stretch>
          </p:blipFill>
          <p:spPr>
            <a:xfrm>
              <a:off x="3688234" y="2083146"/>
              <a:ext cx="210506" cy="398457"/>
            </a:xfrm>
            <a:prstGeom prst="rect">
              <a:avLst/>
            </a:prstGeom>
          </p:spPr>
        </p:pic>
        <p:sp>
          <p:nvSpPr>
            <p:cNvPr id="3" name="文本框 2"/>
            <p:cNvSpPr txBox="1"/>
            <p:nvPr/>
          </p:nvSpPr>
          <p:spPr>
            <a:xfrm>
              <a:off x="3898740" y="2300094"/>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16" name="图片 15"/>
            <p:cNvPicPr>
              <a:picLocks noChangeAspect="1"/>
            </p:cNvPicPr>
            <p:nvPr/>
          </p:nvPicPr>
          <p:blipFill>
            <a:blip r:embed="rId4">
              <a:duotone>
                <a:schemeClr val="accent5">
                  <a:shade val="45000"/>
                  <a:satMod val="135000"/>
                </a:schemeClr>
                <a:prstClr val="white"/>
              </a:duotone>
            </a:blip>
            <a:stretch>
              <a:fillRect/>
            </a:stretch>
          </p:blipFill>
          <p:spPr>
            <a:xfrm>
              <a:off x="4727017" y="2083146"/>
              <a:ext cx="210506" cy="398457"/>
            </a:xfrm>
            <a:prstGeom prst="rect">
              <a:avLst/>
            </a:prstGeom>
          </p:spPr>
        </p:pic>
        <p:sp>
          <p:nvSpPr>
            <p:cNvPr id="17" name="文本框 16"/>
            <p:cNvSpPr txBox="1"/>
            <p:nvPr/>
          </p:nvSpPr>
          <p:spPr>
            <a:xfrm>
              <a:off x="4937523" y="2258615"/>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18" name="图片 17"/>
            <p:cNvPicPr>
              <a:picLocks noChangeAspect="1"/>
            </p:cNvPicPr>
            <p:nvPr/>
          </p:nvPicPr>
          <p:blipFill>
            <a:blip r:embed="rId4">
              <a:duotone>
                <a:schemeClr val="accent5">
                  <a:shade val="45000"/>
                  <a:satMod val="135000"/>
                </a:schemeClr>
                <a:prstClr val="white"/>
              </a:duotone>
            </a:blip>
            <a:stretch>
              <a:fillRect/>
            </a:stretch>
          </p:blipFill>
          <p:spPr>
            <a:xfrm>
              <a:off x="3882228" y="2928620"/>
              <a:ext cx="210506" cy="398457"/>
            </a:xfrm>
            <a:prstGeom prst="rect">
              <a:avLst/>
            </a:prstGeom>
          </p:spPr>
        </p:pic>
        <p:sp>
          <p:nvSpPr>
            <p:cNvPr id="19" name="文本框 18"/>
            <p:cNvSpPr txBox="1"/>
            <p:nvPr/>
          </p:nvSpPr>
          <p:spPr>
            <a:xfrm>
              <a:off x="4092734" y="3059826"/>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20" name="图片 19"/>
            <p:cNvPicPr>
              <a:picLocks noChangeAspect="1"/>
            </p:cNvPicPr>
            <p:nvPr/>
          </p:nvPicPr>
          <p:blipFill>
            <a:blip r:embed="rId5">
              <a:duotone>
                <a:schemeClr val="accent5">
                  <a:shade val="45000"/>
                  <a:satMod val="135000"/>
                </a:schemeClr>
                <a:prstClr val="white"/>
              </a:duotone>
            </a:blip>
            <a:stretch>
              <a:fillRect/>
            </a:stretch>
          </p:blipFill>
          <p:spPr>
            <a:xfrm>
              <a:off x="4734638" y="2926203"/>
              <a:ext cx="394911" cy="366988"/>
            </a:xfrm>
            <a:prstGeom prst="rect">
              <a:avLst/>
            </a:prstGeom>
          </p:spPr>
        </p:pic>
        <p:cxnSp>
          <p:nvCxnSpPr>
            <p:cNvPr id="22" name="肘形连接符 21"/>
            <p:cNvCxnSpPr>
              <a:stCxn id="14" idx="2"/>
              <a:endCxn id="20" idx="0"/>
            </p:cNvCxnSpPr>
            <p:nvPr/>
          </p:nvCxnSpPr>
          <p:spPr>
            <a:xfrm rot="16200000" flipH="1">
              <a:off x="4140490" y="2134599"/>
              <a:ext cx="444600" cy="11386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肘形连接符 23"/>
            <p:cNvCxnSpPr>
              <a:stCxn id="16" idx="2"/>
              <a:endCxn id="20" idx="0"/>
            </p:cNvCxnSpPr>
            <p:nvPr/>
          </p:nvCxnSpPr>
          <p:spPr>
            <a:xfrm rot="16200000" flipH="1">
              <a:off x="4659882" y="2653991"/>
              <a:ext cx="444600" cy="9982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18" idx="0"/>
              <a:endCxn id="14" idx="2"/>
            </p:cNvCxnSpPr>
            <p:nvPr/>
          </p:nvCxnSpPr>
          <p:spPr>
            <a:xfrm rot="16200000" flipV="1">
              <a:off x="3666976" y="2608115"/>
              <a:ext cx="447017" cy="1939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489325" y="2705100"/>
              <a:ext cx="180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5131146" y="3059826"/>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sp>
          <p:nvSpPr>
            <p:cNvPr id="38" name="文本框 37"/>
            <p:cNvSpPr txBox="1"/>
            <p:nvPr/>
          </p:nvSpPr>
          <p:spPr>
            <a:xfrm>
              <a:off x="4145072" y="2667110"/>
              <a:ext cx="619080" cy="307777"/>
            </a:xfrm>
            <a:prstGeom prst="rect">
              <a:avLst/>
            </a:prstGeom>
            <a:noFill/>
          </p:spPr>
          <p:txBody>
            <a:bodyPr wrap="none" rtlCol="0">
              <a:noAutofit/>
            </a:bodyPr>
            <a:lstStyle/>
            <a:p>
              <a:pPr fontAlgn="ctr"/>
              <a:r>
                <a:rPr lang="ru-RU" sz="1200">
                  <a:latin typeface="Huawei Sans" panose="020C0503030203020204" pitchFamily="34" charset="0"/>
                </a:rPr>
                <a:t>Linux</a:t>
              </a:r>
            </a:p>
          </p:txBody>
        </p:sp>
        <p:sp>
          <p:nvSpPr>
            <p:cNvPr id="40" name="圆角矩形 39"/>
            <p:cNvSpPr/>
            <p:nvPr/>
          </p:nvSpPr>
          <p:spPr>
            <a:xfrm>
              <a:off x="3850915" y="1383800"/>
              <a:ext cx="1278634" cy="533773"/>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sz="1600">
                  <a:solidFill>
                    <a:schemeClr val="tx1"/>
                  </a:solidFill>
                  <a:latin typeface="Huawei Sans" panose="020C0503030203020204" pitchFamily="34" charset="0"/>
                </a:rPr>
                <a:t>Офис компании</a:t>
              </a:r>
            </a:p>
          </p:txBody>
        </p:sp>
      </p:grpSp>
      <p:grpSp>
        <p:nvGrpSpPr>
          <p:cNvPr id="56" name="组合 55"/>
          <p:cNvGrpSpPr/>
          <p:nvPr/>
        </p:nvGrpSpPr>
        <p:grpSpPr>
          <a:xfrm>
            <a:off x="3666365" y="1112142"/>
            <a:ext cx="2059906" cy="2049121"/>
            <a:chOff x="6320628" y="1373529"/>
            <a:chExt cx="2059906" cy="2049121"/>
          </a:xfrm>
        </p:grpSpPr>
        <p:sp>
          <p:nvSpPr>
            <p:cNvPr id="41" name="圆角矩形 40"/>
            <p:cNvSpPr/>
            <p:nvPr/>
          </p:nvSpPr>
          <p:spPr>
            <a:xfrm>
              <a:off x="6320628" y="1777999"/>
              <a:ext cx="2059906" cy="1644651"/>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sz="1600" dirty="0">
                <a:solidFill>
                  <a:schemeClr val="tx1"/>
                </a:solidFill>
                <a:latin typeface="Huawei Sans" panose="020C0503030203020204" pitchFamily="34" charset="0"/>
                <a:cs typeface="+mn-ea"/>
                <a:sym typeface="+mn-lt"/>
              </a:endParaRPr>
            </a:p>
          </p:txBody>
        </p:sp>
        <p:pic>
          <p:nvPicPr>
            <p:cNvPr id="42" name="图片 41"/>
            <p:cNvPicPr>
              <a:picLocks noChangeAspect="1"/>
            </p:cNvPicPr>
            <p:nvPr/>
          </p:nvPicPr>
          <p:blipFill>
            <a:blip r:embed="rId4">
              <a:duotone>
                <a:schemeClr val="accent5">
                  <a:shade val="45000"/>
                  <a:satMod val="135000"/>
                </a:schemeClr>
                <a:prstClr val="white"/>
              </a:duotone>
            </a:blip>
            <a:stretch>
              <a:fillRect/>
            </a:stretch>
          </p:blipFill>
          <p:spPr>
            <a:xfrm>
              <a:off x="6599067" y="2083146"/>
              <a:ext cx="210506" cy="398457"/>
            </a:xfrm>
            <a:prstGeom prst="rect">
              <a:avLst/>
            </a:prstGeom>
          </p:spPr>
        </p:pic>
        <p:sp>
          <p:nvSpPr>
            <p:cNvPr id="43" name="文本框 42"/>
            <p:cNvSpPr txBox="1"/>
            <p:nvPr/>
          </p:nvSpPr>
          <p:spPr>
            <a:xfrm>
              <a:off x="6809573" y="2300094"/>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44" name="图片 43"/>
            <p:cNvPicPr>
              <a:picLocks noChangeAspect="1"/>
            </p:cNvPicPr>
            <p:nvPr/>
          </p:nvPicPr>
          <p:blipFill>
            <a:blip r:embed="rId4">
              <a:duotone>
                <a:schemeClr val="accent5">
                  <a:shade val="45000"/>
                  <a:satMod val="135000"/>
                </a:schemeClr>
                <a:prstClr val="white"/>
              </a:duotone>
            </a:blip>
            <a:stretch>
              <a:fillRect/>
            </a:stretch>
          </p:blipFill>
          <p:spPr>
            <a:xfrm>
              <a:off x="7637850" y="2083146"/>
              <a:ext cx="210506" cy="398457"/>
            </a:xfrm>
            <a:prstGeom prst="rect">
              <a:avLst/>
            </a:prstGeom>
          </p:spPr>
        </p:pic>
        <p:sp>
          <p:nvSpPr>
            <p:cNvPr id="45" name="文本框 44"/>
            <p:cNvSpPr txBox="1"/>
            <p:nvPr/>
          </p:nvSpPr>
          <p:spPr>
            <a:xfrm>
              <a:off x="7848356" y="2258615"/>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46" name="图片 45"/>
            <p:cNvPicPr>
              <a:picLocks noChangeAspect="1"/>
            </p:cNvPicPr>
            <p:nvPr/>
          </p:nvPicPr>
          <p:blipFill>
            <a:blip r:embed="rId4">
              <a:duotone>
                <a:schemeClr val="accent5">
                  <a:shade val="45000"/>
                  <a:satMod val="135000"/>
                </a:schemeClr>
                <a:prstClr val="white"/>
              </a:duotone>
            </a:blip>
            <a:stretch>
              <a:fillRect/>
            </a:stretch>
          </p:blipFill>
          <p:spPr>
            <a:xfrm>
              <a:off x="6793061" y="2928620"/>
              <a:ext cx="210506" cy="398457"/>
            </a:xfrm>
            <a:prstGeom prst="rect">
              <a:avLst/>
            </a:prstGeom>
          </p:spPr>
        </p:pic>
        <p:sp>
          <p:nvSpPr>
            <p:cNvPr id="47" name="文本框 46"/>
            <p:cNvSpPr txBox="1"/>
            <p:nvPr/>
          </p:nvSpPr>
          <p:spPr>
            <a:xfrm>
              <a:off x="7003567" y="3059826"/>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pic>
          <p:nvPicPr>
            <p:cNvPr id="48" name="图片 47"/>
            <p:cNvPicPr>
              <a:picLocks noChangeAspect="1"/>
            </p:cNvPicPr>
            <p:nvPr/>
          </p:nvPicPr>
          <p:blipFill>
            <a:blip r:embed="rId5">
              <a:duotone>
                <a:schemeClr val="accent5">
                  <a:shade val="45000"/>
                  <a:satMod val="135000"/>
                </a:schemeClr>
                <a:prstClr val="white"/>
              </a:duotone>
            </a:blip>
            <a:stretch>
              <a:fillRect/>
            </a:stretch>
          </p:blipFill>
          <p:spPr>
            <a:xfrm>
              <a:off x="7645471" y="2926203"/>
              <a:ext cx="394911" cy="366988"/>
            </a:xfrm>
            <a:prstGeom prst="rect">
              <a:avLst/>
            </a:prstGeom>
          </p:spPr>
        </p:pic>
        <p:cxnSp>
          <p:nvCxnSpPr>
            <p:cNvPr id="49" name="肘形连接符 48"/>
            <p:cNvCxnSpPr>
              <a:stCxn id="42" idx="2"/>
              <a:endCxn id="48" idx="0"/>
            </p:cNvCxnSpPr>
            <p:nvPr/>
          </p:nvCxnSpPr>
          <p:spPr>
            <a:xfrm rot="16200000" flipH="1">
              <a:off x="7051323" y="2134599"/>
              <a:ext cx="444600" cy="113860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0" name="肘形连接符 49"/>
            <p:cNvCxnSpPr>
              <a:stCxn id="44" idx="2"/>
              <a:endCxn id="48" idx="0"/>
            </p:cNvCxnSpPr>
            <p:nvPr/>
          </p:nvCxnSpPr>
          <p:spPr>
            <a:xfrm rot="16200000" flipH="1">
              <a:off x="7570715" y="2653991"/>
              <a:ext cx="444600" cy="9982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46" idx="0"/>
              <a:endCxn id="42" idx="2"/>
            </p:cNvCxnSpPr>
            <p:nvPr/>
          </p:nvCxnSpPr>
          <p:spPr>
            <a:xfrm rot="16200000" flipV="1">
              <a:off x="6577809" y="2608115"/>
              <a:ext cx="447017" cy="193994"/>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400158" y="2705100"/>
              <a:ext cx="18097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8041979" y="3059826"/>
              <a:ext cx="338554" cy="307777"/>
            </a:xfrm>
            <a:prstGeom prst="rect">
              <a:avLst/>
            </a:prstGeom>
            <a:noFill/>
          </p:spPr>
          <p:txBody>
            <a:bodyPr wrap="none" rtlCol="0">
              <a:noAutofit/>
            </a:bodyPr>
            <a:lstStyle/>
            <a:p>
              <a:pPr fontAlgn="ctr"/>
              <a:r>
                <a:rPr lang="ru-RU" sz="1200">
                  <a:latin typeface="Huawei Sans" panose="020C0503030203020204" pitchFamily="34" charset="0"/>
                </a:rPr>
                <a:t>IP</a:t>
              </a:r>
            </a:p>
          </p:txBody>
        </p:sp>
        <p:sp>
          <p:nvSpPr>
            <p:cNvPr id="54" name="文本框 53"/>
            <p:cNvSpPr txBox="1"/>
            <p:nvPr/>
          </p:nvSpPr>
          <p:spPr>
            <a:xfrm>
              <a:off x="6922555" y="2667110"/>
              <a:ext cx="933269" cy="307777"/>
            </a:xfrm>
            <a:prstGeom prst="rect">
              <a:avLst/>
            </a:prstGeom>
            <a:noFill/>
          </p:spPr>
          <p:txBody>
            <a:bodyPr wrap="none" rtlCol="0">
              <a:noAutofit/>
            </a:bodyPr>
            <a:lstStyle/>
            <a:p>
              <a:pPr fontAlgn="ctr"/>
              <a:r>
                <a:rPr lang="ru-RU" sz="1200">
                  <a:latin typeface="Huawei Sans" panose="020C0503030203020204" pitchFamily="34" charset="0"/>
                </a:rPr>
                <a:t>Windows</a:t>
              </a:r>
            </a:p>
          </p:txBody>
        </p:sp>
        <p:sp>
          <p:nvSpPr>
            <p:cNvPr id="55" name="圆角矩形 54"/>
            <p:cNvSpPr/>
            <p:nvPr/>
          </p:nvSpPr>
          <p:spPr>
            <a:xfrm>
              <a:off x="6761747" y="1373529"/>
              <a:ext cx="1280231" cy="544044"/>
            </a:xfrm>
            <a:prstGeom prst="round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sz="1600">
                  <a:solidFill>
                    <a:schemeClr val="tx1"/>
                  </a:solidFill>
                  <a:latin typeface="Huawei Sans" panose="020C0503030203020204" pitchFamily="34" charset="0"/>
                </a:rPr>
                <a:t>Офис компании</a:t>
              </a:r>
            </a:p>
          </p:txBody>
        </p:sp>
      </p:grpSp>
      <p:cxnSp>
        <p:nvCxnSpPr>
          <p:cNvPr id="59" name="直接箭头连接符 58"/>
          <p:cNvCxnSpPr>
            <a:stCxn id="13" idx="2"/>
            <a:endCxn id="7" idx="0"/>
          </p:cNvCxnSpPr>
          <p:nvPr/>
        </p:nvCxnSpPr>
        <p:spPr>
          <a:xfrm>
            <a:off x="2054540" y="3150992"/>
            <a:ext cx="7044" cy="469089"/>
          </a:xfrm>
          <a:prstGeom prst="straightConnector1">
            <a:avLst/>
          </a:prstGeom>
          <a:ln w="12700">
            <a:solidFill>
              <a:srgbClr val="0070C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61" name="直接箭头连接符 60"/>
          <p:cNvCxnSpPr>
            <a:stCxn id="41" idx="2"/>
            <a:endCxn id="8" idx="0"/>
          </p:cNvCxnSpPr>
          <p:nvPr/>
        </p:nvCxnSpPr>
        <p:spPr>
          <a:xfrm>
            <a:off x="4696318" y="3161263"/>
            <a:ext cx="8200" cy="458652"/>
          </a:xfrm>
          <a:prstGeom prst="straightConnector1">
            <a:avLst/>
          </a:prstGeom>
          <a:ln w="12700">
            <a:solidFill>
              <a:srgbClr val="0070C0"/>
            </a:solidFill>
            <a:prstDash val="lgDash"/>
            <a:tailEnd type="triangle"/>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1827693" y="3659429"/>
            <a:ext cx="2642935" cy="1360089"/>
            <a:chOff x="2061584" y="3952316"/>
            <a:chExt cx="2642935" cy="1360089"/>
          </a:xfrm>
        </p:grpSpPr>
        <p:cxnSp>
          <p:nvCxnSpPr>
            <p:cNvPr id="67" name="肘形连接符 66"/>
            <p:cNvCxnSpPr>
              <a:stCxn id="7" idx="2"/>
            </p:cNvCxnSpPr>
            <p:nvPr/>
          </p:nvCxnSpPr>
          <p:spPr>
            <a:xfrm rot="16200000" flipH="1">
              <a:off x="1831133" y="4182934"/>
              <a:ext cx="1350820" cy="889918"/>
            </a:xfrm>
            <a:prstGeom prst="bentConnector3">
              <a:avLst>
                <a:gd name="adj1" fmla="val 30495"/>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0" name="肘形连接符 69"/>
            <p:cNvCxnSpPr>
              <a:stCxn id="8" idx="2"/>
            </p:cNvCxnSpPr>
            <p:nvPr/>
          </p:nvCxnSpPr>
          <p:spPr>
            <a:xfrm rot="5400000">
              <a:off x="3654142" y="4262029"/>
              <a:ext cx="1360089" cy="740664"/>
            </a:xfrm>
            <a:prstGeom prst="bentConnector3">
              <a:avLst>
                <a:gd name="adj1" fmla="val 31768"/>
              </a:avLst>
            </a:prstGeom>
            <a:ln w="12700">
              <a:solidFill>
                <a:srgbClr val="C7000B"/>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6" name="文本框 75"/>
          <p:cNvSpPr txBox="1"/>
          <p:nvPr/>
        </p:nvSpPr>
        <p:spPr>
          <a:xfrm>
            <a:off x="7459339" y="1101841"/>
            <a:ext cx="3844408" cy="2169825"/>
          </a:xfrm>
          <a:prstGeom prst="rect">
            <a:avLst/>
          </a:prstGeom>
          <a:noFill/>
          <a:ln w="22225">
            <a:solidFill>
              <a:schemeClr val="bg1">
                <a:lumMod val="50000"/>
              </a:schemeClr>
            </a:solidFill>
            <a:prstDash val="dash"/>
          </a:ln>
        </p:spPr>
        <p:txBody>
          <a:bodyPr wrap="square" rtlCol="0">
            <a:noAutofit/>
          </a:bodyPr>
          <a:lstStyle/>
          <a:p>
            <a:pPr marL="285750" indent="-285750" fontAlgn="ctr">
              <a:lnSpc>
                <a:spcPct val="150000"/>
              </a:lnSpc>
              <a:buFont typeface="Arial" panose="020B0604020202020204" pitchFamily="34" charset="0"/>
              <a:buChar char="•"/>
            </a:pPr>
            <a:r>
              <a:rPr lang="ru-RU" b="1">
                <a:solidFill>
                  <a:srgbClr val="C7000B"/>
                </a:solidFill>
                <a:latin typeface="Huawei Sans" panose="020C0503030203020204" pitchFamily="34" charset="0"/>
              </a:rPr>
              <a:t>NFS</a:t>
            </a:r>
          </a:p>
          <a:p>
            <a:pPr marL="285750" indent="-285750" fontAlgn="ctr">
              <a:lnSpc>
                <a:spcPct val="150000"/>
              </a:lnSpc>
              <a:buFont typeface="Arial" panose="020B0604020202020204" pitchFamily="34" charset="0"/>
              <a:buChar char="•"/>
            </a:pPr>
            <a:r>
              <a:rPr lang="ru-RU" b="1">
                <a:solidFill>
                  <a:srgbClr val="C7000B"/>
                </a:solidFill>
                <a:latin typeface="Huawei Sans" panose="020C0503030203020204" pitchFamily="34" charset="0"/>
              </a:rPr>
              <a:t>CIFS</a:t>
            </a:r>
          </a:p>
          <a:p>
            <a:pPr marL="285750" indent="-285750" fontAlgn="ctr">
              <a:lnSpc>
                <a:spcPct val="150000"/>
              </a:lnSpc>
              <a:buFont typeface="Arial" panose="020B0604020202020204" pitchFamily="34" charset="0"/>
              <a:buChar char="•"/>
            </a:pPr>
            <a:r>
              <a:rPr lang="ru-RU" b="1">
                <a:latin typeface="Huawei Sans" panose="020C0503030203020204" pitchFamily="34" charset="0"/>
              </a:rPr>
              <a:t>FTP</a:t>
            </a:r>
          </a:p>
          <a:p>
            <a:pPr marL="285750" indent="-285750" fontAlgn="ctr">
              <a:lnSpc>
                <a:spcPct val="150000"/>
              </a:lnSpc>
              <a:buFont typeface="Arial" panose="020B0604020202020204" pitchFamily="34" charset="0"/>
              <a:buChar char="•"/>
            </a:pPr>
            <a:r>
              <a:rPr lang="ru-RU" b="1">
                <a:latin typeface="Huawei Sans" panose="020C0503030203020204" pitchFamily="34" charset="0"/>
              </a:rPr>
              <a:t>HTTP</a:t>
            </a:r>
          </a:p>
          <a:p>
            <a:pPr marL="285750" indent="-285750" fontAlgn="ctr">
              <a:lnSpc>
                <a:spcPct val="150000"/>
              </a:lnSpc>
              <a:buFont typeface="Arial" panose="020B0604020202020204" pitchFamily="34" charset="0"/>
              <a:buChar char="•"/>
            </a:pPr>
            <a:r>
              <a:rPr lang="ru-RU" b="1">
                <a:latin typeface="Huawei Sans" panose="020C0503030203020204" pitchFamily="34" charset="0"/>
              </a:rPr>
              <a:t>NDMP</a:t>
            </a:r>
          </a:p>
        </p:txBody>
      </p:sp>
      <p:pic>
        <p:nvPicPr>
          <p:cNvPr id="58" name="图片 57"/>
          <p:cNvPicPr>
            <a:picLocks noChangeAspect="1"/>
          </p:cNvPicPr>
          <p:nvPr/>
        </p:nvPicPr>
        <p:blipFill>
          <a:blip r:embed="rId3">
            <a:duotone>
              <a:schemeClr val="accent1">
                <a:shade val="45000"/>
                <a:satMod val="135000"/>
              </a:schemeClr>
              <a:prstClr val="white"/>
            </a:duotone>
          </a:blip>
          <a:stretch>
            <a:fillRect/>
          </a:stretch>
        </p:blipFill>
        <p:spPr>
          <a:xfrm>
            <a:off x="5111416" y="4108590"/>
            <a:ext cx="524611" cy="1427631"/>
          </a:xfrm>
          <a:prstGeom prst="rect">
            <a:avLst/>
          </a:prstGeom>
        </p:spPr>
      </p:pic>
      <p:sp>
        <p:nvSpPr>
          <p:cNvPr id="7" name="圆角矩形 6"/>
          <p:cNvSpPr/>
          <p:nvPr/>
        </p:nvSpPr>
        <p:spPr>
          <a:xfrm>
            <a:off x="1572731" y="3620081"/>
            <a:ext cx="977706" cy="332402"/>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a:solidFill>
                  <a:schemeClr val="tx1"/>
                </a:solidFill>
                <a:latin typeface="Huawei Sans" panose="020C0503030203020204" pitchFamily="34" charset="0"/>
              </a:rPr>
              <a:t>NFS</a:t>
            </a:r>
          </a:p>
        </p:txBody>
      </p:sp>
      <p:sp>
        <p:nvSpPr>
          <p:cNvPr id="8" name="圆角矩形 7"/>
          <p:cNvSpPr/>
          <p:nvPr/>
        </p:nvSpPr>
        <p:spPr>
          <a:xfrm>
            <a:off x="4215665" y="3619915"/>
            <a:ext cx="977706" cy="332402"/>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a:solidFill>
                  <a:schemeClr val="tx1"/>
                </a:solidFill>
                <a:latin typeface="Huawei Sans" panose="020C0503030203020204" pitchFamily="34" charset="0"/>
              </a:rPr>
              <a:t>CIFS</a:t>
            </a:r>
          </a:p>
        </p:txBody>
      </p:sp>
    </p:spTree>
    <p:extLst>
      <p:ext uri="{BB962C8B-B14F-4D97-AF65-F5344CB8AC3E}">
        <p14:creationId xmlns:p14="http://schemas.microsoft.com/office/powerpoint/2010/main" val="2074989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Принципы работы NFS</a:t>
            </a:r>
          </a:p>
        </p:txBody>
      </p:sp>
      <p:sp>
        <p:nvSpPr>
          <p:cNvPr id="3" name="矩形 2"/>
          <p:cNvSpPr/>
          <p:nvPr/>
        </p:nvSpPr>
        <p:spPr>
          <a:xfrm>
            <a:off x="1590128" y="2187100"/>
            <a:ext cx="626533" cy="2497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fontAlgn="ctr"/>
            <a:r>
              <a:rPr lang="ru-RU">
                <a:solidFill>
                  <a:schemeClr val="tx1"/>
                </a:solidFill>
                <a:latin typeface="Huawei Sans" panose="020C0503030203020204" pitchFamily="34" charset="0"/>
              </a:rPr>
              <a:t>Программа-клиент</a:t>
            </a:r>
          </a:p>
        </p:txBody>
      </p:sp>
      <p:sp>
        <p:nvSpPr>
          <p:cNvPr id="4" name="矩形 3"/>
          <p:cNvSpPr/>
          <p:nvPr/>
        </p:nvSpPr>
        <p:spPr>
          <a:xfrm>
            <a:off x="3277805" y="2187100"/>
            <a:ext cx="626533" cy="24976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fontAlgn="ctr"/>
            <a:r>
              <a:rPr lang="ru-RU">
                <a:solidFill>
                  <a:schemeClr val="tx1"/>
                </a:solidFill>
                <a:latin typeface="Huawei Sans" panose="020C0503030203020204" pitchFamily="34" charset="0"/>
              </a:rPr>
              <a:t>RPC</a:t>
            </a:r>
          </a:p>
        </p:txBody>
      </p:sp>
      <p:sp>
        <p:nvSpPr>
          <p:cNvPr id="5" name="矩形 4"/>
          <p:cNvSpPr/>
          <p:nvPr/>
        </p:nvSpPr>
        <p:spPr>
          <a:xfrm>
            <a:off x="5696570" y="2287601"/>
            <a:ext cx="2000943" cy="55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a:solidFill>
                  <a:schemeClr val="tx1"/>
                </a:solidFill>
                <a:latin typeface="Huawei Sans" panose="020C0503030203020204" pitchFamily="34" charset="0"/>
              </a:rPr>
              <a:t>RPC</a:t>
            </a:r>
          </a:p>
        </p:txBody>
      </p:sp>
      <p:sp>
        <p:nvSpPr>
          <p:cNvPr id="6" name="矩形 5"/>
          <p:cNvSpPr/>
          <p:nvPr/>
        </p:nvSpPr>
        <p:spPr>
          <a:xfrm>
            <a:off x="5696569" y="3913200"/>
            <a:ext cx="2000943" cy="1058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a:solidFill>
                  <a:schemeClr val="tx1"/>
                </a:solidFill>
                <a:latin typeface="Huawei Sans" panose="020C0503030203020204" pitchFamily="34" charset="0"/>
              </a:rPr>
              <a:t>Процессы NFS:</a:t>
            </a:r>
          </a:p>
          <a:p>
            <a:pPr algn="ctr" fontAlgn="ctr"/>
            <a:r>
              <a:rPr lang="ru-RU" b="1">
                <a:solidFill>
                  <a:schemeClr val="tx1"/>
                </a:solidFill>
                <a:latin typeface="Huawei Sans" panose="020C0503030203020204" pitchFamily="34" charset="0"/>
              </a:rPr>
              <a:t>rpc.nfsd</a:t>
            </a:r>
            <a:r>
              <a:rPr lang="ru-RU">
                <a:solidFill>
                  <a:schemeClr val="tx1"/>
                </a:solidFill>
                <a:latin typeface="Huawei Sans" panose="020C0503030203020204" pitchFamily="34" charset="0"/>
              </a:rPr>
              <a:t> и </a:t>
            </a:r>
            <a:r>
              <a:rPr lang="ru-RU" b="1">
                <a:solidFill>
                  <a:schemeClr val="tx1"/>
                </a:solidFill>
                <a:latin typeface="Huawei Sans" panose="020C0503030203020204" pitchFamily="34" charset="0"/>
              </a:rPr>
              <a:t>Rpc.mountd</a:t>
            </a:r>
          </a:p>
        </p:txBody>
      </p:sp>
      <p:sp>
        <p:nvSpPr>
          <p:cNvPr id="7" name="矩形 6"/>
          <p:cNvSpPr/>
          <p:nvPr/>
        </p:nvSpPr>
        <p:spPr>
          <a:xfrm>
            <a:off x="8084168" y="1347802"/>
            <a:ext cx="3117232" cy="82126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dirty="0">
                <a:solidFill>
                  <a:schemeClr val="tx1"/>
                </a:solidFill>
                <a:latin typeface="Huawei Sans" panose="020C0503030203020204" pitchFamily="34" charset="0"/>
              </a:rPr>
              <a:t>PORTMAP</a:t>
            </a:r>
          </a:p>
          <a:p>
            <a:pPr algn="ctr" fontAlgn="ctr"/>
            <a:r>
              <a:rPr lang="ru-RU" dirty="0">
                <a:solidFill>
                  <a:schemeClr val="tx1"/>
                </a:solidFill>
                <a:latin typeface="Huawei Sans" panose="020C0503030203020204" pitchFamily="34" charset="0"/>
              </a:rPr>
              <a:t>Таблица преобразования портов</a:t>
            </a:r>
          </a:p>
        </p:txBody>
      </p:sp>
      <p:sp>
        <p:nvSpPr>
          <p:cNvPr id="8" name="矩形 7"/>
          <p:cNvSpPr/>
          <p:nvPr/>
        </p:nvSpPr>
        <p:spPr>
          <a:xfrm>
            <a:off x="8084169" y="5064667"/>
            <a:ext cx="2000943" cy="5249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r>
              <a:rPr lang="ru-RU">
                <a:solidFill>
                  <a:schemeClr val="tx1"/>
                </a:solidFill>
                <a:latin typeface="Huawei Sans" panose="020C0503030203020204" pitchFamily="34" charset="0"/>
              </a:rPr>
              <a:t>Обмен данных NFS</a:t>
            </a:r>
          </a:p>
        </p:txBody>
      </p:sp>
      <p:cxnSp>
        <p:nvCxnSpPr>
          <p:cNvPr id="10" name="直接箭头连接符 9"/>
          <p:cNvCxnSpPr>
            <a:stCxn id="7" idx="1"/>
            <a:endCxn id="5" idx="0"/>
          </p:cNvCxnSpPr>
          <p:nvPr/>
        </p:nvCxnSpPr>
        <p:spPr>
          <a:xfrm flipH="1">
            <a:off x="6697042" y="1758435"/>
            <a:ext cx="1387126" cy="52916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6" idx="2"/>
            <a:endCxn id="8" idx="1"/>
          </p:cNvCxnSpPr>
          <p:nvPr/>
        </p:nvCxnSpPr>
        <p:spPr>
          <a:xfrm>
            <a:off x="6697041" y="4971533"/>
            <a:ext cx="1387128" cy="35560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6" idx="0"/>
            <a:endCxn id="5" idx="2"/>
          </p:cNvCxnSpPr>
          <p:nvPr/>
        </p:nvCxnSpPr>
        <p:spPr>
          <a:xfrm flipV="1">
            <a:off x="6697041" y="2846401"/>
            <a:ext cx="1" cy="106679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6" idx="1"/>
          </p:cNvCxnSpPr>
          <p:nvPr/>
        </p:nvCxnSpPr>
        <p:spPr>
          <a:xfrm flipH="1" flipV="1">
            <a:off x="3904338" y="4442366"/>
            <a:ext cx="1792231" cy="1"/>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065134" y="1542534"/>
            <a:ext cx="0" cy="420793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622088" y="1515533"/>
            <a:ext cx="0" cy="4207933"/>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4025953" y="2002434"/>
            <a:ext cx="1277914" cy="369332"/>
          </a:xfrm>
          <a:prstGeom prst="rect">
            <a:avLst/>
          </a:prstGeom>
          <a:noFill/>
        </p:spPr>
        <p:txBody>
          <a:bodyPr wrap="none" rtlCol="0">
            <a:noAutofit/>
          </a:bodyPr>
          <a:lstStyle/>
          <a:p>
            <a:pPr fontAlgn="ctr"/>
            <a:r>
              <a:rPr lang="ru-RU" sz="1400">
                <a:latin typeface="Huawei Sans" panose="020C0503030203020204" pitchFamily="34" charset="0"/>
              </a:rPr>
              <a:t>1. Запрос RPC</a:t>
            </a:r>
          </a:p>
        </p:txBody>
      </p:sp>
      <p:sp>
        <p:nvSpPr>
          <p:cNvPr id="21" name="文本框 20"/>
          <p:cNvSpPr txBox="1"/>
          <p:nvPr/>
        </p:nvSpPr>
        <p:spPr>
          <a:xfrm>
            <a:off x="4025953" y="2398429"/>
            <a:ext cx="1290738" cy="369332"/>
          </a:xfrm>
          <a:prstGeom prst="rect">
            <a:avLst/>
          </a:prstGeom>
          <a:noFill/>
        </p:spPr>
        <p:txBody>
          <a:bodyPr wrap="none" rtlCol="0">
            <a:noAutofit/>
          </a:bodyPr>
          <a:lstStyle/>
          <a:p>
            <a:pPr fontAlgn="ctr"/>
            <a:r>
              <a:rPr lang="ru-RU" sz="1400">
                <a:latin typeface="Huawei Sans" panose="020C0503030203020204" pitchFamily="34" charset="0"/>
              </a:rPr>
              <a:t>2. Ответ RPC</a:t>
            </a:r>
          </a:p>
        </p:txBody>
      </p:sp>
      <p:sp>
        <p:nvSpPr>
          <p:cNvPr id="22" name="文本框 21"/>
          <p:cNvSpPr txBox="1"/>
          <p:nvPr/>
        </p:nvSpPr>
        <p:spPr>
          <a:xfrm>
            <a:off x="4025953" y="3994394"/>
            <a:ext cx="877163" cy="369332"/>
          </a:xfrm>
          <a:prstGeom prst="rect">
            <a:avLst/>
          </a:prstGeom>
          <a:noFill/>
          <a:ln w="12700">
            <a:noFill/>
          </a:ln>
        </p:spPr>
        <p:txBody>
          <a:bodyPr wrap="none" rtlCol="0">
            <a:noAutofit/>
          </a:bodyPr>
          <a:lstStyle/>
          <a:p>
            <a:pPr fontAlgn="ctr"/>
            <a:r>
              <a:rPr lang="ru-RU" sz="1400">
                <a:latin typeface="Huawei Sans" panose="020C0503030203020204" pitchFamily="34" charset="0"/>
              </a:rPr>
              <a:t>3. Общение</a:t>
            </a:r>
          </a:p>
        </p:txBody>
      </p:sp>
      <p:sp>
        <p:nvSpPr>
          <p:cNvPr id="23" name="文本框 22"/>
          <p:cNvSpPr txBox="1"/>
          <p:nvPr/>
        </p:nvSpPr>
        <p:spPr>
          <a:xfrm>
            <a:off x="2296079" y="1515533"/>
            <a:ext cx="877163" cy="369332"/>
          </a:xfrm>
          <a:prstGeom prst="rect">
            <a:avLst/>
          </a:prstGeom>
          <a:noFill/>
        </p:spPr>
        <p:txBody>
          <a:bodyPr wrap="none" rtlCol="0">
            <a:noAutofit/>
          </a:bodyPr>
          <a:lstStyle/>
          <a:p>
            <a:pPr fontAlgn="ctr"/>
            <a:r>
              <a:rPr lang="ru-RU">
                <a:latin typeface="Huawei Sans" panose="020C0503030203020204" pitchFamily="34" charset="0"/>
              </a:rPr>
              <a:t>Клиент</a:t>
            </a:r>
          </a:p>
        </p:txBody>
      </p:sp>
      <p:sp>
        <p:nvSpPr>
          <p:cNvPr id="24" name="文本框 23"/>
          <p:cNvSpPr txBox="1"/>
          <p:nvPr/>
        </p:nvSpPr>
        <p:spPr>
          <a:xfrm>
            <a:off x="6268188" y="1569536"/>
            <a:ext cx="877163" cy="369332"/>
          </a:xfrm>
          <a:prstGeom prst="rect">
            <a:avLst/>
          </a:prstGeom>
          <a:noFill/>
        </p:spPr>
        <p:txBody>
          <a:bodyPr wrap="none" rtlCol="0">
            <a:noAutofit/>
          </a:bodyPr>
          <a:lstStyle/>
          <a:p>
            <a:pPr fontAlgn="ctr"/>
            <a:r>
              <a:rPr lang="ru-RU">
                <a:latin typeface="Huawei Sans" panose="020C0503030203020204" pitchFamily="34" charset="0"/>
              </a:rPr>
              <a:t>Сервер</a:t>
            </a:r>
          </a:p>
        </p:txBody>
      </p:sp>
      <p:sp>
        <p:nvSpPr>
          <p:cNvPr id="25" name="文本框 24"/>
          <p:cNvSpPr txBox="1"/>
          <p:nvPr/>
        </p:nvSpPr>
        <p:spPr>
          <a:xfrm>
            <a:off x="6706769" y="3206616"/>
            <a:ext cx="646331" cy="369332"/>
          </a:xfrm>
          <a:prstGeom prst="rect">
            <a:avLst/>
          </a:prstGeom>
          <a:noFill/>
        </p:spPr>
        <p:txBody>
          <a:bodyPr wrap="none" rtlCol="0">
            <a:noAutofit/>
          </a:bodyPr>
          <a:lstStyle/>
          <a:p>
            <a:pPr fontAlgn="ctr"/>
            <a:r>
              <a:rPr lang="ru-RU">
                <a:latin typeface="Huawei Sans" panose="020C0503030203020204" pitchFamily="34" charset="0"/>
              </a:rPr>
              <a:t>Регистрация</a:t>
            </a:r>
          </a:p>
        </p:txBody>
      </p:sp>
      <p:sp>
        <p:nvSpPr>
          <p:cNvPr id="27" name="文本框 26"/>
          <p:cNvSpPr txBox="1"/>
          <p:nvPr/>
        </p:nvSpPr>
        <p:spPr>
          <a:xfrm>
            <a:off x="2229764" y="3021950"/>
            <a:ext cx="646331" cy="369332"/>
          </a:xfrm>
          <a:prstGeom prst="rect">
            <a:avLst/>
          </a:prstGeom>
          <a:noFill/>
        </p:spPr>
        <p:txBody>
          <a:bodyPr wrap="none" rtlCol="0">
            <a:noAutofit/>
          </a:bodyPr>
          <a:lstStyle/>
          <a:p>
            <a:pPr fontAlgn="ctr"/>
            <a:r>
              <a:rPr lang="ru-RU">
                <a:latin typeface="Huawei Sans" panose="020C0503030203020204" pitchFamily="34" charset="0"/>
              </a:rPr>
              <a:t>Запрос</a:t>
            </a:r>
          </a:p>
        </p:txBody>
      </p:sp>
      <p:cxnSp>
        <p:nvCxnSpPr>
          <p:cNvPr id="29" name="直接箭头连接符 28"/>
          <p:cNvCxnSpPr/>
          <p:nvPr/>
        </p:nvCxnSpPr>
        <p:spPr>
          <a:xfrm>
            <a:off x="4065134" y="2366371"/>
            <a:ext cx="1462684" cy="539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4078066" y="2767761"/>
            <a:ext cx="146268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3" idx="3"/>
            <a:endCxn id="4" idx="1"/>
          </p:cNvCxnSpPr>
          <p:nvPr/>
        </p:nvCxnSpPr>
        <p:spPr>
          <a:xfrm>
            <a:off x="2216661" y="3435933"/>
            <a:ext cx="106114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H="1">
            <a:off x="2216661" y="3676134"/>
            <a:ext cx="1061144"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96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oAutofit/>
          </a:bodyPr>
          <a:lstStyle/>
          <a:p>
            <a:r>
              <a:rPr lang="ru-RU">
                <a:latin typeface="Huawei Sans" panose="020C0503030203020204" pitchFamily="34" charset="0"/>
              </a:rPr>
              <a:t>Применение NFS. Общее хранилище данных для облачных вычислений</a:t>
            </a:r>
          </a:p>
        </p:txBody>
      </p:sp>
      <p:sp>
        <p:nvSpPr>
          <p:cNvPr id="3" name="文本占位符 2"/>
          <p:cNvSpPr>
            <a:spLocks noGrp="1"/>
          </p:cNvSpPr>
          <p:nvPr>
            <p:ph type="body" sz="quarter" idx="10"/>
          </p:nvPr>
        </p:nvSpPr>
        <p:spPr/>
        <p:txBody>
          <a:bodyPr>
            <a:noAutofit/>
          </a:bodyPr>
          <a:lstStyle/>
          <a:p>
            <a:r>
              <a:rPr lang="ru-RU">
                <a:latin typeface="Huawei Sans" panose="020C0503030203020204" pitchFamily="34" charset="0"/>
              </a:rPr>
              <a:t>Для облачных вычислений сервер NFS используется в качестве внутреннего общего хранилища данных.</a:t>
            </a:r>
          </a:p>
          <a:p>
            <a:endParaRPr lang="en-US" altLang="zh-CN" dirty="0">
              <a:latin typeface="Huawei Sans" panose="020C0503030203020204" pitchFamily="34" charset="0"/>
              <a:ea typeface="+mn-ea"/>
              <a:cs typeface="+mn-ea"/>
              <a:sym typeface="+mn-lt"/>
            </a:endParaRPr>
          </a:p>
        </p:txBody>
      </p:sp>
      <p:cxnSp>
        <p:nvCxnSpPr>
          <p:cNvPr id="6" name="直接连接符 14"/>
          <p:cNvCxnSpPr>
            <a:cxnSpLocks noChangeShapeType="1"/>
          </p:cNvCxnSpPr>
          <p:nvPr/>
        </p:nvCxnSpPr>
        <p:spPr bwMode="auto">
          <a:xfrm>
            <a:off x="5528893" y="3403406"/>
            <a:ext cx="933450" cy="184150"/>
          </a:xfrm>
          <a:prstGeom prst="line">
            <a:avLst/>
          </a:prstGeom>
          <a:noFill/>
          <a:ln w="9525">
            <a:noFill/>
            <a:round/>
            <a:headEnd/>
            <a:tailEnd/>
          </a:ln>
        </p:spPr>
      </p:cxnSp>
      <p:cxnSp>
        <p:nvCxnSpPr>
          <p:cNvPr id="7" name="直接连接符 18"/>
          <p:cNvCxnSpPr>
            <a:cxnSpLocks noChangeShapeType="1"/>
          </p:cNvCxnSpPr>
          <p:nvPr/>
        </p:nvCxnSpPr>
        <p:spPr bwMode="auto">
          <a:xfrm>
            <a:off x="5528893" y="3403406"/>
            <a:ext cx="1149350" cy="976313"/>
          </a:xfrm>
          <a:prstGeom prst="line">
            <a:avLst/>
          </a:prstGeom>
          <a:noFill/>
          <a:ln w="9525">
            <a:noFill/>
            <a:round/>
            <a:headEnd/>
            <a:tailEnd/>
          </a:ln>
        </p:spPr>
      </p:cxnSp>
      <p:cxnSp>
        <p:nvCxnSpPr>
          <p:cNvPr id="8" name="直接连接符 20"/>
          <p:cNvCxnSpPr>
            <a:cxnSpLocks noChangeShapeType="1"/>
            <a:stCxn id="40" idx="3"/>
          </p:cNvCxnSpPr>
          <p:nvPr/>
        </p:nvCxnSpPr>
        <p:spPr bwMode="auto">
          <a:xfrm>
            <a:off x="5274100" y="3239723"/>
            <a:ext cx="1094608" cy="497993"/>
          </a:xfrm>
          <a:prstGeom prst="line">
            <a:avLst/>
          </a:prstGeom>
          <a:noFill/>
          <a:ln w="9525">
            <a:solidFill>
              <a:schemeClr val="tx1"/>
            </a:solidFill>
            <a:round/>
            <a:headEnd/>
            <a:tailEnd/>
          </a:ln>
        </p:spPr>
      </p:cxnSp>
      <p:sp>
        <p:nvSpPr>
          <p:cNvPr id="9" name="TextBox 23"/>
          <p:cNvSpPr txBox="1">
            <a:spLocks noChangeArrowheads="1"/>
          </p:cNvSpPr>
          <p:nvPr/>
        </p:nvSpPr>
        <p:spPr bwMode="auto">
          <a:xfrm>
            <a:off x="4579997" y="3609079"/>
            <a:ext cx="1262062" cy="307975"/>
          </a:xfrm>
          <a:prstGeom prst="rect">
            <a:avLst/>
          </a:prstGeom>
          <a:noFill/>
          <a:ln w="9525">
            <a:noFill/>
            <a:miter lim="800000"/>
            <a:headEnd/>
            <a:tailEnd/>
          </a:ln>
        </p:spPr>
        <p:txBody>
          <a:bodyPr wrap="none">
            <a:noAutofit/>
          </a:bodyPr>
          <a:lstStyle/>
          <a:p>
            <a:pPr algn="ctr" fontAlgn="ctr">
              <a:defRPr/>
            </a:pPr>
            <a:r>
              <a:rPr lang="ru-RU" sz="1400">
                <a:latin typeface="Huawei Sans" panose="020C0503030203020204" pitchFamily="34" charset="0"/>
              </a:rPr>
              <a:t>Сервер облачных вычислений</a:t>
            </a:r>
          </a:p>
        </p:txBody>
      </p:sp>
      <p:sp>
        <p:nvSpPr>
          <p:cNvPr id="10" name="云形 9"/>
          <p:cNvSpPr/>
          <p:nvPr/>
        </p:nvSpPr>
        <p:spPr bwMode="auto">
          <a:xfrm>
            <a:off x="6173418" y="3443094"/>
            <a:ext cx="1909390" cy="1439862"/>
          </a:xfrm>
          <a:prstGeom prst="cloud">
            <a:avLst/>
          </a:prstGeom>
          <a:ln>
            <a:solidFill>
              <a:srgbClr val="0070C0"/>
            </a:solidFill>
          </a:ln>
          <a:extLst/>
        </p:spPr>
        <p:style>
          <a:lnRef idx="2">
            <a:schemeClr val="accent4"/>
          </a:lnRef>
          <a:fillRef idx="1">
            <a:schemeClr val="lt1"/>
          </a:fillRef>
          <a:effectRef idx="0">
            <a:schemeClr val="accent4"/>
          </a:effectRef>
          <a:fontRef idx="minor">
            <a:schemeClr val="dk1"/>
          </a:fontRef>
        </p:style>
        <p:txBody>
          <a:bodyPr anchor="ctr" anchorCtr="0">
            <a:noAutofit/>
          </a:bodyPr>
          <a:lstStyle/>
          <a:p>
            <a:pPr algn="ctr" fontAlgn="ctr">
              <a:buClr>
                <a:srgbClr val="CC9900"/>
              </a:buClr>
              <a:defRPr/>
            </a:pPr>
            <a:r>
              <a:rPr lang="ru-RU" sz="1400" dirty="0">
                <a:solidFill>
                  <a:schemeClr val="tx1"/>
                </a:solidFill>
                <a:latin typeface="Huawei Sans" panose="020C0503030203020204" pitchFamily="34" charset="0"/>
              </a:rPr>
              <a:t>Внутренняя IP-сеть</a:t>
            </a:r>
          </a:p>
        </p:txBody>
      </p:sp>
      <p:cxnSp>
        <p:nvCxnSpPr>
          <p:cNvPr id="13" name="直接连接符 17"/>
          <p:cNvCxnSpPr>
            <a:cxnSpLocks noChangeShapeType="1"/>
            <a:stCxn id="43" idx="3"/>
            <a:endCxn id="10" idx="2"/>
          </p:cNvCxnSpPr>
          <p:nvPr/>
        </p:nvCxnSpPr>
        <p:spPr bwMode="auto">
          <a:xfrm flipV="1">
            <a:off x="5301746" y="4163025"/>
            <a:ext cx="877595" cy="3643"/>
          </a:xfrm>
          <a:prstGeom prst="line">
            <a:avLst/>
          </a:prstGeom>
          <a:noFill/>
          <a:ln w="9525">
            <a:solidFill>
              <a:schemeClr val="tx1"/>
            </a:solidFill>
            <a:round/>
            <a:headEnd/>
            <a:tailEnd/>
          </a:ln>
        </p:spPr>
      </p:cxnSp>
      <p:cxnSp>
        <p:nvCxnSpPr>
          <p:cNvPr id="14" name="直接连接符 22"/>
          <p:cNvCxnSpPr>
            <a:cxnSpLocks noChangeShapeType="1"/>
            <a:stCxn id="44" idx="3"/>
          </p:cNvCxnSpPr>
          <p:nvPr/>
        </p:nvCxnSpPr>
        <p:spPr bwMode="auto">
          <a:xfrm flipV="1">
            <a:off x="5277278" y="4595619"/>
            <a:ext cx="969165" cy="381507"/>
          </a:xfrm>
          <a:prstGeom prst="line">
            <a:avLst/>
          </a:prstGeom>
          <a:noFill/>
          <a:ln w="9525">
            <a:solidFill>
              <a:schemeClr val="tx1"/>
            </a:solidFill>
            <a:round/>
            <a:headEnd/>
            <a:tailEnd/>
          </a:ln>
        </p:spPr>
      </p:cxnSp>
      <p:sp>
        <p:nvSpPr>
          <p:cNvPr id="15" name="TextBox 26"/>
          <p:cNvSpPr txBox="1">
            <a:spLocks noChangeArrowheads="1"/>
          </p:cNvSpPr>
          <p:nvPr/>
        </p:nvSpPr>
        <p:spPr bwMode="auto">
          <a:xfrm>
            <a:off x="5528893" y="3201210"/>
            <a:ext cx="1011815" cy="307777"/>
          </a:xfrm>
          <a:prstGeom prst="rect">
            <a:avLst/>
          </a:prstGeom>
          <a:noFill/>
          <a:ln w="9525">
            <a:noFill/>
            <a:miter lim="800000"/>
            <a:headEnd/>
            <a:tailEnd/>
          </a:ln>
        </p:spPr>
        <p:txBody>
          <a:bodyPr wrap="none">
            <a:noAutofit/>
          </a:bodyPr>
          <a:lstStyle/>
          <a:p>
            <a:pPr fontAlgn="ctr">
              <a:defRPr/>
            </a:pPr>
            <a:r>
              <a:rPr lang="ru-RU" sz="1400">
                <a:latin typeface="Huawei Sans" panose="020C0503030203020204" pitchFamily="34" charset="0"/>
              </a:rPr>
              <a:t>Клиент NFS</a:t>
            </a:r>
          </a:p>
        </p:txBody>
      </p:sp>
      <p:cxnSp>
        <p:nvCxnSpPr>
          <p:cNvPr id="17" name="直接连接符 28"/>
          <p:cNvCxnSpPr>
            <a:cxnSpLocks noChangeShapeType="1"/>
            <a:stCxn id="10" idx="0"/>
            <a:endCxn id="33" idx="1"/>
          </p:cNvCxnSpPr>
          <p:nvPr/>
        </p:nvCxnSpPr>
        <p:spPr bwMode="auto">
          <a:xfrm>
            <a:off x="8081217" y="4163025"/>
            <a:ext cx="641783" cy="85267"/>
          </a:xfrm>
          <a:prstGeom prst="line">
            <a:avLst/>
          </a:prstGeom>
          <a:noFill/>
          <a:ln w="9525">
            <a:solidFill>
              <a:schemeClr val="tx1"/>
            </a:solidFill>
            <a:round/>
            <a:headEnd/>
            <a:tailEnd/>
          </a:ln>
        </p:spPr>
      </p:cxnSp>
      <p:sp>
        <p:nvSpPr>
          <p:cNvPr id="18" name="TextBox 31"/>
          <p:cNvSpPr txBox="1">
            <a:spLocks noChangeArrowheads="1"/>
          </p:cNvSpPr>
          <p:nvPr/>
        </p:nvSpPr>
        <p:spPr bwMode="auto">
          <a:xfrm>
            <a:off x="8524234" y="3105437"/>
            <a:ext cx="902811" cy="307777"/>
          </a:xfrm>
          <a:prstGeom prst="rect">
            <a:avLst/>
          </a:prstGeom>
          <a:noFill/>
          <a:ln w="9525">
            <a:noFill/>
            <a:miter lim="800000"/>
            <a:headEnd/>
            <a:tailEnd/>
          </a:ln>
        </p:spPr>
        <p:txBody>
          <a:bodyPr wrap="none">
            <a:noAutofit/>
          </a:bodyPr>
          <a:lstStyle/>
          <a:p>
            <a:pPr algn="ctr" fontAlgn="ctr">
              <a:defRPr/>
            </a:pPr>
            <a:r>
              <a:rPr lang="ru-RU" sz="1400">
                <a:latin typeface="Huawei Sans" panose="020C0503030203020204" pitchFamily="34" charset="0"/>
              </a:rPr>
              <a:t>Конвергентное хранилище данных</a:t>
            </a:r>
          </a:p>
        </p:txBody>
      </p:sp>
      <p:sp>
        <p:nvSpPr>
          <p:cNvPr id="19" name="TextBox 32"/>
          <p:cNvSpPr txBox="1">
            <a:spLocks noChangeArrowheads="1"/>
          </p:cNvSpPr>
          <p:nvPr/>
        </p:nvSpPr>
        <p:spPr bwMode="auto">
          <a:xfrm>
            <a:off x="8456956" y="4962107"/>
            <a:ext cx="1056700" cy="307777"/>
          </a:xfrm>
          <a:prstGeom prst="rect">
            <a:avLst/>
          </a:prstGeom>
          <a:noFill/>
          <a:ln w="9525">
            <a:noFill/>
            <a:miter lim="800000"/>
            <a:headEnd/>
            <a:tailEnd/>
          </a:ln>
        </p:spPr>
        <p:txBody>
          <a:bodyPr wrap="none">
            <a:noAutofit/>
          </a:bodyPr>
          <a:lstStyle/>
          <a:p>
            <a:pPr fontAlgn="ctr">
              <a:defRPr/>
            </a:pPr>
            <a:r>
              <a:rPr lang="ru-RU" sz="1400">
                <a:latin typeface="Huawei Sans" panose="020C0503030203020204" pitchFamily="34" charset="0"/>
              </a:rPr>
              <a:t>Сервер NFS</a:t>
            </a:r>
          </a:p>
        </p:txBody>
      </p:sp>
      <p:sp>
        <p:nvSpPr>
          <p:cNvPr id="20" name="TextBox 23"/>
          <p:cNvSpPr txBox="1">
            <a:spLocks noChangeArrowheads="1"/>
          </p:cNvSpPr>
          <p:nvPr/>
        </p:nvSpPr>
        <p:spPr bwMode="auto">
          <a:xfrm>
            <a:off x="4579997" y="4429640"/>
            <a:ext cx="1262062" cy="307975"/>
          </a:xfrm>
          <a:prstGeom prst="rect">
            <a:avLst/>
          </a:prstGeom>
          <a:noFill/>
          <a:ln w="9525">
            <a:noFill/>
            <a:miter lim="800000"/>
            <a:headEnd/>
            <a:tailEnd/>
          </a:ln>
        </p:spPr>
        <p:txBody>
          <a:bodyPr wrap="none">
            <a:noAutofit/>
          </a:bodyPr>
          <a:lstStyle/>
          <a:p>
            <a:pPr algn="ctr" fontAlgn="ctr">
              <a:defRPr/>
            </a:pPr>
            <a:r>
              <a:rPr lang="ru-RU" sz="1400">
                <a:latin typeface="Huawei Sans" panose="020C0503030203020204" pitchFamily="34" charset="0"/>
              </a:rPr>
              <a:t>Сервер облачных вычислений</a:t>
            </a:r>
          </a:p>
        </p:txBody>
      </p:sp>
      <p:sp>
        <p:nvSpPr>
          <p:cNvPr id="21" name="TextBox 23"/>
          <p:cNvSpPr txBox="1">
            <a:spLocks noChangeArrowheads="1"/>
          </p:cNvSpPr>
          <p:nvPr/>
        </p:nvSpPr>
        <p:spPr bwMode="auto">
          <a:xfrm>
            <a:off x="4579997" y="5252089"/>
            <a:ext cx="1262062" cy="307975"/>
          </a:xfrm>
          <a:prstGeom prst="rect">
            <a:avLst/>
          </a:prstGeom>
          <a:noFill/>
          <a:ln w="9525">
            <a:noFill/>
            <a:miter lim="800000"/>
            <a:headEnd/>
            <a:tailEnd/>
          </a:ln>
        </p:spPr>
        <p:txBody>
          <a:bodyPr wrap="none">
            <a:noAutofit/>
          </a:bodyPr>
          <a:lstStyle/>
          <a:p>
            <a:pPr algn="ctr" fontAlgn="ctr">
              <a:defRPr/>
            </a:pPr>
            <a:r>
              <a:rPr lang="ru-RU" sz="1400">
                <a:latin typeface="Huawei Sans" panose="020C0503030203020204" pitchFamily="34" charset="0"/>
              </a:rPr>
              <a:t>Сервер облачных вычислений</a:t>
            </a:r>
          </a:p>
        </p:txBody>
      </p:sp>
      <p:sp>
        <p:nvSpPr>
          <p:cNvPr id="25" name="云形 24"/>
          <p:cNvSpPr/>
          <p:nvPr/>
        </p:nvSpPr>
        <p:spPr bwMode="auto">
          <a:xfrm>
            <a:off x="1459282" y="3730431"/>
            <a:ext cx="1726462" cy="1439863"/>
          </a:xfrm>
          <a:prstGeom prst="cloud">
            <a:avLst/>
          </a:prstGeom>
          <a:ln>
            <a:solidFill>
              <a:srgbClr val="0070C0"/>
            </a:solidFill>
          </a:ln>
          <a:extLst/>
        </p:spPr>
        <p:style>
          <a:lnRef idx="2">
            <a:schemeClr val="accent4"/>
          </a:lnRef>
          <a:fillRef idx="1">
            <a:schemeClr val="lt1"/>
          </a:fillRef>
          <a:effectRef idx="0">
            <a:schemeClr val="accent4"/>
          </a:effectRef>
          <a:fontRef idx="minor">
            <a:schemeClr val="dk1"/>
          </a:fontRef>
        </p:style>
        <p:txBody>
          <a:bodyPr anchor="ctr" anchorCtr="0">
            <a:noAutofit/>
          </a:bodyPr>
          <a:lstStyle/>
          <a:p>
            <a:pPr algn="ctr" fontAlgn="ctr">
              <a:buClr>
                <a:srgbClr val="CC9900"/>
              </a:buClr>
              <a:defRPr/>
            </a:pPr>
            <a:r>
              <a:rPr lang="ru-RU" sz="1400">
                <a:solidFill>
                  <a:schemeClr val="tx1"/>
                </a:solidFill>
                <a:latin typeface="Huawei Sans" panose="020C0503030203020204" pitchFamily="34" charset="0"/>
              </a:rPr>
              <a:t>Внешняя IP-сеть</a:t>
            </a:r>
          </a:p>
        </p:txBody>
      </p:sp>
      <p:sp>
        <p:nvSpPr>
          <p:cNvPr id="26" name="矩形 25"/>
          <p:cNvSpPr>
            <a:spLocks noChangeArrowheads="1"/>
          </p:cNvSpPr>
          <p:nvPr/>
        </p:nvSpPr>
        <p:spPr bwMode="auto">
          <a:xfrm>
            <a:off x="3439012" y="3263706"/>
            <a:ext cx="357919" cy="2195513"/>
          </a:xfrm>
          <a:prstGeom prst="rect">
            <a:avLst/>
          </a:prstGeom>
          <a:solidFill>
            <a:schemeClr val="bg1"/>
          </a:solidFill>
          <a:ln w="19050" algn="ctr">
            <a:solidFill>
              <a:srgbClr val="C00000"/>
            </a:solidFill>
            <a:round/>
            <a:headEnd/>
            <a:tailEnd/>
          </a:ln>
        </p:spPr>
        <p:txBody>
          <a:bodyPr vert="vert270">
            <a:noAutofit/>
          </a:bodyPr>
          <a:lstStyle/>
          <a:p>
            <a:pPr algn="ctr" fontAlgn="ctr">
              <a:defRPr/>
            </a:pPr>
            <a:r>
              <a:rPr lang="ru-RU" sz="1400">
                <a:latin typeface="Huawei Sans" panose="020C0503030203020204" pitchFamily="34" charset="0"/>
              </a:rPr>
              <a:t>Межсетевые экраны</a:t>
            </a:r>
          </a:p>
        </p:txBody>
      </p:sp>
      <p:cxnSp>
        <p:nvCxnSpPr>
          <p:cNvPr id="27" name="直接箭头连接符 26"/>
          <p:cNvCxnSpPr>
            <a:cxnSpLocks noChangeShapeType="1"/>
            <a:stCxn id="25" idx="0"/>
            <a:endCxn id="26" idx="1"/>
          </p:cNvCxnSpPr>
          <p:nvPr/>
        </p:nvCxnSpPr>
        <p:spPr bwMode="auto">
          <a:xfrm flipV="1">
            <a:off x="3184305" y="4361463"/>
            <a:ext cx="254707" cy="88900"/>
          </a:xfrm>
          <a:prstGeom prst="straightConnector1">
            <a:avLst/>
          </a:prstGeom>
          <a:noFill/>
          <a:ln w="9525" algn="ctr">
            <a:solidFill>
              <a:schemeClr val="tx1"/>
            </a:solidFill>
            <a:round/>
            <a:headEnd type="arrow" w="med" len="med"/>
            <a:tailEnd type="arrow" w="med" len="med"/>
          </a:ln>
        </p:spPr>
      </p:cxnSp>
      <p:cxnSp>
        <p:nvCxnSpPr>
          <p:cNvPr id="28" name="直接箭头连接符 27"/>
          <p:cNvCxnSpPr>
            <a:cxnSpLocks noChangeShapeType="1"/>
            <a:endCxn id="40" idx="1"/>
          </p:cNvCxnSpPr>
          <p:nvPr/>
        </p:nvCxnSpPr>
        <p:spPr bwMode="auto">
          <a:xfrm flipV="1">
            <a:off x="3796931" y="3239723"/>
            <a:ext cx="1220784" cy="727984"/>
          </a:xfrm>
          <a:prstGeom prst="straightConnector1">
            <a:avLst/>
          </a:prstGeom>
          <a:noFill/>
          <a:ln w="9525" algn="ctr">
            <a:solidFill>
              <a:schemeClr val="tx1"/>
            </a:solidFill>
            <a:round/>
            <a:headEnd type="arrow" w="med" len="med"/>
            <a:tailEnd type="arrow" w="med" len="med"/>
          </a:ln>
        </p:spPr>
      </p:cxnSp>
      <p:cxnSp>
        <p:nvCxnSpPr>
          <p:cNvPr id="29" name="直接箭头连接符 28"/>
          <p:cNvCxnSpPr>
            <a:cxnSpLocks noChangeShapeType="1"/>
            <a:stCxn id="26" idx="3"/>
            <a:endCxn id="43" idx="1"/>
          </p:cNvCxnSpPr>
          <p:nvPr/>
        </p:nvCxnSpPr>
        <p:spPr bwMode="auto">
          <a:xfrm flipV="1">
            <a:off x="3796931" y="4166668"/>
            <a:ext cx="1248430" cy="194795"/>
          </a:xfrm>
          <a:prstGeom prst="straightConnector1">
            <a:avLst/>
          </a:prstGeom>
          <a:noFill/>
          <a:ln w="9525" algn="ctr">
            <a:solidFill>
              <a:schemeClr val="tx1"/>
            </a:solidFill>
            <a:round/>
            <a:headEnd type="arrow" w="med" len="med"/>
            <a:tailEnd type="arrow" w="med" len="med"/>
          </a:ln>
        </p:spPr>
      </p:cxnSp>
      <p:cxnSp>
        <p:nvCxnSpPr>
          <p:cNvPr id="30" name="直接箭头连接符 29"/>
          <p:cNvCxnSpPr>
            <a:cxnSpLocks noChangeShapeType="1"/>
            <a:endCxn id="44" idx="1"/>
          </p:cNvCxnSpPr>
          <p:nvPr/>
        </p:nvCxnSpPr>
        <p:spPr bwMode="auto">
          <a:xfrm>
            <a:off x="3827421" y="4659418"/>
            <a:ext cx="1193472" cy="317708"/>
          </a:xfrm>
          <a:prstGeom prst="straightConnector1">
            <a:avLst/>
          </a:prstGeom>
          <a:noFill/>
          <a:ln w="9525" algn="ctr">
            <a:solidFill>
              <a:schemeClr val="tx1"/>
            </a:solidFill>
            <a:round/>
            <a:headEnd type="arrow" w="med" len="med"/>
            <a:tailEnd type="arrow" w="med" len="med"/>
          </a:ln>
        </p:spPr>
      </p:cxnSp>
      <p:pic>
        <p:nvPicPr>
          <p:cNvPr id="33" name="图片 32"/>
          <p:cNvPicPr>
            <a:picLocks noChangeAspect="1"/>
          </p:cNvPicPr>
          <p:nvPr/>
        </p:nvPicPr>
        <p:blipFill>
          <a:blip r:embed="rId3">
            <a:duotone>
              <a:schemeClr val="accent5">
                <a:shade val="45000"/>
                <a:satMod val="135000"/>
              </a:schemeClr>
              <a:prstClr val="white"/>
            </a:duotone>
          </a:blip>
          <a:stretch>
            <a:fillRect/>
          </a:stretch>
        </p:blipFill>
        <p:spPr>
          <a:xfrm>
            <a:off x="8723000" y="3534476"/>
            <a:ext cx="524611" cy="1427631"/>
          </a:xfrm>
          <a:prstGeom prst="rect">
            <a:avLst/>
          </a:prstGeom>
        </p:spPr>
      </p:pic>
      <p:pic>
        <p:nvPicPr>
          <p:cNvPr id="40" name="图片 39"/>
          <p:cNvPicPr>
            <a:picLocks noChangeAspect="1"/>
          </p:cNvPicPr>
          <p:nvPr/>
        </p:nvPicPr>
        <p:blipFill>
          <a:blip r:embed="rId4">
            <a:duotone>
              <a:schemeClr val="accent5">
                <a:shade val="45000"/>
                <a:satMod val="135000"/>
              </a:schemeClr>
              <a:prstClr val="white"/>
            </a:duotone>
          </a:blip>
          <a:stretch>
            <a:fillRect/>
          </a:stretch>
        </p:blipFill>
        <p:spPr>
          <a:xfrm>
            <a:off x="5017715" y="2997073"/>
            <a:ext cx="256385" cy="485299"/>
          </a:xfrm>
          <a:prstGeom prst="rect">
            <a:avLst/>
          </a:prstGeom>
        </p:spPr>
      </p:pic>
      <p:pic>
        <p:nvPicPr>
          <p:cNvPr id="43" name="图片 42"/>
          <p:cNvPicPr>
            <a:picLocks noChangeAspect="1"/>
          </p:cNvPicPr>
          <p:nvPr/>
        </p:nvPicPr>
        <p:blipFill>
          <a:blip r:embed="rId4">
            <a:duotone>
              <a:schemeClr val="accent5">
                <a:shade val="45000"/>
                <a:satMod val="135000"/>
              </a:schemeClr>
              <a:prstClr val="white"/>
            </a:duotone>
          </a:blip>
          <a:stretch>
            <a:fillRect/>
          </a:stretch>
        </p:blipFill>
        <p:spPr>
          <a:xfrm>
            <a:off x="5045361" y="3924018"/>
            <a:ext cx="256385" cy="485299"/>
          </a:xfrm>
          <a:prstGeom prst="rect">
            <a:avLst/>
          </a:prstGeom>
        </p:spPr>
      </p:pic>
      <p:pic>
        <p:nvPicPr>
          <p:cNvPr id="44" name="图片 43"/>
          <p:cNvPicPr>
            <a:picLocks noChangeAspect="1"/>
          </p:cNvPicPr>
          <p:nvPr/>
        </p:nvPicPr>
        <p:blipFill>
          <a:blip r:embed="rId4">
            <a:duotone>
              <a:schemeClr val="accent5">
                <a:shade val="45000"/>
                <a:satMod val="135000"/>
              </a:schemeClr>
              <a:prstClr val="white"/>
            </a:duotone>
          </a:blip>
          <a:stretch>
            <a:fillRect/>
          </a:stretch>
        </p:blipFill>
        <p:spPr>
          <a:xfrm>
            <a:off x="5020893" y="4734476"/>
            <a:ext cx="256385" cy="485299"/>
          </a:xfrm>
          <a:prstGeom prst="rect">
            <a:avLst/>
          </a:prstGeom>
        </p:spPr>
      </p:pic>
    </p:spTree>
    <p:extLst>
      <p:ext uri="{BB962C8B-B14F-4D97-AF65-F5344CB8AC3E}">
        <p14:creationId xmlns:p14="http://schemas.microsoft.com/office/powerpoint/2010/main" val="1468548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Принципы работы CIFS</a:t>
            </a:r>
          </a:p>
        </p:txBody>
      </p:sp>
      <p:grpSp>
        <p:nvGrpSpPr>
          <p:cNvPr id="7" name="组合 6"/>
          <p:cNvGrpSpPr/>
          <p:nvPr/>
        </p:nvGrpSpPr>
        <p:grpSpPr>
          <a:xfrm>
            <a:off x="1516717" y="1354780"/>
            <a:ext cx="1480719" cy="560881"/>
            <a:chOff x="2126462" y="1965942"/>
            <a:chExt cx="1480719" cy="560881"/>
          </a:xfrm>
        </p:grpSpPr>
        <p:pic>
          <p:nvPicPr>
            <p:cNvPr id="3" name="图片 2"/>
            <p:cNvPicPr>
              <a:picLocks noChangeAspect="1"/>
            </p:cNvPicPr>
            <p:nvPr/>
          </p:nvPicPr>
          <p:blipFill>
            <a:blip r:embed="rId3">
              <a:duotone>
                <a:schemeClr val="accent1">
                  <a:shade val="45000"/>
                  <a:satMod val="135000"/>
                </a:schemeClr>
                <a:prstClr val="white"/>
              </a:duotone>
            </a:blip>
            <a:stretch>
              <a:fillRect/>
            </a:stretch>
          </p:blipFill>
          <p:spPr>
            <a:xfrm>
              <a:off x="2126462" y="1965942"/>
              <a:ext cx="603556" cy="560881"/>
            </a:xfrm>
            <a:prstGeom prst="rect">
              <a:avLst/>
            </a:prstGeom>
          </p:spPr>
        </p:pic>
        <p:sp>
          <p:nvSpPr>
            <p:cNvPr id="5" name="文本框 4"/>
            <p:cNvSpPr txBox="1"/>
            <p:nvPr/>
          </p:nvSpPr>
          <p:spPr>
            <a:xfrm>
              <a:off x="2730018" y="2115811"/>
              <a:ext cx="877163" cy="369332"/>
            </a:xfrm>
            <a:prstGeom prst="rect">
              <a:avLst/>
            </a:prstGeom>
            <a:noFill/>
          </p:spPr>
          <p:txBody>
            <a:bodyPr wrap="none" rtlCol="0">
              <a:noAutofit/>
            </a:bodyPr>
            <a:lstStyle/>
            <a:p>
              <a:pPr fontAlgn="ctr"/>
              <a:r>
                <a:rPr lang="ru-RU">
                  <a:latin typeface="Huawei Sans" panose="020C0503030203020204" pitchFamily="34" charset="0"/>
                </a:rPr>
                <a:t>Клиент</a:t>
              </a:r>
            </a:p>
          </p:txBody>
        </p:sp>
      </p:grpSp>
      <p:grpSp>
        <p:nvGrpSpPr>
          <p:cNvPr id="8" name="组合 7"/>
          <p:cNvGrpSpPr/>
          <p:nvPr/>
        </p:nvGrpSpPr>
        <p:grpSpPr>
          <a:xfrm>
            <a:off x="7711593" y="1354780"/>
            <a:ext cx="1315744" cy="661441"/>
            <a:chOff x="7711593" y="1771358"/>
            <a:chExt cx="1315744" cy="661441"/>
          </a:xfrm>
        </p:grpSpPr>
        <p:pic>
          <p:nvPicPr>
            <p:cNvPr id="4" name="图片 3"/>
            <p:cNvPicPr>
              <a:picLocks noChangeAspect="1"/>
            </p:cNvPicPr>
            <p:nvPr/>
          </p:nvPicPr>
          <p:blipFill>
            <a:blip r:embed="rId4">
              <a:duotone>
                <a:schemeClr val="accent1">
                  <a:shade val="45000"/>
                  <a:satMod val="135000"/>
                </a:schemeClr>
                <a:prstClr val="white"/>
              </a:duotone>
            </a:blip>
            <a:stretch>
              <a:fillRect/>
            </a:stretch>
          </p:blipFill>
          <p:spPr>
            <a:xfrm>
              <a:off x="7711593" y="1771358"/>
              <a:ext cx="349441" cy="661441"/>
            </a:xfrm>
            <a:prstGeom prst="rect">
              <a:avLst/>
            </a:prstGeom>
          </p:spPr>
        </p:pic>
        <p:sp>
          <p:nvSpPr>
            <p:cNvPr id="6" name="文本框 5"/>
            <p:cNvSpPr txBox="1"/>
            <p:nvPr/>
          </p:nvSpPr>
          <p:spPr>
            <a:xfrm>
              <a:off x="8150174" y="1920328"/>
              <a:ext cx="877163" cy="369332"/>
            </a:xfrm>
            <a:prstGeom prst="rect">
              <a:avLst/>
            </a:prstGeom>
            <a:noFill/>
          </p:spPr>
          <p:txBody>
            <a:bodyPr wrap="none" rtlCol="0">
              <a:noAutofit/>
            </a:bodyPr>
            <a:lstStyle/>
            <a:p>
              <a:pPr fontAlgn="ctr"/>
              <a:r>
                <a:rPr lang="ru-RU">
                  <a:latin typeface="Huawei Sans" panose="020C0503030203020204" pitchFamily="34" charset="0"/>
                </a:rPr>
                <a:t>Сервер</a:t>
              </a:r>
            </a:p>
          </p:txBody>
        </p:sp>
      </p:grpSp>
      <p:grpSp>
        <p:nvGrpSpPr>
          <p:cNvPr id="39" name="组合 38"/>
          <p:cNvGrpSpPr/>
          <p:nvPr/>
        </p:nvGrpSpPr>
        <p:grpSpPr>
          <a:xfrm>
            <a:off x="1852855" y="1855154"/>
            <a:ext cx="5801360" cy="769351"/>
            <a:chOff x="1910233" y="1924262"/>
            <a:chExt cx="5801360" cy="769351"/>
          </a:xfrm>
        </p:grpSpPr>
        <p:grpSp>
          <p:nvGrpSpPr>
            <p:cNvPr id="18" name="组合 17"/>
            <p:cNvGrpSpPr/>
            <p:nvPr/>
          </p:nvGrpSpPr>
          <p:grpSpPr>
            <a:xfrm>
              <a:off x="1910233" y="1924262"/>
              <a:ext cx="5801360" cy="392218"/>
              <a:chOff x="1910233" y="1924262"/>
              <a:chExt cx="5801360" cy="392218"/>
            </a:xfrm>
          </p:grpSpPr>
          <p:cxnSp>
            <p:nvCxnSpPr>
              <p:cNvPr id="10" name="直接箭头连接符 9"/>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299922" y="1924262"/>
                <a:ext cx="2892138" cy="369332"/>
              </a:xfrm>
              <a:prstGeom prst="rect">
                <a:avLst/>
              </a:prstGeom>
              <a:noFill/>
            </p:spPr>
            <p:txBody>
              <a:bodyPr wrap="none" rtlCol="0">
                <a:noAutofit/>
              </a:bodyPr>
              <a:lstStyle/>
              <a:p>
                <a:pPr fontAlgn="ctr"/>
                <a:r>
                  <a:rPr lang="ru-RU">
                    <a:latin typeface="Huawei Sans" panose="020C0503030203020204" pitchFamily="34" charset="0"/>
                  </a:rPr>
                  <a:t>Запрос SMB NEGOTIATE</a:t>
                </a:r>
              </a:p>
            </p:txBody>
          </p:sp>
        </p:grpSp>
        <p:grpSp>
          <p:nvGrpSpPr>
            <p:cNvPr id="17" name="组合 16"/>
            <p:cNvGrpSpPr/>
            <p:nvPr/>
          </p:nvGrpSpPr>
          <p:grpSpPr>
            <a:xfrm>
              <a:off x="1910233" y="2324281"/>
              <a:ext cx="5801360" cy="369332"/>
              <a:chOff x="1910233" y="2324281"/>
              <a:chExt cx="5801360" cy="369332"/>
            </a:xfrm>
          </p:grpSpPr>
          <p:cxnSp>
            <p:nvCxnSpPr>
              <p:cNvPr id="15" name="直接箭头连接符 14"/>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3242544" y="2324281"/>
                <a:ext cx="3039615" cy="369332"/>
              </a:xfrm>
              <a:prstGeom prst="rect">
                <a:avLst/>
              </a:prstGeom>
              <a:noFill/>
            </p:spPr>
            <p:txBody>
              <a:bodyPr wrap="none" rtlCol="0">
                <a:noAutofit/>
              </a:bodyPr>
              <a:lstStyle/>
              <a:p>
                <a:pPr fontAlgn="ctr"/>
                <a:r>
                  <a:rPr lang="ru-RU">
                    <a:latin typeface="Huawei Sans" panose="020C0503030203020204" pitchFamily="34" charset="0"/>
                  </a:rPr>
                  <a:t>Ответ SMB NEGOTIATE</a:t>
                </a:r>
              </a:p>
            </p:txBody>
          </p:sp>
        </p:grpSp>
      </p:grpSp>
      <p:grpSp>
        <p:nvGrpSpPr>
          <p:cNvPr id="40" name="组合 39"/>
          <p:cNvGrpSpPr/>
          <p:nvPr/>
        </p:nvGrpSpPr>
        <p:grpSpPr>
          <a:xfrm>
            <a:off x="1852854" y="2721335"/>
            <a:ext cx="5801360" cy="769351"/>
            <a:chOff x="1910233" y="2864062"/>
            <a:chExt cx="5801360" cy="769351"/>
          </a:xfrm>
        </p:grpSpPr>
        <p:grpSp>
          <p:nvGrpSpPr>
            <p:cNvPr id="19" name="组合 18"/>
            <p:cNvGrpSpPr/>
            <p:nvPr/>
          </p:nvGrpSpPr>
          <p:grpSpPr>
            <a:xfrm>
              <a:off x="1910233" y="2864062"/>
              <a:ext cx="5801360" cy="392218"/>
              <a:chOff x="1910233" y="1924262"/>
              <a:chExt cx="5801360" cy="392218"/>
            </a:xfrm>
          </p:grpSpPr>
          <p:cxnSp>
            <p:nvCxnSpPr>
              <p:cNvPr id="20" name="直接箭头连接符 19"/>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3053388" y="1924262"/>
                <a:ext cx="3334567" cy="369332"/>
              </a:xfrm>
              <a:prstGeom prst="rect">
                <a:avLst/>
              </a:prstGeom>
              <a:noFill/>
            </p:spPr>
            <p:txBody>
              <a:bodyPr wrap="none" rtlCol="0">
                <a:noAutofit/>
              </a:bodyPr>
              <a:lstStyle/>
              <a:p>
                <a:pPr fontAlgn="ctr"/>
                <a:r>
                  <a:rPr lang="ru-RU">
                    <a:latin typeface="Huawei Sans" panose="020C0503030203020204" pitchFamily="34" charset="0"/>
                  </a:rPr>
                  <a:t>Запрос SMB SESSION_SETUP</a:t>
                </a:r>
              </a:p>
            </p:txBody>
          </p:sp>
        </p:grpSp>
        <p:grpSp>
          <p:nvGrpSpPr>
            <p:cNvPr id="22" name="组合 21"/>
            <p:cNvGrpSpPr/>
            <p:nvPr/>
          </p:nvGrpSpPr>
          <p:grpSpPr>
            <a:xfrm>
              <a:off x="1910233" y="3264081"/>
              <a:ext cx="5801360" cy="369332"/>
              <a:chOff x="1910233" y="2324281"/>
              <a:chExt cx="5801360" cy="369332"/>
            </a:xfrm>
          </p:grpSpPr>
          <p:cxnSp>
            <p:nvCxnSpPr>
              <p:cNvPr id="23" name="直接箭头连接符 22"/>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2999358" y="2324281"/>
                <a:ext cx="3409908" cy="369332"/>
              </a:xfrm>
              <a:prstGeom prst="rect">
                <a:avLst/>
              </a:prstGeom>
              <a:noFill/>
            </p:spPr>
            <p:txBody>
              <a:bodyPr wrap="none" rtlCol="0">
                <a:noAutofit/>
              </a:bodyPr>
              <a:lstStyle/>
              <a:p>
                <a:pPr fontAlgn="ctr"/>
                <a:r>
                  <a:rPr lang="ru-RU">
                    <a:latin typeface="Huawei Sans" panose="020C0503030203020204" pitchFamily="34" charset="0"/>
                  </a:rPr>
                  <a:t>Ответ SMB SESSION_SETUP</a:t>
                </a:r>
              </a:p>
            </p:txBody>
          </p:sp>
        </p:grpSp>
      </p:grpSp>
      <p:grpSp>
        <p:nvGrpSpPr>
          <p:cNvPr id="41" name="组合 40"/>
          <p:cNvGrpSpPr/>
          <p:nvPr/>
        </p:nvGrpSpPr>
        <p:grpSpPr>
          <a:xfrm>
            <a:off x="1841895" y="3566530"/>
            <a:ext cx="5801360" cy="769351"/>
            <a:chOff x="1852855" y="3795396"/>
            <a:chExt cx="5801360" cy="769351"/>
          </a:xfrm>
        </p:grpSpPr>
        <p:grpSp>
          <p:nvGrpSpPr>
            <p:cNvPr id="25" name="组合 24"/>
            <p:cNvGrpSpPr/>
            <p:nvPr/>
          </p:nvGrpSpPr>
          <p:grpSpPr>
            <a:xfrm>
              <a:off x="1852855" y="3795396"/>
              <a:ext cx="5801360" cy="392218"/>
              <a:chOff x="1910233" y="1924262"/>
              <a:chExt cx="5801360" cy="392218"/>
            </a:xfrm>
          </p:grpSpPr>
          <p:cxnSp>
            <p:nvCxnSpPr>
              <p:cNvPr id="26" name="直接箭头连接符 25"/>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3201335" y="1924262"/>
                <a:ext cx="3236784" cy="369332"/>
              </a:xfrm>
              <a:prstGeom prst="rect">
                <a:avLst/>
              </a:prstGeom>
              <a:noFill/>
            </p:spPr>
            <p:txBody>
              <a:bodyPr wrap="none" rtlCol="0">
                <a:noAutofit/>
              </a:bodyPr>
              <a:lstStyle/>
              <a:p>
                <a:pPr fontAlgn="ctr"/>
                <a:r>
                  <a:rPr lang="ru-RU">
                    <a:latin typeface="Huawei Sans" panose="020C0503030203020204" pitchFamily="34" charset="0"/>
                  </a:rPr>
                  <a:t>Запрос SMB TREECONNECT</a:t>
                </a:r>
              </a:p>
            </p:txBody>
          </p:sp>
        </p:grpSp>
        <p:grpSp>
          <p:nvGrpSpPr>
            <p:cNvPr id="28" name="组合 27"/>
            <p:cNvGrpSpPr/>
            <p:nvPr/>
          </p:nvGrpSpPr>
          <p:grpSpPr>
            <a:xfrm>
              <a:off x="1852855" y="4179814"/>
              <a:ext cx="5801360" cy="384933"/>
              <a:chOff x="1910233" y="2308680"/>
              <a:chExt cx="5801360" cy="384933"/>
            </a:xfrm>
          </p:grpSpPr>
          <p:cxnSp>
            <p:nvCxnSpPr>
              <p:cNvPr id="29" name="直接箭头连接符 28"/>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3127596" y="2308680"/>
                <a:ext cx="3302507" cy="369332"/>
              </a:xfrm>
              <a:prstGeom prst="rect">
                <a:avLst/>
              </a:prstGeom>
              <a:noFill/>
            </p:spPr>
            <p:txBody>
              <a:bodyPr wrap="none" rtlCol="0">
                <a:noAutofit/>
              </a:bodyPr>
              <a:lstStyle/>
              <a:p>
                <a:pPr fontAlgn="ctr"/>
                <a:r>
                  <a:rPr lang="ru-RU">
                    <a:latin typeface="Huawei Sans" panose="020C0503030203020204" pitchFamily="34" charset="0"/>
                  </a:rPr>
                  <a:t>Ответ SMB TREECONNECT</a:t>
                </a:r>
              </a:p>
            </p:txBody>
          </p:sp>
        </p:grpSp>
      </p:grpSp>
      <p:grpSp>
        <p:nvGrpSpPr>
          <p:cNvPr id="42" name="组合 41"/>
          <p:cNvGrpSpPr/>
          <p:nvPr/>
        </p:nvGrpSpPr>
        <p:grpSpPr>
          <a:xfrm>
            <a:off x="1841895" y="5007242"/>
            <a:ext cx="5801360" cy="769351"/>
            <a:chOff x="1852855" y="5420996"/>
            <a:chExt cx="5801360" cy="769351"/>
          </a:xfrm>
        </p:grpSpPr>
        <p:grpSp>
          <p:nvGrpSpPr>
            <p:cNvPr id="31" name="组合 30"/>
            <p:cNvGrpSpPr/>
            <p:nvPr/>
          </p:nvGrpSpPr>
          <p:grpSpPr>
            <a:xfrm>
              <a:off x="1852855" y="5420996"/>
              <a:ext cx="5801360" cy="392218"/>
              <a:chOff x="1910233" y="1924262"/>
              <a:chExt cx="5801360" cy="392218"/>
            </a:xfrm>
          </p:grpSpPr>
          <p:cxnSp>
            <p:nvCxnSpPr>
              <p:cNvPr id="32" name="直接箭头连接符 31"/>
              <p:cNvCxnSpPr/>
              <p:nvPr/>
            </p:nvCxnSpPr>
            <p:spPr>
              <a:xfrm>
                <a:off x="1910233" y="2316480"/>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2970502" y="1924262"/>
                <a:ext cx="3607078" cy="369332"/>
              </a:xfrm>
              <a:prstGeom prst="rect">
                <a:avLst/>
              </a:prstGeom>
              <a:noFill/>
            </p:spPr>
            <p:txBody>
              <a:bodyPr wrap="none" rtlCol="0">
                <a:noAutofit/>
              </a:bodyPr>
              <a:lstStyle/>
              <a:p>
                <a:pPr fontAlgn="ctr"/>
                <a:r>
                  <a:rPr lang="ru-RU">
                    <a:latin typeface="Huawei Sans" panose="020C0503030203020204" pitchFamily="34" charset="0"/>
                  </a:rPr>
                  <a:t>Запрос SMB TREE_DISCONNECT</a:t>
                </a:r>
              </a:p>
            </p:txBody>
          </p:sp>
        </p:grpSp>
        <p:grpSp>
          <p:nvGrpSpPr>
            <p:cNvPr id="34" name="组合 33"/>
            <p:cNvGrpSpPr/>
            <p:nvPr/>
          </p:nvGrpSpPr>
          <p:grpSpPr>
            <a:xfrm>
              <a:off x="1852855" y="5821015"/>
              <a:ext cx="5801360" cy="369332"/>
              <a:chOff x="1910233" y="2324281"/>
              <a:chExt cx="5801360" cy="369332"/>
            </a:xfrm>
          </p:grpSpPr>
          <p:cxnSp>
            <p:nvCxnSpPr>
              <p:cNvPr id="35" name="直接箭头连接符 34"/>
              <p:cNvCxnSpPr/>
              <p:nvPr/>
            </p:nvCxnSpPr>
            <p:spPr>
              <a:xfrm flipH="1">
                <a:off x="1910233" y="2693613"/>
                <a:ext cx="580136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2896764" y="2324281"/>
                <a:ext cx="3754554" cy="369332"/>
              </a:xfrm>
              <a:prstGeom prst="rect">
                <a:avLst/>
              </a:prstGeom>
              <a:noFill/>
            </p:spPr>
            <p:txBody>
              <a:bodyPr wrap="none" rtlCol="0">
                <a:noAutofit/>
              </a:bodyPr>
              <a:lstStyle/>
              <a:p>
                <a:pPr fontAlgn="ctr"/>
                <a:r>
                  <a:rPr lang="ru-RU">
                    <a:latin typeface="Huawei Sans" panose="020C0503030203020204" pitchFamily="34" charset="0"/>
                  </a:rPr>
                  <a:t>Ответ SMB TREE_DISCONNECT</a:t>
                </a:r>
              </a:p>
            </p:txBody>
          </p:sp>
        </p:grpSp>
      </p:grpSp>
      <p:cxnSp>
        <p:nvCxnSpPr>
          <p:cNvPr id="38" name="直接连接符 37"/>
          <p:cNvCxnSpPr/>
          <p:nvPr/>
        </p:nvCxnSpPr>
        <p:spPr>
          <a:xfrm>
            <a:off x="1117600" y="27466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7628896" y="2231666"/>
            <a:ext cx="1751676" cy="369332"/>
          </a:xfrm>
          <a:prstGeom prst="rect">
            <a:avLst/>
          </a:prstGeom>
          <a:noFill/>
        </p:spPr>
        <p:txBody>
          <a:bodyPr wrap="square" rtlCol="0" anchor="ctr">
            <a:noAutofit/>
          </a:bodyPr>
          <a:lstStyle/>
          <a:p>
            <a:pPr algn="ctr" fontAlgn="ctr"/>
            <a:r>
              <a:rPr lang="ru-RU" sz="1600" dirty="0">
                <a:latin typeface="Huawei Sans" panose="020C0503030203020204" pitchFamily="34" charset="0"/>
              </a:rPr>
              <a:t>Согласование протокола</a:t>
            </a:r>
          </a:p>
        </p:txBody>
      </p:sp>
      <p:sp>
        <p:nvSpPr>
          <p:cNvPr id="44" name="文本框 43"/>
          <p:cNvSpPr txBox="1"/>
          <p:nvPr/>
        </p:nvSpPr>
        <p:spPr>
          <a:xfrm>
            <a:off x="9380571" y="2178856"/>
            <a:ext cx="2299799" cy="446892"/>
          </a:xfrm>
          <a:prstGeom prst="rect">
            <a:avLst/>
          </a:prstGeom>
          <a:solidFill>
            <a:schemeClr val="bg1"/>
          </a:solidFill>
          <a:ln w="22225">
            <a:solidFill>
              <a:srgbClr val="00B0F0"/>
            </a:solidFill>
          </a:ln>
        </p:spPr>
        <p:txBody>
          <a:bodyPr wrap="square" rtlCol="0" anchor="ctr">
            <a:noAutofit/>
          </a:bodyPr>
          <a:lstStyle/>
          <a:p>
            <a:pPr algn="ctr" fontAlgn="ctr"/>
            <a:r>
              <a:rPr lang="ru-RU" sz="1400" dirty="0">
                <a:latin typeface="Huawei Sans" panose="020C0503030203020204" pitchFamily="34" charset="0"/>
              </a:rPr>
              <a:t>Процедура </a:t>
            </a:r>
            <a:r>
              <a:rPr lang="ru-RU" sz="1400" dirty="0" err="1">
                <a:latin typeface="Huawei Sans" panose="020C0503030203020204" pitchFamily="34" charset="0"/>
              </a:rPr>
              <a:t>handshake</a:t>
            </a:r>
            <a:r>
              <a:rPr lang="ru-RU" sz="1400" dirty="0">
                <a:latin typeface="Huawei Sans" panose="020C0503030203020204" pitchFamily="34" charset="0"/>
              </a:rPr>
              <a:t> протокола</a:t>
            </a:r>
          </a:p>
        </p:txBody>
      </p:sp>
      <p:sp>
        <p:nvSpPr>
          <p:cNvPr id="45" name="文本框 44"/>
          <p:cNvSpPr txBox="1"/>
          <p:nvPr/>
        </p:nvSpPr>
        <p:spPr>
          <a:xfrm>
            <a:off x="9380580" y="3051334"/>
            <a:ext cx="2299790" cy="446892"/>
          </a:xfrm>
          <a:prstGeom prst="rect">
            <a:avLst/>
          </a:prstGeom>
          <a:solidFill>
            <a:schemeClr val="bg1"/>
          </a:solidFill>
          <a:ln w="22225">
            <a:solidFill>
              <a:srgbClr val="00B0F0"/>
            </a:solidFill>
          </a:ln>
        </p:spPr>
        <p:txBody>
          <a:bodyPr wrap="square" rtlCol="0" anchor="ctr">
            <a:noAutofit/>
          </a:bodyPr>
          <a:lstStyle/>
          <a:p>
            <a:pPr algn="ctr" fontAlgn="ctr"/>
            <a:r>
              <a:rPr lang="ru-RU" sz="1350">
                <a:latin typeface="Huawei Sans" panose="020C0503030203020204" pitchFamily="34" charset="0"/>
              </a:rPr>
              <a:t>Безопасная аутентификация</a:t>
            </a:r>
          </a:p>
        </p:txBody>
      </p:sp>
      <p:sp>
        <p:nvSpPr>
          <p:cNvPr id="46" name="文本框 45"/>
          <p:cNvSpPr txBox="1"/>
          <p:nvPr/>
        </p:nvSpPr>
        <p:spPr>
          <a:xfrm>
            <a:off x="9380580" y="3832685"/>
            <a:ext cx="2299789" cy="446892"/>
          </a:xfrm>
          <a:prstGeom prst="rect">
            <a:avLst/>
          </a:prstGeom>
          <a:solidFill>
            <a:schemeClr val="bg1"/>
          </a:solidFill>
          <a:ln w="22225">
            <a:solidFill>
              <a:srgbClr val="00B0F0"/>
            </a:solidFill>
          </a:ln>
        </p:spPr>
        <p:txBody>
          <a:bodyPr wrap="square" rtlCol="0" anchor="ctr">
            <a:noAutofit/>
          </a:bodyPr>
          <a:lstStyle/>
          <a:p>
            <a:pPr algn="ctr" fontAlgn="ctr"/>
            <a:r>
              <a:rPr lang="ru-RU" sz="1400">
                <a:latin typeface="Huawei Sans" panose="020C0503030203020204" pitchFamily="34" charset="0"/>
              </a:rPr>
              <a:t>Общее подключение</a:t>
            </a:r>
          </a:p>
        </p:txBody>
      </p:sp>
      <p:sp>
        <p:nvSpPr>
          <p:cNvPr id="47" name="文本框 46"/>
          <p:cNvSpPr txBox="1"/>
          <p:nvPr/>
        </p:nvSpPr>
        <p:spPr>
          <a:xfrm>
            <a:off x="9380581" y="4518128"/>
            <a:ext cx="2299788" cy="446892"/>
          </a:xfrm>
          <a:prstGeom prst="rect">
            <a:avLst/>
          </a:prstGeom>
          <a:solidFill>
            <a:schemeClr val="bg1"/>
          </a:solidFill>
          <a:ln w="22225">
            <a:solidFill>
              <a:srgbClr val="00B0F0"/>
            </a:solidFill>
          </a:ln>
        </p:spPr>
        <p:txBody>
          <a:bodyPr wrap="square" rtlCol="0" anchor="ctr">
            <a:noAutofit/>
          </a:bodyPr>
          <a:lstStyle/>
          <a:p>
            <a:pPr algn="ctr" fontAlgn="ctr"/>
            <a:r>
              <a:rPr lang="ru-RU" sz="1400" dirty="0" smtClean="0">
                <a:latin typeface="Huawei Sans" panose="020C0503030203020204" pitchFamily="34" charset="0"/>
              </a:rPr>
              <a:t>Работа </a:t>
            </a:r>
            <a:r>
              <a:rPr lang="ru-RU" sz="1400" dirty="0">
                <a:latin typeface="Huawei Sans" panose="020C0503030203020204" pitchFamily="34" charset="0"/>
              </a:rPr>
              <a:t>с файлами</a:t>
            </a:r>
          </a:p>
        </p:txBody>
      </p:sp>
      <p:sp>
        <p:nvSpPr>
          <p:cNvPr id="48" name="文本框 47"/>
          <p:cNvSpPr txBox="1"/>
          <p:nvPr/>
        </p:nvSpPr>
        <p:spPr>
          <a:xfrm>
            <a:off x="9380572" y="5211587"/>
            <a:ext cx="2299798" cy="446892"/>
          </a:xfrm>
          <a:prstGeom prst="rect">
            <a:avLst/>
          </a:prstGeom>
          <a:solidFill>
            <a:schemeClr val="bg1"/>
          </a:solidFill>
          <a:ln w="22225">
            <a:solidFill>
              <a:srgbClr val="00B0F0"/>
            </a:solidFill>
          </a:ln>
        </p:spPr>
        <p:txBody>
          <a:bodyPr wrap="square" rtlCol="0" anchor="ctr">
            <a:noAutofit/>
          </a:bodyPr>
          <a:lstStyle/>
          <a:p>
            <a:pPr algn="ctr" fontAlgn="ctr"/>
            <a:r>
              <a:rPr lang="ru-RU" sz="1400" dirty="0">
                <a:latin typeface="Huawei Sans" panose="020C0503030203020204" pitchFamily="34" charset="0"/>
              </a:rPr>
              <a:t>Отключение</a:t>
            </a:r>
          </a:p>
        </p:txBody>
      </p:sp>
      <p:sp>
        <p:nvSpPr>
          <p:cNvPr id="49" name="文本框 48"/>
          <p:cNvSpPr txBox="1"/>
          <p:nvPr/>
        </p:nvSpPr>
        <p:spPr>
          <a:xfrm>
            <a:off x="7628896" y="3127822"/>
            <a:ext cx="1512000" cy="369332"/>
          </a:xfrm>
          <a:prstGeom prst="rect">
            <a:avLst/>
          </a:prstGeom>
          <a:noFill/>
        </p:spPr>
        <p:txBody>
          <a:bodyPr wrap="square" rtlCol="0" anchor="ctr">
            <a:noAutofit/>
          </a:bodyPr>
          <a:lstStyle/>
          <a:p>
            <a:pPr algn="ctr" fontAlgn="ctr"/>
            <a:r>
              <a:rPr lang="ru-RU" sz="1600">
                <a:latin typeface="Huawei Sans" panose="020C0503030203020204" pitchFamily="34" charset="0"/>
              </a:rPr>
              <a:t>Настройка сеанса</a:t>
            </a:r>
          </a:p>
        </p:txBody>
      </p:sp>
      <p:sp>
        <p:nvSpPr>
          <p:cNvPr id="50" name="文本框 49"/>
          <p:cNvSpPr txBox="1"/>
          <p:nvPr/>
        </p:nvSpPr>
        <p:spPr>
          <a:xfrm>
            <a:off x="7628896" y="3912462"/>
            <a:ext cx="1743668" cy="369332"/>
          </a:xfrm>
          <a:prstGeom prst="rect">
            <a:avLst/>
          </a:prstGeom>
          <a:noFill/>
        </p:spPr>
        <p:txBody>
          <a:bodyPr wrap="square" rtlCol="0" anchor="ctr">
            <a:noAutofit/>
          </a:bodyPr>
          <a:lstStyle/>
          <a:p>
            <a:pPr algn="ctr" fontAlgn="ctr"/>
            <a:r>
              <a:rPr lang="ru-RU" sz="1600" dirty="0">
                <a:latin typeface="Huawei Sans" panose="020C0503030203020204" pitchFamily="34" charset="0"/>
              </a:rPr>
              <a:t>Подключение дерева</a:t>
            </a:r>
          </a:p>
        </p:txBody>
      </p:sp>
      <p:sp>
        <p:nvSpPr>
          <p:cNvPr id="51" name="文本框 50"/>
          <p:cNvSpPr txBox="1"/>
          <p:nvPr/>
        </p:nvSpPr>
        <p:spPr>
          <a:xfrm>
            <a:off x="7500796" y="4535738"/>
            <a:ext cx="1999867" cy="369332"/>
          </a:xfrm>
          <a:prstGeom prst="rect">
            <a:avLst/>
          </a:prstGeom>
          <a:noFill/>
        </p:spPr>
        <p:txBody>
          <a:bodyPr wrap="square" rtlCol="0" anchor="ctr">
            <a:noAutofit/>
          </a:bodyPr>
          <a:lstStyle/>
          <a:p>
            <a:pPr algn="ctr" fontAlgn="ctr"/>
            <a:r>
              <a:rPr lang="ru-RU" sz="1600" dirty="0">
                <a:latin typeface="Huawei Sans" panose="020C0503030203020204" pitchFamily="34" charset="0"/>
              </a:rPr>
              <a:t>Работа с файлами по сети</a:t>
            </a:r>
          </a:p>
        </p:txBody>
      </p:sp>
      <p:sp>
        <p:nvSpPr>
          <p:cNvPr id="52" name="文本框 51"/>
          <p:cNvSpPr txBox="1"/>
          <p:nvPr/>
        </p:nvSpPr>
        <p:spPr>
          <a:xfrm>
            <a:off x="7628896" y="5270669"/>
            <a:ext cx="1512000" cy="369332"/>
          </a:xfrm>
          <a:prstGeom prst="rect">
            <a:avLst/>
          </a:prstGeom>
          <a:noFill/>
        </p:spPr>
        <p:txBody>
          <a:bodyPr wrap="square" rtlCol="0" anchor="ctr">
            <a:noAutofit/>
          </a:bodyPr>
          <a:lstStyle/>
          <a:p>
            <a:pPr algn="ctr" fontAlgn="ctr"/>
            <a:r>
              <a:rPr lang="ru-RU" sz="1600">
                <a:latin typeface="Huawei Sans" panose="020C0503030203020204" pitchFamily="34" charset="0"/>
              </a:rPr>
              <a:t>Отключение</a:t>
            </a:r>
          </a:p>
        </p:txBody>
      </p:sp>
      <p:cxnSp>
        <p:nvCxnSpPr>
          <p:cNvPr id="53" name="直接连接符 52"/>
          <p:cNvCxnSpPr/>
          <p:nvPr/>
        </p:nvCxnSpPr>
        <p:spPr>
          <a:xfrm>
            <a:off x="1117600" y="35848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117600" y="44230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1117600" y="5007242"/>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1117600" y="5904709"/>
            <a:ext cx="9956800" cy="0"/>
          </a:xfrm>
          <a:prstGeom prst="line">
            <a:avLst/>
          </a:prstGeom>
          <a:ln w="1270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4188577" y="4482309"/>
            <a:ext cx="950690" cy="373906"/>
          </a:xfrm>
          <a:prstGeom prst="rect">
            <a:avLst/>
          </a:prstGeom>
          <a:noFill/>
        </p:spPr>
        <p:txBody>
          <a:bodyPr wrap="square" rtlCol="0">
            <a:noAutofit/>
          </a:bodyPr>
          <a:lstStyle/>
          <a:p>
            <a:pPr fontAlgn="ctr"/>
            <a:r>
              <a:rPr lang="ru-RU">
                <a:latin typeface="Huawei Sans" panose="020C0503030203020204" pitchFamily="34" charset="0"/>
              </a:rPr>
              <a:t>......</a:t>
            </a:r>
          </a:p>
        </p:txBody>
      </p:sp>
    </p:spTree>
    <p:extLst>
      <p:ext uri="{BB962C8B-B14F-4D97-AF65-F5344CB8AC3E}">
        <p14:creationId xmlns:p14="http://schemas.microsoft.com/office/powerpoint/2010/main" val="1598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Применение CIFS. Служба обмена файлами</a:t>
            </a:r>
          </a:p>
        </p:txBody>
      </p:sp>
      <p:sp>
        <p:nvSpPr>
          <p:cNvPr id="3" name="文本占位符 2"/>
          <p:cNvSpPr>
            <a:spLocks noGrp="1"/>
          </p:cNvSpPr>
          <p:nvPr>
            <p:ph type="body" sz="quarter" idx="10"/>
          </p:nvPr>
        </p:nvSpPr>
        <p:spPr>
          <a:xfrm>
            <a:off x="644828" y="937535"/>
            <a:ext cx="10728326" cy="4875042"/>
          </a:xfrm>
        </p:spPr>
        <p:txBody>
          <a:bodyPr>
            <a:noAutofit/>
          </a:bodyPr>
          <a:lstStyle/>
          <a:p>
            <a:r>
              <a:rPr lang="ru-RU" sz="1600" dirty="0">
                <a:latin typeface="Huawei Sans" panose="020C0503030203020204" pitchFamily="34" charset="0"/>
              </a:rPr>
              <a:t>Служба обмена файлами применяется в таких сценариях, как корпоративные файловые серверы и мультимедийные объекты.</a:t>
            </a:r>
          </a:p>
          <a:p>
            <a:endParaRPr lang="en-US" altLang="zh-CN" sz="1600" dirty="0">
              <a:latin typeface="Huawei Sans" panose="020C0503030203020204" pitchFamily="34" charset="0"/>
              <a:ea typeface="+mn-ea"/>
              <a:cs typeface="+mn-ea"/>
              <a:sym typeface="+mn-lt"/>
            </a:endParaRPr>
          </a:p>
        </p:txBody>
      </p:sp>
      <p:sp>
        <p:nvSpPr>
          <p:cNvPr id="5" name="云形 507"/>
          <p:cNvSpPr/>
          <p:nvPr/>
        </p:nvSpPr>
        <p:spPr bwMode="auto">
          <a:xfrm>
            <a:off x="4841634" y="3737332"/>
            <a:ext cx="1873916" cy="630054"/>
          </a:xfrm>
          <a:prstGeom prst="cloud">
            <a:avLst/>
          </a:prstGeom>
          <a:solidFill>
            <a:srgbClr val="66CCFF"/>
          </a:solidFill>
          <a:ln>
            <a:noFill/>
          </a:ln>
          <a:effectLst/>
          <a:extLst/>
        </p:spPr>
        <p:txBody>
          <a:bodyPr>
            <a:noAutofit/>
          </a:bodyPr>
          <a:lstStyle/>
          <a:p>
            <a:pPr fontAlgn="ctr">
              <a:buClr>
                <a:srgbClr val="CC9900"/>
              </a:buClr>
              <a:defRPr/>
            </a:pPr>
            <a:r>
              <a:rPr lang="ru-RU">
                <a:latin typeface="Huawei Sans" panose="020C0503030203020204" pitchFamily="34" charset="0"/>
              </a:rPr>
              <a:t>LAN</a:t>
            </a:r>
          </a:p>
        </p:txBody>
      </p:sp>
      <p:sp>
        <p:nvSpPr>
          <p:cNvPr id="6" name="AutoShape 5"/>
          <p:cNvSpPr>
            <a:spLocks noChangeArrowheads="1"/>
          </p:cNvSpPr>
          <p:nvPr/>
        </p:nvSpPr>
        <p:spPr bwMode="gray">
          <a:xfrm>
            <a:off x="6978864" y="2455669"/>
            <a:ext cx="4079167" cy="517308"/>
          </a:xfrm>
          <a:prstGeom prst="roundRect">
            <a:avLst>
              <a:gd name="adj" fmla="val 5009"/>
            </a:avLst>
          </a:prstGeom>
          <a:solidFill>
            <a:srgbClr val="CCECFF"/>
          </a:solidFill>
          <a:ln w="19050" algn="ctr">
            <a:solidFill>
              <a:srgbClr val="E27100"/>
            </a:solidFill>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Huawei Sans" panose="020C0503030203020204" pitchFamily="34" charset="0"/>
              <a:cs typeface="+mn-ea"/>
              <a:sym typeface="+mn-lt"/>
            </a:endParaRPr>
          </a:p>
        </p:txBody>
      </p:sp>
      <p:sp>
        <p:nvSpPr>
          <p:cNvPr id="7" name="AutoShape 5"/>
          <p:cNvSpPr>
            <a:spLocks noChangeArrowheads="1"/>
          </p:cNvSpPr>
          <p:nvPr/>
        </p:nvSpPr>
        <p:spPr bwMode="gray">
          <a:xfrm>
            <a:off x="4481772" y="4493397"/>
            <a:ext cx="1906829" cy="1336377"/>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Huawei Sans" panose="020C0503030203020204" pitchFamily="34" charset="0"/>
              <a:cs typeface="+mn-ea"/>
              <a:sym typeface="+mn-lt"/>
            </a:endParaRPr>
          </a:p>
        </p:txBody>
      </p:sp>
      <p:sp>
        <p:nvSpPr>
          <p:cNvPr id="8" name="AutoShape 5"/>
          <p:cNvSpPr>
            <a:spLocks noChangeArrowheads="1"/>
          </p:cNvSpPr>
          <p:nvPr/>
        </p:nvSpPr>
        <p:spPr bwMode="gray">
          <a:xfrm>
            <a:off x="7972872" y="3506865"/>
            <a:ext cx="2317161" cy="1600006"/>
          </a:xfrm>
          <a:prstGeom prst="roundRect">
            <a:avLst>
              <a:gd name="adj" fmla="val 5009"/>
            </a:avLst>
          </a:prstGeom>
          <a:solidFill>
            <a:schemeClr val="bg1"/>
          </a:solidFill>
          <a:ln w="22225" algn="ctr">
            <a:solidFill>
              <a:srgbClr val="00B0F0"/>
            </a:solidFill>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Huawei Sans" panose="020C0503030203020204" pitchFamily="34" charset="0"/>
              <a:cs typeface="+mn-ea"/>
              <a:sym typeface="+mn-lt"/>
            </a:endParaRPr>
          </a:p>
        </p:txBody>
      </p:sp>
      <p:sp>
        <p:nvSpPr>
          <p:cNvPr id="9" name="AutoShape 5"/>
          <p:cNvSpPr>
            <a:spLocks noChangeArrowheads="1"/>
          </p:cNvSpPr>
          <p:nvPr/>
        </p:nvSpPr>
        <p:spPr bwMode="gray">
          <a:xfrm>
            <a:off x="2649547" y="3642824"/>
            <a:ext cx="1474557" cy="795858"/>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Huawei Sans" panose="020C0503030203020204" pitchFamily="34" charset="0"/>
              <a:cs typeface="+mn-ea"/>
              <a:sym typeface="+mn-lt"/>
            </a:endParaRPr>
          </a:p>
        </p:txBody>
      </p:sp>
      <p:sp>
        <p:nvSpPr>
          <p:cNvPr id="10" name="AutoShape 5"/>
          <p:cNvSpPr>
            <a:spLocks noChangeArrowheads="1"/>
          </p:cNvSpPr>
          <p:nvPr/>
        </p:nvSpPr>
        <p:spPr bwMode="gray">
          <a:xfrm>
            <a:off x="3492151" y="1780847"/>
            <a:ext cx="2749435" cy="1336378"/>
          </a:xfrm>
          <a:prstGeom prst="roundRect">
            <a:avLst>
              <a:gd name="adj" fmla="val 5009"/>
            </a:avLst>
          </a:prstGeom>
          <a:solidFill>
            <a:schemeClr val="accent1">
              <a:lumMod val="20000"/>
              <a:lumOff val="80000"/>
            </a:schemeClr>
          </a:solidFill>
          <a:ln w="12700" algn="ctr">
            <a:solidFill>
              <a:srgbClr val="E27100"/>
            </a:solidFill>
            <a:prstDash val="dash"/>
            <a:round/>
            <a:headEnd/>
            <a:tailEnd/>
          </a:ln>
        </p:spPr>
        <p:txBody>
          <a:bodyPr lIns="0" tIns="0" rIns="45670" bIns="0">
            <a:noAutofit/>
          </a:bodyPr>
          <a:lstStyle/>
          <a:p>
            <a:pPr algn="ctr" fontAlgn="ctr">
              <a:spcBef>
                <a:spcPts val="0"/>
              </a:spcBef>
              <a:spcAft>
                <a:spcPts val="0"/>
              </a:spcAft>
              <a:defRPr/>
            </a:pPr>
            <a:endParaRPr lang="en-US" altLang="zh-CN" sz="1400" b="1" kern="0" dirty="0">
              <a:solidFill>
                <a:srgbClr val="000000"/>
              </a:solidFill>
              <a:latin typeface="Huawei Sans" panose="020C0503030203020204" pitchFamily="34" charset="0"/>
              <a:cs typeface="+mn-ea"/>
              <a:sym typeface="+mn-lt"/>
            </a:endParaRPr>
          </a:p>
        </p:txBody>
      </p:sp>
      <p:grpSp>
        <p:nvGrpSpPr>
          <p:cNvPr id="11" name="组合 924"/>
          <p:cNvGrpSpPr>
            <a:grpSpLocks/>
          </p:cNvGrpSpPr>
          <p:nvPr/>
        </p:nvGrpSpPr>
        <p:grpSpPr bwMode="auto">
          <a:xfrm>
            <a:off x="8352483" y="3892167"/>
            <a:ext cx="1522831" cy="794200"/>
            <a:chOff x="4247198" y="2369958"/>
            <a:chExt cx="1211262" cy="1240335"/>
          </a:xfrm>
        </p:grpSpPr>
        <p:pic>
          <p:nvPicPr>
            <p:cNvPr id="168" name="Picture 204" descr="DiscSubSystem"/>
            <p:cNvPicPr>
              <a:picLocks noChangeAspect="1" noChangeArrowheads="1"/>
            </p:cNvPicPr>
            <p:nvPr/>
          </p:nvPicPr>
          <p:blipFill>
            <a:blip r:embed="rId3" cstate="print"/>
            <a:srcRect/>
            <a:stretch>
              <a:fillRect/>
            </a:stretch>
          </p:blipFill>
          <p:spPr bwMode="auto">
            <a:xfrm>
              <a:off x="4247198" y="2656575"/>
              <a:ext cx="1211262" cy="953718"/>
            </a:xfrm>
            <a:prstGeom prst="rect">
              <a:avLst/>
            </a:prstGeom>
            <a:noFill/>
            <a:ln w="9525">
              <a:noFill/>
              <a:miter lim="800000"/>
              <a:headEnd/>
              <a:tailEnd/>
            </a:ln>
          </p:spPr>
        </p:pic>
        <p:grpSp>
          <p:nvGrpSpPr>
            <p:cNvPr id="169" name="Group 205"/>
            <p:cNvGrpSpPr>
              <a:grpSpLocks/>
            </p:cNvGrpSpPr>
            <p:nvPr/>
          </p:nvGrpSpPr>
          <p:grpSpPr bwMode="auto">
            <a:xfrm>
              <a:off x="4247198" y="2601504"/>
              <a:ext cx="1211262" cy="531930"/>
              <a:chOff x="4272" y="2330"/>
              <a:chExt cx="968" cy="425"/>
            </a:xfrm>
          </p:grpSpPr>
          <p:grpSp>
            <p:nvGrpSpPr>
              <p:cNvPr id="377" name="Group 206"/>
              <p:cNvGrpSpPr>
                <a:grpSpLocks/>
              </p:cNvGrpSpPr>
              <p:nvPr/>
            </p:nvGrpSpPr>
            <p:grpSpPr bwMode="auto">
              <a:xfrm>
                <a:off x="4272" y="2330"/>
                <a:ext cx="968" cy="425"/>
                <a:chOff x="2544" y="1968"/>
                <a:chExt cx="888" cy="652"/>
              </a:xfrm>
            </p:grpSpPr>
            <p:grpSp>
              <p:nvGrpSpPr>
                <p:cNvPr id="390" name="Group 207"/>
                <p:cNvGrpSpPr>
                  <a:grpSpLocks/>
                </p:cNvGrpSpPr>
                <p:nvPr/>
              </p:nvGrpSpPr>
              <p:grpSpPr bwMode="auto">
                <a:xfrm>
                  <a:off x="2544" y="2046"/>
                  <a:ext cx="888" cy="574"/>
                  <a:chOff x="409" y="1790"/>
                  <a:chExt cx="888" cy="574"/>
                </a:xfrm>
              </p:grpSpPr>
              <p:sp>
                <p:nvSpPr>
                  <p:cNvPr id="443" name="AutoShape 208"/>
                  <p:cNvSpPr>
                    <a:spLocks noChangeAspect="1" noChangeArrowheads="1" noTextEdit="1"/>
                  </p:cNvSpPr>
                  <p:nvPr/>
                </p:nvSpPr>
                <p:spPr bwMode="auto">
                  <a:xfrm>
                    <a:off x="409" y="1790"/>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4" name="Freeform 209"/>
                  <p:cNvSpPr>
                    <a:spLocks noEditPoints="1"/>
                  </p:cNvSpPr>
                  <p:nvPr/>
                </p:nvSpPr>
                <p:spPr bwMode="auto">
                  <a:xfrm>
                    <a:off x="409" y="1790"/>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5" name="Freeform 210"/>
                  <p:cNvSpPr>
                    <a:spLocks/>
                  </p:cNvSpPr>
                  <p:nvPr/>
                </p:nvSpPr>
                <p:spPr bwMode="auto">
                  <a:xfrm>
                    <a:off x="463" y="1980"/>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6" name="Freeform 211"/>
                  <p:cNvSpPr>
                    <a:spLocks/>
                  </p:cNvSpPr>
                  <p:nvPr/>
                </p:nvSpPr>
                <p:spPr bwMode="auto">
                  <a:xfrm>
                    <a:off x="467" y="1796"/>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7" name="Freeform 212"/>
                  <p:cNvSpPr>
                    <a:spLocks/>
                  </p:cNvSpPr>
                  <p:nvPr/>
                </p:nvSpPr>
                <p:spPr bwMode="auto">
                  <a:xfrm>
                    <a:off x="415" y="1968"/>
                    <a:ext cx="563" cy="387"/>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8" name="Freeform 213"/>
                  <p:cNvSpPr>
                    <a:spLocks/>
                  </p:cNvSpPr>
                  <p:nvPr/>
                </p:nvSpPr>
                <p:spPr bwMode="auto">
                  <a:xfrm>
                    <a:off x="415" y="1961"/>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9" name="Freeform 214"/>
                  <p:cNvSpPr>
                    <a:spLocks/>
                  </p:cNvSpPr>
                  <p:nvPr/>
                </p:nvSpPr>
                <p:spPr bwMode="auto">
                  <a:xfrm>
                    <a:off x="978" y="2285"/>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0" name="Freeform 215"/>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1" name="Freeform 216"/>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2" name="Freeform 217"/>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3" name="Freeform 218"/>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4" name="Freeform 219"/>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5" name="Freeform 220"/>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6" name="Freeform 221"/>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7" name="Freeform 222"/>
                  <p:cNvSpPr>
                    <a:spLocks/>
                  </p:cNvSpPr>
                  <p:nvPr/>
                </p:nvSpPr>
                <p:spPr bwMode="auto">
                  <a:xfrm>
                    <a:off x="978" y="2282"/>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8" name="Freeform 223"/>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59" name="Freeform 224"/>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0" name="Freeform 225"/>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1" name="Freeform 226"/>
                  <p:cNvSpPr>
                    <a:spLocks/>
                  </p:cNvSpPr>
                  <p:nvPr/>
                </p:nvSpPr>
                <p:spPr bwMode="auto">
                  <a:xfrm>
                    <a:off x="981" y="2282"/>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2" name="Freeform 227"/>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3" name="Freeform 228"/>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4" name="Freeform 229"/>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5" name="Freeform 230"/>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6" name="Freeform 231"/>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7" name="Freeform 232"/>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8" name="Freeform 233"/>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69" name="Freeform 234"/>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0" name="Freeform 235"/>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1" name="Freeform 236"/>
                  <p:cNvSpPr>
                    <a:spLocks/>
                  </p:cNvSpPr>
                  <p:nvPr/>
                </p:nvSpPr>
                <p:spPr bwMode="auto">
                  <a:xfrm>
                    <a:off x="981" y="2282"/>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2" name="Freeform 237"/>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3" name="Freeform 238"/>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4" name="Freeform 239"/>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5" name="Freeform 240"/>
                  <p:cNvSpPr>
                    <a:spLocks/>
                  </p:cNvSpPr>
                  <p:nvPr/>
                </p:nvSpPr>
                <p:spPr bwMode="auto">
                  <a:xfrm>
                    <a:off x="984" y="2282"/>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6" name="Freeform 241"/>
                  <p:cNvSpPr>
                    <a:spLocks/>
                  </p:cNvSpPr>
                  <p:nvPr/>
                </p:nvSpPr>
                <p:spPr bwMode="auto">
                  <a:xfrm>
                    <a:off x="984" y="2282"/>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7" name="Freeform 242"/>
                  <p:cNvSpPr>
                    <a:spLocks/>
                  </p:cNvSpPr>
                  <p:nvPr/>
                </p:nvSpPr>
                <p:spPr bwMode="auto">
                  <a:xfrm>
                    <a:off x="984" y="2282"/>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8" name="Freeform 243"/>
                  <p:cNvSpPr>
                    <a:spLocks/>
                  </p:cNvSpPr>
                  <p:nvPr/>
                </p:nvSpPr>
                <p:spPr bwMode="auto">
                  <a:xfrm>
                    <a:off x="484" y="2044"/>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79" name="Freeform 244"/>
                  <p:cNvSpPr>
                    <a:spLocks/>
                  </p:cNvSpPr>
                  <p:nvPr/>
                </p:nvSpPr>
                <p:spPr bwMode="auto">
                  <a:xfrm>
                    <a:off x="633" y="2126"/>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0" name="Freeform 245"/>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1" name="Freeform 246"/>
                  <p:cNvSpPr>
                    <a:spLocks/>
                  </p:cNvSpPr>
                  <p:nvPr/>
                </p:nvSpPr>
                <p:spPr bwMode="auto">
                  <a:xfrm>
                    <a:off x="936" y="2260"/>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2" name="Freeform 247"/>
                  <p:cNvSpPr>
                    <a:spLocks/>
                  </p:cNvSpPr>
                  <p:nvPr/>
                </p:nvSpPr>
                <p:spPr bwMode="auto">
                  <a:xfrm>
                    <a:off x="605" y="2072"/>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3" name="Freeform 248"/>
                  <p:cNvSpPr>
                    <a:spLocks/>
                  </p:cNvSpPr>
                  <p:nvPr/>
                </p:nvSpPr>
                <p:spPr bwMode="auto">
                  <a:xfrm>
                    <a:off x="769" y="2168"/>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4" name="Freeform 249"/>
                  <p:cNvSpPr>
                    <a:spLocks/>
                  </p:cNvSpPr>
                  <p:nvPr/>
                </p:nvSpPr>
                <p:spPr bwMode="auto">
                  <a:xfrm>
                    <a:off x="806" y="2228"/>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5" name="Freeform 250"/>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6" name="Freeform 251"/>
                  <p:cNvSpPr>
                    <a:spLocks/>
                  </p:cNvSpPr>
                  <p:nvPr/>
                </p:nvSpPr>
                <p:spPr bwMode="auto">
                  <a:xfrm>
                    <a:off x="429" y="2019"/>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7" name="Freeform 252"/>
                  <p:cNvSpPr>
                    <a:spLocks/>
                  </p:cNvSpPr>
                  <p:nvPr/>
                </p:nvSpPr>
                <p:spPr bwMode="auto">
                  <a:xfrm>
                    <a:off x="959" y="2295"/>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88" name="Freeform 253"/>
                  <p:cNvSpPr>
                    <a:spLocks/>
                  </p:cNvSpPr>
                  <p:nvPr/>
                </p:nvSpPr>
                <p:spPr bwMode="auto">
                  <a:xfrm>
                    <a:off x="959" y="2323"/>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nvGrpSpPr>
                <p:cNvPr id="391" name="Group 254"/>
                <p:cNvGrpSpPr>
                  <a:grpSpLocks/>
                </p:cNvGrpSpPr>
                <p:nvPr/>
              </p:nvGrpSpPr>
              <p:grpSpPr bwMode="auto">
                <a:xfrm>
                  <a:off x="2544" y="1968"/>
                  <a:ext cx="888" cy="574"/>
                  <a:chOff x="409" y="1790"/>
                  <a:chExt cx="888" cy="574"/>
                </a:xfrm>
              </p:grpSpPr>
              <p:sp>
                <p:nvSpPr>
                  <p:cNvPr id="397" name="AutoShape 255"/>
                  <p:cNvSpPr>
                    <a:spLocks noChangeAspect="1" noChangeArrowheads="1" noTextEdit="1"/>
                  </p:cNvSpPr>
                  <p:nvPr/>
                </p:nvSpPr>
                <p:spPr bwMode="auto">
                  <a:xfrm>
                    <a:off x="409" y="1789"/>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98" name="Freeform 256"/>
                  <p:cNvSpPr>
                    <a:spLocks noEditPoints="1"/>
                  </p:cNvSpPr>
                  <p:nvPr/>
                </p:nvSpPr>
                <p:spPr bwMode="auto">
                  <a:xfrm>
                    <a:off x="409" y="1789"/>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99" name="Freeform 257"/>
                  <p:cNvSpPr>
                    <a:spLocks/>
                  </p:cNvSpPr>
                  <p:nvPr/>
                </p:nvSpPr>
                <p:spPr bwMode="auto">
                  <a:xfrm>
                    <a:off x="463" y="1979"/>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0" name="Freeform 258"/>
                  <p:cNvSpPr>
                    <a:spLocks/>
                  </p:cNvSpPr>
                  <p:nvPr/>
                </p:nvSpPr>
                <p:spPr bwMode="auto">
                  <a:xfrm>
                    <a:off x="467" y="1795"/>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1" name="Freeform 259"/>
                  <p:cNvSpPr>
                    <a:spLocks/>
                  </p:cNvSpPr>
                  <p:nvPr/>
                </p:nvSpPr>
                <p:spPr bwMode="auto">
                  <a:xfrm>
                    <a:off x="415" y="1963"/>
                    <a:ext cx="563" cy="390"/>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2" name="Freeform 260"/>
                  <p:cNvSpPr>
                    <a:spLocks/>
                  </p:cNvSpPr>
                  <p:nvPr/>
                </p:nvSpPr>
                <p:spPr bwMode="auto">
                  <a:xfrm>
                    <a:off x="415" y="1960"/>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3" name="Freeform 261"/>
                  <p:cNvSpPr>
                    <a:spLocks/>
                  </p:cNvSpPr>
                  <p:nvPr/>
                </p:nvSpPr>
                <p:spPr bwMode="auto">
                  <a:xfrm>
                    <a:off x="978" y="2284"/>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4" name="Freeform 262"/>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5" name="Freeform 263"/>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6" name="Freeform 264"/>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7" name="Freeform 265"/>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8" name="Freeform 266"/>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09" name="Freeform 267"/>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0" name="Freeform 268"/>
                  <p:cNvSpPr>
                    <a:spLocks/>
                  </p:cNvSpPr>
                  <p:nvPr/>
                </p:nvSpPr>
                <p:spPr bwMode="auto">
                  <a:xfrm>
                    <a:off x="978" y="2281"/>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1" name="Freeform 269"/>
                  <p:cNvSpPr>
                    <a:spLocks/>
                  </p:cNvSpPr>
                  <p:nvPr/>
                </p:nvSpPr>
                <p:spPr bwMode="auto">
                  <a:xfrm>
                    <a:off x="978" y="2281"/>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2" name="Freeform 270"/>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3" name="Freeform 271"/>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4" name="Freeform 272"/>
                  <p:cNvSpPr>
                    <a:spLocks/>
                  </p:cNvSpPr>
                  <p:nvPr/>
                </p:nvSpPr>
                <p:spPr bwMode="auto">
                  <a:xfrm>
                    <a:off x="981" y="2281"/>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5" name="Freeform 273"/>
                  <p:cNvSpPr>
                    <a:spLocks/>
                  </p:cNvSpPr>
                  <p:nvPr/>
                </p:nvSpPr>
                <p:spPr bwMode="auto">
                  <a:xfrm>
                    <a:off x="981" y="2281"/>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6" name="Freeform 274"/>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7" name="Freeform 275"/>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8" name="Freeform 276"/>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19" name="Freeform 277"/>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0" name="Freeform 278"/>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1" name="Freeform 279"/>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2" name="Freeform 280"/>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3" name="Freeform 281"/>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4" name="Freeform 282"/>
                  <p:cNvSpPr>
                    <a:spLocks/>
                  </p:cNvSpPr>
                  <p:nvPr/>
                </p:nvSpPr>
                <p:spPr bwMode="auto">
                  <a:xfrm>
                    <a:off x="981" y="2281"/>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5" name="Freeform 283"/>
                  <p:cNvSpPr>
                    <a:spLocks/>
                  </p:cNvSpPr>
                  <p:nvPr/>
                </p:nvSpPr>
                <p:spPr bwMode="auto">
                  <a:xfrm>
                    <a:off x="981" y="2281"/>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6" name="Freeform 284"/>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7" name="Freeform 285"/>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8" name="Freeform 286"/>
                  <p:cNvSpPr>
                    <a:spLocks/>
                  </p:cNvSpPr>
                  <p:nvPr/>
                </p:nvSpPr>
                <p:spPr bwMode="auto">
                  <a:xfrm>
                    <a:off x="984" y="2281"/>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29" name="Freeform 287"/>
                  <p:cNvSpPr>
                    <a:spLocks/>
                  </p:cNvSpPr>
                  <p:nvPr/>
                </p:nvSpPr>
                <p:spPr bwMode="auto">
                  <a:xfrm>
                    <a:off x="984" y="2281"/>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0" name="Freeform 288"/>
                  <p:cNvSpPr>
                    <a:spLocks/>
                  </p:cNvSpPr>
                  <p:nvPr/>
                </p:nvSpPr>
                <p:spPr bwMode="auto">
                  <a:xfrm>
                    <a:off x="984" y="2281"/>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1" name="Freeform 289"/>
                  <p:cNvSpPr>
                    <a:spLocks/>
                  </p:cNvSpPr>
                  <p:nvPr/>
                </p:nvSpPr>
                <p:spPr bwMode="auto">
                  <a:xfrm>
                    <a:off x="984" y="2281"/>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2" name="Freeform 290"/>
                  <p:cNvSpPr>
                    <a:spLocks/>
                  </p:cNvSpPr>
                  <p:nvPr/>
                </p:nvSpPr>
                <p:spPr bwMode="auto">
                  <a:xfrm>
                    <a:off x="484" y="2043"/>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3" name="Freeform 291"/>
                  <p:cNvSpPr>
                    <a:spLocks/>
                  </p:cNvSpPr>
                  <p:nvPr/>
                </p:nvSpPr>
                <p:spPr bwMode="auto">
                  <a:xfrm>
                    <a:off x="633" y="2125"/>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4" name="Freeform 292"/>
                  <p:cNvSpPr>
                    <a:spLocks/>
                  </p:cNvSpPr>
                  <p:nvPr/>
                </p:nvSpPr>
                <p:spPr bwMode="auto">
                  <a:xfrm>
                    <a:off x="463" y="1982"/>
                    <a:ext cx="17" cy="73"/>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5" name="Freeform 293"/>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6" name="Freeform 294"/>
                  <p:cNvSpPr>
                    <a:spLocks/>
                  </p:cNvSpPr>
                  <p:nvPr/>
                </p:nvSpPr>
                <p:spPr bwMode="auto">
                  <a:xfrm>
                    <a:off x="605" y="2071"/>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7" name="Freeform 295"/>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8" name="Freeform 296"/>
                  <p:cNvSpPr>
                    <a:spLocks/>
                  </p:cNvSpPr>
                  <p:nvPr/>
                </p:nvSpPr>
                <p:spPr bwMode="auto">
                  <a:xfrm>
                    <a:off x="806" y="2227"/>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39" name="Freeform 297"/>
                  <p:cNvSpPr>
                    <a:spLocks/>
                  </p:cNvSpPr>
                  <p:nvPr/>
                </p:nvSpPr>
                <p:spPr bwMode="auto">
                  <a:xfrm>
                    <a:off x="429" y="1982"/>
                    <a:ext cx="9" cy="16"/>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0" name="Freeform 298"/>
                  <p:cNvSpPr>
                    <a:spLocks/>
                  </p:cNvSpPr>
                  <p:nvPr/>
                </p:nvSpPr>
                <p:spPr bwMode="auto">
                  <a:xfrm>
                    <a:off x="429" y="201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1" name="Freeform 299"/>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442" name="Freeform 300"/>
                  <p:cNvSpPr>
                    <a:spLocks/>
                  </p:cNvSpPr>
                  <p:nvPr/>
                </p:nvSpPr>
                <p:spPr bwMode="auto">
                  <a:xfrm>
                    <a:off x="959" y="2322"/>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nvGrpSpPr>
                <p:cNvPr id="392" name="Group 301"/>
                <p:cNvGrpSpPr>
                  <a:grpSpLocks/>
                </p:cNvGrpSpPr>
                <p:nvPr/>
              </p:nvGrpSpPr>
              <p:grpSpPr bwMode="auto">
                <a:xfrm>
                  <a:off x="2928" y="2112"/>
                  <a:ext cx="211" cy="209"/>
                  <a:chOff x="744" y="1857"/>
                  <a:chExt cx="2246" cy="2225"/>
                </a:xfrm>
              </p:grpSpPr>
              <p:sp>
                <p:nvSpPr>
                  <p:cNvPr id="393" name="Freeform 302"/>
                  <p:cNvSpPr>
                    <a:spLocks/>
                  </p:cNvSpPr>
                  <p:nvPr/>
                </p:nvSpPr>
                <p:spPr bwMode="auto">
                  <a:xfrm>
                    <a:off x="743" y="1459"/>
                    <a:ext cx="2247" cy="2636"/>
                  </a:xfrm>
                  <a:custGeom>
                    <a:avLst/>
                    <a:gdLst>
                      <a:gd name="T0" fmla="*/ 2054 w 4492"/>
                      <a:gd name="T1" fmla="*/ 0 h 4450"/>
                      <a:gd name="T2" fmla="*/ 2094 w 4492"/>
                      <a:gd name="T3" fmla="*/ 4 h 4450"/>
                      <a:gd name="T4" fmla="*/ 2130 w 4492"/>
                      <a:gd name="T5" fmla="*/ 15 h 4450"/>
                      <a:gd name="T6" fmla="*/ 2162 w 4492"/>
                      <a:gd name="T7" fmla="*/ 33 h 4450"/>
                      <a:gd name="T8" fmla="*/ 2191 w 4492"/>
                      <a:gd name="T9" fmla="*/ 55 h 4450"/>
                      <a:gd name="T10" fmla="*/ 2214 w 4492"/>
                      <a:gd name="T11" fmla="*/ 83 h 4450"/>
                      <a:gd name="T12" fmla="*/ 2231 w 4492"/>
                      <a:gd name="T13" fmla="*/ 116 h 4450"/>
                      <a:gd name="T14" fmla="*/ 2242 w 4492"/>
                      <a:gd name="T15" fmla="*/ 151 h 4450"/>
                      <a:gd name="T16" fmla="*/ 2246 w 4492"/>
                      <a:gd name="T17" fmla="*/ 189 h 4450"/>
                      <a:gd name="T18" fmla="*/ 2245 w 4492"/>
                      <a:gd name="T19" fmla="*/ 2055 h 4450"/>
                      <a:gd name="T20" fmla="*/ 2238 w 4492"/>
                      <a:gd name="T21" fmla="*/ 2093 h 4450"/>
                      <a:gd name="T22" fmla="*/ 2223 w 4492"/>
                      <a:gd name="T23" fmla="*/ 2127 h 4450"/>
                      <a:gd name="T24" fmla="*/ 2203 w 4492"/>
                      <a:gd name="T25" fmla="*/ 2157 h 4450"/>
                      <a:gd name="T26" fmla="*/ 2177 w 4492"/>
                      <a:gd name="T27" fmla="*/ 2183 h 4450"/>
                      <a:gd name="T28" fmla="*/ 2147 w 4492"/>
                      <a:gd name="T29" fmla="*/ 2203 h 4450"/>
                      <a:gd name="T30" fmla="*/ 2112 w 4492"/>
                      <a:gd name="T31" fmla="*/ 2217 h 4450"/>
                      <a:gd name="T32" fmla="*/ 2074 w 4492"/>
                      <a:gd name="T33" fmla="*/ 2225 h 4450"/>
                      <a:gd name="T34" fmla="*/ 192 w 4492"/>
                      <a:gd name="T35" fmla="*/ 2225 h 4450"/>
                      <a:gd name="T36" fmla="*/ 152 w 4492"/>
                      <a:gd name="T37" fmla="*/ 2221 h 4450"/>
                      <a:gd name="T38" fmla="*/ 116 w 4492"/>
                      <a:gd name="T39" fmla="*/ 2211 h 4450"/>
                      <a:gd name="T40" fmla="*/ 83 w 4492"/>
                      <a:gd name="T41" fmla="*/ 2194 h 4450"/>
                      <a:gd name="T42" fmla="*/ 55 w 4492"/>
                      <a:gd name="T43" fmla="*/ 2170 h 4450"/>
                      <a:gd name="T44" fmla="*/ 33 w 4492"/>
                      <a:gd name="T45" fmla="*/ 2142 h 4450"/>
                      <a:gd name="T46" fmla="*/ 15 w 4492"/>
                      <a:gd name="T47" fmla="*/ 2110 h 4450"/>
                      <a:gd name="T48" fmla="*/ 4 w 4492"/>
                      <a:gd name="T49" fmla="*/ 2074 h 4450"/>
                      <a:gd name="T50" fmla="*/ 0 w 4492"/>
                      <a:gd name="T51" fmla="*/ 2036 h 4450"/>
                      <a:gd name="T52" fmla="*/ 1 w 4492"/>
                      <a:gd name="T53" fmla="*/ 170 h 4450"/>
                      <a:gd name="T54" fmla="*/ 9 w 4492"/>
                      <a:gd name="T55" fmla="*/ 133 h 4450"/>
                      <a:gd name="T56" fmla="*/ 23 w 4492"/>
                      <a:gd name="T57" fmla="*/ 98 h 4450"/>
                      <a:gd name="T58" fmla="*/ 43 w 4492"/>
                      <a:gd name="T59" fmla="*/ 69 h 4450"/>
                      <a:gd name="T60" fmla="*/ 69 w 4492"/>
                      <a:gd name="T61" fmla="*/ 43 h 4450"/>
                      <a:gd name="T62" fmla="*/ 99 w 4492"/>
                      <a:gd name="T63" fmla="*/ 22 h 4450"/>
                      <a:gd name="T64" fmla="*/ 134 w 4492"/>
                      <a:gd name="T65" fmla="*/ 9 h 4450"/>
                      <a:gd name="T66" fmla="*/ 171 w 4492"/>
                      <a:gd name="T67" fmla="*/ 1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CC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94" name="Freeform 303"/>
                  <p:cNvSpPr>
                    <a:spLocks/>
                  </p:cNvSpPr>
                  <p:nvPr/>
                </p:nvSpPr>
                <p:spPr bwMode="auto">
                  <a:xfrm>
                    <a:off x="1001" y="1729"/>
                    <a:ext cx="1171" cy="2061"/>
                  </a:xfrm>
                  <a:custGeom>
                    <a:avLst/>
                    <a:gdLst>
                      <a:gd name="T0" fmla="*/ 1178 w 2356"/>
                      <a:gd name="T1" fmla="*/ 430 h 3328"/>
                      <a:gd name="T2" fmla="*/ 1178 w 2356"/>
                      <a:gd name="T3" fmla="*/ 0 h 3328"/>
                      <a:gd name="T4" fmla="*/ 0 w 2356"/>
                      <a:gd name="T5" fmla="*/ 3 h 3328"/>
                      <a:gd name="T6" fmla="*/ 0 w 2356"/>
                      <a:gd name="T7" fmla="*/ 1664 h 3328"/>
                      <a:gd name="T8" fmla="*/ 1178 w 2356"/>
                      <a:gd name="T9" fmla="*/ 1664 h 3328"/>
                      <a:gd name="T10" fmla="*/ 1178 w 2356"/>
                      <a:gd name="T11" fmla="*/ 1281 h 3328"/>
                      <a:gd name="T12" fmla="*/ 971 w 2356"/>
                      <a:gd name="T13" fmla="*/ 1281 h 3328"/>
                      <a:gd name="T14" fmla="*/ 971 w 2356"/>
                      <a:gd name="T15" fmla="*/ 1481 h 3328"/>
                      <a:gd name="T16" fmla="*/ 200 w 2356"/>
                      <a:gd name="T17" fmla="*/ 1481 h 3328"/>
                      <a:gd name="T18" fmla="*/ 197 w 2356"/>
                      <a:gd name="T19" fmla="*/ 206 h 3328"/>
                      <a:gd name="T20" fmla="*/ 985 w 2356"/>
                      <a:gd name="T21" fmla="*/ 206 h 3328"/>
                      <a:gd name="T22" fmla="*/ 985 w 2356"/>
                      <a:gd name="T23" fmla="*/ 426 h 3328"/>
                      <a:gd name="T24" fmla="*/ 1178 w 2356"/>
                      <a:gd name="T25" fmla="*/ 430 h 3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6"/>
                      <a:gd name="T40" fmla="*/ 0 h 3328"/>
                      <a:gd name="T41" fmla="*/ 2356 w 2356"/>
                      <a:gd name="T42" fmla="*/ 3328 h 3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6" h="3328">
                        <a:moveTo>
                          <a:pt x="2356" y="860"/>
                        </a:moveTo>
                        <a:lnTo>
                          <a:pt x="2356" y="0"/>
                        </a:lnTo>
                        <a:lnTo>
                          <a:pt x="0" y="5"/>
                        </a:lnTo>
                        <a:lnTo>
                          <a:pt x="0" y="3328"/>
                        </a:lnTo>
                        <a:lnTo>
                          <a:pt x="2356" y="3328"/>
                        </a:lnTo>
                        <a:lnTo>
                          <a:pt x="2356" y="2562"/>
                        </a:lnTo>
                        <a:lnTo>
                          <a:pt x="1943" y="2562"/>
                        </a:lnTo>
                        <a:lnTo>
                          <a:pt x="1943" y="2962"/>
                        </a:lnTo>
                        <a:lnTo>
                          <a:pt x="400" y="2962"/>
                        </a:lnTo>
                        <a:lnTo>
                          <a:pt x="394" y="411"/>
                        </a:lnTo>
                        <a:lnTo>
                          <a:pt x="1971" y="411"/>
                        </a:lnTo>
                        <a:lnTo>
                          <a:pt x="1971" y="853"/>
                        </a:lnTo>
                        <a:lnTo>
                          <a:pt x="2356" y="860"/>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95" name="Freeform 304"/>
                  <p:cNvSpPr>
                    <a:spLocks/>
                  </p:cNvSpPr>
                  <p:nvPr/>
                </p:nvSpPr>
                <p:spPr bwMode="auto">
                  <a:xfrm>
                    <a:off x="1819" y="2641"/>
                    <a:ext cx="763" cy="676"/>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96" name="Freeform 305"/>
                  <p:cNvSpPr>
                    <a:spLocks/>
                  </p:cNvSpPr>
                  <p:nvPr/>
                </p:nvSpPr>
                <p:spPr bwMode="auto">
                  <a:xfrm rot="10800000">
                    <a:off x="2159" y="2641"/>
                    <a:ext cx="763" cy="642"/>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grpSp>
            <p:nvGrpSpPr>
              <p:cNvPr id="378" name="Group 306"/>
              <p:cNvGrpSpPr>
                <a:grpSpLocks/>
              </p:cNvGrpSpPr>
              <p:nvPr/>
            </p:nvGrpSpPr>
            <p:grpSpPr bwMode="auto">
              <a:xfrm>
                <a:off x="4671" y="2371"/>
                <a:ext cx="258" cy="213"/>
                <a:chOff x="5568" y="528"/>
                <a:chExt cx="672" cy="661"/>
              </a:xfrm>
            </p:grpSpPr>
            <p:sp>
              <p:nvSpPr>
                <p:cNvPr id="379" name="Freeform 307"/>
                <p:cNvSpPr>
                  <a:spLocks/>
                </p:cNvSpPr>
                <p:nvPr/>
              </p:nvSpPr>
              <p:spPr bwMode="auto">
                <a:xfrm>
                  <a:off x="5568" y="526"/>
                  <a:ext cx="672" cy="661"/>
                </a:xfrm>
                <a:custGeom>
                  <a:avLst/>
                  <a:gdLst>
                    <a:gd name="T0" fmla="*/ 615 w 4492"/>
                    <a:gd name="T1" fmla="*/ 0 h 4450"/>
                    <a:gd name="T2" fmla="*/ 626 w 4492"/>
                    <a:gd name="T3" fmla="*/ 1 h 4450"/>
                    <a:gd name="T4" fmla="*/ 637 w 4492"/>
                    <a:gd name="T5" fmla="*/ 4 h 4450"/>
                    <a:gd name="T6" fmla="*/ 647 w 4492"/>
                    <a:gd name="T7" fmla="*/ 10 h 4450"/>
                    <a:gd name="T8" fmla="*/ 655 w 4492"/>
                    <a:gd name="T9" fmla="*/ 16 h 4450"/>
                    <a:gd name="T10" fmla="*/ 662 w 4492"/>
                    <a:gd name="T11" fmla="*/ 25 h 4450"/>
                    <a:gd name="T12" fmla="*/ 668 w 4492"/>
                    <a:gd name="T13" fmla="*/ 34 h 4450"/>
                    <a:gd name="T14" fmla="*/ 671 w 4492"/>
                    <a:gd name="T15" fmla="*/ 45 h 4450"/>
                    <a:gd name="T16" fmla="*/ 672 w 4492"/>
                    <a:gd name="T17" fmla="*/ 56 h 4450"/>
                    <a:gd name="T18" fmla="*/ 672 w 4492"/>
                    <a:gd name="T19" fmla="*/ 610 h 4450"/>
                    <a:gd name="T20" fmla="*/ 669 w 4492"/>
                    <a:gd name="T21" fmla="*/ 622 h 4450"/>
                    <a:gd name="T22" fmla="*/ 665 w 4492"/>
                    <a:gd name="T23" fmla="*/ 632 h 4450"/>
                    <a:gd name="T24" fmla="*/ 659 w 4492"/>
                    <a:gd name="T25" fmla="*/ 641 h 4450"/>
                    <a:gd name="T26" fmla="*/ 651 w 4492"/>
                    <a:gd name="T27" fmla="*/ 648 h 4450"/>
                    <a:gd name="T28" fmla="*/ 642 w 4492"/>
                    <a:gd name="T29" fmla="*/ 654 h 4450"/>
                    <a:gd name="T30" fmla="*/ 632 w 4492"/>
                    <a:gd name="T31" fmla="*/ 658 h 4450"/>
                    <a:gd name="T32" fmla="*/ 621 w 4492"/>
                    <a:gd name="T33" fmla="*/ 661 h 4450"/>
                    <a:gd name="T34" fmla="*/ 57 w 4492"/>
                    <a:gd name="T35" fmla="*/ 661 h 4450"/>
                    <a:gd name="T36" fmla="*/ 45 w 4492"/>
                    <a:gd name="T37" fmla="*/ 660 h 4450"/>
                    <a:gd name="T38" fmla="*/ 35 w 4492"/>
                    <a:gd name="T39" fmla="*/ 657 h 4450"/>
                    <a:gd name="T40" fmla="*/ 25 w 4492"/>
                    <a:gd name="T41" fmla="*/ 652 h 4450"/>
                    <a:gd name="T42" fmla="*/ 17 w 4492"/>
                    <a:gd name="T43" fmla="*/ 645 h 4450"/>
                    <a:gd name="T44" fmla="*/ 10 w 4492"/>
                    <a:gd name="T45" fmla="*/ 636 h 4450"/>
                    <a:gd name="T46" fmla="*/ 4 w 4492"/>
                    <a:gd name="T47" fmla="*/ 627 h 4450"/>
                    <a:gd name="T48" fmla="*/ 1 w 4492"/>
                    <a:gd name="T49" fmla="*/ 616 h 4450"/>
                    <a:gd name="T50" fmla="*/ 0 w 4492"/>
                    <a:gd name="T51" fmla="*/ 605 h 4450"/>
                    <a:gd name="T52" fmla="*/ 0 w 4492"/>
                    <a:gd name="T53" fmla="*/ 51 h 4450"/>
                    <a:gd name="T54" fmla="*/ 3 w 4492"/>
                    <a:gd name="T55" fmla="*/ 40 h 4450"/>
                    <a:gd name="T56" fmla="*/ 7 w 4492"/>
                    <a:gd name="T57" fmla="*/ 29 h 4450"/>
                    <a:gd name="T58" fmla="*/ 13 w 4492"/>
                    <a:gd name="T59" fmla="*/ 20 h 4450"/>
                    <a:gd name="T60" fmla="*/ 21 w 4492"/>
                    <a:gd name="T61" fmla="*/ 13 h 4450"/>
                    <a:gd name="T62" fmla="*/ 30 w 4492"/>
                    <a:gd name="T63" fmla="*/ 7 h 4450"/>
                    <a:gd name="T64" fmla="*/ 40 w 4492"/>
                    <a:gd name="T65" fmla="*/ 3 h 4450"/>
                    <a:gd name="T66" fmla="*/ 51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00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0" name="Oval 308"/>
                <p:cNvSpPr>
                  <a:spLocks noChangeArrowheads="1"/>
                </p:cNvSpPr>
                <p:nvPr/>
              </p:nvSpPr>
              <p:spPr bwMode="auto">
                <a:xfrm>
                  <a:off x="5778" y="693"/>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1" name="Oval 309"/>
                <p:cNvSpPr>
                  <a:spLocks noChangeArrowheads="1"/>
                </p:cNvSpPr>
                <p:nvPr/>
              </p:nvSpPr>
              <p:spPr bwMode="auto">
                <a:xfrm>
                  <a:off x="5637" y="591"/>
                  <a:ext cx="142"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2" name="Oval 310"/>
                <p:cNvSpPr>
                  <a:spLocks noChangeArrowheads="1"/>
                </p:cNvSpPr>
                <p:nvPr/>
              </p:nvSpPr>
              <p:spPr bwMode="auto">
                <a:xfrm>
                  <a:off x="5753" y="1034"/>
                  <a:ext cx="76"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3" name="Oval 311"/>
                <p:cNvSpPr>
                  <a:spLocks noChangeArrowheads="1"/>
                </p:cNvSpPr>
                <p:nvPr/>
              </p:nvSpPr>
              <p:spPr bwMode="auto">
                <a:xfrm>
                  <a:off x="5637" y="777"/>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4" name="Oval 312"/>
                <p:cNvSpPr>
                  <a:spLocks noChangeArrowheads="1"/>
                </p:cNvSpPr>
                <p:nvPr/>
              </p:nvSpPr>
              <p:spPr bwMode="auto">
                <a:xfrm>
                  <a:off x="5757" y="873"/>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5" name="Oval 313"/>
                <p:cNvSpPr>
                  <a:spLocks noChangeArrowheads="1"/>
                </p:cNvSpPr>
                <p:nvPr/>
              </p:nvSpPr>
              <p:spPr bwMode="auto">
                <a:xfrm>
                  <a:off x="5869" y="1008"/>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6" name="Oval 314"/>
                <p:cNvSpPr>
                  <a:spLocks noChangeArrowheads="1"/>
                </p:cNvSpPr>
                <p:nvPr/>
              </p:nvSpPr>
              <p:spPr bwMode="auto">
                <a:xfrm>
                  <a:off x="5906" y="822"/>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7" name="Oval 315"/>
                <p:cNvSpPr>
                  <a:spLocks noChangeArrowheads="1"/>
                </p:cNvSpPr>
                <p:nvPr/>
              </p:nvSpPr>
              <p:spPr bwMode="auto">
                <a:xfrm>
                  <a:off x="5644" y="1066"/>
                  <a:ext cx="58" cy="58"/>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8" name="Oval 316"/>
                <p:cNvSpPr>
                  <a:spLocks noChangeArrowheads="1"/>
                </p:cNvSpPr>
                <p:nvPr/>
              </p:nvSpPr>
              <p:spPr bwMode="auto">
                <a:xfrm>
                  <a:off x="5644" y="944"/>
                  <a:ext cx="73"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89" name="Oval 317"/>
                <p:cNvSpPr>
                  <a:spLocks noChangeArrowheads="1"/>
                </p:cNvSpPr>
                <p:nvPr/>
              </p:nvSpPr>
              <p:spPr bwMode="auto">
                <a:xfrm>
                  <a:off x="6018" y="950"/>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grpSp>
          <p:nvGrpSpPr>
            <p:cNvPr id="170" name="Group 318"/>
            <p:cNvGrpSpPr>
              <a:grpSpLocks/>
            </p:cNvGrpSpPr>
            <p:nvPr/>
          </p:nvGrpSpPr>
          <p:grpSpPr bwMode="auto">
            <a:xfrm>
              <a:off x="4247198" y="2481351"/>
              <a:ext cx="1211262" cy="531930"/>
              <a:chOff x="4272" y="2330"/>
              <a:chExt cx="968" cy="425"/>
            </a:xfrm>
          </p:grpSpPr>
          <p:grpSp>
            <p:nvGrpSpPr>
              <p:cNvPr id="265" name="Group 319"/>
              <p:cNvGrpSpPr>
                <a:grpSpLocks/>
              </p:cNvGrpSpPr>
              <p:nvPr/>
            </p:nvGrpSpPr>
            <p:grpSpPr bwMode="auto">
              <a:xfrm>
                <a:off x="4272" y="2330"/>
                <a:ext cx="968" cy="425"/>
                <a:chOff x="2544" y="1968"/>
                <a:chExt cx="888" cy="652"/>
              </a:xfrm>
            </p:grpSpPr>
            <p:grpSp>
              <p:nvGrpSpPr>
                <p:cNvPr id="278" name="Group 320"/>
                <p:cNvGrpSpPr>
                  <a:grpSpLocks/>
                </p:cNvGrpSpPr>
                <p:nvPr/>
              </p:nvGrpSpPr>
              <p:grpSpPr bwMode="auto">
                <a:xfrm>
                  <a:off x="2544" y="2046"/>
                  <a:ext cx="888" cy="574"/>
                  <a:chOff x="409" y="1790"/>
                  <a:chExt cx="888" cy="574"/>
                </a:xfrm>
              </p:grpSpPr>
              <p:sp>
                <p:nvSpPr>
                  <p:cNvPr id="331" name="AutoShape 321"/>
                  <p:cNvSpPr>
                    <a:spLocks noChangeAspect="1" noChangeArrowheads="1" noTextEdit="1"/>
                  </p:cNvSpPr>
                  <p:nvPr/>
                </p:nvSpPr>
                <p:spPr bwMode="auto">
                  <a:xfrm>
                    <a:off x="409" y="1791"/>
                    <a:ext cx="885" cy="56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2" name="Freeform 322"/>
                  <p:cNvSpPr>
                    <a:spLocks noEditPoints="1"/>
                  </p:cNvSpPr>
                  <p:nvPr/>
                </p:nvSpPr>
                <p:spPr bwMode="auto">
                  <a:xfrm>
                    <a:off x="409" y="1791"/>
                    <a:ext cx="888" cy="562"/>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3" name="Freeform 323"/>
                  <p:cNvSpPr>
                    <a:spLocks/>
                  </p:cNvSpPr>
                  <p:nvPr/>
                </p:nvSpPr>
                <p:spPr bwMode="auto">
                  <a:xfrm>
                    <a:off x="463" y="1979"/>
                    <a:ext cx="828" cy="343"/>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4" name="Freeform 324"/>
                  <p:cNvSpPr>
                    <a:spLocks/>
                  </p:cNvSpPr>
                  <p:nvPr/>
                </p:nvSpPr>
                <p:spPr bwMode="auto">
                  <a:xfrm>
                    <a:off x="467" y="1801"/>
                    <a:ext cx="824" cy="460"/>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5" name="Freeform 325"/>
                  <p:cNvSpPr>
                    <a:spLocks/>
                  </p:cNvSpPr>
                  <p:nvPr/>
                </p:nvSpPr>
                <p:spPr bwMode="auto">
                  <a:xfrm>
                    <a:off x="415" y="1969"/>
                    <a:ext cx="563" cy="384"/>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6" name="Freeform 326"/>
                  <p:cNvSpPr>
                    <a:spLocks/>
                  </p:cNvSpPr>
                  <p:nvPr/>
                </p:nvSpPr>
                <p:spPr bwMode="auto">
                  <a:xfrm>
                    <a:off x="415" y="1963"/>
                    <a:ext cx="575" cy="324"/>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7" name="Freeform 327"/>
                  <p:cNvSpPr>
                    <a:spLocks/>
                  </p:cNvSpPr>
                  <p:nvPr/>
                </p:nvSpPr>
                <p:spPr bwMode="auto">
                  <a:xfrm>
                    <a:off x="978" y="2283"/>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8" name="Freeform 328"/>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9" name="Freeform 329"/>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0" name="Freeform 330"/>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1" name="Freeform 331"/>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2" name="Freeform 332"/>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3" name="Freeform 333"/>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4" name="Freeform 334"/>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5" name="Freeform 335"/>
                  <p:cNvSpPr>
                    <a:spLocks/>
                  </p:cNvSpPr>
                  <p:nvPr/>
                </p:nvSpPr>
                <p:spPr bwMode="auto">
                  <a:xfrm>
                    <a:off x="978" y="2280"/>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6" name="Freeform 336"/>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7" name="Freeform 337"/>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8" name="Freeform 338"/>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49" name="Freeform 339"/>
                  <p:cNvSpPr>
                    <a:spLocks/>
                  </p:cNvSpPr>
                  <p:nvPr/>
                </p:nvSpPr>
                <p:spPr bwMode="auto">
                  <a:xfrm>
                    <a:off x="981" y="2280"/>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0" name="Freeform 340"/>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1" name="Freeform 341"/>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2" name="Freeform 342"/>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3" name="Freeform 343"/>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4" name="Freeform 344"/>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5" name="Freeform 345"/>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6" name="Freeform 346"/>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7" name="Freeform 347"/>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8" name="Freeform 348"/>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59" name="Freeform 349"/>
                  <p:cNvSpPr>
                    <a:spLocks/>
                  </p:cNvSpPr>
                  <p:nvPr/>
                </p:nvSpPr>
                <p:spPr bwMode="auto">
                  <a:xfrm>
                    <a:off x="981" y="2280"/>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0" name="Freeform 350"/>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1" name="Freeform 351"/>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2" name="Freeform 352"/>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3" name="Freeform 353"/>
                  <p:cNvSpPr>
                    <a:spLocks/>
                  </p:cNvSpPr>
                  <p:nvPr/>
                </p:nvSpPr>
                <p:spPr bwMode="auto">
                  <a:xfrm>
                    <a:off x="984" y="2280"/>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4" name="Freeform 354"/>
                  <p:cNvSpPr>
                    <a:spLocks/>
                  </p:cNvSpPr>
                  <p:nvPr/>
                </p:nvSpPr>
                <p:spPr bwMode="auto">
                  <a:xfrm>
                    <a:off x="984" y="2280"/>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5" name="Freeform 355"/>
                  <p:cNvSpPr>
                    <a:spLocks/>
                  </p:cNvSpPr>
                  <p:nvPr/>
                </p:nvSpPr>
                <p:spPr bwMode="auto">
                  <a:xfrm>
                    <a:off x="984" y="2280"/>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6" name="Freeform 356"/>
                  <p:cNvSpPr>
                    <a:spLocks/>
                  </p:cNvSpPr>
                  <p:nvPr/>
                </p:nvSpPr>
                <p:spPr bwMode="auto">
                  <a:xfrm>
                    <a:off x="484" y="2042"/>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7" name="Freeform 357"/>
                  <p:cNvSpPr>
                    <a:spLocks/>
                  </p:cNvSpPr>
                  <p:nvPr/>
                </p:nvSpPr>
                <p:spPr bwMode="auto">
                  <a:xfrm>
                    <a:off x="633" y="2125"/>
                    <a:ext cx="95" cy="60"/>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8" name="Freeform 358"/>
                  <p:cNvSpPr>
                    <a:spLocks/>
                  </p:cNvSpPr>
                  <p:nvPr/>
                </p:nvSpPr>
                <p:spPr bwMode="auto">
                  <a:xfrm>
                    <a:off x="463" y="1988"/>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69" name="Freeform 359"/>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0" name="Freeform 360"/>
                  <p:cNvSpPr>
                    <a:spLocks/>
                  </p:cNvSpPr>
                  <p:nvPr/>
                </p:nvSpPr>
                <p:spPr bwMode="auto">
                  <a:xfrm>
                    <a:off x="605" y="2071"/>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1" name="Freeform 361"/>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2" name="Freeform 362"/>
                  <p:cNvSpPr>
                    <a:spLocks/>
                  </p:cNvSpPr>
                  <p:nvPr/>
                </p:nvSpPr>
                <p:spPr bwMode="auto">
                  <a:xfrm>
                    <a:off x="806" y="2226"/>
                    <a:ext cx="96" cy="60"/>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3" name="Freeform 363"/>
                  <p:cNvSpPr>
                    <a:spLocks/>
                  </p:cNvSpPr>
                  <p:nvPr/>
                </p:nvSpPr>
                <p:spPr bwMode="auto">
                  <a:xfrm>
                    <a:off x="429" y="1988"/>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4" name="Freeform 364"/>
                  <p:cNvSpPr>
                    <a:spLocks/>
                  </p:cNvSpPr>
                  <p:nvPr/>
                </p:nvSpPr>
                <p:spPr bwMode="auto">
                  <a:xfrm>
                    <a:off x="429" y="2020"/>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5" name="Freeform 365"/>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76" name="Freeform 366"/>
                  <p:cNvSpPr>
                    <a:spLocks/>
                  </p:cNvSpPr>
                  <p:nvPr/>
                </p:nvSpPr>
                <p:spPr bwMode="auto">
                  <a:xfrm>
                    <a:off x="959" y="2321"/>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nvGrpSpPr>
                <p:cNvPr id="279" name="Group 367"/>
                <p:cNvGrpSpPr>
                  <a:grpSpLocks/>
                </p:cNvGrpSpPr>
                <p:nvPr/>
              </p:nvGrpSpPr>
              <p:grpSpPr bwMode="auto">
                <a:xfrm>
                  <a:off x="2544" y="1968"/>
                  <a:ext cx="888" cy="574"/>
                  <a:chOff x="409" y="1790"/>
                  <a:chExt cx="888" cy="574"/>
                </a:xfrm>
              </p:grpSpPr>
              <p:sp>
                <p:nvSpPr>
                  <p:cNvPr id="285" name="AutoShape 368"/>
                  <p:cNvSpPr>
                    <a:spLocks noChangeAspect="1" noChangeArrowheads="1" noTextEdit="1"/>
                  </p:cNvSpPr>
                  <p:nvPr/>
                </p:nvSpPr>
                <p:spPr bwMode="auto">
                  <a:xfrm>
                    <a:off x="409" y="1790"/>
                    <a:ext cx="885" cy="536"/>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6" name="Freeform 369"/>
                  <p:cNvSpPr>
                    <a:spLocks noEditPoints="1"/>
                  </p:cNvSpPr>
                  <p:nvPr/>
                </p:nvSpPr>
                <p:spPr bwMode="auto">
                  <a:xfrm>
                    <a:off x="409" y="1790"/>
                    <a:ext cx="888" cy="533"/>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7" name="Freeform 370"/>
                  <p:cNvSpPr>
                    <a:spLocks/>
                  </p:cNvSpPr>
                  <p:nvPr/>
                </p:nvSpPr>
                <p:spPr bwMode="auto">
                  <a:xfrm>
                    <a:off x="463" y="1977"/>
                    <a:ext cx="828" cy="308"/>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8" name="Freeform 371"/>
                  <p:cNvSpPr>
                    <a:spLocks/>
                  </p:cNvSpPr>
                  <p:nvPr/>
                </p:nvSpPr>
                <p:spPr bwMode="auto">
                  <a:xfrm>
                    <a:off x="467" y="1796"/>
                    <a:ext cx="824" cy="428"/>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9" name="Freeform 372"/>
                  <p:cNvSpPr>
                    <a:spLocks/>
                  </p:cNvSpPr>
                  <p:nvPr/>
                </p:nvSpPr>
                <p:spPr bwMode="auto">
                  <a:xfrm>
                    <a:off x="415" y="1968"/>
                    <a:ext cx="563" cy="349"/>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0" name="Freeform 373"/>
                  <p:cNvSpPr>
                    <a:spLocks/>
                  </p:cNvSpPr>
                  <p:nvPr/>
                </p:nvSpPr>
                <p:spPr bwMode="auto">
                  <a:xfrm>
                    <a:off x="415" y="1961"/>
                    <a:ext cx="575" cy="289"/>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1" name="Freeform 374"/>
                  <p:cNvSpPr>
                    <a:spLocks/>
                  </p:cNvSpPr>
                  <p:nvPr/>
                </p:nvSpPr>
                <p:spPr bwMode="auto">
                  <a:xfrm>
                    <a:off x="978" y="2247"/>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2" name="Freeform 375"/>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3" name="Freeform 376"/>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4" name="Freeform 377"/>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5" name="Freeform 378"/>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6" name="Freeform 379"/>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7" name="Freeform 380"/>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8" name="Freeform 381"/>
                  <p:cNvSpPr>
                    <a:spLocks/>
                  </p:cNvSpPr>
                  <p:nvPr/>
                </p:nvSpPr>
                <p:spPr bwMode="auto">
                  <a:xfrm>
                    <a:off x="978" y="2244"/>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99" name="Freeform 382"/>
                  <p:cNvSpPr>
                    <a:spLocks/>
                  </p:cNvSpPr>
                  <p:nvPr/>
                </p:nvSpPr>
                <p:spPr bwMode="auto">
                  <a:xfrm>
                    <a:off x="978" y="2244"/>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0" name="Freeform 383"/>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1" name="Freeform 384"/>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2" name="Freeform 385"/>
                  <p:cNvSpPr>
                    <a:spLocks/>
                  </p:cNvSpPr>
                  <p:nvPr/>
                </p:nvSpPr>
                <p:spPr bwMode="auto">
                  <a:xfrm>
                    <a:off x="981" y="2244"/>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3" name="Freeform 386"/>
                  <p:cNvSpPr>
                    <a:spLocks/>
                  </p:cNvSpPr>
                  <p:nvPr/>
                </p:nvSpPr>
                <p:spPr bwMode="auto">
                  <a:xfrm>
                    <a:off x="981" y="2244"/>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4" name="Freeform 387"/>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5" name="Freeform 388"/>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6" name="Freeform 389"/>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7" name="Freeform 390"/>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8" name="Freeform 391"/>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09" name="Freeform 392"/>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0" name="Freeform 393"/>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1" name="Freeform 394"/>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2" name="Freeform 395"/>
                  <p:cNvSpPr>
                    <a:spLocks/>
                  </p:cNvSpPr>
                  <p:nvPr/>
                </p:nvSpPr>
                <p:spPr bwMode="auto">
                  <a:xfrm>
                    <a:off x="981" y="2244"/>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3" name="Freeform 396"/>
                  <p:cNvSpPr>
                    <a:spLocks/>
                  </p:cNvSpPr>
                  <p:nvPr/>
                </p:nvSpPr>
                <p:spPr bwMode="auto">
                  <a:xfrm>
                    <a:off x="981" y="2244"/>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4" name="Freeform 397"/>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5" name="Freeform 398"/>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6" name="Freeform 399"/>
                  <p:cNvSpPr>
                    <a:spLocks/>
                  </p:cNvSpPr>
                  <p:nvPr/>
                </p:nvSpPr>
                <p:spPr bwMode="auto">
                  <a:xfrm>
                    <a:off x="984" y="2244"/>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7" name="Freeform 400"/>
                  <p:cNvSpPr>
                    <a:spLocks/>
                  </p:cNvSpPr>
                  <p:nvPr/>
                </p:nvSpPr>
                <p:spPr bwMode="auto">
                  <a:xfrm>
                    <a:off x="984" y="2244"/>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8" name="Freeform 401"/>
                  <p:cNvSpPr>
                    <a:spLocks/>
                  </p:cNvSpPr>
                  <p:nvPr/>
                </p:nvSpPr>
                <p:spPr bwMode="auto">
                  <a:xfrm>
                    <a:off x="984" y="2244"/>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19" name="Freeform 402"/>
                  <p:cNvSpPr>
                    <a:spLocks/>
                  </p:cNvSpPr>
                  <p:nvPr/>
                </p:nvSpPr>
                <p:spPr bwMode="auto">
                  <a:xfrm>
                    <a:off x="984" y="2244"/>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0" name="Freeform 403"/>
                  <p:cNvSpPr>
                    <a:spLocks/>
                  </p:cNvSpPr>
                  <p:nvPr/>
                </p:nvSpPr>
                <p:spPr bwMode="auto">
                  <a:xfrm>
                    <a:off x="484" y="2041"/>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1" name="Freeform 404"/>
                  <p:cNvSpPr>
                    <a:spLocks/>
                  </p:cNvSpPr>
                  <p:nvPr/>
                </p:nvSpPr>
                <p:spPr bwMode="auto">
                  <a:xfrm>
                    <a:off x="633" y="2117"/>
                    <a:ext cx="95" cy="51"/>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2" name="Freeform 405"/>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3" name="Freeform 406"/>
                  <p:cNvSpPr>
                    <a:spLocks/>
                  </p:cNvSpPr>
                  <p:nvPr/>
                </p:nvSpPr>
                <p:spPr bwMode="auto">
                  <a:xfrm>
                    <a:off x="936" y="2222"/>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4" name="Freeform 407"/>
                  <p:cNvSpPr>
                    <a:spLocks/>
                  </p:cNvSpPr>
                  <p:nvPr/>
                </p:nvSpPr>
                <p:spPr bwMode="auto">
                  <a:xfrm>
                    <a:off x="605" y="2066"/>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5" name="Freeform 408"/>
                  <p:cNvSpPr>
                    <a:spLocks/>
                  </p:cNvSpPr>
                  <p:nvPr/>
                </p:nvSpPr>
                <p:spPr bwMode="auto">
                  <a:xfrm>
                    <a:off x="769" y="2152"/>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6" name="Freeform 409"/>
                  <p:cNvSpPr>
                    <a:spLocks/>
                  </p:cNvSpPr>
                  <p:nvPr/>
                </p:nvSpPr>
                <p:spPr bwMode="auto">
                  <a:xfrm>
                    <a:off x="806" y="2203"/>
                    <a:ext cx="96" cy="51"/>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7" name="Freeform 410"/>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8" name="Freeform 411"/>
                  <p:cNvSpPr>
                    <a:spLocks/>
                  </p:cNvSpPr>
                  <p:nvPr/>
                </p:nvSpPr>
                <p:spPr bwMode="auto">
                  <a:xfrm>
                    <a:off x="429" y="2015"/>
                    <a:ext cx="9" cy="16"/>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29" name="Freeform 412"/>
                  <p:cNvSpPr>
                    <a:spLocks/>
                  </p:cNvSpPr>
                  <p:nvPr/>
                </p:nvSpPr>
                <p:spPr bwMode="auto">
                  <a:xfrm>
                    <a:off x="959" y="2257"/>
                    <a:ext cx="6" cy="13"/>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330" name="Freeform 413"/>
                  <p:cNvSpPr>
                    <a:spLocks/>
                  </p:cNvSpPr>
                  <p:nvPr/>
                </p:nvSpPr>
                <p:spPr bwMode="auto">
                  <a:xfrm>
                    <a:off x="959" y="2285"/>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nvGrpSpPr>
                <p:cNvPr id="280" name="Group 414"/>
                <p:cNvGrpSpPr>
                  <a:grpSpLocks/>
                </p:cNvGrpSpPr>
                <p:nvPr/>
              </p:nvGrpSpPr>
              <p:grpSpPr bwMode="auto">
                <a:xfrm>
                  <a:off x="2928" y="2112"/>
                  <a:ext cx="211" cy="209"/>
                  <a:chOff x="744" y="1857"/>
                  <a:chExt cx="2246" cy="2225"/>
                </a:xfrm>
              </p:grpSpPr>
              <p:sp>
                <p:nvSpPr>
                  <p:cNvPr id="281" name="Freeform 415"/>
                  <p:cNvSpPr>
                    <a:spLocks/>
                  </p:cNvSpPr>
                  <p:nvPr/>
                </p:nvSpPr>
                <p:spPr bwMode="auto">
                  <a:xfrm>
                    <a:off x="743" y="1844"/>
                    <a:ext cx="2247" cy="2230"/>
                  </a:xfrm>
                  <a:custGeom>
                    <a:avLst/>
                    <a:gdLst>
                      <a:gd name="T0" fmla="*/ 2054 w 4492"/>
                      <a:gd name="T1" fmla="*/ 0 h 4450"/>
                      <a:gd name="T2" fmla="*/ 2094 w 4492"/>
                      <a:gd name="T3" fmla="*/ 4 h 4450"/>
                      <a:gd name="T4" fmla="*/ 2130 w 4492"/>
                      <a:gd name="T5" fmla="*/ 15 h 4450"/>
                      <a:gd name="T6" fmla="*/ 2162 w 4492"/>
                      <a:gd name="T7" fmla="*/ 33 h 4450"/>
                      <a:gd name="T8" fmla="*/ 2191 w 4492"/>
                      <a:gd name="T9" fmla="*/ 55 h 4450"/>
                      <a:gd name="T10" fmla="*/ 2214 w 4492"/>
                      <a:gd name="T11" fmla="*/ 83 h 4450"/>
                      <a:gd name="T12" fmla="*/ 2231 w 4492"/>
                      <a:gd name="T13" fmla="*/ 116 h 4450"/>
                      <a:gd name="T14" fmla="*/ 2242 w 4492"/>
                      <a:gd name="T15" fmla="*/ 151 h 4450"/>
                      <a:gd name="T16" fmla="*/ 2246 w 4492"/>
                      <a:gd name="T17" fmla="*/ 189 h 4450"/>
                      <a:gd name="T18" fmla="*/ 2245 w 4492"/>
                      <a:gd name="T19" fmla="*/ 2055 h 4450"/>
                      <a:gd name="T20" fmla="*/ 2238 w 4492"/>
                      <a:gd name="T21" fmla="*/ 2093 h 4450"/>
                      <a:gd name="T22" fmla="*/ 2223 w 4492"/>
                      <a:gd name="T23" fmla="*/ 2127 h 4450"/>
                      <a:gd name="T24" fmla="*/ 2203 w 4492"/>
                      <a:gd name="T25" fmla="*/ 2157 h 4450"/>
                      <a:gd name="T26" fmla="*/ 2177 w 4492"/>
                      <a:gd name="T27" fmla="*/ 2183 h 4450"/>
                      <a:gd name="T28" fmla="*/ 2147 w 4492"/>
                      <a:gd name="T29" fmla="*/ 2203 h 4450"/>
                      <a:gd name="T30" fmla="*/ 2112 w 4492"/>
                      <a:gd name="T31" fmla="*/ 2217 h 4450"/>
                      <a:gd name="T32" fmla="*/ 2074 w 4492"/>
                      <a:gd name="T33" fmla="*/ 2225 h 4450"/>
                      <a:gd name="T34" fmla="*/ 192 w 4492"/>
                      <a:gd name="T35" fmla="*/ 2225 h 4450"/>
                      <a:gd name="T36" fmla="*/ 152 w 4492"/>
                      <a:gd name="T37" fmla="*/ 2221 h 4450"/>
                      <a:gd name="T38" fmla="*/ 116 w 4492"/>
                      <a:gd name="T39" fmla="*/ 2211 h 4450"/>
                      <a:gd name="T40" fmla="*/ 83 w 4492"/>
                      <a:gd name="T41" fmla="*/ 2194 h 4450"/>
                      <a:gd name="T42" fmla="*/ 55 w 4492"/>
                      <a:gd name="T43" fmla="*/ 2170 h 4450"/>
                      <a:gd name="T44" fmla="*/ 33 w 4492"/>
                      <a:gd name="T45" fmla="*/ 2142 h 4450"/>
                      <a:gd name="T46" fmla="*/ 15 w 4492"/>
                      <a:gd name="T47" fmla="*/ 2110 h 4450"/>
                      <a:gd name="T48" fmla="*/ 4 w 4492"/>
                      <a:gd name="T49" fmla="*/ 2074 h 4450"/>
                      <a:gd name="T50" fmla="*/ 0 w 4492"/>
                      <a:gd name="T51" fmla="*/ 2036 h 4450"/>
                      <a:gd name="T52" fmla="*/ 1 w 4492"/>
                      <a:gd name="T53" fmla="*/ 170 h 4450"/>
                      <a:gd name="T54" fmla="*/ 9 w 4492"/>
                      <a:gd name="T55" fmla="*/ 133 h 4450"/>
                      <a:gd name="T56" fmla="*/ 23 w 4492"/>
                      <a:gd name="T57" fmla="*/ 98 h 4450"/>
                      <a:gd name="T58" fmla="*/ 43 w 4492"/>
                      <a:gd name="T59" fmla="*/ 69 h 4450"/>
                      <a:gd name="T60" fmla="*/ 69 w 4492"/>
                      <a:gd name="T61" fmla="*/ 43 h 4450"/>
                      <a:gd name="T62" fmla="*/ 99 w 4492"/>
                      <a:gd name="T63" fmla="*/ 22 h 4450"/>
                      <a:gd name="T64" fmla="*/ 134 w 4492"/>
                      <a:gd name="T65" fmla="*/ 9 h 4450"/>
                      <a:gd name="T66" fmla="*/ 171 w 4492"/>
                      <a:gd name="T67" fmla="*/ 1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CC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2" name="Freeform 416"/>
                  <p:cNvSpPr>
                    <a:spLocks/>
                  </p:cNvSpPr>
                  <p:nvPr/>
                </p:nvSpPr>
                <p:spPr bwMode="auto">
                  <a:xfrm>
                    <a:off x="1001" y="2114"/>
                    <a:ext cx="1171" cy="1656"/>
                  </a:xfrm>
                  <a:custGeom>
                    <a:avLst/>
                    <a:gdLst>
                      <a:gd name="T0" fmla="*/ 1178 w 2356"/>
                      <a:gd name="T1" fmla="*/ 430 h 3328"/>
                      <a:gd name="T2" fmla="*/ 1178 w 2356"/>
                      <a:gd name="T3" fmla="*/ 0 h 3328"/>
                      <a:gd name="T4" fmla="*/ 0 w 2356"/>
                      <a:gd name="T5" fmla="*/ 3 h 3328"/>
                      <a:gd name="T6" fmla="*/ 0 w 2356"/>
                      <a:gd name="T7" fmla="*/ 1664 h 3328"/>
                      <a:gd name="T8" fmla="*/ 1178 w 2356"/>
                      <a:gd name="T9" fmla="*/ 1664 h 3328"/>
                      <a:gd name="T10" fmla="*/ 1178 w 2356"/>
                      <a:gd name="T11" fmla="*/ 1281 h 3328"/>
                      <a:gd name="T12" fmla="*/ 971 w 2356"/>
                      <a:gd name="T13" fmla="*/ 1281 h 3328"/>
                      <a:gd name="T14" fmla="*/ 971 w 2356"/>
                      <a:gd name="T15" fmla="*/ 1481 h 3328"/>
                      <a:gd name="T16" fmla="*/ 200 w 2356"/>
                      <a:gd name="T17" fmla="*/ 1481 h 3328"/>
                      <a:gd name="T18" fmla="*/ 197 w 2356"/>
                      <a:gd name="T19" fmla="*/ 206 h 3328"/>
                      <a:gd name="T20" fmla="*/ 985 w 2356"/>
                      <a:gd name="T21" fmla="*/ 206 h 3328"/>
                      <a:gd name="T22" fmla="*/ 985 w 2356"/>
                      <a:gd name="T23" fmla="*/ 426 h 3328"/>
                      <a:gd name="T24" fmla="*/ 1178 w 2356"/>
                      <a:gd name="T25" fmla="*/ 430 h 33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56"/>
                      <a:gd name="T40" fmla="*/ 0 h 3328"/>
                      <a:gd name="T41" fmla="*/ 2356 w 2356"/>
                      <a:gd name="T42" fmla="*/ 3328 h 33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56" h="3328">
                        <a:moveTo>
                          <a:pt x="2356" y="860"/>
                        </a:moveTo>
                        <a:lnTo>
                          <a:pt x="2356" y="0"/>
                        </a:lnTo>
                        <a:lnTo>
                          <a:pt x="0" y="5"/>
                        </a:lnTo>
                        <a:lnTo>
                          <a:pt x="0" y="3328"/>
                        </a:lnTo>
                        <a:lnTo>
                          <a:pt x="2356" y="3328"/>
                        </a:lnTo>
                        <a:lnTo>
                          <a:pt x="2356" y="2562"/>
                        </a:lnTo>
                        <a:lnTo>
                          <a:pt x="1943" y="2562"/>
                        </a:lnTo>
                        <a:lnTo>
                          <a:pt x="1943" y="2962"/>
                        </a:lnTo>
                        <a:lnTo>
                          <a:pt x="400" y="2962"/>
                        </a:lnTo>
                        <a:lnTo>
                          <a:pt x="394" y="411"/>
                        </a:lnTo>
                        <a:lnTo>
                          <a:pt x="1971" y="411"/>
                        </a:lnTo>
                        <a:lnTo>
                          <a:pt x="1971" y="853"/>
                        </a:lnTo>
                        <a:lnTo>
                          <a:pt x="2356" y="860"/>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3" name="Freeform 417"/>
                  <p:cNvSpPr>
                    <a:spLocks/>
                  </p:cNvSpPr>
                  <p:nvPr/>
                </p:nvSpPr>
                <p:spPr bwMode="auto">
                  <a:xfrm>
                    <a:off x="1819" y="2655"/>
                    <a:ext cx="763" cy="642"/>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84" name="Freeform 418"/>
                  <p:cNvSpPr>
                    <a:spLocks/>
                  </p:cNvSpPr>
                  <p:nvPr/>
                </p:nvSpPr>
                <p:spPr bwMode="auto">
                  <a:xfrm rot="10800000">
                    <a:off x="2159" y="2621"/>
                    <a:ext cx="763" cy="676"/>
                  </a:xfrm>
                  <a:custGeom>
                    <a:avLst/>
                    <a:gdLst>
                      <a:gd name="T0" fmla="*/ 16 w 1525"/>
                      <a:gd name="T1" fmla="*/ 305 h 1306"/>
                      <a:gd name="T2" fmla="*/ 308 w 1525"/>
                      <a:gd name="T3" fmla="*/ 0 h 1306"/>
                      <a:gd name="T4" fmla="*/ 484 w 1525"/>
                      <a:gd name="T5" fmla="*/ 0 h 1306"/>
                      <a:gd name="T6" fmla="*/ 305 w 1525"/>
                      <a:gd name="T7" fmla="*/ 205 h 1306"/>
                      <a:gd name="T8" fmla="*/ 298 w 1525"/>
                      <a:gd name="T9" fmla="*/ 213 h 1306"/>
                      <a:gd name="T10" fmla="*/ 290 w 1525"/>
                      <a:gd name="T11" fmla="*/ 221 h 1306"/>
                      <a:gd name="T12" fmla="*/ 284 w 1525"/>
                      <a:gd name="T13" fmla="*/ 227 h 1306"/>
                      <a:gd name="T14" fmla="*/ 279 w 1525"/>
                      <a:gd name="T15" fmla="*/ 232 h 1306"/>
                      <a:gd name="T16" fmla="*/ 276 w 1525"/>
                      <a:gd name="T17" fmla="*/ 236 h 1306"/>
                      <a:gd name="T18" fmla="*/ 277 w 1525"/>
                      <a:gd name="T19" fmla="*/ 238 h 1306"/>
                      <a:gd name="T20" fmla="*/ 282 w 1525"/>
                      <a:gd name="T21" fmla="*/ 240 h 1306"/>
                      <a:gd name="T22" fmla="*/ 291 w 1525"/>
                      <a:gd name="T23" fmla="*/ 240 h 1306"/>
                      <a:gd name="T24" fmla="*/ 759 w 1525"/>
                      <a:gd name="T25" fmla="*/ 243 h 1306"/>
                      <a:gd name="T26" fmla="*/ 762 w 1525"/>
                      <a:gd name="T27" fmla="*/ 401 h 1306"/>
                      <a:gd name="T28" fmla="*/ 297 w 1525"/>
                      <a:gd name="T29" fmla="*/ 401 h 1306"/>
                      <a:gd name="T30" fmla="*/ 287 w 1525"/>
                      <a:gd name="T31" fmla="*/ 402 h 1306"/>
                      <a:gd name="T32" fmla="*/ 283 w 1525"/>
                      <a:gd name="T33" fmla="*/ 404 h 1306"/>
                      <a:gd name="T34" fmla="*/ 283 w 1525"/>
                      <a:gd name="T35" fmla="*/ 409 h 1306"/>
                      <a:gd name="T36" fmla="*/ 286 w 1525"/>
                      <a:gd name="T37" fmla="*/ 414 h 1306"/>
                      <a:gd name="T38" fmla="*/ 290 w 1525"/>
                      <a:gd name="T39" fmla="*/ 420 h 1306"/>
                      <a:gd name="T40" fmla="*/ 297 w 1525"/>
                      <a:gd name="T41" fmla="*/ 427 h 1306"/>
                      <a:gd name="T42" fmla="*/ 304 w 1525"/>
                      <a:gd name="T43" fmla="*/ 434 h 1306"/>
                      <a:gd name="T44" fmla="*/ 310 w 1525"/>
                      <a:gd name="T45" fmla="*/ 441 h 1306"/>
                      <a:gd name="T46" fmla="*/ 486 w 1525"/>
                      <a:gd name="T47" fmla="*/ 654 h 1306"/>
                      <a:gd name="T48" fmla="*/ 310 w 1525"/>
                      <a:gd name="T49" fmla="*/ 654 h 1306"/>
                      <a:gd name="T50" fmla="*/ 13 w 1525"/>
                      <a:gd name="T51" fmla="*/ 341 h 1306"/>
                      <a:gd name="T52" fmla="*/ 7 w 1525"/>
                      <a:gd name="T53" fmla="*/ 335 h 1306"/>
                      <a:gd name="T54" fmla="*/ 3 w 1525"/>
                      <a:gd name="T55" fmla="*/ 331 h 1306"/>
                      <a:gd name="T56" fmla="*/ 1 w 1525"/>
                      <a:gd name="T57" fmla="*/ 327 h 1306"/>
                      <a:gd name="T58" fmla="*/ 0 w 1525"/>
                      <a:gd name="T59" fmla="*/ 323 h 1306"/>
                      <a:gd name="T60" fmla="*/ 2 w 1525"/>
                      <a:gd name="T61" fmla="*/ 320 h 1306"/>
                      <a:gd name="T62" fmla="*/ 5 w 1525"/>
                      <a:gd name="T63" fmla="*/ 316 h 1306"/>
                      <a:gd name="T64" fmla="*/ 9 w 1525"/>
                      <a:gd name="T65" fmla="*/ 311 h 1306"/>
                      <a:gd name="T66" fmla="*/ 16 w 1525"/>
                      <a:gd name="T67" fmla="*/ 305 h 13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25"/>
                      <a:gd name="T103" fmla="*/ 0 h 1306"/>
                      <a:gd name="T104" fmla="*/ 1525 w 1525"/>
                      <a:gd name="T105" fmla="*/ 1306 h 13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25" h="1306">
                        <a:moveTo>
                          <a:pt x="32" y="609"/>
                        </a:moveTo>
                        <a:lnTo>
                          <a:pt x="617" y="0"/>
                        </a:lnTo>
                        <a:lnTo>
                          <a:pt x="968" y="0"/>
                        </a:lnTo>
                        <a:lnTo>
                          <a:pt x="611" y="409"/>
                        </a:lnTo>
                        <a:lnTo>
                          <a:pt x="596" y="426"/>
                        </a:lnTo>
                        <a:lnTo>
                          <a:pt x="581" y="441"/>
                        </a:lnTo>
                        <a:lnTo>
                          <a:pt x="568" y="454"/>
                        </a:lnTo>
                        <a:lnTo>
                          <a:pt x="558" y="463"/>
                        </a:lnTo>
                        <a:lnTo>
                          <a:pt x="553" y="471"/>
                        </a:lnTo>
                        <a:lnTo>
                          <a:pt x="555" y="476"/>
                        </a:lnTo>
                        <a:lnTo>
                          <a:pt x="564" y="479"/>
                        </a:lnTo>
                        <a:lnTo>
                          <a:pt x="583" y="480"/>
                        </a:lnTo>
                        <a:lnTo>
                          <a:pt x="1518" y="486"/>
                        </a:lnTo>
                        <a:lnTo>
                          <a:pt x="1525" y="801"/>
                        </a:lnTo>
                        <a:lnTo>
                          <a:pt x="595" y="801"/>
                        </a:lnTo>
                        <a:lnTo>
                          <a:pt x="575" y="802"/>
                        </a:lnTo>
                        <a:lnTo>
                          <a:pt x="567" y="807"/>
                        </a:lnTo>
                        <a:lnTo>
                          <a:pt x="566" y="816"/>
                        </a:lnTo>
                        <a:lnTo>
                          <a:pt x="572" y="826"/>
                        </a:lnTo>
                        <a:lnTo>
                          <a:pt x="581" y="839"/>
                        </a:lnTo>
                        <a:lnTo>
                          <a:pt x="595" y="852"/>
                        </a:lnTo>
                        <a:lnTo>
                          <a:pt x="609" y="866"/>
                        </a:lnTo>
                        <a:lnTo>
                          <a:pt x="621" y="881"/>
                        </a:lnTo>
                        <a:lnTo>
                          <a:pt x="973" y="1306"/>
                        </a:lnTo>
                        <a:lnTo>
                          <a:pt x="621" y="1306"/>
                        </a:lnTo>
                        <a:lnTo>
                          <a:pt x="27" y="681"/>
                        </a:lnTo>
                        <a:lnTo>
                          <a:pt x="14" y="669"/>
                        </a:lnTo>
                        <a:lnTo>
                          <a:pt x="6" y="661"/>
                        </a:lnTo>
                        <a:lnTo>
                          <a:pt x="2" y="653"/>
                        </a:lnTo>
                        <a:lnTo>
                          <a:pt x="0" y="646"/>
                        </a:lnTo>
                        <a:lnTo>
                          <a:pt x="4" y="639"/>
                        </a:lnTo>
                        <a:lnTo>
                          <a:pt x="10" y="631"/>
                        </a:lnTo>
                        <a:lnTo>
                          <a:pt x="19" y="622"/>
                        </a:lnTo>
                        <a:lnTo>
                          <a:pt x="32" y="609"/>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grpSp>
            <p:nvGrpSpPr>
              <p:cNvPr id="266" name="Group 419"/>
              <p:cNvGrpSpPr>
                <a:grpSpLocks/>
              </p:cNvGrpSpPr>
              <p:nvPr/>
            </p:nvGrpSpPr>
            <p:grpSpPr bwMode="auto">
              <a:xfrm>
                <a:off x="4671" y="2371"/>
                <a:ext cx="258" cy="213"/>
                <a:chOff x="5568" y="528"/>
                <a:chExt cx="672" cy="661"/>
              </a:xfrm>
            </p:grpSpPr>
            <p:sp>
              <p:nvSpPr>
                <p:cNvPr id="267" name="Freeform 420"/>
                <p:cNvSpPr>
                  <a:spLocks/>
                </p:cNvSpPr>
                <p:nvPr/>
              </p:nvSpPr>
              <p:spPr bwMode="auto">
                <a:xfrm>
                  <a:off x="5568" y="529"/>
                  <a:ext cx="672" cy="661"/>
                </a:xfrm>
                <a:custGeom>
                  <a:avLst/>
                  <a:gdLst>
                    <a:gd name="T0" fmla="*/ 615 w 4492"/>
                    <a:gd name="T1" fmla="*/ 0 h 4450"/>
                    <a:gd name="T2" fmla="*/ 626 w 4492"/>
                    <a:gd name="T3" fmla="*/ 1 h 4450"/>
                    <a:gd name="T4" fmla="*/ 637 w 4492"/>
                    <a:gd name="T5" fmla="*/ 4 h 4450"/>
                    <a:gd name="T6" fmla="*/ 647 w 4492"/>
                    <a:gd name="T7" fmla="*/ 10 h 4450"/>
                    <a:gd name="T8" fmla="*/ 655 w 4492"/>
                    <a:gd name="T9" fmla="*/ 16 h 4450"/>
                    <a:gd name="T10" fmla="*/ 662 w 4492"/>
                    <a:gd name="T11" fmla="*/ 25 h 4450"/>
                    <a:gd name="T12" fmla="*/ 668 w 4492"/>
                    <a:gd name="T13" fmla="*/ 34 h 4450"/>
                    <a:gd name="T14" fmla="*/ 671 w 4492"/>
                    <a:gd name="T15" fmla="*/ 45 h 4450"/>
                    <a:gd name="T16" fmla="*/ 672 w 4492"/>
                    <a:gd name="T17" fmla="*/ 56 h 4450"/>
                    <a:gd name="T18" fmla="*/ 672 w 4492"/>
                    <a:gd name="T19" fmla="*/ 610 h 4450"/>
                    <a:gd name="T20" fmla="*/ 669 w 4492"/>
                    <a:gd name="T21" fmla="*/ 622 h 4450"/>
                    <a:gd name="T22" fmla="*/ 665 w 4492"/>
                    <a:gd name="T23" fmla="*/ 632 h 4450"/>
                    <a:gd name="T24" fmla="*/ 659 w 4492"/>
                    <a:gd name="T25" fmla="*/ 641 h 4450"/>
                    <a:gd name="T26" fmla="*/ 651 w 4492"/>
                    <a:gd name="T27" fmla="*/ 648 h 4450"/>
                    <a:gd name="T28" fmla="*/ 642 w 4492"/>
                    <a:gd name="T29" fmla="*/ 654 h 4450"/>
                    <a:gd name="T30" fmla="*/ 632 w 4492"/>
                    <a:gd name="T31" fmla="*/ 658 h 4450"/>
                    <a:gd name="T32" fmla="*/ 621 w 4492"/>
                    <a:gd name="T33" fmla="*/ 661 h 4450"/>
                    <a:gd name="T34" fmla="*/ 57 w 4492"/>
                    <a:gd name="T35" fmla="*/ 661 h 4450"/>
                    <a:gd name="T36" fmla="*/ 45 w 4492"/>
                    <a:gd name="T37" fmla="*/ 660 h 4450"/>
                    <a:gd name="T38" fmla="*/ 35 w 4492"/>
                    <a:gd name="T39" fmla="*/ 657 h 4450"/>
                    <a:gd name="T40" fmla="*/ 25 w 4492"/>
                    <a:gd name="T41" fmla="*/ 652 h 4450"/>
                    <a:gd name="T42" fmla="*/ 17 w 4492"/>
                    <a:gd name="T43" fmla="*/ 645 h 4450"/>
                    <a:gd name="T44" fmla="*/ 10 w 4492"/>
                    <a:gd name="T45" fmla="*/ 636 h 4450"/>
                    <a:gd name="T46" fmla="*/ 4 w 4492"/>
                    <a:gd name="T47" fmla="*/ 627 h 4450"/>
                    <a:gd name="T48" fmla="*/ 1 w 4492"/>
                    <a:gd name="T49" fmla="*/ 616 h 4450"/>
                    <a:gd name="T50" fmla="*/ 0 w 4492"/>
                    <a:gd name="T51" fmla="*/ 605 h 4450"/>
                    <a:gd name="T52" fmla="*/ 0 w 4492"/>
                    <a:gd name="T53" fmla="*/ 51 h 4450"/>
                    <a:gd name="T54" fmla="*/ 3 w 4492"/>
                    <a:gd name="T55" fmla="*/ 40 h 4450"/>
                    <a:gd name="T56" fmla="*/ 7 w 4492"/>
                    <a:gd name="T57" fmla="*/ 29 h 4450"/>
                    <a:gd name="T58" fmla="*/ 13 w 4492"/>
                    <a:gd name="T59" fmla="*/ 20 h 4450"/>
                    <a:gd name="T60" fmla="*/ 21 w 4492"/>
                    <a:gd name="T61" fmla="*/ 13 h 4450"/>
                    <a:gd name="T62" fmla="*/ 30 w 4492"/>
                    <a:gd name="T63" fmla="*/ 7 h 4450"/>
                    <a:gd name="T64" fmla="*/ 40 w 4492"/>
                    <a:gd name="T65" fmla="*/ 3 h 4450"/>
                    <a:gd name="T66" fmla="*/ 51 w 4492"/>
                    <a:gd name="T67" fmla="*/ 0 h 44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492"/>
                    <a:gd name="T103" fmla="*/ 0 h 4450"/>
                    <a:gd name="T104" fmla="*/ 4492 w 4492"/>
                    <a:gd name="T105" fmla="*/ 4450 h 445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492" h="4450">
                      <a:moveTo>
                        <a:pt x="384" y="0"/>
                      </a:moveTo>
                      <a:lnTo>
                        <a:pt x="4108" y="0"/>
                      </a:lnTo>
                      <a:lnTo>
                        <a:pt x="4148" y="2"/>
                      </a:lnTo>
                      <a:lnTo>
                        <a:pt x="4187" y="8"/>
                      </a:lnTo>
                      <a:lnTo>
                        <a:pt x="4224" y="17"/>
                      </a:lnTo>
                      <a:lnTo>
                        <a:pt x="4259" y="30"/>
                      </a:lnTo>
                      <a:lnTo>
                        <a:pt x="4293" y="45"/>
                      </a:lnTo>
                      <a:lnTo>
                        <a:pt x="4324" y="65"/>
                      </a:lnTo>
                      <a:lnTo>
                        <a:pt x="4354" y="86"/>
                      </a:lnTo>
                      <a:lnTo>
                        <a:pt x="4381" y="111"/>
                      </a:lnTo>
                      <a:lnTo>
                        <a:pt x="4406" y="138"/>
                      </a:lnTo>
                      <a:lnTo>
                        <a:pt x="4427" y="166"/>
                      </a:lnTo>
                      <a:lnTo>
                        <a:pt x="4446" y="197"/>
                      </a:lnTo>
                      <a:lnTo>
                        <a:pt x="4462" y="232"/>
                      </a:lnTo>
                      <a:lnTo>
                        <a:pt x="4475" y="266"/>
                      </a:lnTo>
                      <a:lnTo>
                        <a:pt x="4484" y="302"/>
                      </a:lnTo>
                      <a:lnTo>
                        <a:pt x="4490" y="340"/>
                      </a:lnTo>
                      <a:lnTo>
                        <a:pt x="4492" y="379"/>
                      </a:lnTo>
                      <a:lnTo>
                        <a:pt x="4492" y="4072"/>
                      </a:lnTo>
                      <a:lnTo>
                        <a:pt x="4490" y="4110"/>
                      </a:lnTo>
                      <a:lnTo>
                        <a:pt x="4484" y="4148"/>
                      </a:lnTo>
                      <a:lnTo>
                        <a:pt x="4475" y="4185"/>
                      </a:lnTo>
                      <a:lnTo>
                        <a:pt x="4462" y="4220"/>
                      </a:lnTo>
                      <a:lnTo>
                        <a:pt x="4446" y="4253"/>
                      </a:lnTo>
                      <a:lnTo>
                        <a:pt x="4427" y="4284"/>
                      </a:lnTo>
                      <a:lnTo>
                        <a:pt x="4406" y="4313"/>
                      </a:lnTo>
                      <a:lnTo>
                        <a:pt x="4381" y="4339"/>
                      </a:lnTo>
                      <a:lnTo>
                        <a:pt x="4354" y="4365"/>
                      </a:lnTo>
                      <a:lnTo>
                        <a:pt x="4324" y="4387"/>
                      </a:lnTo>
                      <a:lnTo>
                        <a:pt x="4293" y="4405"/>
                      </a:lnTo>
                      <a:lnTo>
                        <a:pt x="4259" y="4421"/>
                      </a:lnTo>
                      <a:lnTo>
                        <a:pt x="4224" y="4433"/>
                      </a:lnTo>
                      <a:lnTo>
                        <a:pt x="4187" y="4442"/>
                      </a:lnTo>
                      <a:lnTo>
                        <a:pt x="4148" y="4449"/>
                      </a:lnTo>
                      <a:lnTo>
                        <a:pt x="4108" y="4450"/>
                      </a:lnTo>
                      <a:lnTo>
                        <a:pt x="384" y="4450"/>
                      </a:lnTo>
                      <a:lnTo>
                        <a:pt x="343" y="4449"/>
                      </a:lnTo>
                      <a:lnTo>
                        <a:pt x="304" y="4442"/>
                      </a:lnTo>
                      <a:lnTo>
                        <a:pt x="268" y="4433"/>
                      </a:lnTo>
                      <a:lnTo>
                        <a:pt x="233" y="4421"/>
                      </a:lnTo>
                      <a:lnTo>
                        <a:pt x="199" y="4405"/>
                      </a:lnTo>
                      <a:lnTo>
                        <a:pt x="167" y="4387"/>
                      </a:lnTo>
                      <a:lnTo>
                        <a:pt x="138" y="4365"/>
                      </a:lnTo>
                      <a:lnTo>
                        <a:pt x="111" y="4339"/>
                      </a:lnTo>
                      <a:lnTo>
                        <a:pt x="86" y="4313"/>
                      </a:lnTo>
                      <a:lnTo>
                        <a:pt x="66" y="4284"/>
                      </a:lnTo>
                      <a:lnTo>
                        <a:pt x="46" y="4253"/>
                      </a:lnTo>
                      <a:lnTo>
                        <a:pt x="30" y="4220"/>
                      </a:lnTo>
                      <a:lnTo>
                        <a:pt x="17" y="4185"/>
                      </a:lnTo>
                      <a:lnTo>
                        <a:pt x="8" y="4148"/>
                      </a:lnTo>
                      <a:lnTo>
                        <a:pt x="2" y="4110"/>
                      </a:lnTo>
                      <a:lnTo>
                        <a:pt x="0" y="4072"/>
                      </a:lnTo>
                      <a:lnTo>
                        <a:pt x="0" y="379"/>
                      </a:lnTo>
                      <a:lnTo>
                        <a:pt x="2" y="340"/>
                      </a:lnTo>
                      <a:lnTo>
                        <a:pt x="8" y="302"/>
                      </a:lnTo>
                      <a:lnTo>
                        <a:pt x="17" y="266"/>
                      </a:lnTo>
                      <a:lnTo>
                        <a:pt x="30" y="232"/>
                      </a:lnTo>
                      <a:lnTo>
                        <a:pt x="46" y="197"/>
                      </a:lnTo>
                      <a:lnTo>
                        <a:pt x="66" y="166"/>
                      </a:lnTo>
                      <a:lnTo>
                        <a:pt x="86" y="138"/>
                      </a:lnTo>
                      <a:lnTo>
                        <a:pt x="111" y="111"/>
                      </a:lnTo>
                      <a:lnTo>
                        <a:pt x="138" y="86"/>
                      </a:lnTo>
                      <a:lnTo>
                        <a:pt x="167" y="65"/>
                      </a:lnTo>
                      <a:lnTo>
                        <a:pt x="199" y="45"/>
                      </a:lnTo>
                      <a:lnTo>
                        <a:pt x="233" y="30"/>
                      </a:lnTo>
                      <a:lnTo>
                        <a:pt x="268" y="17"/>
                      </a:lnTo>
                      <a:lnTo>
                        <a:pt x="304" y="8"/>
                      </a:lnTo>
                      <a:lnTo>
                        <a:pt x="343" y="2"/>
                      </a:lnTo>
                      <a:lnTo>
                        <a:pt x="384" y="0"/>
                      </a:lnTo>
                      <a:close/>
                    </a:path>
                  </a:pathLst>
                </a:custGeom>
                <a:solidFill>
                  <a:srgbClr val="00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8" name="Oval 421"/>
                <p:cNvSpPr>
                  <a:spLocks noChangeArrowheads="1"/>
                </p:cNvSpPr>
                <p:nvPr/>
              </p:nvSpPr>
              <p:spPr bwMode="auto">
                <a:xfrm>
                  <a:off x="5778" y="696"/>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9" name="Oval 422"/>
                <p:cNvSpPr>
                  <a:spLocks noChangeArrowheads="1"/>
                </p:cNvSpPr>
                <p:nvPr/>
              </p:nvSpPr>
              <p:spPr bwMode="auto">
                <a:xfrm>
                  <a:off x="5637" y="593"/>
                  <a:ext cx="142"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0" name="Oval 423"/>
                <p:cNvSpPr>
                  <a:spLocks noChangeArrowheads="1"/>
                </p:cNvSpPr>
                <p:nvPr/>
              </p:nvSpPr>
              <p:spPr bwMode="auto">
                <a:xfrm>
                  <a:off x="5753" y="1036"/>
                  <a:ext cx="76"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1" name="Oval 424"/>
                <p:cNvSpPr>
                  <a:spLocks noChangeArrowheads="1"/>
                </p:cNvSpPr>
                <p:nvPr/>
              </p:nvSpPr>
              <p:spPr bwMode="auto">
                <a:xfrm>
                  <a:off x="5637" y="779"/>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2" name="Oval 425"/>
                <p:cNvSpPr>
                  <a:spLocks noChangeArrowheads="1"/>
                </p:cNvSpPr>
                <p:nvPr/>
              </p:nvSpPr>
              <p:spPr bwMode="auto">
                <a:xfrm>
                  <a:off x="5757" y="876"/>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3" name="Oval 426"/>
                <p:cNvSpPr>
                  <a:spLocks noChangeArrowheads="1"/>
                </p:cNvSpPr>
                <p:nvPr/>
              </p:nvSpPr>
              <p:spPr bwMode="auto">
                <a:xfrm>
                  <a:off x="5869" y="1011"/>
                  <a:ext cx="109" cy="122"/>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4" name="Oval 427"/>
                <p:cNvSpPr>
                  <a:spLocks noChangeArrowheads="1"/>
                </p:cNvSpPr>
                <p:nvPr/>
              </p:nvSpPr>
              <p:spPr bwMode="auto">
                <a:xfrm>
                  <a:off x="5906" y="824"/>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5" name="Oval 428"/>
                <p:cNvSpPr>
                  <a:spLocks noChangeArrowheads="1"/>
                </p:cNvSpPr>
                <p:nvPr/>
              </p:nvSpPr>
              <p:spPr bwMode="auto">
                <a:xfrm>
                  <a:off x="5644" y="1068"/>
                  <a:ext cx="58" cy="58"/>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6" name="Oval 429"/>
                <p:cNvSpPr>
                  <a:spLocks noChangeArrowheads="1"/>
                </p:cNvSpPr>
                <p:nvPr/>
              </p:nvSpPr>
              <p:spPr bwMode="auto">
                <a:xfrm>
                  <a:off x="5644" y="946"/>
                  <a:ext cx="73" cy="77"/>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77" name="Oval 430"/>
                <p:cNvSpPr>
                  <a:spLocks noChangeArrowheads="1"/>
                </p:cNvSpPr>
                <p:nvPr/>
              </p:nvSpPr>
              <p:spPr bwMode="auto">
                <a:xfrm>
                  <a:off x="6018" y="953"/>
                  <a:ext cx="145" cy="154"/>
                </a:xfrm>
                <a:prstGeom prst="ellipse">
                  <a:avLst/>
                </a:prstGeom>
                <a:solidFill>
                  <a:srgbClr val="FFFFFF"/>
                </a:solidFill>
                <a:ln w="9525" algn="ctr">
                  <a:noFill/>
                  <a:round/>
                  <a:headEnd/>
                  <a:tailEnd/>
                </a:ln>
              </p:spPr>
              <p:txBody>
                <a:bodyPr wrap="none" anchor="ctr">
                  <a:noAutofit/>
                </a:bodyPr>
                <a:lstStyle/>
                <a:p>
                  <a:pPr algn="ct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grpSp>
          <p:nvGrpSpPr>
            <p:cNvPr id="171" name="Group 433"/>
            <p:cNvGrpSpPr>
              <a:grpSpLocks/>
            </p:cNvGrpSpPr>
            <p:nvPr/>
          </p:nvGrpSpPr>
          <p:grpSpPr bwMode="auto">
            <a:xfrm>
              <a:off x="4247198" y="2433594"/>
              <a:ext cx="1211262" cy="468294"/>
              <a:chOff x="409" y="1790"/>
              <a:chExt cx="888" cy="574"/>
            </a:xfrm>
          </p:grpSpPr>
          <p:sp>
            <p:nvSpPr>
              <p:cNvPr id="219" name="AutoShape 434"/>
              <p:cNvSpPr>
                <a:spLocks noChangeAspect="1" noChangeArrowheads="1" noTextEdit="1"/>
              </p:cNvSpPr>
              <p:nvPr/>
            </p:nvSpPr>
            <p:spPr bwMode="auto">
              <a:xfrm>
                <a:off x="409" y="1791"/>
                <a:ext cx="885" cy="56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0" name="Freeform 435"/>
              <p:cNvSpPr>
                <a:spLocks noEditPoints="1"/>
              </p:cNvSpPr>
              <p:nvPr/>
            </p:nvSpPr>
            <p:spPr bwMode="auto">
              <a:xfrm>
                <a:off x="409" y="1791"/>
                <a:ext cx="888" cy="562"/>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1" name="Freeform 436"/>
              <p:cNvSpPr>
                <a:spLocks/>
              </p:cNvSpPr>
              <p:nvPr/>
            </p:nvSpPr>
            <p:spPr bwMode="auto">
              <a:xfrm>
                <a:off x="463" y="1979"/>
                <a:ext cx="828" cy="343"/>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2" name="Freeform 437"/>
              <p:cNvSpPr>
                <a:spLocks/>
              </p:cNvSpPr>
              <p:nvPr/>
            </p:nvSpPr>
            <p:spPr bwMode="auto">
              <a:xfrm>
                <a:off x="467" y="1801"/>
                <a:ext cx="824" cy="460"/>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3" name="Freeform 438"/>
              <p:cNvSpPr>
                <a:spLocks/>
              </p:cNvSpPr>
              <p:nvPr/>
            </p:nvSpPr>
            <p:spPr bwMode="auto">
              <a:xfrm>
                <a:off x="415" y="1969"/>
                <a:ext cx="563" cy="384"/>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4" name="Freeform 439"/>
              <p:cNvSpPr>
                <a:spLocks/>
              </p:cNvSpPr>
              <p:nvPr/>
            </p:nvSpPr>
            <p:spPr bwMode="auto">
              <a:xfrm>
                <a:off x="415" y="1963"/>
                <a:ext cx="575" cy="324"/>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5" name="Freeform 440"/>
              <p:cNvSpPr>
                <a:spLocks/>
              </p:cNvSpPr>
              <p:nvPr/>
            </p:nvSpPr>
            <p:spPr bwMode="auto">
              <a:xfrm>
                <a:off x="978" y="2283"/>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6" name="Freeform 441"/>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7" name="Freeform 442"/>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8" name="Freeform 443"/>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29" name="Freeform 444"/>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0" name="Freeform 445"/>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1" name="Freeform 446"/>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2" name="Freeform 447"/>
              <p:cNvSpPr>
                <a:spLocks/>
              </p:cNvSpPr>
              <p:nvPr/>
            </p:nvSpPr>
            <p:spPr bwMode="auto">
              <a:xfrm>
                <a:off x="978" y="2280"/>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3" name="Freeform 448"/>
              <p:cNvSpPr>
                <a:spLocks/>
              </p:cNvSpPr>
              <p:nvPr/>
            </p:nvSpPr>
            <p:spPr bwMode="auto">
              <a:xfrm>
                <a:off x="978" y="2280"/>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4" name="Freeform 449"/>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5" name="Freeform 450"/>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6" name="Freeform 451"/>
              <p:cNvSpPr>
                <a:spLocks/>
              </p:cNvSpPr>
              <p:nvPr/>
            </p:nvSpPr>
            <p:spPr bwMode="auto">
              <a:xfrm>
                <a:off x="981" y="2280"/>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7" name="Freeform 452"/>
              <p:cNvSpPr>
                <a:spLocks/>
              </p:cNvSpPr>
              <p:nvPr/>
            </p:nvSpPr>
            <p:spPr bwMode="auto">
              <a:xfrm>
                <a:off x="981" y="2280"/>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8" name="Freeform 453"/>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39" name="Freeform 454"/>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0" name="Freeform 455"/>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1" name="Freeform 456"/>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2" name="Freeform 457"/>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3" name="Freeform 458"/>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4" name="Freeform 459"/>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5" name="Freeform 460"/>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6" name="Freeform 461"/>
              <p:cNvSpPr>
                <a:spLocks/>
              </p:cNvSpPr>
              <p:nvPr/>
            </p:nvSpPr>
            <p:spPr bwMode="auto">
              <a:xfrm>
                <a:off x="981" y="2280"/>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7" name="Freeform 462"/>
              <p:cNvSpPr>
                <a:spLocks/>
              </p:cNvSpPr>
              <p:nvPr/>
            </p:nvSpPr>
            <p:spPr bwMode="auto">
              <a:xfrm>
                <a:off x="981" y="2280"/>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8" name="Freeform 463"/>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49" name="Freeform 464"/>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0" name="Freeform 465"/>
              <p:cNvSpPr>
                <a:spLocks/>
              </p:cNvSpPr>
              <p:nvPr/>
            </p:nvSpPr>
            <p:spPr bwMode="auto">
              <a:xfrm>
                <a:off x="984" y="2280"/>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1" name="Freeform 466"/>
              <p:cNvSpPr>
                <a:spLocks/>
              </p:cNvSpPr>
              <p:nvPr/>
            </p:nvSpPr>
            <p:spPr bwMode="auto">
              <a:xfrm>
                <a:off x="984" y="2280"/>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2" name="Freeform 467"/>
              <p:cNvSpPr>
                <a:spLocks/>
              </p:cNvSpPr>
              <p:nvPr/>
            </p:nvSpPr>
            <p:spPr bwMode="auto">
              <a:xfrm>
                <a:off x="984" y="2280"/>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3" name="Freeform 468"/>
              <p:cNvSpPr>
                <a:spLocks/>
              </p:cNvSpPr>
              <p:nvPr/>
            </p:nvSpPr>
            <p:spPr bwMode="auto">
              <a:xfrm>
                <a:off x="984" y="2280"/>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4" name="Freeform 469"/>
              <p:cNvSpPr>
                <a:spLocks/>
              </p:cNvSpPr>
              <p:nvPr/>
            </p:nvSpPr>
            <p:spPr bwMode="auto">
              <a:xfrm>
                <a:off x="484" y="2042"/>
                <a:ext cx="95" cy="60"/>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5" name="Freeform 470"/>
              <p:cNvSpPr>
                <a:spLocks/>
              </p:cNvSpPr>
              <p:nvPr/>
            </p:nvSpPr>
            <p:spPr bwMode="auto">
              <a:xfrm>
                <a:off x="633" y="2125"/>
                <a:ext cx="95" cy="60"/>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6" name="Freeform 471"/>
              <p:cNvSpPr>
                <a:spLocks/>
              </p:cNvSpPr>
              <p:nvPr/>
            </p:nvSpPr>
            <p:spPr bwMode="auto">
              <a:xfrm>
                <a:off x="463" y="1988"/>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7" name="Freeform 472"/>
              <p:cNvSpPr>
                <a:spLocks/>
              </p:cNvSpPr>
              <p:nvPr/>
            </p:nvSpPr>
            <p:spPr bwMode="auto">
              <a:xfrm>
                <a:off x="936" y="2258"/>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8" name="Freeform 473"/>
              <p:cNvSpPr>
                <a:spLocks/>
              </p:cNvSpPr>
              <p:nvPr/>
            </p:nvSpPr>
            <p:spPr bwMode="auto">
              <a:xfrm>
                <a:off x="605" y="2071"/>
                <a:ext cx="17" cy="70"/>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59" name="Freeform 474"/>
              <p:cNvSpPr>
                <a:spLocks/>
              </p:cNvSpPr>
              <p:nvPr/>
            </p:nvSpPr>
            <p:spPr bwMode="auto">
              <a:xfrm>
                <a:off x="769" y="2166"/>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0" name="Freeform 475"/>
              <p:cNvSpPr>
                <a:spLocks/>
              </p:cNvSpPr>
              <p:nvPr/>
            </p:nvSpPr>
            <p:spPr bwMode="auto">
              <a:xfrm>
                <a:off x="806" y="2226"/>
                <a:ext cx="96" cy="60"/>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1" name="Freeform 476"/>
              <p:cNvSpPr>
                <a:spLocks/>
              </p:cNvSpPr>
              <p:nvPr/>
            </p:nvSpPr>
            <p:spPr bwMode="auto">
              <a:xfrm>
                <a:off x="429" y="1988"/>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2" name="Freeform 477"/>
              <p:cNvSpPr>
                <a:spLocks/>
              </p:cNvSpPr>
              <p:nvPr/>
            </p:nvSpPr>
            <p:spPr bwMode="auto">
              <a:xfrm>
                <a:off x="429" y="2020"/>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3" name="Freeform 478"/>
              <p:cNvSpPr>
                <a:spLocks/>
              </p:cNvSpPr>
              <p:nvPr/>
            </p:nvSpPr>
            <p:spPr bwMode="auto">
              <a:xfrm>
                <a:off x="959" y="2293"/>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64" name="Freeform 479"/>
              <p:cNvSpPr>
                <a:spLocks/>
              </p:cNvSpPr>
              <p:nvPr/>
            </p:nvSpPr>
            <p:spPr bwMode="auto">
              <a:xfrm>
                <a:off x="959" y="2321"/>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nvGrpSpPr>
            <p:cNvPr id="172" name="Group 480"/>
            <p:cNvGrpSpPr>
              <a:grpSpLocks/>
            </p:cNvGrpSpPr>
            <p:nvPr/>
          </p:nvGrpSpPr>
          <p:grpSpPr bwMode="auto">
            <a:xfrm>
              <a:off x="4247198" y="2369958"/>
              <a:ext cx="1211262" cy="468294"/>
              <a:chOff x="409" y="1790"/>
              <a:chExt cx="888" cy="574"/>
            </a:xfrm>
          </p:grpSpPr>
          <p:sp>
            <p:nvSpPr>
              <p:cNvPr id="173" name="AutoShape 481"/>
              <p:cNvSpPr>
                <a:spLocks noChangeAspect="1" noChangeArrowheads="1" noTextEdit="1"/>
              </p:cNvSpPr>
              <p:nvPr/>
            </p:nvSpPr>
            <p:spPr bwMode="auto">
              <a:xfrm>
                <a:off x="409" y="1790"/>
                <a:ext cx="885" cy="574"/>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4" name="Freeform 482"/>
              <p:cNvSpPr>
                <a:spLocks noEditPoints="1"/>
              </p:cNvSpPr>
              <p:nvPr/>
            </p:nvSpPr>
            <p:spPr bwMode="auto">
              <a:xfrm>
                <a:off x="409" y="1790"/>
                <a:ext cx="888" cy="571"/>
              </a:xfrm>
              <a:custGeom>
                <a:avLst/>
                <a:gdLst>
                  <a:gd name="T0" fmla="*/ 588 w 376"/>
                  <a:gd name="T1" fmla="*/ 558 h 242"/>
                  <a:gd name="T2" fmla="*/ 588 w 376"/>
                  <a:gd name="T3" fmla="*/ 511 h 242"/>
                  <a:gd name="T4" fmla="*/ 583 w 376"/>
                  <a:gd name="T5" fmla="*/ 518 h 242"/>
                  <a:gd name="T6" fmla="*/ 864 w 376"/>
                  <a:gd name="T7" fmla="*/ 357 h 242"/>
                  <a:gd name="T8" fmla="*/ 883 w 376"/>
                  <a:gd name="T9" fmla="*/ 314 h 242"/>
                  <a:gd name="T10" fmla="*/ 883 w 376"/>
                  <a:gd name="T11" fmla="*/ 317 h 242"/>
                  <a:gd name="T12" fmla="*/ 888 w 376"/>
                  <a:gd name="T13" fmla="*/ 277 h 242"/>
                  <a:gd name="T14" fmla="*/ 883 w 376"/>
                  <a:gd name="T15" fmla="*/ 269 h 242"/>
                  <a:gd name="T16" fmla="*/ 416 w 376"/>
                  <a:gd name="T17" fmla="*/ 0 h 242"/>
                  <a:gd name="T18" fmla="*/ 409 w 376"/>
                  <a:gd name="T19" fmla="*/ 0 h 242"/>
                  <a:gd name="T20" fmla="*/ 66 w 376"/>
                  <a:gd name="T21" fmla="*/ 194 h 242"/>
                  <a:gd name="T22" fmla="*/ 73 w 376"/>
                  <a:gd name="T23" fmla="*/ 194 h 242"/>
                  <a:gd name="T24" fmla="*/ 26 w 376"/>
                  <a:gd name="T25" fmla="*/ 168 h 242"/>
                  <a:gd name="T26" fmla="*/ 19 w 376"/>
                  <a:gd name="T27" fmla="*/ 165 h 242"/>
                  <a:gd name="T28" fmla="*/ 5 w 376"/>
                  <a:gd name="T29" fmla="*/ 173 h 242"/>
                  <a:gd name="T30" fmla="*/ 0 w 376"/>
                  <a:gd name="T31" fmla="*/ 177 h 242"/>
                  <a:gd name="T32" fmla="*/ 0 w 376"/>
                  <a:gd name="T33" fmla="*/ 241 h 242"/>
                  <a:gd name="T34" fmla="*/ 5 w 376"/>
                  <a:gd name="T35" fmla="*/ 246 h 242"/>
                  <a:gd name="T36" fmla="*/ 564 w 376"/>
                  <a:gd name="T37" fmla="*/ 572 h 242"/>
                  <a:gd name="T38" fmla="*/ 574 w 376"/>
                  <a:gd name="T39" fmla="*/ 572 h 242"/>
                  <a:gd name="T40" fmla="*/ 583 w 376"/>
                  <a:gd name="T41" fmla="*/ 563 h 242"/>
                  <a:gd name="T42" fmla="*/ 588 w 376"/>
                  <a:gd name="T43" fmla="*/ 558 h 242"/>
                  <a:gd name="T44" fmla="*/ 572 w 376"/>
                  <a:gd name="T45" fmla="*/ 560 h 242"/>
                  <a:gd name="T46" fmla="*/ 12 w 376"/>
                  <a:gd name="T47" fmla="*/ 234 h 242"/>
                  <a:gd name="T48" fmla="*/ 14 w 376"/>
                  <a:gd name="T49" fmla="*/ 241 h 242"/>
                  <a:gd name="T50" fmla="*/ 14 w 376"/>
                  <a:gd name="T51" fmla="*/ 177 h 242"/>
                  <a:gd name="T52" fmla="*/ 9 w 376"/>
                  <a:gd name="T53" fmla="*/ 184 h 242"/>
                  <a:gd name="T54" fmla="*/ 24 w 376"/>
                  <a:gd name="T55" fmla="*/ 180 h 242"/>
                  <a:gd name="T56" fmla="*/ 19 w 376"/>
                  <a:gd name="T57" fmla="*/ 180 h 242"/>
                  <a:gd name="T58" fmla="*/ 66 w 376"/>
                  <a:gd name="T59" fmla="*/ 206 h 242"/>
                  <a:gd name="T60" fmla="*/ 73 w 376"/>
                  <a:gd name="T61" fmla="*/ 206 h 242"/>
                  <a:gd name="T62" fmla="*/ 416 w 376"/>
                  <a:gd name="T63" fmla="*/ 12 h 242"/>
                  <a:gd name="T64" fmla="*/ 409 w 376"/>
                  <a:gd name="T65" fmla="*/ 12 h 242"/>
                  <a:gd name="T66" fmla="*/ 876 w 376"/>
                  <a:gd name="T67" fmla="*/ 284 h 242"/>
                  <a:gd name="T68" fmla="*/ 874 w 376"/>
                  <a:gd name="T69" fmla="*/ 277 h 242"/>
                  <a:gd name="T70" fmla="*/ 871 w 376"/>
                  <a:gd name="T71" fmla="*/ 312 h 242"/>
                  <a:gd name="T72" fmla="*/ 871 w 376"/>
                  <a:gd name="T73" fmla="*/ 312 h 242"/>
                  <a:gd name="T74" fmla="*/ 857 w 376"/>
                  <a:gd name="T75" fmla="*/ 345 h 242"/>
                  <a:gd name="T76" fmla="*/ 576 w 376"/>
                  <a:gd name="T77" fmla="*/ 506 h 242"/>
                  <a:gd name="T78" fmla="*/ 574 w 376"/>
                  <a:gd name="T79" fmla="*/ 511 h 242"/>
                  <a:gd name="T80" fmla="*/ 574 w 376"/>
                  <a:gd name="T81" fmla="*/ 558 h 242"/>
                  <a:gd name="T82" fmla="*/ 576 w 376"/>
                  <a:gd name="T83" fmla="*/ 551 h 242"/>
                  <a:gd name="T84" fmla="*/ 564 w 376"/>
                  <a:gd name="T85" fmla="*/ 560 h 242"/>
                  <a:gd name="T86" fmla="*/ 572 w 376"/>
                  <a:gd name="T87" fmla="*/ 560 h 2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6"/>
                  <a:gd name="T133" fmla="*/ 0 h 242"/>
                  <a:gd name="T134" fmla="*/ 376 w 376"/>
                  <a:gd name="T135" fmla="*/ 242 h 2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6" h="242">
                    <a:moveTo>
                      <a:pt x="249" y="236"/>
                    </a:moveTo>
                    <a:cubicBezTo>
                      <a:pt x="249" y="216"/>
                      <a:pt x="249" y="216"/>
                      <a:pt x="249" y="216"/>
                    </a:cubicBezTo>
                    <a:cubicBezTo>
                      <a:pt x="249" y="218"/>
                      <a:pt x="248" y="218"/>
                      <a:pt x="247" y="219"/>
                    </a:cubicBezTo>
                    <a:cubicBezTo>
                      <a:pt x="366" y="151"/>
                      <a:pt x="366" y="151"/>
                      <a:pt x="366" y="151"/>
                    </a:cubicBezTo>
                    <a:cubicBezTo>
                      <a:pt x="373" y="146"/>
                      <a:pt x="374" y="134"/>
                      <a:pt x="374" y="133"/>
                    </a:cubicBezTo>
                    <a:cubicBezTo>
                      <a:pt x="374" y="133"/>
                      <a:pt x="374" y="133"/>
                      <a:pt x="374" y="134"/>
                    </a:cubicBezTo>
                    <a:cubicBezTo>
                      <a:pt x="375" y="131"/>
                      <a:pt x="376" y="117"/>
                      <a:pt x="376" y="117"/>
                    </a:cubicBezTo>
                    <a:cubicBezTo>
                      <a:pt x="376" y="116"/>
                      <a:pt x="375" y="115"/>
                      <a:pt x="374" y="114"/>
                    </a:cubicBezTo>
                    <a:cubicBezTo>
                      <a:pt x="176" y="0"/>
                      <a:pt x="176" y="0"/>
                      <a:pt x="176" y="0"/>
                    </a:cubicBezTo>
                    <a:cubicBezTo>
                      <a:pt x="175" y="0"/>
                      <a:pt x="174" y="0"/>
                      <a:pt x="173" y="0"/>
                    </a:cubicBezTo>
                    <a:cubicBezTo>
                      <a:pt x="28" y="82"/>
                      <a:pt x="28" y="82"/>
                      <a:pt x="28" y="82"/>
                    </a:cubicBezTo>
                    <a:cubicBezTo>
                      <a:pt x="29" y="82"/>
                      <a:pt x="30" y="82"/>
                      <a:pt x="31" y="82"/>
                    </a:cubicBezTo>
                    <a:cubicBezTo>
                      <a:pt x="11" y="71"/>
                      <a:pt x="11" y="71"/>
                      <a:pt x="11" y="71"/>
                    </a:cubicBezTo>
                    <a:cubicBezTo>
                      <a:pt x="10" y="70"/>
                      <a:pt x="9" y="70"/>
                      <a:pt x="8" y="70"/>
                    </a:cubicBezTo>
                    <a:cubicBezTo>
                      <a:pt x="2" y="73"/>
                      <a:pt x="2" y="73"/>
                      <a:pt x="2" y="73"/>
                    </a:cubicBezTo>
                    <a:cubicBezTo>
                      <a:pt x="1" y="73"/>
                      <a:pt x="0" y="74"/>
                      <a:pt x="0" y="75"/>
                    </a:cubicBezTo>
                    <a:cubicBezTo>
                      <a:pt x="0" y="102"/>
                      <a:pt x="0" y="102"/>
                      <a:pt x="0" y="102"/>
                    </a:cubicBezTo>
                    <a:cubicBezTo>
                      <a:pt x="0" y="103"/>
                      <a:pt x="1" y="104"/>
                      <a:pt x="2" y="104"/>
                    </a:cubicBezTo>
                    <a:cubicBezTo>
                      <a:pt x="239" y="242"/>
                      <a:pt x="239" y="242"/>
                      <a:pt x="239" y="242"/>
                    </a:cubicBezTo>
                    <a:cubicBezTo>
                      <a:pt x="241" y="242"/>
                      <a:pt x="242" y="242"/>
                      <a:pt x="243" y="242"/>
                    </a:cubicBezTo>
                    <a:cubicBezTo>
                      <a:pt x="247" y="238"/>
                      <a:pt x="247" y="238"/>
                      <a:pt x="247" y="238"/>
                    </a:cubicBezTo>
                    <a:cubicBezTo>
                      <a:pt x="248" y="238"/>
                      <a:pt x="249" y="237"/>
                      <a:pt x="249" y="236"/>
                    </a:cubicBezTo>
                    <a:close/>
                    <a:moveTo>
                      <a:pt x="242" y="237"/>
                    </a:moveTo>
                    <a:cubicBezTo>
                      <a:pt x="5" y="99"/>
                      <a:pt x="5" y="99"/>
                      <a:pt x="5" y="99"/>
                    </a:cubicBezTo>
                    <a:cubicBezTo>
                      <a:pt x="6" y="100"/>
                      <a:pt x="6" y="100"/>
                      <a:pt x="6" y="102"/>
                    </a:cubicBezTo>
                    <a:cubicBezTo>
                      <a:pt x="6" y="75"/>
                      <a:pt x="6" y="75"/>
                      <a:pt x="6" y="75"/>
                    </a:cubicBezTo>
                    <a:cubicBezTo>
                      <a:pt x="6" y="77"/>
                      <a:pt x="6" y="78"/>
                      <a:pt x="4" y="78"/>
                    </a:cubicBezTo>
                    <a:cubicBezTo>
                      <a:pt x="10" y="76"/>
                      <a:pt x="10" y="76"/>
                      <a:pt x="10" y="76"/>
                    </a:cubicBezTo>
                    <a:cubicBezTo>
                      <a:pt x="10" y="76"/>
                      <a:pt x="9" y="76"/>
                      <a:pt x="8" y="76"/>
                    </a:cubicBezTo>
                    <a:cubicBezTo>
                      <a:pt x="28" y="87"/>
                      <a:pt x="28" y="87"/>
                      <a:pt x="28" y="87"/>
                    </a:cubicBezTo>
                    <a:cubicBezTo>
                      <a:pt x="29" y="88"/>
                      <a:pt x="30" y="88"/>
                      <a:pt x="31" y="87"/>
                    </a:cubicBezTo>
                    <a:cubicBezTo>
                      <a:pt x="176" y="5"/>
                      <a:pt x="176" y="5"/>
                      <a:pt x="176" y="5"/>
                    </a:cubicBezTo>
                    <a:cubicBezTo>
                      <a:pt x="175" y="6"/>
                      <a:pt x="174" y="6"/>
                      <a:pt x="173" y="5"/>
                    </a:cubicBezTo>
                    <a:cubicBezTo>
                      <a:pt x="371" y="120"/>
                      <a:pt x="371" y="120"/>
                      <a:pt x="371" y="120"/>
                    </a:cubicBezTo>
                    <a:cubicBezTo>
                      <a:pt x="370" y="119"/>
                      <a:pt x="370" y="118"/>
                      <a:pt x="370" y="117"/>
                    </a:cubicBezTo>
                    <a:cubicBezTo>
                      <a:pt x="370" y="118"/>
                      <a:pt x="369" y="130"/>
                      <a:pt x="369" y="132"/>
                    </a:cubicBezTo>
                    <a:cubicBezTo>
                      <a:pt x="369" y="132"/>
                      <a:pt x="369" y="132"/>
                      <a:pt x="369" y="132"/>
                    </a:cubicBezTo>
                    <a:cubicBezTo>
                      <a:pt x="368" y="135"/>
                      <a:pt x="367" y="143"/>
                      <a:pt x="363" y="146"/>
                    </a:cubicBezTo>
                    <a:cubicBezTo>
                      <a:pt x="363" y="146"/>
                      <a:pt x="244" y="214"/>
                      <a:pt x="244" y="214"/>
                    </a:cubicBezTo>
                    <a:cubicBezTo>
                      <a:pt x="244" y="214"/>
                      <a:pt x="243" y="215"/>
                      <a:pt x="243" y="216"/>
                    </a:cubicBezTo>
                    <a:cubicBezTo>
                      <a:pt x="243" y="236"/>
                      <a:pt x="243" y="236"/>
                      <a:pt x="243" y="236"/>
                    </a:cubicBezTo>
                    <a:cubicBezTo>
                      <a:pt x="243" y="235"/>
                      <a:pt x="243" y="234"/>
                      <a:pt x="244" y="233"/>
                    </a:cubicBezTo>
                    <a:cubicBezTo>
                      <a:pt x="239" y="237"/>
                      <a:pt x="239" y="237"/>
                      <a:pt x="239" y="237"/>
                    </a:cubicBezTo>
                    <a:cubicBezTo>
                      <a:pt x="240" y="236"/>
                      <a:pt x="241" y="236"/>
                      <a:pt x="242" y="237"/>
                    </a:cubicBezTo>
                    <a:close/>
                  </a:path>
                </a:pathLst>
              </a:custGeom>
              <a:solidFill>
                <a:srgbClr val="33333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5" name="Freeform 483"/>
              <p:cNvSpPr>
                <a:spLocks/>
              </p:cNvSpPr>
              <p:nvPr/>
            </p:nvSpPr>
            <p:spPr bwMode="auto">
              <a:xfrm>
                <a:off x="463" y="1980"/>
                <a:ext cx="828" cy="340"/>
              </a:xfrm>
              <a:custGeom>
                <a:avLst/>
                <a:gdLst>
                  <a:gd name="T0" fmla="*/ 454 w 350"/>
                  <a:gd name="T1" fmla="*/ 278 h 145"/>
                  <a:gd name="T2" fmla="*/ 496 w 350"/>
                  <a:gd name="T3" fmla="*/ 278 h 145"/>
                  <a:gd name="T4" fmla="*/ 827 w 350"/>
                  <a:gd name="T5" fmla="*/ 87 h 145"/>
                  <a:gd name="T6" fmla="*/ 808 w 350"/>
                  <a:gd name="T7" fmla="*/ 160 h 145"/>
                  <a:gd name="T8" fmla="*/ 508 w 350"/>
                  <a:gd name="T9" fmla="*/ 333 h 145"/>
                  <a:gd name="T10" fmla="*/ 508 w 350"/>
                  <a:gd name="T11" fmla="*/ 333 h 145"/>
                  <a:gd name="T12" fmla="*/ 475 w 350"/>
                  <a:gd name="T13" fmla="*/ 342 h 145"/>
                  <a:gd name="T14" fmla="*/ 444 w 350"/>
                  <a:gd name="T15" fmla="*/ 333 h 145"/>
                  <a:gd name="T16" fmla="*/ 444 w 350"/>
                  <a:gd name="T17" fmla="*/ 333 h 145"/>
                  <a:gd name="T18" fmla="*/ 109 w 350"/>
                  <a:gd name="T19" fmla="*/ 139 h 145"/>
                  <a:gd name="T20" fmla="*/ 24 w 350"/>
                  <a:gd name="T21" fmla="*/ 92 h 145"/>
                  <a:gd name="T22" fmla="*/ 2 w 350"/>
                  <a:gd name="T23" fmla="*/ 17 h 145"/>
                  <a:gd name="T24" fmla="*/ 454 w 350"/>
                  <a:gd name="T25" fmla="*/ 278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0"/>
                  <a:gd name="T40" fmla="*/ 0 h 145"/>
                  <a:gd name="T41" fmla="*/ 350 w 35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0" h="145">
                    <a:moveTo>
                      <a:pt x="192" y="118"/>
                    </a:moveTo>
                    <a:cubicBezTo>
                      <a:pt x="197" y="120"/>
                      <a:pt x="205" y="120"/>
                      <a:pt x="210" y="118"/>
                    </a:cubicBezTo>
                    <a:cubicBezTo>
                      <a:pt x="350" y="37"/>
                      <a:pt x="350" y="37"/>
                      <a:pt x="350" y="37"/>
                    </a:cubicBezTo>
                    <a:cubicBezTo>
                      <a:pt x="350" y="37"/>
                      <a:pt x="350" y="63"/>
                      <a:pt x="342" y="68"/>
                    </a:cubicBezTo>
                    <a:cubicBezTo>
                      <a:pt x="215" y="141"/>
                      <a:pt x="215" y="141"/>
                      <a:pt x="215" y="141"/>
                    </a:cubicBezTo>
                    <a:cubicBezTo>
                      <a:pt x="215" y="141"/>
                      <a:pt x="215" y="141"/>
                      <a:pt x="215" y="141"/>
                    </a:cubicBezTo>
                    <a:cubicBezTo>
                      <a:pt x="215" y="141"/>
                      <a:pt x="209" y="145"/>
                      <a:pt x="201" y="145"/>
                    </a:cubicBezTo>
                    <a:cubicBezTo>
                      <a:pt x="197" y="145"/>
                      <a:pt x="192" y="144"/>
                      <a:pt x="188" y="141"/>
                    </a:cubicBezTo>
                    <a:cubicBezTo>
                      <a:pt x="188" y="141"/>
                      <a:pt x="188" y="141"/>
                      <a:pt x="188" y="141"/>
                    </a:cubicBezTo>
                    <a:cubicBezTo>
                      <a:pt x="46" y="59"/>
                      <a:pt x="46" y="59"/>
                      <a:pt x="46" y="59"/>
                    </a:cubicBezTo>
                    <a:cubicBezTo>
                      <a:pt x="46" y="59"/>
                      <a:pt x="10" y="39"/>
                      <a:pt x="10" y="39"/>
                    </a:cubicBezTo>
                    <a:cubicBezTo>
                      <a:pt x="0" y="33"/>
                      <a:pt x="2" y="0"/>
                      <a:pt x="1" y="7"/>
                    </a:cubicBezTo>
                    <a:lnTo>
                      <a:pt x="192" y="118"/>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6" name="Freeform 484"/>
              <p:cNvSpPr>
                <a:spLocks/>
              </p:cNvSpPr>
              <p:nvPr/>
            </p:nvSpPr>
            <p:spPr bwMode="auto">
              <a:xfrm>
                <a:off x="467" y="1796"/>
                <a:ext cx="824" cy="467"/>
              </a:xfrm>
              <a:custGeom>
                <a:avLst/>
                <a:gdLst>
                  <a:gd name="T0" fmla="*/ 0 w 349"/>
                  <a:gd name="T1" fmla="*/ 198 h 197"/>
                  <a:gd name="T2" fmla="*/ 354 w 349"/>
                  <a:gd name="T3" fmla="*/ 0 h 197"/>
                  <a:gd name="T4" fmla="*/ 824 w 349"/>
                  <a:gd name="T5" fmla="*/ 269 h 197"/>
                  <a:gd name="T6" fmla="*/ 493 w 349"/>
                  <a:gd name="T7" fmla="*/ 460 h 197"/>
                  <a:gd name="T8" fmla="*/ 493 w 349"/>
                  <a:gd name="T9" fmla="*/ 460 h 197"/>
                  <a:gd name="T10" fmla="*/ 451 w 349"/>
                  <a:gd name="T11" fmla="*/ 460 h 197"/>
                  <a:gd name="T12" fmla="*/ 0 w 349"/>
                  <a:gd name="T13" fmla="*/ 198 h 197"/>
                  <a:gd name="T14" fmla="*/ 0 60000 65536"/>
                  <a:gd name="T15" fmla="*/ 0 60000 65536"/>
                  <a:gd name="T16" fmla="*/ 0 60000 65536"/>
                  <a:gd name="T17" fmla="*/ 0 60000 65536"/>
                  <a:gd name="T18" fmla="*/ 0 60000 65536"/>
                  <a:gd name="T19" fmla="*/ 0 60000 65536"/>
                  <a:gd name="T20" fmla="*/ 0 60000 65536"/>
                  <a:gd name="T21" fmla="*/ 0 w 349"/>
                  <a:gd name="T22" fmla="*/ 0 h 197"/>
                  <a:gd name="T23" fmla="*/ 349 w 349"/>
                  <a:gd name="T24" fmla="*/ 197 h 1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9" h="197">
                    <a:moveTo>
                      <a:pt x="0" y="84"/>
                    </a:moveTo>
                    <a:cubicBezTo>
                      <a:pt x="150" y="0"/>
                      <a:pt x="150" y="0"/>
                      <a:pt x="150" y="0"/>
                    </a:cubicBezTo>
                    <a:cubicBezTo>
                      <a:pt x="349" y="114"/>
                      <a:pt x="349" y="114"/>
                      <a:pt x="349" y="114"/>
                    </a:cubicBezTo>
                    <a:cubicBezTo>
                      <a:pt x="209" y="195"/>
                      <a:pt x="209" y="195"/>
                      <a:pt x="209" y="195"/>
                    </a:cubicBezTo>
                    <a:cubicBezTo>
                      <a:pt x="209" y="195"/>
                      <a:pt x="209" y="195"/>
                      <a:pt x="209" y="195"/>
                    </a:cubicBezTo>
                    <a:cubicBezTo>
                      <a:pt x="204" y="197"/>
                      <a:pt x="196" y="197"/>
                      <a:pt x="191" y="195"/>
                    </a:cubicBezTo>
                    <a:lnTo>
                      <a:pt x="0" y="84"/>
                    </a:ln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7" name="Freeform 485"/>
              <p:cNvSpPr>
                <a:spLocks/>
              </p:cNvSpPr>
              <p:nvPr/>
            </p:nvSpPr>
            <p:spPr bwMode="auto">
              <a:xfrm>
                <a:off x="415" y="1968"/>
                <a:ext cx="563" cy="387"/>
              </a:xfrm>
              <a:custGeom>
                <a:avLst/>
                <a:gdLst>
                  <a:gd name="T0" fmla="*/ 0 w 562"/>
                  <a:gd name="T1" fmla="*/ 0 h 388"/>
                  <a:gd name="T2" fmla="*/ 0 w 562"/>
                  <a:gd name="T3" fmla="*/ 64 h 388"/>
                  <a:gd name="T4" fmla="*/ 562 w 562"/>
                  <a:gd name="T5" fmla="*/ 388 h 388"/>
                  <a:gd name="T6" fmla="*/ 562 w 562"/>
                  <a:gd name="T7" fmla="*/ 321 h 388"/>
                  <a:gd name="T8" fmla="*/ 0 w 562"/>
                  <a:gd name="T9" fmla="*/ 0 h 388"/>
                  <a:gd name="T10" fmla="*/ 0 60000 65536"/>
                  <a:gd name="T11" fmla="*/ 0 60000 65536"/>
                  <a:gd name="T12" fmla="*/ 0 60000 65536"/>
                  <a:gd name="T13" fmla="*/ 0 60000 65536"/>
                  <a:gd name="T14" fmla="*/ 0 60000 65536"/>
                  <a:gd name="T15" fmla="*/ 0 w 562"/>
                  <a:gd name="T16" fmla="*/ 0 h 388"/>
                  <a:gd name="T17" fmla="*/ 562 w 562"/>
                  <a:gd name="T18" fmla="*/ 388 h 388"/>
                </a:gdLst>
                <a:ahLst/>
                <a:cxnLst>
                  <a:cxn ang="T10">
                    <a:pos x="T0" y="T1"/>
                  </a:cxn>
                  <a:cxn ang="T11">
                    <a:pos x="T2" y="T3"/>
                  </a:cxn>
                  <a:cxn ang="T12">
                    <a:pos x="T4" y="T5"/>
                  </a:cxn>
                  <a:cxn ang="T13">
                    <a:pos x="T6" y="T7"/>
                  </a:cxn>
                  <a:cxn ang="T14">
                    <a:pos x="T8" y="T9"/>
                  </a:cxn>
                </a:cxnLst>
                <a:rect l="T15" t="T16" r="T17" b="T18"/>
                <a:pathLst>
                  <a:path w="562" h="388">
                    <a:moveTo>
                      <a:pt x="0" y="0"/>
                    </a:moveTo>
                    <a:lnTo>
                      <a:pt x="0" y="64"/>
                    </a:lnTo>
                    <a:lnTo>
                      <a:pt x="562" y="388"/>
                    </a:lnTo>
                    <a:lnTo>
                      <a:pt x="562" y="321"/>
                    </a:lnTo>
                    <a:lnTo>
                      <a:pt x="0" y="0"/>
                    </a:ln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8" name="Freeform 486"/>
              <p:cNvSpPr>
                <a:spLocks/>
              </p:cNvSpPr>
              <p:nvPr/>
            </p:nvSpPr>
            <p:spPr bwMode="auto">
              <a:xfrm>
                <a:off x="415" y="1961"/>
                <a:ext cx="575" cy="327"/>
              </a:xfrm>
              <a:custGeom>
                <a:avLst/>
                <a:gdLst>
                  <a:gd name="T0" fmla="*/ 0 w 574"/>
                  <a:gd name="T1" fmla="*/ 5 h 326"/>
                  <a:gd name="T2" fmla="*/ 562 w 574"/>
                  <a:gd name="T3" fmla="*/ 326 h 326"/>
                  <a:gd name="T4" fmla="*/ 574 w 574"/>
                  <a:gd name="T5" fmla="*/ 319 h 326"/>
                  <a:gd name="T6" fmla="*/ 14 w 574"/>
                  <a:gd name="T7" fmla="*/ 0 h 326"/>
                  <a:gd name="T8" fmla="*/ 0 w 574"/>
                  <a:gd name="T9" fmla="*/ 5 h 326"/>
                  <a:gd name="T10" fmla="*/ 0 60000 65536"/>
                  <a:gd name="T11" fmla="*/ 0 60000 65536"/>
                  <a:gd name="T12" fmla="*/ 0 60000 65536"/>
                  <a:gd name="T13" fmla="*/ 0 60000 65536"/>
                  <a:gd name="T14" fmla="*/ 0 60000 65536"/>
                  <a:gd name="T15" fmla="*/ 0 w 574"/>
                  <a:gd name="T16" fmla="*/ 0 h 326"/>
                  <a:gd name="T17" fmla="*/ 574 w 574"/>
                  <a:gd name="T18" fmla="*/ 326 h 326"/>
                </a:gdLst>
                <a:ahLst/>
                <a:cxnLst>
                  <a:cxn ang="T10">
                    <a:pos x="T0" y="T1"/>
                  </a:cxn>
                  <a:cxn ang="T11">
                    <a:pos x="T2" y="T3"/>
                  </a:cxn>
                  <a:cxn ang="T12">
                    <a:pos x="T4" y="T5"/>
                  </a:cxn>
                  <a:cxn ang="T13">
                    <a:pos x="T6" y="T7"/>
                  </a:cxn>
                  <a:cxn ang="T14">
                    <a:pos x="T8" y="T9"/>
                  </a:cxn>
                </a:cxnLst>
                <a:rect l="T15" t="T16" r="T17" b="T18"/>
                <a:pathLst>
                  <a:path w="574" h="326">
                    <a:moveTo>
                      <a:pt x="0" y="5"/>
                    </a:moveTo>
                    <a:lnTo>
                      <a:pt x="562" y="326"/>
                    </a:lnTo>
                    <a:lnTo>
                      <a:pt x="574" y="319"/>
                    </a:lnTo>
                    <a:lnTo>
                      <a:pt x="14" y="0"/>
                    </a:lnTo>
                    <a:lnTo>
                      <a:pt x="0" y="5"/>
                    </a:lnTo>
                    <a:close/>
                  </a:path>
                </a:pathLst>
              </a:custGeom>
              <a:solidFill>
                <a:srgbClr val="F7F7F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79" name="Freeform 487"/>
              <p:cNvSpPr>
                <a:spLocks/>
              </p:cNvSpPr>
              <p:nvPr/>
            </p:nvSpPr>
            <p:spPr bwMode="auto">
              <a:xfrm>
                <a:off x="978" y="2285"/>
                <a:ext cx="5" cy="70"/>
              </a:xfrm>
              <a:custGeom>
                <a:avLst/>
                <a:gdLst>
                  <a:gd name="T0" fmla="*/ 0 w 7"/>
                  <a:gd name="T1" fmla="*/ 0 h 71"/>
                  <a:gd name="T2" fmla="*/ 7 w 7"/>
                  <a:gd name="T3" fmla="*/ 71 h 71"/>
                  <a:gd name="T4" fmla="*/ 0 w 7"/>
                  <a:gd name="T5" fmla="*/ 71 h 71"/>
                  <a:gd name="T6" fmla="*/ 0 w 7"/>
                  <a:gd name="T7" fmla="*/ 0 h 71"/>
                  <a:gd name="T8" fmla="*/ 0 60000 65536"/>
                  <a:gd name="T9" fmla="*/ 0 60000 65536"/>
                  <a:gd name="T10" fmla="*/ 0 60000 65536"/>
                  <a:gd name="T11" fmla="*/ 0 60000 65536"/>
                  <a:gd name="T12" fmla="*/ 0 w 7"/>
                  <a:gd name="T13" fmla="*/ 0 h 71"/>
                  <a:gd name="T14" fmla="*/ 7 w 7"/>
                  <a:gd name="T15" fmla="*/ 71 h 71"/>
                </a:gdLst>
                <a:ahLst/>
                <a:cxnLst>
                  <a:cxn ang="T8">
                    <a:pos x="T0" y="T1"/>
                  </a:cxn>
                  <a:cxn ang="T9">
                    <a:pos x="T2" y="T3"/>
                  </a:cxn>
                  <a:cxn ang="T10">
                    <a:pos x="T4" y="T5"/>
                  </a:cxn>
                  <a:cxn ang="T11">
                    <a:pos x="T6" y="T7"/>
                  </a:cxn>
                </a:cxnLst>
                <a:rect l="T12" t="T13" r="T14" b="T15"/>
                <a:pathLst>
                  <a:path w="7" h="71">
                    <a:moveTo>
                      <a:pt x="0" y="0"/>
                    </a:moveTo>
                    <a:lnTo>
                      <a:pt x="7" y="71"/>
                    </a:lnTo>
                    <a:lnTo>
                      <a:pt x="0" y="71"/>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0" name="Freeform 488"/>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3 h 74"/>
                  <a:gd name="T8" fmla="*/ 0 w 7"/>
                  <a:gd name="T9" fmla="*/ 0 h 74"/>
                  <a:gd name="T10" fmla="*/ 0 w 7"/>
                  <a:gd name="T11" fmla="*/ 0 h 74"/>
                  <a:gd name="T12" fmla="*/ 0 60000 65536"/>
                  <a:gd name="T13" fmla="*/ 0 60000 65536"/>
                  <a:gd name="T14" fmla="*/ 0 60000 65536"/>
                  <a:gd name="T15" fmla="*/ 0 60000 65536"/>
                  <a:gd name="T16" fmla="*/ 0 60000 65536"/>
                  <a:gd name="T17" fmla="*/ 0 60000 65536"/>
                  <a:gd name="T18" fmla="*/ 0 w 7"/>
                  <a:gd name="T19" fmla="*/ 0 h 74"/>
                  <a:gd name="T20" fmla="*/ 7 w 7"/>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7" h="74">
                    <a:moveTo>
                      <a:pt x="0" y="0"/>
                    </a:moveTo>
                    <a:lnTo>
                      <a:pt x="7" y="74"/>
                    </a:lnTo>
                    <a:lnTo>
                      <a:pt x="0" y="3"/>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1" name="Freeform 489"/>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9696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2" name="Freeform 490"/>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6D6D6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3" name="Freeform 491"/>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0707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4" name="Freeform 492"/>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3737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5" name="Freeform 493"/>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7777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6" name="Freeform 494"/>
              <p:cNvSpPr>
                <a:spLocks/>
              </p:cNvSpPr>
              <p:nvPr/>
            </p:nvSpPr>
            <p:spPr bwMode="auto">
              <a:xfrm>
                <a:off x="978" y="2282"/>
                <a:ext cx="5"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7A7A7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7" name="Freeform 495"/>
              <p:cNvSpPr>
                <a:spLocks/>
              </p:cNvSpPr>
              <p:nvPr/>
            </p:nvSpPr>
            <p:spPr bwMode="auto">
              <a:xfrm>
                <a:off x="978" y="2282"/>
                <a:ext cx="5" cy="73"/>
              </a:xfrm>
              <a:custGeom>
                <a:avLst/>
                <a:gdLst>
                  <a:gd name="T0" fmla="*/ 3 w 7"/>
                  <a:gd name="T1" fmla="*/ 0 h 74"/>
                  <a:gd name="T2" fmla="*/ 7 w 7"/>
                  <a:gd name="T3" fmla="*/ 74 h 74"/>
                  <a:gd name="T4" fmla="*/ 7 w 7"/>
                  <a:gd name="T5" fmla="*/ 74 h 74"/>
                  <a:gd name="T6" fmla="*/ 0 w 7"/>
                  <a:gd name="T7" fmla="*/ 0 h 74"/>
                  <a:gd name="T8" fmla="*/ 3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3" y="0"/>
                    </a:moveTo>
                    <a:lnTo>
                      <a:pt x="7" y="74"/>
                    </a:lnTo>
                    <a:lnTo>
                      <a:pt x="0" y="0"/>
                    </a:lnTo>
                    <a:lnTo>
                      <a:pt x="3" y="0"/>
                    </a:lnTo>
                    <a:close/>
                  </a:path>
                </a:pathLst>
              </a:custGeom>
              <a:solidFill>
                <a:srgbClr val="7C7C7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8" name="Freeform 496"/>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0808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89" name="Freeform 497"/>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3838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0" name="Freeform 498"/>
              <p:cNvSpPr>
                <a:spLocks/>
              </p:cNvSpPr>
              <p:nvPr/>
            </p:nvSpPr>
            <p:spPr bwMode="auto">
              <a:xfrm>
                <a:off x="981" y="2282"/>
                <a:ext cx="4" cy="73"/>
              </a:xfrm>
              <a:custGeom>
                <a:avLst/>
                <a:gdLst>
                  <a:gd name="T0" fmla="*/ 0 w 4"/>
                  <a:gd name="T1" fmla="*/ 0 h 74"/>
                  <a:gd name="T2" fmla="*/ 4 w 4"/>
                  <a:gd name="T3" fmla="*/ 74 h 74"/>
                  <a:gd name="T4" fmla="*/ 4 w 4"/>
                  <a:gd name="T5" fmla="*/ 74 h 74"/>
                  <a:gd name="T6" fmla="*/ 0 w 4"/>
                  <a:gd name="T7" fmla="*/ 0 h 74"/>
                  <a:gd name="T8" fmla="*/ 0 w 4"/>
                  <a:gd name="T9" fmla="*/ 0 h 74"/>
                  <a:gd name="T10" fmla="*/ 0 60000 65536"/>
                  <a:gd name="T11" fmla="*/ 0 60000 65536"/>
                  <a:gd name="T12" fmla="*/ 0 60000 65536"/>
                  <a:gd name="T13" fmla="*/ 0 60000 65536"/>
                  <a:gd name="T14" fmla="*/ 0 60000 65536"/>
                  <a:gd name="T15" fmla="*/ 0 w 4"/>
                  <a:gd name="T16" fmla="*/ 0 h 74"/>
                  <a:gd name="T17" fmla="*/ 4 w 4"/>
                  <a:gd name="T18" fmla="*/ 74 h 74"/>
                </a:gdLst>
                <a:ahLst/>
                <a:cxnLst>
                  <a:cxn ang="T10">
                    <a:pos x="T0" y="T1"/>
                  </a:cxn>
                  <a:cxn ang="T11">
                    <a:pos x="T2" y="T3"/>
                  </a:cxn>
                  <a:cxn ang="T12">
                    <a:pos x="T4" y="T5"/>
                  </a:cxn>
                  <a:cxn ang="T13">
                    <a:pos x="T6" y="T7"/>
                  </a:cxn>
                  <a:cxn ang="T14">
                    <a:pos x="T8" y="T9"/>
                  </a:cxn>
                </a:cxnLst>
                <a:rect l="T15" t="T16" r="T17" b="T18"/>
                <a:pathLst>
                  <a:path w="4" h="74">
                    <a:moveTo>
                      <a:pt x="0" y="0"/>
                    </a:moveTo>
                    <a:lnTo>
                      <a:pt x="4" y="74"/>
                    </a:lnTo>
                    <a:lnTo>
                      <a:pt x="0" y="0"/>
                    </a:lnTo>
                    <a:close/>
                  </a:path>
                </a:pathLst>
              </a:custGeom>
              <a:solidFill>
                <a:srgbClr val="87878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1" name="Freeform 499"/>
              <p:cNvSpPr>
                <a:spLocks/>
              </p:cNvSpPr>
              <p:nvPr/>
            </p:nvSpPr>
            <p:spPr bwMode="auto">
              <a:xfrm>
                <a:off x="981" y="2282"/>
                <a:ext cx="8" cy="73"/>
              </a:xfrm>
              <a:custGeom>
                <a:avLst/>
                <a:gdLst>
                  <a:gd name="T0" fmla="*/ 0 w 7"/>
                  <a:gd name="T1" fmla="*/ 0 h 74"/>
                  <a:gd name="T2" fmla="*/ 7 w 7"/>
                  <a:gd name="T3" fmla="*/ 74 h 74"/>
                  <a:gd name="T4" fmla="*/ 4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4" y="74"/>
                    </a:lnTo>
                    <a:lnTo>
                      <a:pt x="0" y="0"/>
                    </a:lnTo>
                    <a:close/>
                  </a:path>
                </a:pathLst>
              </a:custGeom>
              <a:solidFill>
                <a:srgbClr val="89898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2" name="Freeform 500"/>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8D8D8D"/>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3" name="Freeform 501"/>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0909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4" name="Freeform 502"/>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3939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5" name="Freeform 503"/>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69595"/>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6" name="Freeform 504"/>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A9999"/>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7" name="Freeform 505"/>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C9C9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8" name="Freeform 506"/>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9F9F9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99" name="Freeform 507"/>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2A2A2"/>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0" name="Freeform 508"/>
              <p:cNvSpPr>
                <a:spLocks/>
              </p:cNvSpPr>
              <p:nvPr/>
            </p:nvSpPr>
            <p:spPr bwMode="auto">
              <a:xfrm>
                <a:off x="981" y="2282"/>
                <a:ext cx="8"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A4A4A4"/>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1" name="Freeform 509"/>
              <p:cNvSpPr>
                <a:spLocks/>
              </p:cNvSpPr>
              <p:nvPr/>
            </p:nvSpPr>
            <p:spPr bwMode="auto">
              <a:xfrm>
                <a:off x="981" y="2282"/>
                <a:ext cx="8" cy="73"/>
              </a:xfrm>
              <a:custGeom>
                <a:avLst/>
                <a:gdLst>
                  <a:gd name="T0" fmla="*/ 2 w 7"/>
                  <a:gd name="T1" fmla="*/ 0 h 74"/>
                  <a:gd name="T2" fmla="*/ 7 w 7"/>
                  <a:gd name="T3" fmla="*/ 74 h 74"/>
                  <a:gd name="T4" fmla="*/ 7 w 7"/>
                  <a:gd name="T5" fmla="*/ 74 h 74"/>
                  <a:gd name="T6" fmla="*/ 0 w 7"/>
                  <a:gd name="T7" fmla="*/ 0 h 74"/>
                  <a:gd name="T8" fmla="*/ 2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2" y="0"/>
                    </a:moveTo>
                    <a:lnTo>
                      <a:pt x="7" y="74"/>
                    </a:lnTo>
                    <a:lnTo>
                      <a:pt x="0" y="0"/>
                    </a:lnTo>
                    <a:lnTo>
                      <a:pt x="2" y="0"/>
                    </a:lnTo>
                    <a:close/>
                  </a:path>
                </a:pathLst>
              </a:custGeom>
              <a:solidFill>
                <a:srgbClr val="A7A7A7"/>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2" name="Freeform 510"/>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AA9AA"/>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3" name="Freeform 511"/>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CACA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4" name="Freeform 512"/>
              <p:cNvSpPr>
                <a:spLocks/>
              </p:cNvSpPr>
              <p:nvPr/>
            </p:nvSpPr>
            <p:spPr bwMode="auto">
              <a:xfrm>
                <a:off x="984" y="2282"/>
                <a:ext cx="5" cy="73"/>
              </a:xfrm>
              <a:custGeom>
                <a:avLst/>
                <a:gdLst>
                  <a:gd name="T0" fmla="*/ 0 w 5"/>
                  <a:gd name="T1" fmla="*/ 0 h 74"/>
                  <a:gd name="T2" fmla="*/ 5 w 5"/>
                  <a:gd name="T3" fmla="*/ 74 h 74"/>
                  <a:gd name="T4" fmla="*/ 5 w 5"/>
                  <a:gd name="T5" fmla="*/ 74 h 74"/>
                  <a:gd name="T6" fmla="*/ 0 w 5"/>
                  <a:gd name="T7" fmla="*/ 0 h 74"/>
                  <a:gd name="T8" fmla="*/ 0 w 5"/>
                  <a:gd name="T9" fmla="*/ 0 h 74"/>
                  <a:gd name="T10" fmla="*/ 0 60000 65536"/>
                  <a:gd name="T11" fmla="*/ 0 60000 65536"/>
                  <a:gd name="T12" fmla="*/ 0 60000 65536"/>
                  <a:gd name="T13" fmla="*/ 0 60000 65536"/>
                  <a:gd name="T14" fmla="*/ 0 60000 65536"/>
                  <a:gd name="T15" fmla="*/ 0 w 5"/>
                  <a:gd name="T16" fmla="*/ 0 h 74"/>
                  <a:gd name="T17" fmla="*/ 5 w 5"/>
                  <a:gd name="T18" fmla="*/ 74 h 74"/>
                </a:gdLst>
                <a:ahLst/>
                <a:cxnLst>
                  <a:cxn ang="T10">
                    <a:pos x="T0" y="T1"/>
                  </a:cxn>
                  <a:cxn ang="T11">
                    <a:pos x="T2" y="T3"/>
                  </a:cxn>
                  <a:cxn ang="T12">
                    <a:pos x="T4" y="T5"/>
                  </a:cxn>
                  <a:cxn ang="T13">
                    <a:pos x="T6" y="T7"/>
                  </a:cxn>
                  <a:cxn ang="T14">
                    <a:pos x="T8" y="T9"/>
                  </a:cxn>
                </a:cxnLst>
                <a:rect l="T15" t="T16" r="T17" b="T18"/>
                <a:pathLst>
                  <a:path w="5" h="74">
                    <a:moveTo>
                      <a:pt x="0" y="0"/>
                    </a:moveTo>
                    <a:lnTo>
                      <a:pt x="5" y="74"/>
                    </a:lnTo>
                    <a:lnTo>
                      <a:pt x="0" y="0"/>
                    </a:lnTo>
                    <a:close/>
                  </a:path>
                </a:pathLst>
              </a:custGeom>
              <a:solidFill>
                <a:srgbClr val="AFAFA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5" name="Freeform 513"/>
              <p:cNvSpPr>
                <a:spLocks/>
              </p:cNvSpPr>
              <p:nvPr/>
            </p:nvSpPr>
            <p:spPr bwMode="auto">
              <a:xfrm>
                <a:off x="984" y="2282"/>
                <a:ext cx="6" cy="73"/>
              </a:xfrm>
              <a:custGeom>
                <a:avLst/>
                <a:gdLst>
                  <a:gd name="T0" fmla="*/ 0 w 7"/>
                  <a:gd name="T1" fmla="*/ 0 h 74"/>
                  <a:gd name="T2" fmla="*/ 7 w 7"/>
                  <a:gd name="T3" fmla="*/ 74 h 74"/>
                  <a:gd name="T4" fmla="*/ 5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5" y="74"/>
                    </a:lnTo>
                    <a:lnTo>
                      <a:pt x="0" y="0"/>
                    </a:lnTo>
                    <a:close/>
                  </a:path>
                </a:pathLst>
              </a:custGeom>
              <a:solidFill>
                <a:srgbClr val="B1B1B1"/>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6" name="Freeform 514"/>
              <p:cNvSpPr>
                <a:spLocks/>
              </p:cNvSpPr>
              <p:nvPr/>
            </p:nvSpPr>
            <p:spPr bwMode="auto">
              <a:xfrm>
                <a:off x="984" y="2282"/>
                <a:ext cx="6" cy="73"/>
              </a:xfrm>
              <a:custGeom>
                <a:avLst/>
                <a:gdLst>
                  <a:gd name="T0" fmla="*/ 0 w 7"/>
                  <a:gd name="T1" fmla="*/ 0 h 74"/>
                  <a:gd name="T2" fmla="*/ 7 w 7"/>
                  <a:gd name="T3" fmla="*/ 74 h 74"/>
                  <a:gd name="T4" fmla="*/ 7 w 7"/>
                  <a:gd name="T5" fmla="*/ 74 h 74"/>
                  <a:gd name="T6" fmla="*/ 0 w 7"/>
                  <a:gd name="T7" fmla="*/ 0 h 74"/>
                  <a:gd name="T8" fmla="*/ 0 w 7"/>
                  <a:gd name="T9" fmla="*/ 0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0" y="0"/>
                    </a:moveTo>
                    <a:lnTo>
                      <a:pt x="7" y="74"/>
                    </a:lnTo>
                    <a:lnTo>
                      <a:pt x="0" y="0"/>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7" name="Freeform 515"/>
              <p:cNvSpPr>
                <a:spLocks/>
              </p:cNvSpPr>
              <p:nvPr/>
            </p:nvSpPr>
            <p:spPr bwMode="auto">
              <a:xfrm>
                <a:off x="984" y="2282"/>
                <a:ext cx="6" cy="73"/>
              </a:xfrm>
              <a:custGeom>
                <a:avLst/>
                <a:gdLst>
                  <a:gd name="T0" fmla="*/ 7 w 7"/>
                  <a:gd name="T1" fmla="*/ 74 h 74"/>
                  <a:gd name="T2" fmla="*/ 0 w 7"/>
                  <a:gd name="T3" fmla="*/ 0 h 74"/>
                  <a:gd name="T4" fmla="*/ 7 w 7"/>
                  <a:gd name="T5" fmla="*/ 0 h 74"/>
                  <a:gd name="T6" fmla="*/ 7 w 7"/>
                  <a:gd name="T7" fmla="*/ 74 h 74"/>
                  <a:gd name="T8" fmla="*/ 7 w 7"/>
                  <a:gd name="T9" fmla="*/ 74 h 74"/>
                  <a:gd name="T10" fmla="*/ 0 60000 65536"/>
                  <a:gd name="T11" fmla="*/ 0 60000 65536"/>
                  <a:gd name="T12" fmla="*/ 0 60000 65536"/>
                  <a:gd name="T13" fmla="*/ 0 60000 65536"/>
                  <a:gd name="T14" fmla="*/ 0 60000 65536"/>
                  <a:gd name="T15" fmla="*/ 0 w 7"/>
                  <a:gd name="T16" fmla="*/ 0 h 74"/>
                  <a:gd name="T17" fmla="*/ 7 w 7"/>
                  <a:gd name="T18" fmla="*/ 74 h 74"/>
                </a:gdLst>
                <a:ahLst/>
                <a:cxnLst>
                  <a:cxn ang="T10">
                    <a:pos x="T0" y="T1"/>
                  </a:cxn>
                  <a:cxn ang="T11">
                    <a:pos x="T2" y="T3"/>
                  </a:cxn>
                  <a:cxn ang="T12">
                    <a:pos x="T4" y="T5"/>
                  </a:cxn>
                  <a:cxn ang="T13">
                    <a:pos x="T6" y="T7"/>
                  </a:cxn>
                  <a:cxn ang="T14">
                    <a:pos x="T8" y="T9"/>
                  </a:cxn>
                </a:cxnLst>
                <a:rect l="T15" t="T16" r="T17" b="T18"/>
                <a:pathLst>
                  <a:path w="7" h="74">
                    <a:moveTo>
                      <a:pt x="7" y="74"/>
                    </a:moveTo>
                    <a:lnTo>
                      <a:pt x="0" y="0"/>
                    </a:lnTo>
                    <a:lnTo>
                      <a:pt x="7" y="0"/>
                    </a:lnTo>
                    <a:lnTo>
                      <a:pt x="7" y="74"/>
                    </a:lnTo>
                    <a:close/>
                  </a:path>
                </a:pathLst>
              </a:custGeom>
              <a:solidFill>
                <a:srgbClr val="B3B3B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8" name="Freeform 516"/>
              <p:cNvSpPr>
                <a:spLocks/>
              </p:cNvSpPr>
              <p:nvPr/>
            </p:nvSpPr>
            <p:spPr bwMode="auto">
              <a:xfrm>
                <a:off x="484" y="2044"/>
                <a:ext cx="95" cy="57"/>
              </a:xfrm>
              <a:custGeom>
                <a:avLst/>
                <a:gdLst>
                  <a:gd name="T0" fmla="*/ 0 w 95"/>
                  <a:gd name="T1" fmla="*/ 7 h 59"/>
                  <a:gd name="T2" fmla="*/ 90 w 95"/>
                  <a:gd name="T3" fmla="*/ 59 h 59"/>
                  <a:gd name="T4" fmla="*/ 93 w 95"/>
                  <a:gd name="T5" fmla="*/ 56 h 59"/>
                  <a:gd name="T6" fmla="*/ 93 w 95"/>
                  <a:gd name="T7" fmla="*/ 56 h 59"/>
                  <a:gd name="T8" fmla="*/ 93 w 95"/>
                  <a:gd name="T9" fmla="*/ 56 h 59"/>
                  <a:gd name="T10" fmla="*/ 95 w 95"/>
                  <a:gd name="T11" fmla="*/ 52 h 59"/>
                  <a:gd name="T12" fmla="*/ 3 w 95"/>
                  <a:gd name="T13" fmla="*/ 0 h 59"/>
                  <a:gd name="T14" fmla="*/ 0 w 95"/>
                  <a:gd name="T15" fmla="*/ 2 h 59"/>
                  <a:gd name="T16" fmla="*/ 0 w 95"/>
                  <a:gd name="T17" fmla="*/ 2 h 59"/>
                  <a:gd name="T18" fmla="*/ 0 w 95"/>
                  <a:gd name="T19" fmla="*/ 2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3" y="56"/>
                    </a:lnTo>
                    <a:lnTo>
                      <a:pt x="95" y="52"/>
                    </a:lnTo>
                    <a:lnTo>
                      <a:pt x="3" y="0"/>
                    </a:lnTo>
                    <a:lnTo>
                      <a:pt x="0" y="2"/>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09" name="Freeform 517"/>
              <p:cNvSpPr>
                <a:spLocks/>
              </p:cNvSpPr>
              <p:nvPr/>
            </p:nvSpPr>
            <p:spPr bwMode="auto">
              <a:xfrm>
                <a:off x="633" y="2126"/>
                <a:ext cx="95" cy="57"/>
              </a:xfrm>
              <a:custGeom>
                <a:avLst/>
                <a:gdLst>
                  <a:gd name="T0" fmla="*/ 0 w 95"/>
                  <a:gd name="T1" fmla="*/ 7 h 59"/>
                  <a:gd name="T2" fmla="*/ 90 w 95"/>
                  <a:gd name="T3" fmla="*/ 59 h 59"/>
                  <a:gd name="T4" fmla="*/ 92 w 95"/>
                  <a:gd name="T5" fmla="*/ 57 h 59"/>
                  <a:gd name="T6" fmla="*/ 92 w 95"/>
                  <a:gd name="T7" fmla="*/ 57 h 59"/>
                  <a:gd name="T8" fmla="*/ 92 w 95"/>
                  <a:gd name="T9" fmla="*/ 57 h 59"/>
                  <a:gd name="T10" fmla="*/ 95 w 95"/>
                  <a:gd name="T11" fmla="*/ 55 h 59"/>
                  <a:gd name="T12" fmla="*/ 3 w 95"/>
                  <a:gd name="T13" fmla="*/ 0 h 59"/>
                  <a:gd name="T14" fmla="*/ 0 w 95"/>
                  <a:gd name="T15" fmla="*/ 5 h 59"/>
                  <a:gd name="T16" fmla="*/ 0 w 95"/>
                  <a:gd name="T17" fmla="*/ 5 h 59"/>
                  <a:gd name="T18" fmla="*/ 0 w 95"/>
                  <a:gd name="T19" fmla="*/ 5 h 59"/>
                  <a:gd name="T20" fmla="*/ 0 w 95"/>
                  <a:gd name="T21" fmla="*/ 7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9"/>
                  <a:gd name="T35" fmla="*/ 95 w 95"/>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9">
                    <a:moveTo>
                      <a:pt x="0" y="7"/>
                    </a:moveTo>
                    <a:lnTo>
                      <a:pt x="90" y="59"/>
                    </a:lnTo>
                    <a:lnTo>
                      <a:pt x="92" y="57"/>
                    </a:lnTo>
                    <a:lnTo>
                      <a:pt x="95" y="55"/>
                    </a:lnTo>
                    <a:lnTo>
                      <a:pt x="3" y="0"/>
                    </a:lnTo>
                    <a:lnTo>
                      <a:pt x="0" y="5"/>
                    </a:lnTo>
                    <a:lnTo>
                      <a:pt x="0" y="7"/>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0" name="Freeform 518"/>
              <p:cNvSpPr>
                <a:spLocks/>
              </p:cNvSpPr>
              <p:nvPr/>
            </p:nvSpPr>
            <p:spPr bwMode="auto">
              <a:xfrm>
                <a:off x="463" y="1987"/>
                <a:ext cx="17" cy="70"/>
              </a:xfrm>
              <a:custGeom>
                <a:avLst/>
                <a:gdLst>
                  <a:gd name="T0" fmla="*/ 5 w 17"/>
                  <a:gd name="T1" fmla="*/ 69 h 69"/>
                  <a:gd name="T2" fmla="*/ 5 w 17"/>
                  <a:gd name="T3" fmla="*/ 7 h 69"/>
                  <a:gd name="T4" fmla="*/ 3 w 17"/>
                  <a:gd name="T5" fmla="*/ 10 h 69"/>
                  <a:gd name="T6" fmla="*/ 17 w 17"/>
                  <a:gd name="T7" fmla="*/ 3 h 69"/>
                  <a:gd name="T8" fmla="*/ 14 w 17"/>
                  <a:gd name="T9" fmla="*/ 0 h 69"/>
                  <a:gd name="T10" fmla="*/ 3 w 17"/>
                  <a:gd name="T11" fmla="*/ 5 h 69"/>
                  <a:gd name="T12" fmla="*/ 0 w 17"/>
                  <a:gd name="T13" fmla="*/ 5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3" y="10"/>
                    </a:lnTo>
                    <a:lnTo>
                      <a:pt x="17" y="3"/>
                    </a:lnTo>
                    <a:lnTo>
                      <a:pt x="14" y="0"/>
                    </a:lnTo>
                    <a:lnTo>
                      <a:pt x="3" y="5"/>
                    </a:lnTo>
                    <a:lnTo>
                      <a:pt x="0" y="5"/>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1" name="Freeform 519"/>
              <p:cNvSpPr>
                <a:spLocks/>
              </p:cNvSpPr>
              <p:nvPr/>
            </p:nvSpPr>
            <p:spPr bwMode="auto">
              <a:xfrm>
                <a:off x="936" y="2260"/>
                <a:ext cx="15" cy="73"/>
              </a:xfrm>
              <a:custGeom>
                <a:avLst/>
                <a:gdLst>
                  <a:gd name="T0" fmla="*/ 5 w 16"/>
                  <a:gd name="T1" fmla="*/ 73 h 73"/>
                  <a:gd name="T2" fmla="*/ 5 w 16"/>
                  <a:gd name="T3" fmla="*/ 9 h 73"/>
                  <a:gd name="T4" fmla="*/ 5 w 16"/>
                  <a:gd name="T5" fmla="*/ 12 h 73"/>
                  <a:gd name="T6" fmla="*/ 16 w 16"/>
                  <a:gd name="T7" fmla="*/ 4 h 73"/>
                  <a:gd name="T8" fmla="*/ 14 w 16"/>
                  <a:gd name="T9" fmla="*/ 0 h 73"/>
                  <a:gd name="T10" fmla="*/ 2 w 16"/>
                  <a:gd name="T11" fmla="*/ 7 h 73"/>
                  <a:gd name="T12" fmla="*/ 0 w 16"/>
                  <a:gd name="T13" fmla="*/ 7 h 73"/>
                  <a:gd name="T14" fmla="*/ 0 w 16"/>
                  <a:gd name="T15" fmla="*/ 9 h 73"/>
                  <a:gd name="T16" fmla="*/ 0 w 16"/>
                  <a:gd name="T17" fmla="*/ 73 h 73"/>
                  <a:gd name="T18" fmla="*/ 5 w 16"/>
                  <a:gd name="T19" fmla="*/ 73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3"/>
                  <a:gd name="T32" fmla="*/ 16 w 16"/>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3">
                    <a:moveTo>
                      <a:pt x="5" y="73"/>
                    </a:moveTo>
                    <a:lnTo>
                      <a:pt x="5" y="9"/>
                    </a:lnTo>
                    <a:lnTo>
                      <a:pt x="5" y="12"/>
                    </a:lnTo>
                    <a:lnTo>
                      <a:pt x="16" y="4"/>
                    </a:lnTo>
                    <a:lnTo>
                      <a:pt x="14" y="0"/>
                    </a:lnTo>
                    <a:lnTo>
                      <a:pt x="2" y="7"/>
                    </a:lnTo>
                    <a:lnTo>
                      <a:pt x="0" y="7"/>
                    </a:lnTo>
                    <a:lnTo>
                      <a:pt x="0" y="9"/>
                    </a:lnTo>
                    <a:lnTo>
                      <a:pt x="0" y="73"/>
                    </a:lnTo>
                    <a:lnTo>
                      <a:pt x="5" y="73"/>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2" name="Freeform 520"/>
              <p:cNvSpPr>
                <a:spLocks/>
              </p:cNvSpPr>
              <p:nvPr/>
            </p:nvSpPr>
            <p:spPr bwMode="auto">
              <a:xfrm>
                <a:off x="605" y="2072"/>
                <a:ext cx="17" cy="67"/>
              </a:xfrm>
              <a:custGeom>
                <a:avLst/>
                <a:gdLst>
                  <a:gd name="T0" fmla="*/ 5 w 17"/>
                  <a:gd name="T1" fmla="*/ 69 h 69"/>
                  <a:gd name="T2" fmla="*/ 5 w 17"/>
                  <a:gd name="T3" fmla="*/ 7 h 69"/>
                  <a:gd name="T4" fmla="*/ 2 w 17"/>
                  <a:gd name="T5" fmla="*/ 10 h 69"/>
                  <a:gd name="T6" fmla="*/ 17 w 17"/>
                  <a:gd name="T7" fmla="*/ 5 h 69"/>
                  <a:gd name="T8" fmla="*/ 14 w 17"/>
                  <a:gd name="T9" fmla="*/ 0 h 69"/>
                  <a:gd name="T10" fmla="*/ 2 w 17"/>
                  <a:gd name="T11" fmla="*/ 7 h 69"/>
                  <a:gd name="T12" fmla="*/ 0 w 17"/>
                  <a:gd name="T13" fmla="*/ 7 h 69"/>
                  <a:gd name="T14" fmla="*/ 0 w 17"/>
                  <a:gd name="T15" fmla="*/ 7 h 69"/>
                  <a:gd name="T16" fmla="*/ 0 w 17"/>
                  <a:gd name="T17" fmla="*/ 69 h 69"/>
                  <a:gd name="T18" fmla="*/ 5 w 17"/>
                  <a:gd name="T19" fmla="*/ 69 h 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9"/>
                  <a:gd name="T32" fmla="*/ 17 w 17"/>
                  <a:gd name="T33" fmla="*/ 69 h 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9">
                    <a:moveTo>
                      <a:pt x="5" y="69"/>
                    </a:moveTo>
                    <a:lnTo>
                      <a:pt x="5" y="7"/>
                    </a:lnTo>
                    <a:lnTo>
                      <a:pt x="2" y="10"/>
                    </a:lnTo>
                    <a:lnTo>
                      <a:pt x="17" y="5"/>
                    </a:lnTo>
                    <a:lnTo>
                      <a:pt x="14" y="0"/>
                    </a:lnTo>
                    <a:lnTo>
                      <a:pt x="2" y="7"/>
                    </a:lnTo>
                    <a:lnTo>
                      <a:pt x="0" y="7"/>
                    </a:lnTo>
                    <a:lnTo>
                      <a:pt x="0" y="69"/>
                    </a:lnTo>
                    <a:lnTo>
                      <a:pt x="5" y="69"/>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3" name="Freeform 521"/>
              <p:cNvSpPr>
                <a:spLocks/>
              </p:cNvSpPr>
              <p:nvPr/>
            </p:nvSpPr>
            <p:spPr bwMode="auto">
              <a:xfrm>
                <a:off x="769" y="2168"/>
                <a:ext cx="18" cy="67"/>
              </a:xfrm>
              <a:custGeom>
                <a:avLst/>
                <a:gdLst>
                  <a:gd name="T0" fmla="*/ 5 w 17"/>
                  <a:gd name="T1" fmla="*/ 68 h 68"/>
                  <a:gd name="T2" fmla="*/ 5 w 17"/>
                  <a:gd name="T3" fmla="*/ 7 h 68"/>
                  <a:gd name="T4" fmla="*/ 5 w 17"/>
                  <a:gd name="T5" fmla="*/ 9 h 68"/>
                  <a:gd name="T6" fmla="*/ 17 w 17"/>
                  <a:gd name="T7" fmla="*/ 4 h 68"/>
                  <a:gd name="T8" fmla="*/ 14 w 17"/>
                  <a:gd name="T9" fmla="*/ 0 h 68"/>
                  <a:gd name="T10" fmla="*/ 2 w 17"/>
                  <a:gd name="T11" fmla="*/ 4 h 68"/>
                  <a:gd name="T12" fmla="*/ 0 w 17"/>
                  <a:gd name="T13" fmla="*/ 7 h 68"/>
                  <a:gd name="T14" fmla="*/ 0 w 17"/>
                  <a:gd name="T15" fmla="*/ 7 h 68"/>
                  <a:gd name="T16" fmla="*/ 0 w 17"/>
                  <a:gd name="T17" fmla="*/ 68 h 68"/>
                  <a:gd name="T18" fmla="*/ 5 w 17"/>
                  <a:gd name="T19" fmla="*/ 68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68"/>
                  <a:gd name="T32" fmla="*/ 17 w 17"/>
                  <a:gd name="T33" fmla="*/ 68 h 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68">
                    <a:moveTo>
                      <a:pt x="5" y="68"/>
                    </a:moveTo>
                    <a:lnTo>
                      <a:pt x="5" y="7"/>
                    </a:lnTo>
                    <a:lnTo>
                      <a:pt x="5" y="9"/>
                    </a:lnTo>
                    <a:lnTo>
                      <a:pt x="17" y="4"/>
                    </a:lnTo>
                    <a:lnTo>
                      <a:pt x="14" y="0"/>
                    </a:lnTo>
                    <a:lnTo>
                      <a:pt x="2" y="4"/>
                    </a:lnTo>
                    <a:lnTo>
                      <a:pt x="0" y="7"/>
                    </a:lnTo>
                    <a:lnTo>
                      <a:pt x="0" y="68"/>
                    </a:lnTo>
                    <a:lnTo>
                      <a:pt x="5" y="68"/>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4" name="Freeform 522"/>
              <p:cNvSpPr>
                <a:spLocks/>
              </p:cNvSpPr>
              <p:nvPr/>
            </p:nvSpPr>
            <p:spPr bwMode="auto">
              <a:xfrm>
                <a:off x="806" y="2228"/>
                <a:ext cx="96" cy="57"/>
              </a:xfrm>
              <a:custGeom>
                <a:avLst/>
                <a:gdLst>
                  <a:gd name="T0" fmla="*/ 0 w 94"/>
                  <a:gd name="T1" fmla="*/ 5 h 59"/>
                  <a:gd name="T2" fmla="*/ 90 w 94"/>
                  <a:gd name="T3" fmla="*/ 59 h 59"/>
                  <a:gd name="T4" fmla="*/ 92 w 94"/>
                  <a:gd name="T5" fmla="*/ 54 h 59"/>
                  <a:gd name="T6" fmla="*/ 92 w 94"/>
                  <a:gd name="T7" fmla="*/ 54 h 59"/>
                  <a:gd name="T8" fmla="*/ 92 w 94"/>
                  <a:gd name="T9" fmla="*/ 54 h 59"/>
                  <a:gd name="T10" fmla="*/ 94 w 94"/>
                  <a:gd name="T11" fmla="*/ 52 h 59"/>
                  <a:gd name="T12" fmla="*/ 2 w 94"/>
                  <a:gd name="T13" fmla="*/ 0 h 59"/>
                  <a:gd name="T14" fmla="*/ 0 w 94"/>
                  <a:gd name="T15" fmla="*/ 2 h 59"/>
                  <a:gd name="T16" fmla="*/ 0 w 94"/>
                  <a:gd name="T17" fmla="*/ 2 h 59"/>
                  <a:gd name="T18" fmla="*/ 0 w 94"/>
                  <a:gd name="T19" fmla="*/ 2 h 59"/>
                  <a:gd name="T20" fmla="*/ 0 w 94"/>
                  <a:gd name="T21" fmla="*/ 5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59"/>
                  <a:gd name="T35" fmla="*/ 94 w 94"/>
                  <a:gd name="T36" fmla="*/ 59 h 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59">
                    <a:moveTo>
                      <a:pt x="0" y="5"/>
                    </a:moveTo>
                    <a:lnTo>
                      <a:pt x="90" y="59"/>
                    </a:lnTo>
                    <a:lnTo>
                      <a:pt x="92" y="54"/>
                    </a:lnTo>
                    <a:lnTo>
                      <a:pt x="94" y="52"/>
                    </a:lnTo>
                    <a:lnTo>
                      <a:pt x="2" y="0"/>
                    </a:lnTo>
                    <a:lnTo>
                      <a:pt x="0" y="2"/>
                    </a:lnTo>
                    <a:lnTo>
                      <a:pt x="0" y="5"/>
                    </a:ln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5" name="Freeform 523"/>
              <p:cNvSpPr>
                <a:spLocks/>
              </p:cNvSpPr>
              <p:nvPr/>
            </p:nvSpPr>
            <p:spPr bwMode="auto">
              <a:xfrm>
                <a:off x="429" y="1987"/>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1"/>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6" name="Freeform 524"/>
              <p:cNvSpPr>
                <a:spLocks/>
              </p:cNvSpPr>
              <p:nvPr/>
            </p:nvSpPr>
            <p:spPr bwMode="auto">
              <a:xfrm>
                <a:off x="429" y="2019"/>
                <a:ext cx="9" cy="13"/>
              </a:xfrm>
              <a:custGeom>
                <a:avLst/>
                <a:gdLst>
                  <a:gd name="T0" fmla="*/ 10 w 4"/>
                  <a:gd name="T1" fmla="*/ 10 h 5"/>
                  <a:gd name="T2" fmla="*/ 5 w 4"/>
                  <a:gd name="T3" fmla="*/ 12 h 5"/>
                  <a:gd name="T4" fmla="*/ 0 w 4"/>
                  <a:gd name="T5" fmla="*/ 5 h 5"/>
                  <a:gd name="T6" fmla="*/ 5 w 4"/>
                  <a:gd name="T7" fmla="*/ 2 h 5"/>
                  <a:gd name="T8" fmla="*/ 10 w 4"/>
                  <a:gd name="T9" fmla="*/ 10 h 5"/>
                  <a:gd name="T10" fmla="*/ 0 60000 65536"/>
                  <a:gd name="T11" fmla="*/ 0 60000 65536"/>
                  <a:gd name="T12" fmla="*/ 0 60000 65536"/>
                  <a:gd name="T13" fmla="*/ 0 60000 65536"/>
                  <a:gd name="T14" fmla="*/ 0 60000 65536"/>
                  <a:gd name="T15" fmla="*/ 0 w 4"/>
                  <a:gd name="T16" fmla="*/ 0 h 5"/>
                  <a:gd name="T17" fmla="*/ 4 w 4"/>
                  <a:gd name="T18" fmla="*/ 5 h 5"/>
                </a:gdLst>
                <a:ahLst/>
                <a:cxnLst>
                  <a:cxn ang="T10">
                    <a:pos x="T0" y="T1"/>
                  </a:cxn>
                  <a:cxn ang="T11">
                    <a:pos x="T2" y="T3"/>
                  </a:cxn>
                  <a:cxn ang="T12">
                    <a:pos x="T4" y="T5"/>
                  </a:cxn>
                  <a:cxn ang="T13">
                    <a:pos x="T6" y="T7"/>
                  </a:cxn>
                  <a:cxn ang="T14">
                    <a:pos x="T8" y="T9"/>
                  </a:cxn>
                </a:cxnLst>
                <a:rect l="T15" t="T16" r="T17" b="T18"/>
                <a:pathLst>
                  <a:path w="4" h="5">
                    <a:moveTo>
                      <a:pt x="4" y="4"/>
                    </a:moveTo>
                    <a:cubicBezTo>
                      <a:pt x="4" y="5"/>
                      <a:pt x="3" y="5"/>
                      <a:pt x="2" y="5"/>
                    </a:cubicBezTo>
                    <a:cubicBezTo>
                      <a:pt x="1" y="4"/>
                      <a:pt x="0" y="3"/>
                      <a:pt x="0" y="2"/>
                    </a:cubicBezTo>
                    <a:cubicBezTo>
                      <a:pt x="0" y="0"/>
                      <a:pt x="1" y="0"/>
                      <a:pt x="2" y="1"/>
                    </a:cubicBezTo>
                    <a:cubicBezTo>
                      <a:pt x="3" y="1"/>
                      <a:pt x="4" y="3"/>
                      <a:pt x="4" y="4"/>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7" name="Freeform 525"/>
              <p:cNvSpPr>
                <a:spLocks/>
              </p:cNvSpPr>
              <p:nvPr/>
            </p:nvSpPr>
            <p:spPr bwMode="auto">
              <a:xfrm>
                <a:off x="959" y="2295"/>
                <a:ext cx="6" cy="10"/>
              </a:xfrm>
              <a:custGeom>
                <a:avLst/>
                <a:gdLst>
                  <a:gd name="T0" fmla="*/ 7 w 3"/>
                  <a:gd name="T1" fmla="*/ 7 h 5"/>
                  <a:gd name="T2" fmla="*/ 2 w 3"/>
                  <a:gd name="T3" fmla="*/ 12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5"/>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218" name="Freeform 526"/>
              <p:cNvSpPr>
                <a:spLocks/>
              </p:cNvSpPr>
              <p:nvPr/>
            </p:nvSpPr>
            <p:spPr bwMode="auto">
              <a:xfrm>
                <a:off x="959" y="2323"/>
                <a:ext cx="6" cy="13"/>
              </a:xfrm>
              <a:custGeom>
                <a:avLst/>
                <a:gdLst>
                  <a:gd name="T0" fmla="*/ 7 w 3"/>
                  <a:gd name="T1" fmla="*/ 7 h 5"/>
                  <a:gd name="T2" fmla="*/ 2 w 3"/>
                  <a:gd name="T3" fmla="*/ 10 h 5"/>
                  <a:gd name="T4" fmla="*/ 0 w 3"/>
                  <a:gd name="T5" fmla="*/ 2 h 5"/>
                  <a:gd name="T6" fmla="*/ 2 w 3"/>
                  <a:gd name="T7" fmla="*/ 0 h 5"/>
                  <a:gd name="T8" fmla="*/ 7 w 3"/>
                  <a:gd name="T9" fmla="*/ 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3" y="3"/>
                    </a:moveTo>
                    <a:cubicBezTo>
                      <a:pt x="3" y="5"/>
                      <a:pt x="2" y="5"/>
                      <a:pt x="1" y="4"/>
                    </a:cubicBezTo>
                    <a:cubicBezTo>
                      <a:pt x="0" y="4"/>
                      <a:pt x="0" y="3"/>
                      <a:pt x="0" y="1"/>
                    </a:cubicBezTo>
                    <a:cubicBezTo>
                      <a:pt x="0" y="0"/>
                      <a:pt x="0" y="0"/>
                      <a:pt x="1" y="0"/>
                    </a:cubicBezTo>
                    <a:cubicBezTo>
                      <a:pt x="2" y="1"/>
                      <a:pt x="3" y="2"/>
                      <a:pt x="3" y="3"/>
                    </a:cubicBezTo>
                    <a:close/>
                  </a:path>
                </a:pathLst>
              </a:custGeom>
              <a:solidFill>
                <a:srgbClr val="000000"/>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grpSp>
      <p:grpSp>
        <p:nvGrpSpPr>
          <p:cNvPr id="12" name="Group 2476"/>
          <p:cNvGrpSpPr>
            <a:grpSpLocks noChangeAspect="1"/>
          </p:cNvGrpSpPr>
          <p:nvPr/>
        </p:nvGrpSpPr>
        <p:grpSpPr bwMode="auto">
          <a:xfrm>
            <a:off x="4988650" y="1978154"/>
            <a:ext cx="199680" cy="215545"/>
            <a:chOff x="4493" y="1677"/>
            <a:chExt cx="574" cy="822"/>
          </a:xfrm>
        </p:grpSpPr>
        <p:sp>
          <p:nvSpPr>
            <p:cNvPr id="157"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58" name="Freeform 2478"/>
            <p:cNvSpPr>
              <a:spLocks/>
            </p:cNvSpPr>
            <p:nvPr/>
          </p:nvSpPr>
          <p:spPr bwMode="auto">
            <a:xfrm>
              <a:off x="4499" y="1683"/>
              <a:ext cx="561" cy="809"/>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59" name="Freeform 2479"/>
            <p:cNvSpPr>
              <a:spLocks/>
            </p:cNvSpPr>
            <p:nvPr/>
          </p:nvSpPr>
          <p:spPr bwMode="auto">
            <a:xfrm>
              <a:off x="4499" y="1873"/>
              <a:ext cx="227" cy="620"/>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0" name="Freeform 2480"/>
            <p:cNvSpPr>
              <a:spLocks/>
            </p:cNvSpPr>
            <p:nvPr/>
          </p:nvSpPr>
          <p:spPr bwMode="auto">
            <a:xfrm>
              <a:off x="4512" y="1905"/>
              <a:ext cx="196" cy="329"/>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1" name="Freeform 2481"/>
            <p:cNvSpPr>
              <a:spLocks/>
            </p:cNvSpPr>
            <p:nvPr/>
          </p:nvSpPr>
          <p:spPr bwMode="auto">
            <a:xfrm>
              <a:off x="4512" y="1905"/>
              <a:ext cx="196" cy="329"/>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2" name="Line 2482"/>
            <p:cNvSpPr>
              <a:spLocks noChangeShapeType="1"/>
            </p:cNvSpPr>
            <p:nvPr/>
          </p:nvSpPr>
          <p:spPr bwMode="auto">
            <a:xfrm>
              <a:off x="4537" y="1974"/>
              <a:ext cx="158" cy="89"/>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3" name="Line 2483"/>
            <p:cNvSpPr>
              <a:spLocks noChangeShapeType="1"/>
            </p:cNvSpPr>
            <p:nvPr/>
          </p:nvSpPr>
          <p:spPr bwMode="auto">
            <a:xfrm>
              <a:off x="4537" y="2031"/>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4" name="Line 2484"/>
            <p:cNvSpPr>
              <a:spLocks noChangeShapeType="1"/>
            </p:cNvSpPr>
            <p:nvPr/>
          </p:nvSpPr>
          <p:spPr bwMode="auto">
            <a:xfrm>
              <a:off x="4537" y="2082"/>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5" name="Freeform 2485"/>
            <p:cNvSpPr>
              <a:spLocks/>
            </p:cNvSpPr>
            <p:nvPr/>
          </p:nvSpPr>
          <p:spPr bwMode="auto">
            <a:xfrm>
              <a:off x="4512" y="2139"/>
              <a:ext cx="196" cy="133"/>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6" name="Freeform 2486"/>
            <p:cNvSpPr>
              <a:spLocks/>
            </p:cNvSpPr>
            <p:nvPr/>
          </p:nvSpPr>
          <p:spPr bwMode="auto">
            <a:xfrm>
              <a:off x="4499" y="1683"/>
              <a:ext cx="561"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67" name="Freeform 2487"/>
            <p:cNvSpPr>
              <a:spLocks/>
            </p:cNvSpPr>
            <p:nvPr/>
          </p:nvSpPr>
          <p:spPr bwMode="auto">
            <a:xfrm>
              <a:off x="4726" y="1822"/>
              <a:ext cx="334" cy="670"/>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pic>
        <p:nvPicPr>
          <p:cNvPr id="13" name="Picture 124" descr="desktop_icon"/>
          <p:cNvPicPr>
            <a:picLocks noChangeAspect="1" noChangeArrowheads="1"/>
          </p:cNvPicPr>
          <p:nvPr/>
        </p:nvPicPr>
        <p:blipFill>
          <a:blip r:embed="rId4" cstate="print"/>
          <a:srcRect/>
          <a:stretch>
            <a:fillRect/>
          </a:stretch>
        </p:blipFill>
        <p:spPr bwMode="auto">
          <a:xfrm>
            <a:off x="3939784" y="2767380"/>
            <a:ext cx="427885" cy="311711"/>
          </a:xfrm>
          <a:prstGeom prst="rect">
            <a:avLst/>
          </a:prstGeom>
          <a:noFill/>
          <a:ln w="9525">
            <a:noFill/>
            <a:miter lim="800000"/>
            <a:headEnd/>
            <a:tailEnd/>
          </a:ln>
        </p:spPr>
      </p:pic>
      <p:grpSp>
        <p:nvGrpSpPr>
          <p:cNvPr id="14" name="Group 38"/>
          <p:cNvGrpSpPr>
            <a:grpSpLocks noChangeAspect="1"/>
          </p:cNvGrpSpPr>
          <p:nvPr/>
        </p:nvGrpSpPr>
        <p:grpSpPr bwMode="auto">
          <a:xfrm>
            <a:off x="3689636" y="1946651"/>
            <a:ext cx="381805" cy="278550"/>
            <a:chOff x="4344" y="1613"/>
            <a:chExt cx="985" cy="950"/>
          </a:xfrm>
        </p:grpSpPr>
        <p:sp>
          <p:nvSpPr>
            <p:cNvPr id="133" name="AutoShape 39"/>
            <p:cNvSpPr>
              <a:spLocks noChangeAspect="1" noChangeArrowheads="1" noTextEdit="1"/>
            </p:cNvSpPr>
            <p:nvPr/>
          </p:nvSpPr>
          <p:spPr bwMode="auto">
            <a:xfrm>
              <a:off x="4344" y="1613"/>
              <a:ext cx="985" cy="950"/>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34" name="Freeform 40"/>
            <p:cNvSpPr>
              <a:spLocks/>
            </p:cNvSpPr>
            <p:nvPr/>
          </p:nvSpPr>
          <p:spPr bwMode="auto">
            <a:xfrm>
              <a:off x="4469" y="2167"/>
              <a:ext cx="260" cy="170"/>
            </a:xfrm>
            <a:custGeom>
              <a:avLst/>
              <a:gdLst>
                <a:gd name="T0" fmla="*/ 101 w 108"/>
                <a:gd name="T1" fmla="*/ 30 h 73"/>
                <a:gd name="T2" fmla="*/ 58 w 108"/>
                <a:gd name="T3" fmla="*/ 6 h 73"/>
                <a:gd name="T4" fmla="*/ 25 w 108"/>
                <a:gd name="T5" fmla="*/ 6 h 73"/>
                <a:gd name="T6" fmla="*/ 7 w 108"/>
                <a:gd name="T7" fmla="*/ 16 h 73"/>
                <a:gd name="T8" fmla="*/ 0 w 108"/>
                <a:gd name="T9" fmla="*/ 24 h 73"/>
                <a:gd name="T10" fmla="*/ 0 w 108"/>
                <a:gd name="T11" fmla="*/ 24 h 73"/>
                <a:gd name="T12" fmla="*/ 0 w 108"/>
                <a:gd name="T13" fmla="*/ 26 h 73"/>
                <a:gd name="T14" fmla="*/ 0 w 108"/>
                <a:gd name="T15" fmla="*/ 33 h 73"/>
                <a:gd name="T16" fmla="*/ 0 w 108"/>
                <a:gd name="T17" fmla="*/ 33 h 73"/>
                <a:gd name="T18" fmla="*/ 7 w 108"/>
                <a:gd name="T19" fmla="*/ 43 h 73"/>
                <a:gd name="T20" fmla="*/ 38 w 108"/>
                <a:gd name="T21" fmla="*/ 61 h 73"/>
                <a:gd name="T22" fmla="*/ 49 w 108"/>
                <a:gd name="T23" fmla="*/ 67 h 73"/>
                <a:gd name="T24" fmla="*/ 80 w 108"/>
                <a:gd name="T25" fmla="*/ 69 h 73"/>
                <a:gd name="T26" fmla="*/ 83 w 108"/>
                <a:gd name="T27" fmla="*/ 67 h 73"/>
                <a:gd name="T28" fmla="*/ 101 w 108"/>
                <a:gd name="T29" fmla="*/ 57 h 73"/>
                <a:gd name="T30" fmla="*/ 108 w 108"/>
                <a:gd name="T31" fmla="*/ 47 h 73"/>
                <a:gd name="T32" fmla="*/ 108 w 108"/>
                <a:gd name="T33" fmla="*/ 47 h 73"/>
                <a:gd name="T34" fmla="*/ 108 w 108"/>
                <a:gd name="T35" fmla="*/ 40 h 73"/>
                <a:gd name="T36" fmla="*/ 101 w 108"/>
                <a:gd name="T37" fmla="*/ 30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8"/>
                <a:gd name="T58" fmla="*/ 0 h 73"/>
                <a:gd name="T59" fmla="*/ 108 w 108"/>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8" h="73">
                  <a:moveTo>
                    <a:pt x="101" y="30"/>
                  </a:moveTo>
                  <a:cubicBezTo>
                    <a:pt x="58" y="6"/>
                    <a:pt x="58" y="6"/>
                    <a:pt x="58" y="6"/>
                  </a:cubicBezTo>
                  <a:cubicBezTo>
                    <a:pt x="49" y="0"/>
                    <a:pt x="34" y="0"/>
                    <a:pt x="25" y="6"/>
                  </a:cubicBezTo>
                  <a:cubicBezTo>
                    <a:pt x="7" y="16"/>
                    <a:pt x="7" y="16"/>
                    <a:pt x="7" y="16"/>
                  </a:cubicBezTo>
                  <a:cubicBezTo>
                    <a:pt x="3" y="18"/>
                    <a:pt x="1" y="21"/>
                    <a:pt x="0" y="24"/>
                  </a:cubicBezTo>
                  <a:cubicBezTo>
                    <a:pt x="0" y="24"/>
                    <a:pt x="0" y="24"/>
                    <a:pt x="0" y="24"/>
                  </a:cubicBezTo>
                  <a:cubicBezTo>
                    <a:pt x="0" y="24"/>
                    <a:pt x="0" y="25"/>
                    <a:pt x="0" y="26"/>
                  </a:cubicBezTo>
                  <a:cubicBezTo>
                    <a:pt x="0" y="33"/>
                    <a:pt x="0" y="33"/>
                    <a:pt x="0" y="33"/>
                  </a:cubicBezTo>
                  <a:cubicBezTo>
                    <a:pt x="0" y="33"/>
                    <a:pt x="0" y="33"/>
                    <a:pt x="0" y="33"/>
                  </a:cubicBezTo>
                  <a:cubicBezTo>
                    <a:pt x="0" y="37"/>
                    <a:pt x="2" y="40"/>
                    <a:pt x="7" y="43"/>
                  </a:cubicBezTo>
                  <a:cubicBezTo>
                    <a:pt x="38" y="61"/>
                    <a:pt x="38" y="61"/>
                    <a:pt x="38" y="61"/>
                  </a:cubicBezTo>
                  <a:cubicBezTo>
                    <a:pt x="49" y="67"/>
                    <a:pt x="49" y="67"/>
                    <a:pt x="49" y="67"/>
                  </a:cubicBezTo>
                  <a:cubicBezTo>
                    <a:pt x="58" y="72"/>
                    <a:pt x="71" y="73"/>
                    <a:pt x="80" y="69"/>
                  </a:cubicBezTo>
                  <a:cubicBezTo>
                    <a:pt x="81" y="68"/>
                    <a:pt x="82" y="68"/>
                    <a:pt x="83" y="67"/>
                  </a:cubicBezTo>
                  <a:cubicBezTo>
                    <a:pt x="101" y="57"/>
                    <a:pt x="101" y="57"/>
                    <a:pt x="101" y="57"/>
                  </a:cubicBezTo>
                  <a:cubicBezTo>
                    <a:pt x="105" y="54"/>
                    <a:pt x="108" y="51"/>
                    <a:pt x="108" y="47"/>
                  </a:cubicBezTo>
                  <a:cubicBezTo>
                    <a:pt x="108" y="47"/>
                    <a:pt x="108" y="47"/>
                    <a:pt x="108" y="47"/>
                  </a:cubicBezTo>
                  <a:cubicBezTo>
                    <a:pt x="108" y="40"/>
                    <a:pt x="108" y="40"/>
                    <a:pt x="108" y="40"/>
                  </a:cubicBezTo>
                  <a:cubicBezTo>
                    <a:pt x="108" y="36"/>
                    <a:pt x="105" y="33"/>
                    <a:pt x="101" y="30"/>
                  </a:cubicBez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35" name="Freeform 41"/>
            <p:cNvSpPr>
              <a:spLocks/>
            </p:cNvSpPr>
            <p:nvPr/>
          </p:nvSpPr>
          <p:spPr bwMode="auto">
            <a:xfrm>
              <a:off x="4469" y="2229"/>
              <a:ext cx="260" cy="107"/>
            </a:xfrm>
            <a:custGeom>
              <a:avLst/>
              <a:gdLst>
                <a:gd name="T0" fmla="*/ 105 w 108"/>
                <a:gd name="T1" fmla="*/ 20 h 47"/>
                <a:gd name="T2" fmla="*/ 101 w 108"/>
                <a:gd name="T3" fmla="*/ 23 h 47"/>
                <a:gd name="T4" fmla="*/ 83 w 108"/>
                <a:gd name="T5" fmla="*/ 34 h 47"/>
                <a:gd name="T6" fmla="*/ 80 w 108"/>
                <a:gd name="T7" fmla="*/ 35 h 47"/>
                <a:gd name="T8" fmla="*/ 49 w 108"/>
                <a:gd name="T9" fmla="*/ 34 h 47"/>
                <a:gd name="T10" fmla="*/ 38 w 108"/>
                <a:gd name="T11" fmla="*/ 27 h 47"/>
                <a:gd name="T12" fmla="*/ 7 w 108"/>
                <a:gd name="T13" fmla="*/ 9 h 47"/>
                <a:gd name="T14" fmla="*/ 2 w 108"/>
                <a:gd name="T15" fmla="*/ 5 h 47"/>
                <a:gd name="T16" fmla="*/ 0 w 108"/>
                <a:gd name="T17" fmla="*/ 0 h 47"/>
                <a:gd name="T18" fmla="*/ 0 w 108"/>
                <a:gd name="T19" fmla="*/ 7 h 47"/>
                <a:gd name="T20" fmla="*/ 0 w 108"/>
                <a:gd name="T21" fmla="*/ 7 h 47"/>
                <a:gd name="T22" fmla="*/ 7 w 108"/>
                <a:gd name="T23" fmla="*/ 17 h 47"/>
                <a:gd name="T24" fmla="*/ 38 w 108"/>
                <a:gd name="T25" fmla="*/ 35 h 47"/>
                <a:gd name="T26" fmla="*/ 49 w 108"/>
                <a:gd name="T27" fmla="*/ 41 h 47"/>
                <a:gd name="T28" fmla="*/ 80 w 108"/>
                <a:gd name="T29" fmla="*/ 43 h 47"/>
                <a:gd name="T30" fmla="*/ 83 w 108"/>
                <a:gd name="T31" fmla="*/ 41 h 47"/>
                <a:gd name="T32" fmla="*/ 101 w 108"/>
                <a:gd name="T33" fmla="*/ 31 h 47"/>
                <a:gd name="T34" fmla="*/ 108 w 108"/>
                <a:gd name="T35" fmla="*/ 21 h 47"/>
                <a:gd name="T36" fmla="*/ 108 w 108"/>
                <a:gd name="T37" fmla="*/ 21 h 47"/>
                <a:gd name="T38" fmla="*/ 108 w 108"/>
                <a:gd name="T39" fmla="*/ 14 h 47"/>
                <a:gd name="T40" fmla="*/ 105 w 108"/>
                <a:gd name="T41" fmla="*/ 20 h 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8"/>
                <a:gd name="T64" fmla="*/ 0 h 47"/>
                <a:gd name="T65" fmla="*/ 108 w 108"/>
                <a:gd name="T66" fmla="*/ 47 h 4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8" h="47">
                  <a:moveTo>
                    <a:pt x="105" y="20"/>
                  </a:moveTo>
                  <a:cubicBezTo>
                    <a:pt x="104" y="21"/>
                    <a:pt x="103" y="22"/>
                    <a:pt x="101" y="23"/>
                  </a:cubicBezTo>
                  <a:cubicBezTo>
                    <a:pt x="83" y="34"/>
                    <a:pt x="83" y="34"/>
                    <a:pt x="83" y="34"/>
                  </a:cubicBezTo>
                  <a:cubicBezTo>
                    <a:pt x="82" y="34"/>
                    <a:pt x="81" y="35"/>
                    <a:pt x="80" y="35"/>
                  </a:cubicBezTo>
                  <a:cubicBezTo>
                    <a:pt x="71" y="39"/>
                    <a:pt x="58" y="39"/>
                    <a:pt x="49" y="34"/>
                  </a:cubicBezTo>
                  <a:cubicBezTo>
                    <a:pt x="38" y="27"/>
                    <a:pt x="38" y="27"/>
                    <a:pt x="38" y="27"/>
                  </a:cubicBezTo>
                  <a:cubicBezTo>
                    <a:pt x="7" y="9"/>
                    <a:pt x="7" y="9"/>
                    <a:pt x="7" y="9"/>
                  </a:cubicBezTo>
                  <a:cubicBezTo>
                    <a:pt x="5" y="8"/>
                    <a:pt x="3" y="7"/>
                    <a:pt x="2" y="5"/>
                  </a:cubicBezTo>
                  <a:cubicBezTo>
                    <a:pt x="1" y="4"/>
                    <a:pt x="0" y="2"/>
                    <a:pt x="0" y="0"/>
                  </a:cubicBezTo>
                  <a:cubicBezTo>
                    <a:pt x="0" y="7"/>
                    <a:pt x="0" y="7"/>
                    <a:pt x="0" y="7"/>
                  </a:cubicBezTo>
                  <a:cubicBezTo>
                    <a:pt x="0" y="7"/>
                    <a:pt x="0" y="7"/>
                    <a:pt x="0" y="7"/>
                  </a:cubicBezTo>
                  <a:cubicBezTo>
                    <a:pt x="0" y="11"/>
                    <a:pt x="2" y="14"/>
                    <a:pt x="7" y="17"/>
                  </a:cubicBezTo>
                  <a:cubicBezTo>
                    <a:pt x="38" y="35"/>
                    <a:pt x="38" y="35"/>
                    <a:pt x="38" y="35"/>
                  </a:cubicBezTo>
                  <a:cubicBezTo>
                    <a:pt x="49" y="41"/>
                    <a:pt x="49" y="41"/>
                    <a:pt x="49" y="41"/>
                  </a:cubicBezTo>
                  <a:cubicBezTo>
                    <a:pt x="58" y="46"/>
                    <a:pt x="71" y="47"/>
                    <a:pt x="80" y="43"/>
                  </a:cubicBezTo>
                  <a:cubicBezTo>
                    <a:pt x="81" y="42"/>
                    <a:pt x="82" y="42"/>
                    <a:pt x="83" y="41"/>
                  </a:cubicBezTo>
                  <a:cubicBezTo>
                    <a:pt x="101" y="31"/>
                    <a:pt x="101" y="31"/>
                    <a:pt x="101" y="31"/>
                  </a:cubicBezTo>
                  <a:cubicBezTo>
                    <a:pt x="105" y="28"/>
                    <a:pt x="108" y="25"/>
                    <a:pt x="108" y="21"/>
                  </a:cubicBezTo>
                  <a:cubicBezTo>
                    <a:pt x="108" y="21"/>
                    <a:pt x="108" y="21"/>
                    <a:pt x="108" y="21"/>
                  </a:cubicBezTo>
                  <a:cubicBezTo>
                    <a:pt x="108" y="14"/>
                    <a:pt x="108" y="14"/>
                    <a:pt x="108" y="14"/>
                  </a:cubicBezTo>
                  <a:cubicBezTo>
                    <a:pt x="108" y="16"/>
                    <a:pt x="107" y="18"/>
                    <a:pt x="105" y="20"/>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36" name="Freeform 42"/>
            <p:cNvSpPr>
              <a:spLocks/>
            </p:cNvSpPr>
            <p:nvPr/>
          </p:nvSpPr>
          <p:spPr bwMode="auto">
            <a:xfrm>
              <a:off x="4469" y="2167"/>
              <a:ext cx="260" cy="153"/>
            </a:xfrm>
            <a:custGeom>
              <a:avLst/>
              <a:gdLst>
                <a:gd name="T0" fmla="*/ 103 w 112"/>
                <a:gd name="T1" fmla="*/ 49 h 65"/>
                <a:gd name="T2" fmla="*/ 103 w 112"/>
                <a:gd name="T3" fmla="*/ 30 h 65"/>
                <a:gd name="T4" fmla="*/ 60 w 112"/>
                <a:gd name="T5" fmla="*/ 6 h 65"/>
                <a:gd name="T6" fmla="*/ 27 w 112"/>
                <a:gd name="T7" fmla="*/ 6 h 65"/>
                <a:gd name="T8" fmla="*/ 9 w 112"/>
                <a:gd name="T9" fmla="*/ 16 h 65"/>
                <a:gd name="T10" fmla="*/ 9 w 112"/>
                <a:gd name="T11" fmla="*/ 35 h 65"/>
                <a:gd name="T12" fmla="*/ 51 w 112"/>
                <a:gd name="T13" fmla="*/ 60 h 65"/>
                <a:gd name="T14" fmla="*/ 85 w 112"/>
                <a:gd name="T15" fmla="*/ 60 h 65"/>
                <a:gd name="T16" fmla="*/ 103 w 112"/>
                <a:gd name="T17" fmla="*/ 49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65"/>
                <a:gd name="T29" fmla="*/ 112 w 112"/>
                <a:gd name="T30" fmla="*/ 65 h 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65">
                  <a:moveTo>
                    <a:pt x="103" y="49"/>
                  </a:moveTo>
                  <a:cubicBezTo>
                    <a:pt x="112" y="44"/>
                    <a:pt x="112" y="35"/>
                    <a:pt x="103" y="30"/>
                  </a:cubicBezTo>
                  <a:cubicBezTo>
                    <a:pt x="60" y="6"/>
                    <a:pt x="60" y="6"/>
                    <a:pt x="60" y="6"/>
                  </a:cubicBezTo>
                  <a:cubicBezTo>
                    <a:pt x="51" y="0"/>
                    <a:pt x="36" y="0"/>
                    <a:pt x="27" y="6"/>
                  </a:cubicBezTo>
                  <a:cubicBezTo>
                    <a:pt x="9" y="16"/>
                    <a:pt x="9" y="16"/>
                    <a:pt x="9" y="16"/>
                  </a:cubicBezTo>
                  <a:cubicBezTo>
                    <a:pt x="0" y="21"/>
                    <a:pt x="0" y="30"/>
                    <a:pt x="9" y="35"/>
                  </a:cubicBezTo>
                  <a:cubicBezTo>
                    <a:pt x="51" y="60"/>
                    <a:pt x="51" y="60"/>
                    <a:pt x="51" y="60"/>
                  </a:cubicBezTo>
                  <a:cubicBezTo>
                    <a:pt x="61" y="65"/>
                    <a:pt x="76" y="65"/>
                    <a:pt x="85" y="60"/>
                  </a:cubicBezTo>
                  <a:lnTo>
                    <a:pt x="103" y="49"/>
                  </a:ln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37" name="Freeform 43"/>
            <p:cNvSpPr>
              <a:spLocks/>
            </p:cNvSpPr>
            <p:nvPr/>
          </p:nvSpPr>
          <p:spPr bwMode="auto">
            <a:xfrm>
              <a:off x="4508" y="2014"/>
              <a:ext cx="209" cy="277"/>
            </a:xfrm>
            <a:custGeom>
              <a:avLst/>
              <a:gdLst>
                <a:gd name="T0" fmla="*/ 0 w 88"/>
                <a:gd name="T1" fmla="*/ 87 h 115"/>
                <a:gd name="T2" fmla="*/ 49 w 88"/>
                <a:gd name="T3" fmla="*/ 115 h 115"/>
                <a:gd name="T4" fmla="*/ 84 w 88"/>
                <a:gd name="T5" fmla="*/ 33 h 115"/>
                <a:gd name="T6" fmla="*/ 26 w 88"/>
                <a:gd name="T7" fmla="*/ 0 h 115"/>
                <a:gd name="T8" fmla="*/ 0 w 88"/>
                <a:gd name="T9" fmla="*/ 87 h 115"/>
                <a:gd name="T10" fmla="*/ 0 60000 65536"/>
                <a:gd name="T11" fmla="*/ 0 60000 65536"/>
                <a:gd name="T12" fmla="*/ 0 60000 65536"/>
                <a:gd name="T13" fmla="*/ 0 60000 65536"/>
                <a:gd name="T14" fmla="*/ 0 60000 65536"/>
                <a:gd name="T15" fmla="*/ 0 w 88"/>
                <a:gd name="T16" fmla="*/ 0 h 115"/>
                <a:gd name="T17" fmla="*/ 88 w 88"/>
                <a:gd name="T18" fmla="*/ 115 h 115"/>
              </a:gdLst>
              <a:ahLst/>
              <a:cxnLst>
                <a:cxn ang="T10">
                  <a:pos x="T0" y="T1"/>
                </a:cxn>
                <a:cxn ang="T11">
                  <a:pos x="T2" y="T3"/>
                </a:cxn>
                <a:cxn ang="T12">
                  <a:pos x="T4" y="T5"/>
                </a:cxn>
                <a:cxn ang="T13">
                  <a:pos x="T6" y="T7"/>
                </a:cxn>
                <a:cxn ang="T14">
                  <a:pos x="T8" y="T9"/>
                </a:cxn>
              </a:cxnLst>
              <a:rect l="T15" t="T16" r="T17" b="T18"/>
              <a:pathLst>
                <a:path w="88" h="115">
                  <a:moveTo>
                    <a:pt x="0" y="87"/>
                  </a:moveTo>
                  <a:cubicBezTo>
                    <a:pt x="49" y="115"/>
                    <a:pt x="49" y="115"/>
                    <a:pt x="49" y="115"/>
                  </a:cubicBezTo>
                  <a:cubicBezTo>
                    <a:pt x="49" y="115"/>
                    <a:pt x="88" y="89"/>
                    <a:pt x="84" y="33"/>
                  </a:cubicBezTo>
                  <a:cubicBezTo>
                    <a:pt x="26" y="0"/>
                    <a:pt x="26" y="0"/>
                    <a:pt x="26" y="0"/>
                  </a:cubicBezTo>
                  <a:cubicBezTo>
                    <a:pt x="26" y="0"/>
                    <a:pt x="44" y="43"/>
                    <a:pt x="0" y="87"/>
                  </a:cubicBezTo>
                  <a:close/>
                </a:path>
              </a:pathLst>
            </a:custGeom>
            <a:solidFill>
              <a:srgbClr val="B3B3B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38" name="Freeform 44"/>
            <p:cNvSpPr>
              <a:spLocks/>
            </p:cNvSpPr>
            <p:nvPr/>
          </p:nvSpPr>
          <p:spPr bwMode="auto">
            <a:xfrm>
              <a:off x="4627" y="2088"/>
              <a:ext cx="102" cy="204"/>
            </a:xfrm>
            <a:custGeom>
              <a:avLst/>
              <a:gdLst>
                <a:gd name="T0" fmla="*/ 40 w 45"/>
                <a:gd name="T1" fmla="*/ 0 h 85"/>
                <a:gd name="T2" fmla="*/ 35 w 45"/>
                <a:gd name="T3" fmla="*/ 3 h 85"/>
                <a:gd name="T4" fmla="*/ 12 w 45"/>
                <a:gd name="T5" fmla="*/ 74 h 85"/>
                <a:gd name="T6" fmla="*/ 0 w 45"/>
                <a:gd name="T7" fmla="*/ 85 h 85"/>
                <a:gd name="T8" fmla="*/ 16 w 45"/>
                <a:gd name="T9" fmla="*/ 76 h 85"/>
                <a:gd name="T10" fmla="*/ 40 w 45"/>
                <a:gd name="T11" fmla="*/ 0 h 85"/>
                <a:gd name="T12" fmla="*/ 0 60000 65536"/>
                <a:gd name="T13" fmla="*/ 0 60000 65536"/>
                <a:gd name="T14" fmla="*/ 0 60000 65536"/>
                <a:gd name="T15" fmla="*/ 0 60000 65536"/>
                <a:gd name="T16" fmla="*/ 0 60000 65536"/>
                <a:gd name="T17" fmla="*/ 0 60000 65536"/>
                <a:gd name="T18" fmla="*/ 0 w 45"/>
                <a:gd name="T19" fmla="*/ 0 h 85"/>
                <a:gd name="T20" fmla="*/ 45 w 45"/>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45" h="85">
                  <a:moveTo>
                    <a:pt x="40" y="0"/>
                  </a:moveTo>
                  <a:cubicBezTo>
                    <a:pt x="35" y="3"/>
                    <a:pt x="35" y="3"/>
                    <a:pt x="35" y="3"/>
                  </a:cubicBezTo>
                  <a:cubicBezTo>
                    <a:pt x="38" y="38"/>
                    <a:pt x="23" y="62"/>
                    <a:pt x="12" y="74"/>
                  </a:cubicBezTo>
                  <a:cubicBezTo>
                    <a:pt x="6" y="81"/>
                    <a:pt x="0" y="85"/>
                    <a:pt x="0" y="85"/>
                  </a:cubicBezTo>
                  <a:cubicBezTo>
                    <a:pt x="16" y="76"/>
                    <a:pt x="16" y="76"/>
                    <a:pt x="16" y="76"/>
                  </a:cubicBezTo>
                  <a:cubicBezTo>
                    <a:pt x="16" y="76"/>
                    <a:pt x="45" y="56"/>
                    <a:pt x="40" y="0"/>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39" name="Freeform 45"/>
            <p:cNvSpPr>
              <a:spLocks/>
            </p:cNvSpPr>
            <p:nvPr/>
          </p:nvSpPr>
          <p:spPr bwMode="auto">
            <a:xfrm>
              <a:off x="4684" y="2297"/>
              <a:ext cx="0" cy="0"/>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0" name="Freeform 46"/>
            <p:cNvSpPr>
              <a:spLocks/>
            </p:cNvSpPr>
            <p:nvPr/>
          </p:nvSpPr>
          <p:spPr bwMode="auto">
            <a:xfrm>
              <a:off x="4684" y="2320"/>
              <a:ext cx="0" cy="6"/>
            </a:xfrm>
            <a:custGeom>
              <a:avLst/>
              <a:gdLst>
                <a:gd name="T0" fmla="*/ 0 w 1"/>
                <a:gd name="T1" fmla="*/ 0 h 1"/>
                <a:gd name="T2" fmla="*/ 0 w 1"/>
                <a:gd name="T3" fmla="*/ 0 h 1"/>
                <a:gd name="T4" fmla="*/ 0 w 1"/>
                <a:gd name="T5" fmla="*/ 0 h 1"/>
                <a:gd name="T6" fmla="*/ 0 60000 65536"/>
                <a:gd name="T7" fmla="*/ 0 60000 65536"/>
                <a:gd name="T8" fmla="*/ 0 60000 65536"/>
                <a:gd name="T9" fmla="*/ 0 w 1"/>
                <a:gd name="T10" fmla="*/ 0 h 1"/>
                <a:gd name="T11" fmla="*/ 1 w 1"/>
                <a:gd name="T12" fmla="*/ 1 h 1"/>
              </a:gdLst>
              <a:ahLst/>
              <a:cxnLst>
                <a:cxn ang="T6">
                  <a:pos x="T0" y="T1"/>
                </a:cxn>
                <a:cxn ang="T7">
                  <a:pos x="T2" y="T3"/>
                </a:cxn>
                <a:cxn ang="T8">
                  <a:pos x="T4" y="T5"/>
                </a:cxn>
              </a:cxnLst>
              <a:rect l="T9" t="T10" r="T11" b="T12"/>
              <a:pathLst>
                <a:path w="1" h="1">
                  <a:moveTo>
                    <a:pt x="0" y="0"/>
                  </a:moveTo>
                  <a:lnTo>
                    <a:pt x="0" y="0"/>
                  </a:lnTo>
                  <a:close/>
                </a:path>
              </a:pathLst>
            </a:custGeom>
            <a:solidFill>
              <a:srgbClr val="7F7F7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1" name="Freeform 47"/>
            <p:cNvSpPr>
              <a:spLocks/>
            </p:cNvSpPr>
            <p:nvPr/>
          </p:nvSpPr>
          <p:spPr bwMode="auto">
            <a:xfrm>
              <a:off x="4350" y="1613"/>
              <a:ext cx="436" cy="667"/>
            </a:xfrm>
            <a:custGeom>
              <a:avLst/>
              <a:gdLst>
                <a:gd name="T0" fmla="*/ 0 w 185"/>
                <a:gd name="T1" fmla="*/ 183 h 283"/>
                <a:gd name="T2" fmla="*/ 0 w 185"/>
                <a:gd name="T3" fmla="*/ 7 h 283"/>
                <a:gd name="T4" fmla="*/ 17 w 185"/>
                <a:gd name="T5" fmla="*/ 3 h 283"/>
                <a:gd name="T6" fmla="*/ 185 w 185"/>
                <a:gd name="T7" fmla="*/ 100 h 283"/>
                <a:gd name="T8" fmla="*/ 185 w 185"/>
                <a:gd name="T9" fmla="*/ 268 h 283"/>
                <a:gd name="T10" fmla="*/ 173 w 185"/>
                <a:gd name="T11" fmla="*/ 283 h 283"/>
                <a:gd name="T12" fmla="*/ 0 w 185"/>
                <a:gd name="T13" fmla="*/ 183 h 283"/>
                <a:gd name="T14" fmla="*/ 0 60000 65536"/>
                <a:gd name="T15" fmla="*/ 0 60000 65536"/>
                <a:gd name="T16" fmla="*/ 0 60000 65536"/>
                <a:gd name="T17" fmla="*/ 0 60000 65536"/>
                <a:gd name="T18" fmla="*/ 0 60000 65536"/>
                <a:gd name="T19" fmla="*/ 0 60000 65536"/>
                <a:gd name="T20" fmla="*/ 0 60000 65536"/>
                <a:gd name="T21" fmla="*/ 0 w 185"/>
                <a:gd name="T22" fmla="*/ 0 h 283"/>
                <a:gd name="T23" fmla="*/ 185 w 185"/>
                <a:gd name="T24" fmla="*/ 283 h 2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5" h="283">
                  <a:moveTo>
                    <a:pt x="0" y="183"/>
                  </a:moveTo>
                  <a:cubicBezTo>
                    <a:pt x="0" y="7"/>
                    <a:pt x="0" y="7"/>
                    <a:pt x="0" y="7"/>
                  </a:cubicBezTo>
                  <a:cubicBezTo>
                    <a:pt x="0" y="7"/>
                    <a:pt x="12" y="0"/>
                    <a:pt x="17" y="3"/>
                  </a:cubicBezTo>
                  <a:cubicBezTo>
                    <a:pt x="185" y="100"/>
                    <a:pt x="185" y="100"/>
                    <a:pt x="185" y="100"/>
                  </a:cubicBezTo>
                  <a:cubicBezTo>
                    <a:pt x="185" y="268"/>
                    <a:pt x="185" y="268"/>
                    <a:pt x="185" y="268"/>
                  </a:cubicBezTo>
                  <a:cubicBezTo>
                    <a:pt x="185" y="269"/>
                    <a:pt x="179" y="279"/>
                    <a:pt x="173" y="283"/>
                  </a:cubicBezTo>
                  <a:lnTo>
                    <a:pt x="0" y="183"/>
                  </a:ln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2" name="Freeform 48"/>
            <p:cNvSpPr>
              <a:spLocks/>
            </p:cNvSpPr>
            <p:nvPr/>
          </p:nvSpPr>
          <p:spPr bwMode="auto">
            <a:xfrm>
              <a:off x="4350" y="1624"/>
              <a:ext cx="408" cy="656"/>
            </a:xfrm>
            <a:custGeom>
              <a:avLst/>
              <a:gdLst>
                <a:gd name="T0" fmla="*/ 0 w 409"/>
                <a:gd name="T1" fmla="*/ 0 h 652"/>
                <a:gd name="T2" fmla="*/ 409 w 409"/>
                <a:gd name="T3" fmla="*/ 237 h 652"/>
                <a:gd name="T4" fmla="*/ 409 w 409"/>
                <a:gd name="T5" fmla="*/ 652 h 652"/>
                <a:gd name="T6" fmla="*/ 0 w 409"/>
                <a:gd name="T7" fmla="*/ 416 h 652"/>
                <a:gd name="T8" fmla="*/ 0 w 409"/>
                <a:gd name="T9" fmla="*/ 0 h 652"/>
                <a:gd name="T10" fmla="*/ 0 60000 65536"/>
                <a:gd name="T11" fmla="*/ 0 60000 65536"/>
                <a:gd name="T12" fmla="*/ 0 60000 65536"/>
                <a:gd name="T13" fmla="*/ 0 60000 65536"/>
                <a:gd name="T14" fmla="*/ 0 60000 65536"/>
                <a:gd name="T15" fmla="*/ 0 w 409"/>
                <a:gd name="T16" fmla="*/ 0 h 652"/>
                <a:gd name="T17" fmla="*/ 409 w 409"/>
                <a:gd name="T18" fmla="*/ 652 h 652"/>
              </a:gdLst>
              <a:ahLst/>
              <a:cxnLst>
                <a:cxn ang="T10">
                  <a:pos x="T0" y="T1"/>
                </a:cxn>
                <a:cxn ang="T11">
                  <a:pos x="T2" y="T3"/>
                </a:cxn>
                <a:cxn ang="T12">
                  <a:pos x="T4" y="T5"/>
                </a:cxn>
                <a:cxn ang="T13">
                  <a:pos x="T6" y="T7"/>
                </a:cxn>
                <a:cxn ang="T14">
                  <a:pos x="T8" y="T9"/>
                </a:cxn>
              </a:cxnLst>
              <a:rect l="T15" t="T16" r="T17" b="T18"/>
              <a:pathLst>
                <a:path w="409" h="652">
                  <a:moveTo>
                    <a:pt x="0" y="0"/>
                  </a:moveTo>
                  <a:lnTo>
                    <a:pt x="409" y="237"/>
                  </a:lnTo>
                  <a:lnTo>
                    <a:pt x="409" y="652"/>
                  </a:lnTo>
                  <a:lnTo>
                    <a:pt x="0" y="416"/>
                  </a:lnTo>
                  <a:lnTo>
                    <a:pt x="0" y="0"/>
                  </a:lnTo>
                  <a:close/>
                </a:path>
              </a:pathLst>
            </a:custGeom>
            <a:solidFill>
              <a:srgbClr val="CCCCCC"/>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3" name="Freeform 49"/>
            <p:cNvSpPr>
              <a:spLocks/>
            </p:cNvSpPr>
            <p:nvPr/>
          </p:nvSpPr>
          <p:spPr bwMode="auto">
            <a:xfrm>
              <a:off x="4378" y="1675"/>
              <a:ext cx="357" cy="560"/>
            </a:xfrm>
            <a:custGeom>
              <a:avLst/>
              <a:gdLst>
                <a:gd name="T0" fmla="*/ 0 w 357"/>
                <a:gd name="T1" fmla="*/ 0 h 560"/>
                <a:gd name="T2" fmla="*/ 357 w 357"/>
                <a:gd name="T3" fmla="*/ 205 h 560"/>
                <a:gd name="T4" fmla="*/ 357 w 357"/>
                <a:gd name="T5" fmla="*/ 560 h 560"/>
                <a:gd name="T6" fmla="*/ 0 w 357"/>
                <a:gd name="T7" fmla="*/ 352 h 560"/>
                <a:gd name="T8" fmla="*/ 0 w 357"/>
                <a:gd name="T9" fmla="*/ 0 h 560"/>
                <a:gd name="T10" fmla="*/ 0 60000 65536"/>
                <a:gd name="T11" fmla="*/ 0 60000 65536"/>
                <a:gd name="T12" fmla="*/ 0 60000 65536"/>
                <a:gd name="T13" fmla="*/ 0 60000 65536"/>
                <a:gd name="T14" fmla="*/ 0 60000 65536"/>
                <a:gd name="T15" fmla="*/ 0 w 357"/>
                <a:gd name="T16" fmla="*/ 0 h 560"/>
                <a:gd name="T17" fmla="*/ 357 w 357"/>
                <a:gd name="T18" fmla="*/ 560 h 560"/>
              </a:gdLst>
              <a:ahLst/>
              <a:cxnLst>
                <a:cxn ang="T10">
                  <a:pos x="T0" y="T1"/>
                </a:cxn>
                <a:cxn ang="T11">
                  <a:pos x="T2" y="T3"/>
                </a:cxn>
                <a:cxn ang="T12">
                  <a:pos x="T4" y="T5"/>
                </a:cxn>
                <a:cxn ang="T13">
                  <a:pos x="T6" y="T7"/>
                </a:cxn>
                <a:cxn ang="T14">
                  <a:pos x="T8" y="T9"/>
                </a:cxn>
              </a:cxnLst>
              <a:rect l="T15" t="T16" r="T17" b="T18"/>
              <a:pathLst>
                <a:path w="357" h="560">
                  <a:moveTo>
                    <a:pt x="0" y="0"/>
                  </a:moveTo>
                  <a:lnTo>
                    <a:pt x="357" y="205"/>
                  </a:lnTo>
                  <a:lnTo>
                    <a:pt x="357" y="560"/>
                  </a:lnTo>
                  <a:lnTo>
                    <a:pt x="0" y="352"/>
                  </a:lnTo>
                  <a:lnTo>
                    <a:pt x="0" y="0"/>
                  </a:lnTo>
                  <a:close/>
                </a:path>
              </a:pathLst>
            </a:custGeom>
            <a:solidFill>
              <a:srgbClr val="81B1C4"/>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4" name="Freeform 50"/>
            <p:cNvSpPr>
              <a:spLocks/>
            </p:cNvSpPr>
            <p:nvPr/>
          </p:nvSpPr>
          <p:spPr bwMode="auto">
            <a:xfrm>
              <a:off x="4378" y="1675"/>
              <a:ext cx="357" cy="560"/>
            </a:xfrm>
            <a:custGeom>
              <a:avLst/>
              <a:gdLst>
                <a:gd name="T0" fmla="*/ 5 w 357"/>
                <a:gd name="T1" fmla="*/ 2 h 560"/>
                <a:gd name="T2" fmla="*/ 5 w 357"/>
                <a:gd name="T3" fmla="*/ 347 h 560"/>
                <a:gd name="T4" fmla="*/ 357 w 357"/>
                <a:gd name="T5" fmla="*/ 550 h 560"/>
                <a:gd name="T6" fmla="*/ 357 w 357"/>
                <a:gd name="T7" fmla="*/ 560 h 560"/>
                <a:gd name="T8" fmla="*/ 0 w 357"/>
                <a:gd name="T9" fmla="*/ 352 h 560"/>
                <a:gd name="T10" fmla="*/ 0 w 357"/>
                <a:gd name="T11" fmla="*/ 0 h 560"/>
                <a:gd name="T12" fmla="*/ 5 w 357"/>
                <a:gd name="T13" fmla="*/ 2 h 560"/>
                <a:gd name="T14" fmla="*/ 0 60000 65536"/>
                <a:gd name="T15" fmla="*/ 0 60000 65536"/>
                <a:gd name="T16" fmla="*/ 0 60000 65536"/>
                <a:gd name="T17" fmla="*/ 0 60000 65536"/>
                <a:gd name="T18" fmla="*/ 0 60000 65536"/>
                <a:gd name="T19" fmla="*/ 0 60000 65536"/>
                <a:gd name="T20" fmla="*/ 0 60000 65536"/>
                <a:gd name="T21" fmla="*/ 0 w 357"/>
                <a:gd name="T22" fmla="*/ 0 h 560"/>
                <a:gd name="T23" fmla="*/ 357 w 357"/>
                <a:gd name="T24" fmla="*/ 560 h 5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7" h="560">
                  <a:moveTo>
                    <a:pt x="5" y="2"/>
                  </a:moveTo>
                  <a:lnTo>
                    <a:pt x="5" y="347"/>
                  </a:lnTo>
                  <a:lnTo>
                    <a:pt x="357" y="550"/>
                  </a:lnTo>
                  <a:lnTo>
                    <a:pt x="357" y="560"/>
                  </a:lnTo>
                  <a:lnTo>
                    <a:pt x="0" y="352"/>
                  </a:lnTo>
                  <a:lnTo>
                    <a:pt x="0" y="0"/>
                  </a:lnTo>
                  <a:lnTo>
                    <a:pt x="5" y="2"/>
                  </a:lnTo>
                  <a:close/>
                </a:path>
              </a:pathLst>
            </a:custGeom>
            <a:solidFill>
              <a:srgbClr val="FFFFF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5" name="Freeform 51"/>
            <p:cNvSpPr>
              <a:spLocks/>
            </p:cNvSpPr>
            <p:nvPr/>
          </p:nvSpPr>
          <p:spPr bwMode="auto">
            <a:xfrm>
              <a:off x="4350" y="1613"/>
              <a:ext cx="436" cy="249"/>
            </a:xfrm>
            <a:custGeom>
              <a:avLst/>
              <a:gdLst>
                <a:gd name="T0" fmla="*/ 17 w 185"/>
                <a:gd name="T1" fmla="*/ 3 h 107"/>
                <a:gd name="T2" fmla="*/ 185 w 185"/>
                <a:gd name="T3" fmla="*/ 100 h 107"/>
                <a:gd name="T4" fmla="*/ 173 w 185"/>
                <a:gd name="T5" fmla="*/ 107 h 107"/>
                <a:gd name="T6" fmla="*/ 0 w 185"/>
                <a:gd name="T7" fmla="*/ 7 h 107"/>
                <a:gd name="T8" fmla="*/ 17 w 185"/>
                <a:gd name="T9" fmla="*/ 3 h 107"/>
                <a:gd name="T10" fmla="*/ 0 60000 65536"/>
                <a:gd name="T11" fmla="*/ 0 60000 65536"/>
                <a:gd name="T12" fmla="*/ 0 60000 65536"/>
                <a:gd name="T13" fmla="*/ 0 60000 65536"/>
                <a:gd name="T14" fmla="*/ 0 60000 65536"/>
                <a:gd name="T15" fmla="*/ 0 w 185"/>
                <a:gd name="T16" fmla="*/ 0 h 107"/>
                <a:gd name="T17" fmla="*/ 185 w 185"/>
                <a:gd name="T18" fmla="*/ 107 h 107"/>
              </a:gdLst>
              <a:ahLst/>
              <a:cxnLst>
                <a:cxn ang="T10">
                  <a:pos x="T0" y="T1"/>
                </a:cxn>
                <a:cxn ang="T11">
                  <a:pos x="T2" y="T3"/>
                </a:cxn>
                <a:cxn ang="T12">
                  <a:pos x="T4" y="T5"/>
                </a:cxn>
                <a:cxn ang="T13">
                  <a:pos x="T6" y="T7"/>
                </a:cxn>
                <a:cxn ang="T14">
                  <a:pos x="T8" y="T9"/>
                </a:cxn>
              </a:cxnLst>
              <a:rect l="T15" t="T16" r="T17" b="T18"/>
              <a:pathLst>
                <a:path w="185" h="107">
                  <a:moveTo>
                    <a:pt x="17" y="3"/>
                  </a:moveTo>
                  <a:cubicBezTo>
                    <a:pt x="185" y="100"/>
                    <a:pt x="185" y="100"/>
                    <a:pt x="185" y="100"/>
                  </a:cubicBezTo>
                  <a:cubicBezTo>
                    <a:pt x="173" y="107"/>
                    <a:pt x="173" y="107"/>
                    <a:pt x="173" y="107"/>
                  </a:cubicBezTo>
                  <a:cubicBezTo>
                    <a:pt x="0" y="7"/>
                    <a:pt x="0" y="7"/>
                    <a:pt x="0" y="7"/>
                  </a:cubicBezTo>
                  <a:cubicBezTo>
                    <a:pt x="0" y="7"/>
                    <a:pt x="12" y="0"/>
                    <a:pt x="17" y="3"/>
                  </a:cubicBez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6" name="Freeform 52"/>
            <p:cNvSpPr>
              <a:spLocks/>
            </p:cNvSpPr>
            <p:nvPr/>
          </p:nvSpPr>
          <p:spPr bwMode="auto">
            <a:xfrm>
              <a:off x="4757" y="1845"/>
              <a:ext cx="28" cy="435"/>
            </a:xfrm>
            <a:custGeom>
              <a:avLst/>
              <a:gdLst>
                <a:gd name="T0" fmla="*/ 0 w 12"/>
                <a:gd name="T1" fmla="*/ 183 h 183"/>
                <a:gd name="T2" fmla="*/ 0 w 12"/>
                <a:gd name="T3" fmla="*/ 7 h 183"/>
                <a:gd name="T4" fmla="*/ 12 w 12"/>
                <a:gd name="T5" fmla="*/ 0 h 183"/>
                <a:gd name="T6" fmla="*/ 12 w 12"/>
                <a:gd name="T7" fmla="*/ 169 h 183"/>
                <a:gd name="T8" fmla="*/ 12 w 12"/>
                <a:gd name="T9" fmla="*/ 169 h 183"/>
                <a:gd name="T10" fmla="*/ 0 w 12"/>
                <a:gd name="T11" fmla="*/ 183 h 183"/>
                <a:gd name="T12" fmla="*/ 0 60000 65536"/>
                <a:gd name="T13" fmla="*/ 0 60000 65536"/>
                <a:gd name="T14" fmla="*/ 0 60000 65536"/>
                <a:gd name="T15" fmla="*/ 0 60000 65536"/>
                <a:gd name="T16" fmla="*/ 0 60000 65536"/>
                <a:gd name="T17" fmla="*/ 0 60000 65536"/>
                <a:gd name="T18" fmla="*/ 0 w 12"/>
                <a:gd name="T19" fmla="*/ 0 h 183"/>
                <a:gd name="T20" fmla="*/ 12 w 12"/>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2" h="183">
                  <a:moveTo>
                    <a:pt x="0" y="183"/>
                  </a:moveTo>
                  <a:cubicBezTo>
                    <a:pt x="0" y="7"/>
                    <a:pt x="0" y="7"/>
                    <a:pt x="0" y="7"/>
                  </a:cubicBezTo>
                  <a:cubicBezTo>
                    <a:pt x="12" y="0"/>
                    <a:pt x="12" y="0"/>
                    <a:pt x="12" y="0"/>
                  </a:cubicBezTo>
                  <a:cubicBezTo>
                    <a:pt x="12" y="169"/>
                    <a:pt x="12" y="169"/>
                    <a:pt x="12" y="169"/>
                  </a:cubicBezTo>
                  <a:cubicBezTo>
                    <a:pt x="12" y="169"/>
                    <a:pt x="12" y="169"/>
                    <a:pt x="12" y="169"/>
                  </a:cubicBezTo>
                  <a:cubicBezTo>
                    <a:pt x="12" y="170"/>
                    <a:pt x="6" y="180"/>
                    <a:pt x="0" y="183"/>
                  </a:cubicBez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7" name="Freeform 53"/>
            <p:cNvSpPr>
              <a:spLocks/>
            </p:cNvSpPr>
            <p:nvPr/>
          </p:nvSpPr>
          <p:spPr bwMode="auto">
            <a:xfrm>
              <a:off x="4820" y="1834"/>
              <a:ext cx="504" cy="724"/>
            </a:xfrm>
            <a:custGeom>
              <a:avLst/>
              <a:gdLst>
                <a:gd name="T0" fmla="*/ 212 w 214"/>
                <a:gd name="T1" fmla="*/ 42 h 305"/>
                <a:gd name="T2" fmla="*/ 209 w 214"/>
                <a:gd name="T3" fmla="*/ 39 h 305"/>
                <a:gd name="T4" fmla="*/ 145 w 214"/>
                <a:gd name="T5" fmla="*/ 2 h 305"/>
                <a:gd name="T6" fmla="*/ 135 w 214"/>
                <a:gd name="T7" fmla="*/ 2 h 305"/>
                <a:gd name="T8" fmla="*/ 5 w 214"/>
                <a:gd name="T9" fmla="*/ 77 h 305"/>
                <a:gd name="T10" fmla="*/ 1 w 214"/>
                <a:gd name="T11" fmla="*/ 81 h 305"/>
                <a:gd name="T12" fmla="*/ 0 w 214"/>
                <a:gd name="T13" fmla="*/ 85 h 305"/>
                <a:gd name="T14" fmla="*/ 0 w 214"/>
                <a:gd name="T15" fmla="*/ 258 h 305"/>
                <a:gd name="T16" fmla="*/ 5 w 214"/>
                <a:gd name="T17" fmla="*/ 266 h 305"/>
                <a:gd name="T18" fmla="*/ 69 w 214"/>
                <a:gd name="T19" fmla="*/ 303 h 305"/>
                <a:gd name="T20" fmla="*/ 73 w 214"/>
                <a:gd name="T21" fmla="*/ 305 h 305"/>
                <a:gd name="T22" fmla="*/ 78 w 214"/>
                <a:gd name="T23" fmla="*/ 303 h 305"/>
                <a:gd name="T24" fmla="*/ 209 w 214"/>
                <a:gd name="T25" fmla="*/ 228 h 305"/>
                <a:gd name="T26" fmla="*/ 214 w 214"/>
                <a:gd name="T27" fmla="*/ 220 h 305"/>
                <a:gd name="T28" fmla="*/ 214 w 214"/>
                <a:gd name="T29" fmla="*/ 47 h 305"/>
                <a:gd name="T30" fmla="*/ 212 w 214"/>
                <a:gd name="T31" fmla="*/ 42 h 3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
                <a:gd name="T49" fmla="*/ 0 h 305"/>
                <a:gd name="T50" fmla="*/ 214 w 214"/>
                <a:gd name="T51" fmla="*/ 305 h 3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 h="305">
                  <a:moveTo>
                    <a:pt x="212" y="42"/>
                  </a:moveTo>
                  <a:cubicBezTo>
                    <a:pt x="211" y="41"/>
                    <a:pt x="210" y="39"/>
                    <a:pt x="209" y="39"/>
                  </a:cubicBezTo>
                  <a:cubicBezTo>
                    <a:pt x="145" y="2"/>
                    <a:pt x="145" y="2"/>
                    <a:pt x="145" y="2"/>
                  </a:cubicBezTo>
                  <a:cubicBezTo>
                    <a:pt x="142" y="0"/>
                    <a:pt x="138" y="0"/>
                    <a:pt x="135" y="2"/>
                  </a:cubicBezTo>
                  <a:cubicBezTo>
                    <a:pt x="5" y="77"/>
                    <a:pt x="5" y="77"/>
                    <a:pt x="5" y="77"/>
                  </a:cubicBezTo>
                  <a:cubicBezTo>
                    <a:pt x="3" y="78"/>
                    <a:pt x="2" y="79"/>
                    <a:pt x="1" y="81"/>
                  </a:cubicBezTo>
                  <a:cubicBezTo>
                    <a:pt x="0" y="82"/>
                    <a:pt x="0" y="84"/>
                    <a:pt x="0" y="85"/>
                  </a:cubicBezTo>
                  <a:cubicBezTo>
                    <a:pt x="0" y="258"/>
                    <a:pt x="0" y="258"/>
                    <a:pt x="0" y="258"/>
                  </a:cubicBezTo>
                  <a:cubicBezTo>
                    <a:pt x="0" y="261"/>
                    <a:pt x="2" y="265"/>
                    <a:pt x="5" y="266"/>
                  </a:cubicBezTo>
                  <a:cubicBezTo>
                    <a:pt x="69" y="303"/>
                    <a:pt x="69" y="303"/>
                    <a:pt x="69" y="303"/>
                  </a:cubicBezTo>
                  <a:cubicBezTo>
                    <a:pt x="70" y="304"/>
                    <a:pt x="72" y="305"/>
                    <a:pt x="73" y="305"/>
                  </a:cubicBezTo>
                  <a:cubicBezTo>
                    <a:pt x="75" y="305"/>
                    <a:pt x="77" y="304"/>
                    <a:pt x="78" y="303"/>
                  </a:cubicBezTo>
                  <a:cubicBezTo>
                    <a:pt x="209" y="228"/>
                    <a:pt x="209" y="228"/>
                    <a:pt x="209" y="228"/>
                  </a:cubicBezTo>
                  <a:cubicBezTo>
                    <a:pt x="211" y="227"/>
                    <a:pt x="214" y="223"/>
                    <a:pt x="214" y="220"/>
                  </a:cubicBezTo>
                  <a:cubicBezTo>
                    <a:pt x="214" y="47"/>
                    <a:pt x="214" y="47"/>
                    <a:pt x="214" y="47"/>
                  </a:cubicBezTo>
                  <a:cubicBezTo>
                    <a:pt x="214" y="46"/>
                    <a:pt x="213" y="44"/>
                    <a:pt x="212" y="42"/>
                  </a:cubicBezTo>
                  <a:close/>
                </a:path>
              </a:pathLst>
            </a:custGeom>
            <a:noFill/>
            <a:ln w="23813">
              <a:solidFill>
                <a:srgbClr val="333333"/>
              </a:solid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8" name="Freeform 54"/>
            <p:cNvSpPr>
              <a:spLocks/>
            </p:cNvSpPr>
            <p:nvPr/>
          </p:nvSpPr>
          <p:spPr bwMode="auto">
            <a:xfrm>
              <a:off x="4820" y="2026"/>
              <a:ext cx="170" cy="532"/>
            </a:xfrm>
            <a:custGeom>
              <a:avLst/>
              <a:gdLst>
                <a:gd name="T0" fmla="*/ 73 w 73"/>
                <a:gd name="T1" fmla="*/ 224 h 224"/>
                <a:gd name="T2" fmla="*/ 73 w 73"/>
                <a:gd name="T3" fmla="*/ 42 h 224"/>
                <a:gd name="T4" fmla="*/ 1 w 73"/>
                <a:gd name="T5" fmla="*/ 0 h 224"/>
                <a:gd name="T6" fmla="*/ 0 w 73"/>
                <a:gd name="T7" fmla="*/ 4 h 224"/>
                <a:gd name="T8" fmla="*/ 0 w 73"/>
                <a:gd name="T9" fmla="*/ 177 h 224"/>
                <a:gd name="T10" fmla="*/ 5 w 73"/>
                <a:gd name="T11" fmla="*/ 185 h 224"/>
                <a:gd name="T12" fmla="*/ 69 w 73"/>
                <a:gd name="T13" fmla="*/ 222 h 224"/>
                <a:gd name="T14" fmla="*/ 73 w 73"/>
                <a:gd name="T15" fmla="*/ 224 h 224"/>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224"/>
                <a:gd name="T26" fmla="*/ 73 w 73"/>
                <a:gd name="T27" fmla="*/ 224 h 2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224">
                  <a:moveTo>
                    <a:pt x="73" y="224"/>
                  </a:moveTo>
                  <a:cubicBezTo>
                    <a:pt x="73" y="42"/>
                    <a:pt x="73" y="42"/>
                    <a:pt x="73" y="42"/>
                  </a:cubicBezTo>
                  <a:cubicBezTo>
                    <a:pt x="1" y="0"/>
                    <a:pt x="1" y="0"/>
                    <a:pt x="1" y="0"/>
                  </a:cubicBezTo>
                  <a:cubicBezTo>
                    <a:pt x="0" y="1"/>
                    <a:pt x="0" y="3"/>
                    <a:pt x="0" y="4"/>
                  </a:cubicBezTo>
                  <a:cubicBezTo>
                    <a:pt x="0" y="177"/>
                    <a:pt x="0" y="177"/>
                    <a:pt x="0" y="177"/>
                  </a:cubicBezTo>
                  <a:cubicBezTo>
                    <a:pt x="0" y="180"/>
                    <a:pt x="2" y="184"/>
                    <a:pt x="5" y="185"/>
                  </a:cubicBezTo>
                  <a:cubicBezTo>
                    <a:pt x="69" y="222"/>
                    <a:pt x="69" y="222"/>
                    <a:pt x="69" y="222"/>
                  </a:cubicBezTo>
                  <a:cubicBezTo>
                    <a:pt x="70" y="223"/>
                    <a:pt x="72" y="224"/>
                    <a:pt x="73" y="224"/>
                  </a:cubicBezTo>
                  <a:close/>
                </a:path>
              </a:pathLst>
            </a:custGeom>
            <a:solidFill>
              <a:srgbClr val="CCCCCC"/>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49" name="Freeform 55"/>
            <p:cNvSpPr>
              <a:spLocks/>
            </p:cNvSpPr>
            <p:nvPr/>
          </p:nvSpPr>
          <p:spPr bwMode="auto">
            <a:xfrm>
              <a:off x="4831" y="2071"/>
              <a:ext cx="142" cy="243"/>
            </a:xfrm>
            <a:custGeom>
              <a:avLst/>
              <a:gdLst>
                <a:gd name="T0" fmla="*/ 0 w 145"/>
                <a:gd name="T1" fmla="*/ 0 h 244"/>
                <a:gd name="T2" fmla="*/ 145 w 145"/>
                <a:gd name="T3" fmla="*/ 86 h 244"/>
                <a:gd name="T4" fmla="*/ 145 w 145"/>
                <a:gd name="T5" fmla="*/ 244 h 244"/>
                <a:gd name="T6" fmla="*/ 0 w 145"/>
                <a:gd name="T7" fmla="*/ 161 h 244"/>
                <a:gd name="T8" fmla="*/ 0 w 145"/>
                <a:gd name="T9" fmla="*/ 0 h 244"/>
                <a:gd name="T10" fmla="*/ 0 60000 65536"/>
                <a:gd name="T11" fmla="*/ 0 60000 65536"/>
                <a:gd name="T12" fmla="*/ 0 60000 65536"/>
                <a:gd name="T13" fmla="*/ 0 60000 65536"/>
                <a:gd name="T14" fmla="*/ 0 60000 65536"/>
                <a:gd name="T15" fmla="*/ 0 w 145"/>
                <a:gd name="T16" fmla="*/ 0 h 244"/>
                <a:gd name="T17" fmla="*/ 145 w 145"/>
                <a:gd name="T18" fmla="*/ 244 h 244"/>
              </a:gdLst>
              <a:ahLst/>
              <a:cxnLst>
                <a:cxn ang="T10">
                  <a:pos x="T0" y="T1"/>
                </a:cxn>
                <a:cxn ang="T11">
                  <a:pos x="T2" y="T3"/>
                </a:cxn>
                <a:cxn ang="T12">
                  <a:pos x="T4" y="T5"/>
                </a:cxn>
                <a:cxn ang="T13">
                  <a:pos x="T6" y="T7"/>
                </a:cxn>
                <a:cxn ang="T14">
                  <a:pos x="T8" y="T9"/>
                </a:cxn>
              </a:cxnLst>
              <a:rect l="T15" t="T16" r="T17" b="T18"/>
              <a:pathLst>
                <a:path w="145" h="244">
                  <a:moveTo>
                    <a:pt x="0" y="0"/>
                  </a:moveTo>
                  <a:lnTo>
                    <a:pt x="145" y="86"/>
                  </a:lnTo>
                  <a:lnTo>
                    <a:pt x="145" y="244"/>
                  </a:lnTo>
                  <a:lnTo>
                    <a:pt x="0" y="161"/>
                  </a:lnTo>
                  <a:lnTo>
                    <a:pt x="0" y="0"/>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50" name="Freeform 56"/>
            <p:cNvSpPr>
              <a:spLocks/>
            </p:cNvSpPr>
            <p:nvPr/>
          </p:nvSpPr>
          <p:spPr bwMode="auto">
            <a:xfrm>
              <a:off x="4831" y="2071"/>
              <a:ext cx="142" cy="243"/>
            </a:xfrm>
            <a:custGeom>
              <a:avLst/>
              <a:gdLst>
                <a:gd name="T0" fmla="*/ 5 w 145"/>
                <a:gd name="T1" fmla="*/ 5 h 244"/>
                <a:gd name="T2" fmla="*/ 5 w 145"/>
                <a:gd name="T3" fmla="*/ 154 h 244"/>
                <a:gd name="T4" fmla="*/ 145 w 145"/>
                <a:gd name="T5" fmla="*/ 237 h 244"/>
                <a:gd name="T6" fmla="*/ 145 w 145"/>
                <a:gd name="T7" fmla="*/ 244 h 244"/>
                <a:gd name="T8" fmla="*/ 0 w 145"/>
                <a:gd name="T9" fmla="*/ 161 h 244"/>
                <a:gd name="T10" fmla="*/ 0 w 145"/>
                <a:gd name="T11" fmla="*/ 0 h 244"/>
                <a:gd name="T12" fmla="*/ 5 w 145"/>
                <a:gd name="T13" fmla="*/ 5 h 244"/>
                <a:gd name="T14" fmla="*/ 0 60000 65536"/>
                <a:gd name="T15" fmla="*/ 0 60000 65536"/>
                <a:gd name="T16" fmla="*/ 0 60000 65536"/>
                <a:gd name="T17" fmla="*/ 0 60000 65536"/>
                <a:gd name="T18" fmla="*/ 0 60000 65536"/>
                <a:gd name="T19" fmla="*/ 0 60000 65536"/>
                <a:gd name="T20" fmla="*/ 0 60000 65536"/>
                <a:gd name="T21" fmla="*/ 0 w 145"/>
                <a:gd name="T22" fmla="*/ 0 h 244"/>
                <a:gd name="T23" fmla="*/ 145 w 145"/>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244">
                  <a:moveTo>
                    <a:pt x="5" y="5"/>
                  </a:moveTo>
                  <a:lnTo>
                    <a:pt x="5" y="154"/>
                  </a:lnTo>
                  <a:lnTo>
                    <a:pt x="145" y="237"/>
                  </a:lnTo>
                  <a:lnTo>
                    <a:pt x="145" y="244"/>
                  </a:lnTo>
                  <a:lnTo>
                    <a:pt x="0" y="161"/>
                  </a:lnTo>
                  <a:lnTo>
                    <a:pt x="0" y="0"/>
                  </a:lnTo>
                  <a:lnTo>
                    <a:pt x="5" y="5"/>
                  </a:lnTo>
                  <a:close/>
                </a:path>
              </a:pathLst>
            </a:custGeom>
            <a:solidFill>
              <a:srgbClr val="FFFFFF"/>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51" name="Line 57"/>
            <p:cNvSpPr>
              <a:spLocks noChangeShapeType="1"/>
            </p:cNvSpPr>
            <p:nvPr/>
          </p:nvSpPr>
          <p:spPr bwMode="auto">
            <a:xfrm>
              <a:off x="4853" y="2116"/>
              <a:ext cx="102" cy="57"/>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52" name="Line 58"/>
            <p:cNvSpPr>
              <a:spLocks noChangeShapeType="1"/>
            </p:cNvSpPr>
            <p:nvPr/>
          </p:nvSpPr>
          <p:spPr bwMode="auto">
            <a:xfrm>
              <a:off x="4853" y="2162"/>
              <a:ext cx="102" cy="57"/>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53" name="Freeform 59"/>
            <p:cNvSpPr>
              <a:spLocks/>
            </p:cNvSpPr>
            <p:nvPr/>
          </p:nvSpPr>
          <p:spPr bwMode="auto">
            <a:xfrm>
              <a:off x="4882" y="2292"/>
              <a:ext cx="34" cy="57"/>
            </a:xfrm>
            <a:custGeom>
              <a:avLst/>
              <a:gdLst>
                <a:gd name="T0" fmla="*/ 15 w 15"/>
                <a:gd name="T1" fmla="*/ 16 h 23"/>
                <a:gd name="T2" fmla="*/ 8 w 15"/>
                <a:gd name="T3" fmla="*/ 21 h 23"/>
                <a:gd name="T4" fmla="*/ 0 w 15"/>
                <a:gd name="T5" fmla="*/ 7 h 23"/>
                <a:gd name="T6" fmla="*/ 8 w 15"/>
                <a:gd name="T7" fmla="*/ 2 h 23"/>
                <a:gd name="T8" fmla="*/ 15 w 15"/>
                <a:gd name="T9" fmla="*/ 16 h 23"/>
                <a:gd name="T10" fmla="*/ 0 60000 65536"/>
                <a:gd name="T11" fmla="*/ 0 60000 65536"/>
                <a:gd name="T12" fmla="*/ 0 60000 65536"/>
                <a:gd name="T13" fmla="*/ 0 60000 65536"/>
                <a:gd name="T14" fmla="*/ 0 60000 65536"/>
                <a:gd name="T15" fmla="*/ 0 w 15"/>
                <a:gd name="T16" fmla="*/ 0 h 23"/>
                <a:gd name="T17" fmla="*/ 15 w 15"/>
                <a:gd name="T18" fmla="*/ 23 h 23"/>
              </a:gdLst>
              <a:ahLst/>
              <a:cxnLst>
                <a:cxn ang="T10">
                  <a:pos x="T0" y="T1"/>
                </a:cxn>
                <a:cxn ang="T11">
                  <a:pos x="T2" y="T3"/>
                </a:cxn>
                <a:cxn ang="T12">
                  <a:pos x="T4" y="T5"/>
                </a:cxn>
                <a:cxn ang="T13">
                  <a:pos x="T6" y="T7"/>
                </a:cxn>
                <a:cxn ang="T14">
                  <a:pos x="T8" y="T9"/>
                </a:cxn>
              </a:cxnLst>
              <a:rect l="T15" t="T16" r="T17" b="T18"/>
              <a:pathLst>
                <a:path w="15" h="23">
                  <a:moveTo>
                    <a:pt x="15" y="16"/>
                  </a:moveTo>
                  <a:cubicBezTo>
                    <a:pt x="15" y="21"/>
                    <a:pt x="12" y="23"/>
                    <a:pt x="8" y="21"/>
                  </a:cubicBezTo>
                  <a:cubicBezTo>
                    <a:pt x="3" y="18"/>
                    <a:pt x="0" y="12"/>
                    <a:pt x="0" y="7"/>
                  </a:cubicBezTo>
                  <a:cubicBezTo>
                    <a:pt x="0" y="2"/>
                    <a:pt x="3" y="0"/>
                    <a:pt x="8" y="2"/>
                  </a:cubicBezTo>
                  <a:cubicBezTo>
                    <a:pt x="12" y="5"/>
                    <a:pt x="15" y="11"/>
                    <a:pt x="15" y="16"/>
                  </a:cubicBezTo>
                  <a:close/>
                </a:path>
              </a:pathLst>
            </a:custGeom>
            <a:solidFill>
              <a:srgbClr val="000000"/>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54" name="Freeform 60"/>
            <p:cNvSpPr>
              <a:spLocks/>
            </p:cNvSpPr>
            <p:nvPr/>
          </p:nvSpPr>
          <p:spPr bwMode="auto">
            <a:xfrm>
              <a:off x="4848" y="2422"/>
              <a:ext cx="113" cy="85"/>
            </a:xfrm>
            <a:custGeom>
              <a:avLst/>
              <a:gdLst>
                <a:gd name="T0" fmla="*/ 5 w 50"/>
                <a:gd name="T1" fmla="*/ 1 h 36"/>
                <a:gd name="T2" fmla="*/ 0 w 50"/>
                <a:gd name="T3" fmla="*/ 4 h 36"/>
                <a:gd name="T4" fmla="*/ 5 w 50"/>
                <a:gd name="T5" fmla="*/ 11 h 36"/>
                <a:gd name="T6" fmla="*/ 45 w 50"/>
                <a:gd name="T7" fmla="*/ 35 h 36"/>
                <a:gd name="T8" fmla="*/ 50 w 50"/>
                <a:gd name="T9" fmla="*/ 32 h 36"/>
                <a:gd name="T10" fmla="*/ 45 w 50"/>
                <a:gd name="T11" fmla="*/ 25 h 36"/>
                <a:gd name="T12" fmla="*/ 5 w 50"/>
                <a:gd name="T13" fmla="*/ 1 h 36"/>
                <a:gd name="T14" fmla="*/ 0 60000 65536"/>
                <a:gd name="T15" fmla="*/ 0 60000 65536"/>
                <a:gd name="T16" fmla="*/ 0 60000 65536"/>
                <a:gd name="T17" fmla="*/ 0 60000 65536"/>
                <a:gd name="T18" fmla="*/ 0 60000 65536"/>
                <a:gd name="T19" fmla="*/ 0 60000 65536"/>
                <a:gd name="T20" fmla="*/ 0 60000 65536"/>
                <a:gd name="T21" fmla="*/ 0 w 50"/>
                <a:gd name="T22" fmla="*/ 0 h 36"/>
                <a:gd name="T23" fmla="*/ 50 w 5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36">
                  <a:moveTo>
                    <a:pt x="5" y="1"/>
                  </a:moveTo>
                  <a:cubicBezTo>
                    <a:pt x="2" y="0"/>
                    <a:pt x="0" y="1"/>
                    <a:pt x="0" y="4"/>
                  </a:cubicBezTo>
                  <a:cubicBezTo>
                    <a:pt x="0" y="7"/>
                    <a:pt x="2" y="10"/>
                    <a:pt x="5" y="11"/>
                  </a:cubicBezTo>
                  <a:cubicBezTo>
                    <a:pt x="45" y="35"/>
                    <a:pt x="45" y="35"/>
                    <a:pt x="45" y="35"/>
                  </a:cubicBezTo>
                  <a:cubicBezTo>
                    <a:pt x="48" y="36"/>
                    <a:pt x="50" y="35"/>
                    <a:pt x="50" y="32"/>
                  </a:cubicBezTo>
                  <a:cubicBezTo>
                    <a:pt x="50" y="30"/>
                    <a:pt x="48" y="26"/>
                    <a:pt x="45" y="25"/>
                  </a:cubicBezTo>
                  <a:lnTo>
                    <a:pt x="5" y="1"/>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55" name="Freeform 61"/>
            <p:cNvSpPr>
              <a:spLocks/>
            </p:cNvSpPr>
            <p:nvPr/>
          </p:nvSpPr>
          <p:spPr bwMode="auto">
            <a:xfrm>
              <a:off x="4820" y="1834"/>
              <a:ext cx="498" cy="294"/>
            </a:xfrm>
            <a:custGeom>
              <a:avLst/>
              <a:gdLst>
                <a:gd name="T0" fmla="*/ 208 w 211"/>
                <a:gd name="T1" fmla="*/ 39 h 123"/>
                <a:gd name="T2" fmla="*/ 144 w 211"/>
                <a:gd name="T3" fmla="*/ 2 h 123"/>
                <a:gd name="T4" fmla="*/ 144 w 211"/>
                <a:gd name="T5" fmla="*/ 2 h 123"/>
                <a:gd name="T6" fmla="*/ 134 w 211"/>
                <a:gd name="T7" fmla="*/ 2 h 123"/>
                <a:gd name="T8" fmla="*/ 134 w 211"/>
                <a:gd name="T9" fmla="*/ 2 h 123"/>
                <a:gd name="T10" fmla="*/ 4 w 211"/>
                <a:gd name="T11" fmla="*/ 77 h 123"/>
                <a:gd name="T12" fmla="*/ 0 w 211"/>
                <a:gd name="T13" fmla="*/ 81 h 123"/>
                <a:gd name="T14" fmla="*/ 72 w 211"/>
                <a:gd name="T15" fmla="*/ 123 h 123"/>
                <a:gd name="T16" fmla="*/ 211 w 211"/>
                <a:gd name="T17" fmla="*/ 42 h 123"/>
                <a:gd name="T18" fmla="*/ 208 w 211"/>
                <a:gd name="T19" fmla="*/ 39 h 1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1"/>
                <a:gd name="T31" fmla="*/ 0 h 123"/>
                <a:gd name="T32" fmla="*/ 211 w 211"/>
                <a:gd name="T33" fmla="*/ 123 h 1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1" h="123">
                  <a:moveTo>
                    <a:pt x="208" y="39"/>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2" y="78"/>
                    <a:pt x="1" y="79"/>
                    <a:pt x="0" y="81"/>
                  </a:cubicBezTo>
                  <a:cubicBezTo>
                    <a:pt x="72" y="123"/>
                    <a:pt x="72" y="123"/>
                    <a:pt x="72" y="123"/>
                  </a:cubicBezTo>
                  <a:cubicBezTo>
                    <a:pt x="211" y="42"/>
                    <a:pt x="211" y="42"/>
                    <a:pt x="211" y="42"/>
                  </a:cubicBezTo>
                  <a:cubicBezTo>
                    <a:pt x="210" y="41"/>
                    <a:pt x="209" y="39"/>
                    <a:pt x="208" y="39"/>
                  </a:cubicBezTo>
                  <a:close/>
                </a:path>
              </a:pathLst>
            </a:custGeom>
            <a:solidFill>
              <a:srgbClr val="E3E3E3"/>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sp>
          <p:nvSpPr>
            <p:cNvPr id="156" name="Freeform 62"/>
            <p:cNvSpPr>
              <a:spLocks/>
            </p:cNvSpPr>
            <p:nvPr/>
          </p:nvSpPr>
          <p:spPr bwMode="auto">
            <a:xfrm>
              <a:off x="4989" y="1935"/>
              <a:ext cx="334" cy="622"/>
            </a:xfrm>
            <a:custGeom>
              <a:avLst/>
              <a:gdLst>
                <a:gd name="T0" fmla="*/ 0 w 141"/>
                <a:gd name="T1" fmla="*/ 81 h 263"/>
                <a:gd name="T2" fmla="*/ 0 w 141"/>
                <a:gd name="T3" fmla="*/ 263 h 263"/>
                <a:gd name="T4" fmla="*/ 5 w 141"/>
                <a:gd name="T5" fmla="*/ 261 h 263"/>
                <a:gd name="T6" fmla="*/ 136 w 141"/>
                <a:gd name="T7" fmla="*/ 186 h 263"/>
                <a:gd name="T8" fmla="*/ 141 w 141"/>
                <a:gd name="T9" fmla="*/ 178 h 263"/>
                <a:gd name="T10" fmla="*/ 141 w 141"/>
                <a:gd name="T11" fmla="*/ 5 h 263"/>
                <a:gd name="T12" fmla="*/ 139 w 141"/>
                <a:gd name="T13" fmla="*/ 0 h 263"/>
                <a:gd name="T14" fmla="*/ 0 w 141"/>
                <a:gd name="T15" fmla="*/ 81 h 263"/>
                <a:gd name="T16" fmla="*/ 0 60000 65536"/>
                <a:gd name="T17" fmla="*/ 0 60000 65536"/>
                <a:gd name="T18" fmla="*/ 0 60000 65536"/>
                <a:gd name="T19" fmla="*/ 0 60000 65536"/>
                <a:gd name="T20" fmla="*/ 0 60000 65536"/>
                <a:gd name="T21" fmla="*/ 0 60000 65536"/>
                <a:gd name="T22" fmla="*/ 0 60000 65536"/>
                <a:gd name="T23" fmla="*/ 0 60000 65536"/>
                <a:gd name="T24" fmla="*/ 0 w 141"/>
                <a:gd name="T25" fmla="*/ 0 h 263"/>
                <a:gd name="T26" fmla="*/ 141 w 141"/>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1" h="263">
                  <a:moveTo>
                    <a:pt x="0" y="81"/>
                  </a:moveTo>
                  <a:cubicBezTo>
                    <a:pt x="0" y="263"/>
                    <a:pt x="0" y="263"/>
                    <a:pt x="0" y="263"/>
                  </a:cubicBezTo>
                  <a:cubicBezTo>
                    <a:pt x="2" y="263"/>
                    <a:pt x="4" y="262"/>
                    <a:pt x="5" y="261"/>
                  </a:cubicBezTo>
                  <a:cubicBezTo>
                    <a:pt x="136" y="186"/>
                    <a:pt x="136" y="186"/>
                    <a:pt x="136" y="186"/>
                  </a:cubicBezTo>
                  <a:cubicBezTo>
                    <a:pt x="138" y="185"/>
                    <a:pt x="141" y="181"/>
                    <a:pt x="141" y="178"/>
                  </a:cubicBezTo>
                  <a:cubicBezTo>
                    <a:pt x="141" y="5"/>
                    <a:pt x="141" y="5"/>
                    <a:pt x="141" y="5"/>
                  </a:cubicBezTo>
                  <a:cubicBezTo>
                    <a:pt x="141" y="4"/>
                    <a:pt x="140" y="2"/>
                    <a:pt x="139" y="0"/>
                  </a:cubicBezTo>
                  <a:lnTo>
                    <a:pt x="0" y="81"/>
                  </a:lnTo>
                  <a:close/>
                </a:path>
              </a:pathLst>
            </a:custGeom>
            <a:solidFill>
              <a:srgbClr val="666666"/>
            </a:solidFill>
            <a:ln w="9525">
              <a:noFill/>
              <a:round/>
              <a:headEnd/>
              <a:tailEnd/>
            </a:ln>
          </p:spPr>
          <p:txBody>
            <a:bodyPr>
              <a:noAutofit/>
            </a:bodyPr>
            <a:lstStyle/>
            <a:p>
              <a:pPr algn="ctr" fontAlgn="ctr">
                <a:spcBef>
                  <a:spcPts val="0"/>
                </a:spcBef>
                <a:spcAft>
                  <a:spcPts val="0"/>
                </a:spcAft>
                <a:defRPr/>
              </a:pPr>
              <a:endParaRPr lang="en-US" altLang="zh-CN" sz="1400" kern="0" dirty="0">
                <a:solidFill>
                  <a:srgbClr val="000000"/>
                </a:solidFill>
                <a:latin typeface="Huawei Sans" panose="020C0503030203020204" pitchFamily="34" charset="0"/>
                <a:cs typeface="+mn-ea"/>
                <a:sym typeface="+mn-lt"/>
              </a:endParaRPr>
            </a:p>
          </p:txBody>
        </p:sp>
      </p:grpSp>
      <p:grpSp>
        <p:nvGrpSpPr>
          <p:cNvPr id="15" name="Group 583"/>
          <p:cNvGrpSpPr>
            <a:grpSpLocks noChangeAspect="1"/>
          </p:cNvGrpSpPr>
          <p:nvPr/>
        </p:nvGrpSpPr>
        <p:grpSpPr bwMode="auto">
          <a:xfrm>
            <a:off x="4556378" y="2735877"/>
            <a:ext cx="379610" cy="318343"/>
            <a:chOff x="2304" y="1402"/>
            <a:chExt cx="1336" cy="1516"/>
          </a:xfrm>
        </p:grpSpPr>
        <p:sp>
          <p:nvSpPr>
            <p:cNvPr id="105" name="AutoShape 584"/>
            <p:cNvSpPr>
              <a:spLocks noChangeAspect="1" noChangeArrowheads="1" noTextEdit="1"/>
            </p:cNvSpPr>
            <p:nvPr/>
          </p:nvSpPr>
          <p:spPr bwMode="auto">
            <a:xfrm>
              <a:off x="2304" y="1402"/>
              <a:ext cx="1336" cy="1516"/>
            </a:xfrm>
            <a:prstGeom prst="rect">
              <a:avLst/>
            </a:prstGeom>
            <a:noFill/>
            <a:ln w="9525">
              <a:noFill/>
              <a:miter lim="800000"/>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06" name="Freeform 585"/>
            <p:cNvSpPr>
              <a:spLocks/>
            </p:cNvSpPr>
            <p:nvPr/>
          </p:nvSpPr>
          <p:spPr bwMode="auto">
            <a:xfrm>
              <a:off x="2304" y="1404"/>
              <a:ext cx="1334" cy="1512"/>
            </a:xfrm>
            <a:custGeom>
              <a:avLst/>
              <a:gdLst>
                <a:gd name="T0" fmla="*/ 595 w 1334"/>
                <a:gd name="T1" fmla="*/ 12 h 1512"/>
                <a:gd name="T2" fmla="*/ 593 w 1334"/>
                <a:gd name="T3" fmla="*/ 713 h 1512"/>
                <a:gd name="T4" fmla="*/ 2 w 1334"/>
                <a:gd name="T5" fmla="*/ 1057 h 1512"/>
                <a:gd name="T6" fmla="*/ 0 w 1334"/>
                <a:gd name="T7" fmla="*/ 1075 h 1512"/>
                <a:gd name="T8" fmla="*/ 6 w 1334"/>
                <a:gd name="T9" fmla="*/ 1099 h 1512"/>
                <a:gd name="T10" fmla="*/ 20 w 1334"/>
                <a:gd name="T11" fmla="*/ 1127 h 1512"/>
                <a:gd name="T12" fmla="*/ 44 w 1334"/>
                <a:gd name="T13" fmla="*/ 1150 h 1512"/>
                <a:gd name="T14" fmla="*/ 657 w 1334"/>
                <a:gd name="T15" fmla="*/ 1502 h 1512"/>
                <a:gd name="T16" fmla="*/ 687 w 1334"/>
                <a:gd name="T17" fmla="*/ 1510 h 1512"/>
                <a:gd name="T18" fmla="*/ 715 w 1334"/>
                <a:gd name="T19" fmla="*/ 1510 h 1512"/>
                <a:gd name="T20" fmla="*/ 745 w 1334"/>
                <a:gd name="T21" fmla="*/ 1502 h 1512"/>
                <a:gd name="T22" fmla="*/ 763 w 1334"/>
                <a:gd name="T23" fmla="*/ 1494 h 1512"/>
                <a:gd name="T24" fmla="*/ 1282 w 1334"/>
                <a:gd name="T25" fmla="*/ 1194 h 1512"/>
                <a:gd name="T26" fmla="*/ 1296 w 1334"/>
                <a:gd name="T27" fmla="*/ 1174 h 1512"/>
                <a:gd name="T28" fmla="*/ 1306 w 1334"/>
                <a:gd name="T29" fmla="*/ 1140 h 1512"/>
                <a:gd name="T30" fmla="*/ 1316 w 1334"/>
                <a:gd name="T31" fmla="*/ 1119 h 1512"/>
                <a:gd name="T32" fmla="*/ 1326 w 1334"/>
                <a:gd name="T33" fmla="*/ 1103 h 1512"/>
                <a:gd name="T34" fmla="*/ 1334 w 1334"/>
                <a:gd name="T35" fmla="*/ 1083 h 1512"/>
                <a:gd name="T36" fmla="*/ 1334 w 1334"/>
                <a:gd name="T37" fmla="*/ 401 h 1512"/>
                <a:gd name="T38" fmla="*/ 1328 w 1334"/>
                <a:gd name="T39" fmla="*/ 391 h 1512"/>
                <a:gd name="T40" fmla="*/ 649 w 1334"/>
                <a:gd name="T41" fmla="*/ 0 h 1512"/>
                <a:gd name="T42" fmla="*/ 629 w 1334"/>
                <a:gd name="T43" fmla="*/ 0 h 1512"/>
                <a:gd name="T44" fmla="*/ 607 w 1334"/>
                <a:gd name="T45" fmla="*/ 4 h 1512"/>
                <a:gd name="T46" fmla="*/ 645 w 1334"/>
                <a:gd name="T47" fmla="*/ 26 h 1512"/>
                <a:gd name="T48" fmla="*/ 1310 w 1334"/>
                <a:gd name="T49" fmla="*/ 1077 h 1512"/>
                <a:gd name="T50" fmla="*/ 1308 w 1334"/>
                <a:gd name="T51" fmla="*/ 1089 h 1512"/>
                <a:gd name="T52" fmla="*/ 1298 w 1334"/>
                <a:gd name="T53" fmla="*/ 1105 h 1512"/>
                <a:gd name="T54" fmla="*/ 1286 w 1334"/>
                <a:gd name="T55" fmla="*/ 1113 h 1512"/>
                <a:gd name="T56" fmla="*/ 1284 w 1334"/>
                <a:gd name="T57" fmla="*/ 1121 h 1512"/>
                <a:gd name="T58" fmla="*/ 1282 w 1334"/>
                <a:gd name="T59" fmla="*/ 1146 h 1512"/>
                <a:gd name="T60" fmla="*/ 1274 w 1334"/>
                <a:gd name="T61" fmla="*/ 1166 h 1512"/>
                <a:gd name="T62" fmla="*/ 1260 w 1334"/>
                <a:gd name="T63" fmla="*/ 1182 h 1512"/>
                <a:gd name="T64" fmla="*/ 737 w 1334"/>
                <a:gd name="T65" fmla="*/ 1480 h 1512"/>
                <a:gd name="T66" fmla="*/ 703 w 1334"/>
                <a:gd name="T67" fmla="*/ 1488 h 1512"/>
                <a:gd name="T68" fmla="*/ 677 w 1334"/>
                <a:gd name="T69" fmla="*/ 1484 h 1512"/>
                <a:gd name="T70" fmla="*/ 655 w 1334"/>
                <a:gd name="T71" fmla="*/ 1476 h 1512"/>
                <a:gd name="T72" fmla="*/ 48 w 1334"/>
                <a:gd name="T73" fmla="*/ 1123 h 1512"/>
                <a:gd name="T74" fmla="*/ 36 w 1334"/>
                <a:gd name="T75" fmla="*/ 1109 h 1512"/>
                <a:gd name="T76" fmla="*/ 26 w 1334"/>
                <a:gd name="T77" fmla="*/ 1083 h 1512"/>
                <a:gd name="T78" fmla="*/ 611 w 1334"/>
                <a:gd name="T79" fmla="*/ 731 h 1512"/>
                <a:gd name="T80" fmla="*/ 617 w 1334"/>
                <a:gd name="T81" fmla="*/ 719 h 1512"/>
                <a:gd name="T82" fmla="*/ 631 w 1334"/>
                <a:gd name="T83" fmla="*/ 22 h 1512"/>
                <a:gd name="T84" fmla="*/ 645 w 1334"/>
                <a:gd name="T85" fmla="*/ 26 h 1512"/>
                <a:gd name="T86" fmla="*/ 1308 w 1334"/>
                <a:gd name="T87" fmla="*/ 1119 h 15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34"/>
                <a:gd name="T133" fmla="*/ 0 h 1512"/>
                <a:gd name="T134" fmla="*/ 1334 w 1334"/>
                <a:gd name="T135" fmla="*/ 1512 h 15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34" h="1512">
                  <a:moveTo>
                    <a:pt x="599" y="8"/>
                  </a:moveTo>
                  <a:lnTo>
                    <a:pt x="595" y="12"/>
                  </a:lnTo>
                  <a:lnTo>
                    <a:pt x="593" y="18"/>
                  </a:lnTo>
                  <a:lnTo>
                    <a:pt x="593" y="713"/>
                  </a:lnTo>
                  <a:lnTo>
                    <a:pt x="6" y="1053"/>
                  </a:lnTo>
                  <a:lnTo>
                    <a:pt x="2" y="1057"/>
                  </a:lnTo>
                  <a:lnTo>
                    <a:pt x="0" y="1063"/>
                  </a:lnTo>
                  <a:lnTo>
                    <a:pt x="0" y="1075"/>
                  </a:lnTo>
                  <a:lnTo>
                    <a:pt x="2" y="1085"/>
                  </a:lnTo>
                  <a:lnTo>
                    <a:pt x="6" y="1099"/>
                  </a:lnTo>
                  <a:lnTo>
                    <a:pt x="12" y="1113"/>
                  </a:lnTo>
                  <a:lnTo>
                    <a:pt x="20" y="1127"/>
                  </a:lnTo>
                  <a:lnTo>
                    <a:pt x="30" y="1138"/>
                  </a:lnTo>
                  <a:lnTo>
                    <a:pt x="44" y="1150"/>
                  </a:lnTo>
                  <a:lnTo>
                    <a:pt x="643" y="1496"/>
                  </a:lnTo>
                  <a:lnTo>
                    <a:pt x="657" y="1502"/>
                  </a:lnTo>
                  <a:lnTo>
                    <a:pt x="671" y="1508"/>
                  </a:lnTo>
                  <a:lnTo>
                    <a:pt x="687" y="1510"/>
                  </a:lnTo>
                  <a:lnTo>
                    <a:pt x="703" y="1512"/>
                  </a:lnTo>
                  <a:lnTo>
                    <a:pt x="715" y="1510"/>
                  </a:lnTo>
                  <a:lnTo>
                    <a:pt x="727" y="1508"/>
                  </a:lnTo>
                  <a:lnTo>
                    <a:pt x="745" y="1502"/>
                  </a:lnTo>
                  <a:lnTo>
                    <a:pt x="759" y="1498"/>
                  </a:lnTo>
                  <a:lnTo>
                    <a:pt x="763" y="1494"/>
                  </a:lnTo>
                  <a:lnTo>
                    <a:pt x="1270" y="1202"/>
                  </a:lnTo>
                  <a:lnTo>
                    <a:pt x="1282" y="1194"/>
                  </a:lnTo>
                  <a:lnTo>
                    <a:pt x="1290" y="1184"/>
                  </a:lnTo>
                  <a:lnTo>
                    <a:pt x="1296" y="1174"/>
                  </a:lnTo>
                  <a:lnTo>
                    <a:pt x="1302" y="1162"/>
                  </a:lnTo>
                  <a:lnTo>
                    <a:pt x="1306" y="1140"/>
                  </a:lnTo>
                  <a:lnTo>
                    <a:pt x="1308" y="1125"/>
                  </a:lnTo>
                  <a:lnTo>
                    <a:pt x="1316" y="1119"/>
                  </a:lnTo>
                  <a:lnTo>
                    <a:pt x="1322" y="1111"/>
                  </a:lnTo>
                  <a:lnTo>
                    <a:pt x="1326" y="1103"/>
                  </a:lnTo>
                  <a:lnTo>
                    <a:pt x="1330" y="1097"/>
                  </a:lnTo>
                  <a:lnTo>
                    <a:pt x="1334" y="1083"/>
                  </a:lnTo>
                  <a:lnTo>
                    <a:pt x="1334" y="1077"/>
                  </a:lnTo>
                  <a:lnTo>
                    <a:pt x="1334" y="401"/>
                  </a:lnTo>
                  <a:lnTo>
                    <a:pt x="1332" y="395"/>
                  </a:lnTo>
                  <a:lnTo>
                    <a:pt x="1328" y="391"/>
                  </a:lnTo>
                  <a:lnTo>
                    <a:pt x="657" y="4"/>
                  </a:lnTo>
                  <a:lnTo>
                    <a:pt x="649" y="0"/>
                  </a:lnTo>
                  <a:lnTo>
                    <a:pt x="639" y="0"/>
                  </a:lnTo>
                  <a:lnTo>
                    <a:pt x="629" y="0"/>
                  </a:lnTo>
                  <a:lnTo>
                    <a:pt x="621" y="0"/>
                  </a:lnTo>
                  <a:lnTo>
                    <a:pt x="607" y="4"/>
                  </a:lnTo>
                  <a:lnTo>
                    <a:pt x="599" y="8"/>
                  </a:lnTo>
                  <a:lnTo>
                    <a:pt x="645" y="26"/>
                  </a:lnTo>
                  <a:lnTo>
                    <a:pt x="1310" y="409"/>
                  </a:lnTo>
                  <a:lnTo>
                    <a:pt x="1310" y="1077"/>
                  </a:lnTo>
                  <a:lnTo>
                    <a:pt x="1310" y="1081"/>
                  </a:lnTo>
                  <a:lnTo>
                    <a:pt x="1308" y="1089"/>
                  </a:lnTo>
                  <a:lnTo>
                    <a:pt x="1302" y="1101"/>
                  </a:lnTo>
                  <a:lnTo>
                    <a:pt x="1298" y="1105"/>
                  </a:lnTo>
                  <a:lnTo>
                    <a:pt x="1292" y="1109"/>
                  </a:lnTo>
                  <a:lnTo>
                    <a:pt x="1286" y="1113"/>
                  </a:lnTo>
                  <a:lnTo>
                    <a:pt x="1284" y="1119"/>
                  </a:lnTo>
                  <a:lnTo>
                    <a:pt x="1284" y="1121"/>
                  </a:lnTo>
                  <a:lnTo>
                    <a:pt x="1284" y="1129"/>
                  </a:lnTo>
                  <a:lnTo>
                    <a:pt x="1282" y="1146"/>
                  </a:lnTo>
                  <a:lnTo>
                    <a:pt x="1278" y="1156"/>
                  </a:lnTo>
                  <a:lnTo>
                    <a:pt x="1274" y="1166"/>
                  </a:lnTo>
                  <a:lnTo>
                    <a:pt x="1268" y="1174"/>
                  </a:lnTo>
                  <a:lnTo>
                    <a:pt x="1260" y="1182"/>
                  </a:lnTo>
                  <a:lnTo>
                    <a:pt x="751" y="1474"/>
                  </a:lnTo>
                  <a:lnTo>
                    <a:pt x="737" y="1480"/>
                  </a:lnTo>
                  <a:lnTo>
                    <a:pt x="721" y="1486"/>
                  </a:lnTo>
                  <a:lnTo>
                    <a:pt x="703" y="1488"/>
                  </a:lnTo>
                  <a:lnTo>
                    <a:pt x="691" y="1486"/>
                  </a:lnTo>
                  <a:lnTo>
                    <a:pt x="677" y="1484"/>
                  </a:lnTo>
                  <a:lnTo>
                    <a:pt x="667" y="1480"/>
                  </a:lnTo>
                  <a:lnTo>
                    <a:pt x="655" y="1476"/>
                  </a:lnTo>
                  <a:lnTo>
                    <a:pt x="56" y="1131"/>
                  </a:lnTo>
                  <a:lnTo>
                    <a:pt x="48" y="1123"/>
                  </a:lnTo>
                  <a:lnTo>
                    <a:pt x="42" y="1117"/>
                  </a:lnTo>
                  <a:lnTo>
                    <a:pt x="36" y="1109"/>
                  </a:lnTo>
                  <a:lnTo>
                    <a:pt x="32" y="1099"/>
                  </a:lnTo>
                  <a:lnTo>
                    <a:pt x="26" y="1083"/>
                  </a:lnTo>
                  <a:lnTo>
                    <a:pt x="24" y="1069"/>
                  </a:lnTo>
                  <a:lnTo>
                    <a:pt x="611" y="731"/>
                  </a:lnTo>
                  <a:lnTo>
                    <a:pt x="615" y="725"/>
                  </a:lnTo>
                  <a:lnTo>
                    <a:pt x="617" y="719"/>
                  </a:lnTo>
                  <a:lnTo>
                    <a:pt x="617" y="26"/>
                  </a:lnTo>
                  <a:lnTo>
                    <a:pt x="631" y="22"/>
                  </a:lnTo>
                  <a:lnTo>
                    <a:pt x="639" y="22"/>
                  </a:lnTo>
                  <a:lnTo>
                    <a:pt x="645" y="26"/>
                  </a:lnTo>
                  <a:lnTo>
                    <a:pt x="599" y="8"/>
                  </a:lnTo>
                  <a:lnTo>
                    <a:pt x="1308" y="1119"/>
                  </a:lnTo>
                  <a:lnTo>
                    <a:pt x="599" y="8"/>
                  </a:lnTo>
                  <a:close/>
                </a:path>
              </a:pathLst>
            </a:custGeom>
            <a:solidFill>
              <a:srgbClr val="333333">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07" name="Freeform 586"/>
            <p:cNvSpPr>
              <a:spLocks/>
            </p:cNvSpPr>
            <p:nvPr/>
          </p:nvSpPr>
          <p:spPr bwMode="auto">
            <a:xfrm>
              <a:off x="3600" y="1803"/>
              <a:ext cx="26" cy="718"/>
            </a:xfrm>
            <a:custGeom>
              <a:avLst/>
              <a:gdLst>
                <a:gd name="T0" fmla="*/ 0 w 26"/>
                <a:gd name="T1" fmla="*/ 718 h 718"/>
                <a:gd name="T2" fmla="*/ 0 w 26"/>
                <a:gd name="T3" fmla="*/ 16 h 718"/>
                <a:gd name="T4" fmla="*/ 26 w 26"/>
                <a:gd name="T5" fmla="*/ 0 h 718"/>
                <a:gd name="T6" fmla="*/ 26 w 26"/>
                <a:gd name="T7" fmla="*/ 674 h 718"/>
                <a:gd name="T8" fmla="*/ 26 w 26"/>
                <a:gd name="T9" fmla="*/ 676 h 718"/>
                <a:gd name="T10" fmla="*/ 26 w 26"/>
                <a:gd name="T11" fmla="*/ 682 h 718"/>
                <a:gd name="T12" fmla="*/ 22 w 26"/>
                <a:gd name="T13" fmla="*/ 694 h 718"/>
                <a:gd name="T14" fmla="*/ 20 w 26"/>
                <a:gd name="T15" fmla="*/ 700 h 718"/>
                <a:gd name="T16" fmla="*/ 16 w 26"/>
                <a:gd name="T17" fmla="*/ 706 h 718"/>
                <a:gd name="T18" fmla="*/ 8 w 26"/>
                <a:gd name="T19" fmla="*/ 714 h 718"/>
                <a:gd name="T20" fmla="*/ 0 w 26"/>
                <a:gd name="T21" fmla="*/ 718 h 7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18"/>
                <a:gd name="T35" fmla="*/ 26 w 26"/>
                <a:gd name="T36" fmla="*/ 718 h 7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18">
                  <a:moveTo>
                    <a:pt x="0" y="718"/>
                  </a:moveTo>
                  <a:lnTo>
                    <a:pt x="0" y="16"/>
                  </a:lnTo>
                  <a:lnTo>
                    <a:pt x="26" y="0"/>
                  </a:lnTo>
                  <a:lnTo>
                    <a:pt x="26" y="674"/>
                  </a:lnTo>
                  <a:lnTo>
                    <a:pt x="26" y="676"/>
                  </a:lnTo>
                  <a:lnTo>
                    <a:pt x="26" y="682"/>
                  </a:lnTo>
                  <a:lnTo>
                    <a:pt x="22" y="694"/>
                  </a:lnTo>
                  <a:lnTo>
                    <a:pt x="20" y="700"/>
                  </a:lnTo>
                  <a:lnTo>
                    <a:pt x="16" y="706"/>
                  </a:lnTo>
                  <a:lnTo>
                    <a:pt x="8" y="714"/>
                  </a:lnTo>
                  <a:lnTo>
                    <a:pt x="0" y="718"/>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08" name="Freeform 587"/>
            <p:cNvSpPr>
              <a:spLocks/>
            </p:cNvSpPr>
            <p:nvPr/>
          </p:nvSpPr>
          <p:spPr bwMode="auto">
            <a:xfrm>
              <a:off x="2316" y="2465"/>
              <a:ext cx="1284" cy="437"/>
            </a:xfrm>
            <a:custGeom>
              <a:avLst/>
              <a:gdLst>
                <a:gd name="T0" fmla="*/ 655 w 1284"/>
                <a:gd name="T1" fmla="*/ 377 h 437"/>
                <a:gd name="T2" fmla="*/ 663 w 1284"/>
                <a:gd name="T3" fmla="*/ 381 h 437"/>
                <a:gd name="T4" fmla="*/ 671 w 1284"/>
                <a:gd name="T5" fmla="*/ 385 h 437"/>
                <a:gd name="T6" fmla="*/ 691 w 1284"/>
                <a:gd name="T7" fmla="*/ 387 h 437"/>
                <a:gd name="T8" fmla="*/ 711 w 1284"/>
                <a:gd name="T9" fmla="*/ 385 h 437"/>
                <a:gd name="T10" fmla="*/ 719 w 1284"/>
                <a:gd name="T11" fmla="*/ 381 h 437"/>
                <a:gd name="T12" fmla="*/ 727 w 1284"/>
                <a:gd name="T13" fmla="*/ 377 h 437"/>
                <a:gd name="T14" fmla="*/ 1284 w 1284"/>
                <a:gd name="T15" fmla="*/ 56 h 437"/>
                <a:gd name="T16" fmla="*/ 1284 w 1284"/>
                <a:gd name="T17" fmla="*/ 66 h 437"/>
                <a:gd name="T18" fmla="*/ 1280 w 1284"/>
                <a:gd name="T19" fmla="*/ 85 h 437"/>
                <a:gd name="T20" fmla="*/ 1278 w 1284"/>
                <a:gd name="T21" fmla="*/ 97 h 437"/>
                <a:gd name="T22" fmla="*/ 1272 w 1284"/>
                <a:gd name="T23" fmla="*/ 109 h 437"/>
                <a:gd name="T24" fmla="*/ 1264 w 1284"/>
                <a:gd name="T25" fmla="*/ 119 h 437"/>
                <a:gd name="T26" fmla="*/ 1254 w 1284"/>
                <a:gd name="T27" fmla="*/ 129 h 437"/>
                <a:gd name="T28" fmla="*/ 745 w 1284"/>
                <a:gd name="T29" fmla="*/ 421 h 437"/>
                <a:gd name="T30" fmla="*/ 731 w 1284"/>
                <a:gd name="T31" fmla="*/ 429 h 437"/>
                <a:gd name="T32" fmla="*/ 713 w 1284"/>
                <a:gd name="T33" fmla="*/ 433 h 437"/>
                <a:gd name="T34" fmla="*/ 691 w 1284"/>
                <a:gd name="T35" fmla="*/ 437 h 437"/>
                <a:gd name="T36" fmla="*/ 679 w 1284"/>
                <a:gd name="T37" fmla="*/ 435 h 437"/>
                <a:gd name="T38" fmla="*/ 665 w 1284"/>
                <a:gd name="T39" fmla="*/ 433 h 437"/>
                <a:gd name="T40" fmla="*/ 651 w 1284"/>
                <a:gd name="T41" fmla="*/ 429 h 437"/>
                <a:gd name="T42" fmla="*/ 637 w 1284"/>
                <a:gd name="T43" fmla="*/ 423 h 437"/>
                <a:gd name="T44" fmla="*/ 38 w 1284"/>
                <a:gd name="T45" fmla="*/ 77 h 437"/>
                <a:gd name="T46" fmla="*/ 26 w 1284"/>
                <a:gd name="T47" fmla="*/ 68 h 437"/>
                <a:gd name="T48" fmla="*/ 16 w 1284"/>
                <a:gd name="T49" fmla="*/ 56 h 437"/>
                <a:gd name="T50" fmla="*/ 10 w 1284"/>
                <a:gd name="T51" fmla="*/ 44 h 437"/>
                <a:gd name="T52" fmla="*/ 4 w 1284"/>
                <a:gd name="T53" fmla="*/ 30 h 437"/>
                <a:gd name="T54" fmla="*/ 0 w 1284"/>
                <a:gd name="T55" fmla="*/ 10 h 437"/>
                <a:gd name="T56" fmla="*/ 0 w 1284"/>
                <a:gd name="T57" fmla="*/ 0 h 437"/>
                <a:gd name="T58" fmla="*/ 655 w 1284"/>
                <a:gd name="T59" fmla="*/ 377 h 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284"/>
                <a:gd name="T91" fmla="*/ 0 h 437"/>
                <a:gd name="T92" fmla="*/ 1284 w 1284"/>
                <a:gd name="T93" fmla="*/ 437 h 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284" h="437">
                  <a:moveTo>
                    <a:pt x="655" y="377"/>
                  </a:moveTo>
                  <a:lnTo>
                    <a:pt x="663" y="381"/>
                  </a:lnTo>
                  <a:lnTo>
                    <a:pt x="671" y="385"/>
                  </a:lnTo>
                  <a:lnTo>
                    <a:pt x="691" y="387"/>
                  </a:lnTo>
                  <a:lnTo>
                    <a:pt x="711" y="385"/>
                  </a:lnTo>
                  <a:lnTo>
                    <a:pt x="719" y="381"/>
                  </a:lnTo>
                  <a:lnTo>
                    <a:pt x="727" y="377"/>
                  </a:lnTo>
                  <a:lnTo>
                    <a:pt x="1284" y="56"/>
                  </a:lnTo>
                  <a:lnTo>
                    <a:pt x="1284" y="66"/>
                  </a:lnTo>
                  <a:lnTo>
                    <a:pt x="1280" y="85"/>
                  </a:lnTo>
                  <a:lnTo>
                    <a:pt x="1278" y="97"/>
                  </a:lnTo>
                  <a:lnTo>
                    <a:pt x="1272" y="109"/>
                  </a:lnTo>
                  <a:lnTo>
                    <a:pt x="1264" y="119"/>
                  </a:lnTo>
                  <a:lnTo>
                    <a:pt x="1254" y="129"/>
                  </a:lnTo>
                  <a:lnTo>
                    <a:pt x="745" y="421"/>
                  </a:lnTo>
                  <a:lnTo>
                    <a:pt x="731" y="429"/>
                  </a:lnTo>
                  <a:lnTo>
                    <a:pt x="713" y="433"/>
                  </a:lnTo>
                  <a:lnTo>
                    <a:pt x="691" y="437"/>
                  </a:lnTo>
                  <a:lnTo>
                    <a:pt x="679" y="435"/>
                  </a:lnTo>
                  <a:lnTo>
                    <a:pt x="665" y="433"/>
                  </a:lnTo>
                  <a:lnTo>
                    <a:pt x="651" y="429"/>
                  </a:lnTo>
                  <a:lnTo>
                    <a:pt x="637" y="423"/>
                  </a:lnTo>
                  <a:lnTo>
                    <a:pt x="38" y="77"/>
                  </a:lnTo>
                  <a:lnTo>
                    <a:pt x="26" y="68"/>
                  </a:lnTo>
                  <a:lnTo>
                    <a:pt x="16" y="56"/>
                  </a:lnTo>
                  <a:lnTo>
                    <a:pt x="10" y="44"/>
                  </a:lnTo>
                  <a:lnTo>
                    <a:pt x="4" y="30"/>
                  </a:lnTo>
                  <a:lnTo>
                    <a:pt x="0" y="10"/>
                  </a:lnTo>
                  <a:lnTo>
                    <a:pt x="0" y="0"/>
                  </a:lnTo>
                  <a:lnTo>
                    <a:pt x="655" y="377"/>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09" name="Freeform 588"/>
            <p:cNvSpPr>
              <a:spLocks/>
            </p:cNvSpPr>
            <p:nvPr/>
          </p:nvSpPr>
          <p:spPr bwMode="auto">
            <a:xfrm>
              <a:off x="2316" y="2121"/>
              <a:ext cx="1284" cy="731"/>
            </a:xfrm>
            <a:custGeom>
              <a:avLst/>
              <a:gdLst>
                <a:gd name="T0" fmla="*/ 0 w 1284"/>
                <a:gd name="T1" fmla="*/ 344 h 731"/>
                <a:gd name="T2" fmla="*/ 593 w 1284"/>
                <a:gd name="T3" fmla="*/ 0 h 731"/>
                <a:gd name="T4" fmla="*/ 1284 w 1284"/>
                <a:gd name="T5" fmla="*/ 400 h 731"/>
                <a:gd name="T6" fmla="*/ 727 w 1284"/>
                <a:gd name="T7" fmla="*/ 721 h 731"/>
                <a:gd name="T8" fmla="*/ 719 w 1284"/>
                <a:gd name="T9" fmla="*/ 725 h 731"/>
                <a:gd name="T10" fmla="*/ 711 w 1284"/>
                <a:gd name="T11" fmla="*/ 729 h 731"/>
                <a:gd name="T12" fmla="*/ 691 w 1284"/>
                <a:gd name="T13" fmla="*/ 731 h 731"/>
                <a:gd name="T14" fmla="*/ 671 w 1284"/>
                <a:gd name="T15" fmla="*/ 729 h 731"/>
                <a:gd name="T16" fmla="*/ 663 w 1284"/>
                <a:gd name="T17" fmla="*/ 725 h 731"/>
                <a:gd name="T18" fmla="*/ 655 w 1284"/>
                <a:gd name="T19" fmla="*/ 721 h 731"/>
                <a:gd name="T20" fmla="*/ 0 w 1284"/>
                <a:gd name="T21" fmla="*/ 344 h 7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4"/>
                <a:gd name="T34" fmla="*/ 0 h 731"/>
                <a:gd name="T35" fmla="*/ 1284 w 1284"/>
                <a:gd name="T36" fmla="*/ 731 h 7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4" h="731">
                  <a:moveTo>
                    <a:pt x="0" y="344"/>
                  </a:moveTo>
                  <a:lnTo>
                    <a:pt x="593" y="0"/>
                  </a:lnTo>
                  <a:lnTo>
                    <a:pt x="1284" y="400"/>
                  </a:lnTo>
                  <a:lnTo>
                    <a:pt x="727" y="721"/>
                  </a:lnTo>
                  <a:lnTo>
                    <a:pt x="719" y="725"/>
                  </a:lnTo>
                  <a:lnTo>
                    <a:pt x="711" y="729"/>
                  </a:lnTo>
                  <a:lnTo>
                    <a:pt x="691" y="731"/>
                  </a:lnTo>
                  <a:lnTo>
                    <a:pt x="671" y="729"/>
                  </a:lnTo>
                  <a:lnTo>
                    <a:pt x="663" y="725"/>
                  </a:lnTo>
                  <a:lnTo>
                    <a:pt x="655" y="721"/>
                  </a:lnTo>
                  <a:lnTo>
                    <a:pt x="0" y="344"/>
                  </a:lnTo>
                  <a:close/>
                </a:path>
              </a:pathLst>
            </a:custGeom>
            <a:solidFill>
              <a:srgbClr val="E3E3E2">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0" name="Freeform 589"/>
            <p:cNvSpPr>
              <a:spLocks/>
            </p:cNvSpPr>
            <p:nvPr/>
          </p:nvSpPr>
          <p:spPr bwMode="auto">
            <a:xfrm>
              <a:off x="2570" y="2181"/>
              <a:ext cx="928" cy="537"/>
            </a:xfrm>
            <a:custGeom>
              <a:avLst/>
              <a:gdLst>
                <a:gd name="T0" fmla="*/ 914 w 928"/>
                <a:gd name="T1" fmla="*/ 358 h 537"/>
                <a:gd name="T2" fmla="*/ 920 w 928"/>
                <a:gd name="T3" fmla="*/ 354 h 537"/>
                <a:gd name="T4" fmla="*/ 926 w 928"/>
                <a:gd name="T5" fmla="*/ 348 h 537"/>
                <a:gd name="T6" fmla="*/ 928 w 928"/>
                <a:gd name="T7" fmla="*/ 342 h 537"/>
                <a:gd name="T8" fmla="*/ 928 w 928"/>
                <a:gd name="T9" fmla="*/ 336 h 537"/>
                <a:gd name="T10" fmla="*/ 928 w 928"/>
                <a:gd name="T11" fmla="*/ 330 h 537"/>
                <a:gd name="T12" fmla="*/ 926 w 928"/>
                <a:gd name="T13" fmla="*/ 326 h 537"/>
                <a:gd name="T14" fmla="*/ 920 w 928"/>
                <a:gd name="T15" fmla="*/ 320 h 537"/>
                <a:gd name="T16" fmla="*/ 914 w 928"/>
                <a:gd name="T17" fmla="*/ 316 h 537"/>
                <a:gd name="T18" fmla="*/ 385 w 928"/>
                <a:gd name="T19" fmla="*/ 10 h 537"/>
                <a:gd name="T20" fmla="*/ 377 w 928"/>
                <a:gd name="T21" fmla="*/ 6 h 537"/>
                <a:gd name="T22" fmla="*/ 369 w 928"/>
                <a:gd name="T23" fmla="*/ 4 h 537"/>
                <a:gd name="T24" fmla="*/ 349 w 928"/>
                <a:gd name="T25" fmla="*/ 0 h 537"/>
                <a:gd name="T26" fmla="*/ 329 w 928"/>
                <a:gd name="T27" fmla="*/ 4 h 537"/>
                <a:gd name="T28" fmla="*/ 319 w 928"/>
                <a:gd name="T29" fmla="*/ 6 h 537"/>
                <a:gd name="T30" fmla="*/ 311 w 928"/>
                <a:gd name="T31" fmla="*/ 10 h 537"/>
                <a:gd name="T32" fmla="*/ 16 w 928"/>
                <a:gd name="T33" fmla="*/ 182 h 537"/>
                <a:gd name="T34" fmla="*/ 10 w 928"/>
                <a:gd name="T35" fmla="*/ 186 h 537"/>
                <a:gd name="T36" fmla="*/ 4 w 928"/>
                <a:gd name="T37" fmla="*/ 192 h 537"/>
                <a:gd name="T38" fmla="*/ 2 w 928"/>
                <a:gd name="T39" fmla="*/ 196 h 537"/>
                <a:gd name="T40" fmla="*/ 0 w 928"/>
                <a:gd name="T41" fmla="*/ 202 h 537"/>
                <a:gd name="T42" fmla="*/ 2 w 928"/>
                <a:gd name="T43" fmla="*/ 208 h 537"/>
                <a:gd name="T44" fmla="*/ 4 w 928"/>
                <a:gd name="T45" fmla="*/ 214 h 537"/>
                <a:gd name="T46" fmla="*/ 10 w 928"/>
                <a:gd name="T47" fmla="*/ 218 h 537"/>
                <a:gd name="T48" fmla="*/ 16 w 928"/>
                <a:gd name="T49" fmla="*/ 224 h 537"/>
                <a:gd name="T50" fmla="*/ 545 w 928"/>
                <a:gd name="T51" fmla="*/ 529 h 537"/>
                <a:gd name="T52" fmla="*/ 553 w 928"/>
                <a:gd name="T53" fmla="*/ 533 h 537"/>
                <a:gd name="T54" fmla="*/ 561 w 928"/>
                <a:gd name="T55" fmla="*/ 535 h 537"/>
                <a:gd name="T56" fmla="*/ 581 w 928"/>
                <a:gd name="T57" fmla="*/ 537 h 537"/>
                <a:gd name="T58" fmla="*/ 601 w 928"/>
                <a:gd name="T59" fmla="*/ 535 h 537"/>
                <a:gd name="T60" fmla="*/ 609 w 928"/>
                <a:gd name="T61" fmla="*/ 533 h 537"/>
                <a:gd name="T62" fmla="*/ 617 w 928"/>
                <a:gd name="T63" fmla="*/ 529 h 537"/>
                <a:gd name="T64" fmla="*/ 914 w 928"/>
                <a:gd name="T65" fmla="*/ 358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8"/>
                <a:gd name="T100" fmla="*/ 0 h 537"/>
                <a:gd name="T101" fmla="*/ 928 w 928"/>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8" h="537">
                  <a:moveTo>
                    <a:pt x="914" y="358"/>
                  </a:moveTo>
                  <a:lnTo>
                    <a:pt x="920" y="354"/>
                  </a:lnTo>
                  <a:lnTo>
                    <a:pt x="926" y="348"/>
                  </a:lnTo>
                  <a:lnTo>
                    <a:pt x="928" y="342"/>
                  </a:lnTo>
                  <a:lnTo>
                    <a:pt x="928" y="336"/>
                  </a:lnTo>
                  <a:lnTo>
                    <a:pt x="928" y="330"/>
                  </a:lnTo>
                  <a:lnTo>
                    <a:pt x="926" y="326"/>
                  </a:lnTo>
                  <a:lnTo>
                    <a:pt x="920" y="320"/>
                  </a:lnTo>
                  <a:lnTo>
                    <a:pt x="914" y="316"/>
                  </a:lnTo>
                  <a:lnTo>
                    <a:pt x="385" y="10"/>
                  </a:lnTo>
                  <a:lnTo>
                    <a:pt x="377" y="6"/>
                  </a:lnTo>
                  <a:lnTo>
                    <a:pt x="369" y="4"/>
                  </a:lnTo>
                  <a:lnTo>
                    <a:pt x="349" y="0"/>
                  </a:lnTo>
                  <a:lnTo>
                    <a:pt x="329" y="4"/>
                  </a:lnTo>
                  <a:lnTo>
                    <a:pt x="319" y="6"/>
                  </a:lnTo>
                  <a:lnTo>
                    <a:pt x="311" y="10"/>
                  </a:lnTo>
                  <a:lnTo>
                    <a:pt x="16" y="182"/>
                  </a:lnTo>
                  <a:lnTo>
                    <a:pt x="10" y="186"/>
                  </a:lnTo>
                  <a:lnTo>
                    <a:pt x="4" y="192"/>
                  </a:lnTo>
                  <a:lnTo>
                    <a:pt x="2" y="196"/>
                  </a:lnTo>
                  <a:lnTo>
                    <a:pt x="0" y="202"/>
                  </a:lnTo>
                  <a:lnTo>
                    <a:pt x="2" y="208"/>
                  </a:lnTo>
                  <a:lnTo>
                    <a:pt x="4" y="214"/>
                  </a:lnTo>
                  <a:lnTo>
                    <a:pt x="10" y="218"/>
                  </a:lnTo>
                  <a:lnTo>
                    <a:pt x="16" y="224"/>
                  </a:lnTo>
                  <a:lnTo>
                    <a:pt x="545" y="529"/>
                  </a:lnTo>
                  <a:lnTo>
                    <a:pt x="553" y="533"/>
                  </a:lnTo>
                  <a:lnTo>
                    <a:pt x="561" y="535"/>
                  </a:lnTo>
                  <a:lnTo>
                    <a:pt x="581" y="537"/>
                  </a:lnTo>
                  <a:lnTo>
                    <a:pt x="601" y="535"/>
                  </a:lnTo>
                  <a:lnTo>
                    <a:pt x="609" y="533"/>
                  </a:lnTo>
                  <a:lnTo>
                    <a:pt x="617" y="529"/>
                  </a:lnTo>
                  <a:lnTo>
                    <a:pt x="914" y="358"/>
                  </a:lnTo>
                  <a:close/>
                </a:path>
              </a:pathLst>
            </a:custGeom>
            <a:solidFill>
              <a:srgbClr val="666666">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1" name="Freeform 590"/>
            <p:cNvSpPr>
              <a:spLocks/>
            </p:cNvSpPr>
            <p:nvPr/>
          </p:nvSpPr>
          <p:spPr bwMode="auto">
            <a:xfrm>
              <a:off x="2572" y="2181"/>
              <a:ext cx="926" cy="342"/>
            </a:xfrm>
            <a:custGeom>
              <a:avLst/>
              <a:gdLst>
                <a:gd name="T0" fmla="*/ 912 w 926"/>
                <a:gd name="T1" fmla="*/ 324 h 342"/>
                <a:gd name="T2" fmla="*/ 383 w 926"/>
                <a:gd name="T3" fmla="*/ 18 h 342"/>
                <a:gd name="T4" fmla="*/ 375 w 926"/>
                <a:gd name="T5" fmla="*/ 16 h 342"/>
                <a:gd name="T6" fmla="*/ 367 w 926"/>
                <a:gd name="T7" fmla="*/ 12 h 342"/>
                <a:gd name="T8" fmla="*/ 347 w 926"/>
                <a:gd name="T9" fmla="*/ 10 h 342"/>
                <a:gd name="T10" fmla="*/ 327 w 926"/>
                <a:gd name="T11" fmla="*/ 12 h 342"/>
                <a:gd name="T12" fmla="*/ 317 w 926"/>
                <a:gd name="T13" fmla="*/ 16 h 342"/>
                <a:gd name="T14" fmla="*/ 309 w 926"/>
                <a:gd name="T15" fmla="*/ 18 h 342"/>
                <a:gd name="T16" fmla="*/ 14 w 926"/>
                <a:gd name="T17" fmla="*/ 190 h 342"/>
                <a:gd name="T18" fmla="*/ 4 w 926"/>
                <a:gd name="T19" fmla="*/ 198 h 342"/>
                <a:gd name="T20" fmla="*/ 0 w 926"/>
                <a:gd name="T21" fmla="*/ 206 h 342"/>
                <a:gd name="T22" fmla="*/ 0 w 926"/>
                <a:gd name="T23" fmla="*/ 200 h 342"/>
                <a:gd name="T24" fmla="*/ 2 w 926"/>
                <a:gd name="T25" fmla="*/ 194 h 342"/>
                <a:gd name="T26" fmla="*/ 6 w 926"/>
                <a:gd name="T27" fmla="*/ 186 h 342"/>
                <a:gd name="T28" fmla="*/ 14 w 926"/>
                <a:gd name="T29" fmla="*/ 182 h 342"/>
                <a:gd name="T30" fmla="*/ 309 w 926"/>
                <a:gd name="T31" fmla="*/ 10 h 342"/>
                <a:gd name="T32" fmla="*/ 317 w 926"/>
                <a:gd name="T33" fmla="*/ 6 h 342"/>
                <a:gd name="T34" fmla="*/ 327 w 926"/>
                <a:gd name="T35" fmla="*/ 4 h 342"/>
                <a:gd name="T36" fmla="*/ 347 w 926"/>
                <a:gd name="T37" fmla="*/ 0 h 342"/>
                <a:gd name="T38" fmla="*/ 367 w 926"/>
                <a:gd name="T39" fmla="*/ 4 h 342"/>
                <a:gd name="T40" fmla="*/ 375 w 926"/>
                <a:gd name="T41" fmla="*/ 6 h 342"/>
                <a:gd name="T42" fmla="*/ 383 w 926"/>
                <a:gd name="T43" fmla="*/ 10 h 342"/>
                <a:gd name="T44" fmla="*/ 912 w 926"/>
                <a:gd name="T45" fmla="*/ 316 h 342"/>
                <a:gd name="T46" fmla="*/ 920 w 926"/>
                <a:gd name="T47" fmla="*/ 322 h 342"/>
                <a:gd name="T48" fmla="*/ 924 w 926"/>
                <a:gd name="T49" fmla="*/ 328 h 342"/>
                <a:gd name="T50" fmla="*/ 926 w 926"/>
                <a:gd name="T51" fmla="*/ 334 h 342"/>
                <a:gd name="T52" fmla="*/ 926 w 926"/>
                <a:gd name="T53" fmla="*/ 342 h 342"/>
                <a:gd name="T54" fmla="*/ 922 w 926"/>
                <a:gd name="T55" fmla="*/ 332 h 342"/>
                <a:gd name="T56" fmla="*/ 912 w 926"/>
                <a:gd name="T57" fmla="*/ 324 h 34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26"/>
                <a:gd name="T88" fmla="*/ 0 h 342"/>
                <a:gd name="T89" fmla="*/ 926 w 926"/>
                <a:gd name="T90" fmla="*/ 342 h 34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26" h="342">
                  <a:moveTo>
                    <a:pt x="912" y="324"/>
                  </a:moveTo>
                  <a:lnTo>
                    <a:pt x="383" y="18"/>
                  </a:lnTo>
                  <a:lnTo>
                    <a:pt x="375" y="16"/>
                  </a:lnTo>
                  <a:lnTo>
                    <a:pt x="367" y="12"/>
                  </a:lnTo>
                  <a:lnTo>
                    <a:pt x="347" y="10"/>
                  </a:lnTo>
                  <a:lnTo>
                    <a:pt x="327" y="12"/>
                  </a:lnTo>
                  <a:lnTo>
                    <a:pt x="317" y="16"/>
                  </a:lnTo>
                  <a:lnTo>
                    <a:pt x="309" y="18"/>
                  </a:lnTo>
                  <a:lnTo>
                    <a:pt x="14" y="190"/>
                  </a:lnTo>
                  <a:lnTo>
                    <a:pt x="4" y="198"/>
                  </a:lnTo>
                  <a:lnTo>
                    <a:pt x="0" y="206"/>
                  </a:lnTo>
                  <a:lnTo>
                    <a:pt x="0" y="200"/>
                  </a:lnTo>
                  <a:lnTo>
                    <a:pt x="2" y="194"/>
                  </a:lnTo>
                  <a:lnTo>
                    <a:pt x="6" y="186"/>
                  </a:lnTo>
                  <a:lnTo>
                    <a:pt x="14" y="182"/>
                  </a:lnTo>
                  <a:lnTo>
                    <a:pt x="309" y="10"/>
                  </a:lnTo>
                  <a:lnTo>
                    <a:pt x="317" y="6"/>
                  </a:lnTo>
                  <a:lnTo>
                    <a:pt x="327" y="4"/>
                  </a:lnTo>
                  <a:lnTo>
                    <a:pt x="347" y="0"/>
                  </a:lnTo>
                  <a:lnTo>
                    <a:pt x="367" y="4"/>
                  </a:lnTo>
                  <a:lnTo>
                    <a:pt x="375" y="6"/>
                  </a:lnTo>
                  <a:lnTo>
                    <a:pt x="383" y="10"/>
                  </a:lnTo>
                  <a:lnTo>
                    <a:pt x="912" y="316"/>
                  </a:lnTo>
                  <a:lnTo>
                    <a:pt x="920" y="322"/>
                  </a:lnTo>
                  <a:lnTo>
                    <a:pt x="924" y="328"/>
                  </a:lnTo>
                  <a:lnTo>
                    <a:pt x="926" y="334"/>
                  </a:lnTo>
                  <a:lnTo>
                    <a:pt x="926" y="342"/>
                  </a:lnTo>
                  <a:lnTo>
                    <a:pt x="922" y="332"/>
                  </a:lnTo>
                  <a:lnTo>
                    <a:pt x="912" y="324"/>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2" name="Freeform 591"/>
            <p:cNvSpPr>
              <a:spLocks/>
            </p:cNvSpPr>
            <p:nvPr/>
          </p:nvSpPr>
          <p:spPr bwMode="auto">
            <a:xfrm>
              <a:off x="2909" y="1420"/>
              <a:ext cx="691" cy="1101"/>
            </a:xfrm>
            <a:custGeom>
              <a:avLst/>
              <a:gdLst>
                <a:gd name="T0" fmla="*/ 0 w 691"/>
                <a:gd name="T1" fmla="*/ 0 h 1101"/>
                <a:gd name="T2" fmla="*/ 691 w 691"/>
                <a:gd name="T3" fmla="*/ 399 h 1101"/>
                <a:gd name="T4" fmla="*/ 691 w 691"/>
                <a:gd name="T5" fmla="*/ 1101 h 1101"/>
                <a:gd name="T6" fmla="*/ 0 w 691"/>
                <a:gd name="T7" fmla="*/ 701 h 1101"/>
                <a:gd name="T8" fmla="*/ 0 w 691"/>
                <a:gd name="T9" fmla="*/ 0 h 1101"/>
                <a:gd name="T10" fmla="*/ 0 60000 65536"/>
                <a:gd name="T11" fmla="*/ 0 60000 65536"/>
                <a:gd name="T12" fmla="*/ 0 60000 65536"/>
                <a:gd name="T13" fmla="*/ 0 60000 65536"/>
                <a:gd name="T14" fmla="*/ 0 60000 65536"/>
                <a:gd name="T15" fmla="*/ 0 w 691"/>
                <a:gd name="T16" fmla="*/ 0 h 1101"/>
                <a:gd name="T17" fmla="*/ 691 w 691"/>
                <a:gd name="T18" fmla="*/ 1101 h 1101"/>
              </a:gdLst>
              <a:ahLst/>
              <a:cxnLst>
                <a:cxn ang="T10">
                  <a:pos x="T0" y="T1"/>
                </a:cxn>
                <a:cxn ang="T11">
                  <a:pos x="T2" y="T3"/>
                </a:cxn>
                <a:cxn ang="T12">
                  <a:pos x="T4" y="T5"/>
                </a:cxn>
                <a:cxn ang="T13">
                  <a:pos x="T6" y="T7"/>
                </a:cxn>
                <a:cxn ang="T14">
                  <a:pos x="T8" y="T9"/>
                </a:cxn>
              </a:cxnLst>
              <a:rect l="T15" t="T16" r="T17" b="T18"/>
              <a:pathLst>
                <a:path w="691" h="1101">
                  <a:moveTo>
                    <a:pt x="0" y="0"/>
                  </a:moveTo>
                  <a:lnTo>
                    <a:pt x="691" y="399"/>
                  </a:lnTo>
                  <a:lnTo>
                    <a:pt x="691" y="1101"/>
                  </a:lnTo>
                  <a:lnTo>
                    <a:pt x="0" y="701"/>
                  </a:lnTo>
                  <a:lnTo>
                    <a:pt x="0" y="0"/>
                  </a:lnTo>
                  <a:close/>
                </a:path>
              </a:pathLst>
            </a:custGeom>
            <a:solidFill>
              <a:srgbClr val="CCCCCC">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3" name="Freeform 592"/>
            <p:cNvSpPr>
              <a:spLocks/>
            </p:cNvSpPr>
            <p:nvPr/>
          </p:nvSpPr>
          <p:spPr bwMode="auto">
            <a:xfrm>
              <a:off x="2955" y="1500"/>
              <a:ext cx="603" cy="949"/>
            </a:xfrm>
            <a:custGeom>
              <a:avLst/>
              <a:gdLst>
                <a:gd name="T0" fmla="*/ 0 w 603"/>
                <a:gd name="T1" fmla="*/ 0 h 949"/>
                <a:gd name="T2" fmla="*/ 603 w 603"/>
                <a:gd name="T3" fmla="*/ 349 h 949"/>
                <a:gd name="T4" fmla="*/ 603 w 603"/>
                <a:gd name="T5" fmla="*/ 949 h 949"/>
                <a:gd name="T6" fmla="*/ 0 w 603"/>
                <a:gd name="T7" fmla="*/ 599 h 949"/>
                <a:gd name="T8" fmla="*/ 0 w 603"/>
                <a:gd name="T9" fmla="*/ 0 h 949"/>
                <a:gd name="T10" fmla="*/ 0 60000 65536"/>
                <a:gd name="T11" fmla="*/ 0 60000 65536"/>
                <a:gd name="T12" fmla="*/ 0 60000 65536"/>
                <a:gd name="T13" fmla="*/ 0 60000 65536"/>
                <a:gd name="T14" fmla="*/ 0 60000 65536"/>
                <a:gd name="T15" fmla="*/ 0 w 603"/>
                <a:gd name="T16" fmla="*/ 0 h 949"/>
                <a:gd name="T17" fmla="*/ 603 w 603"/>
                <a:gd name="T18" fmla="*/ 949 h 949"/>
              </a:gdLst>
              <a:ahLst/>
              <a:cxnLst>
                <a:cxn ang="T10">
                  <a:pos x="T0" y="T1"/>
                </a:cxn>
                <a:cxn ang="T11">
                  <a:pos x="T2" y="T3"/>
                </a:cxn>
                <a:cxn ang="T12">
                  <a:pos x="T4" y="T5"/>
                </a:cxn>
                <a:cxn ang="T13">
                  <a:pos x="T6" y="T7"/>
                </a:cxn>
                <a:cxn ang="T14">
                  <a:pos x="T8" y="T9"/>
                </a:cxn>
              </a:cxnLst>
              <a:rect l="T15" t="T16" r="T17" b="T18"/>
              <a:pathLst>
                <a:path w="603" h="949">
                  <a:moveTo>
                    <a:pt x="0" y="0"/>
                  </a:moveTo>
                  <a:lnTo>
                    <a:pt x="603" y="349"/>
                  </a:lnTo>
                  <a:lnTo>
                    <a:pt x="603" y="949"/>
                  </a:lnTo>
                  <a:lnTo>
                    <a:pt x="0" y="599"/>
                  </a:lnTo>
                  <a:lnTo>
                    <a:pt x="0" y="0"/>
                  </a:lnTo>
                  <a:close/>
                </a:path>
              </a:pathLst>
            </a:custGeom>
            <a:solidFill>
              <a:srgbClr val="678BA8">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4" name="Freeform 593"/>
            <p:cNvSpPr>
              <a:spLocks/>
            </p:cNvSpPr>
            <p:nvPr/>
          </p:nvSpPr>
          <p:spPr bwMode="auto">
            <a:xfrm>
              <a:off x="2955" y="1500"/>
              <a:ext cx="603" cy="949"/>
            </a:xfrm>
            <a:custGeom>
              <a:avLst/>
              <a:gdLst>
                <a:gd name="T0" fmla="*/ 8 w 603"/>
                <a:gd name="T1" fmla="*/ 6 h 949"/>
                <a:gd name="T2" fmla="*/ 8 w 603"/>
                <a:gd name="T3" fmla="*/ 591 h 949"/>
                <a:gd name="T4" fmla="*/ 603 w 603"/>
                <a:gd name="T5" fmla="*/ 935 h 949"/>
                <a:gd name="T6" fmla="*/ 603 w 603"/>
                <a:gd name="T7" fmla="*/ 949 h 949"/>
                <a:gd name="T8" fmla="*/ 0 w 603"/>
                <a:gd name="T9" fmla="*/ 599 h 949"/>
                <a:gd name="T10" fmla="*/ 0 w 603"/>
                <a:gd name="T11" fmla="*/ 0 h 949"/>
                <a:gd name="T12" fmla="*/ 8 w 603"/>
                <a:gd name="T13" fmla="*/ 6 h 949"/>
                <a:gd name="T14" fmla="*/ 0 60000 65536"/>
                <a:gd name="T15" fmla="*/ 0 60000 65536"/>
                <a:gd name="T16" fmla="*/ 0 60000 65536"/>
                <a:gd name="T17" fmla="*/ 0 60000 65536"/>
                <a:gd name="T18" fmla="*/ 0 60000 65536"/>
                <a:gd name="T19" fmla="*/ 0 60000 65536"/>
                <a:gd name="T20" fmla="*/ 0 60000 65536"/>
                <a:gd name="T21" fmla="*/ 0 w 603"/>
                <a:gd name="T22" fmla="*/ 0 h 949"/>
                <a:gd name="T23" fmla="*/ 603 w 603"/>
                <a:gd name="T24" fmla="*/ 949 h 9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3" h="949">
                  <a:moveTo>
                    <a:pt x="8" y="6"/>
                  </a:moveTo>
                  <a:lnTo>
                    <a:pt x="8" y="591"/>
                  </a:lnTo>
                  <a:lnTo>
                    <a:pt x="603" y="935"/>
                  </a:lnTo>
                  <a:lnTo>
                    <a:pt x="603" y="949"/>
                  </a:lnTo>
                  <a:lnTo>
                    <a:pt x="0" y="599"/>
                  </a:lnTo>
                  <a:lnTo>
                    <a:pt x="0" y="0"/>
                  </a:lnTo>
                  <a:lnTo>
                    <a:pt x="8" y="6"/>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5" name="Freeform 594"/>
            <p:cNvSpPr>
              <a:spLocks/>
            </p:cNvSpPr>
            <p:nvPr/>
          </p:nvSpPr>
          <p:spPr bwMode="auto">
            <a:xfrm>
              <a:off x="2342" y="2507"/>
              <a:ext cx="226" cy="135"/>
            </a:xfrm>
            <a:custGeom>
              <a:avLst/>
              <a:gdLst>
                <a:gd name="T0" fmla="*/ 0 w 226"/>
                <a:gd name="T1" fmla="*/ 2 h 135"/>
                <a:gd name="T2" fmla="*/ 0 w 226"/>
                <a:gd name="T3" fmla="*/ 8 h 135"/>
                <a:gd name="T4" fmla="*/ 2 w 226"/>
                <a:gd name="T5" fmla="*/ 12 h 135"/>
                <a:gd name="T6" fmla="*/ 216 w 226"/>
                <a:gd name="T7" fmla="*/ 133 h 135"/>
                <a:gd name="T8" fmla="*/ 222 w 226"/>
                <a:gd name="T9" fmla="*/ 135 h 135"/>
                <a:gd name="T10" fmla="*/ 224 w 226"/>
                <a:gd name="T11" fmla="*/ 131 h 135"/>
                <a:gd name="T12" fmla="*/ 226 w 226"/>
                <a:gd name="T13" fmla="*/ 127 h 135"/>
                <a:gd name="T14" fmla="*/ 222 w 226"/>
                <a:gd name="T15" fmla="*/ 123 h 135"/>
                <a:gd name="T16" fmla="*/ 8 w 226"/>
                <a:gd name="T17" fmla="*/ 0 h 135"/>
                <a:gd name="T18" fmla="*/ 4 w 226"/>
                <a:gd name="T19" fmla="*/ 0 h 135"/>
                <a:gd name="T20" fmla="*/ 0 w 226"/>
                <a:gd name="T21" fmla="*/ 2 h 1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
                <a:gd name="T34" fmla="*/ 0 h 135"/>
                <a:gd name="T35" fmla="*/ 226 w 226"/>
                <a:gd name="T36" fmla="*/ 135 h 1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 h="135">
                  <a:moveTo>
                    <a:pt x="0" y="2"/>
                  </a:moveTo>
                  <a:lnTo>
                    <a:pt x="0" y="8"/>
                  </a:lnTo>
                  <a:lnTo>
                    <a:pt x="2" y="12"/>
                  </a:lnTo>
                  <a:lnTo>
                    <a:pt x="216" y="133"/>
                  </a:lnTo>
                  <a:lnTo>
                    <a:pt x="222" y="135"/>
                  </a:lnTo>
                  <a:lnTo>
                    <a:pt x="224" y="131"/>
                  </a:lnTo>
                  <a:lnTo>
                    <a:pt x="226" y="127"/>
                  </a:lnTo>
                  <a:lnTo>
                    <a:pt x="222" y="123"/>
                  </a:lnTo>
                  <a:lnTo>
                    <a:pt x="8"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6" name="Freeform 595"/>
            <p:cNvSpPr>
              <a:spLocks/>
            </p:cNvSpPr>
            <p:nvPr/>
          </p:nvSpPr>
          <p:spPr bwMode="auto">
            <a:xfrm>
              <a:off x="2871" y="2219"/>
              <a:ext cx="561" cy="327"/>
            </a:xfrm>
            <a:custGeom>
              <a:avLst/>
              <a:gdLst>
                <a:gd name="T0" fmla="*/ 2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20 h 327"/>
                <a:gd name="T16" fmla="*/ 8 w 561"/>
                <a:gd name="T17" fmla="*/ 0 h 327"/>
                <a:gd name="T18" fmla="*/ 4 w 561"/>
                <a:gd name="T19" fmla="*/ 0 h 327"/>
                <a:gd name="T20" fmla="*/ 2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2" y="2"/>
                  </a:moveTo>
                  <a:lnTo>
                    <a:pt x="0" y="6"/>
                  </a:lnTo>
                  <a:lnTo>
                    <a:pt x="2" y="8"/>
                  </a:lnTo>
                  <a:lnTo>
                    <a:pt x="555" y="325"/>
                  </a:lnTo>
                  <a:lnTo>
                    <a:pt x="557" y="327"/>
                  </a:lnTo>
                  <a:lnTo>
                    <a:pt x="561" y="325"/>
                  </a:lnTo>
                  <a:lnTo>
                    <a:pt x="561" y="321"/>
                  </a:lnTo>
                  <a:lnTo>
                    <a:pt x="559" y="320"/>
                  </a:lnTo>
                  <a:lnTo>
                    <a:pt x="8" y="0"/>
                  </a:lnTo>
                  <a:lnTo>
                    <a:pt x="4" y="0"/>
                  </a:lnTo>
                  <a:lnTo>
                    <a:pt x="2"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7" name="Freeform 596"/>
            <p:cNvSpPr>
              <a:spLocks/>
            </p:cNvSpPr>
            <p:nvPr/>
          </p:nvSpPr>
          <p:spPr bwMode="auto">
            <a:xfrm>
              <a:off x="2809" y="2255"/>
              <a:ext cx="561" cy="327"/>
            </a:xfrm>
            <a:custGeom>
              <a:avLst/>
              <a:gdLst>
                <a:gd name="T0" fmla="*/ 0 w 561"/>
                <a:gd name="T1" fmla="*/ 2 h 327"/>
                <a:gd name="T2" fmla="*/ 0 w 561"/>
                <a:gd name="T3" fmla="*/ 6 h 327"/>
                <a:gd name="T4" fmla="*/ 2 w 561"/>
                <a:gd name="T5" fmla="*/ 8 h 327"/>
                <a:gd name="T6" fmla="*/ 555 w 561"/>
                <a:gd name="T7" fmla="*/ 325 h 327"/>
                <a:gd name="T8" fmla="*/ 557 w 561"/>
                <a:gd name="T9" fmla="*/ 327 h 327"/>
                <a:gd name="T10" fmla="*/ 561 w 561"/>
                <a:gd name="T11" fmla="*/ 325 h 327"/>
                <a:gd name="T12" fmla="*/ 561 w 561"/>
                <a:gd name="T13" fmla="*/ 321 h 327"/>
                <a:gd name="T14" fmla="*/ 559 w 561"/>
                <a:gd name="T15" fmla="*/ 319 h 327"/>
                <a:gd name="T16" fmla="*/ 8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5" y="325"/>
                  </a:lnTo>
                  <a:lnTo>
                    <a:pt x="557" y="327"/>
                  </a:lnTo>
                  <a:lnTo>
                    <a:pt x="561" y="325"/>
                  </a:lnTo>
                  <a:lnTo>
                    <a:pt x="561" y="321"/>
                  </a:lnTo>
                  <a:lnTo>
                    <a:pt x="559" y="319"/>
                  </a:lnTo>
                  <a:lnTo>
                    <a:pt x="8"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8" name="Freeform 597"/>
            <p:cNvSpPr>
              <a:spLocks/>
            </p:cNvSpPr>
            <p:nvPr/>
          </p:nvSpPr>
          <p:spPr bwMode="auto">
            <a:xfrm>
              <a:off x="2747" y="2291"/>
              <a:ext cx="561" cy="327"/>
            </a:xfrm>
            <a:custGeom>
              <a:avLst/>
              <a:gdLst>
                <a:gd name="T0" fmla="*/ 0 w 561"/>
                <a:gd name="T1" fmla="*/ 2 h 327"/>
                <a:gd name="T2" fmla="*/ 0 w 561"/>
                <a:gd name="T3" fmla="*/ 6 h 327"/>
                <a:gd name="T4" fmla="*/ 2 w 561"/>
                <a:gd name="T5" fmla="*/ 8 h 327"/>
                <a:gd name="T6" fmla="*/ 554 w 561"/>
                <a:gd name="T7" fmla="*/ 325 h 327"/>
                <a:gd name="T8" fmla="*/ 558 w 561"/>
                <a:gd name="T9" fmla="*/ 327 h 327"/>
                <a:gd name="T10" fmla="*/ 561 w 561"/>
                <a:gd name="T11" fmla="*/ 325 h 327"/>
                <a:gd name="T12" fmla="*/ 561 w 561"/>
                <a:gd name="T13" fmla="*/ 321 h 327"/>
                <a:gd name="T14" fmla="*/ 559 w 561"/>
                <a:gd name="T15" fmla="*/ 319 h 327"/>
                <a:gd name="T16" fmla="*/ 6 w 561"/>
                <a:gd name="T17" fmla="*/ 0 h 327"/>
                <a:gd name="T18" fmla="*/ 4 w 561"/>
                <a:gd name="T19" fmla="*/ 0 h 327"/>
                <a:gd name="T20" fmla="*/ 0 w 561"/>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1"/>
                <a:gd name="T34" fmla="*/ 0 h 327"/>
                <a:gd name="T35" fmla="*/ 561 w 561"/>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1" h="327">
                  <a:moveTo>
                    <a:pt x="0" y="2"/>
                  </a:moveTo>
                  <a:lnTo>
                    <a:pt x="0" y="6"/>
                  </a:lnTo>
                  <a:lnTo>
                    <a:pt x="2" y="8"/>
                  </a:lnTo>
                  <a:lnTo>
                    <a:pt x="554" y="325"/>
                  </a:lnTo>
                  <a:lnTo>
                    <a:pt x="558" y="327"/>
                  </a:lnTo>
                  <a:lnTo>
                    <a:pt x="561" y="325"/>
                  </a:lnTo>
                  <a:lnTo>
                    <a:pt x="561" y="321"/>
                  </a:lnTo>
                  <a:lnTo>
                    <a:pt x="559" y="319"/>
                  </a:lnTo>
                  <a:lnTo>
                    <a:pt x="6"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19" name="Freeform 598"/>
            <p:cNvSpPr>
              <a:spLocks/>
            </p:cNvSpPr>
            <p:nvPr/>
          </p:nvSpPr>
          <p:spPr bwMode="auto">
            <a:xfrm>
              <a:off x="2685" y="2327"/>
              <a:ext cx="562" cy="327"/>
            </a:xfrm>
            <a:custGeom>
              <a:avLst/>
              <a:gdLst>
                <a:gd name="T0" fmla="*/ 0 w 562"/>
                <a:gd name="T1" fmla="*/ 2 h 327"/>
                <a:gd name="T2" fmla="*/ 0 w 562"/>
                <a:gd name="T3" fmla="*/ 6 h 327"/>
                <a:gd name="T4" fmla="*/ 2 w 562"/>
                <a:gd name="T5" fmla="*/ 8 h 327"/>
                <a:gd name="T6" fmla="*/ 554 w 562"/>
                <a:gd name="T7" fmla="*/ 325 h 327"/>
                <a:gd name="T8" fmla="*/ 558 w 562"/>
                <a:gd name="T9" fmla="*/ 327 h 327"/>
                <a:gd name="T10" fmla="*/ 560 w 562"/>
                <a:gd name="T11" fmla="*/ 325 h 327"/>
                <a:gd name="T12" fmla="*/ 562 w 562"/>
                <a:gd name="T13" fmla="*/ 321 h 327"/>
                <a:gd name="T14" fmla="*/ 560 w 562"/>
                <a:gd name="T15" fmla="*/ 319 h 327"/>
                <a:gd name="T16" fmla="*/ 6 w 562"/>
                <a:gd name="T17" fmla="*/ 0 h 327"/>
                <a:gd name="T18" fmla="*/ 4 w 562"/>
                <a:gd name="T19" fmla="*/ 0 h 327"/>
                <a:gd name="T20" fmla="*/ 0 w 562"/>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327"/>
                <a:gd name="T35" fmla="*/ 562 w 562"/>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327">
                  <a:moveTo>
                    <a:pt x="0" y="2"/>
                  </a:moveTo>
                  <a:lnTo>
                    <a:pt x="0" y="6"/>
                  </a:lnTo>
                  <a:lnTo>
                    <a:pt x="2" y="8"/>
                  </a:lnTo>
                  <a:lnTo>
                    <a:pt x="554" y="325"/>
                  </a:lnTo>
                  <a:lnTo>
                    <a:pt x="558" y="327"/>
                  </a:lnTo>
                  <a:lnTo>
                    <a:pt x="560" y="325"/>
                  </a:lnTo>
                  <a:lnTo>
                    <a:pt x="562" y="321"/>
                  </a:lnTo>
                  <a:lnTo>
                    <a:pt x="560" y="319"/>
                  </a:lnTo>
                  <a:lnTo>
                    <a:pt x="6" y="0"/>
                  </a:lnTo>
                  <a:lnTo>
                    <a:pt x="4"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0" name="Freeform 599"/>
            <p:cNvSpPr>
              <a:spLocks/>
            </p:cNvSpPr>
            <p:nvPr/>
          </p:nvSpPr>
          <p:spPr bwMode="auto">
            <a:xfrm>
              <a:off x="2624" y="2363"/>
              <a:ext cx="559" cy="327"/>
            </a:xfrm>
            <a:custGeom>
              <a:avLst/>
              <a:gdLst>
                <a:gd name="T0" fmla="*/ 0 w 559"/>
                <a:gd name="T1" fmla="*/ 2 h 327"/>
                <a:gd name="T2" fmla="*/ 0 w 559"/>
                <a:gd name="T3" fmla="*/ 6 h 327"/>
                <a:gd name="T4" fmla="*/ 2 w 559"/>
                <a:gd name="T5" fmla="*/ 8 h 327"/>
                <a:gd name="T6" fmla="*/ 553 w 559"/>
                <a:gd name="T7" fmla="*/ 325 h 327"/>
                <a:gd name="T8" fmla="*/ 557 w 559"/>
                <a:gd name="T9" fmla="*/ 327 h 327"/>
                <a:gd name="T10" fmla="*/ 559 w 559"/>
                <a:gd name="T11" fmla="*/ 325 h 327"/>
                <a:gd name="T12" fmla="*/ 559 w 559"/>
                <a:gd name="T13" fmla="*/ 321 h 327"/>
                <a:gd name="T14" fmla="*/ 557 w 559"/>
                <a:gd name="T15" fmla="*/ 319 h 327"/>
                <a:gd name="T16" fmla="*/ 6 w 559"/>
                <a:gd name="T17" fmla="*/ 0 h 327"/>
                <a:gd name="T18" fmla="*/ 2 w 559"/>
                <a:gd name="T19" fmla="*/ 0 h 327"/>
                <a:gd name="T20" fmla="*/ 0 w 559"/>
                <a:gd name="T21" fmla="*/ 2 h 3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9"/>
                <a:gd name="T34" fmla="*/ 0 h 327"/>
                <a:gd name="T35" fmla="*/ 559 w 559"/>
                <a:gd name="T36" fmla="*/ 327 h 3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9" h="327">
                  <a:moveTo>
                    <a:pt x="0" y="2"/>
                  </a:moveTo>
                  <a:lnTo>
                    <a:pt x="0" y="6"/>
                  </a:lnTo>
                  <a:lnTo>
                    <a:pt x="2" y="8"/>
                  </a:lnTo>
                  <a:lnTo>
                    <a:pt x="553" y="325"/>
                  </a:lnTo>
                  <a:lnTo>
                    <a:pt x="557" y="327"/>
                  </a:lnTo>
                  <a:lnTo>
                    <a:pt x="559" y="325"/>
                  </a:lnTo>
                  <a:lnTo>
                    <a:pt x="559" y="321"/>
                  </a:lnTo>
                  <a:lnTo>
                    <a:pt x="557" y="319"/>
                  </a:lnTo>
                  <a:lnTo>
                    <a:pt x="6" y="0"/>
                  </a:lnTo>
                  <a:lnTo>
                    <a:pt x="2" y="0"/>
                  </a:lnTo>
                  <a:lnTo>
                    <a:pt x="0" y="2"/>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1" name="Freeform 600"/>
            <p:cNvSpPr>
              <a:spLocks/>
            </p:cNvSpPr>
            <p:nvPr/>
          </p:nvSpPr>
          <p:spPr bwMode="auto">
            <a:xfrm>
              <a:off x="2865" y="2225"/>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2" name="Freeform 601"/>
            <p:cNvSpPr>
              <a:spLocks/>
            </p:cNvSpPr>
            <p:nvPr/>
          </p:nvSpPr>
          <p:spPr bwMode="auto">
            <a:xfrm>
              <a:off x="2803" y="2261"/>
              <a:ext cx="557" cy="323"/>
            </a:xfrm>
            <a:custGeom>
              <a:avLst/>
              <a:gdLst>
                <a:gd name="T0" fmla="*/ 0 w 557"/>
                <a:gd name="T1" fmla="*/ 2 h 323"/>
                <a:gd name="T2" fmla="*/ 0 w 557"/>
                <a:gd name="T3" fmla="*/ 4 h 323"/>
                <a:gd name="T4" fmla="*/ 2 w 557"/>
                <a:gd name="T5" fmla="*/ 6 h 323"/>
                <a:gd name="T6" fmla="*/ 553 w 557"/>
                <a:gd name="T7" fmla="*/ 323 h 323"/>
                <a:gd name="T8" fmla="*/ 555 w 557"/>
                <a:gd name="T9" fmla="*/ 323 h 323"/>
                <a:gd name="T10" fmla="*/ 557 w 557"/>
                <a:gd name="T11" fmla="*/ 323 h 323"/>
                <a:gd name="T12" fmla="*/ 557 w 557"/>
                <a:gd name="T13" fmla="*/ 319 h 323"/>
                <a:gd name="T14" fmla="*/ 4 w 557"/>
                <a:gd name="T15" fmla="*/ 0 h 323"/>
                <a:gd name="T16" fmla="*/ 2 w 557"/>
                <a:gd name="T17" fmla="*/ 0 h 323"/>
                <a:gd name="T18" fmla="*/ 0 w 557"/>
                <a:gd name="T19" fmla="*/ 2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2"/>
                  </a:moveTo>
                  <a:lnTo>
                    <a:pt x="0" y="4"/>
                  </a:lnTo>
                  <a:lnTo>
                    <a:pt x="2" y="6"/>
                  </a:lnTo>
                  <a:lnTo>
                    <a:pt x="553" y="323"/>
                  </a:lnTo>
                  <a:lnTo>
                    <a:pt x="555" y="323"/>
                  </a:lnTo>
                  <a:lnTo>
                    <a:pt x="557" y="323"/>
                  </a:lnTo>
                  <a:lnTo>
                    <a:pt x="557" y="319"/>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3" name="Freeform 602"/>
            <p:cNvSpPr>
              <a:spLocks/>
            </p:cNvSpPr>
            <p:nvPr/>
          </p:nvSpPr>
          <p:spPr bwMode="auto">
            <a:xfrm>
              <a:off x="2741" y="2297"/>
              <a:ext cx="558" cy="323"/>
            </a:xfrm>
            <a:custGeom>
              <a:avLst/>
              <a:gdLst>
                <a:gd name="T0" fmla="*/ 0 w 558"/>
                <a:gd name="T1" fmla="*/ 2 h 323"/>
                <a:gd name="T2" fmla="*/ 0 w 558"/>
                <a:gd name="T3" fmla="*/ 4 h 323"/>
                <a:gd name="T4" fmla="*/ 2 w 558"/>
                <a:gd name="T5" fmla="*/ 6 h 323"/>
                <a:gd name="T6" fmla="*/ 554 w 558"/>
                <a:gd name="T7" fmla="*/ 323 h 323"/>
                <a:gd name="T8" fmla="*/ 556 w 558"/>
                <a:gd name="T9" fmla="*/ 323 h 323"/>
                <a:gd name="T10" fmla="*/ 558 w 558"/>
                <a:gd name="T11" fmla="*/ 323 h 323"/>
                <a:gd name="T12" fmla="*/ 558 w 558"/>
                <a:gd name="T13" fmla="*/ 319 h 323"/>
                <a:gd name="T14" fmla="*/ 556 w 558"/>
                <a:gd name="T15" fmla="*/ 317 h 323"/>
                <a:gd name="T16" fmla="*/ 4 w 558"/>
                <a:gd name="T17" fmla="*/ 0 h 323"/>
                <a:gd name="T18" fmla="*/ 2 w 558"/>
                <a:gd name="T19" fmla="*/ 0 h 323"/>
                <a:gd name="T20" fmla="*/ 0 w 558"/>
                <a:gd name="T21" fmla="*/ 2 h 3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8"/>
                <a:gd name="T34" fmla="*/ 0 h 323"/>
                <a:gd name="T35" fmla="*/ 558 w 558"/>
                <a:gd name="T36" fmla="*/ 323 h 3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8" h="323">
                  <a:moveTo>
                    <a:pt x="0" y="2"/>
                  </a:moveTo>
                  <a:lnTo>
                    <a:pt x="0" y="4"/>
                  </a:lnTo>
                  <a:lnTo>
                    <a:pt x="2" y="6"/>
                  </a:lnTo>
                  <a:lnTo>
                    <a:pt x="554" y="323"/>
                  </a:lnTo>
                  <a:lnTo>
                    <a:pt x="556" y="323"/>
                  </a:lnTo>
                  <a:lnTo>
                    <a:pt x="558" y="323"/>
                  </a:lnTo>
                  <a:lnTo>
                    <a:pt x="558" y="319"/>
                  </a:lnTo>
                  <a:lnTo>
                    <a:pt x="556" y="317"/>
                  </a:lnTo>
                  <a:lnTo>
                    <a:pt x="4" y="0"/>
                  </a:lnTo>
                  <a:lnTo>
                    <a:pt x="2" y="0"/>
                  </a:lnTo>
                  <a:lnTo>
                    <a:pt x="0" y="2"/>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4" name="Freeform 603"/>
            <p:cNvSpPr>
              <a:spLocks/>
            </p:cNvSpPr>
            <p:nvPr/>
          </p:nvSpPr>
          <p:spPr bwMode="auto">
            <a:xfrm>
              <a:off x="2679" y="2333"/>
              <a:ext cx="558" cy="323"/>
            </a:xfrm>
            <a:custGeom>
              <a:avLst/>
              <a:gdLst>
                <a:gd name="T0" fmla="*/ 0 w 558"/>
                <a:gd name="T1" fmla="*/ 0 h 323"/>
                <a:gd name="T2" fmla="*/ 0 w 558"/>
                <a:gd name="T3" fmla="*/ 4 h 323"/>
                <a:gd name="T4" fmla="*/ 554 w 558"/>
                <a:gd name="T5" fmla="*/ 323 h 323"/>
                <a:gd name="T6" fmla="*/ 556 w 558"/>
                <a:gd name="T7" fmla="*/ 323 h 323"/>
                <a:gd name="T8" fmla="*/ 558 w 558"/>
                <a:gd name="T9" fmla="*/ 321 h 323"/>
                <a:gd name="T10" fmla="*/ 558 w 558"/>
                <a:gd name="T11" fmla="*/ 319 h 323"/>
                <a:gd name="T12" fmla="*/ 556 w 558"/>
                <a:gd name="T13" fmla="*/ 317 h 323"/>
                <a:gd name="T14" fmla="*/ 4 w 558"/>
                <a:gd name="T15" fmla="*/ 0 h 323"/>
                <a:gd name="T16" fmla="*/ 2 w 558"/>
                <a:gd name="T17" fmla="*/ 0 h 323"/>
                <a:gd name="T18" fmla="*/ 0 w 558"/>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8"/>
                <a:gd name="T31" fmla="*/ 0 h 323"/>
                <a:gd name="T32" fmla="*/ 558 w 558"/>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8" h="323">
                  <a:moveTo>
                    <a:pt x="0" y="0"/>
                  </a:moveTo>
                  <a:lnTo>
                    <a:pt x="0" y="4"/>
                  </a:lnTo>
                  <a:lnTo>
                    <a:pt x="554" y="323"/>
                  </a:lnTo>
                  <a:lnTo>
                    <a:pt x="556" y="323"/>
                  </a:lnTo>
                  <a:lnTo>
                    <a:pt x="558" y="321"/>
                  </a:lnTo>
                  <a:lnTo>
                    <a:pt x="558" y="319"/>
                  </a:lnTo>
                  <a:lnTo>
                    <a:pt x="556" y="317"/>
                  </a:lnTo>
                  <a:lnTo>
                    <a:pt x="4" y="0"/>
                  </a:lnTo>
                  <a:lnTo>
                    <a:pt x="2" y="0"/>
                  </a:lnTo>
                  <a:lnTo>
                    <a:pt x="0" y="0"/>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5" name="Freeform 604"/>
            <p:cNvSpPr>
              <a:spLocks/>
            </p:cNvSpPr>
            <p:nvPr/>
          </p:nvSpPr>
          <p:spPr bwMode="auto">
            <a:xfrm>
              <a:off x="2618" y="2369"/>
              <a:ext cx="557" cy="323"/>
            </a:xfrm>
            <a:custGeom>
              <a:avLst/>
              <a:gdLst>
                <a:gd name="T0" fmla="*/ 0 w 557"/>
                <a:gd name="T1" fmla="*/ 0 h 323"/>
                <a:gd name="T2" fmla="*/ 0 w 557"/>
                <a:gd name="T3" fmla="*/ 4 h 323"/>
                <a:gd name="T4" fmla="*/ 553 w 557"/>
                <a:gd name="T5" fmla="*/ 323 h 323"/>
                <a:gd name="T6" fmla="*/ 555 w 557"/>
                <a:gd name="T7" fmla="*/ 323 h 323"/>
                <a:gd name="T8" fmla="*/ 557 w 557"/>
                <a:gd name="T9" fmla="*/ 321 h 323"/>
                <a:gd name="T10" fmla="*/ 557 w 557"/>
                <a:gd name="T11" fmla="*/ 319 h 323"/>
                <a:gd name="T12" fmla="*/ 555 w 557"/>
                <a:gd name="T13" fmla="*/ 317 h 323"/>
                <a:gd name="T14" fmla="*/ 4 w 557"/>
                <a:gd name="T15" fmla="*/ 0 h 323"/>
                <a:gd name="T16" fmla="*/ 2 w 557"/>
                <a:gd name="T17" fmla="*/ 0 h 323"/>
                <a:gd name="T18" fmla="*/ 0 w 557"/>
                <a:gd name="T19" fmla="*/ 0 h 3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7"/>
                <a:gd name="T31" fmla="*/ 0 h 323"/>
                <a:gd name="T32" fmla="*/ 557 w 557"/>
                <a:gd name="T33" fmla="*/ 323 h 3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7" h="323">
                  <a:moveTo>
                    <a:pt x="0" y="0"/>
                  </a:moveTo>
                  <a:lnTo>
                    <a:pt x="0" y="4"/>
                  </a:lnTo>
                  <a:lnTo>
                    <a:pt x="553" y="323"/>
                  </a:lnTo>
                  <a:lnTo>
                    <a:pt x="555" y="323"/>
                  </a:lnTo>
                  <a:lnTo>
                    <a:pt x="557" y="321"/>
                  </a:lnTo>
                  <a:lnTo>
                    <a:pt x="557" y="319"/>
                  </a:lnTo>
                  <a:lnTo>
                    <a:pt x="555" y="317"/>
                  </a:lnTo>
                  <a:lnTo>
                    <a:pt x="4" y="0"/>
                  </a:lnTo>
                  <a:lnTo>
                    <a:pt x="2" y="0"/>
                  </a:lnTo>
                  <a:lnTo>
                    <a:pt x="0" y="0"/>
                  </a:lnTo>
                  <a:close/>
                </a:path>
              </a:pathLst>
            </a:custGeom>
            <a:solidFill>
              <a:srgbClr val="FFFFF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6" name="Freeform 605"/>
            <p:cNvSpPr>
              <a:spLocks/>
            </p:cNvSpPr>
            <p:nvPr/>
          </p:nvSpPr>
          <p:spPr bwMode="auto">
            <a:xfrm>
              <a:off x="2628" y="2533"/>
              <a:ext cx="239" cy="137"/>
            </a:xfrm>
            <a:custGeom>
              <a:avLst/>
              <a:gdLst>
                <a:gd name="T0" fmla="*/ 221 w 239"/>
                <a:gd name="T1" fmla="*/ 103 h 137"/>
                <a:gd name="T2" fmla="*/ 229 w 239"/>
                <a:gd name="T3" fmla="*/ 97 h 137"/>
                <a:gd name="T4" fmla="*/ 233 w 239"/>
                <a:gd name="T5" fmla="*/ 91 h 137"/>
                <a:gd name="T6" fmla="*/ 237 w 239"/>
                <a:gd name="T7" fmla="*/ 85 h 137"/>
                <a:gd name="T8" fmla="*/ 239 w 239"/>
                <a:gd name="T9" fmla="*/ 79 h 137"/>
                <a:gd name="T10" fmla="*/ 237 w 239"/>
                <a:gd name="T11" fmla="*/ 71 h 137"/>
                <a:gd name="T12" fmla="*/ 233 w 239"/>
                <a:gd name="T13" fmla="*/ 65 h 137"/>
                <a:gd name="T14" fmla="*/ 229 w 239"/>
                <a:gd name="T15" fmla="*/ 59 h 137"/>
                <a:gd name="T16" fmla="*/ 221 w 239"/>
                <a:gd name="T17" fmla="*/ 55 h 137"/>
                <a:gd name="T18" fmla="*/ 143 w 239"/>
                <a:gd name="T19" fmla="*/ 9 h 137"/>
                <a:gd name="T20" fmla="*/ 133 w 239"/>
                <a:gd name="T21" fmla="*/ 6 h 137"/>
                <a:gd name="T22" fmla="*/ 123 w 239"/>
                <a:gd name="T23" fmla="*/ 2 h 137"/>
                <a:gd name="T24" fmla="*/ 111 w 239"/>
                <a:gd name="T25" fmla="*/ 0 h 137"/>
                <a:gd name="T26" fmla="*/ 101 w 239"/>
                <a:gd name="T27" fmla="*/ 0 h 137"/>
                <a:gd name="T28" fmla="*/ 89 w 239"/>
                <a:gd name="T29" fmla="*/ 0 h 137"/>
                <a:gd name="T30" fmla="*/ 79 w 239"/>
                <a:gd name="T31" fmla="*/ 2 h 137"/>
                <a:gd name="T32" fmla="*/ 69 w 239"/>
                <a:gd name="T33" fmla="*/ 6 h 137"/>
                <a:gd name="T34" fmla="*/ 59 w 239"/>
                <a:gd name="T35" fmla="*/ 9 h 137"/>
                <a:gd name="T36" fmla="*/ 15 w 239"/>
                <a:gd name="T37" fmla="*/ 35 h 137"/>
                <a:gd name="T38" fmla="*/ 8 w 239"/>
                <a:gd name="T39" fmla="*/ 39 h 137"/>
                <a:gd name="T40" fmla="*/ 4 w 239"/>
                <a:gd name="T41" fmla="*/ 45 h 137"/>
                <a:gd name="T42" fmla="*/ 0 w 239"/>
                <a:gd name="T43" fmla="*/ 51 h 137"/>
                <a:gd name="T44" fmla="*/ 0 w 239"/>
                <a:gd name="T45" fmla="*/ 59 h 137"/>
                <a:gd name="T46" fmla="*/ 0 w 239"/>
                <a:gd name="T47" fmla="*/ 65 h 137"/>
                <a:gd name="T48" fmla="*/ 4 w 239"/>
                <a:gd name="T49" fmla="*/ 71 h 137"/>
                <a:gd name="T50" fmla="*/ 8 w 239"/>
                <a:gd name="T51" fmla="*/ 77 h 137"/>
                <a:gd name="T52" fmla="*/ 15 w 239"/>
                <a:gd name="T53" fmla="*/ 83 h 137"/>
                <a:gd name="T54" fmla="*/ 95 w 239"/>
                <a:gd name="T55" fmla="*/ 127 h 137"/>
                <a:gd name="T56" fmla="*/ 103 w 239"/>
                <a:gd name="T57" fmla="*/ 133 h 137"/>
                <a:gd name="T58" fmla="*/ 113 w 239"/>
                <a:gd name="T59" fmla="*/ 135 h 137"/>
                <a:gd name="T60" fmla="*/ 125 w 239"/>
                <a:gd name="T61" fmla="*/ 137 h 137"/>
                <a:gd name="T62" fmla="*/ 135 w 239"/>
                <a:gd name="T63" fmla="*/ 137 h 137"/>
                <a:gd name="T64" fmla="*/ 147 w 239"/>
                <a:gd name="T65" fmla="*/ 137 h 137"/>
                <a:gd name="T66" fmla="*/ 157 w 239"/>
                <a:gd name="T67" fmla="*/ 135 h 137"/>
                <a:gd name="T68" fmla="*/ 167 w 239"/>
                <a:gd name="T69" fmla="*/ 133 h 137"/>
                <a:gd name="T70" fmla="*/ 177 w 239"/>
                <a:gd name="T71" fmla="*/ 127 h 137"/>
                <a:gd name="T72" fmla="*/ 221 w 239"/>
                <a:gd name="T73" fmla="*/ 103 h 13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137"/>
                <a:gd name="T113" fmla="*/ 239 w 239"/>
                <a:gd name="T114" fmla="*/ 137 h 13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137">
                  <a:moveTo>
                    <a:pt x="221" y="103"/>
                  </a:moveTo>
                  <a:lnTo>
                    <a:pt x="229" y="97"/>
                  </a:lnTo>
                  <a:lnTo>
                    <a:pt x="233" y="91"/>
                  </a:lnTo>
                  <a:lnTo>
                    <a:pt x="237" y="85"/>
                  </a:lnTo>
                  <a:lnTo>
                    <a:pt x="239" y="79"/>
                  </a:lnTo>
                  <a:lnTo>
                    <a:pt x="237" y="71"/>
                  </a:lnTo>
                  <a:lnTo>
                    <a:pt x="233" y="65"/>
                  </a:lnTo>
                  <a:lnTo>
                    <a:pt x="229" y="59"/>
                  </a:lnTo>
                  <a:lnTo>
                    <a:pt x="221" y="55"/>
                  </a:lnTo>
                  <a:lnTo>
                    <a:pt x="143" y="9"/>
                  </a:lnTo>
                  <a:lnTo>
                    <a:pt x="133" y="6"/>
                  </a:lnTo>
                  <a:lnTo>
                    <a:pt x="123" y="2"/>
                  </a:lnTo>
                  <a:lnTo>
                    <a:pt x="111" y="0"/>
                  </a:lnTo>
                  <a:lnTo>
                    <a:pt x="101" y="0"/>
                  </a:lnTo>
                  <a:lnTo>
                    <a:pt x="89" y="0"/>
                  </a:lnTo>
                  <a:lnTo>
                    <a:pt x="79" y="2"/>
                  </a:lnTo>
                  <a:lnTo>
                    <a:pt x="69" y="6"/>
                  </a:lnTo>
                  <a:lnTo>
                    <a:pt x="59" y="9"/>
                  </a:lnTo>
                  <a:lnTo>
                    <a:pt x="15" y="35"/>
                  </a:lnTo>
                  <a:lnTo>
                    <a:pt x="8" y="39"/>
                  </a:lnTo>
                  <a:lnTo>
                    <a:pt x="4" y="45"/>
                  </a:lnTo>
                  <a:lnTo>
                    <a:pt x="0" y="51"/>
                  </a:lnTo>
                  <a:lnTo>
                    <a:pt x="0" y="59"/>
                  </a:lnTo>
                  <a:lnTo>
                    <a:pt x="0" y="65"/>
                  </a:lnTo>
                  <a:lnTo>
                    <a:pt x="4" y="71"/>
                  </a:lnTo>
                  <a:lnTo>
                    <a:pt x="8" y="77"/>
                  </a:lnTo>
                  <a:lnTo>
                    <a:pt x="15" y="83"/>
                  </a:lnTo>
                  <a:lnTo>
                    <a:pt x="95" y="127"/>
                  </a:lnTo>
                  <a:lnTo>
                    <a:pt x="103" y="133"/>
                  </a:lnTo>
                  <a:lnTo>
                    <a:pt x="113" y="135"/>
                  </a:lnTo>
                  <a:lnTo>
                    <a:pt x="125" y="137"/>
                  </a:lnTo>
                  <a:lnTo>
                    <a:pt x="135" y="137"/>
                  </a:lnTo>
                  <a:lnTo>
                    <a:pt x="147" y="137"/>
                  </a:lnTo>
                  <a:lnTo>
                    <a:pt x="157" y="135"/>
                  </a:lnTo>
                  <a:lnTo>
                    <a:pt x="167" y="133"/>
                  </a:lnTo>
                  <a:lnTo>
                    <a:pt x="177" y="127"/>
                  </a:lnTo>
                  <a:lnTo>
                    <a:pt x="221" y="103"/>
                  </a:lnTo>
                  <a:close/>
                </a:path>
              </a:pathLst>
            </a:custGeom>
            <a:solidFill>
              <a:srgbClr val="7F7F7F">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7" name="Freeform 606"/>
            <p:cNvSpPr>
              <a:spLocks/>
            </p:cNvSpPr>
            <p:nvPr/>
          </p:nvSpPr>
          <p:spPr bwMode="auto">
            <a:xfrm>
              <a:off x="2628" y="2533"/>
              <a:ext cx="237" cy="83"/>
            </a:xfrm>
            <a:custGeom>
              <a:avLst/>
              <a:gdLst>
                <a:gd name="T0" fmla="*/ 221 w 237"/>
                <a:gd name="T1" fmla="*/ 63 h 83"/>
                <a:gd name="T2" fmla="*/ 143 w 237"/>
                <a:gd name="T3" fmla="*/ 17 h 83"/>
                <a:gd name="T4" fmla="*/ 133 w 237"/>
                <a:gd name="T5" fmla="*/ 13 h 83"/>
                <a:gd name="T6" fmla="*/ 123 w 237"/>
                <a:gd name="T7" fmla="*/ 9 h 83"/>
                <a:gd name="T8" fmla="*/ 111 w 237"/>
                <a:gd name="T9" fmla="*/ 7 h 83"/>
                <a:gd name="T10" fmla="*/ 101 w 237"/>
                <a:gd name="T11" fmla="*/ 7 h 83"/>
                <a:gd name="T12" fmla="*/ 89 w 237"/>
                <a:gd name="T13" fmla="*/ 7 h 83"/>
                <a:gd name="T14" fmla="*/ 79 w 237"/>
                <a:gd name="T15" fmla="*/ 9 h 83"/>
                <a:gd name="T16" fmla="*/ 69 w 237"/>
                <a:gd name="T17" fmla="*/ 13 h 83"/>
                <a:gd name="T18" fmla="*/ 59 w 237"/>
                <a:gd name="T19" fmla="*/ 17 h 83"/>
                <a:gd name="T20" fmla="*/ 15 w 237"/>
                <a:gd name="T21" fmla="*/ 43 h 83"/>
                <a:gd name="T22" fmla="*/ 10 w 237"/>
                <a:gd name="T23" fmla="*/ 47 h 83"/>
                <a:gd name="T24" fmla="*/ 4 w 237"/>
                <a:gd name="T25" fmla="*/ 51 h 83"/>
                <a:gd name="T26" fmla="*/ 2 w 237"/>
                <a:gd name="T27" fmla="*/ 57 h 83"/>
                <a:gd name="T28" fmla="*/ 0 w 237"/>
                <a:gd name="T29" fmla="*/ 63 h 83"/>
                <a:gd name="T30" fmla="*/ 0 w 237"/>
                <a:gd name="T31" fmla="*/ 55 h 83"/>
                <a:gd name="T32" fmla="*/ 2 w 237"/>
                <a:gd name="T33" fmla="*/ 47 h 83"/>
                <a:gd name="T34" fmla="*/ 8 w 237"/>
                <a:gd name="T35" fmla="*/ 41 h 83"/>
                <a:gd name="T36" fmla="*/ 15 w 237"/>
                <a:gd name="T37" fmla="*/ 35 h 83"/>
                <a:gd name="T38" fmla="*/ 59 w 237"/>
                <a:gd name="T39" fmla="*/ 9 h 83"/>
                <a:gd name="T40" fmla="*/ 69 w 237"/>
                <a:gd name="T41" fmla="*/ 6 h 83"/>
                <a:gd name="T42" fmla="*/ 79 w 237"/>
                <a:gd name="T43" fmla="*/ 2 h 83"/>
                <a:gd name="T44" fmla="*/ 89 w 237"/>
                <a:gd name="T45" fmla="*/ 0 h 83"/>
                <a:gd name="T46" fmla="*/ 101 w 237"/>
                <a:gd name="T47" fmla="*/ 0 h 83"/>
                <a:gd name="T48" fmla="*/ 111 w 237"/>
                <a:gd name="T49" fmla="*/ 0 h 83"/>
                <a:gd name="T50" fmla="*/ 123 w 237"/>
                <a:gd name="T51" fmla="*/ 2 h 83"/>
                <a:gd name="T52" fmla="*/ 133 w 237"/>
                <a:gd name="T53" fmla="*/ 6 h 83"/>
                <a:gd name="T54" fmla="*/ 143 w 237"/>
                <a:gd name="T55" fmla="*/ 9 h 83"/>
                <a:gd name="T56" fmla="*/ 221 w 237"/>
                <a:gd name="T57" fmla="*/ 55 h 83"/>
                <a:gd name="T58" fmla="*/ 229 w 237"/>
                <a:gd name="T59" fmla="*/ 61 h 83"/>
                <a:gd name="T60" fmla="*/ 235 w 237"/>
                <a:gd name="T61" fmla="*/ 67 h 83"/>
                <a:gd name="T62" fmla="*/ 237 w 237"/>
                <a:gd name="T63" fmla="*/ 75 h 83"/>
                <a:gd name="T64" fmla="*/ 237 w 237"/>
                <a:gd name="T65" fmla="*/ 83 h 83"/>
                <a:gd name="T66" fmla="*/ 235 w 237"/>
                <a:gd name="T67" fmla="*/ 77 h 83"/>
                <a:gd name="T68" fmla="*/ 233 w 237"/>
                <a:gd name="T69" fmla="*/ 71 h 83"/>
                <a:gd name="T70" fmla="*/ 227 w 237"/>
                <a:gd name="T71" fmla="*/ 67 h 83"/>
                <a:gd name="T72" fmla="*/ 221 w 237"/>
                <a:gd name="T73" fmla="*/ 63 h 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7"/>
                <a:gd name="T112" fmla="*/ 0 h 83"/>
                <a:gd name="T113" fmla="*/ 237 w 237"/>
                <a:gd name="T114" fmla="*/ 83 h 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7" h="83">
                  <a:moveTo>
                    <a:pt x="221" y="63"/>
                  </a:moveTo>
                  <a:lnTo>
                    <a:pt x="143" y="17"/>
                  </a:lnTo>
                  <a:lnTo>
                    <a:pt x="133" y="13"/>
                  </a:lnTo>
                  <a:lnTo>
                    <a:pt x="123" y="9"/>
                  </a:lnTo>
                  <a:lnTo>
                    <a:pt x="111" y="7"/>
                  </a:lnTo>
                  <a:lnTo>
                    <a:pt x="101" y="7"/>
                  </a:lnTo>
                  <a:lnTo>
                    <a:pt x="89" y="7"/>
                  </a:lnTo>
                  <a:lnTo>
                    <a:pt x="79" y="9"/>
                  </a:lnTo>
                  <a:lnTo>
                    <a:pt x="69" y="13"/>
                  </a:lnTo>
                  <a:lnTo>
                    <a:pt x="59" y="17"/>
                  </a:lnTo>
                  <a:lnTo>
                    <a:pt x="15" y="43"/>
                  </a:lnTo>
                  <a:lnTo>
                    <a:pt x="10" y="47"/>
                  </a:lnTo>
                  <a:lnTo>
                    <a:pt x="4" y="51"/>
                  </a:lnTo>
                  <a:lnTo>
                    <a:pt x="2" y="57"/>
                  </a:lnTo>
                  <a:lnTo>
                    <a:pt x="0" y="63"/>
                  </a:lnTo>
                  <a:lnTo>
                    <a:pt x="0" y="55"/>
                  </a:lnTo>
                  <a:lnTo>
                    <a:pt x="2" y="47"/>
                  </a:lnTo>
                  <a:lnTo>
                    <a:pt x="8" y="41"/>
                  </a:lnTo>
                  <a:lnTo>
                    <a:pt x="15" y="35"/>
                  </a:lnTo>
                  <a:lnTo>
                    <a:pt x="59" y="9"/>
                  </a:lnTo>
                  <a:lnTo>
                    <a:pt x="69" y="6"/>
                  </a:lnTo>
                  <a:lnTo>
                    <a:pt x="79" y="2"/>
                  </a:lnTo>
                  <a:lnTo>
                    <a:pt x="89" y="0"/>
                  </a:lnTo>
                  <a:lnTo>
                    <a:pt x="101" y="0"/>
                  </a:lnTo>
                  <a:lnTo>
                    <a:pt x="111" y="0"/>
                  </a:lnTo>
                  <a:lnTo>
                    <a:pt x="123" y="2"/>
                  </a:lnTo>
                  <a:lnTo>
                    <a:pt x="133" y="6"/>
                  </a:lnTo>
                  <a:lnTo>
                    <a:pt x="143" y="9"/>
                  </a:lnTo>
                  <a:lnTo>
                    <a:pt x="221" y="55"/>
                  </a:lnTo>
                  <a:lnTo>
                    <a:pt x="229" y="61"/>
                  </a:lnTo>
                  <a:lnTo>
                    <a:pt x="235" y="67"/>
                  </a:lnTo>
                  <a:lnTo>
                    <a:pt x="237" y="75"/>
                  </a:lnTo>
                  <a:lnTo>
                    <a:pt x="237" y="83"/>
                  </a:lnTo>
                  <a:lnTo>
                    <a:pt x="235" y="77"/>
                  </a:lnTo>
                  <a:lnTo>
                    <a:pt x="233" y="71"/>
                  </a:lnTo>
                  <a:lnTo>
                    <a:pt x="227" y="67"/>
                  </a:lnTo>
                  <a:lnTo>
                    <a:pt x="221" y="63"/>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8" name="Freeform 607"/>
            <p:cNvSpPr>
              <a:spLocks/>
            </p:cNvSpPr>
            <p:nvPr/>
          </p:nvSpPr>
          <p:spPr bwMode="auto">
            <a:xfrm>
              <a:off x="2901" y="2115"/>
              <a:ext cx="703" cy="410"/>
            </a:xfrm>
            <a:custGeom>
              <a:avLst/>
              <a:gdLst>
                <a:gd name="T0" fmla="*/ 0 w 703"/>
                <a:gd name="T1" fmla="*/ 2 h 410"/>
                <a:gd name="T2" fmla="*/ 0 w 703"/>
                <a:gd name="T3" fmla="*/ 6 h 410"/>
                <a:gd name="T4" fmla="*/ 2 w 703"/>
                <a:gd name="T5" fmla="*/ 8 h 410"/>
                <a:gd name="T6" fmla="*/ 697 w 703"/>
                <a:gd name="T7" fmla="*/ 410 h 410"/>
                <a:gd name="T8" fmla="*/ 701 w 703"/>
                <a:gd name="T9" fmla="*/ 410 h 410"/>
                <a:gd name="T10" fmla="*/ 703 w 703"/>
                <a:gd name="T11" fmla="*/ 408 h 410"/>
                <a:gd name="T12" fmla="*/ 703 w 703"/>
                <a:gd name="T13" fmla="*/ 406 h 410"/>
                <a:gd name="T14" fmla="*/ 701 w 703"/>
                <a:gd name="T15" fmla="*/ 402 h 410"/>
                <a:gd name="T16" fmla="*/ 6 w 703"/>
                <a:gd name="T17" fmla="*/ 0 h 410"/>
                <a:gd name="T18" fmla="*/ 4 w 703"/>
                <a:gd name="T19" fmla="*/ 0 h 410"/>
                <a:gd name="T20" fmla="*/ 0 w 703"/>
                <a:gd name="T21" fmla="*/ 2 h 4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3"/>
                <a:gd name="T34" fmla="*/ 0 h 410"/>
                <a:gd name="T35" fmla="*/ 703 w 703"/>
                <a:gd name="T36" fmla="*/ 410 h 4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3" h="410">
                  <a:moveTo>
                    <a:pt x="0" y="2"/>
                  </a:moveTo>
                  <a:lnTo>
                    <a:pt x="0" y="6"/>
                  </a:lnTo>
                  <a:lnTo>
                    <a:pt x="2" y="8"/>
                  </a:lnTo>
                  <a:lnTo>
                    <a:pt x="697" y="410"/>
                  </a:lnTo>
                  <a:lnTo>
                    <a:pt x="701" y="410"/>
                  </a:lnTo>
                  <a:lnTo>
                    <a:pt x="703" y="408"/>
                  </a:lnTo>
                  <a:lnTo>
                    <a:pt x="703" y="406"/>
                  </a:lnTo>
                  <a:lnTo>
                    <a:pt x="701" y="402"/>
                  </a:lnTo>
                  <a:lnTo>
                    <a:pt x="6" y="0"/>
                  </a:lnTo>
                  <a:lnTo>
                    <a:pt x="4" y="0"/>
                  </a:lnTo>
                  <a:lnTo>
                    <a:pt x="0" y="2"/>
                  </a:lnTo>
                  <a:close/>
                </a:path>
              </a:pathLst>
            </a:custGeom>
            <a:solidFill>
              <a:srgbClr val="333333">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29" name="Freeform 608"/>
            <p:cNvSpPr>
              <a:spLocks/>
            </p:cNvSpPr>
            <p:nvPr/>
          </p:nvSpPr>
          <p:spPr bwMode="auto">
            <a:xfrm>
              <a:off x="2909" y="1412"/>
              <a:ext cx="717" cy="407"/>
            </a:xfrm>
            <a:custGeom>
              <a:avLst/>
              <a:gdLst>
                <a:gd name="T0" fmla="*/ 46 w 717"/>
                <a:gd name="T1" fmla="*/ 4 h 407"/>
                <a:gd name="T2" fmla="*/ 717 w 717"/>
                <a:gd name="T3" fmla="*/ 391 h 407"/>
                <a:gd name="T4" fmla="*/ 691 w 717"/>
                <a:gd name="T5" fmla="*/ 407 h 407"/>
                <a:gd name="T6" fmla="*/ 0 w 717"/>
                <a:gd name="T7" fmla="*/ 8 h 407"/>
                <a:gd name="T8" fmla="*/ 4 w 717"/>
                <a:gd name="T9" fmla="*/ 6 h 407"/>
                <a:gd name="T10" fmla="*/ 16 w 717"/>
                <a:gd name="T11" fmla="*/ 2 h 407"/>
                <a:gd name="T12" fmla="*/ 32 w 717"/>
                <a:gd name="T13" fmla="*/ 0 h 407"/>
                <a:gd name="T14" fmla="*/ 40 w 717"/>
                <a:gd name="T15" fmla="*/ 2 h 407"/>
                <a:gd name="T16" fmla="*/ 46 w 717"/>
                <a:gd name="T17" fmla="*/ 4 h 4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7"/>
                <a:gd name="T28" fmla="*/ 0 h 407"/>
                <a:gd name="T29" fmla="*/ 717 w 717"/>
                <a:gd name="T30" fmla="*/ 407 h 4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7" h="407">
                  <a:moveTo>
                    <a:pt x="46" y="4"/>
                  </a:moveTo>
                  <a:lnTo>
                    <a:pt x="717" y="391"/>
                  </a:lnTo>
                  <a:lnTo>
                    <a:pt x="691" y="407"/>
                  </a:lnTo>
                  <a:lnTo>
                    <a:pt x="0" y="8"/>
                  </a:lnTo>
                  <a:lnTo>
                    <a:pt x="4" y="6"/>
                  </a:lnTo>
                  <a:lnTo>
                    <a:pt x="16" y="2"/>
                  </a:lnTo>
                  <a:lnTo>
                    <a:pt x="32" y="0"/>
                  </a:lnTo>
                  <a:lnTo>
                    <a:pt x="40" y="2"/>
                  </a:lnTo>
                  <a:lnTo>
                    <a:pt x="46" y="4"/>
                  </a:lnTo>
                  <a:close/>
                </a:path>
              </a:pathLst>
            </a:custGeom>
            <a:solidFill>
              <a:srgbClr val="E3E3E2">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30" name="Freeform 609"/>
            <p:cNvSpPr>
              <a:spLocks/>
            </p:cNvSpPr>
            <p:nvPr/>
          </p:nvSpPr>
          <p:spPr bwMode="auto">
            <a:xfrm>
              <a:off x="3532" y="2564"/>
              <a:ext cx="28" cy="34"/>
            </a:xfrm>
            <a:custGeom>
              <a:avLst/>
              <a:gdLst>
                <a:gd name="T0" fmla="*/ 0 w 28"/>
                <a:gd name="T1" fmla="*/ 24 h 34"/>
                <a:gd name="T2" fmla="*/ 2 w 28"/>
                <a:gd name="T3" fmla="*/ 30 h 34"/>
                <a:gd name="T4" fmla="*/ 4 w 28"/>
                <a:gd name="T5" fmla="*/ 34 h 34"/>
                <a:gd name="T6" fmla="*/ 10 w 28"/>
                <a:gd name="T7" fmla="*/ 34 h 34"/>
                <a:gd name="T8" fmla="*/ 14 w 28"/>
                <a:gd name="T9" fmla="*/ 32 h 34"/>
                <a:gd name="T10" fmla="*/ 20 w 28"/>
                <a:gd name="T11" fmla="*/ 28 h 34"/>
                <a:gd name="T12" fmla="*/ 24 w 28"/>
                <a:gd name="T13" fmla="*/ 22 h 34"/>
                <a:gd name="T14" fmla="*/ 26 w 28"/>
                <a:gd name="T15" fmla="*/ 16 h 34"/>
                <a:gd name="T16" fmla="*/ 28 w 28"/>
                <a:gd name="T17" fmla="*/ 10 h 34"/>
                <a:gd name="T18" fmla="*/ 26 w 28"/>
                <a:gd name="T19" fmla="*/ 4 h 34"/>
                <a:gd name="T20" fmla="*/ 24 w 28"/>
                <a:gd name="T21" fmla="*/ 0 h 34"/>
                <a:gd name="T22" fmla="*/ 20 w 28"/>
                <a:gd name="T23" fmla="*/ 0 h 34"/>
                <a:gd name="T24" fmla="*/ 14 w 28"/>
                <a:gd name="T25" fmla="*/ 2 h 34"/>
                <a:gd name="T26" fmla="*/ 10 w 28"/>
                <a:gd name="T27" fmla="*/ 6 h 34"/>
                <a:gd name="T28" fmla="*/ 4 w 28"/>
                <a:gd name="T29" fmla="*/ 12 h 34"/>
                <a:gd name="T30" fmla="*/ 2 w 28"/>
                <a:gd name="T31" fmla="*/ 18 h 34"/>
                <a:gd name="T32" fmla="*/ 0 w 28"/>
                <a:gd name="T33" fmla="*/ 24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34"/>
                <a:gd name="T53" fmla="*/ 28 w 2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34">
                  <a:moveTo>
                    <a:pt x="0" y="24"/>
                  </a:moveTo>
                  <a:lnTo>
                    <a:pt x="2" y="30"/>
                  </a:lnTo>
                  <a:lnTo>
                    <a:pt x="4" y="34"/>
                  </a:lnTo>
                  <a:lnTo>
                    <a:pt x="10" y="34"/>
                  </a:lnTo>
                  <a:lnTo>
                    <a:pt x="14" y="32"/>
                  </a:lnTo>
                  <a:lnTo>
                    <a:pt x="20" y="28"/>
                  </a:lnTo>
                  <a:lnTo>
                    <a:pt x="24" y="22"/>
                  </a:lnTo>
                  <a:lnTo>
                    <a:pt x="26" y="16"/>
                  </a:lnTo>
                  <a:lnTo>
                    <a:pt x="28" y="10"/>
                  </a:lnTo>
                  <a:lnTo>
                    <a:pt x="26" y="4"/>
                  </a:lnTo>
                  <a:lnTo>
                    <a:pt x="24" y="0"/>
                  </a:lnTo>
                  <a:lnTo>
                    <a:pt x="20" y="0"/>
                  </a:lnTo>
                  <a:lnTo>
                    <a:pt x="14" y="2"/>
                  </a:lnTo>
                  <a:lnTo>
                    <a:pt x="10" y="6"/>
                  </a:lnTo>
                  <a:lnTo>
                    <a:pt x="4" y="12"/>
                  </a:lnTo>
                  <a:lnTo>
                    <a:pt x="2" y="18"/>
                  </a:lnTo>
                  <a:lnTo>
                    <a:pt x="0" y="24"/>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31" name="Freeform 610"/>
            <p:cNvSpPr>
              <a:spLocks/>
            </p:cNvSpPr>
            <p:nvPr/>
          </p:nvSpPr>
          <p:spPr bwMode="auto">
            <a:xfrm>
              <a:off x="3494" y="2586"/>
              <a:ext cx="26" cy="34"/>
            </a:xfrm>
            <a:custGeom>
              <a:avLst/>
              <a:gdLst>
                <a:gd name="T0" fmla="*/ 0 w 26"/>
                <a:gd name="T1" fmla="*/ 26 h 34"/>
                <a:gd name="T2" fmla="*/ 0 w 26"/>
                <a:gd name="T3" fmla="*/ 30 h 34"/>
                <a:gd name="T4" fmla="*/ 4 w 26"/>
                <a:gd name="T5" fmla="*/ 34 h 34"/>
                <a:gd name="T6" fmla="*/ 8 w 26"/>
                <a:gd name="T7" fmla="*/ 34 h 34"/>
                <a:gd name="T8" fmla="*/ 12 w 26"/>
                <a:gd name="T9" fmla="*/ 34 h 34"/>
                <a:gd name="T10" fmla="*/ 18 w 26"/>
                <a:gd name="T11" fmla="*/ 30 h 34"/>
                <a:gd name="T12" fmla="*/ 22 w 26"/>
                <a:gd name="T13" fmla="*/ 24 h 34"/>
                <a:gd name="T14" fmla="*/ 26 w 26"/>
                <a:gd name="T15" fmla="*/ 16 h 34"/>
                <a:gd name="T16" fmla="*/ 26 w 26"/>
                <a:gd name="T17" fmla="*/ 10 h 34"/>
                <a:gd name="T18" fmla="*/ 26 w 26"/>
                <a:gd name="T19" fmla="*/ 4 h 34"/>
                <a:gd name="T20" fmla="*/ 22 w 26"/>
                <a:gd name="T21" fmla="*/ 2 h 34"/>
                <a:gd name="T22" fmla="*/ 18 w 26"/>
                <a:gd name="T23" fmla="*/ 0 h 34"/>
                <a:gd name="T24" fmla="*/ 12 w 26"/>
                <a:gd name="T25" fmla="*/ 2 h 34"/>
                <a:gd name="T26" fmla="*/ 8 w 26"/>
                <a:gd name="T27" fmla="*/ 6 h 34"/>
                <a:gd name="T28" fmla="*/ 4 w 26"/>
                <a:gd name="T29" fmla="*/ 12 h 34"/>
                <a:gd name="T30" fmla="*/ 0 w 26"/>
                <a:gd name="T31" fmla="*/ 18 h 34"/>
                <a:gd name="T32" fmla="*/ 0 w 26"/>
                <a:gd name="T33" fmla="*/ 26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4"/>
                <a:gd name="T53" fmla="*/ 26 w 26"/>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4">
                  <a:moveTo>
                    <a:pt x="0" y="26"/>
                  </a:moveTo>
                  <a:lnTo>
                    <a:pt x="0" y="30"/>
                  </a:lnTo>
                  <a:lnTo>
                    <a:pt x="4" y="34"/>
                  </a:lnTo>
                  <a:lnTo>
                    <a:pt x="8" y="34"/>
                  </a:lnTo>
                  <a:lnTo>
                    <a:pt x="12" y="34"/>
                  </a:lnTo>
                  <a:lnTo>
                    <a:pt x="18" y="30"/>
                  </a:lnTo>
                  <a:lnTo>
                    <a:pt x="22" y="24"/>
                  </a:lnTo>
                  <a:lnTo>
                    <a:pt x="26" y="16"/>
                  </a:lnTo>
                  <a:lnTo>
                    <a:pt x="26" y="10"/>
                  </a:lnTo>
                  <a:lnTo>
                    <a:pt x="26" y="4"/>
                  </a:lnTo>
                  <a:lnTo>
                    <a:pt x="22" y="2"/>
                  </a:lnTo>
                  <a:lnTo>
                    <a:pt x="18" y="0"/>
                  </a:lnTo>
                  <a:lnTo>
                    <a:pt x="12" y="2"/>
                  </a:lnTo>
                  <a:lnTo>
                    <a:pt x="8" y="6"/>
                  </a:lnTo>
                  <a:lnTo>
                    <a:pt x="4" y="12"/>
                  </a:lnTo>
                  <a:lnTo>
                    <a:pt x="0" y="18"/>
                  </a:lnTo>
                  <a:lnTo>
                    <a:pt x="0" y="26"/>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32" name="Freeform 611"/>
            <p:cNvSpPr>
              <a:spLocks/>
            </p:cNvSpPr>
            <p:nvPr/>
          </p:nvSpPr>
          <p:spPr bwMode="auto">
            <a:xfrm>
              <a:off x="3454" y="2608"/>
              <a:ext cx="26" cy="36"/>
            </a:xfrm>
            <a:custGeom>
              <a:avLst/>
              <a:gdLst>
                <a:gd name="T0" fmla="*/ 0 w 26"/>
                <a:gd name="T1" fmla="*/ 26 h 36"/>
                <a:gd name="T2" fmla="*/ 2 w 26"/>
                <a:gd name="T3" fmla="*/ 32 h 36"/>
                <a:gd name="T4" fmla="*/ 4 w 26"/>
                <a:gd name="T5" fmla="*/ 34 h 36"/>
                <a:gd name="T6" fmla="*/ 8 w 26"/>
                <a:gd name="T7" fmla="*/ 36 h 36"/>
                <a:gd name="T8" fmla="*/ 14 w 26"/>
                <a:gd name="T9" fmla="*/ 34 h 36"/>
                <a:gd name="T10" fmla="*/ 18 w 26"/>
                <a:gd name="T11" fmla="*/ 30 h 36"/>
                <a:gd name="T12" fmla="*/ 24 w 26"/>
                <a:gd name="T13" fmla="*/ 24 h 36"/>
                <a:gd name="T14" fmla="*/ 26 w 26"/>
                <a:gd name="T15" fmla="*/ 18 h 36"/>
                <a:gd name="T16" fmla="*/ 26 w 26"/>
                <a:gd name="T17" fmla="*/ 10 h 36"/>
                <a:gd name="T18" fmla="*/ 26 w 26"/>
                <a:gd name="T19" fmla="*/ 6 h 36"/>
                <a:gd name="T20" fmla="*/ 24 w 26"/>
                <a:gd name="T21" fmla="*/ 2 h 36"/>
                <a:gd name="T22" fmla="*/ 18 w 26"/>
                <a:gd name="T23" fmla="*/ 0 h 36"/>
                <a:gd name="T24" fmla="*/ 14 w 26"/>
                <a:gd name="T25" fmla="*/ 2 h 36"/>
                <a:gd name="T26" fmla="*/ 8 w 26"/>
                <a:gd name="T27" fmla="*/ 6 h 36"/>
                <a:gd name="T28" fmla="*/ 4 w 26"/>
                <a:gd name="T29" fmla="*/ 12 h 36"/>
                <a:gd name="T30" fmla="*/ 2 w 26"/>
                <a:gd name="T31" fmla="*/ 20 h 36"/>
                <a:gd name="T32" fmla="*/ 0 w 26"/>
                <a:gd name="T33" fmla="*/ 2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
                <a:gd name="T52" fmla="*/ 0 h 36"/>
                <a:gd name="T53" fmla="*/ 26 w 2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 h="36">
                  <a:moveTo>
                    <a:pt x="0" y="26"/>
                  </a:moveTo>
                  <a:lnTo>
                    <a:pt x="2" y="32"/>
                  </a:lnTo>
                  <a:lnTo>
                    <a:pt x="4" y="34"/>
                  </a:lnTo>
                  <a:lnTo>
                    <a:pt x="8" y="36"/>
                  </a:lnTo>
                  <a:lnTo>
                    <a:pt x="14" y="34"/>
                  </a:lnTo>
                  <a:lnTo>
                    <a:pt x="18" y="30"/>
                  </a:lnTo>
                  <a:lnTo>
                    <a:pt x="24" y="24"/>
                  </a:lnTo>
                  <a:lnTo>
                    <a:pt x="26" y="18"/>
                  </a:lnTo>
                  <a:lnTo>
                    <a:pt x="26" y="10"/>
                  </a:lnTo>
                  <a:lnTo>
                    <a:pt x="26" y="6"/>
                  </a:lnTo>
                  <a:lnTo>
                    <a:pt x="24" y="2"/>
                  </a:lnTo>
                  <a:lnTo>
                    <a:pt x="18" y="0"/>
                  </a:lnTo>
                  <a:lnTo>
                    <a:pt x="14" y="2"/>
                  </a:lnTo>
                  <a:lnTo>
                    <a:pt x="8" y="6"/>
                  </a:lnTo>
                  <a:lnTo>
                    <a:pt x="4" y="12"/>
                  </a:lnTo>
                  <a:lnTo>
                    <a:pt x="2" y="20"/>
                  </a:lnTo>
                  <a:lnTo>
                    <a:pt x="0" y="26"/>
                  </a:lnTo>
                  <a:close/>
                </a:path>
              </a:pathLst>
            </a:custGeom>
            <a:solidFill>
              <a:srgbClr val="000000">
                <a:alpha val="50195"/>
              </a:srgbClr>
            </a:solidFill>
            <a:ln w="9525">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grpSp>
      <p:pic>
        <p:nvPicPr>
          <p:cNvPr id="16" name="Picture 5" descr="图片17"/>
          <p:cNvPicPr>
            <a:picLocks noChangeAspect="1" noChangeArrowheads="1"/>
          </p:cNvPicPr>
          <p:nvPr/>
        </p:nvPicPr>
        <p:blipFill>
          <a:blip r:embed="rId5" cstate="print"/>
          <a:srcRect/>
          <a:stretch>
            <a:fillRect/>
          </a:stretch>
        </p:blipFill>
        <p:spPr bwMode="auto">
          <a:xfrm>
            <a:off x="4898085" y="4817282"/>
            <a:ext cx="1178927" cy="504273"/>
          </a:xfrm>
          <a:prstGeom prst="rect">
            <a:avLst/>
          </a:prstGeom>
          <a:noFill/>
          <a:ln w="9525">
            <a:noFill/>
            <a:miter lim="800000"/>
            <a:headEnd/>
            <a:tailEnd/>
          </a:ln>
        </p:spPr>
      </p:pic>
      <p:grpSp>
        <p:nvGrpSpPr>
          <p:cNvPr id="17" name="Group 1223"/>
          <p:cNvGrpSpPr>
            <a:grpSpLocks noChangeAspect="1"/>
          </p:cNvGrpSpPr>
          <p:nvPr/>
        </p:nvGrpSpPr>
        <p:grpSpPr bwMode="auto">
          <a:xfrm>
            <a:off x="2947969" y="3710803"/>
            <a:ext cx="291840" cy="318343"/>
            <a:chOff x="4493" y="1677"/>
            <a:chExt cx="574" cy="822"/>
          </a:xfrm>
        </p:grpSpPr>
        <p:sp>
          <p:nvSpPr>
            <p:cNvPr id="94" name="AutoShape 1224"/>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5" name="Freeform 1225"/>
            <p:cNvSpPr>
              <a:spLocks/>
            </p:cNvSpPr>
            <p:nvPr/>
          </p:nvSpPr>
          <p:spPr bwMode="auto">
            <a:xfrm>
              <a:off x="4497" y="1686"/>
              <a:ext cx="565" cy="805"/>
            </a:xfrm>
            <a:custGeom>
              <a:avLst/>
              <a:gdLst>
                <a:gd name="T0" fmla="*/ 559 w 239"/>
                <a:gd name="T1" fmla="*/ 135 h 342"/>
                <a:gd name="T2" fmla="*/ 550 w 239"/>
                <a:gd name="T3" fmla="*/ 125 h 342"/>
                <a:gd name="T4" fmla="*/ 342 w 239"/>
                <a:gd name="T5" fmla="*/ 5 h 342"/>
                <a:gd name="T6" fmla="*/ 319 w 239"/>
                <a:gd name="T7" fmla="*/ 5 h 342"/>
                <a:gd name="T8" fmla="*/ 12 w 239"/>
                <a:gd name="T9" fmla="*/ 182 h 342"/>
                <a:gd name="T10" fmla="*/ 2 w 239"/>
                <a:gd name="T11" fmla="*/ 191 h 342"/>
                <a:gd name="T12" fmla="*/ 0 w 239"/>
                <a:gd name="T13" fmla="*/ 203 h 342"/>
                <a:gd name="T14" fmla="*/ 0 w 239"/>
                <a:gd name="T15" fmla="*/ 662 h 342"/>
                <a:gd name="T16" fmla="*/ 12 w 239"/>
                <a:gd name="T17" fmla="*/ 683 h 342"/>
                <a:gd name="T18" fmla="*/ 219 w 239"/>
                <a:gd name="T19" fmla="*/ 806 h 342"/>
                <a:gd name="T20" fmla="*/ 231 w 239"/>
                <a:gd name="T21" fmla="*/ 808 h 342"/>
                <a:gd name="T22" fmla="*/ 243 w 239"/>
                <a:gd name="T23" fmla="*/ 806 h 342"/>
                <a:gd name="T24" fmla="*/ 552 w 239"/>
                <a:gd name="T25" fmla="*/ 626 h 342"/>
                <a:gd name="T26" fmla="*/ 564 w 239"/>
                <a:gd name="T27" fmla="*/ 607 h 342"/>
                <a:gd name="T28" fmla="*/ 562 w 239"/>
                <a:gd name="T29" fmla="*/ 146 h 342"/>
                <a:gd name="T30" fmla="*/ 559 w 239"/>
                <a:gd name="T31" fmla="*/ 135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6" name="Freeform 1226"/>
            <p:cNvSpPr>
              <a:spLocks/>
            </p:cNvSpPr>
            <p:nvPr/>
          </p:nvSpPr>
          <p:spPr bwMode="auto">
            <a:xfrm>
              <a:off x="4497" y="1874"/>
              <a:ext cx="233" cy="617"/>
            </a:xfrm>
            <a:custGeom>
              <a:avLst/>
              <a:gdLst>
                <a:gd name="T0" fmla="*/ 231 w 98"/>
                <a:gd name="T1" fmla="*/ 616 h 261"/>
                <a:gd name="T2" fmla="*/ 231 w 98"/>
                <a:gd name="T3" fmla="*/ 137 h 261"/>
                <a:gd name="T4" fmla="*/ 2 w 98"/>
                <a:gd name="T5" fmla="*/ 0 h 261"/>
                <a:gd name="T6" fmla="*/ 0 w 98"/>
                <a:gd name="T7" fmla="*/ 14 h 261"/>
                <a:gd name="T8" fmla="*/ 0 w 98"/>
                <a:gd name="T9" fmla="*/ 470 h 261"/>
                <a:gd name="T10" fmla="*/ 12 w 98"/>
                <a:gd name="T11" fmla="*/ 491 h 261"/>
                <a:gd name="T12" fmla="*/ 219 w 98"/>
                <a:gd name="T13" fmla="*/ 614 h 261"/>
                <a:gd name="T14" fmla="*/ 231 w 98"/>
                <a:gd name="T15" fmla="*/ 616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7" name="Freeform 1227"/>
            <p:cNvSpPr>
              <a:spLocks/>
            </p:cNvSpPr>
            <p:nvPr/>
          </p:nvSpPr>
          <p:spPr bwMode="auto">
            <a:xfrm>
              <a:off x="4510" y="1904"/>
              <a:ext cx="199" cy="330"/>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8" name="Freeform 1228"/>
            <p:cNvSpPr>
              <a:spLocks/>
            </p:cNvSpPr>
            <p:nvPr/>
          </p:nvSpPr>
          <p:spPr bwMode="auto">
            <a:xfrm>
              <a:off x="4510" y="1904"/>
              <a:ext cx="199" cy="330"/>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9" name="Line 1229"/>
            <p:cNvSpPr>
              <a:spLocks noChangeShapeType="1"/>
            </p:cNvSpPr>
            <p:nvPr/>
          </p:nvSpPr>
          <p:spPr bwMode="auto">
            <a:xfrm>
              <a:off x="4536" y="1977"/>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00" name="Line 1230"/>
            <p:cNvSpPr>
              <a:spLocks noChangeShapeType="1"/>
            </p:cNvSpPr>
            <p:nvPr/>
          </p:nvSpPr>
          <p:spPr bwMode="auto">
            <a:xfrm>
              <a:off x="4536" y="2028"/>
              <a:ext cx="160" cy="90"/>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01" name="Line 1231"/>
            <p:cNvSpPr>
              <a:spLocks noChangeShapeType="1"/>
            </p:cNvSpPr>
            <p:nvPr/>
          </p:nvSpPr>
          <p:spPr bwMode="auto">
            <a:xfrm>
              <a:off x="4536" y="2079"/>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02" name="Freeform 1232"/>
            <p:cNvSpPr>
              <a:spLocks/>
            </p:cNvSpPr>
            <p:nvPr/>
          </p:nvSpPr>
          <p:spPr bwMode="auto">
            <a:xfrm>
              <a:off x="4510" y="2139"/>
              <a:ext cx="194" cy="133"/>
            </a:xfrm>
            <a:custGeom>
              <a:avLst/>
              <a:gdLst>
                <a:gd name="T0" fmla="*/ 12 w 83"/>
                <a:gd name="T1" fmla="*/ 5 h 55"/>
                <a:gd name="T2" fmla="*/ 0 w 83"/>
                <a:gd name="T3" fmla="*/ 9 h 55"/>
                <a:gd name="T4" fmla="*/ 9 w 83"/>
                <a:gd name="T5" fmla="*/ 28 h 55"/>
                <a:gd name="T6" fmla="*/ 187 w 83"/>
                <a:gd name="T7" fmla="*/ 128 h 55"/>
                <a:gd name="T8" fmla="*/ 196 w 83"/>
                <a:gd name="T9" fmla="*/ 123 h 55"/>
                <a:gd name="T10" fmla="*/ 187 w 83"/>
                <a:gd name="T11" fmla="*/ 104 h 55"/>
                <a:gd name="T12" fmla="*/ 12 w 83"/>
                <a:gd name="T13" fmla="*/ 5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03" name="Freeform 1233"/>
            <p:cNvSpPr>
              <a:spLocks/>
            </p:cNvSpPr>
            <p:nvPr/>
          </p:nvSpPr>
          <p:spPr bwMode="auto">
            <a:xfrm>
              <a:off x="4502" y="1686"/>
              <a:ext cx="557" cy="325"/>
            </a:xfrm>
            <a:custGeom>
              <a:avLst/>
              <a:gdLst>
                <a:gd name="T0" fmla="*/ 549 w 236"/>
                <a:gd name="T1" fmla="*/ 128 h 139"/>
                <a:gd name="T2" fmla="*/ 340 w 236"/>
                <a:gd name="T3" fmla="*/ 5 h 139"/>
                <a:gd name="T4" fmla="*/ 340 w 236"/>
                <a:gd name="T5" fmla="*/ 5 h 139"/>
                <a:gd name="T6" fmla="*/ 317 w 236"/>
                <a:gd name="T7" fmla="*/ 5 h 139"/>
                <a:gd name="T8" fmla="*/ 317 w 236"/>
                <a:gd name="T9" fmla="*/ 5 h 139"/>
                <a:gd name="T10" fmla="*/ 9 w 236"/>
                <a:gd name="T11" fmla="*/ 182 h 139"/>
                <a:gd name="T12" fmla="*/ 0 w 236"/>
                <a:gd name="T13" fmla="*/ 192 h 139"/>
                <a:gd name="T14" fmla="*/ 229 w 236"/>
                <a:gd name="T15" fmla="*/ 329 h 139"/>
                <a:gd name="T16" fmla="*/ 558 w 236"/>
                <a:gd name="T17" fmla="*/ 137 h 139"/>
                <a:gd name="T18" fmla="*/ 549 w 236"/>
                <a:gd name="T19" fmla="*/ 12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104" name="Freeform 1234"/>
            <p:cNvSpPr>
              <a:spLocks/>
            </p:cNvSpPr>
            <p:nvPr/>
          </p:nvSpPr>
          <p:spPr bwMode="auto">
            <a:xfrm>
              <a:off x="4730" y="1823"/>
              <a:ext cx="328" cy="668"/>
            </a:xfrm>
            <a:custGeom>
              <a:avLst/>
              <a:gdLst>
                <a:gd name="T0" fmla="*/ 0 w 140"/>
                <a:gd name="T1" fmla="*/ 191 h 284"/>
                <a:gd name="T2" fmla="*/ 0 w 140"/>
                <a:gd name="T3" fmla="*/ 671 h 284"/>
                <a:gd name="T4" fmla="*/ 12 w 140"/>
                <a:gd name="T5" fmla="*/ 669 h 284"/>
                <a:gd name="T6" fmla="*/ 319 w 140"/>
                <a:gd name="T7" fmla="*/ 491 h 284"/>
                <a:gd name="T8" fmla="*/ 331 w 140"/>
                <a:gd name="T9" fmla="*/ 470 h 284"/>
                <a:gd name="T10" fmla="*/ 331 w 140"/>
                <a:gd name="T11" fmla="*/ 12 h 284"/>
                <a:gd name="T12" fmla="*/ 329 w 140"/>
                <a:gd name="T13" fmla="*/ 0 h 284"/>
                <a:gd name="T14" fmla="*/ 0 w 140"/>
                <a:gd name="T15" fmla="*/ 191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sp>
        <p:nvSpPr>
          <p:cNvPr id="18" name="TextBox 418"/>
          <p:cNvSpPr txBox="1">
            <a:spLocks noChangeArrowheads="1"/>
          </p:cNvSpPr>
          <p:nvPr/>
        </p:nvSpPr>
        <p:spPr bwMode="auto">
          <a:xfrm>
            <a:off x="4954486" y="5404344"/>
            <a:ext cx="1419586" cy="338554"/>
          </a:xfrm>
          <a:prstGeom prst="rect">
            <a:avLst/>
          </a:prstGeom>
          <a:noFill/>
          <a:ln w="9525">
            <a:noFill/>
            <a:miter lim="800000"/>
            <a:headEnd/>
            <a:tailEnd/>
          </a:ln>
        </p:spPr>
        <p:txBody>
          <a:bodyPr>
            <a:noAutofit/>
          </a:bodyPr>
          <a:lstStyle/>
          <a:p>
            <a:pPr fontAlgn="ctr"/>
            <a:r>
              <a:rPr lang="ru-RU" sz="1600">
                <a:latin typeface="Huawei Sans" panose="020C0503030203020204" pitchFamily="34" charset="0"/>
              </a:rPr>
              <a:t>Сервер AD</a:t>
            </a:r>
          </a:p>
        </p:txBody>
      </p:sp>
      <p:grpSp>
        <p:nvGrpSpPr>
          <p:cNvPr id="19" name="Group 1223"/>
          <p:cNvGrpSpPr>
            <a:grpSpLocks noChangeAspect="1"/>
          </p:cNvGrpSpPr>
          <p:nvPr/>
        </p:nvGrpSpPr>
        <p:grpSpPr bwMode="auto">
          <a:xfrm>
            <a:off x="3527259" y="3702514"/>
            <a:ext cx="291840" cy="318343"/>
            <a:chOff x="4493" y="1677"/>
            <a:chExt cx="574" cy="822"/>
          </a:xfrm>
        </p:grpSpPr>
        <p:sp>
          <p:nvSpPr>
            <p:cNvPr id="83" name="AutoShape 1224"/>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4" name="Freeform 1225"/>
            <p:cNvSpPr>
              <a:spLocks/>
            </p:cNvSpPr>
            <p:nvPr/>
          </p:nvSpPr>
          <p:spPr bwMode="auto">
            <a:xfrm>
              <a:off x="4497" y="1686"/>
              <a:ext cx="565" cy="805"/>
            </a:xfrm>
            <a:custGeom>
              <a:avLst/>
              <a:gdLst>
                <a:gd name="T0" fmla="*/ 559 w 239"/>
                <a:gd name="T1" fmla="*/ 135 h 342"/>
                <a:gd name="T2" fmla="*/ 550 w 239"/>
                <a:gd name="T3" fmla="*/ 125 h 342"/>
                <a:gd name="T4" fmla="*/ 342 w 239"/>
                <a:gd name="T5" fmla="*/ 5 h 342"/>
                <a:gd name="T6" fmla="*/ 319 w 239"/>
                <a:gd name="T7" fmla="*/ 5 h 342"/>
                <a:gd name="T8" fmla="*/ 12 w 239"/>
                <a:gd name="T9" fmla="*/ 182 h 342"/>
                <a:gd name="T10" fmla="*/ 2 w 239"/>
                <a:gd name="T11" fmla="*/ 191 h 342"/>
                <a:gd name="T12" fmla="*/ 0 w 239"/>
                <a:gd name="T13" fmla="*/ 203 h 342"/>
                <a:gd name="T14" fmla="*/ 0 w 239"/>
                <a:gd name="T15" fmla="*/ 662 h 342"/>
                <a:gd name="T16" fmla="*/ 12 w 239"/>
                <a:gd name="T17" fmla="*/ 683 h 342"/>
                <a:gd name="T18" fmla="*/ 219 w 239"/>
                <a:gd name="T19" fmla="*/ 806 h 342"/>
                <a:gd name="T20" fmla="*/ 231 w 239"/>
                <a:gd name="T21" fmla="*/ 808 h 342"/>
                <a:gd name="T22" fmla="*/ 243 w 239"/>
                <a:gd name="T23" fmla="*/ 806 h 342"/>
                <a:gd name="T24" fmla="*/ 552 w 239"/>
                <a:gd name="T25" fmla="*/ 626 h 342"/>
                <a:gd name="T26" fmla="*/ 564 w 239"/>
                <a:gd name="T27" fmla="*/ 607 h 342"/>
                <a:gd name="T28" fmla="*/ 562 w 239"/>
                <a:gd name="T29" fmla="*/ 146 h 342"/>
                <a:gd name="T30" fmla="*/ 559 w 239"/>
                <a:gd name="T31" fmla="*/ 135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5" name="Freeform 1226"/>
            <p:cNvSpPr>
              <a:spLocks/>
            </p:cNvSpPr>
            <p:nvPr/>
          </p:nvSpPr>
          <p:spPr bwMode="auto">
            <a:xfrm>
              <a:off x="4497" y="1874"/>
              <a:ext cx="233" cy="617"/>
            </a:xfrm>
            <a:custGeom>
              <a:avLst/>
              <a:gdLst>
                <a:gd name="T0" fmla="*/ 231 w 98"/>
                <a:gd name="T1" fmla="*/ 616 h 261"/>
                <a:gd name="T2" fmla="*/ 231 w 98"/>
                <a:gd name="T3" fmla="*/ 137 h 261"/>
                <a:gd name="T4" fmla="*/ 2 w 98"/>
                <a:gd name="T5" fmla="*/ 0 h 261"/>
                <a:gd name="T6" fmla="*/ 0 w 98"/>
                <a:gd name="T7" fmla="*/ 14 h 261"/>
                <a:gd name="T8" fmla="*/ 0 w 98"/>
                <a:gd name="T9" fmla="*/ 470 h 261"/>
                <a:gd name="T10" fmla="*/ 12 w 98"/>
                <a:gd name="T11" fmla="*/ 491 h 261"/>
                <a:gd name="T12" fmla="*/ 219 w 98"/>
                <a:gd name="T13" fmla="*/ 614 h 261"/>
                <a:gd name="T14" fmla="*/ 231 w 98"/>
                <a:gd name="T15" fmla="*/ 616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6" name="Freeform 1227"/>
            <p:cNvSpPr>
              <a:spLocks/>
            </p:cNvSpPr>
            <p:nvPr/>
          </p:nvSpPr>
          <p:spPr bwMode="auto">
            <a:xfrm>
              <a:off x="4510" y="1904"/>
              <a:ext cx="199" cy="330"/>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7" name="Freeform 1228"/>
            <p:cNvSpPr>
              <a:spLocks/>
            </p:cNvSpPr>
            <p:nvPr/>
          </p:nvSpPr>
          <p:spPr bwMode="auto">
            <a:xfrm>
              <a:off x="4510" y="1904"/>
              <a:ext cx="199" cy="330"/>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8" name="Line 1229"/>
            <p:cNvSpPr>
              <a:spLocks noChangeShapeType="1"/>
            </p:cNvSpPr>
            <p:nvPr/>
          </p:nvSpPr>
          <p:spPr bwMode="auto">
            <a:xfrm>
              <a:off x="4536" y="1977"/>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9" name="Line 1230"/>
            <p:cNvSpPr>
              <a:spLocks noChangeShapeType="1"/>
            </p:cNvSpPr>
            <p:nvPr/>
          </p:nvSpPr>
          <p:spPr bwMode="auto">
            <a:xfrm>
              <a:off x="4536" y="2028"/>
              <a:ext cx="160" cy="90"/>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0" name="Line 1231"/>
            <p:cNvSpPr>
              <a:spLocks noChangeShapeType="1"/>
            </p:cNvSpPr>
            <p:nvPr/>
          </p:nvSpPr>
          <p:spPr bwMode="auto">
            <a:xfrm>
              <a:off x="4536" y="2079"/>
              <a:ext cx="160" cy="86"/>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1" name="Freeform 1232"/>
            <p:cNvSpPr>
              <a:spLocks/>
            </p:cNvSpPr>
            <p:nvPr/>
          </p:nvSpPr>
          <p:spPr bwMode="auto">
            <a:xfrm>
              <a:off x="4510" y="2139"/>
              <a:ext cx="194" cy="133"/>
            </a:xfrm>
            <a:custGeom>
              <a:avLst/>
              <a:gdLst>
                <a:gd name="T0" fmla="*/ 12 w 83"/>
                <a:gd name="T1" fmla="*/ 5 h 55"/>
                <a:gd name="T2" fmla="*/ 0 w 83"/>
                <a:gd name="T3" fmla="*/ 9 h 55"/>
                <a:gd name="T4" fmla="*/ 9 w 83"/>
                <a:gd name="T5" fmla="*/ 28 h 55"/>
                <a:gd name="T6" fmla="*/ 187 w 83"/>
                <a:gd name="T7" fmla="*/ 128 h 55"/>
                <a:gd name="T8" fmla="*/ 196 w 83"/>
                <a:gd name="T9" fmla="*/ 123 h 55"/>
                <a:gd name="T10" fmla="*/ 187 w 83"/>
                <a:gd name="T11" fmla="*/ 104 h 55"/>
                <a:gd name="T12" fmla="*/ 12 w 83"/>
                <a:gd name="T13" fmla="*/ 5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2" name="Freeform 1233"/>
            <p:cNvSpPr>
              <a:spLocks/>
            </p:cNvSpPr>
            <p:nvPr/>
          </p:nvSpPr>
          <p:spPr bwMode="auto">
            <a:xfrm>
              <a:off x="4502" y="1686"/>
              <a:ext cx="557" cy="325"/>
            </a:xfrm>
            <a:custGeom>
              <a:avLst/>
              <a:gdLst>
                <a:gd name="T0" fmla="*/ 549 w 236"/>
                <a:gd name="T1" fmla="*/ 128 h 139"/>
                <a:gd name="T2" fmla="*/ 340 w 236"/>
                <a:gd name="T3" fmla="*/ 5 h 139"/>
                <a:gd name="T4" fmla="*/ 340 w 236"/>
                <a:gd name="T5" fmla="*/ 5 h 139"/>
                <a:gd name="T6" fmla="*/ 317 w 236"/>
                <a:gd name="T7" fmla="*/ 5 h 139"/>
                <a:gd name="T8" fmla="*/ 317 w 236"/>
                <a:gd name="T9" fmla="*/ 5 h 139"/>
                <a:gd name="T10" fmla="*/ 9 w 236"/>
                <a:gd name="T11" fmla="*/ 182 h 139"/>
                <a:gd name="T12" fmla="*/ 0 w 236"/>
                <a:gd name="T13" fmla="*/ 192 h 139"/>
                <a:gd name="T14" fmla="*/ 229 w 236"/>
                <a:gd name="T15" fmla="*/ 329 h 139"/>
                <a:gd name="T16" fmla="*/ 558 w 236"/>
                <a:gd name="T17" fmla="*/ 137 h 139"/>
                <a:gd name="T18" fmla="*/ 549 w 236"/>
                <a:gd name="T19" fmla="*/ 128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93" name="Freeform 1234"/>
            <p:cNvSpPr>
              <a:spLocks/>
            </p:cNvSpPr>
            <p:nvPr/>
          </p:nvSpPr>
          <p:spPr bwMode="auto">
            <a:xfrm>
              <a:off x="4730" y="1823"/>
              <a:ext cx="328" cy="668"/>
            </a:xfrm>
            <a:custGeom>
              <a:avLst/>
              <a:gdLst>
                <a:gd name="T0" fmla="*/ 0 w 140"/>
                <a:gd name="T1" fmla="*/ 191 h 284"/>
                <a:gd name="T2" fmla="*/ 0 w 140"/>
                <a:gd name="T3" fmla="*/ 671 h 284"/>
                <a:gd name="T4" fmla="*/ 12 w 140"/>
                <a:gd name="T5" fmla="*/ 669 h 284"/>
                <a:gd name="T6" fmla="*/ 319 w 140"/>
                <a:gd name="T7" fmla="*/ 491 h 284"/>
                <a:gd name="T8" fmla="*/ 331 w 140"/>
                <a:gd name="T9" fmla="*/ 470 h 284"/>
                <a:gd name="T10" fmla="*/ 331 w 140"/>
                <a:gd name="T11" fmla="*/ 12 h 284"/>
                <a:gd name="T12" fmla="*/ 329 w 140"/>
                <a:gd name="T13" fmla="*/ 0 h 284"/>
                <a:gd name="T14" fmla="*/ 0 w 140"/>
                <a:gd name="T15" fmla="*/ 191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lIns="91409" tIns="45704" rIns="91409" bIns="45704">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sp>
        <p:nvSpPr>
          <p:cNvPr id="20" name="TextBox 431"/>
          <p:cNvSpPr txBox="1">
            <a:spLocks noChangeArrowheads="1"/>
          </p:cNvSpPr>
          <p:nvPr/>
        </p:nvSpPr>
        <p:spPr bwMode="auto">
          <a:xfrm>
            <a:off x="2998438" y="3997644"/>
            <a:ext cx="895267" cy="307777"/>
          </a:xfrm>
          <a:prstGeom prst="rect">
            <a:avLst/>
          </a:prstGeom>
          <a:noFill/>
          <a:ln w="9525">
            <a:noFill/>
            <a:miter lim="800000"/>
            <a:headEnd/>
            <a:tailEnd/>
          </a:ln>
        </p:spPr>
        <p:txBody>
          <a:bodyPr>
            <a:noAutofit/>
          </a:bodyPr>
          <a:lstStyle/>
          <a:p>
            <a:pPr fontAlgn="ctr"/>
            <a:r>
              <a:rPr lang="ru-RU" sz="1400">
                <a:latin typeface="Huawei Sans" panose="020C0503030203020204" pitchFamily="34" charset="0"/>
              </a:rPr>
              <a:t>DNS</a:t>
            </a:r>
          </a:p>
        </p:txBody>
      </p:sp>
      <p:sp>
        <p:nvSpPr>
          <p:cNvPr id="21" name="TextBox 432"/>
          <p:cNvSpPr txBox="1">
            <a:spLocks noChangeArrowheads="1"/>
          </p:cNvSpPr>
          <p:nvPr/>
        </p:nvSpPr>
        <p:spPr bwMode="auto">
          <a:xfrm>
            <a:off x="4045208" y="2218569"/>
            <a:ext cx="1073004" cy="307777"/>
          </a:xfrm>
          <a:prstGeom prst="rect">
            <a:avLst/>
          </a:prstGeom>
          <a:noFill/>
          <a:ln w="9525">
            <a:noFill/>
            <a:miter lim="800000"/>
            <a:headEnd/>
            <a:tailEnd/>
          </a:ln>
        </p:spPr>
        <p:txBody>
          <a:bodyPr>
            <a:noAutofit/>
          </a:bodyPr>
          <a:lstStyle/>
          <a:p>
            <a:pPr fontAlgn="ctr"/>
            <a:r>
              <a:rPr lang="ru-RU" sz="1400">
                <a:latin typeface="Huawei Sans" panose="020C0503030203020204" pitchFamily="34" charset="0"/>
              </a:rPr>
              <a:t>Windows</a:t>
            </a:r>
          </a:p>
        </p:txBody>
      </p:sp>
      <p:cxnSp>
        <p:nvCxnSpPr>
          <p:cNvPr id="25" name="直接箭头连接符 1154"/>
          <p:cNvCxnSpPr>
            <a:stCxn id="144" idx="1"/>
            <a:endCxn id="94" idx="0"/>
          </p:cNvCxnSpPr>
          <p:nvPr/>
        </p:nvCxnSpPr>
        <p:spPr bwMode="auto">
          <a:xfrm flipH="1">
            <a:off x="3092792" y="2067688"/>
            <a:ext cx="610010" cy="1643115"/>
          </a:xfrm>
          <a:prstGeom prst="straightConnector1">
            <a:avLst/>
          </a:prstGeom>
          <a:ln w="19050">
            <a:solidFill>
              <a:srgbClr val="0066FF"/>
            </a:solidFill>
            <a:prstDash val="dashDot"/>
            <a:tailEnd type="arrow"/>
          </a:ln>
          <a:extLst/>
        </p:spPr>
        <p:style>
          <a:lnRef idx="1">
            <a:schemeClr val="dk1"/>
          </a:lnRef>
          <a:fillRef idx="0">
            <a:schemeClr val="dk1"/>
          </a:fillRef>
          <a:effectRef idx="0">
            <a:schemeClr val="dk1"/>
          </a:effectRef>
          <a:fontRef idx="minor">
            <a:schemeClr val="tx1"/>
          </a:fontRef>
        </p:style>
      </p:cxnSp>
      <p:cxnSp>
        <p:nvCxnSpPr>
          <p:cNvPr id="26" name="直接箭头连接符 1157"/>
          <p:cNvCxnSpPr>
            <a:endCxn id="83" idx="0"/>
          </p:cNvCxnSpPr>
          <p:nvPr/>
        </p:nvCxnSpPr>
        <p:spPr bwMode="auto">
          <a:xfrm flipH="1">
            <a:off x="3672082" y="3079091"/>
            <a:ext cx="482742" cy="623422"/>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cxnSp>
        <p:nvCxnSpPr>
          <p:cNvPr id="27" name="直接箭头连接符 1163"/>
          <p:cNvCxnSpPr>
            <a:stCxn id="8" idx="1"/>
          </p:cNvCxnSpPr>
          <p:nvPr/>
        </p:nvCxnSpPr>
        <p:spPr bwMode="auto">
          <a:xfrm flipH="1">
            <a:off x="5780786" y="4307697"/>
            <a:ext cx="2192086" cy="436064"/>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28" name="矩形 1187"/>
          <p:cNvSpPr>
            <a:spLocks noChangeArrowheads="1"/>
          </p:cNvSpPr>
          <p:nvPr/>
        </p:nvSpPr>
        <p:spPr bwMode="auto">
          <a:xfrm>
            <a:off x="7042497" y="2509047"/>
            <a:ext cx="1000592" cy="401646"/>
          </a:xfrm>
          <a:prstGeom prst="rect">
            <a:avLst/>
          </a:prstGeom>
          <a:solidFill>
            <a:srgbClr val="66CCFF"/>
          </a:solidFill>
          <a:ln w="9525">
            <a:noFill/>
            <a:miter lim="800000"/>
            <a:headEnd/>
            <a:tailEnd/>
          </a:ln>
        </p:spPr>
        <p:txBody>
          <a:bodyPr lIns="18000" tIns="18000" rIns="18000" bIns="18000" anchor="ctr">
            <a:noAutofit/>
          </a:bodyPr>
          <a:lstStyle/>
          <a:p>
            <a:pPr algn="ctr" fontAlgn="ctr">
              <a:buClr>
                <a:srgbClr val="CC9900"/>
              </a:buClr>
            </a:pPr>
            <a:r>
              <a:rPr lang="ru-RU" sz="1050" dirty="0">
                <a:latin typeface="Huawei Sans" panose="020C0503030203020204" pitchFamily="34" charset="0"/>
              </a:rPr>
              <a:t>Мониторинг </a:t>
            </a:r>
            <a:r>
              <a:rPr lang="ru-RU" sz="1050" dirty="0" smtClean="0">
                <a:latin typeface="Huawei Sans" panose="020C0503030203020204" pitchFamily="34" charset="0"/>
              </a:rPr>
              <a:t>производи-</a:t>
            </a:r>
            <a:br>
              <a:rPr lang="ru-RU" sz="1050" dirty="0" smtClean="0">
                <a:latin typeface="Huawei Sans" panose="020C0503030203020204" pitchFamily="34" charset="0"/>
              </a:rPr>
            </a:br>
            <a:r>
              <a:rPr lang="ru-RU" sz="1050" dirty="0" err="1" smtClean="0">
                <a:latin typeface="Huawei Sans" panose="020C0503030203020204" pitchFamily="34" charset="0"/>
              </a:rPr>
              <a:t>тельности</a:t>
            </a:r>
            <a:endParaRPr lang="ru-RU" sz="1050" dirty="0">
              <a:latin typeface="Huawei Sans" panose="020C0503030203020204" pitchFamily="34" charset="0"/>
            </a:endParaRPr>
          </a:p>
        </p:txBody>
      </p:sp>
      <p:sp>
        <p:nvSpPr>
          <p:cNvPr id="29" name="矩形 1188"/>
          <p:cNvSpPr>
            <a:spLocks noChangeArrowheads="1"/>
          </p:cNvSpPr>
          <p:nvPr/>
        </p:nvSpPr>
        <p:spPr bwMode="auto">
          <a:xfrm>
            <a:off x="8032118" y="2509047"/>
            <a:ext cx="989620" cy="401646"/>
          </a:xfrm>
          <a:prstGeom prst="rect">
            <a:avLst/>
          </a:prstGeom>
          <a:solidFill>
            <a:schemeClr val="accent1"/>
          </a:solidFill>
          <a:ln w="9525">
            <a:noFill/>
            <a:miter lim="800000"/>
            <a:headEnd/>
            <a:tailEnd/>
          </a:ln>
        </p:spPr>
        <p:txBody>
          <a:bodyPr lIns="18000" tIns="18000" rIns="18000" bIns="18000" anchor="ctr">
            <a:noAutofit/>
          </a:bodyPr>
          <a:lstStyle/>
          <a:p>
            <a:pPr algn="ctr" fontAlgn="ctr">
              <a:buClr>
                <a:srgbClr val="CC9900"/>
              </a:buClr>
            </a:pPr>
            <a:r>
              <a:rPr lang="ru-RU" sz="1200">
                <a:latin typeface="Huawei Sans" panose="020C0503030203020204" pitchFamily="34" charset="0"/>
              </a:rPr>
              <a:t>Управление сервисами</a:t>
            </a:r>
          </a:p>
        </p:txBody>
      </p:sp>
      <p:sp>
        <p:nvSpPr>
          <p:cNvPr id="30" name="矩形 1189"/>
          <p:cNvSpPr>
            <a:spLocks noChangeArrowheads="1"/>
          </p:cNvSpPr>
          <p:nvPr/>
        </p:nvSpPr>
        <p:spPr bwMode="auto">
          <a:xfrm>
            <a:off x="9010768" y="2514565"/>
            <a:ext cx="991815" cy="390611"/>
          </a:xfrm>
          <a:prstGeom prst="rect">
            <a:avLst/>
          </a:prstGeom>
          <a:solidFill>
            <a:srgbClr val="00B0F0"/>
          </a:solidFill>
          <a:ln w="9525">
            <a:noFill/>
            <a:miter lim="800000"/>
            <a:headEnd/>
            <a:tailEnd/>
          </a:ln>
        </p:spPr>
        <p:txBody>
          <a:bodyPr lIns="18000" tIns="18000" rIns="18000" bIns="18000" anchor="ctr">
            <a:noAutofit/>
          </a:bodyPr>
          <a:lstStyle/>
          <a:p>
            <a:pPr algn="ctr" fontAlgn="ctr">
              <a:buClr>
                <a:srgbClr val="CC9900"/>
              </a:buClr>
            </a:pPr>
            <a:r>
              <a:rPr lang="ru-RU" sz="1050" dirty="0">
                <a:latin typeface="Huawei Sans" panose="020C0503030203020204" pitchFamily="34" charset="0"/>
              </a:rPr>
              <a:t>Управление обменом данных</a:t>
            </a:r>
          </a:p>
        </p:txBody>
      </p:sp>
      <p:sp>
        <p:nvSpPr>
          <p:cNvPr id="31" name="矩形 1191"/>
          <p:cNvSpPr>
            <a:spLocks noChangeArrowheads="1"/>
          </p:cNvSpPr>
          <p:nvPr/>
        </p:nvSpPr>
        <p:spPr bwMode="auto">
          <a:xfrm>
            <a:off x="10011360" y="2524495"/>
            <a:ext cx="991815" cy="370751"/>
          </a:xfrm>
          <a:prstGeom prst="rect">
            <a:avLst/>
          </a:prstGeom>
          <a:solidFill>
            <a:schemeClr val="accent1"/>
          </a:solidFill>
          <a:ln w="9525">
            <a:noFill/>
            <a:miter lim="800000"/>
            <a:headEnd/>
            <a:tailEnd/>
          </a:ln>
        </p:spPr>
        <p:txBody>
          <a:bodyPr lIns="18000" tIns="18000" rIns="18000" bIns="18000" anchor="ctr">
            <a:noAutofit/>
          </a:bodyPr>
          <a:lstStyle/>
          <a:p>
            <a:pPr algn="ctr" fontAlgn="ctr">
              <a:buClr>
                <a:srgbClr val="CC9900"/>
              </a:buClr>
            </a:pPr>
            <a:r>
              <a:rPr lang="ru-RU" sz="1000" dirty="0">
                <a:latin typeface="Huawei Sans" panose="020C0503030203020204" pitchFamily="34" charset="0"/>
              </a:rPr>
              <a:t>Управление </a:t>
            </a:r>
            <a:r>
              <a:rPr lang="ru-RU" sz="1000" dirty="0" err="1" smtClean="0">
                <a:latin typeface="Huawei Sans" panose="020C0503030203020204" pitchFamily="34" charset="0"/>
              </a:rPr>
              <a:t>пользовате</a:t>
            </a:r>
            <a:r>
              <a:rPr lang="ru-RU" sz="1000" dirty="0" smtClean="0">
                <a:latin typeface="Huawei Sans" panose="020C0503030203020204" pitchFamily="34" charset="0"/>
              </a:rPr>
              <a:t>-</a:t>
            </a:r>
            <a:br>
              <a:rPr lang="ru-RU" sz="1000" dirty="0" smtClean="0">
                <a:latin typeface="Huawei Sans" panose="020C0503030203020204" pitchFamily="34" charset="0"/>
              </a:rPr>
            </a:br>
            <a:r>
              <a:rPr lang="ru-RU" sz="1000" dirty="0" err="1" smtClean="0">
                <a:latin typeface="Huawei Sans" panose="020C0503030203020204" pitchFamily="34" charset="0"/>
              </a:rPr>
              <a:t>лями</a:t>
            </a:r>
            <a:endParaRPr lang="ru-RU" sz="1000" dirty="0">
              <a:latin typeface="Huawei Sans" panose="020C0503030203020204" pitchFamily="34" charset="0"/>
            </a:endParaRPr>
          </a:p>
        </p:txBody>
      </p:sp>
      <p:cxnSp>
        <p:nvCxnSpPr>
          <p:cNvPr id="32" name="直接箭头连接符 1195"/>
          <p:cNvCxnSpPr/>
          <p:nvPr/>
        </p:nvCxnSpPr>
        <p:spPr bwMode="auto">
          <a:xfrm>
            <a:off x="4154824" y="3079091"/>
            <a:ext cx="1184911" cy="1675416"/>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cxnSp>
        <p:nvCxnSpPr>
          <p:cNvPr id="33" name="直接箭头连接符 1198"/>
          <p:cNvCxnSpPr>
            <a:endCxn id="8" idx="1"/>
          </p:cNvCxnSpPr>
          <p:nvPr/>
        </p:nvCxnSpPr>
        <p:spPr bwMode="auto">
          <a:xfrm>
            <a:off x="4117522" y="3079091"/>
            <a:ext cx="3855351" cy="1228605"/>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34" name="Line 18"/>
          <p:cNvSpPr>
            <a:spLocks noChangeShapeType="1"/>
          </p:cNvSpPr>
          <p:nvPr/>
        </p:nvSpPr>
        <p:spPr bwMode="auto">
          <a:xfrm>
            <a:off x="3549202" y="2500436"/>
            <a:ext cx="2459789" cy="1160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5" name="AutoShape 7"/>
          <p:cNvSpPr>
            <a:spLocks noChangeArrowheads="1"/>
          </p:cNvSpPr>
          <p:nvPr/>
        </p:nvSpPr>
        <p:spPr bwMode="auto">
          <a:xfrm>
            <a:off x="4094480" y="1633283"/>
            <a:ext cx="1765059" cy="283024"/>
          </a:xfrm>
          <a:prstGeom prst="roundRect">
            <a:avLst>
              <a:gd name="adj" fmla="val 16667"/>
            </a:avLst>
          </a:prstGeom>
          <a:solidFill>
            <a:srgbClr val="FEF4E2"/>
          </a:solidFill>
          <a:ln w="12700" algn="ctr">
            <a:solidFill>
              <a:srgbClr val="E27100"/>
            </a:solidFill>
            <a:prstDash val="dash"/>
            <a:round/>
            <a:headEnd/>
            <a:tailEnd/>
          </a:ln>
        </p:spPr>
        <p:txBody>
          <a:bodyPr lIns="0" tIns="0" rIns="45670" bIns="0">
            <a:noAutofit/>
          </a:bodyPr>
          <a:lstStyle/>
          <a:p>
            <a:pPr algn="ctr" eaLnBrk="0" fontAlgn="ctr" hangingPunct="0"/>
            <a:r>
              <a:rPr lang="ru-RU" sz="1400" b="1" dirty="0">
                <a:solidFill>
                  <a:srgbClr val="000000"/>
                </a:solidFill>
                <a:latin typeface="Huawei Sans" panose="020C0503030203020204" pitchFamily="34" charset="0"/>
              </a:rPr>
              <a:t>Офис компании</a:t>
            </a:r>
          </a:p>
        </p:txBody>
      </p:sp>
      <p:sp>
        <p:nvSpPr>
          <p:cNvPr id="37" name="Line 19"/>
          <p:cNvSpPr>
            <a:spLocks noChangeShapeType="1"/>
          </p:cNvSpPr>
          <p:nvPr/>
        </p:nvSpPr>
        <p:spPr bwMode="auto">
          <a:xfrm flipH="1">
            <a:off x="4762640" y="2507068"/>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8" name="Rectangle 172"/>
          <p:cNvSpPr>
            <a:spLocks noChangeArrowheads="1"/>
          </p:cNvSpPr>
          <p:nvPr/>
        </p:nvSpPr>
        <p:spPr bwMode="auto">
          <a:xfrm>
            <a:off x="4663897" y="2634737"/>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sp>
        <p:nvSpPr>
          <p:cNvPr id="39" name="Line 19"/>
          <p:cNvSpPr>
            <a:spLocks noChangeShapeType="1"/>
          </p:cNvSpPr>
          <p:nvPr/>
        </p:nvSpPr>
        <p:spPr bwMode="auto">
          <a:xfrm flipH="1">
            <a:off x="4227236" y="2507068"/>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40" name="Rectangle 172"/>
          <p:cNvSpPr>
            <a:spLocks noChangeArrowheads="1"/>
          </p:cNvSpPr>
          <p:nvPr/>
        </p:nvSpPr>
        <p:spPr bwMode="auto">
          <a:xfrm>
            <a:off x="4106549" y="2634737"/>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sp>
        <p:nvSpPr>
          <p:cNvPr id="41" name="Line 19"/>
          <p:cNvSpPr>
            <a:spLocks noChangeShapeType="1"/>
          </p:cNvSpPr>
          <p:nvPr/>
        </p:nvSpPr>
        <p:spPr bwMode="auto">
          <a:xfrm flipH="1">
            <a:off x="5036925" y="2372767"/>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42" name="Rectangle 172"/>
          <p:cNvSpPr>
            <a:spLocks noChangeArrowheads="1"/>
          </p:cNvSpPr>
          <p:nvPr/>
        </p:nvSpPr>
        <p:spPr bwMode="auto">
          <a:xfrm>
            <a:off x="4960125" y="2197015"/>
            <a:ext cx="221622"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sp>
        <p:nvSpPr>
          <p:cNvPr id="43" name="Line 19"/>
          <p:cNvSpPr>
            <a:spLocks noChangeShapeType="1"/>
          </p:cNvSpPr>
          <p:nvPr/>
        </p:nvSpPr>
        <p:spPr bwMode="auto">
          <a:xfrm flipH="1">
            <a:off x="3920036" y="2395980"/>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44" name="Rectangle 172"/>
          <p:cNvSpPr>
            <a:spLocks noChangeArrowheads="1"/>
          </p:cNvSpPr>
          <p:nvPr/>
        </p:nvSpPr>
        <p:spPr bwMode="auto">
          <a:xfrm>
            <a:off x="3843236" y="2220228"/>
            <a:ext cx="221623" cy="174093"/>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pic>
        <p:nvPicPr>
          <p:cNvPr id="45" name="Picture 60"/>
          <p:cNvPicPr>
            <a:picLocks noChangeAspect="1" noChangeArrowheads="1"/>
          </p:cNvPicPr>
          <p:nvPr/>
        </p:nvPicPr>
        <p:blipFill>
          <a:blip r:embed="rId6" cstate="print"/>
          <a:srcRect/>
          <a:stretch>
            <a:fillRect/>
          </a:stretch>
        </p:blipFill>
        <p:spPr bwMode="auto">
          <a:xfrm>
            <a:off x="3536036" y="1843853"/>
            <a:ext cx="283063" cy="198965"/>
          </a:xfrm>
          <a:prstGeom prst="rect">
            <a:avLst/>
          </a:prstGeom>
          <a:noFill/>
          <a:ln w="12700">
            <a:noFill/>
            <a:miter lim="800000"/>
            <a:headEnd/>
            <a:tailEnd/>
          </a:ln>
        </p:spPr>
      </p:pic>
      <p:pic>
        <p:nvPicPr>
          <p:cNvPr id="46" name="Picture 466"/>
          <p:cNvPicPr>
            <a:picLocks noChangeAspect="1" noChangeArrowheads="1"/>
          </p:cNvPicPr>
          <p:nvPr/>
        </p:nvPicPr>
        <p:blipFill>
          <a:blip r:embed="rId7" cstate="print"/>
          <a:srcRect/>
          <a:stretch>
            <a:fillRect/>
          </a:stretch>
        </p:blipFill>
        <p:spPr bwMode="auto">
          <a:xfrm>
            <a:off x="4894297" y="2846966"/>
            <a:ext cx="230399" cy="213886"/>
          </a:xfrm>
          <a:prstGeom prst="rect">
            <a:avLst/>
          </a:prstGeom>
          <a:noFill/>
          <a:ln w="9525">
            <a:noFill/>
            <a:miter lim="800000"/>
            <a:headEnd/>
            <a:tailEnd/>
          </a:ln>
        </p:spPr>
      </p:pic>
      <p:sp>
        <p:nvSpPr>
          <p:cNvPr id="47" name="AutoShape 7"/>
          <p:cNvSpPr>
            <a:spLocks noChangeArrowheads="1"/>
          </p:cNvSpPr>
          <p:nvPr/>
        </p:nvSpPr>
        <p:spPr bwMode="auto">
          <a:xfrm>
            <a:off x="8470975" y="3399092"/>
            <a:ext cx="1094945" cy="222177"/>
          </a:xfrm>
          <a:prstGeom prst="roundRect">
            <a:avLst>
              <a:gd name="adj" fmla="val 16667"/>
            </a:avLst>
          </a:prstGeom>
          <a:solidFill>
            <a:srgbClr val="FFFFFF"/>
          </a:solidFill>
          <a:ln w="19050" algn="ctr">
            <a:solidFill>
              <a:srgbClr val="E27100"/>
            </a:solidFill>
            <a:round/>
            <a:headEnd/>
            <a:tailEnd/>
          </a:ln>
        </p:spPr>
        <p:txBody>
          <a:bodyPr wrap="none" lIns="0" tIns="0" rIns="0" bIns="0" anchor="ctr">
            <a:noAutofit/>
          </a:bodyPr>
          <a:lstStyle/>
          <a:p>
            <a:pPr algn="ctr" eaLnBrk="0" fontAlgn="ctr" hangingPunct="0"/>
            <a:r>
              <a:rPr lang="ru-RU" sz="1400" b="1">
                <a:solidFill>
                  <a:srgbClr val="000000"/>
                </a:solidFill>
                <a:latin typeface="Huawei Sans" panose="020C0503030203020204" pitchFamily="34" charset="0"/>
              </a:rPr>
              <a:t>Сервис NAS</a:t>
            </a:r>
          </a:p>
        </p:txBody>
      </p:sp>
      <p:sp>
        <p:nvSpPr>
          <p:cNvPr id="48" name="AutoShape 7"/>
          <p:cNvSpPr>
            <a:spLocks noChangeArrowheads="1"/>
          </p:cNvSpPr>
          <p:nvPr/>
        </p:nvSpPr>
        <p:spPr bwMode="auto">
          <a:xfrm>
            <a:off x="8420505" y="2117430"/>
            <a:ext cx="1338511" cy="261751"/>
          </a:xfrm>
          <a:prstGeom prst="roundRect">
            <a:avLst>
              <a:gd name="adj" fmla="val 16667"/>
            </a:avLst>
          </a:prstGeom>
          <a:solidFill>
            <a:srgbClr val="FFFFFF"/>
          </a:solidFill>
          <a:ln w="19050" algn="ctr">
            <a:solidFill>
              <a:srgbClr val="E27100"/>
            </a:solidFill>
            <a:round/>
            <a:headEnd/>
            <a:tailEnd/>
          </a:ln>
        </p:spPr>
        <p:txBody>
          <a:bodyPr wrap="none" lIns="0" tIns="0" rIns="0" bIns="0" anchor="ctr">
            <a:noAutofit/>
          </a:bodyPr>
          <a:lstStyle/>
          <a:p>
            <a:pPr algn="ctr" eaLnBrk="0" fontAlgn="ctr" hangingPunct="0"/>
            <a:r>
              <a:rPr lang="ru-RU" sz="1400" b="1">
                <a:solidFill>
                  <a:srgbClr val="000000"/>
                </a:solidFill>
                <a:latin typeface="Huawei Sans" panose="020C0503030203020204" pitchFamily="34" charset="0"/>
              </a:rPr>
              <a:t>Управление</a:t>
            </a:r>
          </a:p>
        </p:txBody>
      </p:sp>
      <p:cxnSp>
        <p:nvCxnSpPr>
          <p:cNvPr id="49" name="直接箭头连接符 1499"/>
          <p:cNvCxnSpPr>
            <a:stCxn id="6" idx="2"/>
            <a:endCxn id="47" idx="0"/>
          </p:cNvCxnSpPr>
          <p:nvPr/>
        </p:nvCxnSpPr>
        <p:spPr bwMode="auto">
          <a:xfrm>
            <a:off x="9019545" y="2972977"/>
            <a:ext cx="0" cy="426115"/>
          </a:xfrm>
          <a:prstGeom prst="straightConnector1">
            <a:avLst/>
          </a:prstGeom>
          <a:ln>
            <a:solidFill>
              <a:srgbClr val="0066FF"/>
            </a:solidFill>
            <a:headEnd type="triangle"/>
            <a:tailEnd type="arrow"/>
          </a:ln>
          <a:extLst/>
        </p:spPr>
        <p:style>
          <a:lnRef idx="2">
            <a:schemeClr val="accent4"/>
          </a:lnRef>
          <a:fillRef idx="0">
            <a:schemeClr val="accent4"/>
          </a:fillRef>
          <a:effectRef idx="1">
            <a:schemeClr val="accent4"/>
          </a:effectRef>
          <a:fontRef idx="minor">
            <a:schemeClr val="tx1"/>
          </a:fontRef>
        </p:style>
      </p:cxnSp>
      <p:grpSp>
        <p:nvGrpSpPr>
          <p:cNvPr id="50" name="Group 2476"/>
          <p:cNvGrpSpPr>
            <a:grpSpLocks noChangeAspect="1"/>
          </p:cNvGrpSpPr>
          <p:nvPr/>
        </p:nvGrpSpPr>
        <p:grpSpPr bwMode="auto">
          <a:xfrm>
            <a:off x="5662295" y="1993076"/>
            <a:ext cx="199679" cy="215545"/>
            <a:chOff x="4493" y="1677"/>
            <a:chExt cx="574" cy="822"/>
          </a:xfrm>
        </p:grpSpPr>
        <p:sp>
          <p:nvSpPr>
            <p:cNvPr id="72" name="AutoShape 2477"/>
            <p:cNvSpPr>
              <a:spLocks noChangeAspect="1" noChangeArrowheads="1" noTextEdit="1"/>
            </p:cNvSpPr>
            <p:nvPr/>
          </p:nvSpPr>
          <p:spPr bwMode="auto">
            <a:xfrm>
              <a:off x="4493" y="1677"/>
              <a:ext cx="574" cy="822"/>
            </a:xfrm>
            <a:prstGeom prst="rect">
              <a:avLst/>
            </a:prstGeom>
            <a:noFill/>
            <a:ln w="9525">
              <a:no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3" name="Freeform 2478"/>
            <p:cNvSpPr>
              <a:spLocks/>
            </p:cNvSpPr>
            <p:nvPr/>
          </p:nvSpPr>
          <p:spPr bwMode="auto">
            <a:xfrm>
              <a:off x="4499" y="1683"/>
              <a:ext cx="561" cy="809"/>
            </a:xfrm>
            <a:custGeom>
              <a:avLst/>
              <a:gdLst>
                <a:gd name="T0" fmla="*/ 2147483647 w 239"/>
                <a:gd name="T1" fmla="*/ 2147483647 h 342"/>
                <a:gd name="T2" fmla="*/ 2147483647 w 239"/>
                <a:gd name="T3" fmla="*/ 2147483647 h 342"/>
                <a:gd name="T4" fmla="*/ 2147483647 w 239"/>
                <a:gd name="T5" fmla="*/ 2147483647 h 342"/>
                <a:gd name="T6" fmla="*/ 2147483647 w 239"/>
                <a:gd name="T7" fmla="*/ 2147483647 h 342"/>
                <a:gd name="T8" fmla="*/ 2147483647 w 239"/>
                <a:gd name="T9" fmla="*/ 2147483647 h 342"/>
                <a:gd name="T10" fmla="*/ 2147483647 w 239"/>
                <a:gd name="T11" fmla="*/ 2147483647 h 342"/>
                <a:gd name="T12" fmla="*/ 0 w 239"/>
                <a:gd name="T13" fmla="*/ 2147483647 h 342"/>
                <a:gd name="T14" fmla="*/ 0 w 239"/>
                <a:gd name="T15" fmla="*/ 2147483647 h 342"/>
                <a:gd name="T16" fmla="*/ 2147483647 w 239"/>
                <a:gd name="T17" fmla="*/ 2147483647 h 342"/>
                <a:gd name="T18" fmla="*/ 2147483647 w 239"/>
                <a:gd name="T19" fmla="*/ 2147483647 h 342"/>
                <a:gd name="T20" fmla="*/ 2147483647 w 239"/>
                <a:gd name="T21" fmla="*/ 2147483647 h 342"/>
                <a:gd name="T22" fmla="*/ 2147483647 w 239"/>
                <a:gd name="T23" fmla="*/ 2147483647 h 342"/>
                <a:gd name="T24" fmla="*/ 2147483647 w 239"/>
                <a:gd name="T25" fmla="*/ 2147483647 h 342"/>
                <a:gd name="T26" fmla="*/ 2147483647 w 239"/>
                <a:gd name="T27" fmla="*/ 2147483647 h 342"/>
                <a:gd name="T28" fmla="*/ 2147483647 w 239"/>
                <a:gd name="T29" fmla="*/ 2147483647 h 342"/>
                <a:gd name="T30" fmla="*/ 2147483647 w 239"/>
                <a:gd name="T31" fmla="*/ 2147483647 h 34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9"/>
                <a:gd name="T49" fmla="*/ 0 h 342"/>
                <a:gd name="T50" fmla="*/ 239 w 239"/>
                <a:gd name="T51" fmla="*/ 342 h 34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9" h="342">
                  <a:moveTo>
                    <a:pt x="237" y="57"/>
                  </a:moveTo>
                  <a:cubicBezTo>
                    <a:pt x="236" y="56"/>
                    <a:pt x="235" y="54"/>
                    <a:pt x="233" y="53"/>
                  </a:cubicBezTo>
                  <a:cubicBezTo>
                    <a:pt x="145" y="2"/>
                    <a:pt x="145" y="2"/>
                    <a:pt x="145" y="2"/>
                  </a:cubicBezTo>
                  <a:cubicBezTo>
                    <a:pt x="142" y="0"/>
                    <a:pt x="138" y="0"/>
                    <a:pt x="135" y="2"/>
                  </a:cubicBezTo>
                  <a:cubicBezTo>
                    <a:pt x="5" y="77"/>
                    <a:pt x="5" y="77"/>
                    <a:pt x="5" y="77"/>
                  </a:cubicBezTo>
                  <a:cubicBezTo>
                    <a:pt x="4" y="78"/>
                    <a:pt x="2" y="79"/>
                    <a:pt x="1" y="81"/>
                  </a:cubicBezTo>
                  <a:cubicBezTo>
                    <a:pt x="1" y="82"/>
                    <a:pt x="0" y="84"/>
                    <a:pt x="0" y="86"/>
                  </a:cubicBezTo>
                  <a:cubicBezTo>
                    <a:pt x="0" y="280"/>
                    <a:pt x="0" y="280"/>
                    <a:pt x="0" y="280"/>
                  </a:cubicBezTo>
                  <a:cubicBezTo>
                    <a:pt x="0" y="284"/>
                    <a:pt x="2" y="287"/>
                    <a:pt x="5" y="289"/>
                  </a:cubicBezTo>
                  <a:cubicBezTo>
                    <a:pt x="93" y="341"/>
                    <a:pt x="93" y="341"/>
                    <a:pt x="93" y="341"/>
                  </a:cubicBezTo>
                  <a:cubicBezTo>
                    <a:pt x="95" y="341"/>
                    <a:pt x="96" y="342"/>
                    <a:pt x="98" y="342"/>
                  </a:cubicBezTo>
                  <a:cubicBezTo>
                    <a:pt x="100" y="342"/>
                    <a:pt x="102" y="341"/>
                    <a:pt x="103" y="341"/>
                  </a:cubicBezTo>
                  <a:cubicBezTo>
                    <a:pt x="234" y="265"/>
                    <a:pt x="234" y="265"/>
                    <a:pt x="234" y="265"/>
                  </a:cubicBezTo>
                  <a:cubicBezTo>
                    <a:pt x="236" y="264"/>
                    <a:pt x="239" y="260"/>
                    <a:pt x="239" y="257"/>
                  </a:cubicBezTo>
                  <a:cubicBezTo>
                    <a:pt x="238" y="62"/>
                    <a:pt x="238" y="62"/>
                    <a:pt x="238" y="62"/>
                  </a:cubicBezTo>
                  <a:cubicBezTo>
                    <a:pt x="238" y="61"/>
                    <a:pt x="238" y="59"/>
                    <a:pt x="237" y="57"/>
                  </a:cubicBezTo>
                  <a:close/>
                </a:path>
              </a:pathLst>
            </a:custGeom>
            <a:noFill/>
            <a:ln w="22225">
              <a:solidFill>
                <a:srgbClr val="333333"/>
              </a:solid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4" name="Freeform 2479"/>
            <p:cNvSpPr>
              <a:spLocks/>
            </p:cNvSpPr>
            <p:nvPr/>
          </p:nvSpPr>
          <p:spPr bwMode="auto">
            <a:xfrm>
              <a:off x="4499" y="1873"/>
              <a:ext cx="227" cy="620"/>
            </a:xfrm>
            <a:custGeom>
              <a:avLst/>
              <a:gdLst>
                <a:gd name="T0" fmla="*/ 2147483647 w 98"/>
                <a:gd name="T1" fmla="*/ 2147483647 h 261"/>
                <a:gd name="T2" fmla="*/ 2147483647 w 98"/>
                <a:gd name="T3" fmla="*/ 2147483647 h 261"/>
                <a:gd name="T4" fmla="*/ 2147483647 w 98"/>
                <a:gd name="T5" fmla="*/ 0 h 261"/>
                <a:gd name="T6" fmla="*/ 0 w 98"/>
                <a:gd name="T7" fmla="*/ 2147483647 h 261"/>
                <a:gd name="T8" fmla="*/ 0 w 98"/>
                <a:gd name="T9" fmla="*/ 2147483647 h 261"/>
                <a:gd name="T10" fmla="*/ 2147483647 w 98"/>
                <a:gd name="T11" fmla="*/ 2147483647 h 261"/>
                <a:gd name="T12" fmla="*/ 2147483647 w 98"/>
                <a:gd name="T13" fmla="*/ 2147483647 h 261"/>
                <a:gd name="T14" fmla="*/ 2147483647 w 98"/>
                <a:gd name="T15" fmla="*/ 2147483647 h 261"/>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261"/>
                <a:gd name="T26" fmla="*/ 98 w 98"/>
                <a:gd name="T27" fmla="*/ 261 h 2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261">
                  <a:moveTo>
                    <a:pt x="98" y="261"/>
                  </a:moveTo>
                  <a:cubicBezTo>
                    <a:pt x="98" y="58"/>
                    <a:pt x="98" y="58"/>
                    <a:pt x="98" y="58"/>
                  </a:cubicBezTo>
                  <a:cubicBezTo>
                    <a:pt x="1" y="0"/>
                    <a:pt x="1" y="0"/>
                    <a:pt x="1" y="0"/>
                  </a:cubicBezTo>
                  <a:cubicBezTo>
                    <a:pt x="1" y="1"/>
                    <a:pt x="0" y="4"/>
                    <a:pt x="0" y="6"/>
                  </a:cubicBezTo>
                  <a:cubicBezTo>
                    <a:pt x="0" y="199"/>
                    <a:pt x="0" y="199"/>
                    <a:pt x="0" y="199"/>
                  </a:cubicBezTo>
                  <a:cubicBezTo>
                    <a:pt x="0" y="203"/>
                    <a:pt x="2" y="206"/>
                    <a:pt x="5" y="208"/>
                  </a:cubicBezTo>
                  <a:cubicBezTo>
                    <a:pt x="93" y="260"/>
                    <a:pt x="93" y="260"/>
                    <a:pt x="93" y="260"/>
                  </a:cubicBezTo>
                  <a:cubicBezTo>
                    <a:pt x="94" y="260"/>
                    <a:pt x="96" y="261"/>
                    <a:pt x="98" y="261"/>
                  </a:cubicBezTo>
                  <a:close/>
                </a:path>
              </a:pathLst>
            </a:custGeom>
            <a:solidFill>
              <a:srgbClr val="CCCCCC"/>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5" name="Freeform 2480"/>
            <p:cNvSpPr>
              <a:spLocks/>
            </p:cNvSpPr>
            <p:nvPr/>
          </p:nvSpPr>
          <p:spPr bwMode="auto">
            <a:xfrm>
              <a:off x="4512" y="1905"/>
              <a:ext cx="196" cy="329"/>
            </a:xfrm>
            <a:custGeom>
              <a:avLst/>
              <a:gdLst>
                <a:gd name="T0" fmla="*/ 0 w 200"/>
                <a:gd name="T1" fmla="*/ 0 h 326"/>
                <a:gd name="T2" fmla="*/ 200 w 200"/>
                <a:gd name="T3" fmla="*/ 116 h 326"/>
                <a:gd name="T4" fmla="*/ 200 w 200"/>
                <a:gd name="T5" fmla="*/ 326 h 326"/>
                <a:gd name="T6" fmla="*/ 0 w 200"/>
                <a:gd name="T7" fmla="*/ 210 h 326"/>
                <a:gd name="T8" fmla="*/ 0 w 200"/>
                <a:gd name="T9" fmla="*/ 0 h 326"/>
                <a:gd name="T10" fmla="*/ 0 60000 65536"/>
                <a:gd name="T11" fmla="*/ 0 60000 65536"/>
                <a:gd name="T12" fmla="*/ 0 60000 65536"/>
                <a:gd name="T13" fmla="*/ 0 60000 65536"/>
                <a:gd name="T14" fmla="*/ 0 60000 65536"/>
                <a:gd name="T15" fmla="*/ 0 w 200"/>
                <a:gd name="T16" fmla="*/ 0 h 326"/>
                <a:gd name="T17" fmla="*/ 200 w 200"/>
                <a:gd name="T18" fmla="*/ 326 h 326"/>
              </a:gdLst>
              <a:ahLst/>
              <a:cxnLst>
                <a:cxn ang="T10">
                  <a:pos x="T0" y="T1"/>
                </a:cxn>
                <a:cxn ang="T11">
                  <a:pos x="T2" y="T3"/>
                </a:cxn>
                <a:cxn ang="T12">
                  <a:pos x="T4" y="T5"/>
                </a:cxn>
                <a:cxn ang="T13">
                  <a:pos x="T6" y="T7"/>
                </a:cxn>
                <a:cxn ang="T14">
                  <a:pos x="T8" y="T9"/>
                </a:cxn>
              </a:cxnLst>
              <a:rect l="T15" t="T16" r="T17" b="T18"/>
              <a:pathLst>
                <a:path w="200" h="326">
                  <a:moveTo>
                    <a:pt x="0" y="0"/>
                  </a:moveTo>
                  <a:lnTo>
                    <a:pt x="200" y="116"/>
                  </a:lnTo>
                  <a:lnTo>
                    <a:pt x="200" y="326"/>
                  </a:lnTo>
                  <a:lnTo>
                    <a:pt x="0" y="210"/>
                  </a:lnTo>
                  <a:lnTo>
                    <a:pt x="0" y="0"/>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6" name="Freeform 2481"/>
            <p:cNvSpPr>
              <a:spLocks/>
            </p:cNvSpPr>
            <p:nvPr/>
          </p:nvSpPr>
          <p:spPr bwMode="auto">
            <a:xfrm>
              <a:off x="4512" y="1905"/>
              <a:ext cx="196" cy="329"/>
            </a:xfrm>
            <a:custGeom>
              <a:avLst/>
              <a:gdLst>
                <a:gd name="T0" fmla="*/ 4 w 200"/>
                <a:gd name="T1" fmla="*/ 3 h 326"/>
                <a:gd name="T2" fmla="*/ 4 w 200"/>
                <a:gd name="T3" fmla="*/ 206 h 326"/>
                <a:gd name="T4" fmla="*/ 200 w 200"/>
                <a:gd name="T5" fmla="*/ 319 h 326"/>
                <a:gd name="T6" fmla="*/ 200 w 200"/>
                <a:gd name="T7" fmla="*/ 326 h 326"/>
                <a:gd name="T8" fmla="*/ 0 w 200"/>
                <a:gd name="T9" fmla="*/ 210 h 326"/>
                <a:gd name="T10" fmla="*/ 0 w 200"/>
                <a:gd name="T11" fmla="*/ 0 h 326"/>
                <a:gd name="T12" fmla="*/ 4 w 200"/>
                <a:gd name="T13" fmla="*/ 3 h 326"/>
                <a:gd name="T14" fmla="*/ 0 60000 65536"/>
                <a:gd name="T15" fmla="*/ 0 60000 65536"/>
                <a:gd name="T16" fmla="*/ 0 60000 65536"/>
                <a:gd name="T17" fmla="*/ 0 60000 65536"/>
                <a:gd name="T18" fmla="*/ 0 60000 65536"/>
                <a:gd name="T19" fmla="*/ 0 60000 65536"/>
                <a:gd name="T20" fmla="*/ 0 60000 65536"/>
                <a:gd name="T21" fmla="*/ 0 w 200"/>
                <a:gd name="T22" fmla="*/ 0 h 326"/>
                <a:gd name="T23" fmla="*/ 200 w 200"/>
                <a:gd name="T24" fmla="*/ 326 h 3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 h="326">
                  <a:moveTo>
                    <a:pt x="4" y="3"/>
                  </a:moveTo>
                  <a:lnTo>
                    <a:pt x="4" y="206"/>
                  </a:lnTo>
                  <a:lnTo>
                    <a:pt x="200" y="319"/>
                  </a:lnTo>
                  <a:lnTo>
                    <a:pt x="200" y="326"/>
                  </a:lnTo>
                  <a:lnTo>
                    <a:pt x="0" y="210"/>
                  </a:lnTo>
                  <a:lnTo>
                    <a:pt x="0" y="0"/>
                  </a:lnTo>
                  <a:lnTo>
                    <a:pt x="4" y="3"/>
                  </a:lnTo>
                  <a:close/>
                </a:path>
              </a:pathLst>
            </a:custGeom>
            <a:solidFill>
              <a:srgbClr val="FFFFFF"/>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7" name="Line 2482"/>
            <p:cNvSpPr>
              <a:spLocks noChangeShapeType="1"/>
            </p:cNvSpPr>
            <p:nvPr/>
          </p:nvSpPr>
          <p:spPr bwMode="auto">
            <a:xfrm>
              <a:off x="4537" y="1974"/>
              <a:ext cx="158" cy="89"/>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8" name="Line 2483"/>
            <p:cNvSpPr>
              <a:spLocks noChangeShapeType="1"/>
            </p:cNvSpPr>
            <p:nvPr/>
          </p:nvSpPr>
          <p:spPr bwMode="auto">
            <a:xfrm>
              <a:off x="4537" y="2031"/>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79" name="Line 2484"/>
            <p:cNvSpPr>
              <a:spLocks noChangeShapeType="1"/>
            </p:cNvSpPr>
            <p:nvPr/>
          </p:nvSpPr>
          <p:spPr bwMode="auto">
            <a:xfrm>
              <a:off x="4537" y="2082"/>
              <a:ext cx="158" cy="82"/>
            </a:xfrm>
            <a:prstGeom prst="line">
              <a:avLst/>
            </a:prstGeom>
            <a:noFill/>
            <a:ln w="11113" cap="rnd">
              <a:solidFill>
                <a:srgbClr val="000000"/>
              </a:solidFill>
              <a:miter lim="800000"/>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0" name="Freeform 2485"/>
            <p:cNvSpPr>
              <a:spLocks/>
            </p:cNvSpPr>
            <p:nvPr/>
          </p:nvSpPr>
          <p:spPr bwMode="auto">
            <a:xfrm>
              <a:off x="4512" y="2139"/>
              <a:ext cx="196" cy="133"/>
            </a:xfrm>
            <a:custGeom>
              <a:avLst/>
              <a:gdLst>
                <a:gd name="T0" fmla="*/ 2147483647 w 83"/>
                <a:gd name="T1" fmla="*/ 2147483647 h 55"/>
                <a:gd name="T2" fmla="*/ 0 w 83"/>
                <a:gd name="T3" fmla="*/ 2147483647 h 55"/>
                <a:gd name="T4" fmla="*/ 2147483647 w 83"/>
                <a:gd name="T5" fmla="*/ 2147483647 h 55"/>
                <a:gd name="T6" fmla="*/ 2147483647 w 83"/>
                <a:gd name="T7" fmla="*/ 2147483647 h 55"/>
                <a:gd name="T8" fmla="*/ 2147483647 w 83"/>
                <a:gd name="T9" fmla="*/ 2147483647 h 55"/>
                <a:gd name="T10" fmla="*/ 2147483647 w 83"/>
                <a:gd name="T11" fmla="*/ 2147483647 h 55"/>
                <a:gd name="T12" fmla="*/ 2147483647 w 83"/>
                <a:gd name="T13" fmla="*/ 2147483647 h 55"/>
                <a:gd name="T14" fmla="*/ 0 60000 65536"/>
                <a:gd name="T15" fmla="*/ 0 60000 65536"/>
                <a:gd name="T16" fmla="*/ 0 60000 65536"/>
                <a:gd name="T17" fmla="*/ 0 60000 65536"/>
                <a:gd name="T18" fmla="*/ 0 60000 65536"/>
                <a:gd name="T19" fmla="*/ 0 60000 65536"/>
                <a:gd name="T20" fmla="*/ 0 60000 65536"/>
                <a:gd name="T21" fmla="*/ 0 w 83"/>
                <a:gd name="T22" fmla="*/ 0 h 55"/>
                <a:gd name="T23" fmla="*/ 83 w 83"/>
                <a:gd name="T24" fmla="*/ 55 h 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55">
                  <a:moveTo>
                    <a:pt x="5" y="2"/>
                  </a:moveTo>
                  <a:cubicBezTo>
                    <a:pt x="2" y="0"/>
                    <a:pt x="0" y="1"/>
                    <a:pt x="0" y="4"/>
                  </a:cubicBezTo>
                  <a:cubicBezTo>
                    <a:pt x="0" y="7"/>
                    <a:pt x="2" y="10"/>
                    <a:pt x="4" y="12"/>
                  </a:cubicBezTo>
                  <a:cubicBezTo>
                    <a:pt x="79" y="54"/>
                    <a:pt x="79" y="54"/>
                    <a:pt x="79" y="54"/>
                  </a:cubicBezTo>
                  <a:cubicBezTo>
                    <a:pt x="81" y="55"/>
                    <a:pt x="83" y="54"/>
                    <a:pt x="83" y="52"/>
                  </a:cubicBezTo>
                  <a:cubicBezTo>
                    <a:pt x="83" y="49"/>
                    <a:pt x="81" y="45"/>
                    <a:pt x="79" y="44"/>
                  </a:cubicBezTo>
                  <a:lnTo>
                    <a:pt x="5" y="2"/>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1" name="Freeform 2486"/>
            <p:cNvSpPr>
              <a:spLocks/>
            </p:cNvSpPr>
            <p:nvPr/>
          </p:nvSpPr>
          <p:spPr bwMode="auto">
            <a:xfrm>
              <a:off x="4499" y="1683"/>
              <a:ext cx="561" cy="329"/>
            </a:xfrm>
            <a:custGeom>
              <a:avLst/>
              <a:gdLst>
                <a:gd name="T0" fmla="*/ 2147483647 w 236"/>
                <a:gd name="T1" fmla="*/ 2147483647 h 139"/>
                <a:gd name="T2" fmla="*/ 2147483647 w 236"/>
                <a:gd name="T3" fmla="*/ 2147483647 h 139"/>
                <a:gd name="T4" fmla="*/ 2147483647 w 236"/>
                <a:gd name="T5" fmla="*/ 2147483647 h 139"/>
                <a:gd name="T6" fmla="*/ 2147483647 w 236"/>
                <a:gd name="T7" fmla="*/ 2147483647 h 139"/>
                <a:gd name="T8" fmla="*/ 2147483647 w 236"/>
                <a:gd name="T9" fmla="*/ 2147483647 h 139"/>
                <a:gd name="T10" fmla="*/ 2147483647 w 236"/>
                <a:gd name="T11" fmla="*/ 2147483647 h 139"/>
                <a:gd name="T12" fmla="*/ 0 w 236"/>
                <a:gd name="T13" fmla="*/ 2147483647 h 139"/>
                <a:gd name="T14" fmla="*/ 2147483647 w 236"/>
                <a:gd name="T15" fmla="*/ 2147483647 h 139"/>
                <a:gd name="T16" fmla="*/ 2147483647 w 236"/>
                <a:gd name="T17" fmla="*/ 2147483647 h 139"/>
                <a:gd name="T18" fmla="*/ 2147483647 w 236"/>
                <a:gd name="T19" fmla="*/ 2147483647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6"/>
                <a:gd name="T31" fmla="*/ 0 h 139"/>
                <a:gd name="T32" fmla="*/ 236 w 23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6" h="139">
                  <a:moveTo>
                    <a:pt x="232" y="54"/>
                  </a:moveTo>
                  <a:cubicBezTo>
                    <a:pt x="144" y="2"/>
                    <a:pt x="144" y="2"/>
                    <a:pt x="144" y="2"/>
                  </a:cubicBezTo>
                  <a:cubicBezTo>
                    <a:pt x="144" y="2"/>
                    <a:pt x="144" y="2"/>
                    <a:pt x="144" y="2"/>
                  </a:cubicBezTo>
                  <a:cubicBezTo>
                    <a:pt x="141" y="0"/>
                    <a:pt x="137" y="0"/>
                    <a:pt x="134" y="2"/>
                  </a:cubicBezTo>
                  <a:cubicBezTo>
                    <a:pt x="134" y="2"/>
                    <a:pt x="134" y="2"/>
                    <a:pt x="134" y="2"/>
                  </a:cubicBezTo>
                  <a:cubicBezTo>
                    <a:pt x="4" y="77"/>
                    <a:pt x="4" y="77"/>
                    <a:pt x="4" y="77"/>
                  </a:cubicBezTo>
                  <a:cubicBezTo>
                    <a:pt x="3" y="78"/>
                    <a:pt x="1" y="79"/>
                    <a:pt x="0" y="81"/>
                  </a:cubicBezTo>
                  <a:cubicBezTo>
                    <a:pt x="97" y="139"/>
                    <a:pt x="97" y="139"/>
                    <a:pt x="97" y="139"/>
                  </a:cubicBezTo>
                  <a:cubicBezTo>
                    <a:pt x="236" y="58"/>
                    <a:pt x="236" y="58"/>
                    <a:pt x="236" y="58"/>
                  </a:cubicBezTo>
                  <a:cubicBezTo>
                    <a:pt x="235" y="56"/>
                    <a:pt x="234" y="55"/>
                    <a:pt x="232" y="54"/>
                  </a:cubicBezTo>
                  <a:close/>
                </a:path>
              </a:pathLst>
            </a:custGeom>
            <a:solidFill>
              <a:srgbClr val="E3E3E3"/>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sp>
          <p:nvSpPr>
            <p:cNvPr id="82" name="Freeform 2487"/>
            <p:cNvSpPr>
              <a:spLocks/>
            </p:cNvSpPr>
            <p:nvPr/>
          </p:nvSpPr>
          <p:spPr bwMode="auto">
            <a:xfrm>
              <a:off x="4726" y="1822"/>
              <a:ext cx="334" cy="670"/>
            </a:xfrm>
            <a:custGeom>
              <a:avLst/>
              <a:gdLst>
                <a:gd name="T0" fmla="*/ 0 w 140"/>
                <a:gd name="T1" fmla="*/ 2147483647 h 284"/>
                <a:gd name="T2" fmla="*/ 0 w 140"/>
                <a:gd name="T3" fmla="*/ 2147483647 h 284"/>
                <a:gd name="T4" fmla="*/ 2147483647 w 140"/>
                <a:gd name="T5" fmla="*/ 2147483647 h 284"/>
                <a:gd name="T6" fmla="*/ 2147483647 w 140"/>
                <a:gd name="T7" fmla="*/ 2147483647 h 284"/>
                <a:gd name="T8" fmla="*/ 2147483647 w 140"/>
                <a:gd name="T9" fmla="*/ 2147483647 h 284"/>
                <a:gd name="T10" fmla="*/ 2147483647 w 140"/>
                <a:gd name="T11" fmla="*/ 2147483647 h 284"/>
                <a:gd name="T12" fmla="*/ 2147483647 w 140"/>
                <a:gd name="T13" fmla="*/ 0 h 284"/>
                <a:gd name="T14" fmla="*/ 0 w 140"/>
                <a:gd name="T15" fmla="*/ 2147483647 h 284"/>
                <a:gd name="T16" fmla="*/ 0 60000 65536"/>
                <a:gd name="T17" fmla="*/ 0 60000 65536"/>
                <a:gd name="T18" fmla="*/ 0 60000 65536"/>
                <a:gd name="T19" fmla="*/ 0 60000 65536"/>
                <a:gd name="T20" fmla="*/ 0 60000 65536"/>
                <a:gd name="T21" fmla="*/ 0 60000 65536"/>
                <a:gd name="T22" fmla="*/ 0 60000 65536"/>
                <a:gd name="T23" fmla="*/ 0 60000 65536"/>
                <a:gd name="T24" fmla="*/ 0 w 140"/>
                <a:gd name="T25" fmla="*/ 0 h 284"/>
                <a:gd name="T26" fmla="*/ 140 w 140"/>
                <a:gd name="T27" fmla="*/ 284 h 2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0" h="284">
                  <a:moveTo>
                    <a:pt x="0" y="81"/>
                  </a:moveTo>
                  <a:cubicBezTo>
                    <a:pt x="0" y="284"/>
                    <a:pt x="0" y="284"/>
                    <a:pt x="0" y="284"/>
                  </a:cubicBezTo>
                  <a:cubicBezTo>
                    <a:pt x="2" y="284"/>
                    <a:pt x="4" y="284"/>
                    <a:pt x="5" y="283"/>
                  </a:cubicBezTo>
                  <a:cubicBezTo>
                    <a:pt x="135" y="208"/>
                    <a:pt x="135" y="208"/>
                    <a:pt x="135" y="208"/>
                  </a:cubicBezTo>
                  <a:cubicBezTo>
                    <a:pt x="138" y="206"/>
                    <a:pt x="140" y="203"/>
                    <a:pt x="140" y="199"/>
                  </a:cubicBezTo>
                  <a:cubicBezTo>
                    <a:pt x="140" y="5"/>
                    <a:pt x="140" y="5"/>
                    <a:pt x="140" y="5"/>
                  </a:cubicBezTo>
                  <a:cubicBezTo>
                    <a:pt x="140" y="3"/>
                    <a:pt x="140" y="2"/>
                    <a:pt x="139" y="0"/>
                  </a:cubicBezTo>
                  <a:lnTo>
                    <a:pt x="0" y="81"/>
                  </a:lnTo>
                  <a:close/>
                </a:path>
              </a:pathLst>
            </a:custGeom>
            <a:solidFill>
              <a:srgbClr val="666666"/>
            </a:solidFill>
            <a:ln w="9525">
              <a:noFill/>
              <a:round/>
              <a:headEnd/>
              <a:tailEnd/>
            </a:ln>
          </p:spPr>
          <p:txBody>
            <a:bodyPr>
              <a:noAutofit/>
            </a:bodyPr>
            <a:lstStyle/>
            <a:p>
              <a:pPr fontAlgn="ctr">
                <a:spcBef>
                  <a:spcPts val="0"/>
                </a:spcBef>
                <a:spcAft>
                  <a:spcPts val="0"/>
                </a:spcAft>
                <a:defRPr/>
              </a:pPr>
              <a:endParaRPr lang="en-US" altLang="zh-CN" sz="1400" kern="0" dirty="0">
                <a:solidFill>
                  <a:sysClr val="windowText" lastClr="000000"/>
                </a:solidFill>
                <a:latin typeface="Huawei Sans" panose="020C0503030203020204" pitchFamily="34" charset="0"/>
                <a:cs typeface="+mn-ea"/>
                <a:sym typeface="+mn-lt"/>
              </a:endParaRPr>
            </a:p>
          </p:txBody>
        </p:sp>
      </p:grpSp>
      <p:sp>
        <p:nvSpPr>
          <p:cNvPr id="51" name="Line 19"/>
          <p:cNvSpPr>
            <a:spLocks noChangeShapeType="1"/>
          </p:cNvSpPr>
          <p:nvPr/>
        </p:nvSpPr>
        <p:spPr bwMode="auto">
          <a:xfrm flipH="1">
            <a:off x="5732512" y="2387689"/>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2" name="Rectangle 172"/>
          <p:cNvSpPr>
            <a:spLocks noChangeArrowheads="1"/>
          </p:cNvSpPr>
          <p:nvPr/>
        </p:nvSpPr>
        <p:spPr bwMode="auto">
          <a:xfrm>
            <a:off x="5655712" y="2211937"/>
            <a:ext cx="221623" cy="174094"/>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pic>
        <p:nvPicPr>
          <p:cNvPr id="53" name="Picture 124" descr="desktop_icon"/>
          <p:cNvPicPr>
            <a:picLocks noChangeAspect="1" noChangeArrowheads="1"/>
          </p:cNvPicPr>
          <p:nvPr/>
        </p:nvPicPr>
        <p:blipFill>
          <a:blip r:embed="rId4" cstate="print"/>
          <a:srcRect/>
          <a:stretch>
            <a:fillRect/>
          </a:stretch>
        </p:blipFill>
        <p:spPr bwMode="auto">
          <a:xfrm>
            <a:off x="5350707" y="2759090"/>
            <a:ext cx="427884" cy="311711"/>
          </a:xfrm>
          <a:prstGeom prst="rect">
            <a:avLst/>
          </a:prstGeom>
          <a:noFill/>
          <a:ln w="9525">
            <a:noFill/>
            <a:miter lim="800000"/>
            <a:headEnd/>
            <a:tailEnd/>
          </a:ln>
        </p:spPr>
      </p:pic>
      <p:sp>
        <p:nvSpPr>
          <p:cNvPr id="54" name="Line 19"/>
          <p:cNvSpPr>
            <a:spLocks noChangeShapeType="1"/>
          </p:cNvSpPr>
          <p:nvPr/>
        </p:nvSpPr>
        <p:spPr bwMode="auto">
          <a:xfrm flipH="1">
            <a:off x="5638157" y="2500436"/>
            <a:ext cx="0" cy="112747"/>
          </a:xfrm>
          <a:prstGeom prst="line">
            <a:avLst/>
          </a:prstGeom>
          <a:noFill/>
          <a:ln w="9525">
            <a:solidFill>
              <a:srgbClr val="00B050"/>
            </a:solid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5" name="Rectangle 172"/>
          <p:cNvSpPr>
            <a:spLocks noChangeArrowheads="1"/>
          </p:cNvSpPr>
          <p:nvPr/>
        </p:nvSpPr>
        <p:spPr bwMode="auto">
          <a:xfrm>
            <a:off x="5517473" y="2626447"/>
            <a:ext cx="221622" cy="174094"/>
          </a:xfrm>
          <a:prstGeom prst="rect">
            <a:avLst/>
          </a:prstGeom>
          <a:solidFill>
            <a:srgbClr val="00B050"/>
          </a:solidFill>
          <a:ln w="28575" cap="rnd" algn="ctr">
            <a:noFill/>
            <a:prstDash val="sysDot"/>
            <a:round/>
            <a:headEnd/>
            <a:tailEnd/>
          </a:ln>
        </p:spPr>
        <p:txBody>
          <a:bodyPr wrap="none" lIns="0" tIns="0" rIns="0" bIns="0" anchor="ctr">
            <a:noAutofit/>
          </a:bodyPr>
          <a:lstStyle/>
          <a:p>
            <a:pPr algn="ctr" fontAlgn="ctr"/>
            <a:r>
              <a:rPr lang="ru-RU" sz="1400" b="1">
                <a:solidFill>
                  <a:schemeClr val="bg1"/>
                </a:solidFill>
                <a:latin typeface="Huawei Sans" panose="020C0503030203020204" pitchFamily="34" charset="0"/>
              </a:rPr>
              <a:t>IP</a:t>
            </a:r>
          </a:p>
        </p:txBody>
      </p:sp>
      <p:pic>
        <p:nvPicPr>
          <p:cNvPr id="56" name="Picture 18" descr="图片199"/>
          <p:cNvPicPr>
            <a:picLocks noChangeAspect="1" noChangeArrowheads="1"/>
          </p:cNvPicPr>
          <p:nvPr/>
        </p:nvPicPr>
        <p:blipFill>
          <a:blip r:embed="rId8" cstate="print"/>
          <a:srcRect/>
          <a:stretch>
            <a:fillRect/>
          </a:stretch>
        </p:blipFill>
        <p:spPr bwMode="auto">
          <a:xfrm>
            <a:off x="7886023" y="1805807"/>
            <a:ext cx="757992" cy="421142"/>
          </a:xfrm>
          <a:prstGeom prst="rect">
            <a:avLst/>
          </a:prstGeom>
          <a:noFill/>
          <a:ln w="9525">
            <a:noFill/>
            <a:miter lim="800000"/>
            <a:headEnd/>
            <a:tailEnd/>
          </a:ln>
        </p:spPr>
      </p:pic>
      <p:cxnSp>
        <p:nvCxnSpPr>
          <p:cNvPr id="57" name="直接箭头连接符 1538"/>
          <p:cNvCxnSpPr>
            <a:endCxn id="8" idx="1"/>
          </p:cNvCxnSpPr>
          <p:nvPr/>
        </p:nvCxnSpPr>
        <p:spPr bwMode="auto">
          <a:xfrm>
            <a:off x="5528443" y="3070801"/>
            <a:ext cx="2444429" cy="1236896"/>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sp>
        <p:nvSpPr>
          <p:cNvPr id="58" name="流程图: 过程 1541"/>
          <p:cNvSpPr>
            <a:spLocks noChangeArrowheads="1"/>
          </p:cNvSpPr>
          <p:nvPr/>
        </p:nvSpPr>
        <p:spPr bwMode="auto">
          <a:xfrm>
            <a:off x="5736901" y="2966345"/>
            <a:ext cx="125073"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cxnSp>
        <p:nvCxnSpPr>
          <p:cNvPr id="59" name="直接箭头连接符 1543"/>
          <p:cNvCxnSpPr>
            <a:stCxn id="52" idx="3"/>
            <a:endCxn id="8" idx="1"/>
          </p:cNvCxnSpPr>
          <p:nvPr/>
        </p:nvCxnSpPr>
        <p:spPr bwMode="auto">
          <a:xfrm>
            <a:off x="5877335" y="2299814"/>
            <a:ext cx="2095537" cy="2007883"/>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cxnSp>
        <p:nvCxnSpPr>
          <p:cNvPr id="60" name="直接箭头连接符 1627"/>
          <p:cNvCxnSpPr/>
          <p:nvPr/>
        </p:nvCxnSpPr>
        <p:spPr bwMode="auto">
          <a:xfrm>
            <a:off x="7411136" y="5425214"/>
            <a:ext cx="579290" cy="0"/>
          </a:xfrm>
          <a:prstGeom prst="straightConnector1">
            <a:avLst/>
          </a:prstGeom>
          <a:ln w="19050">
            <a:solidFill>
              <a:srgbClr val="7030A0"/>
            </a:solidFill>
            <a:prstDash val="dash"/>
            <a:tailEnd type="arrow"/>
          </a:ln>
          <a:extLst/>
        </p:spPr>
        <p:style>
          <a:lnRef idx="1">
            <a:schemeClr val="dk1"/>
          </a:lnRef>
          <a:fillRef idx="0">
            <a:schemeClr val="dk1"/>
          </a:fillRef>
          <a:effectRef idx="0">
            <a:schemeClr val="dk1"/>
          </a:effectRef>
          <a:fontRef idx="minor">
            <a:schemeClr val="tx1"/>
          </a:fontRef>
        </p:style>
      </p:cxnSp>
      <p:sp>
        <p:nvSpPr>
          <p:cNvPr id="61" name="TextBox 495"/>
          <p:cNvSpPr txBox="1">
            <a:spLocks noChangeArrowheads="1"/>
          </p:cNvSpPr>
          <p:nvPr/>
        </p:nvSpPr>
        <p:spPr bwMode="auto">
          <a:xfrm>
            <a:off x="8001399" y="5305834"/>
            <a:ext cx="2910042" cy="307777"/>
          </a:xfrm>
          <a:prstGeom prst="rect">
            <a:avLst/>
          </a:prstGeom>
          <a:noFill/>
          <a:ln w="9525">
            <a:noFill/>
            <a:miter lim="800000"/>
            <a:headEnd/>
            <a:tailEnd/>
          </a:ln>
        </p:spPr>
        <p:txBody>
          <a:bodyPr>
            <a:noAutofit/>
          </a:bodyPr>
          <a:lstStyle/>
          <a:p>
            <a:pPr fontAlgn="ctr"/>
            <a:r>
              <a:rPr lang="ru-RU" sz="1400">
                <a:latin typeface="Huawei Sans" panose="020C0503030203020204" pitchFamily="34" charset="0"/>
              </a:rPr>
              <a:t>Поток аутентификации</a:t>
            </a:r>
          </a:p>
        </p:txBody>
      </p:sp>
      <p:cxnSp>
        <p:nvCxnSpPr>
          <p:cNvPr id="62" name="直接箭头连接符 1632"/>
          <p:cNvCxnSpPr/>
          <p:nvPr/>
        </p:nvCxnSpPr>
        <p:spPr bwMode="auto">
          <a:xfrm>
            <a:off x="7433079" y="5605941"/>
            <a:ext cx="546377" cy="1658"/>
          </a:xfrm>
          <a:prstGeom prst="straightConnector1">
            <a:avLst/>
          </a:prstGeom>
          <a:ln w="19050">
            <a:solidFill>
              <a:srgbClr val="0066FF"/>
            </a:solidFill>
            <a:prstDash val="dashDot"/>
            <a:tailEnd type="arrow"/>
          </a:ln>
          <a:extLst/>
        </p:spPr>
        <p:style>
          <a:lnRef idx="1">
            <a:schemeClr val="dk1"/>
          </a:lnRef>
          <a:fillRef idx="0">
            <a:schemeClr val="dk1"/>
          </a:fillRef>
          <a:effectRef idx="0">
            <a:schemeClr val="dk1"/>
          </a:effectRef>
          <a:fontRef idx="minor">
            <a:schemeClr val="tx1"/>
          </a:fontRef>
        </p:style>
      </p:cxnSp>
      <p:sp>
        <p:nvSpPr>
          <p:cNvPr id="63" name="TextBox 497"/>
          <p:cNvSpPr txBox="1">
            <a:spLocks noChangeArrowheads="1"/>
          </p:cNvSpPr>
          <p:nvPr/>
        </p:nvSpPr>
        <p:spPr bwMode="auto">
          <a:xfrm>
            <a:off x="8001399" y="5504800"/>
            <a:ext cx="2627238" cy="307777"/>
          </a:xfrm>
          <a:prstGeom prst="rect">
            <a:avLst/>
          </a:prstGeom>
          <a:noFill/>
          <a:ln w="9525">
            <a:noFill/>
            <a:miter lim="800000"/>
            <a:headEnd/>
            <a:tailEnd/>
          </a:ln>
        </p:spPr>
        <p:txBody>
          <a:bodyPr>
            <a:noAutofit/>
          </a:bodyPr>
          <a:lstStyle/>
          <a:p>
            <a:pPr fontAlgn="ctr"/>
            <a:r>
              <a:rPr lang="ru-RU" sz="1400">
                <a:latin typeface="Huawei Sans" panose="020C0503030203020204" pitchFamily="34" charset="0"/>
              </a:rPr>
              <a:t>Поток управления</a:t>
            </a:r>
          </a:p>
        </p:txBody>
      </p:sp>
      <p:cxnSp>
        <p:nvCxnSpPr>
          <p:cNvPr id="64" name="直接箭头连接符 1635"/>
          <p:cNvCxnSpPr/>
          <p:nvPr/>
        </p:nvCxnSpPr>
        <p:spPr bwMode="auto">
          <a:xfrm>
            <a:off x="7422108" y="5829775"/>
            <a:ext cx="546375" cy="1659"/>
          </a:xfrm>
          <a:prstGeom prst="straightConnector1">
            <a:avLst/>
          </a:prstGeom>
          <a:ln w="19050">
            <a:solidFill>
              <a:srgbClr val="00B050"/>
            </a:solidFill>
            <a:prstDash val="sysDot"/>
            <a:tailEnd type="arrow"/>
          </a:ln>
          <a:extLst/>
        </p:spPr>
        <p:style>
          <a:lnRef idx="1">
            <a:schemeClr val="dk1"/>
          </a:lnRef>
          <a:fillRef idx="0">
            <a:schemeClr val="dk1"/>
          </a:fillRef>
          <a:effectRef idx="0">
            <a:schemeClr val="dk1"/>
          </a:effectRef>
          <a:fontRef idx="minor">
            <a:schemeClr val="tx1"/>
          </a:fontRef>
        </p:style>
      </p:cxnSp>
      <p:sp>
        <p:nvSpPr>
          <p:cNvPr id="65" name="TextBox 499"/>
          <p:cNvSpPr txBox="1">
            <a:spLocks noChangeArrowheads="1"/>
          </p:cNvSpPr>
          <p:nvPr/>
        </p:nvSpPr>
        <p:spPr bwMode="auto">
          <a:xfrm>
            <a:off x="7979456" y="5712055"/>
            <a:ext cx="3078575" cy="307777"/>
          </a:xfrm>
          <a:prstGeom prst="rect">
            <a:avLst/>
          </a:prstGeom>
          <a:noFill/>
          <a:ln w="9525">
            <a:noFill/>
            <a:miter lim="800000"/>
            <a:headEnd/>
            <a:tailEnd/>
          </a:ln>
        </p:spPr>
        <p:txBody>
          <a:bodyPr>
            <a:noAutofit/>
          </a:bodyPr>
          <a:lstStyle/>
          <a:p>
            <a:pPr fontAlgn="ctr"/>
            <a:r>
              <a:rPr lang="ru-RU" sz="1400">
                <a:latin typeface="Huawei Sans" panose="020C0503030203020204" pitchFamily="34" charset="0"/>
              </a:rPr>
              <a:t>Поток данных</a:t>
            </a:r>
          </a:p>
        </p:txBody>
      </p:sp>
      <p:sp>
        <p:nvSpPr>
          <p:cNvPr id="66" name="流程图: 过程 1639"/>
          <p:cNvSpPr>
            <a:spLocks noChangeArrowheads="1"/>
          </p:cNvSpPr>
          <p:nvPr/>
        </p:nvSpPr>
        <p:spPr bwMode="auto">
          <a:xfrm>
            <a:off x="5978272" y="4151841"/>
            <a:ext cx="127268"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sp>
        <p:nvSpPr>
          <p:cNvPr id="67" name="流程图: 过程 1640"/>
          <p:cNvSpPr>
            <a:spLocks noChangeArrowheads="1"/>
          </p:cNvSpPr>
          <p:nvPr/>
        </p:nvSpPr>
        <p:spPr bwMode="auto">
          <a:xfrm>
            <a:off x="6199893" y="4151841"/>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sp>
        <p:nvSpPr>
          <p:cNvPr id="68" name="流程图: 过程 1641"/>
          <p:cNvSpPr>
            <a:spLocks noChangeArrowheads="1"/>
          </p:cNvSpPr>
          <p:nvPr/>
        </p:nvSpPr>
        <p:spPr bwMode="auto">
          <a:xfrm>
            <a:off x="6399574" y="4151841"/>
            <a:ext cx="127268"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sp>
        <p:nvSpPr>
          <p:cNvPr id="69" name="流程图: 过程 1642"/>
          <p:cNvSpPr>
            <a:spLocks noChangeArrowheads="1"/>
          </p:cNvSpPr>
          <p:nvPr/>
        </p:nvSpPr>
        <p:spPr bwMode="auto">
          <a:xfrm>
            <a:off x="6621195" y="4160132"/>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sp>
        <p:nvSpPr>
          <p:cNvPr id="70" name="流程图: 过程 1643"/>
          <p:cNvSpPr>
            <a:spLocks noChangeArrowheads="1"/>
          </p:cNvSpPr>
          <p:nvPr/>
        </p:nvSpPr>
        <p:spPr bwMode="auto">
          <a:xfrm>
            <a:off x="6842818" y="4160132"/>
            <a:ext cx="125073"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sp>
        <p:nvSpPr>
          <p:cNvPr id="71" name="流程图: 过程 1644"/>
          <p:cNvSpPr>
            <a:spLocks noChangeArrowheads="1"/>
          </p:cNvSpPr>
          <p:nvPr/>
        </p:nvSpPr>
        <p:spPr bwMode="auto">
          <a:xfrm>
            <a:off x="7042497" y="4160132"/>
            <a:ext cx="125075" cy="79586"/>
          </a:xfrm>
          <a:prstGeom prst="flowChartProcess">
            <a:avLst/>
          </a:prstGeom>
          <a:solidFill>
            <a:srgbClr val="00B050"/>
          </a:solidFill>
          <a:ln w="9525">
            <a:noFill/>
            <a:miter lim="800000"/>
            <a:headEnd/>
            <a:tailEnd/>
          </a:ln>
        </p:spPr>
        <p:txBody>
          <a:bodyPr>
            <a:noAutofit/>
          </a:bodyPr>
          <a:lstStyle/>
          <a:p>
            <a:pPr fontAlgn="ctr">
              <a:buClr>
                <a:srgbClr val="CC9900"/>
              </a:buClr>
              <a:buFont typeface="Wingdings" pitchFamily="2" charset="2"/>
              <a:buChar char="n"/>
            </a:pPr>
            <a:endParaRPr lang="en-US" altLang="zh-CN" sz="1400" dirty="0">
              <a:latin typeface="Huawei Sans" panose="020C0503030203020204" pitchFamily="34" charset="0"/>
              <a:cs typeface="+mn-ea"/>
              <a:sym typeface="+mn-lt"/>
            </a:endParaRPr>
          </a:p>
        </p:txBody>
      </p:sp>
      <p:cxnSp>
        <p:nvCxnSpPr>
          <p:cNvPr id="22" name="肘形连接符 21"/>
          <p:cNvCxnSpPr>
            <a:stCxn id="109" idx="9"/>
            <a:endCxn id="8" idx="1"/>
          </p:cNvCxnSpPr>
          <p:nvPr/>
        </p:nvCxnSpPr>
        <p:spPr bwMode="auto">
          <a:xfrm>
            <a:off x="4745899" y="3038261"/>
            <a:ext cx="3226973" cy="1268607"/>
          </a:xfrm>
          <a:prstGeom prst="bentConnector3">
            <a:avLst>
              <a:gd name="adj1" fmla="val -297"/>
            </a:avLst>
          </a:prstGeom>
          <a:ln w="19050">
            <a:solidFill>
              <a:srgbClr val="00B050"/>
            </a:solidFill>
            <a:prstDash val="sysDot"/>
            <a:tailEnd type="triangle"/>
          </a:ln>
          <a:ex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43856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a:solidFill>
                  <a:schemeClr val="bg1">
                    <a:lumMod val="50000"/>
                  </a:schemeClr>
                </a:solidFill>
                <a:latin typeface="Huawei Sans" panose="020C0503030203020204" pitchFamily="34" charset="0"/>
              </a:rPr>
              <a:t>DAS</a:t>
            </a:r>
          </a:p>
          <a:p>
            <a:r>
              <a:rPr lang="ru-RU">
                <a:solidFill>
                  <a:schemeClr val="bg1">
                    <a:lumMod val="50000"/>
                  </a:schemeClr>
                </a:solidFill>
                <a:latin typeface="Huawei Sans" panose="020C0503030203020204" pitchFamily="34" charset="0"/>
              </a:rPr>
              <a:t>NAS</a:t>
            </a:r>
          </a:p>
          <a:p>
            <a:r>
              <a:rPr lang="ru-RU" b="1">
                <a:latin typeface="Huawei Sans" panose="020C0503030203020204" pitchFamily="34" charset="0"/>
              </a:rPr>
              <a:t>SAN</a:t>
            </a:r>
          </a:p>
          <a:p>
            <a:pPr lvl="1">
              <a:buSzPct val="60000"/>
              <a:buFont typeface="Wingdings" panose="05000000000000000000" pitchFamily="2" charset="2"/>
              <a:buChar char="n"/>
            </a:pPr>
            <a:r>
              <a:rPr lang="ru-RU">
                <a:latin typeface="Huawei Sans" panose="020C0503030203020204" pitchFamily="34" charset="0"/>
              </a:rPr>
              <a:t>Технологии IP SAN</a:t>
            </a:r>
          </a:p>
          <a:p>
            <a:pPr lvl="1"/>
            <a:r>
              <a:rPr lang="ru-RU">
                <a:solidFill>
                  <a:schemeClr val="bg1">
                    <a:lumMod val="50000"/>
                  </a:schemeClr>
                </a:solidFill>
                <a:latin typeface="Huawei Sans" panose="020C0503030203020204" pitchFamily="34" charset="0"/>
              </a:rPr>
              <a:t>Технологии FC SAN</a:t>
            </a:r>
          </a:p>
          <a:p>
            <a:pPr lvl="1"/>
            <a:r>
              <a:rPr lang="ru-RU">
                <a:solidFill>
                  <a:schemeClr val="bg1">
                    <a:lumMod val="50000"/>
                  </a:schemeClr>
                </a:solidFill>
                <a:latin typeface="Huawei Sans" panose="020C0503030203020204" pitchFamily="34" charset="0"/>
              </a:rPr>
              <a:t>Сравнение IP SAN и FC SAN</a:t>
            </a:r>
          </a:p>
          <a:p>
            <a:r>
              <a:rPr lang="ru-RU">
                <a:solidFill>
                  <a:schemeClr val="bg1">
                    <a:lumMod val="50000"/>
                  </a:schemeClr>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30468877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a3ea1d2-fe22-48fc-bbdc-0967f4d5307b"/>
          <p:cNvSpPr>
            <a:spLocks noGrp="1" noChangeArrowheads="1"/>
          </p:cNvSpPr>
          <p:nvPr>
            <p:ph type="title"/>
          </p:nvPr>
        </p:nvSpPr>
        <p:spPr/>
        <p:txBody>
          <a:bodyPr>
            <a:noAutofit/>
          </a:bodyPr>
          <a:lstStyle/>
          <a:p>
            <a:r>
              <a:rPr lang="ru-RU">
                <a:latin typeface="Huawei Sans" panose="020C0503030203020204" pitchFamily="34" charset="0"/>
              </a:rPr>
              <a:t>NIC + ПО инициатора</a:t>
            </a:r>
          </a:p>
        </p:txBody>
      </p:sp>
      <p:grpSp>
        <p:nvGrpSpPr>
          <p:cNvPr id="3" name="Groep 9"/>
          <p:cNvGrpSpPr/>
          <p:nvPr/>
        </p:nvGrpSpPr>
        <p:grpSpPr>
          <a:xfrm>
            <a:off x="8196160" y="4814230"/>
            <a:ext cx="3092326" cy="850334"/>
            <a:chOff x="6517412" y="4814230"/>
            <a:chExt cx="3092326" cy="850334"/>
          </a:xfrm>
        </p:grpSpPr>
        <p:cxnSp>
          <p:nvCxnSpPr>
            <p:cNvPr id="4"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5"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 name="09b8e903-d8ba-4acf-96a9-a525bbd0d74d"/>
            <p:cNvSpPr txBox="1">
              <a:spLocks noChangeArrowheads="1"/>
            </p:cNvSpPr>
            <p:nvPr/>
          </p:nvSpPr>
          <p:spPr bwMode="auto">
            <a:xfrm>
              <a:off x="7201487" y="4814230"/>
              <a:ext cx="2408251"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dirty="0">
                  <a:latin typeface="Huawei Sans" panose="020C0503030203020204" pitchFamily="34" charset="0"/>
                </a:rPr>
                <a:t>Внутренняя шина</a:t>
              </a:r>
            </a:p>
          </p:txBody>
        </p:sp>
        <p:sp>
          <p:nvSpPr>
            <p:cNvPr id="7" name="16bfcfe5-84e9-4826-9444-433ae0b02394"/>
            <p:cNvSpPr txBox="1">
              <a:spLocks noChangeArrowheads="1"/>
            </p:cNvSpPr>
            <p:nvPr/>
          </p:nvSpPr>
          <p:spPr bwMode="auto">
            <a:xfrm>
              <a:off x="7201488" y="5219955"/>
              <a:ext cx="1307118"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Ethernet</a:t>
              </a:r>
            </a:p>
          </p:txBody>
        </p:sp>
      </p:grpSp>
      <p:sp>
        <p:nvSpPr>
          <p:cNvPr id="8" name="6b367f4b-7b60-4119-a004-34de4c552cc0"/>
          <p:cNvSpPr/>
          <p:nvPr/>
        </p:nvSpPr>
        <p:spPr bwMode="auto">
          <a:xfrm>
            <a:off x="7212124" y="1561514"/>
            <a:ext cx="3298762" cy="1316830"/>
          </a:xfrm>
          <a:prstGeom prst="accentBorderCallout1">
            <a:avLst>
              <a:gd name="adj1" fmla="val 24332"/>
              <a:gd name="adj2" fmla="val -4426"/>
              <a:gd name="adj3" fmla="val 24587"/>
              <a:gd name="adj4" fmla="val -23940"/>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buClr>
                <a:schemeClr val="bg1">
                  <a:lumMod val="50000"/>
                </a:schemeClr>
              </a:buClr>
              <a:buSzPct val="60000"/>
            </a:pPr>
            <a:r>
              <a:rPr lang="ru-RU" dirty="0">
                <a:latin typeface="Huawei Sans" panose="020C0503030203020204" pitchFamily="34" charset="0"/>
              </a:rPr>
              <a:t>Программное обеспечение инициатора преобразует пакеты </a:t>
            </a:r>
            <a:r>
              <a:rPr lang="ru-RU" dirty="0" err="1">
                <a:latin typeface="Huawei Sans" panose="020C0503030203020204" pitchFamily="34" charset="0"/>
              </a:rPr>
              <a:t>iSCSI</a:t>
            </a:r>
            <a:r>
              <a:rPr lang="ru-RU" dirty="0">
                <a:latin typeface="Huawei Sans" panose="020C0503030203020204" pitchFamily="34" charset="0"/>
              </a:rPr>
              <a:t> в пакеты TCP/IP, которые занимают ресурсы хоста.</a:t>
            </a:r>
          </a:p>
        </p:txBody>
      </p:sp>
      <p:sp>
        <p:nvSpPr>
          <p:cNvPr id="9" name="03da7ceb-8fe2-40d7-96d6-a7e5d53832cd"/>
          <p:cNvSpPr/>
          <p:nvPr/>
        </p:nvSpPr>
        <p:spPr bwMode="auto">
          <a:xfrm flipH="1">
            <a:off x="1219200" y="4100205"/>
            <a:ext cx="3292624" cy="527865"/>
          </a:xfrm>
          <a:prstGeom prst="accentBorderCallout1">
            <a:avLst>
              <a:gd name="adj1" fmla="val 50845"/>
              <a:gd name="adj2" fmla="val -5182"/>
              <a:gd name="adj3" fmla="val 51100"/>
              <a:gd name="adj4" fmla="val -24468"/>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dirty="0">
                <a:latin typeface="Huawei Sans" panose="020C0503030203020204" pitchFamily="34" charset="0"/>
              </a:rPr>
              <a:t>Подключение </a:t>
            </a:r>
            <a:r>
              <a:rPr lang="ru-RU" dirty="0" err="1">
                <a:latin typeface="Huawei Sans" panose="020C0503030203020204" pitchFamily="34" charset="0"/>
              </a:rPr>
              <a:t>Ethernet</a:t>
            </a:r>
            <a:r>
              <a:rPr lang="ru-RU" dirty="0">
                <a:latin typeface="Huawei Sans" panose="020C0503030203020204" pitchFamily="34" charset="0"/>
              </a:rPr>
              <a:t> на основе TCP/IP</a:t>
            </a:r>
          </a:p>
        </p:txBody>
      </p:sp>
      <p:grpSp>
        <p:nvGrpSpPr>
          <p:cNvPr id="10" name="组合 9"/>
          <p:cNvGrpSpPr/>
          <p:nvPr/>
        </p:nvGrpSpPr>
        <p:grpSpPr>
          <a:xfrm>
            <a:off x="3705529" y="1517600"/>
            <a:ext cx="3532556" cy="4330324"/>
            <a:chOff x="3705529" y="1517600"/>
            <a:chExt cx="3532556" cy="4330324"/>
          </a:xfrm>
        </p:grpSpPr>
        <p:cxnSp>
          <p:nvCxnSpPr>
            <p:cNvPr id="252" name="84ba6c30-883e-45cf-a374-802682b4218b"/>
            <p:cNvCxnSpPr/>
            <p:nvPr/>
          </p:nvCxnSpPr>
          <p:spPr bwMode="auto">
            <a:xfrm>
              <a:off x="6203600" y="2411913"/>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53" name="9b7eec23-7090-4c25-8f9a-b44014508890"/>
            <p:cNvCxnSpPr>
              <a:cxnSpLocks noChangeShapeType="1"/>
            </p:cNvCxnSpPr>
            <p:nvPr/>
          </p:nvCxnSpPr>
          <p:spPr bwMode="auto">
            <a:xfrm>
              <a:off x="6040592" y="4126516"/>
              <a:ext cx="0" cy="0"/>
            </a:xfrm>
            <a:prstGeom prst="line">
              <a:avLst/>
            </a:prstGeom>
            <a:noFill/>
            <a:ln w="9525" algn="ctr">
              <a:noFill/>
              <a:round/>
              <a:headEnd/>
              <a:tailEnd/>
            </a:ln>
          </p:spPr>
        </p:cxnSp>
        <p:sp>
          <p:nvSpPr>
            <p:cNvPr id="254" name="ef792af9-f876-4435-a560-0126f1f4d1e8"/>
            <p:cNvSpPr txBox="1">
              <a:spLocks noChangeArrowheads="1"/>
            </p:cNvSpPr>
            <p:nvPr/>
          </p:nvSpPr>
          <p:spPr bwMode="auto">
            <a:xfrm>
              <a:off x="3705529" y="5216050"/>
              <a:ext cx="2275055" cy="444609"/>
            </a:xfrm>
            <a:prstGeom prst="rect">
              <a:avLst/>
            </a:prstGeom>
            <a:noFill/>
            <a:ln w="9525">
              <a:noFill/>
              <a:miter lim="800000"/>
              <a:headEnd/>
              <a:tailEnd/>
            </a:ln>
          </p:spPr>
          <p:txBody>
            <a:bodyPr wrap="square">
              <a:noAutofit/>
            </a:bodyPr>
            <a:lstStyle/>
            <a:p>
              <a:pPr algn="ctr" fontAlgn="ctr">
                <a:lnSpc>
                  <a:spcPct val="140000"/>
                </a:lnSpc>
                <a:buClr>
                  <a:schemeClr val="tx1"/>
                </a:buClr>
                <a:buSzPct val="60000"/>
              </a:pPr>
              <a:r>
                <a:rPr lang="ru-RU" dirty="0">
                  <a:latin typeface="Huawei Sans" panose="020C0503030203020204" pitchFamily="34" charset="0"/>
                </a:rPr>
                <a:t>Устройство хранения данных</a:t>
              </a:r>
            </a:p>
          </p:txBody>
        </p:sp>
        <p:cxnSp>
          <p:nvCxnSpPr>
            <p:cNvPr id="255" name="f7c437fe-afb2-4300-90ce-51cc0875c390"/>
            <p:cNvCxnSpPr/>
            <p:nvPr/>
          </p:nvCxnSpPr>
          <p:spPr bwMode="auto">
            <a:xfrm>
              <a:off x="6193969" y="3470583"/>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56" name="52068f71-dd4c-45ee-86a1-961b525b6794"/>
            <p:cNvSpPr/>
            <p:nvPr/>
          </p:nvSpPr>
          <p:spPr bwMode="auto">
            <a:xfrm>
              <a:off x="5185857" y="3997535"/>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600" b="1">
                  <a:latin typeface="Huawei Sans" panose="020C0503030203020204" pitchFamily="34" charset="0"/>
                </a:rPr>
                <a:t>IP SAN</a:t>
              </a:r>
            </a:p>
          </p:txBody>
        </p:sp>
        <p:grpSp>
          <p:nvGrpSpPr>
            <p:cNvPr id="257" name="组合 256"/>
            <p:cNvGrpSpPr/>
            <p:nvPr/>
          </p:nvGrpSpPr>
          <p:grpSpPr>
            <a:xfrm>
              <a:off x="5962650" y="1517600"/>
              <a:ext cx="515084" cy="972534"/>
              <a:chOff x="7499351" y="736601"/>
              <a:chExt cx="227013" cy="428625"/>
            </a:xfrm>
            <a:solidFill>
              <a:schemeClr val="bg1">
                <a:lumMod val="50000"/>
              </a:schemeClr>
            </a:solidFill>
          </p:grpSpPr>
          <p:sp>
            <p:nvSpPr>
              <p:cNvPr id="27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58" name="组合 257"/>
            <p:cNvGrpSpPr/>
            <p:nvPr/>
          </p:nvGrpSpPr>
          <p:grpSpPr>
            <a:xfrm>
              <a:off x="5924550" y="4977417"/>
              <a:ext cx="682543" cy="870507"/>
              <a:chOff x="8407400" y="2055813"/>
              <a:chExt cx="360363" cy="458788"/>
            </a:xfrm>
            <a:solidFill>
              <a:schemeClr val="bg1">
                <a:lumMod val="50000"/>
              </a:schemeClr>
            </a:solidFill>
          </p:grpSpPr>
          <p:sp>
            <p:nvSpPr>
              <p:cNvPr id="268"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9"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0"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1"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59" name="组合 258"/>
            <p:cNvGrpSpPr/>
            <p:nvPr/>
          </p:nvGrpSpPr>
          <p:grpSpPr>
            <a:xfrm>
              <a:off x="5353050" y="2738420"/>
              <a:ext cx="1466849" cy="748434"/>
              <a:chOff x="5260976" y="1906589"/>
              <a:chExt cx="492125" cy="365125"/>
            </a:xfrm>
            <a:solidFill>
              <a:schemeClr val="bg1">
                <a:lumMod val="50000"/>
              </a:schemeClr>
            </a:solidFill>
          </p:grpSpPr>
          <p:sp>
            <p:nvSpPr>
              <p:cNvPr id="261"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2"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3"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4"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5"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6"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7"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60" name="文本框 259"/>
            <p:cNvSpPr txBox="1"/>
            <p:nvPr/>
          </p:nvSpPr>
          <p:spPr>
            <a:xfrm>
              <a:off x="5855476" y="3063417"/>
              <a:ext cx="556563" cy="369332"/>
            </a:xfrm>
            <a:prstGeom prst="rect">
              <a:avLst/>
            </a:prstGeom>
            <a:noFill/>
          </p:spPr>
          <p:txBody>
            <a:bodyPr wrap="none" rtlCol="0">
              <a:noAutofit/>
            </a:bodyPr>
            <a:lstStyle/>
            <a:p>
              <a:pPr fontAlgn="ctr"/>
              <a:r>
                <a:rPr lang="ru-RU" b="1">
                  <a:latin typeface="Huawei Sans" panose="020C0503030203020204" pitchFamily="34" charset="0"/>
                </a:rPr>
                <a:t>NIC</a:t>
              </a:r>
            </a:p>
          </p:txBody>
        </p:sp>
      </p:grpSp>
    </p:spTree>
    <p:extLst>
      <p:ext uri="{BB962C8B-B14F-4D97-AF65-F5344CB8AC3E}">
        <p14:creationId xmlns:p14="http://schemas.microsoft.com/office/powerpoint/2010/main" val="17555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f32479f-8857-43ea-95c2-761ca6b4c923"/>
          <p:cNvSpPr>
            <a:spLocks noGrp="1" noChangeArrowheads="1"/>
          </p:cNvSpPr>
          <p:nvPr>
            <p:ph type="title"/>
          </p:nvPr>
        </p:nvSpPr>
        <p:spPr/>
        <p:txBody>
          <a:bodyPr>
            <a:noAutofit/>
          </a:bodyPr>
          <a:lstStyle/>
          <a:p>
            <a:r>
              <a:rPr lang="ru-RU">
                <a:latin typeface="Huawei Sans" panose="020C0503030203020204" pitchFamily="34" charset="0"/>
              </a:rPr>
              <a:t>TOE NIC + ПО инициатора</a:t>
            </a:r>
          </a:p>
        </p:txBody>
      </p:sp>
      <p:sp>
        <p:nvSpPr>
          <p:cNvPr id="4" name="8d55d43b-301e-4212-9c2f-6f96c421ee3b"/>
          <p:cNvSpPr/>
          <p:nvPr/>
        </p:nvSpPr>
        <p:spPr bwMode="auto">
          <a:xfrm flipH="1">
            <a:off x="2013857" y="1277970"/>
            <a:ext cx="3022688" cy="1583156"/>
          </a:xfrm>
          <a:prstGeom prst="accentBorderCallout1">
            <a:avLst>
              <a:gd name="adj1" fmla="val 50363"/>
              <a:gd name="adj2" fmla="val -4686"/>
              <a:gd name="adj3" fmla="val 49274"/>
              <a:gd name="adj4" fmla="val -34165"/>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dirty="0">
                <a:latin typeface="Huawei Sans" panose="020C0503030203020204" pitchFamily="34" charset="0"/>
              </a:rPr>
              <a:t>Программное обеспечение инициатора реализует функции уровня </a:t>
            </a:r>
            <a:r>
              <a:rPr lang="ru-RU" dirty="0" err="1">
                <a:latin typeface="Huawei Sans" panose="020C0503030203020204" pitchFamily="34" charset="0"/>
              </a:rPr>
              <a:t>iSCSI</a:t>
            </a:r>
            <a:r>
              <a:rPr lang="ru-RU" dirty="0">
                <a:latin typeface="Huawei Sans" panose="020C0503030203020204" pitchFamily="34" charset="0"/>
              </a:rPr>
              <a:t>, который занимает ресурсы хоста.</a:t>
            </a:r>
          </a:p>
        </p:txBody>
      </p:sp>
      <p:sp>
        <p:nvSpPr>
          <p:cNvPr id="5" name="29187605-ebfb-43a1-b95b-bd048b4a9096"/>
          <p:cNvSpPr/>
          <p:nvPr/>
        </p:nvSpPr>
        <p:spPr bwMode="auto">
          <a:xfrm flipH="1">
            <a:off x="1785257" y="4058579"/>
            <a:ext cx="2904372" cy="685073"/>
          </a:xfrm>
          <a:prstGeom prst="accentBorderCallout1">
            <a:avLst>
              <a:gd name="adj1" fmla="val 49552"/>
              <a:gd name="adj2" fmla="val -4747"/>
              <a:gd name="adj3" fmla="val 48843"/>
              <a:gd name="adj4" fmla="val -22193"/>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dirty="0">
                <a:latin typeface="Huawei Sans" panose="020C0503030203020204" pitchFamily="34" charset="0"/>
              </a:rPr>
              <a:t>Подключение </a:t>
            </a:r>
            <a:r>
              <a:rPr lang="ru-RU" dirty="0" err="1">
                <a:latin typeface="Huawei Sans" panose="020C0503030203020204" pitchFamily="34" charset="0"/>
              </a:rPr>
              <a:t>Ethernet</a:t>
            </a:r>
            <a:r>
              <a:rPr lang="ru-RU" dirty="0">
                <a:latin typeface="Huawei Sans" panose="020C0503030203020204" pitchFamily="34" charset="0"/>
              </a:rPr>
              <a:t> на основе TCP/IP</a:t>
            </a:r>
          </a:p>
        </p:txBody>
      </p:sp>
      <p:sp>
        <p:nvSpPr>
          <p:cNvPr id="6" name="eb71b3b6-8fa2-457f-96bd-776942ef11e4"/>
          <p:cNvSpPr/>
          <p:nvPr/>
        </p:nvSpPr>
        <p:spPr bwMode="auto">
          <a:xfrm>
            <a:off x="7597585" y="2584797"/>
            <a:ext cx="3035853" cy="1169310"/>
          </a:xfrm>
          <a:prstGeom prst="accentBorderCallout1">
            <a:avLst>
              <a:gd name="adj1" fmla="val 48282"/>
              <a:gd name="adj2" fmla="val -5092"/>
              <a:gd name="adj3" fmla="val 49344"/>
              <a:gd name="adj4" fmla="val -26900"/>
            </a:avLst>
          </a:prstGeom>
          <a:no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a:latin typeface="Huawei Sans" panose="020C0503030203020204" pitchFamily="34" charset="0"/>
              </a:rPr>
              <a:t>TOE NIC реализует преобразование TCP/IP, которое не занимает ресурсов хоста.</a:t>
            </a:r>
          </a:p>
        </p:txBody>
      </p:sp>
      <p:grpSp>
        <p:nvGrpSpPr>
          <p:cNvPr id="8" name="Groep 608"/>
          <p:cNvGrpSpPr/>
          <p:nvPr/>
        </p:nvGrpSpPr>
        <p:grpSpPr>
          <a:xfrm>
            <a:off x="8323169" y="4814231"/>
            <a:ext cx="3008860" cy="831480"/>
            <a:chOff x="6517412" y="4814230"/>
            <a:chExt cx="3008860" cy="831480"/>
          </a:xfrm>
        </p:grpSpPr>
        <p:cxnSp>
          <p:nvCxnSpPr>
            <p:cNvPr id="9"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10"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1" name="09b8e903-d8ba-4acf-96a9-a525bbd0d74d"/>
            <p:cNvSpPr txBox="1">
              <a:spLocks noChangeArrowheads="1"/>
            </p:cNvSpPr>
            <p:nvPr/>
          </p:nvSpPr>
          <p:spPr bwMode="auto">
            <a:xfrm>
              <a:off x="7201487" y="4814230"/>
              <a:ext cx="2324785"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dirty="0">
                  <a:latin typeface="Huawei Sans" panose="020C0503030203020204" pitchFamily="34" charset="0"/>
                </a:rPr>
                <a:t>Внутренняя шина</a:t>
              </a:r>
            </a:p>
          </p:txBody>
        </p:sp>
        <p:sp>
          <p:nvSpPr>
            <p:cNvPr id="12" name="16bfcfe5-84e9-4826-9444-433ae0b02394"/>
            <p:cNvSpPr txBox="1">
              <a:spLocks noChangeArrowheads="1"/>
            </p:cNvSpPr>
            <p:nvPr/>
          </p:nvSpPr>
          <p:spPr bwMode="auto">
            <a:xfrm>
              <a:off x="7201488" y="5201101"/>
              <a:ext cx="137772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dirty="0" err="1">
                  <a:latin typeface="Huawei Sans" panose="020C0503030203020204" pitchFamily="34" charset="0"/>
                </a:rPr>
                <a:t>Ethernet</a:t>
              </a:r>
              <a:endParaRPr lang="ru-RU" dirty="0">
                <a:latin typeface="Huawei Sans" panose="020C0503030203020204" pitchFamily="34" charset="0"/>
              </a:endParaRPr>
            </a:p>
          </p:txBody>
        </p:sp>
      </p:grpSp>
      <p:grpSp>
        <p:nvGrpSpPr>
          <p:cNvPr id="3" name="组合 2"/>
          <p:cNvGrpSpPr/>
          <p:nvPr/>
        </p:nvGrpSpPr>
        <p:grpSpPr>
          <a:xfrm>
            <a:off x="4157221" y="1555700"/>
            <a:ext cx="3080864" cy="4330324"/>
            <a:chOff x="4157221" y="1555700"/>
            <a:chExt cx="3080864" cy="4330324"/>
          </a:xfrm>
        </p:grpSpPr>
        <p:cxnSp>
          <p:nvCxnSpPr>
            <p:cNvPr id="288" name="84ba6c30-883e-45cf-a374-802682b4218b"/>
            <p:cNvCxnSpPr/>
            <p:nvPr/>
          </p:nvCxnSpPr>
          <p:spPr bwMode="auto">
            <a:xfrm>
              <a:off x="6203600" y="2450013"/>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89" name="9b7eec23-7090-4c25-8f9a-b44014508890"/>
            <p:cNvCxnSpPr>
              <a:cxnSpLocks noChangeShapeType="1"/>
            </p:cNvCxnSpPr>
            <p:nvPr/>
          </p:nvCxnSpPr>
          <p:spPr bwMode="auto">
            <a:xfrm>
              <a:off x="6040592" y="4164616"/>
              <a:ext cx="0" cy="0"/>
            </a:xfrm>
            <a:prstGeom prst="line">
              <a:avLst/>
            </a:prstGeom>
            <a:noFill/>
            <a:ln w="9525" algn="ctr">
              <a:noFill/>
              <a:round/>
              <a:headEnd/>
              <a:tailEnd/>
            </a:ln>
          </p:spPr>
        </p:cxnSp>
        <p:sp>
          <p:nvSpPr>
            <p:cNvPr id="290" name="ef792af9-f876-4435-a560-0126f1f4d1e8"/>
            <p:cNvSpPr txBox="1">
              <a:spLocks noChangeArrowheads="1"/>
            </p:cNvSpPr>
            <p:nvPr/>
          </p:nvSpPr>
          <p:spPr bwMode="auto">
            <a:xfrm>
              <a:off x="4157221" y="5254150"/>
              <a:ext cx="199304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Устройство хранения данных</a:t>
              </a:r>
            </a:p>
          </p:txBody>
        </p:sp>
        <p:cxnSp>
          <p:nvCxnSpPr>
            <p:cNvPr id="291" name="f7c437fe-afb2-4300-90ce-51cc0875c390"/>
            <p:cNvCxnSpPr/>
            <p:nvPr/>
          </p:nvCxnSpPr>
          <p:spPr bwMode="auto">
            <a:xfrm>
              <a:off x="6193969" y="3508683"/>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92" name="52068f71-dd4c-45ee-86a1-961b525b6794"/>
            <p:cNvSpPr/>
            <p:nvPr/>
          </p:nvSpPr>
          <p:spPr bwMode="auto">
            <a:xfrm>
              <a:off x="5185857" y="4035635"/>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600" b="1">
                  <a:latin typeface="Huawei Sans" panose="020C0503030203020204" pitchFamily="34" charset="0"/>
                </a:rPr>
                <a:t>IP SAN</a:t>
              </a:r>
            </a:p>
          </p:txBody>
        </p:sp>
        <p:grpSp>
          <p:nvGrpSpPr>
            <p:cNvPr id="293" name="组合 292"/>
            <p:cNvGrpSpPr/>
            <p:nvPr/>
          </p:nvGrpSpPr>
          <p:grpSpPr>
            <a:xfrm>
              <a:off x="5962650" y="1555700"/>
              <a:ext cx="515084" cy="972534"/>
              <a:chOff x="7499351" y="736601"/>
              <a:chExt cx="227013" cy="428625"/>
            </a:xfrm>
            <a:solidFill>
              <a:schemeClr val="bg1">
                <a:lumMod val="50000"/>
              </a:schemeClr>
            </a:solidFill>
          </p:grpSpPr>
          <p:sp>
            <p:nvSpPr>
              <p:cNvPr id="308"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9"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0"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1"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2"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3"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4"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5"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6"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7"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8"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9"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20"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94" name="组合 293"/>
            <p:cNvGrpSpPr/>
            <p:nvPr/>
          </p:nvGrpSpPr>
          <p:grpSpPr>
            <a:xfrm>
              <a:off x="5924550" y="5015517"/>
              <a:ext cx="682543" cy="870507"/>
              <a:chOff x="8407400" y="2055813"/>
              <a:chExt cx="360363" cy="458788"/>
            </a:xfrm>
            <a:solidFill>
              <a:schemeClr val="bg1">
                <a:lumMod val="50000"/>
              </a:schemeClr>
            </a:solidFill>
          </p:grpSpPr>
          <p:sp>
            <p:nvSpPr>
              <p:cNvPr id="304"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5"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6"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7"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95" name="组合 294"/>
            <p:cNvGrpSpPr/>
            <p:nvPr/>
          </p:nvGrpSpPr>
          <p:grpSpPr>
            <a:xfrm>
              <a:off x="5353050" y="2776520"/>
              <a:ext cx="1466849" cy="748434"/>
              <a:chOff x="5260976" y="1906589"/>
              <a:chExt cx="492125" cy="365125"/>
            </a:xfrm>
            <a:solidFill>
              <a:schemeClr val="bg1">
                <a:lumMod val="50000"/>
              </a:schemeClr>
            </a:solidFill>
          </p:grpSpPr>
          <p:sp>
            <p:nvSpPr>
              <p:cNvPr id="297"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98"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99"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0"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1"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2"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3"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96" name="文本框 295"/>
            <p:cNvSpPr txBox="1"/>
            <p:nvPr/>
          </p:nvSpPr>
          <p:spPr>
            <a:xfrm>
              <a:off x="5664976" y="3120567"/>
              <a:ext cx="960519" cy="338554"/>
            </a:xfrm>
            <a:prstGeom prst="rect">
              <a:avLst/>
            </a:prstGeom>
            <a:noFill/>
          </p:spPr>
          <p:txBody>
            <a:bodyPr wrap="none" rtlCol="0">
              <a:noAutofit/>
            </a:bodyPr>
            <a:lstStyle/>
            <a:p>
              <a:pPr fontAlgn="ctr"/>
              <a:r>
                <a:rPr lang="ru-RU" sz="1600" b="1">
                  <a:latin typeface="Huawei Sans" panose="020C0503030203020204" pitchFamily="34" charset="0"/>
                </a:rPr>
                <a:t>TOE NIC</a:t>
              </a:r>
            </a:p>
          </p:txBody>
        </p:sp>
      </p:grpSp>
    </p:spTree>
    <p:extLst>
      <p:ext uri="{BB962C8B-B14F-4D97-AF65-F5344CB8AC3E}">
        <p14:creationId xmlns:p14="http://schemas.microsoft.com/office/powerpoint/2010/main" val="151838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df2304b-4b26-4d00-bc83-8a1872559cfd"/>
          <p:cNvSpPr>
            <a:spLocks noGrp="1" noChangeArrowheads="1"/>
          </p:cNvSpPr>
          <p:nvPr>
            <p:ph type="title"/>
          </p:nvPr>
        </p:nvSpPr>
        <p:spPr/>
        <p:txBody>
          <a:bodyPr>
            <a:noAutofit/>
          </a:bodyPr>
          <a:lstStyle/>
          <a:p>
            <a:r>
              <a:rPr lang="ru-RU">
                <a:latin typeface="Huawei Sans" panose="020C0503030203020204" pitchFamily="34" charset="0"/>
              </a:rPr>
              <a:t>iSCSI HBA</a:t>
            </a:r>
          </a:p>
        </p:txBody>
      </p:sp>
      <p:sp>
        <p:nvSpPr>
          <p:cNvPr id="5" name="db9dbc72-2e53-4502-942d-653e1ac1aa34"/>
          <p:cNvSpPr/>
          <p:nvPr/>
        </p:nvSpPr>
        <p:spPr bwMode="auto">
          <a:xfrm flipH="1">
            <a:off x="2068286" y="3697357"/>
            <a:ext cx="2475445" cy="758349"/>
          </a:xfrm>
          <a:prstGeom prst="accentBorderCallout1">
            <a:avLst>
              <a:gd name="adj1" fmla="val 47593"/>
              <a:gd name="adj2" fmla="val -8941"/>
              <a:gd name="adj3" fmla="val 48632"/>
              <a:gd name="adj4" fmla="val -25565"/>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dirty="0">
                <a:latin typeface="Huawei Sans" panose="020C0503030203020204" pitchFamily="34" charset="0"/>
              </a:rPr>
              <a:t>Подключение </a:t>
            </a:r>
            <a:r>
              <a:rPr lang="ru-RU" dirty="0" err="1">
                <a:latin typeface="Huawei Sans" panose="020C0503030203020204" pitchFamily="34" charset="0"/>
              </a:rPr>
              <a:t>Ethernet</a:t>
            </a:r>
            <a:r>
              <a:rPr lang="ru-RU" dirty="0">
                <a:latin typeface="Huawei Sans" panose="020C0503030203020204" pitchFamily="34" charset="0"/>
              </a:rPr>
              <a:t> на основе TCP/IP</a:t>
            </a:r>
          </a:p>
        </p:txBody>
      </p:sp>
      <p:sp>
        <p:nvSpPr>
          <p:cNvPr id="6" name="686977a6-3595-47f6-b5d5-622b9f77528b"/>
          <p:cNvSpPr/>
          <p:nvPr/>
        </p:nvSpPr>
        <p:spPr bwMode="auto">
          <a:xfrm>
            <a:off x="7144839" y="2306997"/>
            <a:ext cx="3120390" cy="1187317"/>
          </a:xfrm>
          <a:prstGeom prst="accentBorderCallout1">
            <a:avLst>
              <a:gd name="adj1" fmla="val 49451"/>
              <a:gd name="adj2" fmla="val -5300"/>
              <a:gd name="adj3" fmla="val 49704"/>
              <a:gd name="adj4" fmla="val -15586"/>
            </a:avLst>
          </a:prstGeom>
          <a:noFill/>
          <a:ln w="127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a:latin typeface="Huawei Sans" panose="020C0503030203020204" pitchFamily="34" charset="0"/>
              </a:rPr>
              <a:t>HBA iSCSI преобразует пакеты iSCSI в пакеты TCP/IP, которые не занимают ресурсы хоста.</a:t>
            </a:r>
          </a:p>
        </p:txBody>
      </p:sp>
      <p:grpSp>
        <p:nvGrpSpPr>
          <p:cNvPr id="7" name="Groep 253"/>
          <p:cNvGrpSpPr/>
          <p:nvPr/>
        </p:nvGrpSpPr>
        <p:grpSpPr>
          <a:xfrm>
            <a:off x="8219473" y="4455706"/>
            <a:ext cx="3240689" cy="810364"/>
            <a:chOff x="6517412" y="4788213"/>
            <a:chExt cx="2461094" cy="810364"/>
          </a:xfrm>
        </p:grpSpPr>
        <p:cxnSp>
          <p:nvCxnSpPr>
            <p:cNvPr id="208"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209"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0" name="09b8e903-d8ba-4acf-96a9-a525bbd0d74d"/>
            <p:cNvSpPr txBox="1">
              <a:spLocks noChangeArrowheads="1"/>
            </p:cNvSpPr>
            <p:nvPr/>
          </p:nvSpPr>
          <p:spPr bwMode="auto">
            <a:xfrm>
              <a:off x="7201487" y="4788213"/>
              <a:ext cx="1777019"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Внутренняя шина</a:t>
              </a:r>
            </a:p>
          </p:txBody>
        </p:sp>
        <p:sp>
          <p:nvSpPr>
            <p:cNvPr id="211" name="16bfcfe5-84e9-4826-9444-433ae0b02394"/>
            <p:cNvSpPr txBox="1">
              <a:spLocks noChangeArrowheads="1"/>
            </p:cNvSpPr>
            <p:nvPr/>
          </p:nvSpPr>
          <p:spPr bwMode="auto">
            <a:xfrm>
              <a:off x="7201488" y="5153968"/>
              <a:ext cx="1201742"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Ethernet</a:t>
              </a:r>
            </a:p>
          </p:txBody>
        </p:sp>
      </p:grpSp>
      <p:grpSp>
        <p:nvGrpSpPr>
          <p:cNvPr id="3" name="组合 2"/>
          <p:cNvGrpSpPr/>
          <p:nvPr/>
        </p:nvGrpSpPr>
        <p:grpSpPr>
          <a:xfrm>
            <a:off x="4091235" y="1223192"/>
            <a:ext cx="3043155" cy="4330324"/>
            <a:chOff x="4091235" y="1223192"/>
            <a:chExt cx="3043155" cy="4330324"/>
          </a:xfrm>
        </p:grpSpPr>
        <p:cxnSp>
          <p:nvCxnSpPr>
            <p:cNvPr id="213" name="84ba6c30-883e-45cf-a374-802682b4218b"/>
            <p:cNvCxnSpPr/>
            <p:nvPr/>
          </p:nvCxnSpPr>
          <p:spPr bwMode="auto">
            <a:xfrm>
              <a:off x="6099905" y="2117505"/>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14" name="9b7eec23-7090-4c25-8f9a-b44014508890"/>
            <p:cNvCxnSpPr>
              <a:cxnSpLocks noChangeShapeType="1"/>
            </p:cNvCxnSpPr>
            <p:nvPr/>
          </p:nvCxnSpPr>
          <p:spPr bwMode="auto">
            <a:xfrm>
              <a:off x="5936897" y="3832108"/>
              <a:ext cx="0" cy="0"/>
            </a:xfrm>
            <a:prstGeom prst="line">
              <a:avLst/>
            </a:prstGeom>
            <a:noFill/>
            <a:ln w="9525" algn="ctr">
              <a:noFill/>
              <a:round/>
              <a:headEnd/>
              <a:tailEnd/>
            </a:ln>
          </p:spPr>
        </p:cxnSp>
        <p:sp>
          <p:nvSpPr>
            <p:cNvPr id="215" name="ef792af9-f876-4435-a560-0126f1f4d1e8"/>
            <p:cNvSpPr txBox="1">
              <a:spLocks noChangeArrowheads="1"/>
            </p:cNvSpPr>
            <p:nvPr/>
          </p:nvSpPr>
          <p:spPr bwMode="auto">
            <a:xfrm>
              <a:off x="4091235" y="4921642"/>
              <a:ext cx="1927058"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Устройство хранения данных</a:t>
              </a:r>
            </a:p>
          </p:txBody>
        </p:sp>
        <p:cxnSp>
          <p:nvCxnSpPr>
            <p:cNvPr id="216" name="f7c437fe-afb2-4300-90ce-51cc0875c390"/>
            <p:cNvCxnSpPr/>
            <p:nvPr/>
          </p:nvCxnSpPr>
          <p:spPr bwMode="auto">
            <a:xfrm>
              <a:off x="6090274" y="3176175"/>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7" name="52068f71-dd4c-45ee-86a1-961b525b6794"/>
            <p:cNvSpPr/>
            <p:nvPr/>
          </p:nvSpPr>
          <p:spPr bwMode="auto">
            <a:xfrm>
              <a:off x="5082162" y="3703127"/>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600" b="1">
                  <a:latin typeface="Huawei Sans" panose="020C0503030203020204" pitchFamily="34" charset="0"/>
                </a:rPr>
                <a:t>IP SAN</a:t>
              </a:r>
            </a:p>
          </p:txBody>
        </p:sp>
        <p:grpSp>
          <p:nvGrpSpPr>
            <p:cNvPr id="218" name="组合 217"/>
            <p:cNvGrpSpPr/>
            <p:nvPr/>
          </p:nvGrpSpPr>
          <p:grpSpPr>
            <a:xfrm>
              <a:off x="5858955" y="1223192"/>
              <a:ext cx="515084" cy="972534"/>
              <a:chOff x="7499351" y="736601"/>
              <a:chExt cx="227013" cy="428625"/>
            </a:xfrm>
            <a:solidFill>
              <a:schemeClr val="bg1">
                <a:lumMod val="50000"/>
              </a:schemeClr>
            </a:solidFill>
          </p:grpSpPr>
          <p:sp>
            <p:nvSpPr>
              <p:cNvPr id="233"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4"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5"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6"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7"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8"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9"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0"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1"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2"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3"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4"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5"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19" name="组合 218"/>
            <p:cNvGrpSpPr/>
            <p:nvPr/>
          </p:nvGrpSpPr>
          <p:grpSpPr>
            <a:xfrm>
              <a:off x="5820855" y="4683009"/>
              <a:ext cx="682543" cy="870507"/>
              <a:chOff x="8407400" y="2055813"/>
              <a:chExt cx="360363" cy="458788"/>
            </a:xfrm>
            <a:solidFill>
              <a:schemeClr val="bg1">
                <a:lumMod val="50000"/>
              </a:schemeClr>
            </a:solidFill>
          </p:grpSpPr>
          <p:sp>
            <p:nvSpPr>
              <p:cNvPr id="229"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0"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1"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2"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20" name="组合 219"/>
            <p:cNvGrpSpPr/>
            <p:nvPr/>
          </p:nvGrpSpPr>
          <p:grpSpPr>
            <a:xfrm>
              <a:off x="5249355" y="2444012"/>
              <a:ext cx="1466849" cy="748434"/>
              <a:chOff x="5260976" y="1906589"/>
              <a:chExt cx="492125" cy="365125"/>
            </a:xfrm>
            <a:solidFill>
              <a:schemeClr val="bg1">
                <a:lumMod val="50000"/>
              </a:schemeClr>
            </a:solidFill>
          </p:grpSpPr>
          <p:sp>
            <p:nvSpPr>
              <p:cNvPr id="222"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3"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4"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5"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6"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7"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8"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21" name="文本框 220"/>
            <p:cNvSpPr txBox="1"/>
            <p:nvPr/>
          </p:nvSpPr>
          <p:spPr>
            <a:xfrm>
              <a:off x="5542231" y="2788059"/>
              <a:ext cx="976549" cy="307777"/>
            </a:xfrm>
            <a:prstGeom prst="rect">
              <a:avLst/>
            </a:prstGeom>
            <a:noFill/>
          </p:spPr>
          <p:txBody>
            <a:bodyPr wrap="none" rtlCol="0">
              <a:noAutofit/>
            </a:bodyPr>
            <a:lstStyle/>
            <a:p>
              <a:pPr fontAlgn="ctr"/>
              <a:r>
                <a:rPr lang="ru-RU" sz="1400" b="1">
                  <a:latin typeface="Huawei Sans" panose="020C0503030203020204" pitchFamily="34" charset="0"/>
                </a:rPr>
                <a:t>iSCSI HBA</a:t>
              </a:r>
            </a:p>
          </p:txBody>
        </p:sp>
      </p:grpSp>
    </p:spTree>
    <p:extLst>
      <p:ext uri="{BB962C8B-B14F-4D97-AF65-F5344CB8AC3E}">
        <p14:creationId xmlns:p14="http://schemas.microsoft.com/office/powerpoint/2010/main" val="607092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nvPr>
        </p:nvSpPr>
        <p:spPr/>
        <p:txBody>
          <a:bodyPr>
            <a:noAutofit/>
          </a:bodyPr>
          <a:lstStyle/>
          <a:p>
            <a:r>
              <a:rPr lang="ru-RU">
                <a:latin typeface="Huawei Sans" panose="020C0503030203020204" pitchFamily="34" charset="0"/>
              </a:rPr>
              <a:t>Архитектура сети хранения данных</a:t>
            </a:r>
          </a:p>
        </p:txBody>
      </p:sp>
    </p:spTree>
    <p:extLst>
      <p:ext uri="{BB962C8B-B14F-4D97-AF65-F5344CB8AC3E}">
        <p14:creationId xmlns:p14="http://schemas.microsoft.com/office/powerpoint/2010/main" val="383589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Логический порт</a:t>
            </a:r>
          </a:p>
        </p:txBody>
      </p:sp>
      <p:sp>
        <p:nvSpPr>
          <p:cNvPr id="3" name="文本占位符 2"/>
          <p:cNvSpPr>
            <a:spLocks noGrp="1"/>
          </p:cNvSpPr>
          <p:nvPr>
            <p:ph type="body" sz="quarter" idx="10"/>
          </p:nvPr>
        </p:nvSpPr>
        <p:spPr/>
        <p:txBody>
          <a:bodyPr>
            <a:noAutofit/>
          </a:bodyPr>
          <a:lstStyle/>
          <a:p>
            <a:r>
              <a:rPr lang="ru-RU" sz="1600" dirty="0"/>
              <a:t>Логические порты создаются на базе объединенных портов, портов VLAN или портов </a:t>
            </a:r>
            <a:r>
              <a:rPr lang="ru-RU" sz="1600" dirty="0" err="1"/>
              <a:t>Ethernet</a:t>
            </a:r>
            <a:r>
              <a:rPr lang="ru-RU" sz="1600" dirty="0"/>
              <a:t>. Логические порты представляют собой виртуальные порты, которые предоставляют сервисы хоста.</a:t>
            </a:r>
          </a:p>
          <a:p>
            <a:r>
              <a:rPr lang="ru-RU" sz="1600" dirty="0"/>
              <a:t>Каждому логическому порту присваивается уникальный IP-адрес для работы сервисов.</a:t>
            </a:r>
          </a:p>
        </p:txBody>
      </p:sp>
      <p:grpSp>
        <p:nvGrpSpPr>
          <p:cNvPr id="59" name="组合 58"/>
          <p:cNvGrpSpPr/>
          <p:nvPr/>
        </p:nvGrpSpPr>
        <p:grpSpPr>
          <a:xfrm>
            <a:off x="5904695" y="2654673"/>
            <a:ext cx="5346720" cy="3272883"/>
            <a:chOff x="5155929" y="2467769"/>
            <a:chExt cx="6522360" cy="3748599"/>
          </a:xfrm>
          <a:solidFill>
            <a:schemeClr val="bg1">
              <a:lumMod val="85000"/>
            </a:schemeClr>
          </a:solidFill>
        </p:grpSpPr>
        <p:sp>
          <p:nvSpPr>
            <p:cNvPr id="7" name="椭圆 6"/>
            <p:cNvSpPr/>
            <p:nvPr/>
          </p:nvSpPr>
          <p:spPr>
            <a:xfrm>
              <a:off x="6553069" y="5453172"/>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1</a:t>
              </a:r>
            </a:p>
          </p:txBody>
        </p:sp>
        <p:grpSp>
          <p:nvGrpSpPr>
            <p:cNvPr id="53" name="组合 52"/>
            <p:cNvGrpSpPr/>
            <p:nvPr/>
          </p:nvGrpSpPr>
          <p:grpSpPr>
            <a:xfrm>
              <a:off x="5155929" y="2467769"/>
              <a:ext cx="6522360" cy="3748599"/>
              <a:chOff x="5155929" y="2467769"/>
              <a:chExt cx="6522360" cy="3748599"/>
            </a:xfrm>
            <a:grpFill/>
          </p:grpSpPr>
          <p:cxnSp>
            <p:nvCxnSpPr>
              <p:cNvPr id="52" name="直接连接符 51"/>
              <p:cNvCxnSpPr>
                <a:stCxn id="8" idx="3"/>
                <a:endCxn id="15" idx="1"/>
              </p:cNvCxnSpPr>
              <p:nvPr/>
            </p:nvCxnSpPr>
            <p:spPr>
              <a:xfrm>
                <a:off x="6483679" y="4342069"/>
                <a:ext cx="2289834" cy="0"/>
              </a:xfrm>
              <a:prstGeom prst="line">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5" name="圆角矩形 4"/>
              <p:cNvSpPr/>
              <p:nvPr/>
            </p:nvSpPr>
            <p:spPr>
              <a:xfrm>
                <a:off x="7650085" y="5749365"/>
                <a:ext cx="1534048"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400">
                    <a:solidFill>
                      <a:schemeClr val="tx1"/>
                    </a:solidFill>
                    <a:latin typeface="Huawei Sans" panose="020C0503030203020204" pitchFamily="34" charset="0"/>
                  </a:rPr>
                  <a:t>Порт Ethernet</a:t>
                </a:r>
              </a:p>
            </p:txBody>
          </p:sp>
          <p:sp>
            <p:nvSpPr>
              <p:cNvPr id="9" name="圆角矩形 8"/>
              <p:cNvSpPr/>
              <p:nvPr/>
            </p:nvSpPr>
            <p:spPr>
              <a:xfrm>
                <a:off x="7753234" y="2467769"/>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300" dirty="0">
                    <a:solidFill>
                      <a:schemeClr val="tx1"/>
                    </a:solidFill>
                    <a:latin typeface="Huawei Sans" panose="020C0503030203020204" pitchFamily="34" charset="0"/>
                  </a:rPr>
                  <a:t>Логический порт</a:t>
                </a:r>
              </a:p>
            </p:txBody>
          </p:sp>
          <p:sp>
            <p:nvSpPr>
              <p:cNvPr id="8" name="圆角矩形 7"/>
              <p:cNvSpPr/>
              <p:nvPr/>
            </p:nvSpPr>
            <p:spPr>
              <a:xfrm>
                <a:off x="5155929" y="4108567"/>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dirty="0" smtClean="0">
                    <a:solidFill>
                      <a:schemeClr val="tx1"/>
                    </a:solidFill>
                    <a:latin typeface="Huawei Sans" panose="020C0503030203020204" pitchFamily="34" charset="0"/>
                  </a:rPr>
                  <a:t>Объединен-</a:t>
                </a:r>
                <a:r>
                  <a:rPr lang="ru-RU" sz="1200" dirty="0" err="1" smtClean="0">
                    <a:solidFill>
                      <a:schemeClr val="tx1"/>
                    </a:solidFill>
                    <a:latin typeface="Huawei Sans" panose="020C0503030203020204" pitchFamily="34" charset="0"/>
                  </a:rPr>
                  <a:t>ный</a:t>
                </a:r>
                <a:r>
                  <a:rPr lang="ru-RU" sz="1200" dirty="0" smtClean="0">
                    <a:solidFill>
                      <a:schemeClr val="tx1"/>
                    </a:solidFill>
                    <a:latin typeface="Huawei Sans" panose="020C0503030203020204" pitchFamily="34" charset="0"/>
                  </a:rPr>
                  <a:t> </a:t>
                </a:r>
                <a:r>
                  <a:rPr lang="ru-RU" sz="1200" dirty="0">
                    <a:solidFill>
                      <a:schemeClr val="tx1"/>
                    </a:solidFill>
                    <a:latin typeface="Huawei Sans" panose="020C0503030203020204" pitchFamily="34" charset="0"/>
                  </a:rPr>
                  <a:t>порт</a:t>
                </a:r>
              </a:p>
            </p:txBody>
          </p:sp>
          <p:sp>
            <p:nvSpPr>
              <p:cNvPr id="15" name="圆角矩形 14"/>
              <p:cNvSpPr/>
              <p:nvPr/>
            </p:nvSpPr>
            <p:spPr>
              <a:xfrm>
                <a:off x="8773513" y="4108567"/>
                <a:ext cx="1327750" cy="467003"/>
              </a:xfrm>
              <a:prstGeom prst="roundRect">
                <a:avLst/>
              </a:prstGeom>
              <a:solidFill>
                <a:srgbClr val="FAD3BB"/>
              </a:solid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400">
                    <a:solidFill>
                      <a:schemeClr val="tx1"/>
                    </a:solidFill>
                    <a:latin typeface="Huawei Sans" panose="020C0503030203020204" pitchFamily="34" charset="0"/>
                  </a:rPr>
                  <a:t>VLAN</a:t>
                </a:r>
              </a:p>
            </p:txBody>
          </p:sp>
          <p:cxnSp>
            <p:nvCxnSpPr>
              <p:cNvPr id="27" name="直接箭头连接符 26"/>
              <p:cNvCxnSpPr>
                <a:stCxn id="8" idx="0"/>
                <a:endCxn id="9" idx="1"/>
              </p:cNvCxnSpPr>
              <p:nvPr/>
            </p:nvCxnSpPr>
            <p:spPr>
              <a:xfrm flipV="1">
                <a:off x="5819804" y="2701271"/>
                <a:ext cx="1933430" cy="1407296"/>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4" idx="0"/>
                <a:endCxn id="9" idx="3"/>
              </p:cNvCxnSpPr>
              <p:nvPr/>
            </p:nvCxnSpPr>
            <p:spPr>
              <a:xfrm flipH="1" flipV="1">
                <a:off x="9080984" y="2701270"/>
                <a:ext cx="2165196" cy="1408024"/>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5" idx="0"/>
                <a:endCxn id="9" idx="2"/>
              </p:cNvCxnSpPr>
              <p:nvPr/>
            </p:nvCxnSpPr>
            <p:spPr>
              <a:xfrm flipH="1" flipV="1">
                <a:off x="8417109" y="2934772"/>
                <a:ext cx="1020279" cy="1173795"/>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5" idx="1"/>
                <a:endCxn id="8" idx="2"/>
              </p:cNvCxnSpPr>
              <p:nvPr/>
            </p:nvCxnSpPr>
            <p:spPr>
              <a:xfrm flipH="1" flipV="1">
                <a:off x="5819804" y="4575570"/>
                <a:ext cx="1830281" cy="1407297"/>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5" idx="0"/>
                <a:endCxn id="15" idx="2"/>
              </p:cNvCxnSpPr>
              <p:nvPr/>
            </p:nvCxnSpPr>
            <p:spPr>
              <a:xfrm flipV="1">
                <a:off x="8417109" y="4575570"/>
                <a:ext cx="1020279" cy="1173795"/>
              </a:xfrm>
              <a:prstGeom prst="straightConnector1">
                <a:avLst/>
              </a:prstGeom>
              <a:grpFill/>
              <a:ln w="190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5" idx="3"/>
                <a:endCxn id="14" idx="2"/>
              </p:cNvCxnSpPr>
              <p:nvPr/>
            </p:nvCxnSpPr>
            <p:spPr>
              <a:xfrm flipV="1">
                <a:off x="9184134" y="4574841"/>
                <a:ext cx="2062046" cy="1408026"/>
              </a:xfrm>
              <a:prstGeom prst="line">
                <a:avLst/>
              </a:prstGeom>
              <a:grpFill/>
              <a:ln w="19050">
                <a:solidFill>
                  <a:schemeClr val="tx1">
                    <a:lumMod val="65000"/>
                    <a:lumOff val="35000"/>
                  </a:schemeClr>
                </a:solidFill>
                <a:tailEnd type="none"/>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264960" y="4988068"/>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Многие одному</a:t>
                </a:r>
              </a:p>
            </p:txBody>
          </p:sp>
          <p:sp>
            <p:nvSpPr>
              <p:cNvPr id="11" name="矩形 10"/>
              <p:cNvSpPr/>
              <p:nvPr/>
            </p:nvSpPr>
            <p:spPr>
              <a:xfrm>
                <a:off x="8495137" y="3230520"/>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Один многим</a:t>
                </a:r>
              </a:p>
            </p:txBody>
          </p:sp>
          <p:sp>
            <p:nvSpPr>
              <p:cNvPr id="13" name="矩形 12"/>
              <p:cNvSpPr/>
              <p:nvPr/>
            </p:nvSpPr>
            <p:spPr>
              <a:xfrm>
                <a:off x="8495138" y="4988068"/>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Один многим</a:t>
                </a:r>
              </a:p>
            </p:txBody>
          </p:sp>
          <p:sp>
            <p:nvSpPr>
              <p:cNvPr id="12" name="矩形 11"/>
              <p:cNvSpPr/>
              <p:nvPr/>
            </p:nvSpPr>
            <p:spPr>
              <a:xfrm>
                <a:off x="7196487" y="4109295"/>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Один многим</a:t>
                </a:r>
              </a:p>
            </p:txBody>
          </p:sp>
          <p:sp>
            <p:nvSpPr>
              <p:cNvPr id="14" name="矩形 13"/>
              <p:cNvSpPr/>
              <p:nvPr/>
            </p:nvSpPr>
            <p:spPr>
              <a:xfrm>
                <a:off x="10814069" y="4109295"/>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Один многим</a:t>
                </a:r>
              </a:p>
            </p:txBody>
          </p:sp>
          <p:sp>
            <p:nvSpPr>
              <p:cNvPr id="10" name="矩形 9"/>
              <p:cNvSpPr/>
              <p:nvPr/>
            </p:nvSpPr>
            <p:spPr>
              <a:xfrm>
                <a:off x="6264960" y="3230520"/>
                <a:ext cx="864220" cy="465546"/>
              </a:xfrm>
              <a:prstGeom prst="rect">
                <a:avLst/>
              </a:prstGeom>
              <a:solidFill>
                <a:schemeClr val="bg1"/>
              </a:solidFill>
              <a:ln w="19050">
                <a:solidFill>
                  <a:srgbClr val="F28944"/>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200">
                    <a:solidFill>
                      <a:schemeClr val="tx1"/>
                    </a:solidFill>
                    <a:latin typeface="Huawei Sans" panose="020C0503030203020204" pitchFamily="34" charset="0"/>
                  </a:rPr>
                  <a:t>Один многим</a:t>
                </a:r>
              </a:p>
            </p:txBody>
          </p:sp>
        </p:grpSp>
        <p:sp>
          <p:nvSpPr>
            <p:cNvPr id="54" name="椭圆 53"/>
            <p:cNvSpPr/>
            <p:nvPr/>
          </p:nvSpPr>
          <p:spPr>
            <a:xfrm>
              <a:off x="8145828" y="5105910"/>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2</a:t>
              </a:r>
            </a:p>
          </p:txBody>
        </p:sp>
        <p:sp>
          <p:nvSpPr>
            <p:cNvPr id="55" name="椭圆 54"/>
            <p:cNvSpPr/>
            <p:nvPr/>
          </p:nvSpPr>
          <p:spPr>
            <a:xfrm>
              <a:off x="8224178" y="3999779"/>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3</a:t>
              </a:r>
            </a:p>
          </p:txBody>
        </p:sp>
        <p:sp>
          <p:nvSpPr>
            <p:cNvPr id="56" name="椭圆 55"/>
            <p:cNvSpPr/>
            <p:nvPr/>
          </p:nvSpPr>
          <p:spPr>
            <a:xfrm>
              <a:off x="6716092" y="2902713"/>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4</a:t>
              </a:r>
            </a:p>
          </p:txBody>
        </p:sp>
        <p:sp>
          <p:nvSpPr>
            <p:cNvPr id="57" name="椭圆 56"/>
            <p:cNvSpPr/>
            <p:nvPr/>
          </p:nvSpPr>
          <p:spPr>
            <a:xfrm>
              <a:off x="8119374" y="3308986"/>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5</a:t>
              </a:r>
            </a:p>
          </p:txBody>
        </p:sp>
        <p:sp>
          <p:nvSpPr>
            <p:cNvPr id="58" name="椭圆 57"/>
            <p:cNvSpPr/>
            <p:nvPr/>
          </p:nvSpPr>
          <p:spPr>
            <a:xfrm>
              <a:off x="10306990" y="5220842"/>
              <a:ext cx="288000" cy="2880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nchorCtr="1">
              <a:noAutofit/>
            </a:bodyPr>
            <a:lstStyle/>
            <a:p>
              <a:pPr algn="ctr" fontAlgn="ctr"/>
              <a:r>
                <a:rPr lang="ru-RU" sz="1100" b="1">
                  <a:solidFill>
                    <a:schemeClr val="bg1"/>
                  </a:solidFill>
                  <a:latin typeface="Huawei Sans" panose="020C0503030203020204" pitchFamily="34" charset="0"/>
                </a:rPr>
                <a:t>6</a:t>
              </a:r>
            </a:p>
          </p:txBody>
        </p:sp>
      </p:grpSp>
      <p:graphicFrame>
        <p:nvGraphicFramePr>
          <p:cNvPr id="60" name="表格 59"/>
          <p:cNvGraphicFramePr>
            <a:graphicFrameLocks noGrp="1"/>
          </p:cNvGraphicFramePr>
          <p:nvPr>
            <p:extLst>
              <p:ext uri="{D42A27DB-BD31-4B8C-83A1-F6EECF244321}">
                <p14:modId xmlns:p14="http://schemas.microsoft.com/office/powerpoint/2010/main" val="2634959002"/>
              </p:ext>
            </p:extLst>
          </p:nvPr>
        </p:nvGraphicFramePr>
        <p:xfrm>
          <a:off x="1376312" y="2463050"/>
          <a:ext cx="4227453" cy="3890320"/>
        </p:xfrm>
        <a:graphic>
          <a:graphicData uri="http://schemas.openxmlformats.org/drawingml/2006/table">
            <a:tbl>
              <a:tblPr firstRow="1" bandRow="1">
                <a:tableStyleId>{69012ECD-51FC-41F1-AA8D-1B2483CD663E}</a:tableStyleId>
              </a:tblPr>
              <a:tblGrid>
                <a:gridCol w="666497"/>
                <a:gridCol w="3560956"/>
              </a:tblGrid>
              <a:tr h="354640">
                <a:tc>
                  <a:txBody>
                    <a:bodyPr/>
                    <a:lstStyle/>
                    <a:p>
                      <a:pPr algn="ctr" fontAlgn="ctr"/>
                      <a:r>
                        <a:rPr lang="ru-RU" sz="1400" dirty="0">
                          <a:solidFill>
                            <a:schemeClr val="tx1"/>
                          </a:solidFill>
                          <a:latin typeface="Huawei Sans" panose="020C0503030203020204" pitchFamily="34" charset="0"/>
                        </a:rPr>
                        <a:t>№</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ru-RU" sz="1400" dirty="0">
                          <a:solidFill>
                            <a:schemeClr val="tx1"/>
                          </a:solidFill>
                          <a:latin typeface="Huawei Sans" panose="020C0503030203020204" pitchFamily="34" charset="0"/>
                        </a:rPr>
                        <a:t>Описание</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490473">
                <a:tc>
                  <a:txBody>
                    <a:bodyPr/>
                    <a:lstStyle/>
                    <a:p>
                      <a:pPr algn="ctr" fontAlgn="ctr"/>
                      <a:r>
                        <a:rPr lang="ru-RU" sz="1400">
                          <a:latin typeface="Huawei Sans" panose="020C0503030203020204" pitchFamily="34" charset="0"/>
                        </a:rPr>
                        <a:t>1.</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a:latin typeface="Huawei Sans" panose="020C0503030203020204" pitchFamily="34" charset="0"/>
                        </a:rPr>
                        <a:t>Несколько портов Ethernet образуют связь, чтобы создать объединенный порт.</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473">
                <a:tc>
                  <a:txBody>
                    <a:bodyPr/>
                    <a:lstStyle/>
                    <a:p>
                      <a:pPr algn="ctr" fontAlgn="ctr"/>
                      <a:r>
                        <a:rPr lang="ru-RU" sz="1400">
                          <a:latin typeface="Huawei Sans" panose="020C0503030203020204" pitchFamily="34" charset="0"/>
                        </a:rPr>
                        <a:t>2</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a:latin typeface="Huawei Sans" panose="020C0503030203020204" pitchFamily="34" charset="0"/>
                        </a:rPr>
                        <a:t>Порт Ethernet добавляется в несколько сетей VLAN.</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473">
                <a:tc>
                  <a:txBody>
                    <a:bodyPr/>
                    <a:lstStyle/>
                    <a:p>
                      <a:pPr algn="ctr" fontAlgn="ctr"/>
                      <a:r>
                        <a:rPr lang="ru-RU" sz="1400">
                          <a:latin typeface="Huawei Sans" panose="020C0503030203020204" pitchFamily="34" charset="0"/>
                        </a:rPr>
                        <a:t>3</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a:latin typeface="Huawei Sans" panose="020C0503030203020204" pitchFamily="34" charset="0"/>
                        </a:rPr>
                        <a:t>Объединенный порт добавляется в несколько сетей VLAN.</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473">
                <a:tc>
                  <a:txBody>
                    <a:bodyPr/>
                    <a:lstStyle/>
                    <a:p>
                      <a:pPr algn="ctr" fontAlgn="ctr"/>
                      <a:r>
                        <a:rPr lang="ru-RU" sz="1400">
                          <a:latin typeface="Huawei Sans" panose="020C0503030203020204" pitchFamily="34" charset="0"/>
                        </a:rPr>
                        <a:t>4</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a:latin typeface="Huawei Sans" panose="020C0503030203020204" pitchFamily="34" charset="0"/>
                        </a:rPr>
                        <a:t>Объединенный порт используется для создания нескольких логических портов.</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473">
                <a:tc>
                  <a:txBody>
                    <a:bodyPr/>
                    <a:lstStyle/>
                    <a:p>
                      <a:pPr algn="ctr" fontAlgn="ctr"/>
                      <a:r>
                        <a:rPr lang="ru-RU" sz="1400">
                          <a:latin typeface="Huawei Sans" panose="020C0503030203020204" pitchFamily="34" charset="0"/>
                        </a:rPr>
                        <a:t>5</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ru-RU" sz="1400">
                          <a:latin typeface="Huawei Sans" panose="020C0503030203020204" pitchFamily="34" charset="0"/>
                        </a:rPr>
                        <a:t>Для создания нескольких логических портов используется порт VLAN.</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0473">
                <a:tc>
                  <a:txBody>
                    <a:bodyPr/>
                    <a:lstStyle/>
                    <a:p>
                      <a:pPr algn="ctr" fontAlgn="ctr"/>
                      <a:r>
                        <a:rPr lang="ru-RU" sz="1400">
                          <a:latin typeface="Huawei Sans" panose="020C0503030203020204" pitchFamily="34" charset="0"/>
                        </a:rPr>
                        <a:t>6</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ctr"/>
                      <a:r>
                        <a:rPr lang="ru-RU" sz="1400" dirty="0">
                          <a:latin typeface="Huawei Sans" panose="020C0503030203020204" pitchFamily="34" charset="0"/>
                        </a:rPr>
                        <a:t>Для создания нескольких логических портов используется порт </a:t>
                      </a:r>
                      <a:r>
                        <a:rPr lang="ru-RU" sz="1400" dirty="0" err="1">
                          <a:latin typeface="Huawei Sans" panose="020C0503030203020204" pitchFamily="34" charset="0"/>
                        </a:rPr>
                        <a:t>Ethernet</a:t>
                      </a:r>
                      <a:r>
                        <a:rPr lang="ru-RU" sz="1400" dirty="0">
                          <a:latin typeface="Huawei Sans" panose="020C0503030203020204" pitchFamily="34" charset="0"/>
                        </a:rPr>
                        <a:t>.</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77346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Autofit/>
          </a:bodyPr>
          <a:lstStyle/>
          <a:p>
            <a:r>
              <a:rPr lang="ru-RU">
                <a:latin typeface="Huawei Sans" panose="020C0503030203020204" pitchFamily="34" charset="0"/>
              </a:rPr>
              <a:t>Конфигурация VLAN</a:t>
            </a:r>
          </a:p>
        </p:txBody>
      </p:sp>
      <p:sp>
        <p:nvSpPr>
          <p:cNvPr id="2" name="文本占位符 1"/>
          <p:cNvSpPr>
            <a:spLocks noGrp="1"/>
          </p:cNvSpPr>
          <p:nvPr>
            <p:ph type="body" sz="quarter" idx="10"/>
          </p:nvPr>
        </p:nvSpPr>
        <p:spPr/>
        <p:txBody>
          <a:bodyPr>
            <a:noAutofit/>
          </a:bodyPr>
          <a:lstStyle/>
          <a:p>
            <a:r>
              <a:rPr lang="ru-RU" sz="2000">
                <a:latin typeface="Huawei Sans" panose="020C0503030203020204" pitchFamily="34" charset="0"/>
              </a:rPr>
              <a:t>VLAN — это технология, которая логически разделяет физическую LAN на несколько широковещательных доменов.</a:t>
            </a:r>
          </a:p>
          <a:p>
            <a:r>
              <a:rPr lang="ru-RU" sz="2000">
                <a:latin typeface="Huawei Sans" panose="020C0503030203020204" pitchFamily="34" charset="0"/>
              </a:rPr>
              <a:t>Порты Ethernet или объединенные порты системы хранения данных могут быть добавлены к нескольким независимым VLAN. Для безопасности и надежности сервисных данных можно настроить различные сервисы для разных VLAN.</a:t>
            </a:r>
          </a:p>
        </p:txBody>
      </p:sp>
      <p:grpSp>
        <p:nvGrpSpPr>
          <p:cNvPr id="41" name="组合 40"/>
          <p:cNvGrpSpPr/>
          <p:nvPr/>
        </p:nvGrpSpPr>
        <p:grpSpPr>
          <a:xfrm>
            <a:off x="3522075" y="3460417"/>
            <a:ext cx="7599314" cy="2092715"/>
            <a:chOff x="3643307" y="3151092"/>
            <a:chExt cx="8195929" cy="2485153"/>
          </a:xfrm>
        </p:grpSpPr>
        <p:grpSp>
          <p:nvGrpSpPr>
            <p:cNvPr id="40" name="组合 39"/>
            <p:cNvGrpSpPr/>
            <p:nvPr/>
          </p:nvGrpSpPr>
          <p:grpSpPr>
            <a:xfrm>
              <a:off x="3643307" y="3151092"/>
              <a:ext cx="8195929" cy="2485153"/>
              <a:chOff x="1515761" y="3086140"/>
              <a:chExt cx="9304777" cy="2821376"/>
            </a:xfrm>
          </p:grpSpPr>
          <p:sp>
            <p:nvSpPr>
              <p:cNvPr id="4" name="椭圆 3"/>
              <p:cNvSpPr/>
              <p:nvPr/>
            </p:nvSpPr>
            <p:spPr>
              <a:xfrm>
                <a:off x="151576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600">
                    <a:solidFill>
                      <a:schemeClr val="tx1"/>
                    </a:solidFill>
                    <a:latin typeface="Huawei Sans" panose="020C0503030203020204" pitchFamily="34" charset="0"/>
                  </a:rPr>
                  <a:t>VLAN 1</a:t>
                </a:r>
              </a:p>
              <a:p>
                <a:pPr algn="ctr" fontAlgn="ctr"/>
                <a:r>
                  <a:rPr lang="ru-RU" sz="1600">
                    <a:solidFill>
                      <a:schemeClr val="tx1"/>
                    </a:solidFill>
                    <a:latin typeface="Huawei Sans" panose="020C0503030203020204" pitchFamily="34" charset="0"/>
                  </a:rPr>
                  <a:t>ID = 1</a:t>
                </a:r>
              </a:p>
            </p:txBody>
          </p:sp>
          <p:sp>
            <p:nvSpPr>
              <p:cNvPr id="5" name="椭圆 4"/>
              <p:cNvSpPr/>
              <p:nvPr/>
            </p:nvSpPr>
            <p:spPr>
              <a:xfrm>
                <a:off x="366952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600">
                    <a:solidFill>
                      <a:schemeClr val="tx1"/>
                    </a:solidFill>
                    <a:latin typeface="Huawei Sans" panose="020C0503030203020204" pitchFamily="34" charset="0"/>
                  </a:rPr>
                  <a:t>VLAN 2</a:t>
                </a:r>
              </a:p>
              <a:p>
                <a:pPr algn="ctr" fontAlgn="ctr"/>
                <a:r>
                  <a:rPr lang="ru-RU" sz="1600">
                    <a:solidFill>
                      <a:schemeClr val="tx1"/>
                    </a:solidFill>
                    <a:latin typeface="Huawei Sans" panose="020C0503030203020204" pitchFamily="34" charset="0"/>
                  </a:rPr>
                  <a:t>ID = 2</a:t>
                </a:r>
              </a:p>
            </p:txBody>
          </p:sp>
          <p:sp>
            <p:nvSpPr>
              <p:cNvPr id="6" name="椭圆 5"/>
              <p:cNvSpPr/>
              <p:nvPr/>
            </p:nvSpPr>
            <p:spPr>
              <a:xfrm>
                <a:off x="5823281"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600">
                    <a:solidFill>
                      <a:schemeClr val="tx1"/>
                    </a:solidFill>
                    <a:latin typeface="Huawei Sans" panose="020C0503030203020204" pitchFamily="34" charset="0"/>
                  </a:rPr>
                  <a:t>VLAN 3</a:t>
                </a:r>
              </a:p>
              <a:p>
                <a:pPr algn="ctr" fontAlgn="ctr"/>
                <a:r>
                  <a:rPr lang="ru-RU" sz="1600">
                    <a:solidFill>
                      <a:schemeClr val="tx1"/>
                    </a:solidFill>
                    <a:latin typeface="Huawei Sans" panose="020C0503030203020204" pitchFamily="34" charset="0"/>
                  </a:rPr>
                  <a:t>ID = 3</a:t>
                </a:r>
              </a:p>
            </p:txBody>
          </p:sp>
          <p:sp>
            <p:nvSpPr>
              <p:cNvPr id="7" name="椭圆 6"/>
              <p:cNvSpPr/>
              <p:nvPr/>
            </p:nvSpPr>
            <p:spPr>
              <a:xfrm>
                <a:off x="9135750" y="3086140"/>
                <a:ext cx="1684788" cy="1260397"/>
              </a:xfrm>
              <a:prstGeom prst="ellipse">
                <a:avLst/>
              </a:prstGeom>
              <a:solidFill>
                <a:srgbClr val="FAD3BB"/>
              </a:solid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600">
                    <a:solidFill>
                      <a:schemeClr val="tx1"/>
                    </a:solidFill>
                    <a:latin typeface="Huawei Sans" panose="020C0503030203020204" pitchFamily="34" charset="0"/>
                  </a:rPr>
                  <a:t>VLAN k</a:t>
                </a:r>
              </a:p>
              <a:p>
                <a:pPr algn="ctr" fontAlgn="ctr"/>
                <a:r>
                  <a:rPr lang="ru-RU" sz="1600">
                    <a:solidFill>
                      <a:schemeClr val="tx1"/>
                    </a:solidFill>
                    <a:latin typeface="Huawei Sans" panose="020C0503030203020204" pitchFamily="34" charset="0"/>
                  </a:rPr>
                  <a:t>ID = k</a:t>
                </a:r>
              </a:p>
            </p:txBody>
          </p:sp>
          <p:sp>
            <p:nvSpPr>
              <p:cNvPr id="8" name="文本框 7"/>
              <p:cNvSpPr txBox="1"/>
              <p:nvPr/>
            </p:nvSpPr>
            <p:spPr>
              <a:xfrm>
                <a:off x="7977042" y="3531672"/>
                <a:ext cx="551786" cy="419300"/>
              </a:xfrm>
              <a:prstGeom prst="rect">
                <a:avLst/>
              </a:prstGeom>
              <a:noFill/>
            </p:spPr>
            <p:txBody>
              <a:bodyPr wrap="none" rtlCol="0">
                <a:noAutofit/>
              </a:bodyPr>
              <a:lstStyle/>
              <a:p>
                <a:pPr fontAlgn="ctr"/>
                <a:r>
                  <a:rPr lang="ru-RU">
                    <a:latin typeface="Huawei Sans" panose="020C0503030203020204" pitchFamily="34" charset="0"/>
                  </a:rPr>
                  <a:t>……</a:t>
                </a:r>
              </a:p>
            </p:txBody>
          </p:sp>
          <p:sp>
            <p:nvSpPr>
              <p:cNvPr id="9" name="矩形 8"/>
              <p:cNvSpPr/>
              <p:nvPr/>
            </p:nvSpPr>
            <p:spPr>
              <a:xfrm>
                <a:off x="3326146" y="5065304"/>
                <a:ext cx="6077778" cy="842212"/>
              </a:xfrm>
              <a:prstGeom prst="rect">
                <a:avLst/>
              </a:prstGeom>
              <a:ln w="19050">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0" name="矩形 9"/>
              <p:cNvSpPr/>
              <p:nvPr/>
            </p:nvSpPr>
            <p:spPr>
              <a:xfrm>
                <a:off x="3507173" y="5234410"/>
                <a:ext cx="504000" cy="504000"/>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400">
                    <a:solidFill>
                      <a:schemeClr val="tx1"/>
                    </a:solidFill>
                    <a:latin typeface="Huawei Sans" panose="020C0503030203020204" pitchFamily="34" charset="0"/>
                  </a:rPr>
                  <a:t>P0</a:t>
                </a:r>
              </a:p>
            </p:txBody>
          </p:sp>
          <p:sp>
            <p:nvSpPr>
              <p:cNvPr id="11" name="矩形 10"/>
              <p:cNvSpPr/>
              <p:nvPr/>
            </p:nvSpPr>
            <p:spPr>
              <a:xfrm>
                <a:off x="4173757" y="5234410"/>
                <a:ext cx="504000" cy="504000"/>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400">
                    <a:solidFill>
                      <a:schemeClr val="tx1"/>
                    </a:solidFill>
                    <a:latin typeface="Huawei Sans" panose="020C0503030203020204" pitchFamily="34" charset="0"/>
                  </a:rPr>
                  <a:t>P1</a:t>
                </a:r>
              </a:p>
            </p:txBody>
          </p:sp>
          <p:cxnSp>
            <p:nvCxnSpPr>
              <p:cNvPr id="22" name="直接箭头连接符 21"/>
              <p:cNvCxnSpPr>
                <a:stCxn id="10" idx="0"/>
                <a:endCxn id="4" idx="5"/>
              </p:cNvCxnSpPr>
              <p:nvPr/>
            </p:nvCxnSpPr>
            <p:spPr>
              <a:xfrm flipH="1" flipV="1">
                <a:off x="2953818" y="4161956"/>
                <a:ext cx="805355" cy="107245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803729" y="5175743"/>
                <a:ext cx="1258066" cy="621333"/>
              </a:xfrm>
              <a:prstGeom prst="rect">
                <a:avLst/>
              </a:prstGeom>
              <a:solidFill>
                <a:srgbClr val="D8D8D8"/>
              </a:solidFill>
              <a:ln w="1587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smtClean="0">
                  <a:solidFill>
                    <a:schemeClr val="tx1"/>
                  </a:solidFill>
                  <a:latin typeface="Huawei Sans" panose="020C0503030203020204" pitchFamily="34" charset="0"/>
                  <a:cs typeface="+mn-ea"/>
                  <a:sym typeface="+mn-lt"/>
                </a:endParaRPr>
              </a:p>
            </p:txBody>
          </p:sp>
          <p:cxnSp>
            <p:nvCxnSpPr>
              <p:cNvPr id="24" name="直接箭头连接符 23"/>
              <p:cNvCxnSpPr>
                <a:endCxn id="6" idx="4"/>
              </p:cNvCxnSpPr>
              <p:nvPr/>
            </p:nvCxnSpPr>
            <p:spPr>
              <a:xfrm flipV="1">
                <a:off x="3818351" y="4346537"/>
                <a:ext cx="2847324" cy="88787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1" idx="0"/>
                <a:endCxn id="5" idx="4"/>
              </p:cNvCxnSpPr>
              <p:nvPr/>
            </p:nvCxnSpPr>
            <p:spPr>
              <a:xfrm flipV="1">
                <a:off x="4425757" y="4346537"/>
                <a:ext cx="86159" cy="88787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4847471" y="5234409"/>
                <a:ext cx="1170583" cy="504001"/>
                <a:chOff x="4840337" y="5234410"/>
                <a:chExt cx="1170583" cy="504001"/>
              </a:xfrm>
            </p:grpSpPr>
            <p:sp>
              <p:nvSpPr>
                <p:cNvPr id="12" name="矩形 11"/>
                <p:cNvSpPr/>
                <p:nvPr/>
              </p:nvSpPr>
              <p:spPr>
                <a:xfrm>
                  <a:off x="4840337" y="5234410"/>
                  <a:ext cx="504000" cy="504001"/>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400">
                      <a:solidFill>
                        <a:schemeClr val="tx1"/>
                      </a:solidFill>
                      <a:latin typeface="Huawei Sans" panose="020C0503030203020204" pitchFamily="34" charset="0"/>
                    </a:rPr>
                    <a:t>P2</a:t>
                  </a:r>
                </a:p>
              </p:txBody>
            </p:sp>
            <p:sp>
              <p:nvSpPr>
                <p:cNvPr id="13" name="矩形 12"/>
                <p:cNvSpPr/>
                <p:nvPr/>
              </p:nvSpPr>
              <p:spPr>
                <a:xfrm>
                  <a:off x="5506920" y="5234410"/>
                  <a:ext cx="504000" cy="504001"/>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r>
                    <a:rPr lang="ru-RU" sz="1400">
                      <a:solidFill>
                        <a:schemeClr val="tx1"/>
                      </a:solidFill>
                      <a:latin typeface="Huawei Sans" panose="020C0503030203020204" pitchFamily="34" charset="0"/>
                    </a:rPr>
                    <a:t>P3</a:t>
                  </a:r>
                </a:p>
              </p:txBody>
            </p:sp>
          </p:grpSp>
        </p:grpSp>
        <p:sp>
          <p:nvSpPr>
            <p:cNvPr id="19" name="文本框 18"/>
            <p:cNvSpPr txBox="1"/>
            <p:nvPr/>
          </p:nvSpPr>
          <p:spPr>
            <a:xfrm>
              <a:off x="8248611" y="4900183"/>
              <a:ext cx="2499910" cy="433123"/>
            </a:xfrm>
            <a:prstGeom prst="rect">
              <a:avLst/>
            </a:prstGeom>
            <a:noFill/>
          </p:spPr>
          <p:txBody>
            <a:bodyPr wrap="none" rtlCol="0">
              <a:noAutofit/>
            </a:bodyPr>
            <a:lstStyle/>
            <a:p>
              <a:pPr fontAlgn="ctr"/>
              <a:r>
                <a:rPr lang="ru-RU" dirty="0">
                  <a:latin typeface="Huawei Sans" panose="020C0503030203020204" pitchFamily="34" charset="0"/>
                </a:rPr>
                <a:t>Устройство </a:t>
              </a:r>
              <a:r>
                <a:rPr lang="ru-RU" dirty="0" smtClean="0">
                  <a:latin typeface="Huawei Sans" panose="020C0503030203020204" pitchFamily="34" charset="0"/>
                </a:rPr>
                <a:t/>
              </a:r>
              <a:br>
                <a:rPr lang="ru-RU" dirty="0" smtClean="0">
                  <a:latin typeface="Huawei Sans" panose="020C0503030203020204" pitchFamily="34" charset="0"/>
                </a:rPr>
              </a:br>
              <a:r>
                <a:rPr lang="ru-RU" dirty="0" smtClean="0">
                  <a:latin typeface="Huawei Sans" panose="020C0503030203020204" pitchFamily="34" charset="0"/>
                </a:rPr>
                <a:t>хранения </a:t>
              </a:r>
              <a:r>
                <a:rPr lang="ru-RU" dirty="0">
                  <a:latin typeface="Huawei Sans" panose="020C0503030203020204" pitchFamily="34" charset="0"/>
                </a:rPr>
                <a:t>данных</a:t>
              </a:r>
            </a:p>
          </p:txBody>
        </p:sp>
      </p:grpSp>
      <p:grpSp>
        <p:nvGrpSpPr>
          <p:cNvPr id="62" name="组合 61"/>
          <p:cNvGrpSpPr/>
          <p:nvPr/>
        </p:nvGrpSpPr>
        <p:grpSpPr>
          <a:xfrm>
            <a:off x="1349032" y="4563838"/>
            <a:ext cx="2055217" cy="980053"/>
            <a:chOff x="526815" y="5090911"/>
            <a:chExt cx="2919976" cy="1533171"/>
          </a:xfrm>
        </p:grpSpPr>
        <p:sp>
          <p:nvSpPr>
            <p:cNvPr id="20" name="文本框 19"/>
            <p:cNvSpPr txBox="1"/>
            <p:nvPr/>
          </p:nvSpPr>
          <p:spPr>
            <a:xfrm>
              <a:off x="1518058" y="5128214"/>
              <a:ext cx="1338828" cy="369332"/>
            </a:xfrm>
            <a:prstGeom prst="rect">
              <a:avLst/>
            </a:prstGeom>
            <a:noFill/>
          </p:spPr>
          <p:txBody>
            <a:bodyPr wrap="none" rtlCol="0">
              <a:noAutofit/>
            </a:bodyPr>
            <a:lstStyle/>
            <a:p>
              <a:pPr fontAlgn="ctr"/>
              <a:r>
                <a:rPr lang="ru-RU" sz="1200">
                  <a:latin typeface="Huawei Sans" panose="020C0503030203020204" pitchFamily="34" charset="0"/>
                </a:rPr>
                <a:t>Порт Ethernet</a:t>
              </a:r>
            </a:p>
          </p:txBody>
        </p:sp>
        <p:cxnSp>
          <p:nvCxnSpPr>
            <p:cNvPr id="36" name="直接箭头连接符 35"/>
            <p:cNvCxnSpPr/>
            <p:nvPr/>
          </p:nvCxnSpPr>
          <p:spPr>
            <a:xfrm>
              <a:off x="526815" y="6439416"/>
              <a:ext cx="894306"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1518058" y="6254750"/>
              <a:ext cx="1928733" cy="369332"/>
            </a:xfrm>
            <a:prstGeom prst="rect">
              <a:avLst/>
            </a:prstGeom>
            <a:noFill/>
          </p:spPr>
          <p:txBody>
            <a:bodyPr wrap="none" rtlCol="0">
              <a:noAutofit/>
            </a:bodyPr>
            <a:lstStyle/>
            <a:p>
              <a:pPr fontAlgn="ctr"/>
              <a:r>
                <a:rPr lang="ru-RU" sz="1200">
                  <a:latin typeface="Huawei Sans" panose="020C0503030203020204" pitchFamily="34" charset="0"/>
                </a:rPr>
                <a:t>Добавление портов к VLAN</a:t>
              </a:r>
            </a:p>
          </p:txBody>
        </p:sp>
        <p:sp>
          <p:nvSpPr>
            <p:cNvPr id="59" name="矩形 58"/>
            <p:cNvSpPr/>
            <p:nvPr/>
          </p:nvSpPr>
          <p:spPr>
            <a:xfrm>
              <a:off x="977183" y="5090911"/>
              <a:ext cx="443938" cy="443939"/>
            </a:xfrm>
            <a:prstGeom prst="rect">
              <a:avLst/>
            </a:prstGeom>
            <a:ln w="12700">
              <a:solidFill>
                <a:srgbClr val="ED6D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60" name="矩形 59"/>
            <p:cNvSpPr/>
            <p:nvPr/>
          </p:nvSpPr>
          <p:spPr>
            <a:xfrm>
              <a:off x="761153" y="5636245"/>
              <a:ext cx="659968" cy="547289"/>
            </a:xfrm>
            <a:prstGeom prst="rect">
              <a:avLst/>
            </a:prstGeom>
            <a:solidFill>
              <a:srgbClr val="D8D8D8"/>
            </a:solidFill>
            <a:ln w="15875">
              <a:solidFill>
                <a:srgbClr val="D8D8D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61" name="文本框 60"/>
            <p:cNvSpPr txBox="1"/>
            <p:nvPr/>
          </p:nvSpPr>
          <p:spPr>
            <a:xfrm>
              <a:off x="1518058" y="5725223"/>
              <a:ext cx="1107996" cy="369332"/>
            </a:xfrm>
            <a:prstGeom prst="rect">
              <a:avLst/>
            </a:prstGeom>
            <a:noFill/>
          </p:spPr>
          <p:txBody>
            <a:bodyPr wrap="none" rtlCol="0">
              <a:noAutofit/>
            </a:bodyPr>
            <a:lstStyle/>
            <a:p>
              <a:pPr fontAlgn="ctr"/>
              <a:r>
                <a:rPr lang="ru-RU" sz="1200">
                  <a:latin typeface="Huawei Sans" panose="020C0503030203020204" pitchFamily="34" charset="0"/>
                </a:rPr>
                <a:t>Объединенный порт</a:t>
              </a:r>
            </a:p>
          </p:txBody>
        </p:sp>
      </p:grpSp>
      <p:cxnSp>
        <p:nvCxnSpPr>
          <p:cNvPr id="64" name="直接箭头连接符 63"/>
          <p:cNvCxnSpPr>
            <a:stCxn id="38" idx="0"/>
            <a:endCxn id="6" idx="4"/>
          </p:cNvCxnSpPr>
          <p:nvPr/>
        </p:nvCxnSpPr>
        <p:spPr>
          <a:xfrm flipV="1">
            <a:off x="6721133" y="4395298"/>
            <a:ext cx="1006934" cy="61505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a:stCxn id="38" idx="0"/>
            <a:endCxn id="7" idx="4"/>
          </p:cNvCxnSpPr>
          <p:nvPr/>
        </p:nvCxnSpPr>
        <p:spPr>
          <a:xfrm flipV="1">
            <a:off x="6721133" y="4395298"/>
            <a:ext cx="3712264" cy="61505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a:stCxn id="13" idx="3"/>
            <a:endCxn id="7" idx="4"/>
          </p:cNvCxnSpPr>
          <p:nvPr/>
        </p:nvCxnSpPr>
        <p:spPr>
          <a:xfrm flipV="1">
            <a:off x="7199147" y="4395298"/>
            <a:ext cx="3234250" cy="84548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908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Резервное переключение IP-адресов</a:t>
            </a:r>
          </a:p>
        </p:txBody>
      </p:sp>
      <p:sp>
        <p:nvSpPr>
          <p:cNvPr id="3" name="文本占位符 2"/>
          <p:cNvSpPr>
            <a:spLocks noGrp="1"/>
          </p:cNvSpPr>
          <p:nvPr>
            <p:ph type="body" sz="quarter" idx="10"/>
          </p:nvPr>
        </p:nvSpPr>
        <p:spPr/>
        <p:txBody>
          <a:bodyPr>
            <a:noAutofit/>
          </a:bodyPr>
          <a:lstStyle/>
          <a:p>
            <a:r>
              <a:rPr lang="ru-RU" sz="1800"/>
              <a:t>Резервное переключение IP-адресов. Логический IP-адрес переходит от неисправного порта на доступный. Таким образом, сервис переключаются с неисправного порта на доступный без прерывания работы. Неисправный порт возвращается сервису после восстановления корректной работы.</a:t>
            </a:r>
          </a:p>
          <a:p>
            <a:r>
              <a:rPr lang="ru-RU" sz="1800"/>
              <a:t>Во время переключения IP-адреса сервисы переключаются от неисправного порта на доступный порт, что обеспечивает непрерывную работу сервисов и повышает надежность путей доступа к файловым системам. Этот процесс не влияет на работу пользователей.</a:t>
            </a:r>
          </a:p>
          <a:p>
            <a:r>
              <a:rPr lang="ru-RU" sz="1800"/>
              <a:t>Суть резервного переключения IP-адреса заключается в переключении сервисов между портами. Это могут быть порты Ethernet, объединенные порты или порты VLAN.</a:t>
            </a:r>
          </a:p>
          <a:p>
            <a:endParaRPr lang="en-US" altLang="zh-CN" sz="1800" dirty="0">
              <a:ea typeface="+mn-ea"/>
              <a:cs typeface="+mn-ea"/>
              <a:sym typeface="+mn-lt"/>
            </a:endParaRPr>
          </a:p>
        </p:txBody>
      </p:sp>
    </p:spTree>
    <p:extLst>
      <p:ext uri="{BB962C8B-B14F-4D97-AF65-F5344CB8AC3E}">
        <p14:creationId xmlns:p14="http://schemas.microsoft.com/office/powerpoint/2010/main" val="4021755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ru-RU">
                <a:latin typeface="Huawei Sans" panose="020C0503030203020204" pitchFamily="34" charset="0"/>
              </a:rPr>
              <a:t>Переключение IP-адреса на базе порта Ethernet</a:t>
            </a:r>
          </a:p>
        </p:txBody>
      </p:sp>
      <p:sp>
        <p:nvSpPr>
          <p:cNvPr id="2" name="文本占位符 1"/>
          <p:cNvSpPr>
            <a:spLocks noGrp="1"/>
          </p:cNvSpPr>
          <p:nvPr>
            <p:ph type="body" sz="quarter" idx="10"/>
          </p:nvPr>
        </p:nvSpPr>
        <p:spPr/>
        <p:txBody>
          <a:bodyPr>
            <a:noAutofit/>
          </a:bodyPr>
          <a:lstStyle/>
          <a:p>
            <a:pPr>
              <a:lnSpc>
                <a:spcPct val="120000"/>
              </a:lnSpc>
              <a:spcBef>
                <a:spcPts val="300"/>
              </a:spcBef>
            </a:pPr>
            <a:r>
              <a:rPr lang="ru-RU" sz="1600" dirty="0">
                <a:latin typeface="Huawei Sans" panose="020C0503030203020204" pitchFamily="34" charset="0"/>
              </a:rPr>
              <a:t>Чтобы повысить надежность путей доступа к файловым системам, можно создать логические порты на базе портов </a:t>
            </a:r>
            <a:r>
              <a:rPr lang="ru-RU" sz="1600" dirty="0" err="1">
                <a:latin typeface="Huawei Sans" panose="020C0503030203020204" pitchFamily="34" charset="0"/>
              </a:rPr>
              <a:t>Ethernet</a:t>
            </a:r>
            <a:r>
              <a:rPr lang="ru-RU" sz="1600" dirty="0">
                <a:latin typeface="Huawei Sans" panose="020C0503030203020204" pitchFamily="34" charset="0"/>
              </a:rPr>
              <a:t>.</a:t>
            </a:r>
          </a:p>
          <a:p>
            <a:pPr>
              <a:lnSpc>
                <a:spcPct val="120000"/>
              </a:lnSpc>
              <a:spcBef>
                <a:spcPts val="300"/>
              </a:spcBef>
            </a:pPr>
            <a:r>
              <a:rPr lang="ru-RU" sz="1600" dirty="0">
                <a:latin typeface="Huawei Sans" panose="020C0503030203020204" pitchFamily="34" charset="0"/>
              </a:rPr>
              <a:t>Если на порте </a:t>
            </a:r>
            <a:r>
              <a:rPr lang="ru-RU" sz="1600" dirty="0" err="1">
                <a:latin typeface="Huawei Sans" panose="020C0503030203020204" pitchFamily="34" charset="0"/>
              </a:rPr>
              <a:t>Ethernet</a:t>
            </a:r>
            <a:r>
              <a:rPr lang="ru-RU" sz="1600" dirty="0">
                <a:latin typeface="Huawei Sans" panose="020C0503030203020204" pitchFamily="34" charset="0"/>
              </a:rPr>
              <a:t>, соответствующему логическому порту, возникнет ошибка, система выполнит следующие действия.</a:t>
            </a:r>
          </a:p>
          <a:p>
            <a:pPr>
              <a:lnSpc>
                <a:spcPct val="120000"/>
              </a:lnSpc>
              <a:spcBef>
                <a:spcPts val="300"/>
              </a:spcBef>
            </a:pPr>
            <a:endParaRPr lang="en-US" altLang="zh-CN" sz="1800" dirty="0" smtClean="0">
              <a:latin typeface="Huawei Sans" panose="020C0503030203020204" pitchFamily="34" charset="0"/>
              <a:ea typeface="+mn-ea"/>
              <a:cs typeface="+mn-ea"/>
              <a:sym typeface="+mn-lt"/>
            </a:endParaRPr>
          </a:p>
        </p:txBody>
      </p:sp>
      <p:sp>
        <p:nvSpPr>
          <p:cNvPr id="77" name="文本占位符 1"/>
          <p:cNvSpPr txBox="1">
            <a:spLocks/>
          </p:cNvSpPr>
          <p:nvPr/>
        </p:nvSpPr>
        <p:spPr bwMode="auto">
          <a:xfrm>
            <a:off x="532266" y="2013038"/>
            <a:ext cx="381282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20000"/>
              </a:lnSpc>
              <a:spcBef>
                <a:spcPts val="300"/>
              </a:spcBef>
            </a:pPr>
            <a:endParaRPr lang="en-US" altLang="zh-CN" sz="1800" dirty="0" smtClean="0">
              <a:latin typeface="Huawei Sans" panose="020C0503030203020204" pitchFamily="34" charset="0"/>
              <a:ea typeface="+mn-ea"/>
              <a:cs typeface="+mn-ea"/>
              <a:sym typeface="+mn-lt"/>
            </a:endParaRPr>
          </a:p>
          <a:p>
            <a:pPr lvl="1">
              <a:lnSpc>
                <a:spcPct val="120000"/>
              </a:lnSpc>
              <a:spcBef>
                <a:spcPts val="300"/>
              </a:spcBef>
            </a:pPr>
            <a:r>
              <a:rPr lang="ru-RU" sz="1600" dirty="0">
                <a:latin typeface="Huawei Sans" panose="020C0503030203020204" pitchFamily="34" charset="0"/>
              </a:rPr>
              <a:t>Найдет доступный порт </a:t>
            </a:r>
            <a:r>
              <a:rPr lang="ru-RU" sz="1600" dirty="0" err="1">
                <a:latin typeface="Huawei Sans" panose="020C0503030203020204" pitchFamily="34" charset="0"/>
              </a:rPr>
              <a:t>Ethernet</a:t>
            </a:r>
            <a:r>
              <a:rPr lang="ru-RU" sz="1600" dirty="0">
                <a:latin typeface="Huawei Sans" panose="020C0503030203020204" pitchFamily="34" charset="0"/>
              </a:rPr>
              <a:t> того же типа.</a:t>
            </a:r>
          </a:p>
          <a:p>
            <a:pPr lvl="1">
              <a:lnSpc>
                <a:spcPct val="120000"/>
              </a:lnSpc>
              <a:spcBef>
                <a:spcPts val="300"/>
              </a:spcBef>
            </a:pPr>
            <a:r>
              <a:rPr lang="ru-RU" sz="1600" dirty="0">
                <a:latin typeface="Huawei Sans" panose="020C0503030203020204" pitchFamily="34" charset="0"/>
              </a:rPr>
              <a:t>Удалит логический порт из неисправного порта </a:t>
            </a:r>
            <a:r>
              <a:rPr lang="ru-RU" sz="1600" dirty="0" err="1">
                <a:latin typeface="Huawei Sans" panose="020C0503030203020204" pitchFamily="34" charset="0"/>
              </a:rPr>
              <a:t>Ethernet</a:t>
            </a:r>
            <a:r>
              <a:rPr lang="ru-RU" sz="1600" dirty="0">
                <a:latin typeface="Huawei Sans" panose="020C0503030203020204" pitchFamily="34" charset="0"/>
              </a:rPr>
              <a:t>.</a:t>
            </a:r>
          </a:p>
          <a:p>
            <a:pPr lvl="1">
              <a:lnSpc>
                <a:spcPct val="120000"/>
              </a:lnSpc>
              <a:spcBef>
                <a:spcPts val="300"/>
              </a:spcBef>
            </a:pPr>
            <a:r>
              <a:rPr lang="ru-RU" sz="1600" dirty="0">
                <a:latin typeface="Huawei Sans" panose="020C0503030203020204" pitchFamily="34" charset="0"/>
              </a:rPr>
              <a:t>Создаст такой же логический порт на доступном порте </a:t>
            </a:r>
            <a:r>
              <a:rPr lang="ru-RU" sz="1600" dirty="0" err="1">
                <a:latin typeface="Huawei Sans" panose="020C0503030203020204" pitchFamily="34" charset="0"/>
              </a:rPr>
              <a:t>Ethernet</a:t>
            </a:r>
            <a:r>
              <a:rPr lang="ru-RU" sz="1600" dirty="0">
                <a:latin typeface="Huawei Sans" panose="020C0503030203020204" pitchFamily="34" charset="0"/>
              </a:rPr>
              <a:t> для передачи данных сервисов. </a:t>
            </a:r>
          </a:p>
          <a:p>
            <a:pPr lvl="1">
              <a:lnSpc>
                <a:spcPct val="120000"/>
              </a:lnSpc>
              <a:spcBef>
                <a:spcPts val="300"/>
              </a:spcBef>
            </a:pPr>
            <a:r>
              <a:rPr lang="ru-RU" sz="1600" dirty="0">
                <a:latin typeface="Huawei Sans" panose="020C0503030203020204" pitchFamily="34" charset="0"/>
              </a:rPr>
              <a:t>Обеспечит непрерывную работу служб.</a:t>
            </a:r>
          </a:p>
          <a:p>
            <a:pPr>
              <a:lnSpc>
                <a:spcPct val="120000"/>
              </a:lnSpc>
              <a:spcBef>
                <a:spcPts val="300"/>
              </a:spcBef>
            </a:pPr>
            <a:endParaRPr lang="en-US" altLang="zh-CN" sz="1800" dirty="0">
              <a:latin typeface="Huawei Sans" panose="020C0503030203020204" pitchFamily="34" charset="0"/>
              <a:ea typeface="+mn-ea"/>
              <a:cs typeface="+mn-ea"/>
              <a:sym typeface="+mn-lt"/>
            </a:endParaRPr>
          </a:p>
        </p:txBody>
      </p:sp>
      <p:grpSp>
        <p:nvGrpSpPr>
          <p:cNvPr id="3" name="组合 2"/>
          <p:cNvGrpSpPr/>
          <p:nvPr/>
        </p:nvGrpSpPr>
        <p:grpSpPr>
          <a:xfrm>
            <a:off x="4287700" y="2384048"/>
            <a:ext cx="7113904" cy="3543508"/>
            <a:chOff x="4287700" y="2384048"/>
            <a:chExt cx="7113904" cy="3543508"/>
          </a:xfrm>
        </p:grpSpPr>
        <p:grpSp>
          <p:nvGrpSpPr>
            <p:cNvPr id="21" name="组合 174"/>
            <p:cNvGrpSpPr>
              <a:grpSpLocks noChangeAspect="1"/>
            </p:cNvGrpSpPr>
            <p:nvPr/>
          </p:nvGrpSpPr>
          <p:grpSpPr bwMode="auto">
            <a:xfrm>
              <a:off x="4610088" y="2384048"/>
              <a:ext cx="878258" cy="657173"/>
              <a:chOff x="1949450" y="881063"/>
              <a:chExt cx="719138" cy="528638"/>
            </a:xfrm>
            <a:solidFill>
              <a:schemeClr val="bg1">
                <a:lumMod val="50000"/>
              </a:schemeClr>
            </a:solidFill>
          </p:grpSpPr>
          <p:sp>
            <p:nvSpPr>
              <p:cNvPr id="36"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7"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8"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0"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1"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2"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3"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4"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grpSp>
        <p:sp>
          <p:nvSpPr>
            <p:cNvPr id="430" name="圆角矩形 429"/>
            <p:cNvSpPr/>
            <p:nvPr/>
          </p:nvSpPr>
          <p:spPr>
            <a:xfrm>
              <a:off x="4287700" y="3936183"/>
              <a:ext cx="1558029" cy="614224"/>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dirty="0">
                  <a:solidFill>
                    <a:schemeClr val="tx1"/>
                  </a:solidFill>
                  <a:latin typeface="Huawei Sans" panose="020C0503030203020204" pitchFamily="34" charset="0"/>
                </a:rPr>
                <a:t>Логический порт A</a:t>
              </a:r>
            </a:p>
            <a:p>
              <a:pPr algn="ctr" fontAlgn="ctr"/>
              <a:r>
                <a:rPr lang="ru-RU" sz="1400" dirty="0">
                  <a:solidFill>
                    <a:schemeClr val="tx1"/>
                  </a:solidFill>
                  <a:latin typeface="Huawei Sans" panose="020C0503030203020204" pitchFamily="34" charset="0"/>
                </a:rPr>
                <a:t>(IP-адрес a)</a:t>
              </a:r>
            </a:p>
          </p:txBody>
        </p:sp>
        <p:sp>
          <p:nvSpPr>
            <p:cNvPr id="433" name="圆角矩形 432"/>
            <p:cNvSpPr/>
            <p:nvPr/>
          </p:nvSpPr>
          <p:spPr>
            <a:xfrm>
              <a:off x="4287701"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a:solidFill>
                    <a:schemeClr val="tx1"/>
                  </a:solidFill>
                  <a:latin typeface="Huawei Sans" panose="020C0503030203020204" pitchFamily="34" charset="0"/>
                </a:rPr>
                <a:t>Порт Ethernet A</a:t>
              </a:r>
            </a:p>
          </p:txBody>
        </p:sp>
        <p:grpSp>
          <p:nvGrpSpPr>
            <p:cNvPr id="442" name="组合 441"/>
            <p:cNvGrpSpPr/>
            <p:nvPr/>
          </p:nvGrpSpPr>
          <p:grpSpPr>
            <a:xfrm>
              <a:off x="4908452" y="3119441"/>
              <a:ext cx="281523" cy="821467"/>
              <a:chOff x="6354124" y="2562225"/>
              <a:chExt cx="314325" cy="900000"/>
            </a:xfrm>
          </p:grpSpPr>
          <p:cxnSp>
            <p:nvCxnSpPr>
              <p:cNvPr id="437" name="直接箭头连接符 43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9" name="直接箭头连接符 438"/>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43" name="组合 442"/>
            <p:cNvGrpSpPr/>
            <p:nvPr/>
          </p:nvGrpSpPr>
          <p:grpSpPr>
            <a:xfrm>
              <a:off x="4908459" y="4491626"/>
              <a:ext cx="281523" cy="821467"/>
              <a:chOff x="6354124" y="4111892"/>
              <a:chExt cx="314325" cy="900000"/>
            </a:xfrm>
          </p:grpSpPr>
          <p:cxnSp>
            <p:nvCxnSpPr>
              <p:cNvPr id="440" name="直接箭头连接符 439"/>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1" name="直接箭头连接符 440"/>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46" name="组合 174"/>
            <p:cNvGrpSpPr>
              <a:grpSpLocks noChangeAspect="1"/>
            </p:cNvGrpSpPr>
            <p:nvPr/>
          </p:nvGrpSpPr>
          <p:grpSpPr bwMode="auto">
            <a:xfrm>
              <a:off x="7407109" y="2384048"/>
              <a:ext cx="878258" cy="657173"/>
              <a:chOff x="1949450" y="881063"/>
              <a:chExt cx="719138" cy="528638"/>
            </a:xfrm>
            <a:solidFill>
              <a:schemeClr val="bg1">
                <a:lumMod val="50000"/>
              </a:schemeClr>
            </a:solidFill>
          </p:grpSpPr>
          <p:sp>
            <p:nvSpPr>
              <p:cNvPr id="455"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56"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57"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58"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59"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60"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61"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62"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63"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grpSp>
        <p:sp>
          <p:nvSpPr>
            <p:cNvPr id="447" name="圆角矩形 446"/>
            <p:cNvSpPr/>
            <p:nvPr/>
          </p:nvSpPr>
          <p:spPr>
            <a:xfrm>
              <a:off x="7084722" y="3936183"/>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a:solidFill>
                    <a:schemeClr val="tx1"/>
                  </a:solidFill>
                  <a:latin typeface="Huawei Sans" panose="020C0503030203020204" pitchFamily="34" charset="0"/>
                </a:rPr>
                <a:t>Логический порт A</a:t>
              </a:r>
            </a:p>
          </p:txBody>
        </p:sp>
        <p:sp>
          <p:nvSpPr>
            <p:cNvPr id="448" name="圆角矩形 447"/>
            <p:cNvSpPr/>
            <p:nvPr/>
          </p:nvSpPr>
          <p:spPr>
            <a:xfrm>
              <a:off x="7084722"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a:solidFill>
                    <a:schemeClr val="tx1"/>
                  </a:solidFill>
                  <a:latin typeface="Huawei Sans" panose="020C0503030203020204" pitchFamily="34" charset="0"/>
                </a:rPr>
                <a:t>Порт Ethernet A</a:t>
              </a:r>
            </a:p>
          </p:txBody>
        </p:sp>
        <p:grpSp>
          <p:nvGrpSpPr>
            <p:cNvPr id="449" name="组合 448"/>
            <p:cNvGrpSpPr/>
            <p:nvPr/>
          </p:nvGrpSpPr>
          <p:grpSpPr>
            <a:xfrm>
              <a:off x="7705473" y="3119441"/>
              <a:ext cx="281523" cy="821467"/>
              <a:chOff x="6354124" y="2562225"/>
              <a:chExt cx="314325" cy="900000"/>
            </a:xfrm>
          </p:grpSpPr>
          <p:cxnSp>
            <p:nvCxnSpPr>
              <p:cNvPr id="453" name="直接箭头连接符 452"/>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4" name="直接箭头连接符 453"/>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50" name="组合 449"/>
            <p:cNvGrpSpPr/>
            <p:nvPr/>
          </p:nvGrpSpPr>
          <p:grpSpPr>
            <a:xfrm>
              <a:off x="7705480" y="4491626"/>
              <a:ext cx="281523" cy="821467"/>
              <a:chOff x="6354124" y="4111892"/>
              <a:chExt cx="314325" cy="900000"/>
            </a:xfrm>
          </p:grpSpPr>
          <p:cxnSp>
            <p:nvCxnSpPr>
              <p:cNvPr id="451" name="直接箭头连接符 450"/>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52" name="直接箭头连接符 451"/>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5" name="组合 174"/>
            <p:cNvGrpSpPr>
              <a:grpSpLocks noChangeAspect="1"/>
            </p:cNvGrpSpPr>
            <p:nvPr/>
          </p:nvGrpSpPr>
          <p:grpSpPr bwMode="auto">
            <a:xfrm>
              <a:off x="10200959" y="2384048"/>
              <a:ext cx="878258" cy="657173"/>
              <a:chOff x="1949450" y="881063"/>
              <a:chExt cx="719138" cy="528638"/>
            </a:xfrm>
            <a:solidFill>
              <a:schemeClr val="bg1">
                <a:lumMod val="50000"/>
              </a:schemeClr>
            </a:solidFill>
          </p:grpSpPr>
          <p:sp>
            <p:nvSpPr>
              <p:cNvPr id="474"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75"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76"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77"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78"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79"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80"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81"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sp>
            <p:nvSpPr>
              <p:cNvPr id="482"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600" dirty="0">
                  <a:latin typeface="Huawei Sans" panose="020C0503030203020204" pitchFamily="34" charset="0"/>
                  <a:cs typeface="+mn-ea"/>
                  <a:sym typeface="+mn-lt"/>
                </a:endParaRPr>
              </a:p>
            </p:txBody>
          </p:sp>
        </p:grpSp>
        <p:sp>
          <p:nvSpPr>
            <p:cNvPr id="466" name="圆角矩形 465"/>
            <p:cNvSpPr/>
            <p:nvPr/>
          </p:nvSpPr>
          <p:spPr>
            <a:xfrm>
              <a:off x="9878572" y="3936183"/>
              <a:ext cx="1523032" cy="614224"/>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a:solidFill>
                    <a:schemeClr val="tx1"/>
                  </a:solidFill>
                  <a:latin typeface="Huawei Sans" panose="020C0503030203020204" pitchFamily="34" charset="0"/>
                </a:rPr>
                <a:t>Логический порт A</a:t>
              </a:r>
            </a:p>
            <a:p>
              <a:pPr algn="ctr" fontAlgn="ctr"/>
              <a:r>
                <a:rPr lang="ru-RU" sz="1400">
                  <a:solidFill>
                    <a:schemeClr val="tx1"/>
                  </a:solidFill>
                  <a:latin typeface="Huawei Sans" panose="020C0503030203020204" pitchFamily="34" charset="0"/>
                </a:rPr>
                <a:t>(IP-адрес a)</a:t>
              </a:r>
            </a:p>
          </p:txBody>
        </p:sp>
        <p:sp>
          <p:nvSpPr>
            <p:cNvPr id="467" name="圆角矩形 466"/>
            <p:cNvSpPr/>
            <p:nvPr/>
          </p:nvSpPr>
          <p:spPr>
            <a:xfrm>
              <a:off x="9878572" y="5315889"/>
              <a:ext cx="1523032" cy="545915"/>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400">
                  <a:solidFill>
                    <a:schemeClr val="tx1"/>
                  </a:solidFill>
                  <a:latin typeface="Huawei Sans" panose="020C0503030203020204" pitchFamily="34" charset="0"/>
                </a:rPr>
                <a:t>Порт Ethernet B</a:t>
              </a:r>
            </a:p>
          </p:txBody>
        </p:sp>
        <p:grpSp>
          <p:nvGrpSpPr>
            <p:cNvPr id="468" name="组合 467"/>
            <p:cNvGrpSpPr/>
            <p:nvPr/>
          </p:nvGrpSpPr>
          <p:grpSpPr>
            <a:xfrm>
              <a:off x="10499323" y="3119441"/>
              <a:ext cx="281523" cy="821467"/>
              <a:chOff x="6354124" y="2562225"/>
              <a:chExt cx="314325" cy="900000"/>
            </a:xfrm>
          </p:grpSpPr>
          <p:cxnSp>
            <p:nvCxnSpPr>
              <p:cNvPr id="472" name="直接箭头连接符 471"/>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3" name="直接箭头连接符 472"/>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9" name="组合 468"/>
            <p:cNvGrpSpPr/>
            <p:nvPr/>
          </p:nvGrpSpPr>
          <p:grpSpPr>
            <a:xfrm>
              <a:off x="10499330" y="4491626"/>
              <a:ext cx="281523" cy="821467"/>
              <a:chOff x="6354124" y="4111892"/>
              <a:chExt cx="314325" cy="900000"/>
            </a:xfrm>
          </p:grpSpPr>
          <p:cxnSp>
            <p:nvCxnSpPr>
              <p:cNvPr id="470" name="直接箭头连接符 469"/>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1" name="直接箭头连接符 470"/>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483" name="右箭头 482"/>
            <p:cNvSpPr/>
            <p:nvPr/>
          </p:nvSpPr>
          <p:spPr>
            <a:xfrm>
              <a:off x="8704917" y="4029397"/>
              <a:ext cx="1074905" cy="295289"/>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smtClean="0">
                <a:solidFill>
                  <a:schemeClr val="tx1"/>
                </a:solidFill>
                <a:latin typeface="Huawei Sans" panose="020C0503030203020204" pitchFamily="34" charset="0"/>
                <a:cs typeface="+mn-ea"/>
                <a:sym typeface="+mn-lt"/>
              </a:endParaRPr>
            </a:p>
          </p:txBody>
        </p:sp>
        <p:grpSp>
          <p:nvGrpSpPr>
            <p:cNvPr id="393" name="组合 119"/>
            <p:cNvGrpSpPr>
              <a:grpSpLocks noChangeAspect="1"/>
            </p:cNvGrpSpPr>
            <p:nvPr/>
          </p:nvGrpSpPr>
          <p:grpSpPr bwMode="auto">
            <a:xfrm>
              <a:off x="8926638" y="3015804"/>
              <a:ext cx="631459" cy="657195"/>
              <a:chOff x="6215082" y="1419211"/>
              <a:chExt cx="600077" cy="612790"/>
            </a:xfrm>
            <a:solidFill>
              <a:schemeClr val="bg1">
                <a:lumMod val="50000"/>
              </a:schemeClr>
            </a:solidFill>
          </p:grpSpPr>
          <p:sp>
            <p:nvSpPr>
              <p:cNvPr id="394" name="Freeform 43"/>
              <p:cNvSpPr>
                <a:spLocks noEditPoints="1"/>
              </p:cNvSpPr>
              <p:nvPr/>
            </p:nvSpPr>
            <p:spPr bwMode="auto">
              <a:xfrm>
                <a:off x="6332559" y="1550972"/>
                <a:ext cx="309564" cy="309560"/>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5" name="Freeform 44"/>
              <p:cNvSpPr>
                <a:spLocks/>
              </p:cNvSpPr>
              <p:nvPr/>
            </p:nvSpPr>
            <p:spPr bwMode="auto">
              <a:xfrm>
                <a:off x="6377010" y="1595421"/>
                <a:ext cx="109539" cy="109537"/>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6" name="Freeform 45"/>
              <p:cNvSpPr>
                <a:spLocks/>
              </p:cNvSpPr>
              <p:nvPr/>
            </p:nvSpPr>
            <p:spPr bwMode="auto">
              <a:xfrm>
                <a:off x="6583385" y="1789094"/>
                <a:ext cx="114300" cy="95249"/>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7" name="Freeform 46"/>
              <p:cNvSpPr>
                <a:spLocks/>
              </p:cNvSpPr>
              <p:nvPr/>
            </p:nvSpPr>
            <p:spPr bwMode="auto">
              <a:xfrm>
                <a:off x="6215082" y="1419211"/>
                <a:ext cx="600077" cy="598482"/>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8" name="Freeform 47"/>
              <p:cNvSpPr>
                <a:spLocks/>
              </p:cNvSpPr>
              <p:nvPr/>
            </p:nvSpPr>
            <p:spPr bwMode="auto">
              <a:xfrm>
                <a:off x="6440488" y="1973254"/>
                <a:ext cx="58738" cy="58738"/>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sp>
            <p:nvSpPr>
              <p:cNvPr id="399" name="Freeform 48"/>
              <p:cNvSpPr>
                <a:spLocks/>
              </p:cNvSpPr>
              <p:nvPr/>
            </p:nvSpPr>
            <p:spPr bwMode="auto">
              <a:xfrm>
                <a:off x="6530975" y="1973263"/>
                <a:ext cx="58738" cy="58738"/>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round/>
                <a:headEnd/>
                <a:tailEnd/>
              </a:ln>
              <a:extLst/>
            </p:spPr>
            <p:txBody>
              <a:bodyPr>
                <a:noAutofit/>
              </a:bodyPr>
              <a:lstStyle/>
              <a:p>
                <a:pPr fontAlgn="ctr"/>
                <a:endParaRPr lang="en-US" altLang="zh-CN" sz="1600" dirty="0">
                  <a:latin typeface="Huawei Sans" panose="020C0503030203020204" pitchFamily="34" charset="0"/>
                  <a:cs typeface="+mn-ea"/>
                  <a:sym typeface="+mn-lt"/>
                </a:endParaRPr>
              </a:p>
            </p:txBody>
          </p:sp>
        </p:grpSp>
        <p:sp>
          <p:nvSpPr>
            <p:cNvPr id="484" name="文本框 483"/>
            <p:cNvSpPr txBox="1"/>
            <p:nvPr/>
          </p:nvSpPr>
          <p:spPr>
            <a:xfrm>
              <a:off x="8923566" y="3752995"/>
              <a:ext cx="533553" cy="307777"/>
            </a:xfrm>
            <a:prstGeom prst="rect">
              <a:avLst/>
            </a:prstGeom>
            <a:noFill/>
            <a:ln>
              <a:noFill/>
            </a:ln>
          </p:spPr>
          <p:txBody>
            <a:bodyPr wrap="none" rtlCol="0">
              <a:noAutofit/>
            </a:bodyPr>
            <a:lstStyle/>
            <a:p>
              <a:pPr fontAlgn="ctr"/>
              <a:r>
                <a:rPr lang="ru-RU" sz="1200">
                  <a:latin typeface="Huawei Sans" panose="020C0503030203020204" pitchFamily="34" charset="0"/>
                </a:rPr>
                <a:t>Поиск</a:t>
              </a:r>
            </a:p>
          </p:txBody>
        </p:sp>
        <p:sp>
          <p:nvSpPr>
            <p:cNvPr id="487" name="文本框 486"/>
            <p:cNvSpPr txBox="1"/>
            <p:nvPr/>
          </p:nvSpPr>
          <p:spPr>
            <a:xfrm>
              <a:off x="8682296" y="4353038"/>
              <a:ext cx="885898" cy="307777"/>
            </a:xfrm>
            <a:prstGeom prst="rect">
              <a:avLst/>
            </a:prstGeom>
            <a:noFill/>
            <a:ln>
              <a:noFill/>
            </a:ln>
          </p:spPr>
          <p:txBody>
            <a:bodyPr wrap="none" rtlCol="0">
              <a:noAutofit/>
            </a:bodyPr>
            <a:lstStyle/>
            <a:p>
              <a:pPr fontAlgn="ctr"/>
              <a:r>
                <a:rPr lang="ru-RU" sz="1200" dirty="0">
                  <a:latin typeface="Huawei Sans" panose="020C0503030203020204" pitchFamily="34" charset="0"/>
                </a:rPr>
                <a:t>Переключение </a:t>
              </a:r>
              <a:endParaRPr lang="ru-RU" sz="1200" dirty="0" smtClean="0">
                <a:latin typeface="Huawei Sans" panose="020C0503030203020204" pitchFamily="34" charset="0"/>
              </a:endParaRPr>
            </a:p>
            <a:p>
              <a:pPr fontAlgn="ctr"/>
              <a:r>
                <a:rPr lang="ru-RU" sz="1200" dirty="0" smtClean="0">
                  <a:latin typeface="Huawei Sans" panose="020C0503030203020204" pitchFamily="34" charset="0"/>
                </a:rPr>
                <a:t>работы</a:t>
              </a:r>
              <a:endParaRPr lang="ru-RU" sz="1200" dirty="0">
                <a:latin typeface="Huawei Sans" panose="020C0503030203020204" pitchFamily="34" charset="0"/>
              </a:endParaRPr>
            </a:p>
          </p:txBody>
        </p:sp>
        <p:sp>
          <p:nvSpPr>
            <p:cNvPr id="550" name="右箭头 549"/>
            <p:cNvSpPr/>
            <p:nvPr/>
          </p:nvSpPr>
          <p:spPr>
            <a:xfrm>
              <a:off x="5909482" y="4029397"/>
              <a:ext cx="1074905" cy="295289"/>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smtClean="0">
                <a:solidFill>
                  <a:schemeClr val="tx1"/>
                </a:solidFill>
                <a:latin typeface="Huawei Sans" panose="020C0503030203020204" pitchFamily="34" charset="0"/>
                <a:cs typeface="+mn-ea"/>
                <a:sym typeface="+mn-lt"/>
              </a:endParaRPr>
            </a:p>
          </p:txBody>
        </p:sp>
        <p:sp>
          <p:nvSpPr>
            <p:cNvPr id="553" name="文本框 552"/>
            <p:cNvSpPr txBox="1"/>
            <p:nvPr/>
          </p:nvSpPr>
          <p:spPr>
            <a:xfrm>
              <a:off x="5863890" y="4281916"/>
              <a:ext cx="1182316" cy="450019"/>
            </a:xfrm>
            <a:prstGeom prst="rect">
              <a:avLst/>
            </a:prstGeom>
            <a:noFill/>
            <a:ln>
              <a:noFill/>
            </a:ln>
          </p:spPr>
          <p:txBody>
            <a:bodyPr wrap="none" rtlCol="0">
              <a:noAutofit/>
            </a:bodyPr>
            <a:lstStyle/>
            <a:p>
              <a:pPr fontAlgn="ctr"/>
              <a:r>
                <a:rPr lang="ru-RU" sz="1200" dirty="0">
                  <a:latin typeface="Huawei Sans" panose="020C0503030203020204" pitchFamily="34" charset="0"/>
                </a:rPr>
                <a:t>Сбой </a:t>
              </a:r>
              <a:r>
                <a:rPr lang="ru-RU" sz="1200" dirty="0" smtClean="0">
                  <a:latin typeface="Huawei Sans" panose="020C0503030203020204" pitchFamily="34" charset="0"/>
                </a:rPr>
                <a:t>работы</a:t>
              </a:r>
            </a:p>
            <a:p>
              <a:pPr fontAlgn="ctr"/>
              <a:r>
                <a:rPr lang="ru-RU" sz="1200" dirty="0" smtClean="0">
                  <a:latin typeface="Huawei Sans" panose="020C0503030203020204" pitchFamily="34" charset="0"/>
                </a:rPr>
                <a:t> </a:t>
              </a:r>
              <a:r>
                <a:rPr lang="ru-RU" sz="1200" dirty="0">
                  <a:latin typeface="Huawei Sans" panose="020C0503030203020204" pitchFamily="34" charset="0"/>
                </a:rPr>
                <a:t>порта</a:t>
              </a:r>
            </a:p>
          </p:txBody>
        </p:sp>
        <p:sp>
          <p:nvSpPr>
            <p:cNvPr id="562" name="十字形 561"/>
            <p:cNvSpPr/>
            <p:nvPr/>
          </p:nvSpPr>
          <p:spPr>
            <a:xfrm rot="18900000">
              <a:off x="7471604" y="3207929"/>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smtClean="0">
                <a:solidFill>
                  <a:schemeClr val="tx1"/>
                </a:solidFill>
                <a:latin typeface="Huawei Sans" panose="020C0503030203020204" pitchFamily="34" charset="0"/>
                <a:cs typeface="+mn-ea"/>
                <a:sym typeface="+mn-lt"/>
              </a:endParaRPr>
            </a:p>
          </p:txBody>
        </p:sp>
        <p:sp>
          <p:nvSpPr>
            <p:cNvPr id="563" name="十字形 562"/>
            <p:cNvSpPr/>
            <p:nvPr/>
          </p:nvSpPr>
          <p:spPr>
            <a:xfrm rot="18900000">
              <a:off x="7471604" y="4511838"/>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smtClean="0">
                <a:solidFill>
                  <a:schemeClr val="tx1"/>
                </a:solidFill>
                <a:latin typeface="Huawei Sans" panose="020C0503030203020204" pitchFamily="34" charset="0"/>
                <a:cs typeface="+mn-ea"/>
                <a:sym typeface="+mn-lt"/>
              </a:endParaRPr>
            </a:p>
          </p:txBody>
        </p:sp>
        <p:sp>
          <p:nvSpPr>
            <p:cNvPr id="564" name="矩形 563"/>
            <p:cNvSpPr/>
            <p:nvPr/>
          </p:nvSpPr>
          <p:spPr>
            <a:xfrm>
              <a:off x="7020971" y="3232811"/>
              <a:ext cx="1650535" cy="2694745"/>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400" dirty="0" smtClean="0">
                <a:solidFill>
                  <a:schemeClr val="tx1"/>
                </a:solidFill>
                <a:latin typeface="Huawei Sans" panose="020C0503030203020204" pitchFamily="34" charset="0"/>
                <a:cs typeface="+mn-ea"/>
                <a:sym typeface="+mn-lt"/>
              </a:endParaRPr>
            </a:p>
          </p:txBody>
        </p:sp>
      </p:grpSp>
    </p:spTree>
    <p:extLst>
      <p:ext uri="{BB962C8B-B14F-4D97-AF65-F5344CB8AC3E}">
        <p14:creationId xmlns:p14="http://schemas.microsoft.com/office/powerpoint/2010/main" val="13695983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16321" y="356975"/>
            <a:ext cx="11440884" cy="497095"/>
          </a:xfrm>
        </p:spPr>
        <p:txBody>
          <a:bodyPr>
            <a:noAutofit/>
          </a:bodyPr>
          <a:lstStyle/>
          <a:p>
            <a:r>
              <a:rPr lang="ru-RU" dirty="0">
                <a:latin typeface="Huawei Sans" panose="020C0503030203020204" pitchFamily="34" charset="0"/>
              </a:rPr>
              <a:t>Переключение IP-адреса на базе объединенного порта</a:t>
            </a:r>
          </a:p>
        </p:txBody>
      </p:sp>
      <p:sp>
        <p:nvSpPr>
          <p:cNvPr id="2" name="文本占位符 1"/>
          <p:cNvSpPr>
            <a:spLocks noGrp="1"/>
          </p:cNvSpPr>
          <p:nvPr>
            <p:ph type="body" sz="quarter" idx="10"/>
          </p:nvPr>
        </p:nvSpPr>
        <p:spPr/>
        <p:txBody>
          <a:bodyPr>
            <a:noAutofit/>
          </a:bodyPr>
          <a:lstStyle/>
          <a:p>
            <a:pPr>
              <a:lnSpc>
                <a:spcPct val="120000"/>
              </a:lnSpc>
              <a:spcBef>
                <a:spcPts val="300"/>
              </a:spcBef>
            </a:pPr>
            <a:r>
              <a:rPr lang="ru-RU" sz="1600" dirty="0"/>
              <a:t>Для повышения надежности путей доступа к файловой системе можно привязать несколько портов </a:t>
            </a:r>
            <a:r>
              <a:rPr lang="ru-RU" sz="1600" dirty="0" err="1"/>
              <a:t>Ethernet</a:t>
            </a:r>
            <a:r>
              <a:rPr lang="ru-RU" sz="1600" dirty="0"/>
              <a:t> для создания объединенного порта. </a:t>
            </a:r>
          </a:p>
          <a:p>
            <a:pPr>
              <a:lnSpc>
                <a:spcPct val="120000"/>
              </a:lnSpc>
              <a:spcBef>
                <a:spcPts val="300"/>
              </a:spcBef>
            </a:pPr>
            <a:r>
              <a:rPr lang="ru-RU" sz="1600" dirty="0"/>
              <a:t>При возникновения ошибки в работе портов </a:t>
            </a:r>
            <a:r>
              <a:rPr lang="ru-RU" sz="1600" dirty="0" err="1"/>
              <a:t>Ethernet</a:t>
            </a:r>
            <a:r>
              <a:rPr lang="ru-RU" sz="1600" dirty="0"/>
              <a:t>, которые используются для создания объединенного порта, система выполнит следующие действия.</a:t>
            </a:r>
          </a:p>
          <a:p>
            <a:pPr>
              <a:lnSpc>
                <a:spcPct val="120000"/>
              </a:lnSpc>
              <a:spcBef>
                <a:spcPts val="300"/>
              </a:spcBef>
            </a:pPr>
            <a:endParaRPr lang="en-US" altLang="zh-CN" sz="1800" dirty="0" smtClean="0">
              <a:ea typeface="+mn-ea"/>
              <a:cs typeface="+mn-ea"/>
              <a:sym typeface="+mn-lt"/>
            </a:endParaRPr>
          </a:p>
        </p:txBody>
      </p:sp>
      <p:grpSp>
        <p:nvGrpSpPr>
          <p:cNvPr id="3" name="组合 2"/>
          <p:cNvGrpSpPr/>
          <p:nvPr/>
        </p:nvGrpSpPr>
        <p:grpSpPr>
          <a:xfrm>
            <a:off x="3581247" y="2323344"/>
            <a:ext cx="7972708" cy="3395216"/>
            <a:chOff x="3501237" y="2323344"/>
            <a:chExt cx="7972708" cy="3395216"/>
          </a:xfrm>
        </p:grpSpPr>
        <p:sp>
          <p:nvSpPr>
            <p:cNvPr id="220" name="右箭头 219"/>
            <p:cNvSpPr/>
            <p:nvPr/>
          </p:nvSpPr>
          <p:spPr>
            <a:xfrm>
              <a:off x="8660256" y="3746471"/>
              <a:ext cx="1037254" cy="255407"/>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grpSp>
          <p:nvGrpSpPr>
            <p:cNvPr id="221" name="组合 220"/>
            <p:cNvGrpSpPr/>
            <p:nvPr/>
          </p:nvGrpSpPr>
          <p:grpSpPr>
            <a:xfrm>
              <a:off x="8874213" y="2869774"/>
              <a:ext cx="609340" cy="568415"/>
              <a:chOff x="9052466" y="3260856"/>
              <a:chExt cx="643514" cy="657173"/>
            </a:xfrm>
            <a:solidFill>
              <a:schemeClr val="bg1">
                <a:lumMod val="50000"/>
              </a:schemeClr>
            </a:solidFill>
          </p:grpSpPr>
          <p:sp>
            <p:nvSpPr>
              <p:cNvPr id="224" name="Freeform 43"/>
              <p:cNvSpPr>
                <a:spLocks noEditPoints="1"/>
              </p:cNvSpPr>
              <p:nvPr/>
            </p:nvSpPr>
            <p:spPr bwMode="auto">
              <a:xfrm>
                <a:off x="9178445" y="3402166"/>
                <a:ext cx="331972" cy="331992"/>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25" name="Freeform 44"/>
              <p:cNvSpPr>
                <a:spLocks/>
              </p:cNvSpPr>
              <p:nvPr/>
            </p:nvSpPr>
            <p:spPr bwMode="auto">
              <a:xfrm>
                <a:off x="9226113" y="3449836"/>
                <a:ext cx="117467" cy="117474"/>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26" name="Freeform 45"/>
              <p:cNvSpPr>
                <a:spLocks/>
              </p:cNvSpPr>
              <p:nvPr/>
            </p:nvSpPr>
            <p:spPr bwMode="auto">
              <a:xfrm>
                <a:off x="9447427" y="3657543"/>
                <a:ext cx="122574" cy="102151"/>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27" name="Freeform 46"/>
              <p:cNvSpPr>
                <a:spLocks/>
              </p:cNvSpPr>
              <p:nvPr/>
            </p:nvSpPr>
            <p:spPr bwMode="auto">
              <a:xfrm>
                <a:off x="9052466" y="3260856"/>
                <a:ext cx="643514" cy="641850"/>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28" name="Freeform 47"/>
              <p:cNvSpPr>
                <a:spLocks/>
              </p:cNvSpPr>
              <p:nvPr/>
            </p:nvSpPr>
            <p:spPr bwMode="auto">
              <a:xfrm>
                <a:off x="9294209" y="3855035"/>
                <a:ext cx="62990" cy="62994"/>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29" name="Freeform 48"/>
              <p:cNvSpPr>
                <a:spLocks/>
              </p:cNvSpPr>
              <p:nvPr/>
            </p:nvSpPr>
            <p:spPr bwMode="auto">
              <a:xfrm>
                <a:off x="9391247" y="3855035"/>
                <a:ext cx="62990" cy="62994"/>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w="0">
                <a:noFill/>
                <a:round/>
                <a:headEnd/>
                <a:tailEnd/>
              </a:ln>
              <a:extLst/>
            </p:spPr>
            <p:txBody>
              <a:bodyPr>
                <a:noAutofit/>
              </a:bodyPr>
              <a:lstStyle/>
              <a:p>
                <a:pPr fontAlgn="ctr"/>
                <a:endParaRPr lang="en-US" altLang="zh-CN" sz="1400" dirty="0">
                  <a:noFill/>
                  <a:latin typeface="Huawei Sans" panose="020C0503030203020204" pitchFamily="34" charset="0"/>
                  <a:cs typeface="+mn-ea"/>
                  <a:sym typeface="+mn-lt"/>
                </a:endParaRPr>
              </a:p>
            </p:txBody>
          </p:sp>
        </p:grpSp>
        <p:sp>
          <p:nvSpPr>
            <p:cNvPr id="222" name="文本框 221"/>
            <p:cNvSpPr txBox="1"/>
            <p:nvPr/>
          </p:nvSpPr>
          <p:spPr>
            <a:xfrm>
              <a:off x="8868609" y="3507400"/>
              <a:ext cx="534471" cy="276346"/>
            </a:xfrm>
            <a:prstGeom prst="rect">
              <a:avLst/>
            </a:prstGeom>
            <a:noFill/>
            <a:ln>
              <a:noFill/>
            </a:ln>
          </p:spPr>
          <p:txBody>
            <a:bodyPr wrap="none" rtlCol="0">
              <a:noAutofit/>
            </a:bodyPr>
            <a:lstStyle/>
            <a:p>
              <a:pPr fontAlgn="ctr"/>
              <a:r>
                <a:rPr lang="ru-RU" sz="1100">
                  <a:latin typeface="Huawei Sans" panose="020C0503030203020204" pitchFamily="34" charset="0"/>
                </a:rPr>
                <a:t>Поиск</a:t>
              </a:r>
            </a:p>
          </p:txBody>
        </p:sp>
        <p:sp>
          <p:nvSpPr>
            <p:cNvPr id="223" name="文本框 222"/>
            <p:cNvSpPr txBox="1"/>
            <p:nvPr/>
          </p:nvSpPr>
          <p:spPr>
            <a:xfrm>
              <a:off x="8615558" y="4020685"/>
              <a:ext cx="887423" cy="276346"/>
            </a:xfrm>
            <a:prstGeom prst="rect">
              <a:avLst/>
            </a:prstGeom>
            <a:noFill/>
            <a:ln>
              <a:noFill/>
            </a:ln>
          </p:spPr>
          <p:txBody>
            <a:bodyPr wrap="none" rtlCol="0">
              <a:noAutofit/>
            </a:bodyPr>
            <a:lstStyle/>
            <a:p>
              <a:pPr fontAlgn="ctr"/>
              <a:r>
                <a:rPr lang="ru-RU" sz="1100" dirty="0">
                  <a:latin typeface="Huawei Sans" panose="020C0503030203020204" pitchFamily="34" charset="0"/>
                </a:rPr>
                <a:t>Переключение </a:t>
              </a:r>
              <a:endParaRPr lang="ru-RU" sz="1100" dirty="0" smtClean="0">
                <a:latin typeface="Huawei Sans" panose="020C0503030203020204" pitchFamily="34" charset="0"/>
              </a:endParaRPr>
            </a:p>
            <a:p>
              <a:pPr fontAlgn="ctr"/>
              <a:r>
                <a:rPr lang="ru-RU" sz="1100" dirty="0" smtClean="0">
                  <a:latin typeface="Huawei Sans" panose="020C0503030203020204" pitchFamily="34" charset="0"/>
                </a:rPr>
                <a:t>работы</a:t>
              </a:r>
              <a:endParaRPr lang="ru-RU" sz="1100" dirty="0">
                <a:latin typeface="Huawei Sans" panose="020C0503030203020204" pitchFamily="34" charset="0"/>
              </a:endParaRPr>
            </a:p>
          </p:txBody>
        </p:sp>
        <p:sp>
          <p:nvSpPr>
            <p:cNvPr id="218" name="右箭头 217"/>
            <p:cNvSpPr/>
            <p:nvPr/>
          </p:nvSpPr>
          <p:spPr>
            <a:xfrm>
              <a:off x="5935941" y="3746471"/>
              <a:ext cx="1037254" cy="255407"/>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219" name="文本框 218"/>
            <p:cNvSpPr txBox="1"/>
            <p:nvPr/>
          </p:nvSpPr>
          <p:spPr>
            <a:xfrm>
              <a:off x="5967611" y="4024780"/>
              <a:ext cx="887423" cy="276346"/>
            </a:xfrm>
            <a:prstGeom prst="rect">
              <a:avLst/>
            </a:prstGeom>
            <a:noFill/>
            <a:ln>
              <a:noFill/>
            </a:ln>
          </p:spPr>
          <p:txBody>
            <a:bodyPr wrap="none" rtlCol="0">
              <a:noAutofit/>
            </a:bodyPr>
            <a:lstStyle/>
            <a:p>
              <a:pPr fontAlgn="ctr"/>
              <a:r>
                <a:rPr lang="ru-RU" sz="1100" dirty="0">
                  <a:latin typeface="Huawei Sans" panose="020C0503030203020204" pitchFamily="34" charset="0"/>
                </a:rPr>
                <a:t>Сбой работы </a:t>
              </a:r>
              <a:endParaRPr lang="ru-RU" sz="1100" dirty="0" smtClean="0">
                <a:latin typeface="Huawei Sans" panose="020C0503030203020204" pitchFamily="34" charset="0"/>
              </a:endParaRPr>
            </a:p>
            <a:p>
              <a:pPr fontAlgn="ctr"/>
              <a:r>
                <a:rPr lang="ru-RU" sz="1100" dirty="0" smtClean="0">
                  <a:latin typeface="Huawei Sans" panose="020C0503030203020204" pitchFamily="34" charset="0"/>
                </a:rPr>
                <a:t>порта</a:t>
              </a:r>
              <a:endParaRPr lang="ru-RU" sz="1100" dirty="0">
                <a:latin typeface="Huawei Sans" panose="020C0503030203020204" pitchFamily="34" charset="0"/>
              </a:endParaRPr>
            </a:p>
          </p:txBody>
        </p:sp>
        <p:grpSp>
          <p:nvGrpSpPr>
            <p:cNvPr id="199" name="组合 174"/>
            <p:cNvGrpSpPr>
              <a:grpSpLocks noChangeAspect="1"/>
            </p:cNvGrpSpPr>
            <p:nvPr/>
          </p:nvGrpSpPr>
          <p:grpSpPr bwMode="auto">
            <a:xfrm>
              <a:off x="4702954" y="2323344"/>
              <a:ext cx="847495" cy="568415"/>
              <a:chOff x="1949450" y="881063"/>
              <a:chExt cx="719138" cy="528638"/>
            </a:xfrm>
            <a:solidFill>
              <a:schemeClr val="bg1">
                <a:lumMod val="50000"/>
              </a:schemeClr>
            </a:solidFill>
          </p:grpSpPr>
          <p:sp>
            <p:nvSpPr>
              <p:cNvPr id="209"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0"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1"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2"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3"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4"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5"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6"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217"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grpSp>
        <p:sp>
          <p:nvSpPr>
            <p:cNvPr id="200" name="圆角矩形 199"/>
            <p:cNvSpPr/>
            <p:nvPr/>
          </p:nvSpPr>
          <p:spPr>
            <a:xfrm>
              <a:off x="4391859" y="3623415"/>
              <a:ext cx="1469684" cy="600624"/>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a:solidFill>
                    <a:schemeClr val="tx1"/>
                  </a:solidFill>
                  <a:latin typeface="Huawei Sans" panose="020C0503030203020204" pitchFamily="34" charset="0"/>
                </a:rPr>
                <a:t>Логический порт A</a:t>
              </a:r>
            </a:p>
            <a:p>
              <a:pPr algn="ctr" fontAlgn="ctr"/>
              <a:r>
                <a:rPr lang="ru-RU" sz="1200">
                  <a:solidFill>
                    <a:schemeClr val="tx1"/>
                  </a:solidFill>
                  <a:latin typeface="Huawei Sans" panose="020C0503030203020204" pitchFamily="34" charset="0"/>
                </a:rPr>
                <a:t>(IP-адрес a)</a:t>
              </a:r>
            </a:p>
          </p:txBody>
        </p:sp>
        <p:sp>
          <p:nvSpPr>
            <p:cNvPr id="201" name="圆角矩形 200"/>
            <p:cNvSpPr/>
            <p:nvPr/>
          </p:nvSpPr>
          <p:spPr>
            <a:xfrm>
              <a:off x="4477468" y="4905676"/>
              <a:ext cx="1298466" cy="179747"/>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dirty="0">
                  <a:solidFill>
                    <a:schemeClr val="tx1"/>
                  </a:solidFill>
                  <a:latin typeface="Huawei Sans" panose="020C0503030203020204" pitchFamily="34" charset="0"/>
                </a:rPr>
                <a:t>Порт </a:t>
              </a:r>
              <a:r>
                <a:rPr lang="ru-RU" sz="1100" dirty="0" err="1">
                  <a:solidFill>
                    <a:schemeClr val="tx1"/>
                  </a:solidFill>
                  <a:latin typeface="Huawei Sans" panose="020C0503030203020204" pitchFamily="34" charset="0"/>
                </a:rPr>
                <a:t>Ethernet</a:t>
              </a:r>
              <a:r>
                <a:rPr lang="ru-RU" sz="1100" dirty="0">
                  <a:solidFill>
                    <a:schemeClr val="tx1"/>
                  </a:solidFill>
                  <a:latin typeface="Huawei Sans" panose="020C0503030203020204" pitchFamily="34" charset="0"/>
                </a:rPr>
                <a:t> A</a:t>
              </a:r>
            </a:p>
          </p:txBody>
        </p:sp>
        <p:grpSp>
          <p:nvGrpSpPr>
            <p:cNvPr id="202" name="组合 201"/>
            <p:cNvGrpSpPr/>
            <p:nvPr/>
          </p:nvGrpSpPr>
          <p:grpSpPr>
            <a:xfrm>
              <a:off x="4990871" y="2959414"/>
              <a:ext cx="271661" cy="710519"/>
              <a:chOff x="6354124" y="2562225"/>
              <a:chExt cx="314325" cy="900000"/>
            </a:xfrm>
          </p:grpSpPr>
          <p:cxnSp>
            <p:nvCxnSpPr>
              <p:cNvPr id="207" name="直接箭头连接符 20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03" name="组合 202"/>
            <p:cNvGrpSpPr/>
            <p:nvPr/>
          </p:nvGrpSpPr>
          <p:grpSpPr>
            <a:xfrm>
              <a:off x="4990871" y="4146270"/>
              <a:ext cx="271661" cy="710519"/>
              <a:chOff x="6354124" y="4111892"/>
              <a:chExt cx="314325" cy="900000"/>
            </a:xfrm>
          </p:grpSpPr>
          <p:cxnSp>
            <p:nvCxnSpPr>
              <p:cNvPr id="205" name="直接箭头连接符 204"/>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6" name="直接箭头连接符 205"/>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04" name="矩形 203"/>
            <p:cNvSpPr/>
            <p:nvPr/>
          </p:nvSpPr>
          <p:spPr>
            <a:xfrm>
              <a:off x="4342672" y="4844463"/>
              <a:ext cx="1742596" cy="855290"/>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dirty="0">
                  <a:solidFill>
                    <a:schemeClr val="tx1"/>
                  </a:solidFill>
                  <a:latin typeface="Huawei Sans" panose="020C0503030203020204" pitchFamily="34" charset="0"/>
                </a:rPr>
                <a:t>Объединенный порт A</a:t>
              </a:r>
            </a:p>
          </p:txBody>
        </p:sp>
        <p:sp>
          <p:nvSpPr>
            <p:cNvPr id="230" name="圆角矩形 229"/>
            <p:cNvSpPr/>
            <p:nvPr/>
          </p:nvSpPr>
          <p:spPr>
            <a:xfrm>
              <a:off x="4477468"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dirty="0">
                  <a:solidFill>
                    <a:schemeClr val="tx1"/>
                  </a:solidFill>
                  <a:latin typeface="Huawei Sans" panose="020C0503030203020204" pitchFamily="34" charset="0"/>
                </a:rPr>
                <a:t>Порт </a:t>
              </a:r>
              <a:r>
                <a:rPr lang="ru-RU" sz="1100" dirty="0" err="1">
                  <a:solidFill>
                    <a:schemeClr val="tx1"/>
                  </a:solidFill>
                  <a:latin typeface="Huawei Sans" panose="020C0503030203020204" pitchFamily="34" charset="0"/>
                </a:rPr>
                <a:t>Ethernet</a:t>
              </a:r>
              <a:r>
                <a:rPr lang="ru-RU" sz="1100" dirty="0">
                  <a:solidFill>
                    <a:schemeClr val="tx1"/>
                  </a:solidFill>
                  <a:latin typeface="Huawei Sans" panose="020C0503030203020204" pitchFamily="34" charset="0"/>
                </a:rPr>
                <a:t> B</a:t>
              </a:r>
            </a:p>
          </p:txBody>
        </p:sp>
        <p:sp>
          <p:nvSpPr>
            <p:cNvPr id="232" name="圆角矩形 231"/>
            <p:cNvSpPr/>
            <p:nvPr/>
          </p:nvSpPr>
          <p:spPr>
            <a:xfrm>
              <a:off x="7201782"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B</a:t>
              </a:r>
            </a:p>
          </p:txBody>
        </p:sp>
        <p:grpSp>
          <p:nvGrpSpPr>
            <p:cNvPr id="177" name="组合 174"/>
            <p:cNvGrpSpPr>
              <a:grpSpLocks noChangeAspect="1"/>
            </p:cNvGrpSpPr>
            <p:nvPr/>
          </p:nvGrpSpPr>
          <p:grpSpPr bwMode="auto">
            <a:xfrm>
              <a:off x="7427268" y="2323344"/>
              <a:ext cx="847495" cy="568415"/>
              <a:chOff x="1949450" y="881063"/>
              <a:chExt cx="719138" cy="528638"/>
            </a:xfrm>
            <a:solidFill>
              <a:schemeClr val="bg1">
                <a:lumMod val="50000"/>
              </a:schemeClr>
            </a:solidFill>
          </p:grpSpPr>
          <p:sp>
            <p:nvSpPr>
              <p:cNvPr id="190"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1"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2"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3"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4"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5"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6"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7"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98"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grpSp>
        <p:sp>
          <p:nvSpPr>
            <p:cNvPr id="178" name="圆角矩形 177"/>
            <p:cNvSpPr/>
            <p:nvPr/>
          </p:nvSpPr>
          <p:spPr>
            <a:xfrm>
              <a:off x="7116173" y="3665847"/>
              <a:ext cx="1469684" cy="472183"/>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a:solidFill>
                    <a:schemeClr val="tx1"/>
                  </a:solidFill>
                  <a:latin typeface="Huawei Sans" panose="020C0503030203020204" pitchFamily="34" charset="0"/>
                </a:rPr>
                <a:t>Логический порт A</a:t>
              </a:r>
            </a:p>
          </p:txBody>
        </p:sp>
        <p:sp>
          <p:nvSpPr>
            <p:cNvPr id="179" name="圆角矩形 178"/>
            <p:cNvSpPr/>
            <p:nvPr/>
          </p:nvSpPr>
          <p:spPr>
            <a:xfrm>
              <a:off x="7201782" y="4905676"/>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A</a:t>
              </a:r>
            </a:p>
          </p:txBody>
        </p:sp>
        <p:grpSp>
          <p:nvGrpSpPr>
            <p:cNvPr id="180" name="组合 179"/>
            <p:cNvGrpSpPr/>
            <p:nvPr/>
          </p:nvGrpSpPr>
          <p:grpSpPr>
            <a:xfrm>
              <a:off x="7715185" y="2959414"/>
              <a:ext cx="271661" cy="710519"/>
              <a:chOff x="6354124" y="2562225"/>
              <a:chExt cx="314325" cy="900000"/>
            </a:xfrm>
          </p:grpSpPr>
          <p:cxnSp>
            <p:nvCxnSpPr>
              <p:cNvPr id="188" name="直接箭头连接符 187"/>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9" name="直接箭头连接符 188"/>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81" name="组合 180"/>
            <p:cNvGrpSpPr/>
            <p:nvPr/>
          </p:nvGrpSpPr>
          <p:grpSpPr>
            <a:xfrm>
              <a:off x="7715185" y="4146270"/>
              <a:ext cx="271661" cy="710519"/>
              <a:chOff x="6354124" y="4111892"/>
              <a:chExt cx="314325" cy="900000"/>
            </a:xfrm>
          </p:grpSpPr>
          <p:cxnSp>
            <p:nvCxnSpPr>
              <p:cNvPr id="186" name="直接箭头连接符 185"/>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7" name="直接箭头连接符 186"/>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82" name="十字形 181"/>
            <p:cNvSpPr/>
            <p:nvPr/>
          </p:nvSpPr>
          <p:spPr>
            <a:xfrm rot="18900000">
              <a:off x="7521171" y="3013277"/>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83" name="十字形 182"/>
            <p:cNvSpPr/>
            <p:nvPr/>
          </p:nvSpPr>
          <p:spPr>
            <a:xfrm rot="18900000">
              <a:off x="7521171" y="4141079"/>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84" name="矩形 183"/>
            <p:cNvSpPr/>
            <p:nvPr/>
          </p:nvSpPr>
          <p:spPr>
            <a:xfrm>
              <a:off x="7066986" y="3057472"/>
              <a:ext cx="1568059" cy="2642281"/>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85" name="矩形 184"/>
            <p:cNvSpPr/>
            <p:nvPr/>
          </p:nvSpPr>
          <p:spPr>
            <a:xfrm>
              <a:off x="7066987" y="4844462"/>
              <a:ext cx="1661850" cy="87409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3600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dirty="0">
                  <a:solidFill>
                    <a:schemeClr val="tx1"/>
                  </a:solidFill>
                  <a:latin typeface="Huawei Sans" panose="020C0503030203020204" pitchFamily="34" charset="0"/>
                </a:rPr>
                <a:t>Объединенный порт A</a:t>
              </a:r>
            </a:p>
          </p:txBody>
        </p:sp>
        <p:sp>
          <p:nvSpPr>
            <p:cNvPr id="233" name="圆角矩形 232"/>
            <p:cNvSpPr/>
            <p:nvPr/>
          </p:nvSpPr>
          <p:spPr>
            <a:xfrm>
              <a:off x="9926097" y="5195634"/>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D</a:t>
              </a:r>
            </a:p>
          </p:txBody>
        </p:sp>
        <p:sp>
          <p:nvSpPr>
            <p:cNvPr id="234" name="圆角矩形 233"/>
            <p:cNvSpPr/>
            <p:nvPr/>
          </p:nvSpPr>
          <p:spPr>
            <a:xfrm>
              <a:off x="9926097" y="4905676"/>
              <a:ext cx="1298466" cy="243316"/>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C</a:t>
              </a:r>
            </a:p>
          </p:txBody>
        </p:sp>
        <p:grpSp>
          <p:nvGrpSpPr>
            <p:cNvPr id="158" name="组合 174"/>
            <p:cNvGrpSpPr>
              <a:grpSpLocks noChangeAspect="1"/>
            </p:cNvGrpSpPr>
            <p:nvPr/>
          </p:nvGrpSpPr>
          <p:grpSpPr bwMode="auto">
            <a:xfrm>
              <a:off x="10151583" y="2323344"/>
              <a:ext cx="847495" cy="568415"/>
              <a:chOff x="1949450" y="881063"/>
              <a:chExt cx="719138" cy="528638"/>
            </a:xfrm>
            <a:solidFill>
              <a:schemeClr val="bg1">
                <a:lumMod val="50000"/>
              </a:schemeClr>
            </a:solidFill>
          </p:grpSpPr>
          <p:sp>
            <p:nvSpPr>
              <p:cNvPr id="168"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69"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0"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1"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2"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3"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4"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5"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sp>
            <p:nvSpPr>
              <p:cNvPr id="176"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noFill/>
                  <a:latin typeface="Huawei Sans" panose="020C0503030203020204" pitchFamily="34" charset="0"/>
                  <a:cs typeface="+mn-ea"/>
                  <a:sym typeface="+mn-lt"/>
                </a:endParaRPr>
              </a:p>
            </p:txBody>
          </p:sp>
        </p:grpSp>
        <p:sp>
          <p:nvSpPr>
            <p:cNvPr id="159" name="圆角矩形 158"/>
            <p:cNvSpPr/>
            <p:nvPr/>
          </p:nvSpPr>
          <p:spPr>
            <a:xfrm>
              <a:off x="9840488" y="3574588"/>
              <a:ext cx="1469684" cy="57168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dirty="0">
                  <a:solidFill>
                    <a:schemeClr val="tx1"/>
                  </a:solidFill>
                  <a:latin typeface="Huawei Sans" panose="020C0503030203020204" pitchFamily="34" charset="0"/>
                </a:rPr>
                <a:t>Логический порт A</a:t>
              </a:r>
            </a:p>
            <a:p>
              <a:pPr algn="ctr" fontAlgn="ctr"/>
              <a:r>
                <a:rPr lang="ru-RU" sz="1200" dirty="0">
                  <a:solidFill>
                    <a:schemeClr val="tx1"/>
                  </a:solidFill>
                  <a:latin typeface="Huawei Sans" panose="020C0503030203020204" pitchFamily="34" charset="0"/>
                </a:rPr>
                <a:t>(IP-адрес a)</a:t>
              </a:r>
            </a:p>
          </p:txBody>
        </p:sp>
        <p:grpSp>
          <p:nvGrpSpPr>
            <p:cNvPr id="161" name="组合 160"/>
            <p:cNvGrpSpPr/>
            <p:nvPr/>
          </p:nvGrpSpPr>
          <p:grpSpPr>
            <a:xfrm>
              <a:off x="10439500" y="2959414"/>
              <a:ext cx="271661" cy="710519"/>
              <a:chOff x="6354124" y="2562225"/>
              <a:chExt cx="314325" cy="900000"/>
            </a:xfrm>
          </p:grpSpPr>
          <p:cxnSp>
            <p:nvCxnSpPr>
              <p:cNvPr id="166" name="直接箭头连接符 165"/>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7" name="直接箭头连接符 166"/>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162" name="组合 161"/>
            <p:cNvGrpSpPr/>
            <p:nvPr/>
          </p:nvGrpSpPr>
          <p:grpSpPr>
            <a:xfrm>
              <a:off x="10439500" y="4146270"/>
              <a:ext cx="271661" cy="710519"/>
              <a:chOff x="6354124" y="4111892"/>
              <a:chExt cx="314325" cy="900000"/>
            </a:xfrm>
          </p:grpSpPr>
          <p:cxnSp>
            <p:nvCxnSpPr>
              <p:cNvPr id="164" name="直接箭头连接符 163"/>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 name="直接箭头连接符 164"/>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63" name="矩形 162"/>
            <p:cNvSpPr/>
            <p:nvPr/>
          </p:nvSpPr>
          <p:spPr>
            <a:xfrm>
              <a:off x="9791301" y="4844462"/>
              <a:ext cx="1682644" cy="855291"/>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720" rIns="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dirty="0">
                  <a:solidFill>
                    <a:schemeClr val="tx1"/>
                  </a:solidFill>
                  <a:latin typeface="Huawei Sans" panose="020C0503030203020204" pitchFamily="34" charset="0"/>
                </a:rPr>
                <a:t>Объединенный порт A</a:t>
              </a:r>
            </a:p>
          </p:txBody>
        </p:sp>
        <p:sp>
          <p:nvSpPr>
            <p:cNvPr id="237" name="文本框 236"/>
            <p:cNvSpPr txBox="1"/>
            <p:nvPr/>
          </p:nvSpPr>
          <p:spPr>
            <a:xfrm>
              <a:off x="3501237" y="2827491"/>
              <a:ext cx="1610865" cy="307347"/>
            </a:xfrm>
            <a:prstGeom prst="rect">
              <a:avLst/>
            </a:prstGeom>
            <a:noFill/>
            <a:ln>
              <a:noFill/>
            </a:ln>
          </p:spPr>
          <p:txBody>
            <a:bodyPr vert="horz" wrap="square" rtlCol="0">
              <a:noAutofit/>
            </a:bodyPr>
            <a:lstStyle/>
            <a:p>
              <a:pPr fontAlgn="ctr"/>
              <a:r>
                <a:rPr lang="ru-RU" sz="1100" dirty="0">
                  <a:latin typeface="Huawei Sans" panose="020C0503030203020204" pitchFamily="34" charset="0"/>
                </a:rPr>
                <a:t>Высокоскоростная передача данных</a:t>
              </a:r>
            </a:p>
          </p:txBody>
        </p:sp>
      </p:grpSp>
      <p:sp>
        <p:nvSpPr>
          <p:cNvPr id="244" name="文本占位符 1"/>
          <p:cNvSpPr txBox="1">
            <a:spLocks/>
          </p:cNvSpPr>
          <p:nvPr/>
        </p:nvSpPr>
        <p:spPr bwMode="auto">
          <a:xfrm>
            <a:off x="493591" y="2320687"/>
            <a:ext cx="3672843" cy="4011049"/>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20000"/>
              </a:lnSpc>
              <a:spcBef>
                <a:spcPts val="300"/>
              </a:spcBef>
            </a:pPr>
            <a:endParaRPr lang="en-US" altLang="zh-CN" sz="1600" dirty="0" smtClean="0">
              <a:latin typeface="Huawei Sans" panose="020C0503030203020204" pitchFamily="34" charset="0"/>
              <a:ea typeface="+mn-ea"/>
              <a:cs typeface="+mn-ea"/>
              <a:sym typeface="+mn-lt"/>
            </a:endParaRPr>
          </a:p>
          <a:p>
            <a:pPr lvl="1">
              <a:lnSpc>
                <a:spcPct val="120000"/>
              </a:lnSpc>
              <a:spcBef>
                <a:spcPts val="300"/>
              </a:spcBef>
            </a:pPr>
            <a:r>
              <a:rPr lang="ru-RU" sz="1400" dirty="0">
                <a:latin typeface="Huawei Sans" panose="020C0503030203020204" pitchFamily="34" charset="0"/>
              </a:rPr>
              <a:t>Найдет доступный порт.</a:t>
            </a:r>
          </a:p>
          <a:p>
            <a:pPr lvl="1">
              <a:lnSpc>
                <a:spcPct val="120000"/>
              </a:lnSpc>
              <a:spcBef>
                <a:spcPts val="300"/>
              </a:spcBef>
            </a:pPr>
            <a:r>
              <a:rPr lang="ru-RU" sz="1400" dirty="0">
                <a:latin typeface="Huawei Sans" panose="020C0503030203020204" pitchFamily="34" charset="0"/>
              </a:rPr>
              <a:t>Удалит логический порт, созданный на неисправном порте.</a:t>
            </a:r>
          </a:p>
          <a:p>
            <a:pPr lvl="1">
              <a:lnSpc>
                <a:spcPct val="120000"/>
              </a:lnSpc>
              <a:spcBef>
                <a:spcPts val="300"/>
              </a:spcBef>
            </a:pPr>
            <a:r>
              <a:rPr lang="ru-RU" sz="1400" dirty="0">
                <a:latin typeface="Huawei Sans" panose="020C0503030203020204" pitchFamily="34" charset="0"/>
              </a:rPr>
              <a:t>Создаст логический порт с тем же IP-адресом на доступном порте.</a:t>
            </a:r>
          </a:p>
          <a:p>
            <a:pPr lvl="1">
              <a:lnSpc>
                <a:spcPct val="120000"/>
              </a:lnSpc>
              <a:spcBef>
                <a:spcPts val="300"/>
              </a:spcBef>
            </a:pPr>
            <a:r>
              <a:rPr lang="ru-RU" sz="1400" dirty="0">
                <a:latin typeface="Huawei Sans" panose="020C0503030203020204" pitchFamily="34" charset="0"/>
              </a:rPr>
              <a:t>Переключит сервис на доступный порт.</a:t>
            </a:r>
          </a:p>
          <a:p>
            <a:pPr marL="403039" lvl="1" indent="0">
              <a:lnSpc>
                <a:spcPct val="120000"/>
              </a:lnSpc>
              <a:spcBef>
                <a:spcPts val="300"/>
              </a:spcBef>
              <a:buNone/>
            </a:pPr>
            <a:r>
              <a:rPr lang="ru-RU" sz="1400" dirty="0">
                <a:latin typeface="Huawei Sans" panose="020C0503030203020204" pitchFamily="34" charset="0"/>
              </a:rPr>
              <a:t>После восстановления работы неисправного порта он возвращается к работе с сервисами.</a:t>
            </a:r>
          </a:p>
          <a:p>
            <a:pPr>
              <a:lnSpc>
                <a:spcPct val="120000"/>
              </a:lnSpc>
              <a:spcBef>
                <a:spcPts val="300"/>
              </a:spcBef>
            </a:pPr>
            <a:endParaRPr lang="en-US" altLang="zh-CN" sz="1600" dirty="0">
              <a:latin typeface="Huawei Sans" panose="020C0503030203020204" pitchFamily="34" charset="0"/>
              <a:ea typeface="+mn-ea"/>
              <a:cs typeface="+mn-ea"/>
              <a:sym typeface="+mn-lt"/>
            </a:endParaRPr>
          </a:p>
        </p:txBody>
      </p:sp>
    </p:spTree>
    <p:extLst>
      <p:ext uri="{BB962C8B-B14F-4D97-AF65-F5344CB8AC3E}">
        <p14:creationId xmlns:p14="http://schemas.microsoft.com/office/powerpoint/2010/main" val="351415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noAutofit/>
          </a:bodyPr>
          <a:lstStyle/>
          <a:p>
            <a:r>
              <a:rPr lang="ru-RU">
                <a:latin typeface="Huawei Sans" panose="020C0503030203020204" pitchFamily="34" charset="0"/>
              </a:rPr>
              <a:t>Переключение IP-адреса на базе VLAN</a:t>
            </a:r>
          </a:p>
        </p:txBody>
      </p:sp>
      <p:sp>
        <p:nvSpPr>
          <p:cNvPr id="2" name="文本占位符 1"/>
          <p:cNvSpPr>
            <a:spLocks noGrp="1"/>
          </p:cNvSpPr>
          <p:nvPr>
            <p:ph type="body" sz="quarter" idx="10"/>
          </p:nvPr>
        </p:nvSpPr>
        <p:spPr/>
        <p:txBody>
          <a:bodyPr>
            <a:noAutofit/>
          </a:bodyPr>
          <a:lstStyle/>
          <a:p>
            <a:r>
              <a:rPr lang="ru-RU" sz="1800" dirty="0">
                <a:latin typeface="Huawei Sans" panose="020C0503030203020204" pitchFamily="34" charset="0"/>
              </a:rPr>
              <a:t>Вы можете создавать разные VLAN для изоляции разных сервисов.</a:t>
            </a:r>
          </a:p>
          <a:p>
            <a:r>
              <a:rPr lang="ru-RU" sz="1800" dirty="0">
                <a:latin typeface="Huawei Sans" panose="020C0503030203020204" pitchFamily="34" charset="0"/>
              </a:rPr>
              <a:t>При возникновении ошибки в работе порта </a:t>
            </a:r>
            <a:r>
              <a:rPr lang="ru-RU" sz="1800" dirty="0" err="1">
                <a:latin typeface="Huawei Sans" panose="020C0503030203020204" pitchFamily="34" charset="0"/>
              </a:rPr>
              <a:t>Ethernet</a:t>
            </a:r>
            <a:r>
              <a:rPr lang="ru-RU" sz="1800" dirty="0">
                <a:latin typeface="Huawei Sans" panose="020C0503030203020204" pitchFamily="34" charset="0"/>
              </a:rPr>
              <a:t> в сети VLAN система выполнит описанные ниже </a:t>
            </a:r>
            <a:r>
              <a:rPr lang="ru-RU" sz="1800" dirty="0" smtClean="0">
                <a:latin typeface="Huawei Sans" panose="020C0503030203020204" pitchFamily="34" charset="0"/>
              </a:rPr>
              <a:t>действия:</a:t>
            </a:r>
            <a:endParaRPr lang="ru-RU" sz="1800" b="1" dirty="0">
              <a:latin typeface="Huawei Sans" panose="020C0503030203020204" pitchFamily="34" charset="0"/>
            </a:endParaRPr>
          </a:p>
        </p:txBody>
      </p:sp>
      <p:grpSp>
        <p:nvGrpSpPr>
          <p:cNvPr id="4" name="组合 3"/>
          <p:cNvGrpSpPr/>
          <p:nvPr/>
        </p:nvGrpSpPr>
        <p:grpSpPr>
          <a:xfrm>
            <a:off x="4459085" y="2253527"/>
            <a:ext cx="6998508" cy="3674029"/>
            <a:chOff x="4459085" y="2253527"/>
            <a:chExt cx="6998508" cy="3674029"/>
          </a:xfrm>
        </p:grpSpPr>
        <p:sp>
          <p:nvSpPr>
            <p:cNvPr id="9" name="右箭头 8"/>
            <p:cNvSpPr/>
            <p:nvPr/>
          </p:nvSpPr>
          <p:spPr>
            <a:xfrm>
              <a:off x="8778286" y="3860044"/>
              <a:ext cx="1029646" cy="288320"/>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grpSp>
          <p:nvGrpSpPr>
            <p:cNvPr id="85" name="组合 84"/>
            <p:cNvGrpSpPr/>
            <p:nvPr/>
          </p:nvGrpSpPr>
          <p:grpSpPr>
            <a:xfrm>
              <a:off x="8990674" y="2870372"/>
              <a:ext cx="604871" cy="641663"/>
              <a:chOff x="9052466" y="3260856"/>
              <a:chExt cx="643514" cy="657173"/>
            </a:xfrm>
            <a:solidFill>
              <a:schemeClr val="bg1">
                <a:lumMod val="50000"/>
              </a:schemeClr>
            </a:solidFill>
          </p:grpSpPr>
          <p:sp>
            <p:nvSpPr>
              <p:cNvPr id="18" name="Freeform 43"/>
              <p:cNvSpPr>
                <a:spLocks noEditPoints="1"/>
              </p:cNvSpPr>
              <p:nvPr/>
            </p:nvSpPr>
            <p:spPr bwMode="auto">
              <a:xfrm>
                <a:off x="9178445" y="3402166"/>
                <a:ext cx="331972" cy="331992"/>
              </a:xfrm>
              <a:custGeom>
                <a:avLst/>
                <a:gdLst>
                  <a:gd name="T0" fmla="*/ 2147483646 w 738"/>
                  <a:gd name="T1" fmla="*/ 2147483646 h 738"/>
                  <a:gd name="T2" fmla="*/ 2147483646 w 738"/>
                  <a:gd name="T3" fmla="*/ 2147483646 h 738"/>
                  <a:gd name="T4" fmla="*/ 2147483646 w 738"/>
                  <a:gd name="T5" fmla="*/ 2147483646 h 738"/>
                  <a:gd name="T6" fmla="*/ 2147483646 w 738"/>
                  <a:gd name="T7" fmla="*/ 2147483646 h 738"/>
                  <a:gd name="T8" fmla="*/ 2147483646 w 738"/>
                  <a:gd name="T9" fmla="*/ 2147483646 h 738"/>
                  <a:gd name="T10" fmla="*/ 2147483646 w 738"/>
                  <a:gd name="T11" fmla="*/ 2147483646 h 738"/>
                  <a:gd name="T12" fmla="*/ 2147483646 w 738"/>
                  <a:gd name="T13" fmla="*/ 2147483646 h 738"/>
                  <a:gd name="T14" fmla="*/ 2147483646 w 738"/>
                  <a:gd name="T15" fmla="*/ 2147483646 h 738"/>
                  <a:gd name="T16" fmla="*/ 2147483646 w 738"/>
                  <a:gd name="T17" fmla="*/ 2147483646 h 738"/>
                  <a:gd name="T18" fmla="*/ 0 w 738"/>
                  <a:gd name="T19" fmla="*/ 2147483646 h 738"/>
                  <a:gd name="T20" fmla="*/ 2147483646 w 738"/>
                  <a:gd name="T21" fmla="*/ 0 h 738"/>
                  <a:gd name="T22" fmla="*/ 2147483646 w 738"/>
                  <a:gd name="T23" fmla="*/ 2147483646 h 738"/>
                  <a:gd name="T24" fmla="*/ 2147483646 w 738"/>
                  <a:gd name="T25" fmla="*/ 2147483646 h 738"/>
                  <a:gd name="T26" fmla="*/ 2147483646 w 738"/>
                  <a:gd name="T27" fmla="*/ 2147483646 h 7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38"/>
                  <a:gd name="T43" fmla="*/ 0 h 738"/>
                  <a:gd name="T44" fmla="*/ 738 w 738"/>
                  <a:gd name="T45" fmla="*/ 738 h 7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38" h="738">
                    <a:moveTo>
                      <a:pt x="369" y="67"/>
                    </a:moveTo>
                    <a:lnTo>
                      <a:pt x="369" y="67"/>
                    </a:lnTo>
                    <a:cubicBezTo>
                      <a:pt x="203" y="67"/>
                      <a:pt x="67" y="202"/>
                      <a:pt x="67" y="369"/>
                    </a:cubicBezTo>
                    <a:cubicBezTo>
                      <a:pt x="67" y="536"/>
                      <a:pt x="203" y="671"/>
                      <a:pt x="369" y="671"/>
                    </a:cubicBezTo>
                    <a:cubicBezTo>
                      <a:pt x="392" y="671"/>
                      <a:pt x="415" y="669"/>
                      <a:pt x="437" y="664"/>
                    </a:cubicBezTo>
                    <a:cubicBezTo>
                      <a:pt x="575" y="632"/>
                      <a:pt x="671" y="511"/>
                      <a:pt x="671" y="369"/>
                    </a:cubicBezTo>
                    <a:cubicBezTo>
                      <a:pt x="671" y="202"/>
                      <a:pt x="536" y="67"/>
                      <a:pt x="369" y="67"/>
                    </a:cubicBezTo>
                    <a:close/>
                    <a:moveTo>
                      <a:pt x="369" y="738"/>
                    </a:moveTo>
                    <a:lnTo>
                      <a:pt x="369" y="738"/>
                    </a:lnTo>
                    <a:cubicBezTo>
                      <a:pt x="166" y="738"/>
                      <a:pt x="0" y="572"/>
                      <a:pt x="0" y="369"/>
                    </a:cubicBezTo>
                    <a:cubicBezTo>
                      <a:pt x="0" y="166"/>
                      <a:pt x="166" y="0"/>
                      <a:pt x="369" y="0"/>
                    </a:cubicBezTo>
                    <a:cubicBezTo>
                      <a:pt x="573" y="0"/>
                      <a:pt x="738" y="166"/>
                      <a:pt x="738" y="369"/>
                    </a:cubicBezTo>
                    <a:cubicBezTo>
                      <a:pt x="738" y="542"/>
                      <a:pt x="620" y="690"/>
                      <a:pt x="452" y="729"/>
                    </a:cubicBezTo>
                    <a:cubicBezTo>
                      <a:pt x="425" y="735"/>
                      <a:pt x="397" y="738"/>
                      <a:pt x="369" y="7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sp>
            <p:nvSpPr>
              <p:cNvPr id="19" name="Freeform 44"/>
              <p:cNvSpPr>
                <a:spLocks/>
              </p:cNvSpPr>
              <p:nvPr/>
            </p:nvSpPr>
            <p:spPr bwMode="auto">
              <a:xfrm>
                <a:off x="9226113" y="3449836"/>
                <a:ext cx="117467" cy="117474"/>
              </a:xfrm>
              <a:custGeom>
                <a:avLst/>
                <a:gdLst>
                  <a:gd name="T0" fmla="*/ 2147483646 w 263"/>
                  <a:gd name="T1" fmla="*/ 2147483646 h 263"/>
                  <a:gd name="T2" fmla="*/ 2147483646 w 263"/>
                  <a:gd name="T3" fmla="*/ 2147483646 h 263"/>
                  <a:gd name="T4" fmla="*/ 0 w 263"/>
                  <a:gd name="T5" fmla="*/ 2147483646 h 263"/>
                  <a:gd name="T6" fmla="*/ 2147483646 w 263"/>
                  <a:gd name="T7" fmla="*/ 2147483646 h 263"/>
                  <a:gd name="T8" fmla="*/ 2147483646 w 263"/>
                  <a:gd name="T9" fmla="*/ 0 h 263"/>
                  <a:gd name="T10" fmla="*/ 2147483646 w 263"/>
                  <a:gd name="T11" fmla="*/ 2147483646 h 263"/>
                  <a:gd name="T12" fmla="*/ 2147483646 w 263"/>
                  <a:gd name="T13" fmla="*/ 2147483646 h 263"/>
                  <a:gd name="T14" fmla="*/ 2147483646 w 263"/>
                  <a:gd name="T15" fmla="*/ 2147483646 h 263"/>
                  <a:gd name="T16" fmla="*/ 0 60000 65536"/>
                  <a:gd name="T17" fmla="*/ 0 60000 65536"/>
                  <a:gd name="T18" fmla="*/ 0 60000 65536"/>
                  <a:gd name="T19" fmla="*/ 0 60000 65536"/>
                  <a:gd name="T20" fmla="*/ 0 60000 65536"/>
                  <a:gd name="T21" fmla="*/ 0 60000 65536"/>
                  <a:gd name="T22" fmla="*/ 0 60000 65536"/>
                  <a:gd name="T23" fmla="*/ 0 60000 65536"/>
                  <a:gd name="T24" fmla="*/ 0 w 263"/>
                  <a:gd name="T25" fmla="*/ 0 h 263"/>
                  <a:gd name="T26" fmla="*/ 263 w 263"/>
                  <a:gd name="T27" fmla="*/ 263 h 2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3" h="263">
                    <a:moveTo>
                      <a:pt x="40" y="263"/>
                    </a:moveTo>
                    <a:lnTo>
                      <a:pt x="40" y="263"/>
                    </a:lnTo>
                    <a:lnTo>
                      <a:pt x="0" y="263"/>
                    </a:lnTo>
                    <a:cubicBezTo>
                      <a:pt x="0" y="189"/>
                      <a:pt x="32" y="117"/>
                      <a:pt x="88" y="67"/>
                    </a:cubicBezTo>
                    <a:cubicBezTo>
                      <a:pt x="136" y="24"/>
                      <a:pt x="198" y="0"/>
                      <a:pt x="263" y="0"/>
                    </a:cubicBezTo>
                    <a:lnTo>
                      <a:pt x="263" y="40"/>
                    </a:lnTo>
                    <a:cubicBezTo>
                      <a:pt x="208" y="40"/>
                      <a:pt x="155" y="60"/>
                      <a:pt x="114" y="97"/>
                    </a:cubicBezTo>
                    <a:cubicBezTo>
                      <a:pt x="67" y="139"/>
                      <a:pt x="40" y="200"/>
                      <a:pt x="40" y="263"/>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sp>
            <p:nvSpPr>
              <p:cNvPr id="20" name="Freeform 45"/>
              <p:cNvSpPr>
                <a:spLocks/>
              </p:cNvSpPr>
              <p:nvPr/>
            </p:nvSpPr>
            <p:spPr bwMode="auto">
              <a:xfrm>
                <a:off x="9447427" y="3657543"/>
                <a:ext cx="122574" cy="102151"/>
              </a:xfrm>
              <a:custGeom>
                <a:avLst/>
                <a:gdLst>
                  <a:gd name="T0" fmla="*/ 2147483646 w 271"/>
                  <a:gd name="T1" fmla="*/ 2147483646 h 230"/>
                  <a:gd name="T2" fmla="*/ 2147483646 w 271"/>
                  <a:gd name="T3" fmla="*/ 2147483646 h 230"/>
                  <a:gd name="T4" fmla="*/ 0 w 271"/>
                  <a:gd name="T5" fmla="*/ 2147483646 h 230"/>
                  <a:gd name="T6" fmla="*/ 2147483646 w 271"/>
                  <a:gd name="T7" fmla="*/ 0 h 230"/>
                  <a:gd name="T8" fmla="*/ 2147483646 w 271"/>
                  <a:gd name="T9" fmla="*/ 2147483646 h 230"/>
                  <a:gd name="T10" fmla="*/ 2147483646 w 271"/>
                  <a:gd name="T11" fmla="*/ 2147483646 h 230"/>
                  <a:gd name="T12" fmla="*/ 0 60000 65536"/>
                  <a:gd name="T13" fmla="*/ 0 60000 65536"/>
                  <a:gd name="T14" fmla="*/ 0 60000 65536"/>
                  <a:gd name="T15" fmla="*/ 0 60000 65536"/>
                  <a:gd name="T16" fmla="*/ 0 60000 65536"/>
                  <a:gd name="T17" fmla="*/ 0 60000 65536"/>
                  <a:gd name="T18" fmla="*/ 0 w 271"/>
                  <a:gd name="T19" fmla="*/ 0 h 230"/>
                  <a:gd name="T20" fmla="*/ 271 w 27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71" h="230">
                    <a:moveTo>
                      <a:pt x="231" y="230"/>
                    </a:moveTo>
                    <a:lnTo>
                      <a:pt x="231" y="230"/>
                    </a:lnTo>
                    <a:lnTo>
                      <a:pt x="0" y="53"/>
                    </a:lnTo>
                    <a:lnTo>
                      <a:pt x="40" y="0"/>
                    </a:lnTo>
                    <a:lnTo>
                      <a:pt x="271" y="177"/>
                    </a:lnTo>
                    <a:lnTo>
                      <a:pt x="231" y="230"/>
                    </a:ln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sp>
            <p:nvSpPr>
              <p:cNvPr id="21" name="Freeform 46"/>
              <p:cNvSpPr>
                <a:spLocks/>
              </p:cNvSpPr>
              <p:nvPr/>
            </p:nvSpPr>
            <p:spPr bwMode="auto">
              <a:xfrm>
                <a:off x="9052466" y="3260856"/>
                <a:ext cx="643514" cy="641850"/>
              </a:xfrm>
              <a:custGeom>
                <a:avLst/>
                <a:gdLst>
                  <a:gd name="T0" fmla="*/ 2147483646 w 1429"/>
                  <a:gd name="T1" fmla="*/ 2147483646 h 1424"/>
                  <a:gd name="T2" fmla="*/ 2147483646 w 1429"/>
                  <a:gd name="T3" fmla="*/ 2147483646 h 1424"/>
                  <a:gd name="T4" fmla="*/ 2147483646 w 1429"/>
                  <a:gd name="T5" fmla="*/ 2147483646 h 1424"/>
                  <a:gd name="T6" fmla="*/ 2147483646 w 1429"/>
                  <a:gd name="T7" fmla="*/ 2147483646 h 1424"/>
                  <a:gd name="T8" fmla="*/ 2147483646 w 1429"/>
                  <a:gd name="T9" fmla="*/ 2147483646 h 1424"/>
                  <a:gd name="T10" fmla="*/ 2147483646 w 1429"/>
                  <a:gd name="T11" fmla="*/ 2147483646 h 1424"/>
                  <a:gd name="T12" fmla="*/ 2147483646 w 1429"/>
                  <a:gd name="T13" fmla="*/ 2147483646 h 1424"/>
                  <a:gd name="T14" fmla="*/ 2147483646 w 1429"/>
                  <a:gd name="T15" fmla="*/ 2147483646 h 1424"/>
                  <a:gd name="T16" fmla="*/ 2147483646 w 1429"/>
                  <a:gd name="T17" fmla="*/ 2147483646 h 1424"/>
                  <a:gd name="T18" fmla="*/ 2147483646 w 1429"/>
                  <a:gd name="T19" fmla="*/ 2147483646 h 1424"/>
                  <a:gd name="T20" fmla="*/ 0 w 1429"/>
                  <a:gd name="T21" fmla="*/ 2147483646 h 1424"/>
                  <a:gd name="T22" fmla="*/ 2147483646 w 1429"/>
                  <a:gd name="T23" fmla="*/ 0 h 1424"/>
                  <a:gd name="T24" fmla="*/ 2147483646 w 1429"/>
                  <a:gd name="T25" fmla="*/ 2147483646 h 1424"/>
                  <a:gd name="T26" fmla="*/ 2147483646 w 1429"/>
                  <a:gd name="T27" fmla="*/ 2147483646 h 1424"/>
                  <a:gd name="T28" fmla="*/ 2147483646 w 1429"/>
                  <a:gd name="T29" fmla="*/ 2147483646 h 14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9"/>
                  <a:gd name="T46" fmla="*/ 0 h 1424"/>
                  <a:gd name="T47" fmla="*/ 1429 w 1429"/>
                  <a:gd name="T48" fmla="*/ 1424 h 14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9" h="1424">
                    <a:moveTo>
                      <a:pt x="817" y="1422"/>
                    </a:moveTo>
                    <a:lnTo>
                      <a:pt x="817" y="1422"/>
                    </a:lnTo>
                    <a:cubicBezTo>
                      <a:pt x="800" y="1422"/>
                      <a:pt x="786" y="1410"/>
                      <a:pt x="784" y="1394"/>
                    </a:cubicBezTo>
                    <a:cubicBezTo>
                      <a:pt x="781" y="1375"/>
                      <a:pt x="794" y="1358"/>
                      <a:pt x="812" y="1356"/>
                    </a:cubicBezTo>
                    <a:cubicBezTo>
                      <a:pt x="1126" y="1308"/>
                      <a:pt x="1363" y="1033"/>
                      <a:pt x="1362" y="715"/>
                    </a:cubicBezTo>
                    <a:cubicBezTo>
                      <a:pt x="1362" y="357"/>
                      <a:pt x="1072" y="67"/>
                      <a:pt x="714" y="67"/>
                    </a:cubicBezTo>
                    <a:cubicBezTo>
                      <a:pt x="357" y="67"/>
                      <a:pt x="66" y="357"/>
                      <a:pt x="66" y="715"/>
                    </a:cubicBezTo>
                    <a:cubicBezTo>
                      <a:pt x="66" y="1033"/>
                      <a:pt x="303" y="1308"/>
                      <a:pt x="617" y="1356"/>
                    </a:cubicBezTo>
                    <a:cubicBezTo>
                      <a:pt x="635" y="1358"/>
                      <a:pt x="648" y="1375"/>
                      <a:pt x="645" y="1394"/>
                    </a:cubicBezTo>
                    <a:cubicBezTo>
                      <a:pt x="642" y="1412"/>
                      <a:pt x="625" y="1424"/>
                      <a:pt x="607" y="1422"/>
                    </a:cubicBezTo>
                    <a:cubicBezTo>
                      <a:pt x="261" y="1370"/>
                      <a:pt x="0" y="1066"/>
                      <a:pt x="0" y="715"/>
                    </a:cubicBezTo>
                    <a:cubicBezTo>
                      <a:pt x="0" y="321"/>
                      <a:pt x="320" y="0"/>
                      <a:pt x="714" y="0"/>
                    </a:cubicBezTo>
                    <a:cubicBezTo>
                      <a:pt x="1108" y="0"/>
                      <a:pt x="1429" y="321"/>
                      <a:pt x="1429" y="715"/>
                    </a:cubicBezTo>
                    <a:cubicBezTo>
                      <a:pt x="1429" y="1066"/>
                      <a:pt x="1168" y="1369"/>
                      <a:pt x="822" y="1422"/>
                    </a:cubicBezTo>
                    <a:cubicBezTo>
                      <a:pt x="820" y="1422"/>
                      <a:pt x="818" y="1422"/>
                      <a:pt x="817" y="1422"/>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sp>
            <p:nvSpPr>
              <p:cNvPr id="22" name="Freeform 47"/>
              <p:cNvSpPr>
                <a:spLocks/>
              </p:cNvSpPr>
              <p:nvPr/>
            </p:nvSpPr>
            <p:spPr bwMode="auto">
              <a:xfrm>
                <a:off x="9294209" y="3855035"/>
                <a:ext cx="62990" cy="62994"/>
              </a:xfrm>
              <a:custGeom>
                <a:avLst/>
                <a:gdLst>
                  <a:gd name="T0" fmla="*/ 2147483646 w 139"/>
                  <a:gd name="T1" fmla="*/ 2147483646 h 138"/>
                  <a:gd name="T2" fmla="*/ 2147483646 w 139"/>
                  <a:gd name="T3" fmla="*/ 2147483646 h 138"/>
                  <a:gd name="T4" fmla="*/ 0 w 139"/>
                  <a:gd name="T5" fmla="*/ 2147483646 h 138"/>
                  <a:gd name="T6" fmla="*/ 2147483646 w 139"/>
                  <a:gd name="T7" fmla="*/ 0 h 138"/>
                  <a:gd name="T8" fmla="*/ 2147483646 w 139"/>
                  <a:gd name="T9" fmla="*/ 2147483646 h 138"/>
                  <a:gd name="T10" fmla="*/ 2147483646 w 139"/>
                  <a:gd name="T11" fmla="*/ 2147483646 h 138"/>
                  <a:gd name="T12" fmla="*/ 0 60000 65536"/>
                  <a:gd name="T13" fmla="*/ 0 60000 65536"/>
                  <a:gd name="T14" fmla="*/ 0 60000 65536"/>
                  <a:gd name="T15" fmla="*/ 0 60000 65536"/>
                  <a:gd name="T16" fmla="*/ 0 60000 65536"/>
                  <a:gd name="T17" fmla="*/ 0 60000 65536"/>
                  <a:gd name="T18" fmla="*/ 0 w 139"/>
                  <a:gd name="T19" fmla="*/ 0 h 138"/>
                  <a:gd name="T20" fmla="*/ 139 w 139"/>
                  <a:gd name="T21" fmla="*/ 138 h 138"/>
                </a:gdLst>
                <a:ahLst/>
                <a:cxnLst>
                  <a:cxn ang="T12">
                    <a:pos x="T0" y="T1"/>
                  </a:cxn>
                  <a:cxn ang="T13">
                    <a:pos x="T2" y="T3"/>
                  </a:cxn>
                  <a:cxn ang="T14">
                    <a:pos x="T4" y="T5"/>
                  </a:cxn>
                  <a:cxn ang="T15">
                    <a:pos x="T6" y="T7"/>
                  </a:cxn>
                  <a:cxn ang="T16">
                    <a:pos x="T8" y="T9"/>
                  </a:cxn>
                  <a:cxn ang="T17">
                    <a:pos x="T10" y="T11"/>
                  </a:cxn>
                </a:cxnLst>
                <a:rect l="T18" t="T19" r="T20" b="T21"/>
                <a:pathLst>
                  <a:path w="139" h="138">
                    <a:moveTo>
                      <a:pt x="70" y="138"/>
                    </a:moveTo>
                    <a:lnTo>
                      <a:pt x="70" y="138"/>
                    </a:lnTo>
                    <a:cubicBezTo>
                      <a:pt x="31" y="138"/>
                      <a:pt x="0" y="107"/>
                      <a:pt x="0" y="69"/>
                    </a:cubicBezTo>
                    <a:cubicBezTo>
                      <a:pt x="0" y="31"/>
                      <a:pt x="31" y="0"/>
                      <a:pt x="70" y="0"/>
                    </a:cubicBezTo>
                    <a:cubicBezTo>
                      <a:pt x="108" y="0"/>
                      <a:pt x="139" y="31"/>
                      <a:pt x="139" y="69"/>
                    </a:cubicBezTo>
                    <a:cubicBezTo>
                      <a:pt x="139" y="107"/>
                      <a:pt x="108" y="138"/>
                      <a:pt x="70" y="138"/>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sp>
            <p:nvSpPr>
              <p:cNvPr id="23" name="Freeform 48"/>
              <p:cNvSpPr>
                <a:spLocks/>
              </p:cNvSpPr>
              <p:nvPr/>
            </p:nvSpPr>
            <p:spPr bwMode="auto">
              <a:xfrm>
                <a:off x="9391247" y="3855035"/>
                <a:ext cx="62990" cy="62994"/>
              </a:xfrm>
              <a:custGeom>
                <a:avLst/>
                <a:gdLst>
                  <a:gd name="T0" fmla="*/ 2147483646 w 139"/>
                  <a:gd name="T1" fmla="*/ 2147483646 h 139"/>
                  <a:gd name="T2" fmla="*/ 2147483646 w 139"/>
                  <a:gd name="T3" fmla="*/ 2147483646 h 139"/>
                  <a:gd name="T4" fmla="*/ 0 w 139"/>
                  <a:gd name="T5" fmla="*/ 2147483646 h 139"/>
                  <a:gd name="T6" fmla="*/ 2147483646 w 139"/>
                  <a:gd name="T7" fmla="*/ 0 h 139"/>
                  <a:gd name="T8" fmla="*/ 2147483646 w 139"/>
                  <a:gd name="T9" fmla="*/ 2147483646 h 139"/>
                  <a:gd name="T10" fmla="*/ 2147483646 w 139"/>
                  <a:gd name="T11" fmla="*/ 2147483646 h 139"/>
                  <a:gd name="T12" fmla="*/ 0 60000 65536"/>
                  <a:gd name="T13" fmla="*/ 0 60000 65536"/>
                  <a:gd name="T14" fmla="*/ 0 60000 65536"/>
                  <a:gd name="T15" fmla="*/ 0 60000 65536"/>
                  <a:gd name="T16" fmla="*/ 0 60000 65536"/>
                  <a:gd name="T17" fmla="*/ 0 60000 65536"/>
                  <a:gd name="T18" fmla="*/ 0 w 139"/>
                  <a:gd name="T19" fmla="*/ 0 h 139"/>
                  <a:gd name="T20" fmla="*/ 139 w 13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139" h="139">
                    <a:moveTo>
                      <a:pt x="70" y="139"/>
                    </a:moveTo>
                    <a:lnTo>
                      <a:pt x="70" y="139"/>
                    </a:lnTo>
                    <a:cubicBezTo>
                      <a:pt x="31" y="139"/>
                      <a:pt x="0" y="107"/>
                      <a:pt x="0" y="69"/>
                    </a:cubicBezTo>
                    <a:cubicBezTo>
                      <a:pt x="0" y="31"/>
                      <a:pt x="31" y="0"/>
                      <a:pt x="70" y="0"/>
                    </a:cubicBezTo>
                    <a:cubicBezTo>
                      <a:pt x="108" y="0"/>
                      <a:pt x="139" y="31"/>
                      <a:pt x="139" y="69"/>
                    </a:cubicBezTo>
                    <a:cubicBezTo>
                      <a:pt x="139" y="107"/>
                      <a:pt x="108" y="139"/>
                      <a:pt x="70" y="139"/>
                    </a:cubicBezTo>
                    <a:close/>
                  </a:path>
                </a:pathLst>
              </a:custGeom>
              <a:grpFill/>
              <a:ln>
                <a:noFill/>
              </a:ln>
              <a:extLst>
                <a:ext uri="{91240B29-F687-4F45-9708-019B960494DF}">
                  <a14:hiddenLine xmlns:a14="http://schemas.microsoft.com/office/drawing/2010/main" w="0">
                    <a:solidFill>
                      <a:srgbClr val="000000"/>
                    </a:solidFill>
                    <a:round/>
                    <a:headEnd/>
                    <a:tailEnd/>
                  </a14:hiddenLine>
                </a:ext>
              </a:extLst>
            </p:spPr>
            <p:txBody>
              <a:bodyPr>
                <a:noAutofit/>
              </a:bodyPr>
              <a:lstStyle/>
              <a:p>
                <a:pPr fontAlgn="ctr"/>
                <a:endParaRPr lang="en-US" altLang="zh-CN" sz="1400" dirty="0">
                  <a:latin typeface="Huawei Sans" panose="020C0503030203020204" pitchFamily="34" charset="0"/>
                  <a:cs typeface="+mn-ea"/>
                  <a:sym typeface="+mn-lt"/>
                </a:endParaRPr>
              </a:p>
            </p:txBody>
          </p:sp>
        </p:grpSp>
        <p:sp>
          <p:nvSpPr>
            <p:cNvPr id="11" name="文本框 10"/>
            <p:cNvSpPr txBox="1"/>
            <p:nvPr/>
          </p:nvSpPr>
          <p:spPr>
            <a:xfrm>
              <a:off x="9014489" y="3590166"/>
              <a:ext cx="523441" cy="307777"/>
            </a:xfrm>
            <a:prstGeom prst="rect">
              <a:avLst/>
            </a:prstGeom>
            <a:noFill/>
            <a:ln>
              <a:noFill/>
            </a:ln>
          </p:spPr>
          <p:txBody>
            <a:bodyPr wrap="none" rtlCol="0">
              <a:noAutofit/>
            </a:bodyPr>
            <a:lstStyle/>
            <a:p>
              <a:pPr fontAlgn="ctr"/>
              <a:r>
                <a:rPr lang="ru-RU" sz="1100">
                  <a:latin typeface="Huawei Sans" panose="020C0503030203020204" pitchFamily="34" charset="0"/>
                </a:rPr>
                <a:t>Поиск</a:t>
              </a:r>
            </a:p>
          </p:txBody>
        </p:sp>
        <p:sp>
          <p:nvSpPr>
            <p:cNvPr id="12" name="文本框 11"/>
            <p:cNvSpPr txBox="1"/>
            <p:nvPr/>
          </p:nvSpPr>
          <p:spPr>
            <a:xfrm>
              <a:off x="8760633" y="4174217"/>
              <a:ext cx="869109" cy="307777"/>
            </a:xfrm>
            <a:prstGeom prst="rect">
              <a:avLst/>
            </a:prstGeom>
            <a:noFill/>
            <a:ln>
              <a:noFill/>
            </a:ln>
          </p:spPr>
          <p:txBody>
            <a:bodyPr wrap="none" rtlCol="0">
              <a:noAutofit/>
            </a:bodyPr>
            <a:lstStyle/>
            <a:p>
              <a:pPr fontAlgn="ctr"/>
              <a:r>
                <a:rPr lang="ru-RU" sz="1100" dirty="0" smtClean="0">
                  <a:latin typeface="Huawei Sans" panose="020C0503030203020204" pitchFamily="34" charset="0"/>
                </a:rPr>
                <a:t>Переключение</a:t>
              </a:r>
            </a:p>
            <a:p>
              <a:pPr fontAlgn="ctr"/>
              <a:r>
                <a:rPr lang="ru-RU" sz="1100" dirty="0" smtClean="0">
                  <a:latin typeface="Huawei Sans" panose="020C0503030203020204" pitchFamily="34" charset="0"/>
                </a:rPr>
                <a:t> </a:t>
              </a:r>
              <a:r>
                <a:rPr lang="ru-RU" sz="1100" dirty="0">
                  <a:latin typeface="Huawei Sans" panose="020C0503030203020204" pitchFamily="34" charset="0"/>
                </a:rPr>
                <a:t>работы</a:t>
              </a:r>
            </a:p>
          </p:txBody>
        </p:sp>
        <p:sp>
          <p:nvSpPr>
            <p:cNvPr id="13" name="右箭头 12"/>
            <p:cNvSpPr/>
            <p:nvPr/>
          </p:nvSpPr>
          <p:spPr>
            <a:xfrm>
              <a:off x="6063026" y="3860044"/>
              <a:ext cx="1029646" cy="288320"/>
            </a:xfrm>
            <a:prstGeom prst="rightArrow">
              <a:avLst/>
            </a:prstGeom>
            <a:gradFill flip="none" rotWithShape="1">
              <a:gsLst>
                <a:gs pos="0">
                  <a:schemeClr val="accent1">
                    <a:lumMod val="5000"/>
                    <a:lumOff val="95000"/>
                  </a:schemeClr>
                </a:gs>
                <a:gs pos="100000">
                  <a:srgbClr val="ED6D00"/>
                </a:gs>
              </a:gsLst>
              <a:lin ang="2700000" scaled="1"/>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4" name="文本框 13"/>
            <p:cNvSpPr txBox="1"/>
            <p:nvPr/>
          </p:nvSpPr>
          <p:spPr>
            <a:xfrm>
              <a:off x="6072237" y="4174217"/>
              <a:ext cx="869109" cy="307777"/>
            </a:xfrm>
            <a:prstGeom prst="rect">
              <a:avLst/>
            </a:prstGeom>
            <a:noFill/>
            <a:ln>
              <a:noFill/>
            </a:ln>
          </p:spPr>
          <p:txBody>
            <a:bodyPr wrap="none" rtlCol="0">
              <a:noAutofit/>
            </a:bodyPr>
            <a:lstStyle/>
            <a:p>
              <a:pPr fontAlgn="ctr"/>
              <a:r>
                <a:rPr lang="ru-RU" sz="1100" dirty="0">
                  <a:latin typeface="Huawei Sans" panose="020C0503030203020204" pitchFamily="34" charset="0"/>
                </a:rPr>
                <a:t>Сбой работы </a:t>
              </a:r>
              <a:endParaRPr lang="ru-RU" sz="1100" dirty="0" smtClean="0">
                <a:latin typeface="Huawei Sans" panose="020C0503030203020204" pitchFamily="34" charset="0"/>
              </a:endParaRPr>
            </a:p>
            <a:p>
              <a:pPr fontAlgn="ctr"/>
              <a:r>
                <a:rPr lang="ru-RU" sz="1100" dirty="0" smtClean="0">
                  <a:latin typeface="Huawei Sans" panose="020C0503030203020204" pitchFamily="34" charset="0"/>
                </a:rPr>
                <a:t>порта</a:t>
              </a:r>
              <a:endParaRPr lang="ru-RU" sz="1100" dirty="0">
                <a:latin typeface="Huawei Sans" panose="020C0503030203020204" pitchFamily="34" charset="0"/>
              </a:endParaRPr>
            </a:p>
          </p:txBody>
        </p:sp>
        <p:grpSp>
          <p:nvGrpSpPr>
            <p:cNvPr id="60" name="组合 174"/>
            <p:cNvGrpSpPr>
              <a:grpSpLocks noChangeAspect="1"/>
            </p:cNvGrpSpPr>
            <p:nvPr/>
          </p:nvGrpSpPr>
          <p:grpSpPr bwMode="auto">
            <a:xfrm>
              <a:off x="4816725" y="2253527"/>
              <a:ext cx="841279" cy="641663"/>
              <a:chOff x="1949450" y="881063"/>
              <a:chExt cx="719138" cy="528638"/>
            </a:xfrm>
            <a:solidFill>
              <a:schemeClr val="bg1">
                <a:lumMod val="50000"/>
              </a:schemeClr>
            </a:solidFill>
          </p:grpSpPr>
          <p:sp>
            <p:nvSpPr>
              <p:cNvPr id="69"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0"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1"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2"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3"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4"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5"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6"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77"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grpSp>
        <p:sp>
          <p:nvSpPr>
            <p:cNvPr id="61" name="圆角矩形 60"/>
            <p:cNvSpPr/>
            <p:nvPr/>
          </p:nvSpPr>
          <p:spPr>
            <a:xfrm>
              <a:off x="450791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a:solidFill>
                    <a:schemeClr val="tx1"/>
                  </a:solidFill>
                  <a:latin typeface="Huawei Sans" panose="020C0503030203020204" pitchFamily="34" charset="0"/>
                </a:rPr>
                <a:t>Логический порт A</a:t>
              </a:r>
            </a:p>
            <a:p>
              <a:pPr algn="ctr" fontAlgn="ctr"/>
              <a:r>
                <a:rPr lang="ru-RU" sz="1200">
                  <a:solidFill>
                    <a:schemeClr val="tx1"/>
                  </a:solidFill>
                  <a:latin typeface="Huawei Sans" panose="020C0503030203020204" pitchFamily="34" charset="0"/>
                </a:rPr>
                <a:t>(IP-адрес a)</a:t>
              </a:r>
            </a:p>
          </p:txBody>
        </p:sp>
        <p:sp>
          <p:nvSpPr>
            <p:cNvPr id="62" name="圆角矩形 61"/>
            <p:cNvSpPr/>
            <p:nvPr/>
          </p:nvSpPr>
          <p:spPr>
            <a:xfrm>
              <a:off x="459289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A</a:t>
              </a:r>
            </a:p>
          </p:txBody>
        </p:sp>
        <p:grpSp>
          <p:nvGrpSpPr>
            <p:cNvPr id="63" name="组合 62"/>
            <p:cNvGrpSpPr/>
            <p:nvPr/>
          </p:nvGrpSpPr>
          <p:grpSpPr>
            <a:xfrm>
              <a:off x="5102530" y="2971564"/>
              <a:ext cx="269669" cy="802080"/>
              <a:chOff x="6354124" y="2562225"/>
              <a:chExt cx="314325" cy="900000"/>
            </a:xfrm>
          </p:grpSpPr>
          <p:cxnSp>
            <p:nvCxnSpPr>
              <p:cNvPr id="67" name="直接箭头连接符 66"/>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5102530" y="4311363"/>
              <a:ext cx="269669" cy="802080"/>
              <a:chOff x="6354124" y="4111892"/>
              <a:chExt cx="314325" cy="900000"/>
            </a:xfrm>
          </p:grpSpPr>
          <p:cxnSp>
            <p:nvCxnSpPr>
              <p:cNvPr id="65" name="直接箭头连接符 64"/>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445908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a:solidFill>
                    <a:schemeClr val="tx1"/>
                  </a:solidFill>
                  <a:latin typeface="Huawei Sans" panose="020C0503030203020204" pitchFamily="34" charset="0"/>
                </a:rPr>
                <a:t>VLAN A</a:t>
              </a:r>
            </a:p>
            <a:p>
              <a:pPr algn="ctr" fontAlgn="ctr"/>
              <a:r>
                <a:rPr lang="ru-RU" sz="1050">
                  <a:solidFill>
                    <a:schemeClr val="tx1"/>
                  </a:solidFill>
                  <a:latin typeface="Huawei Sans" panose="020C0503030203020204" pitchFamily="34" charset="0"/>
                </a:rPr>
                <a:t>ID = 1</a:t>
              </a:r>
            </a:p>
          </p:txBody>
        </p:sp>
        <p:grpSp>
          <p:nvGrpSpPr>
            <p:cNvPr id="42" name="组合 174"/>
            <p:cNvGrpSpPr>
              <a:grpSpLocks noChangeAspect="1"/>
            </p:cNvGrpSpPr>
            <p:nvPr/>
          </p:nvGrpSpPr>
          <p:grpSpPr bwMode="auto">
            <a:xfrm>
              <a:off x="7531985" y="2253527"/>
              <a:ext cx="841279" cy="641663"/>
              <a:chOff x="1949450" y="881063"/>
              <a:chExt cx="719138" cy="528638"/>
            </a:xfrm>
            <a:solidFill>
              <a:schemeClr val="bg1">
                <a:lumMod val="50000"/>
              </a:schemeClr>
            </a:solidFill>
          </p:grpSpPr>
          <p:sp>
            <p:nvSpPr>
              <p:cNvPr id="51"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2"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3"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4"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5"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6"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7"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8"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59"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grpSp>
        <p:sp>
          <p:nvSpPr>
            <p:cNvPr id="43" name="圆角矩形 42"/>
            <p:cNvSpPr/>
            <p:nvPr/>
          </p:nvSpPr>
          <p:spPr>
            <a:xfrm>
              <a:off x="722317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a:solidFill>
                    <a:schemeClr val="tx1"/>
                  </a:solidFill>
                  <a:latin typeface="Huawei Sans" panose="020C0503030203020204" pitchFamily="34" charset="0"/>
                </a:rPr>
                <a:t>Логический порт A</a:t>
              </a:r>
            </a:p>
          </p:txBody>
        </p:sp>
        <p:sp>
          <p:nvSpPr>
            <p:cNvPr id="44" name="圆角矩形 43"/>
            <p:cNvSpPr/>
            <p:nvPr/>
          </p:nvSpPr>
          <p:spPr>
            <a:xfrm>
              <a:off x="730815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A</a:t>
              </a:r>
            </a:p>
          </p:txBody>
        </p:sp>
        <p:grpSp>
          <p:nvGrpSpPr>
            <p:cNvPr id="45" name="组合 44"/>
            <p:cNvGrpSpPr/>
            <p:nvPr/>
          </p:nvGrpSpPr>
          <p:grpSpPr>
            <a:xfrm>
              <a:off x="7817790" y="2971564"/>
              <a:ext cx="269669" cy="802080"/>
              <a:chOff x="6354124" y="2562225"/>
              <a:chExt cx="314325" cy="900000"/>
            </a:xfrm>
          </p:grpSpPr>
          <p:cxnSp>
            <p:nvCxnSpPr>
              <p:cNvPr id="49" name="直接箭头连接符 48"/>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7817790" y="4311363"/>
              <a:ext cx="269669" cy="802080"/>
              <a:chOff x="6354124" y="4111892"/>
              <a:chExt cx="314325" cy="900000"/>
            </a:xfrm>
          </p:grpSpPr>
          <p:cxnSp>
            <p:nvCxnSpPr>
              <p:cNvPr id="47" name="直接箭头连接符 46"/>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15" name="十字形 14"/>
            <p:cNvSpPr/>
            <p:nvPr/>
          </p:nvSpPr>
          <p:spPr>
            <a:xfrm rot="18900000">
              <a:off x="7595149" y="3044668"/>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6" name="十字形 15"/>
            <p:cNvSpPr/>
            <p:nvPr/>
          </p:nvSpPr>
          <p:spPr>
            <a:xfrm rot="18900000">
              <a:off x="7595149" y="4317803"/>
              <a:ext cx="720000" cy="720000"/>
            </a:xfrm>
            <a:prstGeom prst="plus">
              <a:avLst>
                <a:gd name="adj" fmla="val 49241"/>
              </a:avLst>
            </a:prstGeom>
            <a:solidFill>
              <a:srgbClr val="C7000B"/>
            </a:solidFill>
            <a:ln w="25400">
              <a:solidFill>
                <a:srgbClr val="C7000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17" name="矩形 16"/>
            <p:cNvSpPr/>
            <p:nvPr/>
          </p:nvSpPr>
          <p:spPr>
            <a:xfrm>
              <a:off x="7174345" y="3082258"/>
              <a:ext cx="1556558" cy="2845298"/>
            </a:xfrm>
            <a:prstGeom prst="rect">
              <a:avLst/>
            </a:prstGeom>
            <a:noFill/>
            <a:ln w="19050">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200" dirty="0" smtClean="0">
                <a:solidFill>
                  <a:schemeClr val="tx1"/>
                </a:solidFill>
                <a:latin typeface="Huawei Sans" panose="020C0503030203020204" pitchFamily="34" charset="0"/>
                <a:cs typeface="+mn-ea"/>
                <a:sym typeface="+mn-lt"/>
              </a:endParaRPr>
            </a:p>
          </p:txBody>
        </p:sp>
        <p:sp>
          <p:nvSpPr>
            <p:cNvPr id="79" name="矩形 78"/>
            <p:cNvSpPr/>
            <p:nvPr/>
          </p:nvSpPr>
          <p:spPr>
            <a:xfrm>
              <a:off x="717434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a:solidFill>
                    <a:schemeClr val="tx1"/>
                  </a:solidFill>
                  <a:latin typeface="Huawei Sans" panose="020C0503030203020204" pitchFamily="34" charset="0"/>
                </a:rPr>
                <a:t>VLAN A</a:t>
              </a:r>
            </a:p>
            <a:p>
              <a:pPr algn="ctr" fontAlgn="ctr"/>
              <a:r>
                <a:rPr lang="ru-RU" sz="1050">
                  <a:solidFill>
                    <a:schemeClr val="tx1"/>
                  </a:solidFill>
                  <a:latin typeface="Huawei Sans" panose="020C0503030203020204" pitchFamily="34" charset="0"/>
                </a:rPr>
                <a:t>ID = 1</a:t>
              </a:r>
            </a:p>
          </p:txBody>
        </p:sp>
        <p:grpSp>
          <p:nvGrpSpPr>
            <p:cNvPr id="24" name="组合 174"/>
            <p:cNvGrpSpPr>
              <a:grpSpLocks noChangeAspect="1"/>
            </p:cNvGrpSpPr>
            <p:nvPr/>
          </p:nvGrpSpPr>
          <p:grpSpPr bwMode="auto">
            <a:xfrm>
              <a:off x="10258675" y="2253527"/>
              <a:ext cx="841279" cy="641663"/>
              <a:chOff x="1949450" y="881063"/>
              <a:chExt cx="719138" cy="528638"/>
            </a:xfrm>
            <a:solidFill>
              <a:schemeClr val="bg1">
                <a:lumMod val="50000"/>
              </a:schemeClr>
            </a:solidFill>
          </p:grpSpPr>
          <p:sp>
            <p:nvSpPr>
              <p:cNvPr id="33" name="Freeform 37"/>
              <p:cNvSpPr>
                <a:spLocks noEditPoints="1"/>
              </p:cNvSpPr>
              <p:nvPr/>
            </p:nvSpPr>
            <p:spPr bwMode="auto">
              <a:xfrm>
                <a:off x="2165350" y="881063"/>
                <a:ext cx="503238" cy="368300"/>
              </a:xfrm>
              <a:custGeom>
                <a:avLst/>
                <a:gdLst>
                  <a:gd name="T0" fmla="*/ 2147483646 w 1200"/>
                  <a:gd name="T1" fmla="*/ 2147483646 h 879"/>
                  <a:gd name="T2" fmla="*/ 2147483646 w 1200"/>
                  <a:gd name="T3" fmla="*/ 2147483646 h 879"/>
                  <a:gd name="T4" fmla="*/ 2147483646 w 1200"/>
                  <a:gd name="T5" fmla="*/ 2147483646 h 879"/>
                  <a:gd name="T6" fmla="*/ 2147483646 w 1200"/>
                  <a:gd name="T7" fmla="*/ 2147483646 h 879"/>
                  <a:gd name="T8" fmla="*/ 2147483646 w 1200"/>
                  <a:gd name="T9" fmla="*/ 2147483646 h 879"/>
                  <a:gd name="T10" fmla="*/ 2147483646 w 1200"/>
                  <a:gd name="T11" fmla="*/ 2147483646 h 879"/>
                  <a:gd name="T12" fmla="*/ 2147483646 w 1200"/>
                  <a:gd name="T13" fmla="*/ 2147483646 h 879"/>
                  <a:gd name="T14" fmla="*/ 2147483646 w 1200"/>
                  <a:gd name="T15" fmla="*/ 2147483646 h 879"/>
                  <a:gd name="T16" fmla="*/ 2147483646 w 1200"/>
                  <a:gd name="T17" fmla="*/ 2147483646 h 879"/>
                  <a:gd name="T18" fmla="*/ 2147483646 w 1200"/>
                  <a:gd name="T19" fmla="*/ 2147483646 h 879"/>
                  <a:gd name="T20" fmla="*/ 2147483646 w 1200"/>
                  <a:gd name="T21" fmla="*/ 0 h 879"/>
                  <a:gd name="T22" fmla="*/ 2147483646 w 1200"/>
                  <a:gd name="T23" fmla="*/ 0 h 879"/>
                  <a:gd name="T24" fmla="*/ 2147483646 w 1200"/>
                  <a:gd name="T25" fmla="*/ 0 h 879"/>
                  <a:gd name="T26" fmla="*/ 0 w 1200"/>
                  <a:gd name="T27" fmla="*/ 2147483646 h 879"/>
                  <a:gd name="T28" fmla="*/ 0 w 1200"/>
                  <a:gd name="T29" fmla="*/ 2147483646 h 879"/>
                  <a:gd name="T30" fmla="*/ 2147483646 w 1200"/>
                  <a:gd name="T31" fmla="*/ 2147483646 h 879"/>
                  <a:gd name="T32" fmla="*/ 2147483646 w 1200"/>
                  <a:gd name="T33" fmla="*/ 2147483646 h 879"/>
                  <a:gd name="T34" fmla="*/ 2147483646 w 1200"/>
                  <a:gd name="T35" fmla="*/ 2147483646 h 879"/>
                  <a:gd name="T36" fmla="*/ 2147483646 w 1200"/>
                  <a:gd name="T37" fmla="*/ 2147483646 h 879"/>
                  <a:gd name="T38" fmla="*/ 2147483646 w 1200"/>
                  <a:gd name="T39" fmla="*/ 0 h 87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00"/>
                  <a:gd name="T61" fmla="*/ 0 h 879"/>
                  <a:gd name="T62" fmla="*/ 1200 w 1200"/>
                  <a:gd name="T63" fmla="*/ 879 h 87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00" h="879">
                    <a:moveTo>
                      <a:pt x="1133" y="788"/>
                    </a:moveTo>
                    <a:lnTo>
                      <a:pt x="1133" y="788"/>
                    </a:lnTo>
                    <a:cubicBezTo>
                      <a:pt x="1133" y="801"/>
                      <a:pt x="1122" y="813"/>
                      <a:pt x="1108" y="813"/>
                    </a:cubicBezTo>
                    <a:lnTo>
                      <a:pt x="92" y="813"/>
                    </a:lnTo>
                    <a:cubicBezTo>
                      <a:pt x="78" y="813"/>
                      <a:pt x="67" y="801"/>
                      <a:pt x="67" y="788"/>
                    </a:cubicBezTo>
                    <a:lnTo>
                      <a:pt x="67" y="92"/>
                    </a:lnTo>
                    <a:cubicBezTo>
                      <a:pt x="67" y="78"/>
                      <a:pt x="78" y="67"/>
                      <a:pt x="92" y="67"/>
                    </a:cubicBezTo>
                    <a:lnTo>
                      <a:pt x="1108" y="67"/>
                    </a:lnTo>
                    <a:cubicBezTo>
                      <a:pt x="1122" y="67"/>
                      <a:pt x="1133" y="78"/>
                      <a:pt x="1133" y="92"/>
                    </a:cubicBezTo>
                    <a:lnTo>
                      <a:pt x="1133" y="788"/>
                    </a:lnTo>
                    <a:close/>
                    <a:moveTo>
                      <a:pt x="1108" y="0"/>
                    </a:moveTo>
                    <a:lnTo>
                      <a:pt x="1108" y="0"/>
                    </a:lnTo>
                    <a:lnTo>
                      <a:pt x="92" y="0"/>
                    </a:lnTo>
                    <a:cubicBezTo>
                      <a:pt x="42" y="0"/>
                      <a:pt x="0" y="41"/>
                      <a:pt x="0" y="92"/>
                    </a:cubicBezTo>
                    <a:lnTo>
                      <a:pt x="0" y="788"/>
                    </a:lnTo>
                    <a:cubicBezTo>
                      <a:pt x="0" y="838"/>
                      <a:pt x="42" y="879"/>
                      <a:pt x="92" y="879"/>
                    </a:cubicBezTo>
                    <a:lnTo>
                      <a:pt x="1108" y="879"/>
                    </a:lnTo>
                    <a:cubicBezTo>
                      <a:pt x="1159" y="879"/>
                      <a:pt x="1200" y="838"/>
                      <a:pt x="1200" y="788"/>
                    </a:cubicBezTo>
                    <a:lnTo>
                      <a:pt x="1200" y="92"/>
                    </a:lnTo>
                    <a:cubicBezTo>
                      <a:pt x="1200" y="41"/>
                      <a:pt x="1159" y="0"/>
                      <a:pt x="1108"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4" name="Freeform 38"/>
              <p:cNvSpPr>
                <a:spLocks/>
              </p:cNvSpPr>
              <p:nvPr/>
            </p:nvSpPr>
            <p:spPr bwMode="auto">
              <a:xfrm>
                <a:off x="2336800" y="1265238"/>
                <a:ext cx="161925" cy="26988"/>
              </a:xfrm>
              <a:custGeom>
                <a:avLst/>
                <a:gdLst>
                  <a:gd name="T0" fmla="*/ 2147483646 w 385"/>
                  <a:gd name="T1" fmla="*/ 2147483646 h 67"/>
                  <a:gd name="T2" fmla="*/ 2147483646 w 385"/>
                  <a:gd name="T3" fmla="*/ 2147483646 h 67"/>
                  <a:gd name="T4" fmla="*/ 2147483646 w 385"/>
                  <a:gd name="T5" fmla="*/ 2147483646 h 67"/>
                  <a:gd name="T6" fmla="*/ 2147483646 w 385"/>
                  <a:gd name="T7" fmla="*/ 0 h 67"/>
                  <a:gd name="T8" fmla="*/ 2147483646 w 385"/>
                  <a:gd name="T9" fmla="*/ 0 h 67"/>
                  <a:gd name="T10" fmla="*/ 0 w 385"/>
                  <a:gd name="T11" fmla="*/ 2147483646 h 67"/>
                  <a:gd name="T12" fmla="*/ 2147483646 w 385"/>
                  <a:gd name="T13" fmla="*/ 2147483646 h 67"/>
                  <a:gd name="T14" fmla="*/ 2147483646 w 385"/>
                  <a:gd name="T15" fmla="*/ 2147483646 h 67"/>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67"/>
                  <a:gd name="T26" fmla="*/ 385 w 385"/>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67">
                    <a:moveTo>
                      <a:pt x="351" y="67"/>
                    </a:moveTo>
                    <a:lnTo>
                      <a:pt x="351" y="67"/>
                    </a:lnTo>
                    <a:cubicBezTo>
                      <a:pt x="370" y="67"/>
                      <a:pt x="385" y="52"/>
                      <a:pt x="385" y="33"/>
                    </a:cubicBezTo>
                    <a:cubicBezTo>
                      <a:pt x="385" y="15"/>
                      <a:pt x="370" y="0"/>
                      <a:pt x="351" y="0"/>
                    </a:cubicBezTo>
                    <a:lnTo>
                      <a:pt x="33" y="0"/>
                    </a:lnTo>
                    <a:cubicBezTo>
                      <a:pt x="15" y="0"/>
                      <a:pt x="0" y="15"/>
                      <a:pt x="0" y="33"/>
                    </a:cubicBezTo>
                    <a:cubicBezTo>
                      <a:pt x="0" y="52"/>
                      <a:pt x="15" y="67"/>
                      <a:pt x="33" y="67"/>
                    </a:cubicBezTo>
                    <a:lnTo>
                      <a:pt x="351" y="67"/>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5" name="Freeform 39"/>
              <p:cNvSpPr>
                <a:spLocks noEditPoints="1"/>
              </p:cNvSpPr>
              <p:nvPr/>
            </p:nvSpPr>
            <p:spPr bwMode="auto">
              <a:xfrm>
                <a:off x="2216150" y="928688"/>
                <a:ext cx="401638" cy="273050"/>
              </a:xfrm>
              <a:custGeom>
                <a:avLst/>
                <a:gdLst>
                  <a:gd name="T0" fmla="*/ 2147483646 w 958"/>
                  <a:gd name="T1" fmla="*/ 2147483646 h 653"/>
                  <a:gd name="T2" fmla="*/ 2147483646 w 958"/>
                  <a:gd name="T3" fmla="*/ 2147483646 h 653"/>
                  <a:gd name="T4" fmla="*/ 2147483646 w 958"/>
                  <a:gd name="T5" fmla="*/ 2147483646 h 653"/>
                  <a:gd name="T6" fmla="*/ 2147483646 w 958"/>
                  <a:gd name="T7" fmla="*/ 2147483646 h 653"/>
                  <a:gd name="T8" fmla="*/ 2147483646 w 958"/>
                  <a:gd name="T9" fmla="*/ 2147483646 h 653"/>
                  <a:gd name="T10" fmla="*/ 2147483646 w 958"/>
                  <a:gd name="T11" fmla="*/ 2147483646 h 653"/>
                  <a:gd name="T12" fmla="*/ 2147483646 w 958"/>
                  <a:gd name="T13" fmla="*/ 2147483646 h 653"/>
                  <a:gd name="T14" fmla="*/ 2147483646 w 958"/>
                  <a:gd name="T15" fmla="*/ 2147483646 h 653"/>
                  <a:gd name="T16" fmla="*/ 2147483646 w 958"/>
                  <a:gd name="T17" fmla="*/ 2147483646 h 653"/>
                  <a:gd name="T18" fmla="*/ 2147483646 w 958"/>
                  <a:gd name="T19" fmla="*/ 2147483646 h 653"/>
                  <a:gd name="T20" fmla="*/ 2147483646 w 958"/>
                  <a:gd name="T21" fmla="*/ 0 h 653"/>
                  <a:gd name="T22" fmla="*/ 2147483646 w 958"/>
                  <a:gd name="T23" fmla="*/ 0 h 653"/>
                  <a:gd name="T24" fmla="*/ 2147483646 w 958"/>
                  <a:gd name="T25" fmla="*/ 0 h 653"/>
                  <a:gd name="T26" fmla="*/ 0 w 958"/>
                  <a:gd name="T27" fmla="*/ 2147483646 h 653"/>
                  <a:gd name="T28" fmla="*/ 0 w 958"/>
                  <a:gd name="T29" fmla="*/ 2147483646 h 653"/>
                  <a:gd name="T30" fmla="*/ 2147483646 w 958"/>
                  <a:gd name="T31" fmla="*/ 2147483646 h 653"/>
                  <a:gd name="T32" fmla="*/ 2147483646 w 958"/>
                  <a:gd name="T33" fmla="*/ 2147483646 h 653"/>
                  <a:gd name="T34" fmla="*/ 2147483646 w 958"/>
                  <a:gd name="T35" fmla="*/ 2147483646 h 653"/>
                  <a:gd name="T36" fmla="*/ 2147483646 w 958"/>
                  <a:gd name="T37" fmla="*/ 2147483646 h 653"/>
                  <a:gd name="T38" fmla="*/ 2147483646 w 958"/>
                  <a:gd name="T39" fmla="*/ 0 h 6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58"/>
                  <a:gd name="T61" fmla="*/ 0 h 653"/>
                  <a:gd name="T62" fmla="*/ 958 w 958"/>
                  <a:gd name="T63" fmla="*/ 653 h 6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58" h="653">
                    <a:moveTo>
                      <a:pt x="918" y="581"/>
                    </a:moveTo>
                    <a:lnTo>
                      <a:pt x="918" y="581"/>
                    </a:lnTo>
                    <a:cubicBezTo>
                      <a:pt x="918" y="598"/>
                      <a:pt x="903" y="613"/>
                      <a:pt x="886" y="613"/>
                    </a:cubicBezTo>
                    <a:lnTo>
                      <a:pt x="73" y="613"/>
                    </a:lnTo>
                    <a:cubicBezTo>
                      <a:pt x="55" y="613"/>
                      <a:pt x="40" y="598"/>
                      <a:pt x="40" y="581"/>
                    </a:cubicBezTo>
                    <a:lnTo>
                      <a:pt x="40" y="72"/>
                    </a:lnTo>
                    <a:cubicBezTo>
                      <a:pt x="40" y="55"/>
                      <a:pt x="55" y="40"/>
                      <a:pt x="73" y="40"/>
                    </a:cubicBezTo>
                    <a:lnTo>
                      <a:pt x="886" y="40"/>
                    </a:lnTo>
                    <a:cubicBezTo>
                      <a:pt x="903" y="40"/>
                      <a:pt x="918" y="55"/>
                      <a:pt x="918" y="72"/>
                    </a:cubicBezTo>
                    <a:lnTo>
                      <a:pt x="918" y="581"/>
                    </a:lnTo>
                    <a:close/>
                    <a:moveTo>
                      <a:pt x="886" y="0"/>
                    </a:moveTo>
                    <a:lnTo>
                      <a:pt x="886" y="0"/>
                    </a:lnTo>
                    <a:lnTo>
                      <a:pt x="73" y="0"/>
                    </a:lnTo>
                    <a:cubicBezTo>
                      <a:pt x="33" y="0"/>
                      <a:pt x="0" y="33"/>
                      <a:pt x="0" y="72"/>
                    </a:cubicBezTo>
                    <a:lnTo>
                      <a:pt x="0" y="581"/>
                    </a:lnTo>
                    <a:cubicBezTo>
                      <a:pt x="0" y="621"/>
                      <a:pt x="33" y="653"/>
                      <a:pt x="73" y="653"/>
                    </a:cubicBezTo>
                    <a:lnTo>
                      <a:pt x="886" y="653"/>
                    </a:lnTo>
                    <a:cubicBezTo>
                      <a:pt x="926" y="653"/>
                      <a:pt x="958" y="621"/>
                      <a:pt x="958" y="581"/>
                    </a:cubicBezTo>
                    <a:lnTo>
                      <a:pt x="958" y="72"/>
                    </a:lnTo>
                    <a:cubicBezTo>
                      <a:pt x="958" y="33"/>
                      <a:pt x="926" y="0"/>
                      <a:pt x="886"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6" name="Freeform 40"/>
              <p:cNvSpPr>
                <a:spLocks/>
              </p:cNvSpPr>
              <p:nvPr/>
            </p:nvSpPr>
            <p:spPr bwMode="auto">
              <a:xfrm>
                <a:off x="2176463" y="1309688"/>
                <a:ext cx="482600" cy="100013"/>
              </a:xfrm>
              <a:custGeom>
                <a:avLst/>
                <a:gdLst>
                  <a:gd name="T0" fmla="*/ 2147483646 w 1150"/>
                  <a:gd name="T1" fmla="*/ 2147483646 h 239"/>
                  <a:gd name="T2" fmla="*/ 2147483646 w 1150"/>
                  <a:gd name="T3" fmla="*/ 2147483646 h 239"/>
                  <a:gd name="T4" fmla="*/ 2147483646 w 1150"/>
                  <a:gd name="T5" fmla="*/ 0 h 239"/>
                  <a:gd name="T6" fmla="*/ 2147483646 w 1150"/>
                  <a:gd name="T7" fmla="*/ 0 h 239"/>
                  <a:gd name="T8" fmla="*/ 2147483646 w 1150"/>
                  <a:gd name="T9" fmla="*/ 2147483646 h 239"/>
                  <a:gd name="T10" fmla="*/ 2147483646 w 1150"/>
                  <a:gd name="T11" fmla="*/ 2147483646 h 239"/>
                  <a:gd name="T12" fmla="*/ 2147483646 w 1150"/>
                  <a:gd name="T13" fmla="*/ 2147483646 h 239"/>
                  <a:gd name="T14" fmla="*/ 2147483646 w 1150"/>
                  <a:gd name="T15" fmla="*/ 2147483646 h 239"/>
                  <a:gd name="T16" fmla="*/ 2147483646 w 1150"/>
                  <a:gd name="T17" fmla="*/ 2147483646 h 239"/>
                  <a:gd name="T18" fmla="*/ 2147483646 w 1150"/>
                  <a:gd name="T19" fmla="*/ 2147483646 h 239"/>
                  <a:gd name="T20" fmla="*/ 2147483646 w 1150"/>
                  <a:gd name="T21" fmla="*/ 2147483646 h 239"/>
                  <a:gd name="T22" fmla="*/ 2147483646 w 1150"/>
                  <a:gd name="T23" fmla="*/ 2147483646 h 239"/>
                  <a:gd name="T24" fmla="*/ 2147483646 w 1150"/>
                  <a:gd name="T25" fmla="*/ 2147483646 h 239"/>
                  <a:gd name="T26" fmla="*/ 2147483646 w 1150"/>
                  <a:gd name="T27" fmla="*/ 2147483646 h 239"/>
                  <a:gd name="T28" fmla="*/ 2147483646 w 1150"/>
                  <a:gd name="T29" fmla="*/ 2147483646 h 239"/>
                  <a:gd name="T30" fmla="*/ 2147483646 w 1150"/>
                  <a:gd name="T31" fmla="*/ 2147483646 h 239"/>
                  <a:gd name="T32" fmla="*/ 2147483646 w 1150"/>
                  <a:gd name="T33" fmla="*/ 2147483646 h 239"/>
                  <a:gd name="T34" fmla="*/ 2147483646 w 1150"/>
                  <a:gd name="T35" fmla="*/ 2147483646 h 239"/>
                  <a:gd name="T36" fmla="*/ 2147483646 w 1150"/>
                  <a:gd name="T37" fmla="*/ 2147483646 h 239"/>
                  <a:gd name="T38" fmla="*/ 2147483646 w 1150"/>
                  <a:gd name="T39" fmla="*/ 2147483646 h 239"/>
                  <a:gd name="T40" fmla="*/ 2147483646 w 1150"/>
                  <a:gd name="T41" fmla="*/ 2147483646 h 239"/>
                  <a:gd name="T42" fmla="*/ 2147483646 w 1150"/>
                  <a:gd name="T43" fmla="*/ 2147483646 h 239"/>
                  <a:gd name="T44" fmla="*/ 2147483646 w 1150"/>
                  <a:gd name="T45" fmla="*/ 2147483646 h 239"/>
                  <a:gd name="T46" fmla="*/ 2147483646 w 1150"/>
                  <a:gd name="T47" fmla="*/ 2147483646 h 239"/>
                  <a:gd name="T48" fmla="*/ 2147483646 w 1150"/>
                  <a:gd name="T49" fmla="*/ 2147483646 h 239"/>
                  <a:gd name="T50" fmla="*/ 2147483646 w 1150"/>
                  <a:gd name="T51" fmla="*/ 2147483646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0"/>
                  <a:gd name="T79" fmla="*/ 0 h 239"/>
                  <a:gd name="T80" fmla="*/ 1150 w 1150"/>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0" h="239">
                    <a:moveTo>
                      <a:pt x="1049" y="14"/>
                    </a:moveTo>
                    <a:lnTo>
                      <a:pt x="1049" y="14"/>
                    </a:lnTo>
                    <a:cubicBezTo>
                      <a:pt x="1043" y="5"/>
                      <a:pt x="1033" y="0"/>
                      <a:pt x="1022" y="0"/>
                    </a:cubicBezTo>
                    <a:lnTo>
                      <a:pt x="129" y="0"/>
                    </a:lnTo>
                    <a:cubicBezTo>
                      <a:pt x="118" y="0"/>
                      <a:pt x="107" y="5"/>
                      <a:pt x="101" y="14"/>
                    </a:cubicBezTo>
                    <a:lnTo>
                      <a:pt x="8" y="151"/>
                    </a:lnTo>
                    <a:cubicBezTo>
                      <a:pt x="1" y="161"/>
                      <a:pt x="0" y="174"/>
                      <a:pt x="6" y="185"/>
                    </a:cubicBezTo>
                    <a:cubicBezTo>
                      <a:pt x="12" y="196"/>
                      <a:pt x="23" y="203"/>
                      <a:pt x="35" y="203"/>
                    </a:cubicBezTo>
                    <a:lnTo>
                      <a:pt x="663" y="203"/>
                    </a:lnTo>
                    <a:cubicBezTo>
                      <a:pt x="675" y="224"/>
                      <a:pt x="697" y="239"/>
                      <a:pt x="724" y="239"/>
                    </a:cubicBezTo>
                    <a:cubicBezTo>
                      <a:pt x="762" y="239"/>
                      <a:pt x="793" y="208"/>
                      <a:pt x="793" y="170"/>
                    </a:cubicBezTo>
                    <a:cubicBezTo>
                      <a:pt x="793" y="131"/>
                      <a:pt x="762" y="100"/>
                      <a:pt x="724" y="100"/>
                    </a:cubicBezTo>
                    <a:cubicBezTo>
                      <a:pt x="697" y="100"/>
                      <a:pt x="675" y="115"/>
                      <a:pt x="663" y="136"/>
                    </a:cubicBezTo>
                    <a:lnTo>
                      <a:pt x="99" y="136"/>
                    </a:lnTo>
                    <a:lnTo>
                      <a:pt x="146" y="66"/>
                    </a:lnTo>
                    <a:lnTo>
                      <a:pt x="1004" y="66"/>
                    </a:lnTo>
                    <a:lnTo>
                      <a:pt x="1052" y="136"/>
                    </a:lnTo>
                    <a:lnTo>
                      <a:pt x="997" y="136"/>
                    </a:lnTo>
                    <a:cubicBezTo>
                      <a:pt x="985" y="115"/>
                      <a:pt x="963" y="100"/>
                      <a:pt x="937" y="100"/>
                    </a:cubicBezTo>
                    <a:cubicBezTo>
                      <a:pt x="898" y="100"/>
                      <a:pt x="867" y="131"/>
                      <a:pt x="867" y="170"/>
                    </a:cubicBezTo>
                    <a:cubicBezTo>
                      <a:pt x="867" y="208"/>
                      <a:pt x="898" y="239"/>
                      <a:pt x="937" y="239"/>
                    </a:cubicBezTo>
                    <a:cubicBezTo>
                      <a:pt x="963" y="239"/>
                      <a:pt x="985" y="224"/>
                      <a:pt x="997" y="203"/>
                    </a:cubicBezTo>
                    <a:lnTo>
                      <a:pt x="1115" y="203"/>
                    </a:lnTo>
                    <a:cubicBezTo>
                      <a:pt x="1127" y="203"/>
                      <a:pt x="1139" y="196"/>
                      <a:pt x="1144" y="185"/>
                    </a:cubicBezTo>
                    <a:cubicBezTo>
                      <a:pt x="1150" y="174"/>
                      <a:pt x="1149" y="161"/>
                      <a:pt x="1142" y="151"/>
                    </a:cubicBezTo>
                    <a:lnTo>
                      <a:pt x="1049" y="14"/>
                    </a:ln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7" name="Freeform 41"/>
              <p:cNvSpPr>
                <a:spLocks noEditPoints="1"/>
              </p:cNvSpPr>
              <p:nvPr/>
            </p:nvSpPr>
            <p:spPr bwMode="auto">
              <a:xfrm>
                <a:off x="1949450" y="952500"/>
                <a:ext cx="193675" cy="442913"/>
              </a:xfrm>
              <a:custGeom>
                <a:avLst/>
                <a:gdLst>
                  <a:gd name="T0" fmla="*/ 2147483646 w 461"/>
                  <a:gd name="T1" fmla="*/ 2147483646 h 1055"/>
                  <a:gd name="T2" fmla="*/ 2147483646 w 461"/>
                  <a:gd name="T3" fmla="*/ 2147483646 h 1055"/>
                  <a:gd name="T4" fmla="*/ 2147483646 w 461"/>
                  <a:gd name="T5" fmla="*/ 2147483646 h 1055"/>
                  <a:gd name="T6" fmla="*/ 2147483646 w 461"/>
                  <a:gd name="T7" fmla="*/ 2147483646 h 1055"/>
                  <a:gd name="T8" fmla="*/ 2147483646 w 461"/>
                  <a:gd name="T9" fmla="*/ 2147483646 h 1055"/>
                  <a:gd name="T10" fmla="*/ 2147483646 w 461"/>
                  <a:gd name="T11" fmla="*/ 2147483646 h 1055"/>
                  <a:gd name="T12" fmla="*/ 2147483646 w 461"/>
                  <a:gd name="T13" fmla="*/ 2147483646 h 1055"/>
                  <a:gd name="T14" fmla="*/ 2147483646 w 461"/>
                  <a:gd name="T15" fmla="*/ 2147483646 h 1055"/>
                  <a:gd name="T16" fmla="*/ 2147483646 w 461"/>
                  <a:gd name="T17" fmla="*/ 2147483646 h 1055"/>
                  <a:gd name="T18" fmla="*/ 2147483646 w 461"/>
                  <a:gd name="T19" fmla="*/ 2147483646 h 1055"/>
                  <a:gd name="T20" fmla="*/ 2147483646 w 461"/>
                  <a:gd name="T21" fmla="*/ 0 h 1055"/>
                  <a:gd name="T22" fmla="*/ 2147483646 w 461"/>
                  <a:gd name="T23" fmla="*/ 0 h 1055"/>
                  <a:gd name="T24" fmla="*/ 2147483646 w 461"/>
                  <a:gd name="T25" fmla="*/ 0 h 1055"/>
                  <a:gd name="T26" fmla="*/ 0 w 461"/>
                  <a:gd name="T27" fmla="*/ 2147483646 h 1055"/>
                  <a:gd name="T28" fmla="*/ 0 w 461"/>
                  <a:gd name="T29" fmla="*/ 2147483646 h 1055"/>
                  <a:gd name="T30" fmla="*/ 2147483646 w 461"/>
                  <a:gd name="T31" fmla="*/ 2147483646 h 1055"/>
                  <a:gd name="T32" fmla="*/ 2147483646 w 461"/>
                  <a:gd name="T33" fmla="*/ 2147483646 h 1055"/>
                  <a:gd name="T34" fmla="*/ 2147483646 w 461"/>
                  <a:gd name="T35" fmla="*/ 2147483646 h 1055"/>
                  <a:gd name="T36" fmla="*/ 2147483646 w 461"/>
                  <a:gd name="T37" fmla="*/ 2147483646 h 1055"/>
                  <a:gd name="T38" fmla="*/ 2147483646 w 461"/>
                  <a:gd name="T39" fmla="*/ 0 h 10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1"/>
                  <a:gd name="T61" fmla="*/ 0 h 1055"/>
                  <a:gd name="T62" fmla="*/ 461 w 461"/>
                  <a:gd name="T63" fmla="*/ 1055 h 105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1" h="1055">
                    <a:moveTo>
                      <a:pt x="394" y="955"/>
                    </a:moveTo>
                    <a:lnTo>
                      <a:pt x="394" y="955"/>
                    </a:lnTo>
                    <a:cubicBezTo>
                      <a:pt x="394" y="973"/>
                      <a:pt x="380" y="988"/>
                      <a:pt x="361" y="988"/>
                    </a:cubicBezTo>
                    <a:lnTo>
                      <a:pt x="100" y="988"/>
                    </a:lnTo>
                    <a:cubicBezTo>
                      <a:pt x="82" y="988"/>
                      <a:pt x="67" y="973"/>
                      <a:pt x="67" y="955"/>
                    </a:cubicBezTo>
                    <a:lnTo>
                      <a:pt x="67" y="100"/>
                    </a:lnTo>
                    <a:cubicBezTo>
                      <a:pt x="67" y="82"/>
                      <a:pt x="82" y="67"/>
                      <a:pt x="100" y="67"/>
                    </a:cubicBezTo>
                    <a:lnTo>
                      <a:pt x="361" y="67"/>
                    </a:lnTo>
                    <a:cubicBezTo>
                      <a:pt x="380" y="67"/>
                      <a:pt x="394" y="82"/>
                      <a:pt x="394" y="100"/>
                    </a:cubicBezTo>
                    <a:lnTo>
                      <a:pt x="394" y="955"/>
                    </a:lnTo>
                    <a:close/>
                    <a:moveTo>
                      <a:pt x="361" y="0"/>
                    </a:moveTo>
                    <a:lnTo>
                      <a:pt x="361" y="0"/>
                    </a:lnTo>
                    <a:lnTo>
                      <a:pt x="100" y="0"/>
                    </a:lnTo>
                    <a:cubicBezTo>
                      <a:pt x="45" y="0"/>
                      <a:pt x="0" y="45"/>
                      <a:pt x="0" y="100"/>
                    </a:cubicBezTo>
                    <a:lnTo>
                      <a:pt x="0" y="955"/>
                    </a:lnTo>
                    <a:cubicBezTo>
                      <a:pt x="0" y="1010"/>
                      <a:pt x="45" y="1055"/>
                      <a:pt x="100" y="1055"/>
                    </a:cubicBezTo>
                    <a:lnTo>
                      <a:pt x="361" y="1055"/>
                    </a:lnTo>
                    <a:cubicBezTo>
                      <a:pt x="416" y="1055"/>
                      <a:pt x="461" y="1010"/>
                      <a:pt x="461" y="955"/>
                    </a:cubicBezTo>
                    <a:lnTo>
                      <a:pt x="461" y="100"/>
                    </a:lnTo>
                    <a:cubicBezTo>
                      <a:pt x="461" y="45"/>
                      <a:pt x="416" y="0"/>
                      <a:pt x="361"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8" name="Freeform 42"/>
              <p:cNvSpPr>
                <a:spLocks/>
              </p:cNvSpPr>
              <p:nvPr/>
            </p:nvSpPr>
            <p:spPr bwMode="auto">
              <a:xfrm>
                <a:off x="1990725" y="1030288"/>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3"/>
                    </a:cubicBezTo>
                    <a:cubicBezTo>
                      <a:pt x="0" y="52"/>
                      <a:pt x="15" y="67"/>
                      <a:pt x="34" y="67"/>
                    </a:cubicBezTo>
                    <a:lnTo>
                      <a:pt x="234" y="67"/>
                    </a:lnTo>
                    <a:cubicBezTo>
                      <a:pt x="252" y="67"/>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39" name="Freeform 43"/>
              <p:cNvSpPr>
                <a:spLocks/>
              </p:cNvSpPr>
              <p:nvPr/>
            </p:nvSpPr>
            <p:spPr bwMode="auto">
              <a:xfrm>
                <a:off x="1990725" y="1069975"/>
                <a:ext cx="111125" cy="28575"/>
              </a:xfrm>
              <a:custGeom>
                <a:avLst/>
                <a:gdLst>
                  <a:gd name="T0" fmla="*/ 2147483646 w 267"/>
                  <a:gd name="T1" fmla="*/ 0 h 67"/>
                  <a:gd name="T2" fmla="*/ 2147483646 w 267"/>
                  <a:gd name="T3" fmla="*/ 0 h 67"/>
                  <a:gd name="T4" fmla="*/ 2147483646 w 267"/>
                  <a:gd name="T5" fmla="*/ 0 h 67"/>
                  <a:gd name="T6" fmla="*/ 0 w 267"/>
                  <a:gd name="T7" fmla="*/ 2147483646 h 67"/>
                  <a:gd name="T8" fmla="*/ 2147483646 w 267"/>
                  <a:gd name="T9" fmla="*/ 2147483646 h 67"/>
                  <a:gd name="T10" fmla="*/ 2147483646 w 267"/>
                  <a:gd name="T11" fmla="*/ 2147483646 h 67"/>
                  <a:gd name="T12" fmla="*/ 2147483646 w 267"/>
                  <a:gd name="T13" fmla="*/ 2147483646 h 67"/>
                  <a:gd name="T14" fmla="*/ 2147483646 w 267"/>
                  <a:gd name="T15" fmla="*/ 0 h 67"/>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7"/>
                  <a:gd name="T26" fmla="*/ 267 w 267"/>
                  <a:gd name="T27" fmla="*/ 67 h 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7">
                    <a:moveTo>
                      <a:pt x="234" y="0"/>
                    </a:moveTo>
                    <a:lnTo>
                      <a:pt x="234" y="0"/>
                    </a:lnTo>
                    <a:lnTo>
                      <a:pt x="34" y="0"/>
                    </a:lnTo>
                    <a:cubicBezTo>
                      <a:pt x="15" y="0"/>
                      <a:pt x="0" y="15"/>
                      <a:pt x="0" y="34"/>
                    </a:cubicBezTo>
                    <a:cubicBezTo>
                      <a:pt x="0" y="52"/>
                      <a:pt x="15" y="67"/>
                      <a:pt x="34" y="67"/>
                    </a:cubicBezTo>
                    <a:lnTo>
                      <a:pt x="234" y="67"/>
                    </a:lnTo>
                    <a:cubicBezTo>
                      <a:pt x="252" y="67"/>
                      <a:pt x="267" y="52"/>
                      <a:pt x="267" y="34"/>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40" name="Freeform 44"/>
              <p:cNvSpPr>
                <a:spLocks/>
              </p:cNvSpPr>
              <p:nvPr/>
            </p:nvSpPr>
            <p:spPr bwMode="auto">
              <a:xfrm>
                <a:off x="1990725" y="1109663"/>
                <a:ext cx="111125" cy="26988"/>
              </a:xfrm>
              <a:custGeom>
                <a:avLst/>
                <a:gdLst>
                  <a:gd name="T0" fmla="*/ 2147483646 w 267"/>
                  <a:gd name="T1" fmla="*/ 0 h 66"/>
                  <a:gd name="T2" fmla="*/ 2147483646 w 267"/>
                  <a:gd name="T3" fmla="*/ 0 h 66"/>
                  <a:gd name="T4" fmla="*/ 2147483646 w 267"/>
                  <a:gd name="T5" fmla="*/ 0 h 66"/>
                  <a:gd name="T6" fmla="*/ 0 w 267"/>
                  <a:gd name="T7" fmla="*/ 2147483646 h 66"/>
                  <a:gd name="T8" fmla="*/ 2147483646 w 267"/>
                  <a:gd name="T9" fmla="*/ 2147483646 h 66"/>
                  <a:gd name="T10" fmla="*/ 2147483646 w 267"/>
                  <a:gd name="T11" fmla="*/ 2147483646 h 66"/>
                  <a:gd name="T12" fmla="*/ 2147483646 w 267"/>
                  <a:gd name="T13" fmla="*/ 2147483646 h 66"/>
                  <a:gd name="T14" fmla="*/ 2147483646 w 267"/>
                  <a:gd name="T15" fmla="*/ 0 h 66"/>
                  <a:gd name="T16" fmla="*/ 0 60000 65536"/>
                  <a:gd name="T17" fmla="*/ 0 60000 65536"/>
                  <a:gd name="T18" fmla="*/ 0 60000 65536"/>
                  <a:gd name="T19" fmla="*/ 0 60000 65536"/>
                  <a:gd name="T20" fmla="*/ 0 60000 65536"/>
                  <a:gd name="T21" fmla="*/ 0 60000 65536"/>
                  <a:gd name="T22" fmla="*/ 0 60000 65536"/>
                  <a:gd name="T23" fmla="*/ 0 60000 65536"/>
                  <a:gd name="T24" fmla="*/ 0 w 267"/>
                  <a:gd name="T25" fmla="*/ 0 h 66"/>
                  <a:gd name="T26" fmla="*/ 267 w 267"/>
                  <a:gd name="T27" fmla="*/ 66 h 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7" h="66">
                    <a:moveTo>
                      <a:pt x="234" y="0"/>
                    </a:moveTo>
                    <a:lnTo>
                      <a:pt x="234" y="0"/>
                    </a:lnTo>
                    <a:lnTo>
                      <a:pt x="34" y="0"/>
                    </a:lnTo>
                    <a:cubicBezTo>
                      <a:pt x="15" y="0"/>
                      <a:pt x="0" y="15"/>
                      <a:pt x="0" y="33"/>
                    </a:cubicBezTo>
                    <a:cubicBezTo>
                      <a:pt x="0" y="52"/>
                      <a:pt x="15" y="66"/>
                      <a:pt x="34" y="66"/>
                    </a:cubicBezTo>
                    <a:lnTo>
                      <a:pt x="234" y="66"/>
                    </a:lnTo>
                    <a:cubicBezTo>
                      <a:pt x="252" y="66"/>
                      <a:pt x="267" y="52"/>
                      <a:pt x="267" y="33"/>
                    </a:cubicBezTo>
                    <a:cubicBezTo>
                      <a:pt x="267" y="15"/>
                      <a:pt x="252" y="0"/>
                      <a:pt x="234"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sp>
            <p:nvSpPr>
              <p:cNvPr id="41" name="Freeform 45"/>
              <p:cNvSpPr>
                <a:spLocks noEditPoints="1"/>
              </p:cNvSpPr>
              <p:nvPr/>
            </p:nvSpPr>
            <p:spPr bwMode="auto">
              <a:xfrm>
                <a:off x="2005013" y="1254125"/>
                <a:ext cx="82550" cy="84138"/>
              </a:xfrm>
              <a:custGeom>
                <a:avLst/>
                <a:gdLst>
                  <a:gd name="T0" fmla="*/ 2147483646 w 200"/>
                  <a:gd name="T1" fmla="*/ 2147483646 h 200"/>
                  <a:gd name="T2" fmla="*/ 2147483646 w 200"/>
                  <a:gd name="T3" fmla="*/ 2147483646 h 200"/>
                  <a:gd name="T4" fmla="*/ 2147483646 w 200"/>
                  <a:gd name="T5" fmla="*/ 2147483646 h 200"/>
                  <a:gd name="T6" fmla="*/ 2147483646 w 200"/>
                  <a:gd name="T7" fmla="*/ 2147483646 h 200"/>
                  <a:gd name="T8" fmla="*/ 2147483646 w 200"/>
                  <a:gd name="T9" fmla="*/ 2147483646 h 200"/>
                  <a:gd name="T10" fmla="*/ 2147483646 w 200"/>
                  <a:gd name="T11" fmla="*/ 2147483646 h 200"/>
                  <a:gd name="T12" fmla="*/ 2147483646 w 200"/>
                  <a:gd name="T13" fmla="*/ 0 h 200"/>
                  <a:gd name="T14" fmla="*/ 2147483646 w 200"/>
                  <a:gd name="T15" fmla="*/ 0 h 200"/>
                  <a:gd name="T16" fmla="*/ 0 w 200"/>
                  <a:gd name="T17" fmla="*/ 2147483646 h 200"/>
                  <a:gd name="T18" fmla="*/ 2147483646 w 200"/>
                  <a:gd name="T19" fmla="*/ 2147483646 h 200"/>
                  <a:gd name="T20" fmla="*/ 2147483646 w 200"/>
                  <a:gd name="T21" fmla="*/ 2147483646 h 200"/>
                  <a:gd name="T22" fmla="*/ 2147483646 w 200"/>
                  <a:gd name="T23" fmla="*/ 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
                  <a:gd name="T37" fmla="*/ 0 h 200"/>
                  <a:gd name="T38" fmla="*/ 200 w 200"/>
                  <a:gd name="T39" fmla="*/ 200 h 2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 h="200">
                    <a:moveTo>
                      <a:pt x="100" y="134"/>
                    </a:moveTo>
                    <a:lnTo>
                      <a:pt x="100" y="134"/>
                    </a:lnTo>
                    <a:cubicBezTo>
                      <a:pt x="81" y="134"/>
                      <a:pt x="66" y="119"/>
                      <a:pt x="66" y="100"/>
                    </a:cubicBezTo>
                    <a:cubicBezTo>
                      <a:pt x="66" y="82"/>
                      <a:pt x="81" y="67"/>
                      <a:pt x="100" y="67"/>
                    </a:cubicBezTo>
                    <a:cubicBezTo>
                      <a:pt x="118" y="67"/>
                      <a:pt x="133" y="82"/>
                      <a:pt x="133" y="100"/>
                    </a:cubicBezTo>
                    <a:cubicBezTo>
                      <a:pt x="133" y="119"/>
                      <a:pt x="118" y="134"/>
                      <a:pt x="100" y="134"/>
                    </a:cubicBezTo>
                    <a:close/>
                    <a:moveTo>
                      <a:pt x="100" y="0"/>
                    </a:moveTo>
                    <a:lnTo>
                      <a:pt x="100" y="0"/>
                    </a:lnTo>
                    <a:cubicBezTo>
                      <a:pt x="45" y="0"/>
                      <a:pt x="0" y="45"/>
                      <a:pt x="0" y="100"/>
                    </a:cubicBezTo>
                    <a:cubicBezTo>
                      <a:pt x="0" y="155"/>
                      <a:pt x="45" y="200"/>
                      <a:pt x="100" y="200"/>
                    </a:cubicBezTo>
                    <a:cubicBezTo>
                      <a:pt x="155" y="200"/>
                      <a:pt x="200" y="155"/>
                      <a:pt x="200" y="100"/>
                    </a:cubicBezTo>
                    <a:cubicBezTo>
                      <a:pt x="200" y="45"/>
                      <a:pt x="155" y="0"/>
                      <a:pt x="100" y="0"/>
                    </a:cubicBezTo>
                    <a:close/>
                  </a:path>
                </a:pathLst>
              </a:custGeom>
              <a:grpFill/>
              <a:ln w="0">
                <a:noFill/>
                <a:round/>
                <a:headEnd/>
                <a:tailEnd/>
              </a:ln>
            </p:spPr>
            <p:txBody>
              <a:bodyPr>
                <a:noAutofit/>
              </a:bodyPr>
              <a:lstStyle/>
              <a:p>
                <a:pPr fontAlgn="ctr"/>
                <a:endParaRPr lang="en-US" altLang="zh-CN" sz="1400" dirty="0">
                  <a:latin typeface="Huawei Sans" panose="020C0503030203020204" pitchFamily="34" charset="0"/>
                  <a:cs typeface="+mn-ea"/>
                  <a:sym typeface="+mn-lt"/>
                </a:endParaRPr>
              </a:p>
            </p:txBody>
          </p:sp>
        </p:grpSp>
        <p:sp>
          <p:nvSpPr>
            <p:cNvPr id="25" name="圆角矩形 24"/>
            <p:cNvSpPr/>
            <p:nvPr/>
          </p:nvSpPr>
          <p:spPr>
            <a:xfrm>
              <a:off x="9949862" y="3769030"/>
              <a:ext cx="1458905" cy="53303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200">
                  <a:solidFill>
                    <a:schemeClr val="tx1"/>
                  </a:solidFill>
                  <a:latin typeface="Huawei Sans" panose="020C0503030203020204" pitchFamily="34" charset="0"/>
                </a:rPr>
                <a:t>Логический порт A</a:t>
              </a:r>
            </a:p>
            <a:p>
              <a:pPr algn="ctr" fontAlgn="ctr"/>
              <a:r>
                <a:rPr lang="ru-RU" sz="1200">
                  <a:solidFill>
                    <a:schemeClr val="tx1"/>
                  </a:solidFill>
                  <a:latin typeface="Huawei Sans" panose="020C0503030203020204" pitchFamily="34" charset="0"/>
                </a:rPr>
                <a:t>(IP-адрес a)</a:t>
              </a:r>
            </a:p>
          </p:txBody>
        </p:sp>
        <p:sp>
          <p:nvSpPr>
            <p:cNvPr id="26" name="圆角矩形 25"/>
            <p:cNvSpPr/>
            <p:nvPr/>
          </p:nvSpPr>
          <p:spPr>
            <a:xfrm>
              <a:off x="10034842" y="5168629"/>
              <a:ext cx="1288945" cy="274671"/>
            </a:xfrm>
            <a:prstGeom prst="roundRect">
              <a:avLst/>
            </a:prstGeom>
            <a:solidFill>
              <a:srgbClr val="FAD3BB"/>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noAutofit/>
            </a:bodyPr>
            <a:lstStyle/>
            <a:p>
              <a:pPr algn="ctr" fontAlgn="ctr"/>
              <a:r>
                <a:rPr lang="ru-RU" sz="1100">
                  <a:solidFill>
                    <a:schemeClr val="tx1"/>
                  </a:solidFill>
                  <a:latin typeface="Huawei Sans" panose="020C0503030203020204" pitchFamily="34" charset="0"/>
                </a:rPr>
                <a:t>Порт Ethernet B</a:t>
              </a:r>
            </a:p>
          </p:txBody>
        </p:sp>
        <p:grpSp>
          <p:nvGrpSpPr>
            <p:cNvPr id="27" name="组合 26"/>
            <p:cNvGrpSpPr/>
            <p:nvPr/>
          </p:nvGrpSpPr>
          <p:grpSpPr>
            <a:xfrm>
              <a:off x="10544480" y="2971564"/>
              <a:ext cx="269669" cy="802080"/>
              <a:chOff x="6354124" y="2562225"/>
              <a:chExt cx="314325" cy="900000"/>
            </a:xfrm>
          </p:grpSpPr>
          <p:cxnSp>
            <p:nvCxnSpPr>
              <p:cNvPr id="31" name="直接箭头连接符 30"/>
              <p:cNvCxnSpPr/>
              <p:nvPr/>
            </p:nvCxnSpPr>
            <p:spPr>
              <a:xfrm>
                <a:off x="6354124" y="2562225"/>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668449" y="2562225"/>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10544480" y="4311363"/>
              <a:ext cx="269669" cy="802080"/>
              <a:chOff x="6354124" y="4111892"/>
              <a:chExt cx="314325" cy="900000"/>
            </a:xfrm>
          </p:grpSpPr>
          <p:cxnSp>
            <p:nvCxnSpPr>
              <p:cNvPr id="29" name="直接箭头连接符 28"/>
              <p:cNvCxnSpPr/>
              <p:nvPr/>
            </p:nvCxnSpPr>
            <p:spPr>
              <a:xfrm>
                <a:off x="6354124" y="4111892"/>
                <a:ext cx="0" cy="900000"/>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6668449" y="4111892"/>
                <a:ext cx="0" cy="900000"/>
              </a:xfrm>
              <a:prstGeom prst="straightConnector1">
                <a:avLst/>
              </a:prstGeom>
              <a:ln w="1905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81" name="矩形 80"/>
            <p:cNvSpPr/>
            <p:nvPr/>
          </p:nvSpPr>
          <p:spPr>
            <a:xfrm>
              <a:off x="9901035" y="5099528"/>
              <a:ext cx="1556558" cy="828028"/>
            </a:xfrm>
            <a:prstGeom prst="rect">
              <a:avLst/>
            </a:prstGeom>
            <a:noFill/>
            <a:ln w="254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1" forceAA="0" compatLnSpc="1">
              <a:prstTxWarp prst="textNoShape">
                <a:avLst/>
              </a:prstTxWarp>
              <a:noAutofit/>
            </a:bodyPr>
            <a:lstStyle/>
            <a:p>
              <a:pPr algn="ctr" fontAlgn="ctr"/>
              <a:endParaRPr lang="en-US" altLang="zh-CN" sz="1050" dirty="0" smtClean="0">
                <a:solidFill>
                  <a:schemeClr val="tx1"/>
                </a:solidFill>
                <a:latin typeface="Huawei Sans" panose="020C0503030203020204" pitchFamily="34" charset="0"/>
                <a:cs typeface="+mn-ea"/>
                <a:sym typeface="+mn-lt"/>
              </a:endParaRPr>
            </a:p>
            <a:p>
              <a:pPr algn="ctr" fontAlgn="ctr"/>
              <a:r>
                <a:rPr lang="ru-RU" sz="1050">
                  <a:solidFill>
                    <a:schemeClr val="tx1"/>
                  </a:solidFill>
                  <a:latin typeface="Huawei Sans" panose="020C0503030203020204" pitchFamily="34" charset="0"/>
                </a:rPr>
                <a:t>VLAN B</a:t>
              </a:r>
            </a:p>
            <a:p>
              <a:pPr algn="ctr" fontAlgn="ctr"/>
              <a:r>
                <a:rPr lang="ru-RU" sz="1050">
                  <a:solidFill>
                    <a:schemeClr val="tx1"/>
                  </a:solidFill>
                  <a:latin typeface="Huawei Sans" panose="020C0503030203020204" pitchFamily="34" charset="0"/>
                </a:rPr>
                <a:t>ID = 1</a:t>
              </a:r>
            </a:p>
          </p:txBody>
        </p:sp>
      </p:grpSp>
      <p:sp>
        <p:nvSpPr>
          <p:cNvPr id="86" name="文本占位符 1"/>
          <p:cNvSpPr txBox="1">
            <a:spLocks/>
          </p:cNvSpPr>
          <p:nvPr/>
        </p:nvSpPr>
        <p:spPr bwMode="auto">
          <a:xfrm>
            <a:off x="406895" y="1802205"/>
            <a:ext cx="3812820" cy="4680000"/>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endParaRPr lang="en-US" altLang="zh-CN" sz="2000" dirty="0" smtClean="0">
              <a:latin typeface="Huawei Sans" panose="020C0503030203020204" pitchFamily="34" charset="0"/>
              <a:ea typeface="+mn-ea"/>
              <a:cs typeface="+mn-ea"/>
              <a:sym typeface="+mn-lt"/>
            </a:endParaRPr>
          </a:p>
          <a:p>
            <a:pPr lvl="1"/>
            <a:r>
              <a:rPr lang="ru-RU" sz="1600" dirty="0">
                <a:latin typeface="Huawei Sans" panose="020C0503030203020204" pitchFamily="34" charset="0"/>
              </a:rPr>
              <a:t>Найдет доступный порт того же типа.</a:t>
            </a:r>
          </a:p>
          <a:p>
            <a:pPr lvl="1"/>
            <a:r>
              <a:rPr lang="ru-RU" sz="1600" dirty="0">
                <a:latin typeface="Huawei Sans" panose="020C0503030203020204" pitchFamily="34" charset="0"/>
              </a:rPr>
              <a:t>Удалит логический порт из неисправного порта.</a:t>
            </a:r>
          </a:p>
          <a:p>
            <a:pPr lvl="1"/>
            <a:r>
              <a:rPr lang="ru-RU" sz="1600" dirty="0">
                <a:latin typeface="Huawei Sans" panose="020C0503030203020204" pitchFamily="34" charset="0"/>
              </a:rPr>
              <a:t>Создаст такой же логический порт на доступном порте. </a:t>
            </a:r>
          </a:p>
          <a:p>
            <a:pPr lvl="1"/>
            <a:r>
              <a:rPr lang="ru-RU" sz="1600" dirty="0">
                <a:latin typeface="Huawei Sans" panose="020C0503030203020204" pitchFamily="34" charset="0"/>
              </a:rPr>
              <a:t>Переключит сервис на доступный порт.</a:t>
            </a:r>
          </a:p>
          <a:p>
            <a:endParaRPr lang="en-US" altLang="zh-CN" sz="2000" dirty="0">
              <a:latin typeface="Huawei Sans" panose="020C0503030203020204" pitchFamily="34" charset="0"/>
              <a:ea typeface="+mn-ea"/>
              <a:cs typeface="+mn-ea"/>
              <a:sym typeface="+mn-lt"/>
            </a:endParaRPr>
          </a:p>
        </p:txBody>
      </p:sp>
    </p:spTree>
    <p:extLst>
      <p:ext uri="{BB962C8B-B14F-4D97-AF65-F5344CB8AC3E}">
        <p14:creationId xmlns:p14="http://schemas.microsoft.com/office/powerpoint/2010/main" val="1732440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a:solidFill>
                  <a:schemeClr val="bg1">
                    <a:lumMod val="50000"/>
                  </a:schemeClr>
                </a:solidFill>
                <a:latin typeface="Huawei Sans" panose="020C0503030203020204" pitchFamily="34" charset="0"/>
              </a:rPr>
              <a:t>DAS</a:t>
            </a:r>
          </a:p>
          <a:p>
            <a:r>
              <a:rPr lang="ru-RU">
                <a:solidFill>
                  <a:schemeClr val="bg1">
                    <a:lumMod val="50000"/>
                  </a:schemeClr>
                </a:solidFill>
                <a:latin typeface="Huawei Sans" panose="020C0503030203020204" pitchFamily="34" charset="0"/>
              </a:rPr>
              <a:t>NAS</a:t>
            </a:r>
          </a:p>
          <a:p>
            <a:r>
              <a:rPr lang="ru-RU" b="1">
                <a:latin typeface="Huawei Sans" panose="020C0503030203020204" pitchFamily="34" charset="0"/>
              </a:rPr>
              <a:t>SAN</a:t>
            </a:r>
          </a:p>
          <a:p>
            <a:pPr lvl="1"/>
            <a:r>
              <a:rPr lang="ru-RU">
                <a:solidFill>
                  <a:schemeClr val="bg1">
                    <a:lumMod val="50000"/>
                  </a:schemeClr>
                </a:solidFill>
                <a:latin typeface="Huawei Sans" panose="020C0503030203020204" pitchFamily="34" charset="0"/>
              </a:rPr>
              <a:t>Технологии IP SAN</a:t>
            </a:r>
          </a:p>
          <a:p>
            <a:pPr lvl="1">
              <a:buSzPct val="60000"/>
              <a:buFont typeface="Wingdings" panose="05000000000000000000" pitchFamily="2" charset="2"/>
              <a:buChar char="n"/>
            </a:pPr>
            <a:r>
              <a:rPr lang="ru-RU">
                <a:latin typeface="Huawei Sans" panose="020C0503030203020204" pitchFamily="34" charset="0"/>
              </a:rPr>
              <a:t>Технологии FC SAN</a:t>
            </a:r>
          </a:p>
          <a:p>
            <a:pPr lvl="1"/>
            <a:r>
              <a:rPr lang="ru-RU">
                <a:solidFill>
                  <a:schemeClr val="bg1">
                    <a:lumMod val="50000"/>
                  </a:schemeClr>
                </a:solidFill>
                <a:latin typeface="Huawei Sans" panose="020C0503030203020204" pitchFamily="34" charset="0"/>
              </a:rPr>
              <a:t>Сравнение IP SAN и FC SAN</a:t>
            </a:r>
          </a:p>
          <a:p>
            <a:r>
              <a:rPr lang="ru-RU">
                <a:solidFill>
                  <a:schemeClr val="bg1">
                    <a:lumMod val="50000"/>
                  </a:schemeClr>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3243338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Хост-адаптер шины Fibre Channel (FC HBA)</a:t>
            </a:r>
          </a:p>
        </p:txBody>
      </p:sp>
      <p:sp>
        <p:nvSpPr>
          <p:cNvPr id="5" name="db9dbc72-2e53-4502-942d-653e1ac1aa34"/>
          <p:cNvSpPr/>
          <p:nvPr/>
        </p:nvSpPr>
        <p:spPr bwMode="auto">
          <a:xfrm flipH="1">
            <a:off x="2130485" y="3581401"/>
            <a:ext cx="2313794" cy="808630"/>
          </a:xfrm>
          <a:prstGeom prst="accentBorderCallout1">
            <a:avLst>
              <a:gd name="adj1" fmla="val 47593"/>
              <a:gd name="adj2" fmla="val -8941"/>
              <a:gd name="adj3" fmla="val 48632"/>
              <a:gd name="adj4" fmla="val -25565"/>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dirty="0">
                <a:latin typeface="Huawei Sans" panose="020C0503030203020204" pitchFamily="34" charset="0"/>
              </a:rPr>
              <a:t>На базе протокола </a:t>
            </a:r>
            <a:r>
              <a:rPr lang="ru-RU" dirty="0" err="1">
                <a:latin typeface="Huawei Sans" panose="020C0503030203020204" pitchFamily="34" charset="0"/>
              </a:rPr>
              <a:t>Fibre</a:t>
            </a:r>
            <a:r>
              <a:rPr lang="ru-RU" dirty="0">
                <a:latin typeface="Huawei Sans" panose="020C0503030203020204" pitchFamily="34" charset="0"/>
              </a:rPr>
              <a:t> </a:t>
            </a:r>
            <a:r>
              <a:rPr lang="ru-RU" dirty="0" err="1">
                <a:latin typeface="Huawei Sans" panose="020C0503030203020204" pitchFamily="34" charset="0"/>
              </a:rPr>
              <a:t>Channel</a:t>
            </a:r>
            <a:endParaRPr lang="ru-RU" dirty="0">
              <a:latin typeface="Huawei Sans" panose="020C0503030203020204" pitchFamily="34" charset="0"/>
            </a:endParaRPr>
          </a:p>
        </p:txBody>
      </p:sp>
      <p:sp>
        <p:nvSpPr>
          <p:cNvPr id="6" name="686977a6-3595-47f6-b5d5-622b9f77528b"/>
          <p:cNvSpPr/>
          <p:nvPr/>
        </p:nvSpPr>
        <p:spPr bwMode="auto">
          <a:xfrm>
            <a:off x="7083095" y="2318815"/>
            <a:ext cx="2783031" cy="1262585"/>
          </a:xfrm>
          <a:prstGeom prst="accentBorderCallout1">
            <a:avLst>
              <a:gd name="adj1" fmla="val 49451"/>
              <a:gd name="adj2" fmla="val -5300"/>
              <a:gd name="adj3" fmla="val 49704"/>
              <a:gd name="adj4" fmla="val -15586"/>
            </a:avLst>
          </a:prstGeom>
          <a:noFill/>
          <a:ln w="12700" cap="flat" cmpd="sng" algn="ctr">
            <a:solidFill>
              <a:schemeClr val="bg1">
                <a:lumMod val="50000"/>
              </a:schemeClr>
            </a:solidFill>
            <a:prstDash val="dash"/>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fontAlgn="ctr"/>
            <a:r>
              <a:rPr lang="ru-RU" sz="1600" dirty="0">
                <a:latin typeface="Huawei Sans" panose="020C0503030203020204" pitchFamily="34" charset="0"/>
              </a:rPr>
              <a:t>FC HBA преобразует пакеты SCSI в пакеты </a:t>
            </a:r>
            <a:r>
              <a:rPr lang="ru-RU" sz="1600" dirty="0" err="1">
                <a:latin typeface="Huawei Sans" panose="020C0503030203020204" pitchFamily="34" charset="0"/>
              </a:rPr>
              <a:t>Fibre</a:t>
            </a:r>
            <a:r>
              <a:rPr lang="ru-RU" sz="1600" dirty="0">
                <a:latin typeface="Huawei Sans" panose="020C0503030203020204" pitchFamily="34" charset="0"/>
              </a:rPr>
              <a:t> </a:t>
            </a:r>
            <a:r>
              <a:rPr lang="ru-RU" sz="1600" dirty="0" err="1">
                <a:latin typeface="Huawei Sans" panose="020C0503030203020204" pitchFamily="34" charset="0"/>
              </a:rPr>
              <a:t>Channel</a:t>
            </a:r>
            <a:r>
              <a:rPr lang="ru-RU" sz="1600" dirty="0">
                <a:latin typeface="Huawei Sans" panose="020C0503030203020204" pitchFamily="34" charset="0"/>
              </a:rPr>
              <a:t>, которые не занимают ресурсов хоста.</a:t>
            </a:r>
          </a:p>
        </p:txBody>
      </p:sp>
      <p:grpSp>
        <p:nvGrpSpPr>
          <p:cNvPr id="7" name="Groep 253"/>
          <p:cNvGrpSpPr/>
          <p:nvPr/>
        </p:nvGrpSpPr>
        <p:grpSpPr>
          <a:xfrm>
            <a:off x="8120022" y="4474989"/>
            <a:ext cx="3070492" cy="838643"/>
            <a:chOff x="6517412" y="4797640"/>
            <a:chExt cx="2579400" cy="838643"/>
          </a:xfrm>
        </p:grpSpPr>
        <p:cxnSp>
          <p:nvCxnSpPr>
            <p:cNvPr id="208" name="3471919c-74ab-428a-8e40-4a853a32f888"/>
            <p:cNvCxnSpPr/>
            <p:nvPr/>
          </p:nvCxnSpPr>
          <p:spPr bwMode="auto">
            <a:xfrm>
              <a:off x="6517412" y="5105477"/>
              <a:ext cx="511377" cy="0"/>
            </a:xfrm>
            <a:prstGeom prst="line">
              <a:avLst/>
            </a:prstGeom>
            <a:noFill/>
            <a:ln w="28575" cap="flat" cmpd="sng" algn="ctr">
              <a:solidFill>
                <a:srgbClr val="990000"/>
              </a:solidFill>
              <a:prstDash val="sysDash"/>
              <a:round/>
              <a:headEnd type="none" w="med" len="med"/>
              <a:tailEnd type="none" w="med" len="med"/>
            </a:ln>
            <a:effectLst/>
          </p:spPr>
        </p:cxnSp>
        <p:cxnSp>
          <p:nvCxnSpPr>
            <p:cNvPr id="209" name="f767fc3c-ff56-4c41-b622-b942942e5262"/>
            <p:cNvCxnSpPr/>
            <p:nvPr/>
          </p:nvCxnSpPr>
          <p:spPr bwMode="auto">
            <a:xfrm>
              <a:off x="6517412" y="5482921"/>
              <a:ext cx="511377"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10" name="09b8e903-d8ba-4acf-96a9-a525bbd0d74d"/>
            <p:cNvSpPr txBox="1">
              <a:spLocks noChangeArrowheads="1"/>
            </p:cNvSpPr>
            <p:nvPr/>
          </p:nvSpPr>
          <p:spPr bwMode="auto">
            <a:xfrm>
              <a:off x="7201487" y="4797640"/>
              <a:ext cx="1895325"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Внутренняя шина</a:t>
              </a:r>
            </a:p>
          </p:txBody>
        </p:sp>
        <p:sp>
          <p:nvSpPr>
            <p:cNvPr id="211" name="16bfcfe5-84e9-4826-9444-433ae0b02394"/>
            <p:cNvSpPr txBox="1">
              <a:spLocks noChangeArrowheads="1"/>
            </p:cNvSpPr>
            <p:nvPr/>
          </p:nvSpPr>
          <p:spPr bwMode="auto">
            <a:xfrm>
              <a:off x="7201488" y="5191674"/>
              <a:ext cx="1895324"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Сеть FC</a:t>
              </a:r>
            </a:p>
          </p:txBody>
        </p:sp>
      </p:grpSp>
      <p:sp>
        <p:nvSpPr>
          <p:cNvPr id="251" name="ef792af9-f876-4435-a560-0126f1f4d1e8"/>
          <p:cNvSpPr txBox="1">
            <a:spLocks noChangeArrowheads="1"/>
          </p:cNvSpPr>
          <p:nvPr/>
        </p:nvSpPr>
        <p:spPr bwMode="auto">
          <a:xfrm>
            <a:off x="4053526" y="4978743"/>
            <a:ext cx="1780746" cy="444609"/>
          </a:xfrm>
          <a:prstGeom prst="rect">
            <a:avLst/>
          </a:prstGeom>
          <a:noFill/>
          <a:ln w="9525">
            <a:noFill/>
            <a:miter lim="800000"/>
            <a:headEnd/>
            <a:tailEnd/>
          </a:ln>
        </p:spPr>
        <p:txBody>
          <a:bodyPr wrap="square">
            <a:noAutofit/>
          </a:bodyPr>
          <a:lstStyle/>
          <a:p>
            <a:pPr fontAlgn="ctr">
              <a:lnSpc>
                <a:spcPct val="140000"/>
              </a:lnSpc>
              <a:buClr>
                <a:schemeClr val="tx1"/>
              </a:buClr>
              <a:buSzPct val="60000"/>
            </a:pPr>
            <a:r>
              <a:rPr lang="ru-RU">
                <a:latin typeface="Huawei Sans" panose="020C0503030203020204" pitchFamily="34" charset="0"/>
              </a:rPr>
              <a:t>Устройство хранения данных</a:t>
            </a:r>
          </a:p>
        </p:txBody>
      </p:sp>
      <p:grpSp>
        <p:nvGrpSpPr>
          <p:cNvPr id="3" name="组合 2"/>
          <p:cNvGrpSpPr/>
          <p:nvPr/>
        </p:nvGrpSpPr>
        <p:grpSpPr>
          <a:xfrm>
            <a:off x="5048972" y="1280293"/>
            <a:ext cx="2052228" cy="4330324"/>
            <a:chOff x="5048972" y="1280293"/>
            <a:chExt cx="2052228" cy="4330324"/>
          </a:xfrm>
        </p:grpSpPr>
        <p:cxnSp>
          <p:nvCxnSpPr>
            <p:cNvPr id="76" name="9b7eec23-7090-4c25-8f9a-b44014508890"/>
            <p:cNvCxnSpPr>
              <a:cxnSpLocks noChangeShapeType="1"/>
            </p:cNvCxnSpPr>
            <p:nvPr/>
          </p:nvCxnSpPr>
          <p:spPr bwMode="auto">
            <a:xfrm>
              <a:off x="5922757" y="3889209"/>
              <a:ext cx="0" cy="0"/>
            </a:xfrm>
            <a:prstGeom prst="line">
              <a:avLst/>
            </a:prstGeom>
            <a:noFill/>
            <a:ln w="9525" algn="ctr">
              <a:noFill/>
              <a:round/>
              <a:headEnd/>
              <a:tailEnd/>
            </a:ln>
          </p:spPr>
        </p:cxnSp>
        <p:cxnSp>
          <p:nvCxnSpPr>
            <p:cNvPr id="249" name="84ba6c30-883e-45cf-a374-802682b4218b"/>
            <p:cNvCxnSpPr/>
            <p:nvPr/>
          </p:nvCxnSpPr>
          <p:spPr bwMode="auto">
            <a:xfrm>
              <a:off x="6066715" y="2174606"/>
              <a:ext cx="0" cy="596593"/>
            </a:xfrm>
            <a:prstGeom prst="line">
              <a:avLst/>
            </a:prstGeom>
            <a:noFill/>
            <a:ln w="28575" cap="flat" cmpd="sng" algn="ctr">
              <a:solidFill>
                <a:srgbClr val="990000"/>
              </a:solidFill>
              <a:prstDash val="sysDash"/>
              <a:round/>
              <a:headEnd type="none" w="med" len="med"/>
              <a:tailEnd type="none" w="med" len="med"/>
            </a:ln>
            <a:effectLst/>
          </p:spPr>
        </p:cxnSp>
        <p:cxnSp>
          <p:nvCxnSpPr>
            <p:cNvPr id="250" name="9b7eec23-7090-4c25-8f9a-b44014508890"/>
            <p:cNvCxnSpPr>
              <a:cxnSpLocks noChangeShapeType="1"/>
            </p:cNvCxnSpPr>
            <p:nvPr/>
          </p:nvCxnSpPr>
          <p:spPr bwMode="auto">
            <a:xfrm>
              <a:off x="5903707" y="3889209"/>
              <a:ext cx="0" cy="0"/>
            </a:xfrm>
            <a:prstGeom prst="line">
              <a:avLst/>
            </a:prstGeom>
            <a:noFill/>
            <a:ln w="9525" algn="ctr">
              <a:noFill/>
              <a:round/>
              <a:headEnd/>
              <a:tailEnd/>
            </a:ln>
          </p:spPr>
        </p:cxnSp>
        <p:cxnSp>
          <p:nvCxnSpPr>
            <p:cNvPr id="252" name="f7c437fe-afb2-4300-90ce-51cc0875c390"/>
            <p:cNvCxnSpPr/>
            <p:nvPr/>
          </p:nvCxnSpPr>
          <p:spPr bwMode="auto">
            <a:xfrm>
              <a:off x="6057084" y="3233276"/>
              <a:ext cx="0" cy="1506834"/>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253" name="52068f71-dd4c-45ee-86a1-961b525b6794"/>
            <p:cNvSpPr/>
            <p:nvPr/>
          </p:nvSpPr>
          <p:spPr bwMode="auto">
            <a:xfrm>
              <a:off x="5048972" y="3760228"/>
              <a:ext cx="2052228" cy="612068"/>
            </a:xfrm>
            <a:prstGeom prst="cloud">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ctr" latinLnBrk="0" hangingPunct="1">
                <a:lnSpc>
                  <a:spcPct val="100000"/>
                </a:lnSpc>
                <a:spcBef>
                  <a:spcPct val="0"/>
                </a:spcBef>
                <a:spcAft>
                  <a:spcPct val="0"/>
                </a:spcAft>
                <a:buClrTx/>
                <a:buSzTx/>
                <a:buFontTx/>
                <a:buNone/>
                <a:tabLst/>
              </a:pPr>
              <a:r>
                <a:rPr lang="ru-RU" sz="1600" b="1">
                  <a:latin typeface="Huawei Sans" panose="020C0503030203020204" pitchFamily="34" charset="0"/>
                </a:rPr>
                <a:t>FC SAN</a:t>
              </a:r>
            </a:p>
          </p:txBody>
        </p:sp>
        <p:grpSp>
          <p:nvGrpSpPr>
            <p:cNvPr id="254" name="组合 253"/>
            <p:cNvGrpSpPr/>
            <p:nvPr/>
          </p:nvGrpSpPr>
          <p:grpSpPr>
            <a:xfrm>
              <a:off x="5825765" y="1280293"/>
              <a:ext cx="515084" cy="972534"/>
              <a:chOff x="7499351" y="736601"/>
              <a:chExt cx="227013" cy="428625"/>
            </a:xfrm>
            <a:solidFill>
              <a:schemeClr val="bg1">
                <a:lumMod val="50000"/>
              </a:schemeClr>
            </a:solidFill>
          </p:grpSpPr>
          <p:sp>
            <p:nvSpPr>
              <p:cNvPr id="269"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0"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1"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2"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3"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4"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5"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6"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7"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8"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9"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0"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1"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55" name="组合 254"/>
            <p:cNvGrpSpPr/>
            <p:nvPr/>
          </p:nvGrpSpPr>
          <p:grpSpPr>
            <a:xfrm>
              <a:off x="5787665" y="4740110"/>
              <a:ext cx="682543" cy="870507"/>
              <a:chOff x="8407400" y="2055813"/>
              <a:chExt cx="360363" cy="458788"/>
            </a:xfrm>
            <a:solidFill>
              <a:schemeClr val="bg1">
                <a:lumMod val="50000"/>
              </a:schemeClr>
            </a:solidFill>
          </p:grpSpPr>
          <p:sp>
            <p:nvSpPr>
              <p:cNvPr id="265" name="Freeform 219"/>
              <p:cNvSpPr>
                <a:spLocks noEditPoints="1"/>
              </p:cNvSpPr>
              <p:nvPr/>
            </p:nvSpPr>
            <p:spPr bwMode="auto">
              <a:xfrm>
                <a:off x="8407400" y="2055813"/>
                <a:ext cx="360363" cy="458788"/>
              </a:xfrm>
              <a:custGeom>
                <a:avLst/>
                <a:gdLst>
                  <a:gd name="T0" fmla="*/ 359 w 378"/>
                  <a:gd name="T1" fmla="*/ 192 h 480"/>
                  <a:gd name="T2" fmla="*/ 359 w 378"/>
                  <a:gd name="T3" fmla="*/ 192 h 480"/>
                  <a:gd name="T4" fmla="*/ 189 w 378"/>
                  <a:gd name="T5" fmla="*/ 271 h 480"/>
                  <a:gd name="T6" fmla="*/ 20 w 378"/>
                  <a:gd name="T7" fmla="*/ 192 h 480"/>
                  <a:gd name="T8" fmla="*/ 20 w 378"/>
                  <a:gd name="T9" fmla="*/ 143 h 480"/>
                  <a:gd name="T10" fmla="*/ 189 w 378"/>
                  <a:gd name="T11" fmla="*/ 197 h 480"/>
                  <a:gd name="T12" fmla="*/ 359 w 378"/>
                  <a:gd name="T13" fmla="*/ 143 h 480"/>
                  <a:gd name="T14" fmla="*/ 359 w 378"/>
                  <a:gd name="T15" fmla="*/ 192 h 480"/>
                  <a:gd name="T16" fmla="*/ 189 w 378"/>
                  <a:gd name="T17" fmla="*/ 359 h 480"/>
                  <a:gd name="T18" fmla="*/ 189 w 378"/>
                  <a:gd name="T19" fmla="*/ 359 h 480"/>
                  <a:gd name="T20" fmla="*/ 20 w 378"/>
                  <a:gd name="T21" fmla="*/ 280 h 480"/>
                  <a:gd name="T22" fmla="*/ 20 w 378"/>
                  <a:gd name="T23" fmla="*/ 236 h 480"/>
                  <a:gd name="T24" fmla="*/ 189 w 378"/>
                  <a:gd name="T25" fmla="*/ 291 h 480"/>
                  <a:gd name="T26" fmla="*/ 359 w 378"/>
                  <a:gd name="T27" fmla="*/ 236 h 480"/>
                  <a:gd name="T28" fmla="*/ 359 w 378"/>
                  <a:gd name="T29" fmla="*/ 280 h 480"/>
                  <a:gd name="T30" fmla="*/ 189 w 378"/>
                  <a:gd name="T31" fmla="*/ 359 h 480"/>
                  <a:gd name="T32" fmla="*/ 189 w 378"/>
                  <a:gd name="T33" fmla="*/ 20 h 480"/>
                  <a:gd name="T34" fmla="*/ 189 w 378"/>
                  <a:gd name="T35" fmla="*/ 20 h 480"/>
                  <a:gd name="T36" fmla="*/ 359 w 378"/>
                  <a:gd name="T37" fmla="*/ 99 h 480"/>
                  <a:gd name="T38" fmla="*/ 189 w 378"/>
                  <a:gd name="T39" fmla="*/ 178 h 480"/>
                  <a:gd name="T40" fmla="*/ 20 w 378"/>
                  <a:gd name="T41" fmla="*/ 99 h 480"/>
                  <a:gd name="T42" fmla="*/ 189 w 378"/>
                  <a:gd name="T43" fmla="*/ 20 h 480"/>
                  <a:gd name="T44" fmla="*/ 189 w 378"/>
                  <a:gd name="T45" fmla="*/ 0 h 480"/>
                  <a:gd name="T46" fmla="*/ 189 w 378"/>
                  <a:gd name="T47" fmla="*/ 0 h 480"/>
                  <a:gd name="T48" fmla="*/ 0 w 378"/>
                  <a:gd name="T49" fmla="*/ 99 h 480"/>
                  <a:gd name="T50" fmla="*/ 0 w 378"/>
                  <a:gd name="T51" fmla="*/ 102 h 480"/>
                  <a:gd name="T52" fmla="*/ 0 w 378"/>
                  <a:gd name="T53" fmla="*/ 104 h 480"/>
                  <a:gd name="T54" fmla="*/ 0 w 378"/>
                  <a:gd name="T55" fmla="*/ 236 h 480"/>
                  <a:gd name="T56" fmla="*/ 0 w 378"/>
                  <a:gd name="T57" fmla="*/ 368 h 480"/>
                  <a:gd name="T58" fmla="*/ 0 w 378"/>
                  <a:gd name="T59" fmla="*/ 369 h 480"/>
                  <a:gd name="T60" fmla="*/ 0 w 378"/>
                  <a:gd name="T61" fmla="*/ 369 h 480"/>
                  <a:gd name="T62" fmla="*/ 189 w 378"/>
                  <a:gd name="T63" fmla="*/ 467 h 480"/>
                  <a:gd name="T64" fmla="*/ 230 w 378"/>
                  <a:gd name="T65" fmla="*/ 464 h 480"/>
                  <a:gd name="T66" fmla="*/ 260 w 378"/>
                  <a:gd name="T67" fmla="*/ 476 h 480"/>
                  <a:gd name="T68" fmla="*/ 277 w 378"/>
                  <a:gd name="T69" fmla="*/ 444 h 480"/>
                  <a:gd name="T70" fmla="*/ 245 w 378"/>
                  <a:gd name="T71" fmla="*/ 427 h 480"/>
                  <a:gd name="T72" fmla="*/ 228 w 378"/>
                  <a:gd name="T73" fmla="*/ 445 h 480"/>
                  <a:gd name="T74" fmla="*/ 189 w 378"/>
                  <a:gd name="T75" fmla="*/ 447 h 480"/>
                  <a:gd name="T76" fmla="*/ 20 w 378"/>
                  <a:gd name="T77" fmla="*/ 368 h 480"/>
                  <a:gd name="T78" fmla="*/ 20 w 378"/>
                  <a:gd name="T79" fmla="*/ 325 h 480"/>
                  <a:gd name="T80" fmla="*/ 189 w 378"/>
                  <a:gd name="T81" fmla="*/ 379 h 480"/>
                  <a:gd name="T82" fmla="*/ 359 w 378"/>
                  <a:gd name="T83" fmla="*/ 324 h 480"/>
                  <a:gd name="T84" fmla="*/ 359 w 378"/>
                  <a:gd name="T85" fmla="*/ 368 h 480"/>
                  <a:gd name="T86" fmla="*/ 339 w 378"/>
                  <a:gd name="T87" fmla="*/ 404 h 480"/>
                  <a:gd name="T88" fmla="*/ 320 w 378"/>
                  <a:gd name="T89" fmla="*/ 403 h 480"/>
                  <a:gd name="T90" fmla="*/ 304 w 378"/>
                  <a:gd name="T91" fmla="*/ 435 h 480"/>
                  <a:gd name="T92" fmla="*/ 336 w 378"/>
                  <a:gd name="T93" fmla="*/ 452 h 480"/>
                  <a:gd name="T94" fmla="*/ 353 w 378"/>
                  <a:gd name="T95" fmla="*/ 420 h 480"/>
                  <a:gd name="T96" fmla="*/ 352 w 378"/>
                  <a:gd name="T97" fmla="*/ 419 h 480"/>
                  <a:gd name="T98" fmla="*/ 378 w 378"/>
                  <a:gd name="T99" fmla="*/ 369 h 480"/>
                  <a:gd name="T100" fmla="*/ 378 w 378"/>
                  <a:gd name="T101" fmla="*/ 303 h 480"/>
                  <a:gd name="T102" fmla="*/ 378 w 378"/>
                  <a:gd name="T103" fmla="*/ 303 h 480"/>
                  <a:gd name="T104" fmla="*/ 378 w 378"/>
                  <a:gd name="T105" fmla="*/ 302 h 480"/>
                  <a:gd name="T106" fmla="*/ 378 w 378"/>
                  <a:gd name="T107" fmla="*/ 280 h 480"/>
                  <a:gd name="T108" fmla="*/ 378 w 378"/>
                  <a:gd name="T109" fmla="*/ 236 h 480"/>
                  <a:gd name="T110" fmla="*/ 378 w 378"/>
                  <a:gd name="T111" fmla="*/ 104 h 480"/>
                  <a:gd name="T112" fmla="*/ 378 w 378"/>
                  <a:gd name="T113" fmla="*/ 104 h 480"/>
                  <a:gd name="T114" fmla="*/ 378 w 378"/>
                  <a:gd name="T115" fmla="*/ 99 h 480"/>
                  <a:gd name="T116" fmla="*/ 189 w 378"/>
                  <a:gd name="T117"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480">
                    <a:moveTo>
                      <a:pt x="359" y="192"/>
                    </a:moveTo>
                    <a:lnTo>
                      <a:pt x="359" y="192"/>
                    </a:lnTo>
                    <a:cubicBezTo>
                      <a:pt x="359" y="235"/>
                      <a:pt x="281" y="271"/>
                      <a:pt x="189" y="271"/>
                    </a:cubicBezTo>
                    <a:cubicBezTo>
                      <a:pt x="97" y="271"/>
                      <a:pt x="20" y="235"/>
                      <a:pt x="20" y="192"/>
                    </a:cubicBezTo>
                    <a:lnTo>
                      <a:pt x="20" y="143"/>
                    </a:lnTo>
                    <a:cubicBezTo>
                      <a:pt x="50" y="176"/>
                      <a:pt x="114" y="197"/>
                      <a:pt x="189" y="197"/>
                    </a:cubicBezTo>
                    <a:cubicBezTo>
                      <a:pt x="264" y="197"/>
                      <a:pt x="328" y="176"/>
                      <a:pt x="359" y="143"/>
                    </a:cubicBezTo>
                    <a:lnTo>
                      <a:pt x="359" y="192"/>
                    </a:lnTo>
                    <a:close/>
                    <a:moveTo>
                      <a:pt x="189" y="359"/>
                    </a:moveTo>
                    <a:lnTo>
                      <a:pt x="189" y="359"/>
                    </a:lnTo>
                    <a:cubicBezTo>
                      <a:pt x="97" y="359"/>
                      <a:pt x="20" y="323"/>
                      <a:pt x="20" y="280"/>
                    </a:cubicBezTo>
                    <a:lnTo>
                      <a:pt x="20" y="236"/>
                    </a:lnTo>
                    <a:cubicBezTo>
                      <a:pt x="50" y="269"/>
                      <a:pt x="114" y="291"/>
                      <a:pt x="189" y="291"/>
                    </a:cubicBezTo>
                    <a:cubicBezTo>
                      <a:pt x="264" y="291"/>
                      <a:pt x="328" y="269"/>
                      <a:pt x="359" y="236"/>
                    </a:cubicBezTo>
                    <a:lnTo>
                      <a:pt x="359" y="280"/>
                    </a:lnTo>
                    <a:cubicBezTo>
                      <a:pt x="359" y="323"/>
                      <a:pt x="281" y="359"/>
                      <a:pt x="189" y="359"/>
                    </a:cubicBezTo>
                    <a:close/>
                    <a:moveTo>
                      <a:pt x="189" y="20"/>
                    </a:moveTo>
                    <a:lnTo>
                      <a:pt x="189" y="20"/>
                    </a:lnTo>
                    <a:cubicBezTo>
                      <a:pt x="281" y="20"/>
                      <a:pt x="359" y="56"/>
                      <a:pt x="359" y="99"/>
                    </a:cubicBezTo>
                    <a:cubicBezTo>
                      <a:pt x="359" y="142"/>
                      <a:pt x="281" y="178"/>
                      <a:pt x="189" y="178"/>
                    </a:cubicBezTo>
                    <a:cubicBezTo>
                      <a:pt x="97" y="178"/>
                      <a:pt x="20" y="142"/>
                      <a:pt x="20" y="99"/>
                    </a:cubicBezTo>
                    <a:cubicBezTo>
                      <a:pt x="20" y="56"/>
                      <a:pt x="97" y="20"/>
                      <a:pt x="189" y="20"/>
                    </a:cubicBezTo>
                    <a:close/>
                    <a:moveTo>
                      <a:pt x="189" y="0"/>
                    </a:moveTo>
                    <a:lnTo>
                      <a:pt x="189" y="0"/>
                    </a:lnTo>
                    <a:cubicBezTo>
                      <a:pt x="83" y="0"/>
                      <a:pt x="0" y="44"/>
                      <a:pt x="0" y="99"/>
                    </a:cubicBezTo>
                    <a:cubicBezTo>
                      <a:pt x="0" y="100"/>
                      <a:pt x="0" y="101"/>
                      <a:pt x="0" y="102"/>
                    </a:cubicBezTo>
                    <a:cubicBezTo>
                      <a:pt x="0" y="103"/>
                      <a:pt x="0" y="103"/>
                      <a:pt x="0" y="104"/>
                    </a:cubicBezTo>
                    <a:lnTo>
                      <a:pt x="0" y="236"/>
                    </a:lnTo>
                    <a:lnTo>
                      <a:pt x="0" y="368"/>
                    </a:lnTo>
                    <a:lnTo>
                      <a:pt x="0" y="369"/>
                    </a:lnTo>
                    <a:cubicBezTo>
                      <a:pt x="0" y="369"/>
                      <a:pt x="0" y="369"/>
                      <a:pt x="0" y="369"/>
                    </a:cubicBezTo>
                    <a:cubicBezTo>
                      <a:pt x="1" y="424"/>
                      <a:pt x="84" y="467"/>
                      <a:pt x="189" y="467"/>
                    </a:cubicBezTo>
                    <a:cubicBezTo>
                      <a:pt x="203" y="467"/>
                      <a:pt x="217" y="466"/>
                      <a:pt x="230" y="464"/>
                    </a:cubicBezTo>
                    <a:cubicBezTo>
                      <a:pt x="236" y="474"/>
                      <a:pt x="248" y="480"/>
                      <a:pt x="260" y="476"/>
                    </a:cubicBezTo>
                    <a:cubicBezTo>
                      <a:pt x="274" y="472"/>
                      <a:pt x="281" y="457"/>
                      <a:pt x="277" y="444"/>
                    </a:cubicBezTo>
                    <a:cubicBezTo>
                      <a:pt x="273" y="430"/>
                      <a:pt x="258" y="423"/>
                      <a:pt x="245" y="427"/>
                    </a:cubicBezTo>
                    <a:cubicBezTo>
                      <a:pt x="236" y="430"/>
                      <a:pt x="230" y="436"/>
                      <a:pt x="228" y="445"/>
                    </a:cubicBezTo>
                    <a:cubicBezTo>
                      <a:pt x="215" y="446"/>
                      <a:pt x="202" y="447"/>
                      <a:pt x="189" y="447"/>
                    </a:cubicBezTo>
                    <a:cubicBezTo>
                      <a:pt x="97" y="447"/>
                      <a:pt x="20" y="411"/>
                      <a:pt x="20" y="368"/>
                    </a:cubicBezTo>
                    <a:lnTo>
                      <a:pt x="20" y="325"/>
                    </a:lnTo>
                    <a:cubicBezTo>
                      <a:pt x="50" y="357"/>
                      <a:pt x="114" y="379"/>
                      <a:pt x="189" y="379"/>
                    </a:cubicBezTo>
                    <a:cubicBezTo>
                      <a:pt x="264" y="379"/>
                      <a:pt x="328" y="357"/>
                      <a:pt x="359" y="324"/>
                    </a:cubicBezTo>
                    <a:lnTo>
                      <a:pt x="359" y="368"/>
                    </a:lnTo>
                    <a:cubicBezTo>
                      <a:pt x="359" y="383"/>
                      <a:pt x="349" y="395"/>
                      <a:pt x="339" y="404"/>
                    </a:cubicBezTo>
                    <a:cubicBezTo>
                      <a:pt x="333" y="402"/>
                      <a:pt x="327" y="401"/>
                      <a:pt x="320" y="403"/>
                    </a:cubicBezTo>
                    <a:cubicBezTo>
                      <a:pt x="307" y="407"/>
                      <a:pt x="299" y="422"/>
                      <a:pt x="304" y="435"/>
                    </a:cubicBezTo>
                    <a:cubicBezTo>
                      <a:pt x="308" y="449"/>
                      <a:pt x="322" y="456"/>
                      <a:pt x="336" y="452"/>
                    </a:cubicBezTo>
                    <a:cubicBezTo>
                      <a:pt x="349" y="448"/>
                      <a:pt x="357" y="434"/>
                      <a:pt x="353" y="420"/>
                    </a:cubicBezTo>
                    <a:cubicBezTo>
                      <a:pt x="352" y="420"/>
                      <a:pt x="352" y="419"/>
                      <a:pt x="352" y="419"/>
                    </a:cubicBezTo>
                    <a:cubicBezTo>
                      <a:pt x="369" y="404"/>
                      <a:pt x="378" y="387"/>
                      <a:pt x="378" y="369"/>
                    </a:cubicBezTo>
                    <a:lnTo>
                      <a:pt x="378" y="303"/>
                    </a:lnTo>
                    <a:lnTo>
                      <a:pt x="378" y="303"/>
                    </a:lnTo>
                    <a:cubicBezTo>
                      <a:pt x="378" y="302"/>
                      <a:pt x="378" y="302"/>
                      <a:pt x="378" y="302"/>
                    </a:cubicBezTo>
                    <a:lnTo>
                      <a:pt x="378" y="280"/>
                    </a:lnTo>
                    <a:lnTo>
                      <a:pt x="378" y="236"/>
                    </a:lnTo>
                    <a:lnTo>
                      <a:pt x="378" y="104"/>
                    </a:lnTo>
                    <a:lnTo>
                      <a:pt x="378" y="104"/>
                    </a:lnTo>
                    <a:cubicBezTo>
                      <a:pt x="378" y="102"/>
                      <a:pt x="378" y="101"/>
                      <a:pt x="378" y="99"/>
                    </a:cubicBezTo>
                    <a:cubicBezTo>
                      <a:pt x="378" y="44"/>
                      <a:pt x="295" y="0"/>
                      <a:pt x="189"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6" name="Freeform 220"/>
              <p:cNvSpPr>
                <a:spLocks/>
              </p:cNvSpPr>
              <p:nvPr/>
            </p:nvSpPr>
            <p:spPr bwMode="auto">
              <a:xfrm>
                <a:off x="8435975" y="2403475"/>
                <a:ext cx="26988" cy="25400"/>
              </a:xfrm>
              <a:custGeom>
                <a:avLst/>
                <a:gdLst>
                  <a:gd name="T0" fmla="*/ 3 w 29"/>
                  <a:gd name="T1" fmla="*/ 7 h 26"/>
                  <a:gd name="T2" fmla="*/ 3 w 29"/>
                  <a:gd name="T3" fmla="*/ 7 h 26"/>
                  <a:gd name="T4" fmla="*/ 9 w 29"/>
                  <a:gd name="T5" fmla="*/ 23 h 26"/>
                  <a:gd name="T6" fmla="*/ 26 w 29"/>
                  <a:gd name="T7" fmla="*/ 19 h 26"/>
                  <a:gd name="T8" fmla="*/ 19 w 29"/>
                  <a:gd name="T9" fmla="*/ 4 h 26"/>
                  <a:gd name="T10" fmla="*/ 3 w 29"/>
                  <a:gd name="T11" fmla="*/ 7 h 26"/>
                </a:gdLst>
                <a:ahLst/>
                <a:cxnLst>
                  <a:cxn ang="0">
                    <a:pos x="T0" y="T1"/>
                  </a:cxn>
                  <a:cxn ang="0">
                    <a:pos x="T2" y="T3"/>
                  </a:cxn>
                  <a:cxn ang="0">
                    <a:pos x="T4" y="T5"/>
                  </a:cxn>
                  <a:cxn ang="0">
                    <a:pos x="T6" y="T7"/>
                  </a:cxn>
                  <a:cxn ang="0">
                    <a:pos x="T8" y="T9"/>
                  </a:cxn>
                  <a:cxn ang="0">
                    <a:pos x="T10" y="T11"/>
                  </a:cxn>
                </a:cxnLst>
                <a:rect l="0" t="0" r="r" b="b"/>
                <a:pathLst>
                  <a:path w="29" h="26">
                    <a:moveTo>
                      <a:pt x="3" y="7"/>
                    </a:moveTo>
                    <a:lnTo>
                      <a:pt x="3" y="7"/>
                    </a:lnTo>
                    <a:cubicBezTo>
                      <a:pt x="0" y="12"/>
                      <a:pt x="3" y="19"/>
                      <a:pt x="9" y="23"/>
                    </a:cubicBezTo>
                    <a:cubicBezTo>
                      <a:pt x="16" y="26"/>
                      <a:pt x="23" y="24"/>
                      <a:pt x="26" y="19"/>
                    </a:cubicBezTo>
                    <a:cubicBezTo>
                      <a:pt x="29" y="14"/>
                      <a:pt x="26" y="7"/>
                      <a:pt x="19" y="4"/>
                    </a:cubicBezTo>
                    <a:cubicBezTo>
                      <a:pt x="13" y="0"/>
                      <a:pt x="5" y="2"/>
                      <a:pt x="3" y="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7" name="Freeform 221"/>
              <p:cNvSpPr>
                <a:spLocks/>
              </p:cNvSpPr>
              <p:nvPr/>
            </p:nvSpPr>
            <p:spPr bwMode="auto">
              <a:xfrm>
                <a:off x="8435975" y="2319338"/>
                <a:ext cx="26988" cy="25400"/>
              </a:xfrm>
              <a:custGeom>
                <a:avLst/>
                <a:gdLst>
                  <a:gd name="T0" fmla="*/ 19 w 29"/>
                  <a:gd name="T1" fmla="*/ 3 h 26"/>
                  <a:gd name="T2" fmla="*/ 19 w 29"/>
                  <a:gd name="T3" fmla="*/ 3 h 26"/>
                  <a:gd name="T4" fmla="*/ 3 w 29"/>
                  <a:gd name="T5" fmla="*/ 7 h 26"/>
                  <a:gd name="T6" fmla="*/ 9 w 29"/>
                  <a:gd name="T7" fmla="*/ 22 h 26"/>
                  <a:gd name="T8" fmla="*/ 26 w 29"/>
                  <a:gd name="T9" fmla="*/ 19 h 26"/>
                  <a:gd name="T10" fmla="*/ 19 w 29"/>
                  <a:gd name="T11" fmla="*/ 3 h 26"/>
                </a:gdLst>
                <a:ahLst/>
                <a:cxnLst>
                  <a:cxn ang="0">
                    <a:pos x="T0" y="T1"/>
                  </a:cxn>
                  <a:cxn ang="0">
                    <a:pos x="T2" y="T3"/>
                  </a:cxn>
                  <a:cxn ang="0">
                    <a:pos x="T4" y="T5"/>
                  </a:cxn>
                  <a:cxn ang="0">
                    <a:pos x="T6" y="T7"/>
                  </a:cxn>
                  <a:cxn ang="0">
                    <a:pos x="T8" y="T9"/>
                  </a:cxn>
                  <a:cxn ang="0">
                    <a:pos x="T10" y="T11"/>
                  </a:cxn>
                </a:cxnLst>
                <a:rect l="0" t="0" r="r" b="b"/>
                <a:pathLst>
                  <a:path w="29" h="26">
                    <a:moveTo>
                      <a:pt x="19" y="3"/>
                    </a:moveTo>
                    <a:lnTo>
                      <a:pt x="19" y="3"/>
                    </a:lnTo>
                    <a:cubicBezTo>
                      <a:pt x="13" y="0"/>
                      <a:pt x="5" y="2"/>
                      <a:pt x="3" y="7"/>
                    </a:cubicBezTo>
                    <a:cubicBezTo>
                      <a:pt x="0" y="12"/>
                      <a:pt x="3" y="19"/>
                      <a:pt x="9" y="22"/>
                    </a:cubicBezTo>
                    <a:cubicBezTo>
                      <a:pt x="16" y="26"/>
                      <a:pt x="23" y="24"/>
                      <a:pt x="26" y="19"/>
                    </a:cubicBezTo>
                    <a:cubicBezTo>
                      <a:pt x="29" y="13"/>
                      <a:pt x="26" y="7"/>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8" name="Freeform 222"/>
              <p:cNvSpPr>
                <a:spLocks/>
              </p:cNvSpPr>
              <p:nvPr/>
            </p:nvSpPr>
            <p:spPr bwMode="auto">
              <a:xfrm>
                <a:off x="8435975" y="2235200"/>
                <a:ext cx="26988" cy="23813"/>
              </a:xfrm>
              <a:custGeom>
                <a:avLst/>
                <a:gdLst>
                  <a:gd name="T0" fmla="*/ 19 w 29"/>
                  <a:gd name="T1" fmla="*/ 3 h 25"/>
                  <a:gd name="T2" fmla="*/ 19 w 29"/>
                  <a:gd name="T3" fmla="*/ 3 h 25"/>
                  <a:gd name="T4" fmla="*/ 3 w 29"/>
                  <a:gd name="T5" fmla="*/ 6 h 25"/>
                  <a:gd name="T6" fmla="*/ 9 w 29"/>
                  <a:gd name="T7" fmla="*/ 22 h 25"/>
                  <a:gd name="T8" fmla="*/ 26 w 29"/>
                  <a:gd name="T9" fmla="*/ 18 h 25"/>
                  <a:gd name="T10" fmla="*/ 19 w 29"/>
                  <a:gd name="T11" fmla="*/ 3 h 25"/>
                </a:gdLst>
                <a:ahLst/>
                <a:cxnLst>
                  <a:cxn ang="0">
                    <a:pos x="T0" y="T1"/>
                  </a:cxn>
                  <a:cxn ang="0">
                    <a:pos x="T2" y="T3"/>
                  </a:cxn>
                  <a:cxn ang="0">
                    <a:pos x="T4" y="T5"/>
                  </a:cxn>
                  <a:cxn ang="0">
                    <a:pos x="T6" y="T7"/>
                  </a:cxn>
                  <a:cxn ang="0">
                    <a:pos x="T8" y="T9"/>
                  </a:cxn>
                  <a:cxn ang="0">
                    <a:pos x="T10" y="T11"/>
                  </a:cxn>
                </a:cxnLst>
                <a:rect l="0" t="0" r="r" b="b"/>
                <a:pathLst>
                  <a:path w="29" h="25">
                    <a:moveTo>
                      <a:pt x="19" y="3"/>
                    </a:moveTo>
                    <a:lnTo>
                      <a:pt x="19" y="3"/>
                    </a:lnTo>
                    <a:cubicBezTo>
                      <a:pt x="13" y="0"/>
                      <a:pt x="5" y="1"/>
                      <a:pt x="3" y="6"/>
                    </a:cubicBezTo>
                    <a:cubicBezTo>
                      <a:pt x="0" y="12"/>
                      <a:pt x="3" y="19"/>
                      <a:pt x="9" y="22"/>
                    </a:cubicBezTo>
                    <a:cubicBezTo>
                      <a:pt x="16" y="25"/>
                      <a:pt x="23" y="24"/>
                      <a:pt x="26" y="18"/>
                    </a:cubicBezTo>
                    <a:cubicBezTo>
                      <a:pt x="29" y="13"/>
                      <a:pt x="26" y="6"/>
                      <a:pt x="19"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256" name="组合 255"/>
            <p:cNvGrpSpPr/>
            <p:nvPr/>
          </p:nvGrpSpPr>
          <p:grpSpPr>
            <a:xfrm>
              <a:off x="5216165" y="2501113"/>
              <a:ext cx="1466849" cy="748434"/>
              <a:chOff x="5260976" y="1906589"/>
              <a:chExt cx="492125" cy="365125"/>
            </a:xfrm>
            <a:solidFill>
              <a:schemeClr val="bg1">
                <a:lumMod val="50000"/>
              </a:schemeClr>
            </a:solidFill>
          </p:grpSpPr>
          <p:sp>
            <p:nvSpPr>
              <p:cNvPr id="258" name="Freeform 75"/>
              <p:cNvSpPr>
                <a:spLocks/>
              </p:cNvSpPr>
              <p:nvPr/>
            </p:nvSpPr>
            <p:spPr bwMode="auto">
              <a:xfrm>
                <a:off x="5372101" y="2038351"/>
                <a:ext cx="325438" cy="225425"/>
              </a:xfrm>
              <a:custGeom>
                <a:avLst/>
                <a:gdLst>
                  <a:gd name="T0" fmla="*/ 360 w 382"/>
                  <a:gd name="T1" fmla="*/ 265 h 265"/>
                  <a:gd name="T2" fmla="*/ 360 w 382"/>
                  <a:gd name="T3" fmla="*/ 265 h 265"/>
                  <a:gd name="T4" fmla="*/ 310 w 382"/>
                  <a:gd name="T5" fmla="*/ 265 h 265"/>
                  <a:gd name="T6" fmla="*/ 298 w 382"/>
                  <a:gd name="T7" fmla="*/ 252 h 265"/>
                  <a:gd name="T8" fmla="*/ 310 w 382"/>
                  <a:gd name="T9" fmla="*/ 240 h 265"/>
                  <a:gd name="T10" fmla="*/ 357 w 382"/>
                  <a:gd name="T11" fmla="*/ 240 h 265"/>
                  <a:gd name="T12" fmla="*/ 357 w 382"/>
                  <a:gd name="T13" fmla="*/ 25 h 265"/>
                  <a:gd name="T14" fmla="*/ 24 w 382"/>
                  <a:gd name="T15" fmla="*/ 25 h 265"/>
                  <a:gd name="T16" fmla="*/ 24 w 382"/>
                  <a:gd name="T17" fmla="*/ 240 h 265"/>
                  <a:gd name="T18" fmla="*/ 239 w 382"/>
                  <a:gd name="T19" fmla="*/ 240 h 265"/>
                  <a:gd name="T20" fmla="*/ 251 w 382"/>
                  <a:gd name="T21" fmla="*/ 252 h 265"/>
                  <a:gd name="T22" fmla="*/ 239 w 382"/>
                  <a:gd name="T23" fmla="*/ 265 h 265"/>
                  <a:gd name="T24" fmla="*/ 22 w 382"/>
                  <a:gd name="T25" fmla="*/ 265 h 265"/>
                  <a:gd name="T26" fmla="*/ 0 w 382"/>
                  <a:gd name="T27" fmla="*/ 242 h 265"/>
                  <a:gd name="T28" fmla="*/ 0 w 382"/>
                  <a:gd name="T29" fmla="*/ 23 h 265"/>
                  <a:gd name="T30" fmla="*/ 22 w 382"/>
                  <a:gd name="T31" fmla="*/ 0 h 265"/>
                  <a:gd name="T32" fmla="*/ 360 w 382"/>
                  <a:gd name="T33" fmla="*/ 0 h 265"/>
                  <a:gd name="T34" fmla="*/ 382 w 382"/>
                  <a:gd name="T35" fmla="*/ 23 h 265"/>
                  <a:gd name="T36" fmla="*/ 382 w 382"/>
                  <a:gd name="T37" fmla="*/ 242 h 265"/>
                  <a:gd name="T38" fmla="*/ 360 w 382"/>
                  <a:gd name="T39"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2" h="265">
                    <a:moveTo>
                      <a:pt x="360" y="265"/>
                    </a:moveTo>
                    <a:lnTo>
                      <a:pt x="360" y="265"/>
                    </a:lnTo>
                    <a:lnTo>
                      <a:pt x="310" y="265"/>
                    </a:lnTo>
                    <a:cubicBezTo>
                      <a:pt x="304" y="265"/>
                      <a:pt x="298" y="259"/>
                      <a:pt x="298" y="252"/>
                    </a:cubicBezTo>
                    <a:cubicBezTo>
                      <a:pt x="298" y="245"/>
                      <a:pt x="304" y="240"/>
                      <a:pt x="310" y="240"/>
                    </a:cubicBezTo>
                    <a:lnTo>
                      <a:pt x="357" y="240"/>
                    </a:lnTo>
                    <a:lnTo>
                      <a:pt x="357" y="25"/>
                    </a:lnTo>
                    <a:lnTo>
                      <a:pt x="24" y="25"/>
                    </a:lnTo>
                    <a:lnTo>
                      <a:pt x="24" y="240"/>
                    </a:lnTo>
                    <a:lnTo>
                      <a:pt x="239" y="240"/>
                    </a:lnTo>
                    <a:cubicBezTo>
                      <a:pt x="246" y="240"/>
                      <a:pt x="251" y="245"/>
                      <a:pt x="251" y="252"/>
                    </a:cubicBezTo>
                    <a:cubicBezTo>
                      <a:pt x="251" y="259"/>
                      <a:pt x="246" y="265"/>
                      <a:pt x="239" y="265"/>
                    </a:cubicBezTo>
                    <a:lnTo>
                      <a:pt x="22" y="265"/>
                    </a:lnTo>
                    <a:cubicBezTo>
                      <a:pt x="10" y="265"/>
                      <a:pt x="0" y="255"/>
                      <a:pt x="0" y="242"/>
                    </a:cubicBezTo>
                    <a:lnTo>
                      <a:pt x="0" y="23"/>
                    </a:lnTo>
                    <a:cubicBezTo>
                      <a:pt x="0" y="10"/>
                      <a:pt x="10" y="0"/>
                      <a:pt x="22" y="0"/>
                    </a:cubicBezTo>
                    <a:lnTo>
                      <a:pt x="360" y="0"/>
                    </a:lnTo>
                    <a:cubicBezTo>
                      <a:pt x="372" y="0"/>
                      <a:pt x="382" y="10"/>
                      <a:pt x="382" y="23"/>
                    </a:cubicBezTo>
                    <a:lnTo>
                      <a:pt x="382" y="242"/>
                    </a:lnTo>
                    <a:cubicBezTo>
                      <a:pt x="382" y="255"/>
                      <a:pt x="372" y="265"/>
                      <a:pt x="360" y="26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59" name="Freeform 76"/>
              <p:cNvSpPr>
                <a:spLocks noEditPoints="1"/>
              </p:cNvSpPr>
              <p:nvPr/>
            </p:nvSpPr>
            <p:spPr bwMode="auto">
              <a:xfrm>
                <a:off x="5372101" y="1947864"/>
                <a:ext cx="381000" cy="285750"/>
              </a:xfrm>
              <a:custGeom>
                <a:avLst/>
                <a:gdLst>
                  <a:gd name="T0" fmla="*/ 383 w 448"/>
                  <a:gd name="T1" fmla="*/ 311 h 335"/>
                  <a:gd name="T2" fmla="*/ 383 w 448"/>
                  <a:gd name="T3" fmla="*/ 311 h 335"/>
                  <a:gd name="T4" fmla="*/ 423 w 448"/>
                  <a:gd name="T5" fmla="*/ 311 h 335"/>
                  <a:gd name="T6" fmla="*/ 424 w 448"/>
                  <a:gd name="T7" fmla="*/ 311 h 335"/>
                  <a:gd name="T8" fmla="*/ 424 w 448"/>
                  <a:gd name="T9" fmla="*/ 63 h 335"/>
                  <a:gd name="T10" fmla="*/ 423 w 448"/>
                  <a:gd name="T11" fmla="*/ 61 h 335"/>
                  <a:gd name="T12" fmla="*/ 167 w 448"/>
                  <a:gd name="T13" fmla="*/ 61 h 335"/>
                  <a:gd name="T14" fmla="*/ 155 w 448"/>
                  <a:gd name="T15" fmla="*/ 48 h 335"/>
                  <a:gd name="T16" fmla="*/ 155 w 448"/>
                  <a:gd name="T17" fmla="*/ 36 h 335"/>
                  <a:gd name="T18" fmla="*/ 143 w 448"/>
                  <a:gd name="T19" fmla="*/ 25 h 335"/>
                  <a:gd name="T20" fmla="*/ 26 w 448"/>
                  <a:gd name="T21" fmla="*/ 25 h 335"/>
                  <a:gd name="T22" fmla="*/ 26 w 448"/>
                  <a:gd name="T23" fmla="*/ 106 h 335"/>
                  <a:gd name="T24" fmla="*/ 361 w 448"/>
                  <a:gd name="T25" fmla="*/ 106 h 335"/>
                  <a:gd name="T26" fmla="*/ 383 w 448"/>
                  <a:gd name="T27" fmla="*/ 129 h 335"/>
                  <a:gd name="T28" fmla="*/ 383 w 448"/>
                  <a:gd name="T29" fmla="*/ 311 h 335"/>
                  <a:gd name="T30" fmla="*/ 423 w 448"/>
                  <a:gd name="T31" fmla="*/ 335 h 335"/>
                  <a:gd name="T32" fmla="*/ 423 w 448"/>
                  <a:gd name="T33" fmla="*/ 335 h 335"/>
                  <a:gd name="T34" fmla="*/ 371 w 448"/>
                  <a:gd name="T35" fmla="*/ 335 h 335"/>
                  <a:gd name="T36" fmla="*/ 358 w 448"/>
                  <a:gd name="T37" fmla="*/ 323 h 335"/>
                  <a:gd name="T38" fmla="*/ 358 w 448"/>
                  <a:gd name="T39" fmla="*/ 131 h 335"/>
                  <a:gd name="T40" fmla="*/ 25 w 448"/>
                  <a:gd name="T41" fmla="*/ 131 h 335"/>
                  <a:gd name="T42" fmla="*/ 12 w 448"/>
                  <a:gd name="T43" fmla="*/ 138 h 335"/>
                  <a:gd name="T44" fmla="*/ 1 w 448"/>
                  <a:gd name="T45" fmla="*/ 126 h 335"/>
                  <a:gd name="T46" fmla="*/ 1 w 448"/>
                  <a:gd name="T47" fmla="*/ 25 h 335"/>
                  <a:gd name="T48" fmla="*/ 4 w 448"/>
                  <a:gd name="T49" fmla="*/ 9 h 335"/>
                  <a:gd name="T50" fmla="*/ 24 w 448"/>
                  <a:gd name="T51" fmla="*/ 0 h 335"/>
                  <a:gd name="T52" fmla="*/ 144 w 448"/>
                  <a:gd name="T53" fmla="*/ 0 h 335"/>
                  <a:gd name="T54" fmla="*/ 179 w 448"/>
                  <a:gd name="T55" fmla="*/ 36 h 335"/>
                  <a:gd name="T56" fmla="*/ 424 w 448"/>
                  <a:gd name="T57" fmla="*/ 36 h 335"/>
                  <a:gd name="T58" fmla="*/ 448 w 448"/>
                  <a:gd name="T59" fmla="*/ 63 h 335"/>
                  <a:gd name="T60" fmla="*/ 448 w 448"/>
                  <a:gd name="T61" fmla="*/ 313 h 335"/>
                  <a:gd name="T62" fmla="*/ 423 w 448"/>
                  <a:gd name="T6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35">
                    <a:moveTo>
                      <a:pt x="383" y="311"/>
                    </a:moveTo>
                    <a:lnTo>
                      <a:pt x="383" y="311"/>
                    </a:lnTo>
                    <a:lnTo>
                      <a:pt x="423" y="311"/>
                    </a:lnTo>
                    <a:cubicBezTo>
                      <a:pt x="423" y="311"/>
                      <a:pt x="424" y="311"/>
                      <a:pt x="424" y="311"/>
                    </a:cubicBezTo>
                    <a:lnTo>
                      <a:pt x="424" y="63"/>
                    </a:lnTo>
                    <a:cubicBezTo>
                      <a:pt x="424" y="61"/>
                      <a:pt x="424" y="61"/>
                      <a:pt x="423" y="61"/>
                    </a:cubicBezTo>
                    <a:lnTo>
                      <a:pt x="167" y="61"/>
                    </a:lnTo>
                    <a:cubicBezTo>
                      <a:pt x="160" y="61"/>
                      <a:pt x="155" y="55"/>
                      <a:pt x="155" y="48"/>
                    </a:cubicBezTo>
                    <a:lnTo>
                      <a:pt x="155" y="36"/>
                    </a:lnTo>
                    <a:cubicBezTo>
                      <a:pt x="155" y="27"/>
                      <a:pt x="146" y="25"/>
                      <a:pt x="143" y="25"/>
                    </a:cubicBezTo>
                    <a:lnTo>
                      <a:pt x="26" y="25"/>
                    </a:lnTo>
                    <a:lnTo>
                      <a:pt x="26" y="106"/>
                    </a:lnTo>
                    <a:lnTo>
                      <a:pt x="361" y="106"/>
                    </a:lnTo>
                    <a:cubicBezTo>
                      <a:pt x="373" y="106"/>
                      <a:pt x="383" y="116"/>
                      <a:pt x="383" y="129"/>
                    </a:cubicBezTo>
                    <a:lnTo>
                      <a:pt x="383" y="311"/>
                    </a:lnTo>
                    <a:close/>
                    <a:moveTo>
                      <a:pt x="423" y="335"/>
                    </a:moveTo>
                    <a:lnTo>
                      <a:pt x="423" y="335"/>
                    </a:lnTo>
                    <a:lnTo>
                      <a:pt x="371" y="335"/>
                    </a:lnTo>
                    <a:cubicBezTo>
                      <a:pt x="364" y="335"/>
                      <a:pt x="358" y="330"/>
                      <a:pt x="358" y="323"/>
                    </a:cubicBezTo>
                    <a:lnTo>
                      <a:pt x="358" y="131"/>
                    </a:lnTo>
                    <a:lnTo>
                      <a:pt x="25" y="131"/>
                    </a:lnTo>
                    <a:cubicBezTo>
                      <a:pt x="23" y="136"/>
                      <a:pt x="17" y="139"/>
                      <a:pt x="12" y="138"/>
                    </a:cubicBezTo>
                    <a:cubicBezTo>
                      <a:pt x="6" y="137"/>
                      <a:pt x="1" y="132"/>
                      <a:pt x="1" y="126"/>
                    </a:cubicBezTo>
                    <a:lnTo>
                      <a:pt x="1" y="25"/>
                    </a:lnTo>
                    <a:cubicBezTo>
                      <a:pt x="0" y="20"/>
                      <a:pt x="1" y="14"/>
                      <a:pt x="4" y="9"/>
                    </a:cubicBezTo>
                    <a:cubicBezTo>
                      <a:pt x="7" y="5"/>
                      <a:pt x="13" y="0"/>
                      <a:pt x="24" y="0"/>
                    </a:cubicBezTo>
                    <a:lnTo>
                      <a:pt x="144" y="0"/>
                    </a:lnTo>
                    <a:cubicBezTo>
                      <a:pt x="158" y="1"/>
                      <a:pt x="179" y="12"/>
                      <a:pt x="179" y="36"/>
                    </a:cubicBezTo>
                    <a:lnTo>
                      <a:pt x="424" y="36"/>
                    </a:lnTo>
                    <a:cubicBezTo>
                      <a:pt x="433" y="36"/>
                      <a:pt x="448" y="43"/>
                      <a:pt x="448" y="63"/>
                    </a:cubicBezTo>
                    <a:lnTo>
                      <a:pt x="448" y="313"/>
                    </a:lnTo>
                    <a:cubicBezTo>
                      <a:pt x="448" y="323"/>
                      <a:pt x="440" y="335"/>
                      <a:pt x="423" y="33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0" name="Freeform 77"/>
              <p:cNvSpPr>
                <a:spLocks/>
              </p:cNvSpPr>
              <p:nvPr/>
            </p:nvSpPr>
            <p:spPr bwMode="auto">
              <a:xfrm>
                <a:off x="5308601" y="1974851"/>
                <a:ext cx="33338" cy="92075"/>
              </a:xfrm>
              <a:custGeom>
                <a:avLst/>
                <a:gdLst>
                  <a:gd name="T0" fmla="*/ 0 w 39"/>
                  <a:gd name="T1" fmla="*/ 99 h 109"/>
                  <a:gd name="T2" fmla="*/ 0 w 39"/>
                  <a:gd name="T3" fmla="*/ 99 h 109"/>
                  <a:gd name="T4" fmla="*/ 10 w 39"/>
                  <a:gd name="T5" fmla="*/ 109 h 109"/>
                  <a:gd name="T6" fmla="*/ 29 w 39"/>
                  <a:gd name="T7" fmla="*/ 109 h 109"/>
                  <a:gd name="T8" fmla="*/ 39 w 39"/>
                  <a:gd name="T9" fmla="*/ 99 h 109"/>
                  <a:gd name="T10" fmla="*/ 39 w 39"/>
                  <a:gd name="T11" fmla="*/ 10 h 109"/>
                  <a:gd name="T12" fmla="*/ 29 w 39"/>
                  <a:gd name="T13" fmla="*/ 0 h 109"/>
                  <a:gd name="T14" fmla="*/ 10 w 39"/>
                  <a:gd name="T15" fmla="*/ 0 h 109"/>
                  <a:gd name="T16" fmla="*/ 0 w 39"/>
                  <a:gd name="T17" fmla="*/ 10 h 109"/>
                  <a:gd name="T18" fmla="*/ 0 w 39"/>
                  <a:gd name="T1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109">
                    <a:moveTo>
                      <a:pt x="0" y="99"/>
                    </a:moveTo>
                    <a:lnTo>
                      <a:pt x="0" y="99"/>
                    </a:lnTo>
                    <a:cubicBezTo>
                      <a:pt x="0" y="104"/>
                      <a:pt x="5" y="109"/>
                      <a:pt x="10" y="109"/>
                    </a:cubicBezTo>
                    <a:lnTo>
                      <a:pt x="29" y="109"/>
                    </a:lnTo>
                    <a:cubicBezTo>
                      <a:pt x="34" y="109"/>
                      <a:pt x="39" y="104"/>
                      <a:pt x="39" y="99"/>
                    </a:cubicBezTo>
                    <a:lnTo>
                      <a:pt x="39" y="10"/>
                    </a:lnTo>
                    <a:cubicBezTo>
                      <a:pt x="39" y="5"/>
                      <a:pt x="34" y="0"/>
                      <a:pt x="29" y="0"/>
                    </a:cubicBezTo>
                    <a:lnTo>
                      <a:pt x="10" y="0"/>
                    </a:lnTo>
                    <a:cubicBezTo>
                      <a:pt x="5" y="0"/>
                      <a:pt x="0" y="5"/>
                      <a:pt x="0" y="10"/>
                    </a:cubicBezTo>
                    <a:lnTo>
                      <a:pt x="0" y="99"/>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1" name="Freeform 78"/>
              <p:cNvSpPr>
                <a:spLocks/>
              </p:cNvSpPr>
              <p:nvPr/>
            </p:nvSpPr>
            <p:spPr bwMode="auto">
              <a:xfrm>
                <a:off x="5308601" y="2120901"/>
                <a:ext cx="33338" cy="82550"/>
              </a:xfrm>
              <a:custGeom>
                <a:avLst/>
                <a:gdLst>
                  <a:gd name="T0" fmla="*/ 0 w 39"/>
                  <a:gd name="T1" fmla="*/ 87 h 97"/>
                  <a:gd name="T2" fmla="*/ 0 w 39"/>
                  <a:gd name="T3" fmla="*/ 87 h 97"/>
                  <a:gd name="T4" fmla="*/ 10 w 39"/>
                  <a:gd name="T5" fmla="*/ 97 h 97"/>
                  <a:gd name="T6" fmla="*/ 29 w 39"/>
                  <a:gd name="T7" fmla="*/ 97 h 97"/>
                  <a:gd name="T8" fmla="*/ 39 w 39"/>
                  <a:gd name="T9" fmla="*/ 87 h 97"/>
                  <a:gd name="T10" fmla="*/ 39 w 39"/>
                  <a:gd name="T11" fmla="*/ 10 h 97"/>
                  <a:gd name="T12" fmla="*/ 29 w 39"/>
                  <a:gd name="T13" fmla="*/ 0 h 97"/>
                  <a:gd name="T14" fmla="*/ 10 w 39"/>
                  <a:gd name="T15" fmla="*/ 0 h 97"/>
                  <a:gd name="T16" fmla="*/ 0 w 39"/>
                  <a:gd name="T17" fmla="*/ 10 h 97"/>
                  <a:gd name="T18" fmla="*/ 0 w 39"/>
                  <a:gd name="T19" fmla="*/ 8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7">
                    <a:moveTo>
                      <a:pt x="0" y="87"/>
                    </a:moveTo>
                    <a:lnTo>
                      <a:pt x="0" y="87"/>
                    </a:lnTo>
                    <a:cubicBezTo>
                      <a:pt x="0" y="93"/>
                      <a:pt x="5" y="97"/>
                      <a:pt x="10" y="97"/>
                    </a:cubicBezTo>
                    <a:lnTo>
                      <a:pt x="29" y="97"/>
                    </a:lnTo>
                    <a:cubicBezTo>
                      <a:pt x="34" y="97"/>
                      <a:pt x="39" y="93"/>
                      <a:pt x="39" y="87"/>
                    </a:cubicBezTo>
                    <a:lnTo>
                      <a:pt x="39" y="10"/>
                    </a:lnTo>
                    <a:cubicBezTo>
                      <a:pt x="39" y="5"/>
                      <a:pt x="34" y="0"/>
                      <a:pt x="29" y="0"/>
                    </a:cubicBezTo>
                    <a:lnTo>
                      <a:pt x="10" y="0"/>
                    </a:lnTo>
                    <a:cubicBezTo>
                      <a:pt x="5" y="0"/>
                      <a:pt x="0" y="5"/>
                      <a:pt x="0" y="10"/>
                    </a:cubicBezTo>
                    <a:lnTo>
                      <a:pt x="0" y="87"/>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2" name="Freeform 79"/>
              <p:cNvSpPr>
                <a:spLocks/>
              </p:cNvSpPr>
              <p:nvPr/>
            </p:nvSpPr>
            <p:spPr bwMode="auto">
              <a:xfrm>
                <a:off x="5260976" y="1906589"/>
                <a:ext cx="93663" cy="346075"/>
              </a:xfrm>
              <a:custGeom>
                <a:avLst/>
                <a:gdLst>
                  <a:gd name="T0" fmla="*/ 15 w 111"/>
                  <a:gd name="T1" fmla="*/ 30 h 406"/>
                  <a:gd name="T2" fmla="*/ 15 w 111"/>
                  <a:gd name="T3" fmla="*/ 30 h 406"/>
                  <a:gd name="T4" fmla="*/ 81 w 111"/>
                  <a:gd name="T5" fmla="*/ 30 h 406"/>
                  <a:gd name="T6" fmla="*/ 81 w 111"/>
                  <a:gd name="T7" fmla="*/ 406 h 406"/>
                  <a:gd name="T8" fmla="*/ 111 w 111"/>
                  <a:gd name="T9" fmla="*/ 406 h 406"/>
                  <a:gd name="T10" fmla="*/ 111 w 111"/>
                  <a:gd name="T11" fmla="*/ 15 h 406"/>
                  <a:gd name="T12" fmla="*/ 96 w 111"/>
                  <a:gd name="T13" fmla="*/ 0 h 406"/>
                  <a:gd name="T14" fmla="*/ 15 w 111"/>
                  <a:gd name="T15" fmla="*/ 0 h 406"/>
                  <a:gd name="T16" fmla="*/ 0 w 111"/>
                  <a:gd name="T17" fmla="*/ 15 h 406"/>
                  <a:gd name="T18" fmla="*/ 15 w 111"/>
                  <a:gd name="T19" fmla="*/ 3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406">
                    <a:moveTo>
                      <a:pt x="15" y="30"/>
                    </a:moveTo>
                    <a:lnTo>
                      <a:pt x="15" y="30"/>
                    </a:lnTo>
                    <a:lnTo>
                      <a:pt x="81" y="30"/>
                    </a:lnTo>
                    <a:lnTo>
                      <a:pt x="81" y="406"/>
                    </a:lnTo>
                    <a:lnTo>
                      <a:pt x="111" y="406"/>
                    </a:lnTo>
                    <a:lnTo>
                      <a:pt x="111" y="15"/>
                    </a:lnTo>
                    <a:cubicBezTo>
                      <a:pt x="111" y="7"/>
                      <a:pt x="104" y="0"/>
                      <a:pt x="96" y="0"/>
                    </a:cubicBezTo>
                    <a:lnTo>
                      <a:pt x="15" y="0"/>
                    </a:lnTo>
                    <a:cubicBezTo>
                      <a:pt x="7" y="0"/>
                      <a:pt x="0" y="7"/>
                      <a:pt x="0" y="15"/>
                    </a:cubicBezTo>
                    <a:cubicBezTo>
                      <a:pt x="0" y="24"/>
                      <a:pt x="7" y="30"/>
                      <a:pt x="15" y="3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3" name="Freeform 83"/>
              <p:cNvSpPr>
                <a:spLocks/>
              </p:cNvSpPr>
              <p:nvPr/>
            </p:nvSpPr>
            <p:spPr bwMode="auto">
              <a:xfrm>
                <a:off x="5554663"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1" y="46"/>
                      <a:pt x="0" y="36"/>
                      <a:pt x="0" y="23"/>
                    </a:cubicBezTo>
                    <a:cubicBezTo>
                      <a:pt x="0" y="11"/>
                      <a:pt x="11" y="0"/>
                      <a:pt x="23" y="0"/>
                    </a:cubicBezTo>
                    <a:cubicBezTo>
                      <a:pt x="36" y="0"/>
                      <a:pt x="46" y="11"/>
                      <a:pt x="46" y="23"/>
                    </a:cubicBezTo>
                    <a:cubicBezTo>
                      <a:pt x="46" y="36"/>
                      <a:pt x="36"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4" name="Freeform 84"/>
              <p:cNvSpPr>
                <a:spLocks/>
              </p:cNvSpPr>
              <p:nvPr/>
            </p:nvSpPr>
            <p:spPr bwMode="auto">
              <a:xfrm>
                <a:off x="5614988" y="2233614"/>
                <a:ext cx="39688" cy="38100"/>
              </a:xfrm>
              <a:custGeom>
                <a:avLst/>
                <a:gdLst>
                  <a:gd name="T0" fmla="*/ 23 w 46"/>
                  <a:gd name="T1" fmla="*/ 46 h 46"/>
                  <a:gd name="T2" fmla="*/ 23 w 46"/>
                  <a:gd name="T3" fmla="*/ 46 h 46"/>
                  <a:gd name="T4" fmla="*/ 0 w 46"/>
                  <a:gd name="T5" fmla="*/ 23 h 46"/>
                  <a:gd name="T6" fmla="*/ 23 w 46"/>
                  <a:gd name="T7" fmla="*/ 0 h 46"/>
                  <a:gd name="T8" fmla="*/ 46 w 46"/>
                  <a:gd name="T9" fmla="*/ 23 h 46"/>
                  <a:gd name="T10" fmla="*/ 23 w 46"/>
                  <a:gd name="T11" fmla="*/ 46 h 46"/>
                </a:gdLst>
                <a:ahLst/>
                <a:cxnLst>
                  <a:cxn ang="0">
                    <a:pos x="T0" y="T1"/>
                  </a:cxn>
                  <a:cxn ang="0">
                    <a:pos x="T2" y="T3"/>
                  </a:cxn>
                  <a:cxn ang="0">
                    <a:pos x="T4" y="T5"/>
                  </a:cxn>
                  <a:cxn ang="0">
                    <a:pos x="T6" y="T7"/>
                  </a:cxn>
                  <a:cxn ang="0">
                    <a:pos x="T8" y="T9"/>
                  </a:cxn>
                  <a:cxn ang="0">
                    <a:pos x="T10" y="T11"/>
                  </a:cxn>
                </a:cxnLst>
                <a:rect l="0" t="0" r="r" b="b"/>
                <a:pathLst>
                  <a:path w="46" h="46">
                    <a:moveTo>
                      <a:pt x="23" y="46"/>
                    </a:moveTo>
                    <a:lnTo>
                      <a:pt x="23" y="46"/>
                    </a:lnTo>
                    <a:cubicBezTo>
                      <a:pt x="10" y="46"/>
                      <a:pt x="0" y="36"/>
                      <a:pt x="0" y="23"/>
                    </a:cubicBezTo>
                    <a:cubicBezTo>
                      <a:pt x="0" y="10"/>
                      <a:pt x="10" y="0"/>
                      <a:pt x="23" y="0"/>
                    </a:cubicBezTo>
                    <a:cubicBezTo>
                      <a:pt x="35" y="0"/>
                      <a:pt x="46" y="10"/>
                      <a:pt x="46" y="23"/>
                    </a:cubicBezTo>
                    <a:cubicBezTo>
                      <a:pt x="46" y="36"/>
                      <a:pt x="35" y="46"/>
                      <a:pt x="23" y="46"/>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57" name="文本框 256"/>
            <p:cNvSpPr txBox="1"/>
            <p:nvPr/>
          </p:nvSpPr>
          <p:spPr>
            <a:xfrm>
              <a:off x="5528091" y="2826110"/>
              <a:ext cx="970137" cy="369332"/>
            </a:xfrm>
            <a:prstGeom prst="rect">
              <a:avLst/>
            </a:prstGeom>
            <a:noFill/>
          </p:spPr>
          <p:txBody>
            <a:bodyPr wrap="none" rtlCol="0">
              <a:noAutofit/>
            </a:bodyPr>
            <a:lstStyle/>
            <a:p>
              <a:pPr fontAlgn="ctr"/>
              <a:r>
                <a:rPr lang="ru-RU" b="1">
                  <a:latin typeface="Huawei Sans" panose="020C0503030203020204" pitchFamily="34" charset="0"/>
                </a:rPr>
                <a:t>FC HBA</a:t>
              </a:r>
            </a:p>
          </p:txBody>
        </p:sp>
      </p:grpSp>
    </p:spTree>
    <p:extLst>
      <p:ext uri="{BB962C8B-B14F-4D97-AF65-F5344CB8AC3E}">
        <p14:creationId xmlns:p14="http://schemas.microsoft.com/office/powerpoint/2010/main" val="415632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sz="2800">
                <a:latin typeface="Huawei Sans" panose="020C0503030203020204" pitchFamily="34" charset="0"/>
              </a:rPr>
              <a:t>Сеть FC</a:t>
            </a:r>
          </a:p>
        </p:txBody>
      </p:sp>
      <p:pic>
        <p:nvPicPr>
          <p:cNvPr id="5122" name="Picture 2"/>
          <p:cNvPicPr>
            <a:picLocks noChangeAspect="1" noChangeArrowheads="1"/>
          </p:cNvPicPr>
          <p:nvPr/>
        </p:nvPicPr>
        <p:blipFill>
          <a:blip r:embed="rId3" cstate="print"/>
          <a:srcRect/>
          <a:stretch>
            <a:fillRect/>
          </a:stretch>
        </p:blipFill>
        <p:spPr bwMode="auto">
          <a:xfrm>
            <a:off x="2168912" y="1113618"/>
            <a:ext cx="8023860" cy="4706303"/>
          </a:xfrm>
          <a:prstGeom prst="rect">
            <a:avLst/>
          </a:prstGeom>
          <a:noFill/>
          <a:ln w="9525">
            <a:noFill/>
            <a:miter lim="800000"/>
            <a:headEnd/>
            <a:tailEnd/>
          </a:ln>
        </p:spPr>
      </p:pic>
    </p:spTree>
    <p:extLst>
      <p:ext uri="{BB962C8B-B14F-4D97-AF65-F5344CB8AC3E}">
        <p14:creationId xmlns:p14="http://schemas.microsoft.com/office/powerpoint/2010/main" val="26629829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sz="2800">
                <a:latin typeface="Huawei Sans" panose="020C0503030203020204" pitchFamily="34" charset="0"/>
              </a:rPr>
              <a:t>Зонирование</a:t>
            </a:r>
          </a:p>
        </p:txBody>
      </p:sp>
      <p:grpSp>
        <p:nvGrpSpPr>
          <p:cNvPr id="24" name="组合 23"/>
          <p:cNvGrpSpPr/>
          <p:nvPr/>
        </p:nvGrpSpPr>
        <p:grpSpPr>
          <a:xfrm>
            <a:off x="2810234" y="1397206"/>
            <a:ext cx="458450" cy="865603"/>
            <a:chOff x="7499351" y="736601"/>
            <a:chExt cx="227013" cy="428625"/>
          </a:xfrm>
          <a:solidFill>
            <a:srgbClr val="15B0E8"/>
          </a:solidFill>
        </p:grpSpPr>
        <p:sp>
          <p:nvSpPr>
            <p:cNvPr id="25"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6"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7"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8"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9"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0"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1"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2"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3"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4"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5"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6"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37"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grpSp>
        <p:nvGrpSpPr>
          <p:cNvPr id="100" name="组合 99"/>
          <p:cNvGrpSpPr/>
          <p:nvPr/>
        </p:nvGrpSpPr>
        <p:grpSpPr>
          <a:xfrm>
            <a:off x="6525508" y="2672548"/>
            <a:ext cx="1365216" cy="833688"/>
            <a:chOff x="1066800" y="895350"/>
            <a:chExt cx="766763" cy="439738"/>
          </a:xfrm>
          <a:solidFill>
            <a:srgbClr val="15B0E8"/>
          </a:solidFill>
        </p:grpSpPr>
        <p:sp>
          <p:nvSpPr>
            <p:cNvPr id="101"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2"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3"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4"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5"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6"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7"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8"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09"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0"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1"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2"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3"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4"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5"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16"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151" name="矩形 150"/>
          <p:cNvSpPr/>
          <p:nvPr/>
        </p:nvSpPr>
        <p:spPr>
          <a:xfrm>
            <a:off x="1821461" y="1135942"/>
            <a:ext cx="4078015" cy="2994561"/>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smtClean="0">
              <a:solidFill>
                <a:schemeClr val="tx1"/>
              </a:solidFill>
              <a:latin typeface="Huawei Sans" panose="020C0503030203020204" pitchFamily="34" charset="0"/>
              <a:cs typeface="+mn-ea"/>
              <a:sym typeface="+mn-lt"/>
            </a:endParaRPr>
          </a:p>
        </p:txBody>
      </p:sp>
      <p:sp>
        <p:nvSpPr>
          <p:cNvPr id="152" name="矩形 151"/>
          <p:cNvSpPr/>
          <p:nvPr/>
        </p:nvSpPr>
        <p:spPr>
          <a:xfrm>
            <a:off x="6251571" y="1135942"/>
            <a:ext cx="4089652" cy="3199912"/>
          </a:xfrm>
          <a:prstGeom prst="rect">
            <a:avLst/>
          </a:prstGeom>
          <a:no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smtClean="0">
              <a:solidFill>
                <a:schemeClr val="tx1"/>
              </a:solidFill>
              <a:latin typeface="Huawei Sans" panose="020C0503030203020204" pitchFamily="34" charset="0"/>
              <a:cs typeface="+mn-ea"/>
              <a:sym typeface="+mn-lt"/>
            </a:endParaRPr>
          </a:p>
        </p:txBody>
      </p:sp>
      <p:sp>
        <p:nvSpPr>
          <p:cNvPr id="153" name="矩形 152"/>
          <p:cNvSpPr/>
          <p:nvPr/>
        </p:nvSpPr>
        <p:spPr>
          <a:xfrm>
            <a:off x="3953333" y="2172114"/>
            <a:ext cx="4285336" cy="3568982"/>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algn="ctr" fontAlgn="ctr"/>
            <a:endParaRPr lang="en-US" altLang="zh-CN" sz="1600" dirty="0" smtClean="0">
              <a:solidFill>
                <a:schemeClr val="tx1"/>
              </a:solidFill>
              <a:latin typeface="Huawei Sans" panose="020C0503030203020204" pitchFamily="34" charset="0"/>
              <a:cs typeface="+mn-ea"/>
              <a:sym typeface="+mn-lt"/>
            </a:endParaRPr>
          </a:p>
        </p:txBody>
      </p:sp>
      <p:sp>
        <p:nvSpPr>
          <p:cNvPr id="154" name="文本框 153"/>
          <p:cNvSpPr txBox="1"/>
          <p:nvPr/>
        </p:nvSpPr>
        <p:spPr>
          <a:xfrm>
            <a:off x="6344499" y="3523313"/>
            <a:ext cx="1785127" cy="369332"/>
          </a:xfrm>
          <a:prstGeom prst="rect">
            <a:avLst/>
          </a:prstGeom>
          <a:noFill/>
        </p:spPr>
        <p:txBody>
          <a:bodyPr wrap="square" rtlCol="0">
            <a:noAutofit/>
          </a:bodyPr>
          <a:lstStyle/>
          <a:p>
            <a:pPr fontAlgn="ctr"/>
            <a:r>
              <a:rPr lang="ru-RU" dirty="0">
                <a:latin typeface="Huawei Sans" panose="020C0503030203020204" pitchFamily="34" charset="0"/>
              </a:rPr>
              <a:t>Хранилище 2</a:t>
            </a:r>
          </a:p>
        </p:txBody>
      </p:sp>
      <p:sp>
        <p:nvSpPr>
          <p:cNvPr id="155" name="文本框 154"/>
          <p:cNvSpPr txBox="1"/>
          <p:nvPr/>
        </p:nvSpPr>
        <p:spPr>
          <a:xfrm>
            <a:off x="2544174" y="2319768"/>
            <a:ext cx="1409159" cy="369332"/>
          </a:xfrm>
          <a:prstGeom prst="rect">
            <a:avLst/>
          </a:prstGeom>
          <a:noFill/>
        </p:spPr>
        <p:txBody>
          <a:bodyPr wrap="square" rtlCol="0">
            <a:noAutofit/>
          </a:bodyPr>
          <a:lstStyle/>
          <a:p>
            <a:pPr fontAlgn="ctr"/>
            <a:r>
              <a:rPr lang="ru-RU" dirty="0">
                <a:latin typeface="Huawei Sans" panose="020C0503030203020204" pitchFamily="34" charset="0"/>
              </a:rPr>
              <a:t>Сервер 1</a:t>
            </a:r>
          </a:p>
        </p:txBody>
      </p:sp>
      <p:grpSp>
        <p:nvGrpSpPr>
          <p:cNvPr id="156" name="组合 155"/>
          <p:cNvGrpSpPr/>
          <p:nvPr/>
        </p:nvGrpSpPr>
        <p:grpSpPr>
          <a:xfrm>
            <a:off x="4978926" y="4411895"/>
            <a:ext cx="458450" cy="865603"/>
            <a:chOff x="7499351" y="736601"/>
            <a:chExt cx="227013" cy="428625"/>
          </a:xfrm>
          <a:solidFill>
            <a:srgbClr val="15B0E8"/>
          </a:solidFill>
        </p:grpSpPr>
        <p:sp>
          <p:nvSpPr>
            <p:cNvPr id="157"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8"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59"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0"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1"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2"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3"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4"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5"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6"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7"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8"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169"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170" name="文本框 169"/>
          <p:cNvSpPr txBox="1"/>
          <p:nvPr/>
        </p:nvSpPr>
        <p:spPr>
          <a:xfrm>
            <a:off x="4712866" y="5334457"/>
            <a:ext cx="1426677" cy="369332"/>
          </a:xfrm>
          <a:prstGeom prst="rect">
            <a:avLst/>
          </a:prstGeom>
          <a:noFill/>
        </p:spPr>
        <p:txBody>
          <a:bodyPr wrap="square" rtlCol="0">
            <a:noAutofit/>
          </a:bodyPr>
          <a:lstStyle/>
          <a:p>
            <a:pPr fontAlgn="ctr"/>
            <a:r>
              <a:rPr lang="ru-RU" dirty="0">
                <a:latin typeface="Huawei Sans" panose="020C0503030203020204" pitchFamily="34" charset="0"/>
              </a:rPr>
              <a:t>Сервер 3</a:t>
            </a:r>
          </a:p>
        </p:txBody>
      </p:sp>
      <p:grpSp>
        <p:nvGrpSpPr>
          <p:cNvPr id="201" name="组合 200"/>
          <p:cNvGrpSpPr/>
          <p:nvPr/>
        </p:nvGrpSpPr>
        <p:grpSpPr>
          <a:xfrm>
            <a:off x="8856824" y="1328951"/>
            <a:ext cx="458450" cy="865603"/>
            <a:chOff x="7499351" y="736601"/>
            <a:chExt cx="227013" cy="428625"/>
          </a:xfrm>
          <a:solidFill>
            <a:srgbClr val="15B0E8"/>
          </a:solidFill>
        </p:grpSpPr>
        <p:sp>
          <p:nvSpPr>
            <p:cNvPr id="202" name="Freeform 988"/>
            <p:cNvSpPr>
              <a:spLocks/>
            </p:cNvSpPr>
            <p:nvPr/>
          </p:nvSpPr>
          <p:spPr bwMode="auto">
            <a:xfrm>
              <a:off x="7499351" y="736601"/>
              <a:ext cx="227013" cy="417513"/>
            </a:xfrm>
            <a:custGeom>
              <a:avLst/>
              <a:gdLst>
                <a:gd name="T0" fmla="*/ 254 w 267"/>
                <a:gd name="T1" fmla="*/ 490 h 490"/>
                <a:gd name="T2" fmla="*/ 254 w 267"/>
                <a:gd name="T3" fmla="*/ 490 h 490"/>
                <a:gd name="T4" fmla="*/ 198 w 267"/>
                <a:gd name="T5" fmla="*/ 490 h 490"/>
                <a:gd name="T6" fmla="*/ 198 w 267"/>
                <a:gd name="T7" fmla="*/ 465 h 490"/>
                <a:gd name="T8" fmla="*/ 242 w 267"/>
                <a:gd name="T9" fmla="*/ 465 h 490"/>
                <a:gd name="T10" fmla="*/ 242 w 267"/>
                <a:gd name="T11" fmla="*/ 24 h 490"/>
                <a:gd name="T12" fmla="*/ 25 w 267"/>
                <a:gd name="T13" fmla="*/ 24 h 490"/>
                <a:gd name="T14" fmla="*/ 25 w 267"/>
                <a:gd name="T15" fmla="*/ 465 h 490"/>
                <a:gd name="T16" fmla="*/ 114 w 267"/>
                <a:gd name="T17" fmla="*/ 465 h 490"/>
                <a:gd name="T18" fmla="*/ 114 w 267"/>
                <a:gd name="T19" fmla="*/ 490 h 490"/>
                <a:gd name="T20" fmla="*/ 13 w 267"/>
                <a:gd name="T21" fmla="*/ 490 h 490"/>
                <a:gd name="T22" fmla="*/ 0 w 267"/>
                <a:gd name="T23" fmla="*/ 478 h 490"/>
                <a:gd name="T24" fmla="*/ 0 w 267"/>
                <a:gd name="T25" fmla="*/ 12 h 490"/>
                <a:gd name="T26" fmla="*/ 13 w 267"/>
                <a:gd name="T27" fmla="*/ 0 h 490"/>
                <a:gd name="T28" fmla="*/ 254 w 267"/>
                <a:gd name="T29" fmla="*/ 0 h 490"/>
                <a:gd name="T30" fmla="*/ 267 w 267"/>
                <a:gd name="T31" fmla="*/ 12 h 490"/>
                <a:gd name="T32" fmla="*/ 267 w 267"/>
                <a:gd name="T33" fmla="*/ 478 h 490"/>
                <a:gd name="T34" fmla="*/ 254 w 267"/>
                <a:gd name="T35" fmla="*/ 49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7" h="490">
                  <a:moveTo>
                    <a:pt x="254" y="490"/>
                  </a:moveTo>
                  <a:lnTo>
                    <a:pt x="254" y="490"/>
                  </a:lnTo>
                  <a:lnTo>
                    <a:pt x="198" y="490"/>
                  </a:lnTo>
                  <a:lnTo>
                    <a:pt x="198" y="465"/>
                  </a:lnTo>
                  <a:lnTo>
                    <a:pt x="242" y="465"/>
                  </a:lnTo>
                  <a:lnTo>
                    <a:pt x="242" y="24"/>
                  </a:lnTo>
                  <a:lnTo>
                    <a:pt x="25" y="24"/>
                  </a:lnTo>
                  <a:lnTo>
                    <a:pt x="25" y="465"/>
                  </a:lnTo>
                  <a:lnTo>
                    <a:pt x="114" y="465"/>
                  </a:lnTo>
                  <a:lnTo>
                    <a:pt x="114" y="490"/>
                  </a:lnTo>
                  <a:lnTo>
                    <a:pt x="13" y="490"/>
                  </a:lnTo>
                  <a:cubicBezTo>
                    <a:pt x="6" y="490"/>
                    <a:pt x="0" y="484"/>
                    <a:pt x="0" y="478"/>
                  </a:cubicBezTo>
                  <a:lnTo>
                    <a:pt x="0" y="12"/>
                  </a:lnTo>
                  <a:cubicBezTo>
                    <a:pt x="0" y="5"/>
                    <a:pt x="6" y="0"/>
                    <a:pt x="13" y="0"/>
                  </a:cubicBezTo>
                  <a:lnTo>
                    <a:pt x="254" y="0"/>
                  </a:lnTo>
                  <a:cubicBezTo>
                    <a:pt x="261" y="0"/>
                    <a:pt x="267" y="5"/>
                    <a:pt x="267" y="12"/>
                  </a:cubicBezTo>
                  <a:lnTo>
                    <a:pt x="267" y="478"/>
                  </a:lnTo>
                  <a:cubicBezTo>
                    <a:pt x="267" y="484"/>
                    <a:pt x="261" y="490"/>
                    <a:pt x="254" y="49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3" name="Freeform 989"/>
            <p:cNvSpPr>
              <a:spLocks noEditPoints="1"/>
            </p:cNvSpPr>
            <p:nvPr/>
          </p:nvSpPr>
          <p:spPr bwMode="auto">
            <a:xfrm>
              <a:off x="7564438" y="779463"/>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4" name="Freeform 990"/>
            <p:cNvSpPr>
              <a:spLocks/>
            </p:cNvSpPr>
            <p:nvPr/>
          </p:nvSpPr>
          <p:spPr bwMode="auto">
            <a:xfrm>
              <a:off x="7561263" y="1054101"/>
              <a:ext cx="103188" cy="19050"/>
            </a:xfrm>
            <a:custGeom>
              <a:avLst/>
              <a:gdLst>
                <a:gd name="T0" fmla="*/ 121 w 121"/>
                <a:gd name="T1" fmla="*/ 11 h 21"/>
                <a:gd name="T2" fmla="*/ 121 w 121"/>
                <a:gd name="T3" fmla="*/ 11 h 21"/>
                <a:gd name="T4" fmla="*/ 111 w 121"/>
                <a:gd name="T5" fmla="*/ 21 h 21"/>
                <a:gd name="T6" fmla="*/ 11 w 121"/>
                <a:gd name="T7" fmla="*/ 21 h 21"/>
                <a:gd name="T8" fmla="*/ 0 w 121"/>
                <a:gd name="T9" fmla="*/ 11 h 21"/>
                <a:gd name="T10" fmla="*/ 11 w 121"/>
                <a:gd name="T11" fmla="*/ 0 h 21"/>
                <a:gd name="T12" fmla="*/ 111 w 121"/>
                <a:gd name="T13" fmla="*/ 0 h 21"/>
                <a:gd name="T14" fmla="*/ 121 w 121"/>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21">
                  <a:moveTo>
                    <a:pt x="121" y="11"/>
                  </a:moveTo>
                  <a:lnTo>
                    <a:pt x="121" y="11"/>
                  </a:lnTo>
                  <a:cubicBezTo>
                    <a:pt x="121" y="17"/>
                    <a:pt x="116" y="21"/>
                    <a:pt x="111" y="21"/>
                  </a:cubicBezTo>
                  <a:lnTo>
                    <a:pt x="11" y="21"/>
                  </a:lnTo>
                  <a:cubicBezTo>
                    <a:pt x="5" y="21"/>
                    <a:pt x="0" y="17"/>
                    <a:pt x="0" y="11"/>
                  </a:cubicBezTo>
                  <a:cubicBezTo>
                    <a:pt x="0" y="5"/>
                    <a:pt x="5" y="0"/>
                    <a:pt x="11" y="0"/>
                  </a:cubicBezTo>
                  <a:lnTo>
                    <a:pt x="111" y="0"/>
                  </a:lnTo>
                  <a:cubicBezTo>
                    <a:pt x="116" y="0"/>
                    <a:pt x="121" y="5"/>
                    <a:pt x="121" y="1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5" name="Freeform 991"/>
            <p:cNvSpPr>
              <a:spLocks noEditPoints="1"/>
            </p:cNvSpPr>
            <p:nvPr/>
          </p:nvSpPr>
          <p:spPr bwMode="auto">
            <a:xfrm>
              <a:off x="7564438" y="873126"/>
              <a:ext cx="96838" cy="57150"/>
            </a:xfrm>
            <a:custGeom>
              <a:avLst/>
              <a:gdLst>
                <a:gd name="T0" fmla="*/ 17 w 115"/>
                <a:gd name="T1" fmla="*/ 15 h 67"/>
                <a:gd name="T2" fmla="*/ 17 w 115"/>
                <a:gd name="T3" fmla="*/ 15 h 67"/>
                <a:gd name="T4" fmla="*/ 15 w 115"/>
                <a:gd name="T5" fmla="*/ 17 h 67"/>
                <a:gd name="T6" fmla="*/ 15 w 115"/>
                <a:gd name="T7" fmla="*/ 51 h 67"/>
                <a:gd name="T8" fmla="*/ 17 w 115"/>
                <a:gd name="T9" fmla="*/ 52 h 67"/>
                <a:gd name="T10" fmla="*/ 98 w 115"/>
                <a:gd name="T11" fmla="*/ 52 h 67"/>
                <a:gd name="T12" fmla="*/ 100 w 115"/>
                <a:gd name="T13" fmla="*/ 51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1 h 67"/>
                <a:gd name="T28" fmla="*/ 0 w 115"/>
                <a:gd name="T29" fmla="*/ 17 h 67"/>
                <a:gd name="T30" fmla="*/ 17 w 115"/>
                <a:gd name="T31" fmla="*/ 0 h 67"/>
                <a:gd name="T32" fmla="*/ 98 w 115"/>
                <a:gd name="T33" fmla="*/ 0 h 67"/>
                <a:gd name="T34" fmla="*/ 115 w 115"/>
                <a:gd name="T35" fmla="*/ 17 h 67"/>
                <a:gd name="T36" fmla="*/ 115 w 115"/>
                <a:gd name="T37" fmla="*/ 51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1"/>
                  </a:lnTo>
                  <a:cubicBezTo>
                    <a:pt x="15" y="52"/>
                    <a:pt x="16" y="52"/>
                    <a:pt x="17" y="52"/>
                  </a:cubicBezTo>
                  <a:lnTo>
                    <a:pt x="98" y="52"/>
                  </a:lnTo>
                  <a:cubicBezTo>
                    <a:pt x="99" y="52"/>
                    <a:pt x="100" y="52"/>
                    <a:pt x="100" y="51"/>
                  </a:cubicBezTo>
                  <a:lnTo>
                    <a:pt x="100" y="17"/>
                  </a:lnTo>
                  <a:cubicBezTo>
                    <a:pt x="100" y="16"/>
                    <a:pt x="99" y="15"/>
                    <a:pt x="98" y="15"/>
                  </a:cubicBezTo>
                  <a:lnTo>
                    <a:pt x="17" y="15"/>
                  </a:lnTo>
                  <a:close/>
                  <a:moveTo>
                    <a:pt x="98" y="67"/>
                  </a:moveTo>
                  <a:lnTo>
                    <a:pt x="98" y="67"/>
                  </a:lnTo>
                  <a:lnTo>
                    <a:pt x="17" y="67"/>
                  </a:lnTo>
                  <a:cubicBezTo>
                    <a:pt x="7" y="67"/>
                    <a:pt x="0" y="60"/>
                    <a:pt x="0" y="51"/>
                  </a:cubicBezTo>
                  <a:lnTo>
                    <a:pt x="0" y="17"/>
                  </a:lnTo>
                  <a:cubicBezTo>
                    <a:pt x="0" y="8"/>
                    <a:pt x="7" y="0"/>
                    <a:pt x="17" y="0"/>
                  </a:cubicBezTo>
                  <a:lnTo>
                    <a:pt x="98" y="0"/>
                  </a:lnTo>
                  <a:cubicBezTo>
                    <a:pt x="108" y="0"/>
                    <a:pt x="115" y="8"/>
                    <a:pt x="115" y="17"/>
                  </a:cubicBezTo>
                  <a:lnTo>
                    <a:pt x="115" y="51"/>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6" name="Freeform 992"/>
            <p:cNvSpPr>
              <a:spLocks noEditPoints="1"/>
            </p:cNvSpPr>
            <p:nvPr/>
          </p:nvSpPr>
          <p:spPr bwMode="auto">
            <a:xfrm>
              <a:off x="7564438" y="960438"/>
              <a:ext cx="96838" cy="57150"/>
            </a:xfrm>
            <a:custGeom>
              <a:avLst/>
              <a:gdLst>
                <a:gd name="T0" fmla="*/ 17 w 115"/>
                <a:gd name="T1" fmla="*/ 15 h 67"/>
                <a:gd name="T2" fmla="*/ 17 w 115"/>
                <a:gd name="T3" fmla="*/ 15 h 67"/>
                <a:gd name="T4" fmla="*/ 15 w 115"/>
                <a:gd name="T5" fmla="*/ 17 h 67"/>
                <a:gd name="T6" fmla="*/ 15 w 115"/>
                <a:gd name="T7" fmla="*/ 50 h 67"/>
                <a:gd name="T8" fmla="*/ 17 w 115"/>
                <a:gd name="T9" fmla="*/ 52 h 67"/>
                <a:gd name="T10" fmla="*/ 98 w 115"/>
                <a:gd name="T11" fmla="*/ 52 h 67"/>
                <a:gd name="T12" fmla="*/ 100 w 115"/>
                <a:gd name="T13" fmla="*/ 50 h 67"/>
                <a:gd name="T14" fmla="*/ 100 w 115"/>
                <a:gd name="T15" fmla="*/ 17 h 67"/>
                <a:gd name="T16" fmla="*/ 98 w 115"/>
                <a:gd name="T17" fmla="*/ 15 h 67"/>
                <a:gd name="T18" fmla="*/ 17 w 115"/>
                <a:gd name="T19" fmla="*/ 15 h 67"/>
                <a:gd name="T20" fmla="*/ 98 w 115"/>
                <a:gd name="T21" fmla="*/ 67 h 67"/>
                <a:gd name="T22" fmla="*/ 98 w 115"/>
                <a:gd name="T23" fmla="*/ 67 h 67"/>
                <a:gd name="T24" fmla="*/ 17 w 115"/>
                <a:gd name="T25" fmla="*/ 67 h 67"/>
                <a:gd name="T26" fmla="*/ 0 w 115"/>
                <a:gd name="T27" fmla="*/ 50 h 67"/>
                <a:gd name="T28" fmla="*/ 0 w 115"/>
                <a:gd name="T29" fmla="*/ 17 h 67"/>
                <a:gd name="T30" fmla="*/ 17 w 115"/>
                <a:gd name="T31" fmla="*/ 0 h 67"/>
                <a:gd name="T32" fmla="*/ 98 w 115"/>
                <a:gd name="T33" fmla="*/ 0 h 67"/>
                <a:gd name="T34" fmla="*/ 115 w 115"/>
                <a:gd name="T35" fmla="*/ 17 h 67"/>
                <a:gd name="T36" fmla="*/ 115 w 115"/>
                <a:gd name="T37" fmla="*/ 50 h 67"/>
                <a:gd name="T38" fmla="*/ 98 w 115"/>
                <a:gd name="T3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5" h="67">
                  <a:moveTo>
                    <a:pt x="17" y="15"/>
                  </a:moveTo>
                  <a:lnTo>
                    <a:pt x="17" y="15"/>
                  </a:lnTo>
                  <a:cubicBezTo>
                    <a:pt x="16" y="15"/>
                    <a:pt x="15" y="16"/>
                    <a:pt x="15" y="17"/>
                  </a:cubicBezTo>
                  <a:lnTo>
                    <a:pt x="15" y="50"/>
                  </a:lnTo>
                  <a:cubicBezTo>
                    <a:pt x="15" y="52"/>
                    <a:pt x="16" y="52"/>
                    <a:pt x="17" y="52"/>
                  </a:cubicBezTo>
                  <a:lnTo>
                    <a:pt x="98" y="52"/>
                  </a:lnTo>
                  <a:cubicBezTo>
                    <a:pt x="99" y="52"/>
                    <a:pt x="100" y="52"/>
                    <a:pt x="100" y="50"/>
                  </a:cubicBezTo>
                  <a:lnTo>
                    <a:pt x="100" y="17"/>
                  </a:lnTo>
                  <a:cubicBezTo>
                    <a:pt x="100" y="16"/>
                    <a:pt x="99" y="15"/>
                    <a:pt x="98" y="15"/>
                  </a:cubicBezTo>
                  <a:lnTo>
                    <a:pt x="17" y="15"/>
                  </a:lnTo>
                  <a:close/>
                  <a:moveTo>
                    <a:pt x="98" y="67"/>
                  </a:moveTo>
                  <a:lnTo>
                    <a:pt x="98" y="67"/>
                  </a:lnTo>
                  <a:lnTo>
                    <a:pt x="17" y="67"/>
                  </a:lnTo>
                  <a:cubicBezTo>
                    <a:pt x="7" y="67"/>
                    <a:pt x="0" y="60"/>
                    <a:pt x="0" y="50"/>
                  </a:cubicBezTo>
                  <a:lnTo>
                    <a:pt x="0" y="17"/>
                  </a:lnTo>
                  <a:cubicBezTo>
                    <a:pt x="0" y="8"/>
                    <a:pt x="7" y="0"/>
                    <a:pt x="17" y="0"/>
                  </a:cubicBezTo>
                  <a:lnTo>
                    <a:pt x="98" y="0"/>
                  </a:lnTo>
                  <a:cubicBezTo>
                    <a:pt x="108" y="0"/>
                    <a:pt x="115" y="8"/>
                    <a:pt x="115" y="17"/>
                  </a:cubicBezTo>
                  <a:lnTo>
                    <a:pt x="115" y="50"/>
                  </a:lnTo>
                  <a:cubicBezTo>
                    <a:pt x="115" y="60"/>
                    <a:pt x="108" y="67"/>
                    <a:pt x="98" y="67"/>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7" name="Freeform 993"/>
            <p:cNvSpPr>
              <a:spLocks/>
            </p:cNvSpPr>
            <p:nvPr/>
          </p:nvSpPr>
          <p:spPr bwMode="auto">
            <a:xfrm>
              <a:off x="7510463" y="8540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8" name="Freeform 994"/>
            <p:cNvSpPr>
              <a:spLocks/>
            </p:cNvSpPr>
            <p:nvPr/>
          </p:nvSpPr>
          <p:spPr bwMode="auto">
            <a:xfrm>
              <a:off x="7510463" y="942976"/>
              <a:ext cx="204788" cy="4763"/>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09" name="Freeform 995"/>
            <p:cNvSpPr>
              <a:spLocks/>
            </p:cNvSpPr>
            <p:nvPr/>
          </p:nvSpPr>
          <p:spPr bwMode="auto">
            <a:xfrm>
              <a:off x="7510463" y="1035051"/>
              <a:ext cx="204788" cy="3175"/>
            </a:xfrm>
            <a:custGeom>
              <a:avLst/>
              <a:gdLst>
                <a:gd name="T0" fmla="*/ 241 w 241"/>
                <a:gd name="T1" fmla="*/ 5 h 5"/>
                <a:gd name="T2" fmla="*/ 241 w 241"/>
                <a:gd name="T3" fmla="*/ 5 h 5"/>
                <a:gd name="T4" fmla="*/ 0 w 241"/>
                <a:gd name="T5" fmla="*/ 5 h 5"/>
                <a:gd name="T6" fmla="*/ 0 w 241"/>
                <a:gd name="T7" fmla="*/ 0 h 5"/>
                <a:gd name="T8" fmla="*/ 241 w 241"/>
                <a:gd name="T9" fmla="*/ 0 h 5"/>
                <a:gd name="T10" fmla="*/ 241 w 241"/>
                <a:gd name="T11" fmla="*/ 5 h 5"/>
              </a:gdLst>
              <a:ahLst/>
              <a:cxnLst>
                <a:cxn ang="0">
                  <a:pos x="T0" y="T1"/>
                </a:cxn>
                <a:cxn ang="0">
                  <a:pos x="T2" y="T3"/>
                </a:cxn>
                <a:cxn ang="0">
                  <a:pos x="T4" y="T5"/>
                </a:cxn>
                <a:cxn ang="0">
                  <a:pos x="T6" y="T7"/>
                </a:cxn>
                <a:cxn ang="0">
                  <a:pos x="T8" y="T9"/>
                </a:cxn>
                <a:cxn ang="0">
                  <a:pos x="T10" y="T11"/>
                </a:cxn>
              </a:cxnLst>
              <a:rect l="0" t="0" r="r" b="b"/>
              <a:pathLst>
                <a:path w="241" h="5">
                  <a:moveTo>
                    <a:pt x="241" y="5"/>
                  </a:moveTo>
                  <a:lnTo>
                    <a:pt x="241" y="5"/>
                  </a:lnTo>
                  <a:lnTo>
                    <a:pt x="0" y="5"/>
                  </a:lnTo>
                  <a:lnTo>
                    <a:pt x="0" y="0"/>
                  </a:lnTo>
                  <a:lnTo>
                    <a:pt x="241" y="0"/>
                  </a:lnTo>
                  <a:lnTo>
                    <a:pt x="241"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0" name="Freeform 996"/>
            <p:cNvSpPr>
              <a:spLocks/>
            </p:cNvSpPr>
            <p:nvPr/>
          </p:nvSpPr>
          <p:spPr bwMode="auto">
            <a:xfrm>
              <a:off x="7604126" y="812801"/>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1" name="Freeform 997"/>
            <p:cNvSpPr>
              <a:spLocks/>
            </p:cNvSpPr>
            <p:nvPr/>
          </p:nvSpPr>
          <p:spPr bwMode="auto">
            <a:xfrm>
              <a:off x="7604126" y="906463"/>
              <a:ext cx="17463" cy="3175"/>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2" name="Freeform 998"/>
            <p:cNvSpPr>
              <a:spLocks/>
            </p:cNvSpPr>
            <p:nvPr/>
          </p:nvSpPr>
          <p:spPr bwMode="auto">
            <a:xfrm>
              <a:off x="7604126" y="993776"/>
              <a:ext cx="17463" cy="4763"/>
            </a:xfrm>
            <a:custGeom>
              <a:avLst/>
              <a:gdLst>
                <a:gd name="T0" fmla="*/ 19 w 19"/>
                <a:gd name="T1" fmla="*/ 5 h 5"/>
                <a:gd name="T2" fmla="*/ 19 w 19"/>
                <a:gd name="T3" fmla="*/ 5 h 5"/>
                <a:gd name="T4" fmla="*/ 0 w 19"/>
                <a:gd name="T5" fmla="*/ 5 h 5"/>
                <a:gd name="T6" fmla="*/ 0 w 19"/>
                <a:gd name="T7" fmla="*/ 0 h 5"/>
                <a:gd name="T8" fmla="*/ 19 w 19"/>
                <a:gd name="T9" fmla="*/ 0 h 5"/>
                <a:gd name="T10" fmla="*/ 19 w 19"/>
                <a:gd name="T11" fmla="*/ 5 h 5"/>
              </a:gdLst>
              <a:ahLst/>
              <a:cxnLst>
                <a:cxn ang="0">
                  <a:pos x="T0" y="T1"/>
                </a:cxn>
                <a:cxn ang="0">
                  <a:pos x="T2" y="T3"/>
                </a:cxn>
                <a:cxn ang="0">
                  <a:pos x="T4" y="T5"/>
                </a:cxn>
                <a:cxn ang="0">
                  <a:pos x="T6" y="T7"/>
                </a:cxn>
                <a:cxn ang="0">
                  <a:pos x="T8" y="T9"/>
                </a:cxn>
                <a:cxn ang="0">
                  <a:pos x="T10" y="T11"/>
                </a:cxn>
              </a:cxnLst>
              <a:rect l="0" t="0" r="r" b="b"/>
              <a:pathLst>
                <a:path w="19" h="5">
                  <a:moveTo>
                    <a:pt x="19" y="5"/>
                  </a:moveTo>
                  <a:lnTo>
                    <a:pt x="19" y="5"/>
                  </a:lnTo>
                  <a:lnTo>
                    <a:pt x="0" y="5"/>
                  </a:lnTo>
                  <a:lnTo>
                    <a:pt x="0" y="0"/>
                  </a:lnTo>
                  <a:lnTo>
                    <a:pt x="19" y="0"/>
                  </a:lnTo>
                  <a:lnTo>
                    <a:pt x="19" y="5"/>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3" name="Freeform 999"/>
            <p:cNvSpPr>
              <a:spLocks/>
            </p:cNvSpPr>
            <p:nvPr/>
          </p:nvSpPr>
          <p:spPr bwMode="auto">
            <a:xfrm>
              <a:off x="7583488" y="1120776"/>
              <a:ext cx="42863" cy="44450"/>
            </a:xfrm>
            <a:custGeom>
              <a:avLst/>
              <a:gdLst>
                <a:gd name="T0" fmla="*/ 25 w 51"/>
                <a:gd name="T1" fmla="*/ 51 h 51"/>
                <a:gd name="T2" fmla="*/ 25 w 51"/>
                <a:gd name="T3" fmla="*/ 51 h 51"/>
                <a:gd name="T4" fmla="*/ 0 w 51"/>
                <a:gd name="T5" fmla="*/ 26 h 51"/>
                <a:gd name="T6" fmla="*/ 25 w 51"/>
                <a:gd name="T7" fmla="*/ 0 h 51"/>
                <a:gd name="T8" fmla="*/ 51 w 51"/>
                <a:gd name="T9" fmla="*/ 26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6"/>
                  </a:cubicBezTo>
                  <a:cubicBezTo>
                    <a:pt x="0" y="12"/>
                    <a:pt x="11" y="0"/>
                    <a:pt x="25" y="0"/>
                  </a:cubicBezTo>
                  <a:cubicBezTo>
                    <a:pt x="39" y="0"/>
                    <a:pt x="51" y="12"/>
                    <a:pt x="51" y="26"/>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4" name="Freeform 1000"/>
            <p:cNvSpPr>
              <a:spLocks/>
            </p:cNvSpPr>
            <p:nvPr/>
          </p:nvSpPr>
          <p:spPr bwMode="auto">
            <a:xfrm>
              <a:off x="7650163" y="1120776"/>
              <a:ext cx="42863" cy="44450"/>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40"/>
                    <a:pt x="0" y="25"/>
                  </a:cubicBezTo>
                  <a:cubicBezTo>
                    <a:pt x="0" y="11"/>
                    <a:pt x="11" y="0"/>
                    <a:pt x="25" y="0"/>
                  </a:cubicBezTo>
                  <a:cubicBezTo>
                    <a:pt x="39" y="0"/>
                    <a:pt x="51" y="11"/>
                    <a:pt x="51" y="25"/>
                  </a:cubicBezTo>
                  <a:cubicBezTo>
                    <a:pt x="51" y="40"/>
                    <a:pt x="39"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15" name="文本框 214"/>
          <p:cNvSpPr txBox="1"/>
          <p:nvPr/>
        </p:nvSpPr>
        <p:spPr>
          <a:xfrm>
            <a:off x="8590764" y="2251513"/>
            <a:ext cx="1347893" cy="369332"/>
          </a:xfrm>
          <a:prstGeom prst="rect">
            <a:avLst/>
          </a:prstGeom>
          <a:noFill/>
        </p:spPr>
        <p:txBody>
          <a:bodyPr wrap="square" rtlCol="0">
            <a:noAutofit/>
          </a:bodyPr>
          <a:lstStyle/>
          <a:p>
            <a:pPr fontAlgn="ctr"/>
            <a:r>
              <a:rPr lang="ru-RU" dirty="0">
                <a:latin typeface="Huawei Sans" panose="020C0503030203020204" pitchFamily="34" charset="0"/>
              </a:rPr>
              <a:t>Сервер 2</a:t>
            </a:r>
          </a:p>
        </p:txBody>
      </p:sp>
      <p:grpSp>
        <p:nvGrpSpPr>
          <p:cNvPr id="216" name="组合 215"/>
          <p:cNvGrpSpPr/>
          <p:nvPr/>
        </p:nvGrpSpPr>
        <p:grpSpPr>
          <a:xfrm>
            <a:off x="4299865" y="2683090"/>
            <a:ext cx="1365216" cy="833688"/>
            <a:chOff x="1066800" y="895350"/>
            <a:chExt cx="766763" cy="439738"/>
          </a:xfrm>
          <a:solidFill>
            <a:srgbClr val="15B0E8"/>
          </a:solidFill>
        </p:grpSpPr>
        <p:sp>
          <p:nvSpPr>
            <p:cNvPr id="217"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8"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19"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0"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1"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2"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3"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4"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5"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6"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7"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8"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29"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0"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1"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2"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33" name="文本框 232"/>
          <p:cNvSpPr txBox="1"/>
          <p:nvPr/>
        </p:nvSpPr>
        <p:spPr>
          <a:xfrm>
            <a:off x="4064340" y="3533939"/>
            <a:ext cx="1750509" cy="369332"/>
          </a:xfrm>
          <a:prstGeom prst="rect">
            <a:avLst/>
          </a:prstGeom>
          <a:noFill/>
        </p:spPr>
        <p:txBody>
          <a:bodyPr wrap="square" rtlCol="0">
            <a:noAutofit/>
          </a:bodyPr>
          <a:lstStyle/>
          <a:p>
            <a:pPr fontAlgn="ctr"/>
            <a:r>
              <a:rPr lang="ru-RU" dirty="0">
                <a:latin typeface="Huawei Sans" panose="020C0503030203020204" pitchFamily="34" charset="0"/>
              </a:rPr>
              <a:t>Хранилище 1</a:t>
            </a:r>
          </a:p>
        </p:txBody>
      </p:sp>
      <p:grpSp>
        <p:nvGrpSpPr>
          <p:cNvPr id="234" name="组合 233"/>
          <p:cNvGrpSpPr/>
          <p:nvPr/>
        </p:nvGrpSpPr>
        <p:grpSpPr>
          <a:xfrm>
            <a:off x="2266107" y="4385658"/>
            <a:ext cx="1365216" cy="833688"/>
            <a:chOff x="1066800" y="895350"/>
            <a:chExt cx="766763" cy="439738"/>
          </a:xfrm>
          <a:solidFill>
            <a:srgbClr val="15B0E8"/>
          </a:solidFill>
        </p:grpSpPr>
        <p:sp>
          <p:nvSpPr>
            <p:cNvPr id="235" name="Freeform 21"/>
            <p:cNvSpPr>
              <a:spLocks noEditPoints="1"/>
            </p:cNvSpPr>
            <p:nvPr/>
          </p:nvSpPr>
          <p:spPr bwMode="auto">
            <a:xfrm>
              <a:off x="1066800" y="895350"/>
              <a:ext cx="766763" cy="439738"/>
            </a:xfrm>
            <a:custGeom>
              <a:avLst/>
              <a:gdLst>
                <a:gd name="T0" fmla="*/ 784 w 804"/>
                <a:gd name="T1" fmla="*/ 423 h 459"/>
                <a:gd name="T2" fmla="*/ 784 w 804"/>
                <a:gd name="T3" fmla="*/ 423 h 459"/>
                <a:gd name="T4" fmla="*/ 756 w 804"/>
                <a:gd name="T5" fmla="*/ 423 h 459"/>
                <a:gd name="T6" fmla="*/ 756 w 804"/>
                <a:gd name="T7" fmla="*/ 73 h 459"/>
                <a:gd name="T8" fmla="*/ 784 w 804"/>
                <a:gd name="T9" fmla="*/ 73 h 459"/>
                <a:gd name="T10" fmla="*/ 784 w 804"/>
                <a:gd name="T11" fmla="*/ 423 h 459"/>
                <a:gd name="T12" fmla="*/ 411 w 804"/>
                <a:gd name="T13" fmla="*/ 241 h 459"/>
                <a:gd name="T14" fmla="*/ 411 w 804"/>
                <a:gd name="T15" fmla="*/ 241 h 459"/>
                <a:gd name="T16" fmla="*/ 66 w 804"/>
                <a:gd name="T17" fmla="*/ 252 h 459"/>
                <a:gd name="T18" fmla="*/ 66 w 804"/>
                <a:gd name="T19" fmla="*/ 73 h 459"/>
                <a:gd name="T20" fmla="*/ 741 w 804"/>
                <a:gd name="T21" fmla="*/ 73 h 459"/>
                <a:gd name="T22" fmla="*/ 741 w 804"/>
                <a:gd name="T23" fmla="*/ 252 h 459"/>
                <a:gd name="T24" fmla="*/ 411 w 804"/>
                <a:gd name="T25" fmla="*/ 241 h 459"/>
                <a:gd name="T26" fmla="*/ 19 w 804"/>
                <a:gd name="T27" fmla="*/ 73 h 459"/>
                <a:gd name="T28" fmla="*/ 19 w 804"/>
                <a:gd name="T29" fmla="*/ 73 h 459"/>
                <a:gd name="T30" fmla="*/ 51 w 804"/>
                <a:gd name="T31" fmla="*/ 73 h 459"/>
                <a:gd name="T32" fmla="*/ 51 w 804"/>
                <a:gd name="T33" fmla="*/ 423 h 459"/>
                <a:gd name="T34" fmla="*/ 19 w 804"/>
                <a:gd name="T35" fmla="*/ 423 h 459"/>
                <a:gd name="T36" fmla="*/ 19 w 804"/>
                <a:gd name="T37" fmla="*/ 73 h 459"/>
                <a:gd name="T38" fmla="*/ 26 w 804"/>
                <a:gd name="T39" fmla="*/ 46 h 459"/>
                <a:gd name="T40" fmla="*/ 26 w 804"/>
                <a:gd name="T41" fmla="*/ 46 h 459"/>
                <a:gd name="T42" fmla="*/ 770 w 804"/>
                <a:gd name="T43" fmla="*/ 46 h 459"/>
                <a:gd name="T44" fmla="*/ 782 w 804"/>
                <a:gd name="T45" fmla="*/ 53 h 459"/>
                <a:gd name="T46" fmla="*/ 16 w 804"/>
                <a:gd name="T47" fmla="*/ 53 h 459"/>
                <a:gd name="T48" fmla="*/ 26 w 804"/>
                <a:gd name="T49" fmla="*/ 46 h 459"/>
                <a:gd name="T50" fmla="*/ 154 w 804"/>
                <a:gd name="T51" fmla="*/ 9 h 459"/>
                <a:gd name="T52" fmla="*/ 154 w 804"/>
                <a:gd name="T53" fmla="*/ 9 h 459"/>
                <a:gd name="T54" fmla="*/ 649 w 804"/>
                <a:gd name="T55" fmla="*/ 9 h 459"/>
                <a:gd name="T56" fmla="*/ 702 w 804"/>
                <a:gd name="T57" fmla="*/ 36 h 459"/>
                <a:gd name="T58" fmla="*/ 96 w 804"/>
                <a:gd name="T59" fmla="*/ 36 h 459"/>
                <a:gd name="T60" fmla="*/ 154 w 804"/>
                <a:gd name="T61" fmla="*/ 9 h 459"/>
                <a:gd name="T62" fmla="*/ 804 w 804"/>
                <a:gd name="T63" fmla="*/ 53 h 459"/>
                <a:gd name="T64" fmla="*/ 804 w 804"/>
                <a:gd name="T65" fmla="*/ 53 h 459"/>
                <a:gd name="T66" fmla="*/ 802 w 804"/>
                <a:gd name="T67" fmla="*/ 53 h 459"/>
                <a:gd name="T68" fmla="*/ 802 w 804"/>
                <a:gd name="T69" fmla="*/ 53 h 459"/>
                <a:gd name="T70" fmla="*/ 773 w 804"/>
                <a:gd name="T71" fmla="*/ 36 h 459"/>
                <a:gd name="T72" fmla="*/ 724 w 804"/>
                <a:gd name="T73" fmla="*/ 36 h 459"/>
                <a:gd name="T74" fmla="*/ 652 w 804"/>
                <a:gd name="T75" fmla="*/ 0 h 459"/>
                <a:gd name="T76" fmla="*/ 153 w 804"/>
                <a:gd name="T77" fmla="*/ 0 h 459"/>
                <a:gd name="T78" fmla="*/ 73 w 804"/>
                <a:gd name="T79" fmla="*/ 36 h 459"/>
                <a:gd name="T80" fmla="*/ 23 w 804"/>
                <a:gd name="T81" fmla="*/ 36 h 459"/>
                <a:gd name="T82" fmla="*/ 0 w 804"/>
                <a:gd name="T83" fmla="*/ 53 h 459"/>
                <a:gd name="T84" fmla="*/ 0 w 804"/>
                <a:gd name="T85" fmla="*/ 53 h 459"/>
                <a:gd name="T86" fmla="*/ 0 w 804"/>
                <a:gd name="T87" fmla="*/ 53 h 459"/>
                <a:gd name="T88" fmla="*/ 0 w 804"/>
                <a:gd name="T89" fmla="*/ 443 h 459"/>
                <a:gd name="T90" fmla="*/ 517 w 804"/>
                <a:gd name="T91" fmla="*/ 443 h 459"/>
                <a:gd name="T92" fmla="*/ 540 w 804"/>
                <a:gd name="T93" fmla="*/ 459 h 459"/>
                <a:gd name="T94" fmla="*/ 566 w 804"/>
                <a:gd name="T95" fmla="*/ 433 h 459"/>
                <a:gd name="T96" fmla="*/ 540 w 804"/>
                <a:gd name="T97" fmla="*/ 407 h 459"/>
                <a:gd name="T98" fmla="*/ 517 w 804"/>
                <a:gd name="T99" fmla="*/ 423 h 459"/>
                <a:gd name="T100" fmla="*/ 66 w 804"/>
                <a:gd name="T101" fmla="*/ 423 h 459"/>
                <a:gd name="T102" fmla="*/ 66 w 804"/>
                <a:gd name="T103" fmla="*/ 267 h 459"/>
                <a:gd name="T104" fmla="*/ 411 w 804"/>
                <a:gd name="T105" fmla="*/ 256 h 459"/>
                <a:gd name="T106" fmla="*/ 741 w 804"/>
                <a:gd name="T107" fmla="*/ 267 h 459"/>
                <a:gd name="T108" fmla="*/ 741 w 804"/>
                <a:gd name="T109" fmla="*/ 267 h 459"/>
                <a:gd name="T110" fmla="*/ 741 w 804"/>
                <a:gd name="T111" fmla="*/ 423 h 459"/>
                <a:gd name="T112" fmla="*/ 643 w 804"/>
                <a:gd name="T113" fmla="*/ 423 h 459"/>
                <a:gd name="T114" fmla="*/ 619 w 804"/>
                <a:gd name="T115" fmla="*/ 407 h 459"/>
                <a:gd name="T116" fmla="*/ 594 w 804"/>
                <a:gd name="T117" fmla="*/ 433 h 459"/>
                <a:gd name="T118" fmla="*/ 619 w 804"/>
                <a:gd name="T119" fmla="*/ 459 h 459"/>
                <a:gd name="T120" fmla="*/ 643 w 804"/>
                <a:gd name="T121" fmla="*/ 443 h 459"/>
                <a:gd name="T122" fmla="*/ 804 w 804"/>
                <a:gd name="T123" fmla="*/ 443 h 459"/>
                <a:gd name="T124" fmla="*/ 804 w 804"/>
                <a:gd name="T125" fmla="*/ 53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4" h="459">
                  <a:moveTo>
                    <a:pt x="784" y="423"/>
                  </a:moveTo>
                  <a:lnTo>
                    <a:pt x="784" y="423"/>
                  </a:lnTo>
                  <a:lnTo>
                    <a:pt x="756" y="423"/>
                  </a:lnTo>
                  <a:lnTo>
                    <a:pt x="756" y="73"/>
                  </a:lnTo>
                  <a:lnTo>
                    <a:pt x="784" y="73"/>
                  </a:lnTo>
                  <a:lnTo>
                    <a:pt x="784" y="423"/>
                  </a:lnTo>
                  <a:close/>
                  <a:moveTo>
                    <a:pt x="411" y="241"/>
                  </a:moveTo>
                  <a:lnTo>
                    <a:pt x="411" y="241"/>
                  </a:lnTo>
                  <a:cubicBezTo>
                    <a:pt x="257" y="241"/>
                    <a:pt x="102" y="250"/>
                    <a:pt x="66" y="252"/>
                  </a:cubicBezTo>
                  <a:lnTo>
                    <a:pt x="66" y="73"/>
                  </a:lnTo>
                  <a:lnTo>
                    <a:pt x="741" y="73"/>
                  </a:lnTo>
                  <a:lnTo>
                    <a:pt x="741" y="252"/>
                  </a:lnTo>
                  <a:cubicBezTo>
                    <a:pt x="729" y="251"/>
                    <a:pt x="578" y="241"/>
                    <a:pt x="411" y="241"/>
                  </a:cubicBezTo>
                  <a:close/>
                  <a:moveTo>
                    <a:pt x="19" y="73"/>
                  </a:moveTo>
                  <a:lnTo>
                    <a:pt x="19" y="73"/>
                  </a:lnTo>
                  <a:lnTo>
                    <a:pt x="51" y="73"/>
                  </a:lnTo>
                  <a:lnTo>
                    <a:pt x="51" y="423"/>
                  </a:lnTo>
                  <a:lnTo>
                    <a:pt x="19" y="423"/>
                  </a:lnTo>
                  <a:lnTo>
                    <a:pt x="19" y="73"/>
                  </a:lnTo>
                  <a:close/>
                  <a:moveTo>
                    <a:pt x="26" y="46"/>
                  </a:moveTo>
                  <a:lnTo>
                    <a:pt x="26" y="46"/>
                  </a:lnTo>
                  <a:lnTo>
                    <a:pt x="770" y="46"/>
                  </a:lnTo>
                  <a:lnTo>
                    <a:pt x="782" y="53"/>
                  </a:lnTo>
                  <a:lnTo>
                    <a:pt x="16" y="53"/>
                  </a:lnTo>
                  <a:lnTo>
                    <a:pt x="26" y="46"/>
                  </a:lnTo>
                  <a:close/>
                  <a:moveTo>
                    <a:pt x="154" y="9"/>
                  </a:moveTo>
                  <a:lnTo>
                    <a:pt x="154" y="9"/>
                  </a:lnTo>
                  <a:lnTo>
                    <a:pt x="649" y="9"/>
                  </a:lnTo>
                  <a:lnTo>
                    <a:pt x="702" y="36"/>
                  </a:lnTo>
                  <a:lnTo>
                    <a:pt x="96" y="36"/>
                  </a:lnTo>
                  <a:lnTo>
                    <a:pt x="154" y="9"/>
                  </a:lnTo>
                  <a:close/>
                  <a:moveTo>
                    <a:pt x="804" y="53"/>
                  </a:moveTo>
                  <a:lnTo>
                    <a:pt x="804" y="53"/>
                  </a:lnTo>
                  <a:lnTo>
                    <a:pt x="802" y="53"/>
                  </a:lnTo>
                  <a:lnTo>
                    <a:pt x="802" y="53"/>
                  </a:lnTo>
                  <a:lnTo>
                    <a:pt x="773" y="36"/>
                  </a:lnTo>
                  <a:lnTo>
                    <a:pt x="724" y="36"/>
                  </a:lnTo>
                  <a:lnTo>
                    <a:pt x="652" y="0"/>
                  </a:lnTo>
                  <a:lnTo>
                    <a:pt x="153" y="0"/>
                  </a:lnTo>
                  <a:lnTo>
                    <a:pt x="73" y="36"/>
                  </a:lnTo>
                  <a:lnTo>
                    <a:pt x="23" y="36"/>
                  </a:lnTo>
                  <a:lnTo>
                    <a:pt x="0" y="53"/>
                  </a:lnTo>
                  <a:lnTo>
                    <a:pt x="0" y="53"/>
                  </a:lnTo>
                  <a:lnTo>
                    <a:pt x="0" y="53"/>
                  </a:lnTo>
                  <a:lnTo>
                    <a:pt x="0" y="443"/>
                  </a:lnTo>
                  <a:lnTo>
                    <a:pt x="517" y="443"/>
                  </a:lnTo>
                  <a:cubicBezTo>
                    <a:pt x="521" y="452"/>
                    <a:pt x="530" y="459"/>
                    <a:pt x="540" y="459"/>
                  </a:cubicBezTo>
                  <a:cubicBezTo>
                    <a:pt x="555" y="459"/>
                    <a:pt x="566" y="447"/>
                    <a:pt x="566" y="433"/>
                  </a:cubicBezTo>
                  <a:cubicBezTo>
                    <a:pt x="566" y="419"/>
                    <a:pt x="555" y="407"/>
                    <a:pt x="540" y="407"/>
                  </a:cubicBezTo>
                  <a:cubicBezTo>
                    <a:pt x="530" y="407"/>
                    <a:pt x="521" y="414"/>
                    <a:pt x="517" y="423"/>
                  </a:cubicBezTo>
                  <a:lnTo>
                    <a:pt x="66" y="423"/>
                  </a:lnTo>
                  <a:lnTo>
                    <a:pt x="66" y="267"/>
                  </a:lnTo>
                  <a:cubicBezTo>
                    <a:pt x="100" y="264"/>
                    <a:pt x="256" y="256"/>
                    <a:pt x="411" y="256"/>
                  </a:cubicBezTo>
                  <a:cubicBezTo>
                    <a:pt x="584" y="256"/>
                    <a:pt x="740" y="267"/>
                    <a:pt x="741" y="267"/>
                  </a:cubicBezTo>
                  <a:cubicBezTo>
                    <a:pt x="741" y="267"/>
                    <a:pt x="741" y="267"/>
                    <a:pt x="741" y="267"/>
                  </a:cubicBezTo>
                  <a:lnTo>
                    <a:pt x="741" y="423"/>
                  </a:lnTo>
                  <a:lnTo>
                    <a:pt x="643" y="423"/>
                  </a:lnTo>
                  <a:cubicBezTo>
                    <a:pt x="639" y="414"/>
                    <a:pt x="630" y="407"/>
                    <a:pt x="619" y="407"/>
                  </a:cubicBezTo>
                  <a:cubicBezTo>
                    <a:pt x="605" y="407"/>
                    <a:pt x="594" y="419"/>
                    <a:pt x="594" y="433"/>
                  </a:cubicBezTo>
                  <a:cubicBezTo>
                    <a:pt x="594" y="447"/>
                    <a:pt x="605" y="459"/>
                    <a:pt x="619" y="459"/>
                  </a:cubicBezTo>
                  <a:cubicBezTo>
                    <a:pt x="630" y="459"/>
                    <a:pt x="639" y="452"/>
                    <a:pt x="643" y="443"/>
                  </a:cubicBezTo>
                  <a:lnTo>
                    <a:pt x="804" y="443"/>
                  </a:lnTo>
                  <a:lnTo>
                    <a:pt x="804" y="5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6" name="Freeform 22"/>
            <p:cNvSpPr>
              <a:spLocks/>
            </p:cNvSpPr>
            <p:nvPr/>
          </p:nvSpPr>
          <p:spPr bwMode="auto">
            <a:xfrm>
              <a:off x="1092200" y="977900"/>
              <a:ext cx="15875" cy="14288"/>
            </a:xfrm>
            <a:custGeom>
              <a:avLst/>
              <a:gdLst>
                <a:gd name="T0" fmla="*/ 0 w 16"/>
                <a:gd name="T1" fmla="*/ 16 h 16"/>
                <a:gd name="T2" fmla="*/ 0 w 16"/>
                <a:gd name="T3" fmla="*/ 16 h 16"/>
                <a:gd name="T4" fmla="*/ 16 w 16"/>
                <a:gd name="T5" fmla="*/ 16 h 16"/>
                <a:gd name="T6" fmla="*/ 16 w 16"/>
                <a:gd name="T7" fmla="*/ 0 h 16"/>
                <a:gd name="T8" fmla="*/ 0 w 16"/>
                <a:gd name="T9" fmla="*/ 0 h 16"/>
                <a:gd name="T10" fmla="*/ 0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0" y="16"/>
                  </a:moveTo>
                  <a:lnTo>
                    <a:pt x="0" y="16"/>
                  </a:lnTo>
                  <a:lnTo>
                    <a:pt x="16" y="16"/>
                  </a:lnTo>
                  <a:lnTo>
                    <a:pt x="16" y="0"/>
                  </a:lnTo>
                  <a:lnTo>
                    <a:pt x="0" y="0"/>
                  </a:lnTo>
                  <a:lnTo>
                    <a:pt x="0"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7" name="Freeform 23"/>
            <p:cNvSpPr>
              <a:spLocks/>
            </p:cNvSpPr>
            <p:nvPr/>
          </p:nvSpPr>
          <p:spPr bwMode="auto">
            <a:xfrm>
              <a:off x="1709738" y="982663"/>
              <a:ext cx="9525" cy="9525"/>
            </a:xfrm>
            <a:custGeom>
              <a:avLst/>
              <a:gdLst>
                <a:gd name="T0" fmla="*/ 8 w 10"/>
                <a:gd name="T1" fmla="*/ 4 h 10"/>
                <a:gd name="T2" fmla="*/ 8 w 10"/>
                <a:gd name="T3" fmla="*/ 4 h 10"/>
                <a:gd name="T4" fmla="*/ 2 w 10"/>
                <a:gd name="T5" fmla="*/ 4 h 10"/>
                <a:gd name="T6" fmla="*/ 2 w 10"/>
                <a:gd name="T7" fmla="*/ 0 h 10"/>
                <a:gd name="T8" fmla="*/ 0 w 10"/>
                <a:gd name="T9" fmla="*/ 0 h 10"/>
                <a:gd name="T10" fmla="*/ 0 w 10"/>
                <a:gd name="T11" fmla="*/ 10 h 10"/>
                <a:gd name="T12" fmla="*/ 2 w 10"/>
                <a:gd name="T13" fmla="*/ 10 h 10"/>
                <a:gd name="T14" fmla="*/ 2 w 10"/>
                <a:gd name="T15" fmla="*/ 6 h 10"/>
                <a:gd name="T16" fmla="*/ 8 w 10"/>
                <a:gd name="T17" fmla="*/ 6 h 10"/>
                <a:gd name="T18" fmla="*/ 8 w 10"/>
                <a:gd name="T19" fmla="*/ 10 h 10"/>
                <a:gd name="T20" fmla="*/ 10 w 10"/>
                <a:gd name="T21" fmla="*/ 10 h 10"/>
                <a:gd name="T22" fmla="*/ 10 w 10"/>
                <a:gd name="T23" fmla="*/ 0 h 10"/>
                <a:gd name="T24" fmla="*/ 8 w 10"/>
                <a:gd name="T25" fmla="*/ 0 h 10"/>
                <a:gd name="T26" fmla="*/ 8 w 10"/>
                <a:gd name="T2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8" y="4"/>
                  </a:moveTo>
                  <a:lnTo>
                    <a:pt x="8" y="4"/>
                  </a:lnTo>
                  <a:lnTo>
                    <a:pt x="2" y="4"/>
                  </a:lnTo>
                  <a:lnTo>
                    <a:pt x="2" y="0"/>
                  </a:lnTo>
                  <a:lnTo>
                    <a:pt x="0" y="0"/>
                  </a:lnTo>
                  <a:lnTo>
                    <a:pt x="0" y="10"/>
                  </a:lnTo>
                  <a:lnTo>
                    <a:pt x="2" y="10"/>
                  </a:lnTo>
                  <a:lnTo>
                    <a:pt x="2" y="6"/>
                  </a:lnTo>
                  <a:lnTo>
                    <a:pt x="8" y="6"/>
                  </a:lnTo>
                  <a:lnTo>
                    <a:pt x="8" y="10"/>
                  </a:lnTo>
                  <a:lnTo>
                    <a:pt x="10" y="10"/>
                  </a:lnTo>
                  <a:lnTo>
                    <a:pt x="10" y="0"/>
                  </a:lnTo>
                  <a:lnTo>
                    <a:pt x="8" y="0"/>
                  </a:lnTo>
                  <a:lnTo>
                    <a:pt x="8" y="4"/>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8" name="Freeform 24"/>
            <p:cNvSpPr>
              <a:spLocks/>
            </p:cNvSpPr>
            <p:nvPr/>
          </p:nvSpPr>
          <p:spPr bwMode="auto">
            <a:xfrm>
              <a:off x="1720850" y="982663"/>
              <a:ext cx="9525" cy="9525"/>
            </a:xfrm>
            <a:custGeom>
              <a:avLst/>
              <a:gdLst>
                <a:gd name="T0" fmla="*/ 7 w 10"/>
                <a:gd name="T1" fmla="*/ 6 h 10"/>
                <a:gd name="T2" fmla="*/ 7 w 10"/>
                <a:gd name="T3" fmla="*/ 6 h 10"/>
                <a:gd name="T4" fmla="*/ 5 w 10"/>
                <a:gd name="T5" fmla="*/ 8 h 10"/>
                <a:gd name="T6" fmla="*/ 2 w 10"/>
                <a:gd name="T7" fmla="*/ 6 h 10"/>
                <a:gd name="T8" fmla="*/ 2 w 10"/>
                <a:gd name="T9" fmla="*/ 0 h 10"/>
                <a:gd name="T10" fmla="*/ 0 w 10"/>
                <a:gd name="T11" fmla="*/ 0 h 10"/>
                <a:gd name="T12" fmla="*/ 0 w 10"/>
                <a:gd name="T13" fmla="*/ 6 h 10"/>
                <a:gd name="T14" fmla="*/ 1 w 10"/>
                <a:gd name="T15" fmla="*/ 9 h 10"/>
                <a:gd name="T16" fmla="*/ 5 w 10"/>
                <a:gd name="T17" fmla="*/ 10 h 10"/>
                <a:gd name="T18" fmla="*/ 9 w 10"/>
                <a:gd name="T19" fmla="*/ 9 h 10"/>
                <a:gd name="T20" fmla="*/ 10 w 10"/>
                <a:gd name="T21" fmla="*/ 6 h 10"/>
                <a:gd name="T22" fmla="*/ 10 w 10"/>
                <a:gd name="T23" fmla="*/ 0 h 10"/>
                <a:gd name="T24" fmla="*/ 7 w 10"/>
                <a:gd name="T25" fmla="*/ 0 h 10"/>
                <a:gd name="T26" fmla="*/ 7 w 10"/>
                <a:gd name="T27"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0">
                  <a:moveTo>
                    <a:pt x="7" y="6"/>
                  </a:moveTo>
                  <a:lnTo>
                    <a:pt x="7" y="6"/>
                  </a:lnTo>
                  <a:cubicBezTo>
                    <a:pt x="7" y="8"/>
                    <a:pt x="7" y="8"/>
                    <a:pt x="5" y="8"/>
                  </a:cubicBezTo>
                  <a:cubicBezTo>
                    <a:pt x="3" y="8"/>
                    <a:pt x="2" y="8"/>
                    <a:pt x="2" y="6"/>
                  </a:cubicBezTo>
                  <a:lnTo>
                    <a:pt x="2" y="0"/>
                  </a:lnTo>
                  <a:lnTo>
                    <a:pt x="0" y="0"/>
                  </a:lnTo>
                  <a:lnTo>
                    <a:pt x="0" y="6"/>
                  </a:lnTo>
                  <a:cubicBezTo>
                    <a:pt x="0" y="7"/>
                    <a:pt x="0" y="8"/>
                    <a:pt x="1" y="9"/>
                  </a:cubicBezTo>
                  <a:cubicBezTo>
                    <a:pt x="1" y="10"/>
                    <a:pt x="3" y="10"/>
                    <a:pt x="5" y="10"/>
                  </a:cubicBezTo>
                  <a:cubicBezTo>
                    <a:pt x="7" y="10"/>
                    <a:pt x="8" y="10"/>
                    <a:pt x="9" y="9"/>
                  </a:cubicBezTo>
                  <a:cubicBezTo>
                    <a:pt x="9" y="8"/>
                    <a:pt x="10" y="7"/>
                    <a:pt x="10" y="6"/>
                  </a:cubicBezTo>
                  <a:lnTo>
                    <a:pt x="10" y="0"/>
                  </a:lnTo>
                  <a:lnTo>
                    <a:pt x="7" y="0"/>
                  </a:lnTo>
                  <a:lnTo>
                    <a:pt x="7" y="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39" name="Freeform 25"/>
            <p:cNvSpPr>
              <a:spLocks noEditPoints="1"/>
            </p:cNvSpPr>
            <p:nvPr/>
          </p:nvSpPr>
          <p:spPr bwMode="auto">
            <a:xfrm>
              <a:off x="1730375" y="982663"/>
              <a:ext cx="11113" cy="9525"/>
            </a:xfrm>
            <a:custGeom>
              <a:avLst/>
              <a:gdLst>
                <a:gd name="T0" fmla="*/ 4 w 12"/>
                <a:gd name="T1" fmla="*/ 6 h 10"/>
                <a:gd name="T2" fmla="*/ 4 w 12"/>
                <a:gd name="T3" fmla="*/ 6 h 10"/>
                <a:gd name="T4" fmla="*/ 6 w 12"/>
                <a:gd name="T5" fmla="*/ 2 h 10"/>
                <a:gd name="T6" fmla="*/ 8 w 12"/>
                <a:gd name="T7" fmla="*/ 6 h 10"/>
                <a:gd name="T8" fmla="*/ 4 w 12"/>
                <a:gd name="T9" fmla="*/ 6 h 10"/>
                <a:gd name="T10" fmla="*/ 5 w 12"/>
                <a:gd name="T11" fmla="*/ 0 h 10"/>
                <a:gd name="T12" fmla="*/ 5 w 12"/>
                <a:gd name="T13" fmla="*/ 0 h 10"/>
                <a:gd name="T14" fmla="*/ 0 w 12"/>
                <a:gd name="T15" fmla="*/ 10 h 10"/>
                <a:gd name="T16" fmla="*/ 3 w 12"/>
                <a:gd name="T17" fmla="*/ 10 h 10"/>
                <a:gd name="T18" fmla="*/ 4 w 12"/>
                <a:gd name="T19" fmla="*/ 8 h 10"/>
                <a:gd name="T20" fmla="*/ 8 w 12"/>
                <a:gd name="T21" fmla="*/ 8 h 10"/>
                <a:gd name="T22" fmla="*/ 9 w 12"/>
                <a:gd name="T23" fmla="*/ 10 h 10"/>
                <a:gd name="T24" fmla="*/ 12 w 12"/>
                <a:gd name="T25" fmla="*/ 10 h 10"/>
                <a:gd name="T26" fmla="*/ 7 w 12"/>
                <a:gd name="T27" fmla="*/ 0 h 10"/>
                <a:gd name="T28" fmla="*/ 5 w 12"/>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0">
                  <a:moveTo>
                    <a:pt x="4" y="6"/>
                  </a:moveTo>
                  <a:lnTo>
                    <a:pt x="4" y="6"/>
                  </a:lnTo>
                  <a:lnTo>
                    <a:pt x="6" y="2"/>
                  </a:lnTo>
                  <a:lnTo>
                    <a:pt x="8" y="6"/>
                  </a:lnTo>
                  <a:lnTo>
                    <a:pt x="4" y="6"/>
                  </a:lnTo>
                  <a:close/>
                  <a:moveTo>
                    <a:pt x="5" y="0"/>
                  </a:moveTo>
                  <a:lnTo>
                    <a:pt x="5" y="0"/>
                  </a:lnTo>
                  <a:lnTo>
                    <a:pt x="0" y="10"/>
                  </a:lnTo>
                  <a:lnTo>
                    <a:pt x="3" y="10"/>
                  </a:lnTo>
                  <a:lnTo>
                    <a:pt x="4" y="8"/>
                  </a:lnTo>
                  <a:lnTo>
                    <a:pt x="8" y="8"/>
                  </a:lnTo>
                  <a:lnTo>
                    <a:pt x="9" y="10"/>
                  </a:lnTo>
                  <a:lnTo>
                    <a:pt x="12" y="10"/>
                  </a:lnTo>
                  <a:lnTo>
                    <a:pt x="7" y="0"/>
                  </a:lnTo>
                  <a:lnTo>
                    <a:pt x="5"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0" name="Freeform 26"/>
            <p:cNvSpPr>
              <a:spLocks/>
            </p:cNvSpPr>
            <p:nvPr/>
          </p:nvSpPr>
          <p:spPr bwMode="auto">
            <a:xfrm>
              <a:off x="1739900" y="982663"/>
              <a:ext cx="17463" cy="9525"/>
            </a:xfrm>
            <a:custGeom>
              <a:avLst/>
              <a:gdLst>
                <a:gd name="T0" fmla="*/ 12 w 17"/>
                <a:gd name="T1" fmla="*/ 8 h 10"/>
                <a:gd name="T2" fmla="*/ 12 w 17"/>
                <a:gd name="T3" fmla="*/ 8 h 10"/>
                <a:gd name="T4" fmla="*/ 10 w 17"/>
                <a:gd name="T5" fmla="*/ 0 h 10"/>
                <a:gd name="T6" fmla="*/ 7 w 17"/>
                <a:gd name="T7" fmla="*/ 0 h 10"/>
                <a:gd name="T8" fmla="*/ 5 w 17"/>
                <a:gd name="T9" fmla="*/ 8 h 10"/>
                <a:gd name="T10" fmla="*/ 2 w 17"/>
                <a:gd name="T11" fmla="*/ 0 h 10"/>
                <a:gd name="T12" fmla="*/ 0 w 17"/>
                <a:gd name="T13" fmla="*/ 0 h 10"/>
                <a:gd name="T14" fmla="*/ 3 w 17"/>
                <a:gd name="T15" fmla="*/ 10 h 10"/>
                <a:gd name="T16" fmla="*/ 6 w 17"/>
                <a:gd name="T17" fmla="*/ 10 h 10"/>
                <a:gd name="T18" fmla="*/ 8 w 17"/>
                <a:gd name="T19" fmla="*/ 2 h 10"/>
                <a:gd name="T20" fmla="*/ 11 w 17"/>
                <a:gd name="T21" fmla="*/ 10 h 10"/>
                <a:gd name="T22" fmla="*/ 13 w 17"/>
                <a:gd name="T23" fmla="*/ 10 h 10"/>
                <a:gd name="T24" fmla="*/ 17 w 17"/>
                <a:gd name="T25" fmla="*/ 0 h 10"/>
                <a:gd name="T26" fmla="*/ 15 w 17"/>
                <a:gd name="T27" fmla="*/ 0 h 10"/>
                <a:gd name="T28" fmla="*/ 12 w 17"/>
                <a:gd name="T2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 h="10">
                  <a:moveTo>
                    <a:pt x="12" y="8"/>
                  </a:moveTo>
                  <a:lnTo>
                    <a:pt x="12" y="8"/>
                  </a:lnTo>
                  <a:lnTo>
                    <a:pt x="10" y="0"/>
                  </a:lnTo>
                  <a:lnTo>
                    <a:pt x="7" y="0"/>
                  </a:lnTo>
                  <a:lnTo>
                    <a:pt x="5" y="8"/>
                  </a:lnTo>
                  <a:lnTo>
                    <a:pt x="2" y="0"/>
                  </a:lnTo>
                  <a:lnTo>
                    <a:pt x="0" y="0"/>
                  </a:lnTo>
                  <a:lnTo>
                    <a:pt x="3" y="10"/>
                  </a:lnTo>
                  <a:lnTo>
                    <a:pt x="6" y="10"/>
                  </a:lnTo>
                  <a:lnTo>
                    <a:pt x="8" y="2"/>
                  </a:lnTo>
                  <a:lnTo>
                    <a:pt x="11" y="10"/>
                  </a:lnTo>
                  <a:lnTo>
                    <a:pt x="13" y="10"/>
                  </a:lnTo>
                  <a:lnTo>
                    <a:pt x="17" y="0"/>
                  </a:lnTo>
                  <a:lnTo>
                    <a:pt x="15" y="0"/>
                  </a:lnTo>
                  <a:lnTo>
                    <a:pt x="12" y="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1" name="Freeform 27"/>
            <p:cNvSpPr>
              <a:spLocks/>
            </p:cNvSpPr>
            <p:nvPr/>
          </p:nvSpPr>
          <p:spPr bwMode="auto">
            <a:xfrm>
              <a:off x="1757363" y="982663"/>
              <a:ext cx="9525" cy="9525"/>
            </a:xfrm>
            <a:custGeom>
              <a:avLst/>
              <a:gdLst>
                <a:gd name="T0" fmla="*/ 0 w 10"/>
                <a:gd name="T1" fmla="*/ 5 h 10"/>
                <a:gd name="T2" fmla="*/ 0 w 10"/>
                <a:gd name="T3" fmla="*/ 5 h 10"/>
                <a:gd name="T4" fmla="*/ 2 w 10"/>
                <a:gd name="T5" fmla="*/ 9 h 10"/>
                <a:gd name="T6" fmla="*/ 6 w 10"/>
                <a:gd name="T7" fmla="*/ 10 h 10"/>
                <a:gd name="T8" fmla="*/ 10 w 10"/>
                <a:gd name="T9" fmla="*/ 10 h 10"/>
                <a:gd name="T10" fmla="*/ 10 w 10"/>
                <a:gd name="T11" fmla="*/ 8 h 10"/>
                <a:gd name="T12" fmla="*/ 6 w 10"/>
                <a:gd name="T13" fmla="*/ 8 h 10"/>
                <a:gd name="T14" fmla="*/ 3 w 10"/>
                <a:gd name="T15" fmla="*/ 6 h 10"/>
                <a:gd name="T16" fmla="*/ 10 w 10"/>
                <a:gd name="T17" fmla="*/ 6 h 10"/>
                <a:gd name="T18" fmla="*/ 10 w 10"/>
                <a:gd name="T19" fmla="*/ 4 h 10"/>
                <a:gd name="T20" fmla="*/ 3 w 10"/>
                <a:gd name="T21" fmla="*/ 4 h 10"/>
                <a:gd name="T22" fmla="*/ 6 w 10"/>
                <a:gd name="T23" fmla="*/ 1 h 10"/>
                <a:gd name="T24" fmla="*/ 10 w 10"/>
                <a:gd name="T25" fmla="*/ 1 h 10"/>
                <a:gd name="T26" fmla="*/ 10 w 10"/>
                <a:gd name="T27" fmla="*/ 0 h 10"/>
                <a:gd name="T28" fmla="*/ 6 w 10"/>
                <a:gd name="T29" fmla="*/ 0 h 10"/>
                <a:gd name="T30" fmla="*/ 0 w 10"/>
                <a:gd name="T3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0">
                  <a:moveTo>
                    <a:pt x="0" y="5"/>
                  </a:moveTo>
                  <a:lnTo>
                    <a:pt x="0" y="5"/>
                  </a:lnTo>
                  <a:cubicBezTo>
                    <a:pt x="0" y="7"/>
                    <a:pt x="1" y="8"/>
                    <a:pt x="2" y="9"/>
                  </a:cubicBezTo>
                  <a:cubicBezTo>
                    <a:pt x="3" y="10"/>
                    <a:pt x="4" y="10"/>
                    <a:pt x="6" y="10"/>
                  </a:cubicBezTo>
                  <a:lnTo>
                    <a:pt x="10" y="10"/>
                  </a:lnTo>
                  <a:lnTo>
                    <a:pt x="10" y="8"/>
                  </a:lnTo>
                  <a:lnTo>
                    <a:pt x="6" y="8"/>
                  </a:lnTo>
                  <a:cubicBezTo>
                    <a:pt x="4" y="8"/>
                    <a:pt x="3" y="8"/>
                    <a:pt x="3" y="6"/>
                  </a:cubicBezTo>
                  <a:lnTo>
                    <a:pt x="10" y="6"/>
                  </a:lnTo>
                  <a:lnTo>
                    <a:pt x="10" y="4"/>
                  </a:lnTo>
                  <a:lnTo>
                    <a:pt x="3" y="4"/>
                  </a:lnTo>
                  <a:cubicBezTo>
                    <a:pt x="3" y="2"/>
                    <a:pt x="4" y="1"/>
                    <a:pt x="6" y="1"/>
                  </a:cubicBezTo>
                  <a:lnTo>
                    <a:pt x="10" y="1"/>
                  </a:lnTo>
                  <a:lnTo>
                    <a:pt x="10" y="0"/>
                  </a:lnTo>
                  <a:lnTo>
                    <a:pt x="6" y="0"/>
                  </a:lnTo>
                  <a:cubicBezTo>
                    <a:pt x="2" y="0"/>
                    <a:pt x="0" y="1"/>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2" name="Freeform 28"/>
            <p:cNvSpPr>
              <a:spLocks/>
            </p:cNvSpPr>
            <p:nvPr/>
          </p:nvSpPr>
          <p:spPr bwMode="auto">
            <a:xfrm>
              <a:off x="1768475" y="982663"/>
              <a:ext cx="1588" cy="9525"/>
            </a:xfrm>
            <a:custGeom>
              <a:avLst/>
              <a:gdLst>
                <a:gd name="T0" fmla="*/ 0 w 2"/>
                <a:gd name="T1" fmla="*/ 10 h 10"/>
                <a:gd name="T2" fmla="*/ 0 w 2"/>
                <a:gd name="T3" fmla="*/ 10 h 10"/>
                <a:gd name="T4" fmla="*/ 2 w 2"/>
                <a:gd name="T5" fmla="*/ 10 h 10"/>
                <a:gd name="T6" fmla="*/ 2 w 2"/>
                <a:gd name="T7" fmla="*/ 0 h 10"/>
                <a:gd name="T8" fmla="*/ 0 w 2"/>
                <a:gd name="T9" fmla="*/ 0 h 10"/>
                <a:gd name="T10" fmla="*/ 0 w 2"/>
                <a:gd name="T11" fmla="*/ 10 h 10"/>
              </a:gdLst>
              <a:ahLst/>
              <a:cxnLst>
                <a:cxn ang="0">
                  <a:pos x="T0" y="T1"/>
                </a:cxn>
                <a:cxn ang="0">
                  <a:pos x="T2" y="T3"/>
                </a:cxn>
                <a:cxn ang="0">
                  <a:pos x="T4" y="T5"/>
                </a:cxn>
                <a:cxn ang="0">
                  <a:pos x="T6" y="T7"/>
                </a:cxn>
                <a:cxn ang="0">
                  <a:pos x="T8" y="T9"/>
                </a:cxn>
                <a:cxn ang="0">
                  <a:pos x="T10" y="T11"/>
                </a:cxn>
              </a:cxnLst>
              <a:rect l="0" t="0" r="r" b="b"/>
              <a:pathLst>
                <a:path w="2" h="10">
                  <a:moveTo>
                    <a:pt x="0" y="10"/>
                  </a:moveTo>
                  <a:lnTo>
                    <a:pt x="0" y="10"/>
                  </a:lnTo>
                  <a:lnTo>
                    <a:pt x="2" y="10"/>
                  </a:lnTo>
                  <a:lnTo>
                    <a:pt x="2" y="0"/>
                  </a:lnTo>
                  <a:lnTo>
                    <a:pt x="0" y="0"/>
                  </a:lnTo>
                  <a:lnTo>
                    <a:pt x="0" y="1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3" name="Freeform 29"/>
            <p:cNvSpPr>
              <a:spLocks/>
            </p:cNvSpPr>
            <p:nvPr/>
          </p:nvSpPr>
          <p:spPr bwMode="auto">
            <a:xfrm>
              <a:off x="1674813" y="977900"/>
              <a:ext cx="11113" cy="14288"/>
            </a:xfrm>
            <a:custGeom>
              <a:avLst/>
              <a:gdLst>
                <a:gd name="T0" fmla="*/ 0 w 11"/>
                <a:gd name="T1" fmla="*/ 5 h 15"/>
                <a:gd name="T2" fmla="*/ 0 w 11"/>
                <a:gd name="T3" fmla="*/ 5 h 15"/>
                <a:gd name="T4" fmla="*/ 1 w 11"/>
                <a:gd name="T5" fmla="*/ 9 h 15"/>
                <a:gd name="T6" fmla="*/ 11 w 11"/>
                <a:gd name="T7" fmla="*/ 15 h 15"/>
                <a:gd name="T8" fmla="*/ 11 w 11"/>
                <a:gd name="T9" fmla="*/ 15 h 15"/>
                <a:gd name="T10" fmla="*/ 11 w 11"/>
                <a:gd name="T11" fmla="*/ 15 h 15"/>
                <a:gd name="T12" fmla="*/ 2 w 11"/>
                <a:gd name="T13" fmla="*/ 0 h 15"/>
                <a:gd name="T14" fmla="*/ 0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0" y="5"/>
                  </a:moveTo>
                  <a:lnTo>
                    <a:pt x="0" y="5"/>
                  </a:lnTo>
                  <a:cubicBezTo>
                    <a:pt x="0" y="8"/>
                    <a:pt x="1" y="9"/>
                    <a:pt x="1" y="9"/>
                  </a:cubicBezTo>
                  <a:cubicBezTo>
                    <a:pt x="4" y="11"/>
                    <a:pt x="10" y="14"/>
                    <a:pt x="11" y="15"/>
                  </a:cubicBezTo>
                  <a:cubicBezTo>
                    <a:pt x="11" y="15"/>
                    <a:pt x="11" y="15"/>
                    <a:pt x="11" y="15"/>
                  </a:cubicBezTo>
                  <a:cubicBezTo>
                    <a:pt x="11" y="15"/>
                    <a:pt x="11" y="15"/>
                    <a:pt x="11" y="15"/>
                  </a:cubicBezTo>
                  <a:cubicBezTo>
                    <a:pt x="8" y="6"/>
                    <a:pt x="2" y="0"/>
                    <a:pt x="2" y="0"/>
                  </a:cubicBezTo>
                  <a:cubicBezTo>
                    <a:pt x="2" y="0"/>
                    <a:pt x="0" y="3"/>
                    <a:pt x="0"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4" name="Freeform 30"/>
            <p:cNvSpPr>
              <a:spLocks/>
            </p:cNvSpPr>
            <p:nvPr/>
          </p:nvSpPr>
          <p:spPr bwMode="auto">
            <a:xfrm>
              <a:off x="1674813" y="993775"/>
              <a:ext cx="9525" cy="3175"/>
            </a:xfrm>
            <a:custGeom>
              <a:avLst/>
              <a:gdLst>
                <a:gd name="T0" fmla="*/ 0 w 10"/>
                <a:gd name="T1" fmla="*/ 0 h 3"/>
                <a:gd name="T2" fmla="*/ 0 w 10"/>
                <a:gd name="T3" fmla="*/ 0 h 3"/>
                <a:gd name="T4" fmla="*/ 5 w 10"/>
                <a:gd name="T5" fmla="*/ 3 h 3"/>
                <a:gd name="T6" fmla="*/ 10 w 10"/>
                <a:gd name="T7" fmla="*/ 0 h 3"/>
                <a:gd name="T8" fmla="*/ 10 w 10"/>
                <a:gd name="T9" fmla="*/ 0 h 3"/>
                <a:gd name="T10" fmla="*/ 10 w 10"/>
                <a:gd name="T11" fmla="*/ 0 h 3"/>
                <a:gd name="T12" fmla="*/ 0 w 10"/>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0" h="3">
                  <a:moveTo>
                    <a:pt x="0" y="0"/>
                  </a:moveTo>
                  <a:lnTo>
                    <a:pt x="0" y="0"/>
                  </a:lnTo>
                  <a:cubicBezTo>
                    <a:pt x="2" y="2"/>
                    <a:pt x="3" y="3"/>
                    <a:pt x="5" y="3"/>
                  </a:cubicBezTo>
                  <a:cubicBezTo>
                    <a:pt x="6" y="3"/>
                    <a:pt x="9" y="1"/>
                    <a:pt x="10" y="0"/>
                  </a:cubicBezTo>
                  <a:cubicBezTo>
                    <a:pt x="10" y="0"/>
                    <a:pt x="10" y="0"/>
                    <a:pt x="10" y="0"/>
                  </a:cubicBezTo>
                  <a:cubicBezTo>
                    <a:pt x="10" y="0"/>
                    <a:pt x="10" y="0"/>
                    <a:pt x="10" y="0"/>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5" name="Freeform 31"/>
            <p:cNvSpPr>
              <a:spLocks/>
            </p:cNvSpPr>
            <p:nvPr/>
          </p:nvSpPr>
          <p:spPr bwMode="auto">
            <a:xfrm>
              <a:off x="1671638" y="984250"/>
              <a:ext cx="14288" cy="7938"/>
            </a:xfrm>
            <a:custGeom>
              <a:avLst/>
              <a:gdLst>
                <a:gd name="T0" fmla="*/ 1 w 14"/>
                <a:gd name="T1" fmla="*/ 5 h 8"/>
                <a:gd name="T2" fmla="*/ 1 w 14"/>
                <a:gd name="T3" fmla="*/ 5 h 8"/>
                <a:gd name="T4" fmla="*/ 4 w 14"/>
                <a:gd name="T5" fmla="*/ 8 h 8"/>
                <a:gd name="T6" fmla="*/ 6 w 14"/>
                <a:gd name="T7" fmla="*/ 8 h 8"/>
                <a:gd name="T8" fmla="*/ 13 w 14"/>
                <a:gd name="T9" fmla="*/ 8 h 8"/>
                <a:gd name="T10" fmla="*/ 14 w 14"/>
                <a:gd name="T11" fmla="*/ 8 h 8"/>
                <a:gd name="T12" fmla="*/ 14 w 14"/>
                <a:gd name="T13" fmla="*/ 8 h 8"/>
                <a:gd name="T14" fmla="*/ 1 w 14"/>
                <a:gd name="T15" fmla="*/ 0 h 8"/>
                <a:gd name="T16" fmla="*/ 1 w 1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8">
                  <a:moveTo>
                    <a:pt x="1" y="5"/>
                  </a:moveTo>
                  <a:lnTo>
                    <a:pt x="1" y="5"/>
                  </a:lnTo>
                  <a:cubicBezTo>
                    <a:pt x="2" y="7"/>
                    <a:pt x="4" y="8"/>
                    <a:pt x="4" y="8"/>
                  </a:cubicBezTo>
                  <a:cubicBezTo>
                    <a:pt x="5" y="8"/>
                    <a:pt x="6" y="8"/>
                    <a:pt x="6" y="8"/>
                  </a:cubicBezTo>
                  <a:cubicBezTo>
                    <a:pt x="6" y="8"/>
                    <a:pt x="12" y="8"/>
                    <a:pt x="13" y="8"/>
                  </a:cubicBezTo>
                  <a:cubicBezTo>
                    <a:pt x="14" y="8"/>
                    <a:pt x="14" y="8"/>
                    <a:pt x="14" y="8"/>
                  </a:cubicBezTo>
                  <a:cubicBezTo>
                    <a:pt x="14" y="8"/>
                    <a:pt x="14" y="8"/>
                    <a:pt x="14" y="8"/>
                  </a:cubicBezTo>
                  <a:cubicBezTo>
                    <a:pt x="9" y="5"/>
                    <a:pt x="1" y="0"/>
                    <a:pt x="1" y="0"/>
                  </a:cubicBezTo>
                  <a:cubicBezTo>
                    <a:pt x="0" y="3"/>
                    <a:pt x="1" y="5"/>
                    <a:pt x="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6" name="Freeform 32"/>
            <p:cNvSpPr>
              <a:spLocks/>
            </p:cNvSpPr>
            <p:nvPr/>
          </p:nvSpPr>
          <p:spPr bwMode="auto">
            <a:xfrm>
              <a:off x="1681163" y="973138"/>
              <a:ext cx="6350" cy="17463"/>
            </a:xfrm>
            <a:custGeom>
              <a:avLst/>
              <a:gdLst>
                <a:gd name="T0" fmla="*/ 4 w 8"/>
                <a:gd name="T1" fmla="*/ 0 h 18"/>
                <a:gd name="T2" fmla="*/ 4 w 8"/>
                <a:gd name="T3" fmla="*/ 0 h 18"/>
                <a:gd name="T4" fmla="*/ 0 w 8"/>
                <a:gd name="T5" fmla="*/ 3 h 18"/>
                <a:gd name="T6" fmla="*/ 0 w 8"/>
                <a:gd name="T7" fmla="*/ 6 h 18"/>
                <a:gd name="T8" fmla="*/ 6 w 8"/>
                <a:gd name="T9" fmla="*/ 18 h 18"/>
                <a:gd name="T10" fmla="*/ 7 w 8"/>
                <a:gd name="T11" fmla="*/ 18 h 18"/>
                <a:gd name="T12" fmla="*/ 7 w 8"/>
                <a:gd name="T13" fmla="*/ 18 h 18"/>
                <a:gd name="T14" fmla="*/ 5 w 8"/>
                <a:gd name="T15" fmla="*/ 0 h 18"/>
                <a:gd name="T16" fmla="*/ 4 w 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4" y="0"/>
                  </a:moveTo>
                  <a:lnTo>
                    <a:pt x="4" y="0"/>
                  </a:lnTo>
                  <a:cubicBezTo>
                    <a:pt x="1" y="1"/>
                    <a:pt x="0" y="3"/>
                    <a:pt x="0" y="3"/>
                  </a:cubicBezTo>
                  <a:cubicBezTo>
                    <a:pt x="0" y="5"/>
                    <a:pt x="0" y="6"/>
                    <a:pt x="0" y="6"/>
                  </a:cubicBezTo>
                  <a:cubicBezTo>
                    <a:pt x="1" y="10"/>
                    <a:pt x="6" y="17"/>
                    <a:pt x="6" y="18"/>
                  </a:cubicBezTo>
                  <a:cubicBezTo>
                    <a:pt x="7" y="18"/>
                    <a:pt x="7" y="18"/>
                    <a:pt x="7" y="18"/>
                  </a:cubicBezTo>
                  <a:cubicBezTo>
                    <a:pt x="7" y="18"/>
                    <a:pt x="7" y="18"/>
                    <a:pt x="7" y="18"/>
                  </a:cubicBezTo>
                  <a:cubicBezTo>
                    <a:pt x="8" y="4"/>
                    <a:pt x="5" y="0"/>
                    <a:pt x="5" y="0"/>
                  </a:cubicBezTo>
                  <a:cubicBezTo>
                    <a:pt x="5" y="0"/>
                    <a:pt x="4" y="0"/>
                    <a:pt x="4"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7" name="Freeform 33"/>
            <p:cNvSpPr>
              <a:spLocks/>
            </p:cNvSpPr>
            <p:nvPr/>
          </p:nvSpPr>
          <p:spPr bwMode="auto">
            <a:xfrm>
              <a:off x="1687513" y="973138"/>
              <a:ext cx="7938" cy="17463"/>
            </a:xfrm>
            <a:custGeom>
              <a:avLst/>
              <a:gdLst>
                <a:gd name="T0" fmla="*/ 8 w 8"/>
                <a:gd name="T1" fmla="*/ 3 h 18"/>
                <a:gd name="T2" fmla="*/ 8 w 8"/>
                <a:gd name="T3" fmla="*/ 3 h 18"/>
                <a:gd name="T4" fmla="*/ 4 w 8"/>
                <a:gd name="T5" fmla="*/ 0 h 18"/>
                <a:gd name="T6" fmla="*/ 3 w 8"/>
                <a:gd name="T7" fmla="*/ 0 h 18"/>
                <a:gd name="T8" fmla="*/ 1 w 8"/>
                <a:gd name="T9" fmla="*/ 18 h 18"/>
                <a:gd name="T10" fmla="*/ 1 w 8"/>
                <a:gd name="T11" fmla="*/ 18 h 18"/>
                <a:gd name="T12" fmla="*/ 2 w 8"/>
                <a:gd name="T13" fmla="*/ 18 h 18"/>
                <a:gd name="T14" fmla="*/ 8 w 8"/>
                <a:gd name="T15" fmla="*/ 6 h 18"/>
                <a:gd name="T16" fmla="*/ 8 w 8"/>
                <a:gd name="T1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8">
                  <a:moveTo>
                    <a:pt x="8" y="3"/>
                  </a:moveTo>
                  <a:lnTo>
                    <a:pt x="8" y="3"/>
                  </a:lnTo>
                  <a:cubicBezTo>
                    <a:pt x="8" y="3"/>
                    <a:pt x="7" y="1"/>
                    <a:pt x="4" y="0"/>
                  </a:cubicBezTo>
                  <a:cubicBezTo>
                    <a:pt x="4" y="0"/>
                    <a:pt x="4" y="0"/>
                    <a:pt x="3" y="0"/>
                  </a:cubicBezTo>
                  <a:cubicBezTo>
                    <a:pt x="3" y="0"/>
                    <a:pt x="0" y="4"/>
                    <a:pt x="1" y="18"/>
                  </a:cubicBezTo>
                  <a:cubicBezTo>
                    <a:pt x="1" y="18"/>
                    <a:pt x="1" y="18"/>
                    <a:pt x="1" y="18"/>
                  </a:cubicBezTo>
                  <a:cubicBezTo>
                    <a:pt x="2" y="18"/>
                    <a:pt x="2" y="18"/>
                    <a:pt x="2" y="18"/>
                  </a:cubicBezTo>
                  <a:cubicBezTo>
                    <a:pt x="3" y="17"/>
                    <a:pt x="7" y="10"/>
                    <a:pt x="8" y="6"/>
                  </a:cubicBezTo>
                  <a:cubicBezTo>
                    <a:pt x="8" y="6"/>
                    <a:pt x="8" y="5"/>
                    <a:pt x="8" y="3"/>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8" name="Freeform 34"/>
            <p:cNvSpPr>
              <a:spLocks/>
            </p:cNvSpPr>
            <p:nvPr/>
          </p:nvSpPr>
          <p:spPr bwMode="auto">
            <a:xfrm>
              <a:off x="1690688" y="993775"/>
              <a:ext cx="9525" cy="3175"/>
            </a:xfrm>
            <a:custGeom>
              <a:avLst/>
              <a:gdLst>
                <a:gd name="T0" fmla="*/ 0 w 10"/>
                <a:gd name="T1" fmla="*/ 0 h 4"/>
                <a:gd name="T2" fmla="*/ 0 w 10"/>
                <a:gd name="T3" fmla="*/ 0 h 4"/>
                <a:gd name="T4" fmla="*/ 0 w 10"/>
                <a:gd name="T5" fmla="*/ 0 h 4"/>
                <a:gd name="T6" fmla="*/ 5 w 10"/>
                <a:gd name="T7" fmla="*/ 3 h 4"/>
                <a:gd name="T8" fmla="*/ 10 w 10"/>
                <a:gd name="T9" fmla="*/ 0 h 4"/>
                <a:gd name="T10" fmla="*/ 0 w 10"/>
                <a:gd name="T11" fmla="*/ 0 h 4"/>
                <a:gd name="T12" fmla="*/ 0 w 10"/>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0" y="0"/>
                  </a:moveTo>
                  <a:lnTo>
                    <a:pt x="0" y="0"/>
                  </a:lnTo>
                  <a:cubicBezTo>
                    <a:pt x="0" y="0"/>
                    <a:pt x="0" y="0"/>
                    <a:pt x="0" y="0"/>
                  </a:cubicBezTo>
                  <a:cubicBezTo>
                    <a:pt x="1" y="1"/>
                    <a:pt x="4" y="3"/>
                    <a:pt x="5" y="3"/>
                  </a:cubicBezTo>
                  <a:cubicBezTo>
                    <a:pt x="5" y="3"/>
                    <a:pt x="7" y="4"/>
                    <a:pt x="10" y="0"/>
                  </a:cubicBezTo>
                  <a:lnTo>
                    <a:pt x="0" y="0"/>
                  </a:lnTo>
                  <a:cubicBezTo>
                    <a:pt x="0" y="0"/>
                    <a:pt x="0" y="0"/>
                    <a:pt x="0"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49" name="Freeform 35"/>
            <p:cNvSpPr>
              <a:spLocks/>
            </p:cNvSpPr>
            <p:nvPr/>
          </p:nvSpPr>
          <p:spPr bwMode="auto">
            <a:xfrm>
              <a:off x="1690688" y="984250"/>
              <a:ext cx="12700" cy="7938"/>
            </a:xfrm>
            <a:custGeom>
              <a:avLst/>
              <a:gdLst>
                <a:gd name="T0" fmla="*/ 0 w 13"/>
                <a:gd name="T1" fmla="*/ 8 h 8"/>
                <a:gd name="T2" fmla="*/ 0 w 13"/>
                <a:gd name="T3" fmla="*/ 8 h 8"/>
                <a:gd name="T4" fmla="*/ 0 w 13"/>
                <a:gd name="T5" fmla="*/ 8 h 8"/>
                <a:gd name="T6" fmla="*/ 0 w 13"/>
                <a:gd name="T7" fmla="*/ 8 h 8"/>
                <a:gd name="T8" fmla="*/ 7 w 13"/>
                <a:gd name="T9" fmla="*/ 8 h 8"/>
                <a:gd name="T10" fmla="*/ 9 w 13"/>
                <a:gd name="T11" fmla="*/ 8 h 8"/>
                <a:gd name="T12" fmla="*/ 12 w 13"/>
                <a:gd name="T13" fmla="*/ 5 h 8"/>
                <a:gd name="T14" fmla="*/ 12 w 13"/>
                <a:gd name="T15" fmla="*/ 0 h 8"/>
                <a:gd name="T16" fmla="*/ 0 w 13"/>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0" y="8"/>
                  </a:moveTo>
                  <a:lnTo>
                    <a:pt x="0" y="8"/>
                  </a:lnTo>
                  <a:cubicBezTo>
                    <a:pt x="0" y="8"/>
                    <a:pt x="0" y="8"/>
                    <a:pt x="0" y="8"/>
                  </a:cubicBezTo>
                  <a:cubicBezTo>
                    <a:pt x="0" y="8"/>
                    <a:pt x="0" y="8"/>
                    <a:pt x="0" y="8"/>
                  </a:cubicBezTo>
                  <a:cubicBezTo>
                    <a:pt x="1" y="8"/>
                    <a:pt x="7" y="8"/>
                    <a:pt x="7" y="8"/>
                  </a:cubicBezTo>
                  <a:cubicBezTo>
                    <a:pt x="7" y="8"/>
                    <a:pt x="8" y="8"/>
                    <a:pt x="9" y="8"/>
                  </a:cubicBezTo>
                  <a:cubicBezTo>
                    <a:pt x="9" y="8"/>
                    <a:pt x="11" y="7"/>
                    <a:pt x="12" y="5"/>
                  </a:cubicBezTo>
                  <a:cubicBezTo>
                    <a:pt x="12" y="5"/>
                    <a:pt x="13" y="3"/>
                    <a:pt x="12" y="0"/>
                  </a:cubicBezTo>
                  <a:cubicBezTo>
                    <a:pt x="12" y="0"/>
                    <a:pt x="4" y="5"/>
                    <a:pt x="0" y="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sp>
          <p:nvSpPr>
            <p:cNvPr id="250" name="Freeform 36"/>
            <p:cNvSpPr>
              <a:spLocks/>
            </p:cNvSpPr>
            <p:nvPr/>
          </p:nvSpPr>
          <p:spPr bwMode="auto">
            <a:xfrm>
              <a:off x="1690688" y="977900"/>
              <a:ext cx="9525" cy="14288"/>
            </a:xfrm>
            <a:custGeom>
              <a:avLst/>
              <a:gdLst>
                <a:gd name="T0" fmla="*/ 11 w 11"/>
                <a:gd name="T1" fmla="*/ 5 h 15"/>
                <a:gd name="T2" fmla="*/ 11 w 11"/>
                <a:gd name="T3" fmla="*/ 5 h 15"/>
                <a:gd name="T4" fmla="*/ 9 w 11"/>
                <a:gd name="T5" fmla="*/ 0 h 15"/>
                <a:gd name="T6" fmla="*/ 0 w 11"/>
                <a:gd name="T7" fmla="*/ 15 h 15"/>
                <a:gd name="T8" fmla="*/ 0 w 11"/>
                <a:gd name="T9" fmla="*/ 15 h 15"/>
                <a:gd name="T10" fmla="*/ 0 w 11"/>
                <a:gd name="T11" fmla="*/ 15 h 15"/>
                <a:gd name="T12" fmla="*/ 10 w 11"/>
                <a:gd name="T13" fmla="*/ 9 h 15"/>
                <a:gd name="T14" fmla="*/ 11 w 11"/>
                <a:gd name="T15" fmla="*/ 5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5">
                  <a:moveTo>
                    <a:pt x="11" y="5"/>
                  </a:moveTo>
                  <a:lnTo>
                    <a:pt x="11" y="5"/>
                  </a:lnTo>
                  <a:cubicBezTo>
                    <a:pt x="11" y="3"/>
                    <a:pt x="9" y="0"/>
                    <a:pt x="9" y="0"/>
                  </a:cubicBezTo>
                  <a:cubicBezTo>
                    <a:pt x="9" y="0"/>
                    <a:pt x="4" y="6"/>
                    <a:pt x="0" y="15"/>
                  </a:cubicBezTo>
                  <a:cubicBezTo>
                    <a:pt x="0" y="15"/>
                    <a:pt x="0" y="15"/>
                    <a:pt x="0" y="15"/>
                  </a:cubicBezTo>
                  <a:cubicBezTo>
                    <a:pt x="0" y="15"/>
                    <a:pt x="0" y="15"/>
                    <a:pt x="0" y="15"/>
                  </a:cubicBezTo>
                  <a:cubicBezTo>
                    <a:pt x="1" y="14"/>
                    <a:pt x="7" y="11"/>
                    <a:pt x="10" y="9"/>
                  </a:cubicBezTo>
                  <a:cubicBezTo>
                    <a:pt x="10" y="9"/>
                    <a:pt x="11" y="7"/>
                    <a:pt x="11" y="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mn-ea"/>
                <a:sym typeface="+mn-lt"/>
              </a:endParaRPr>
            </a:p>
          </p:txBody>
        </p:sp>
      </p:grpSp>
      <p:sp>
        <p:nvSpPr>
          <p:cNvPr id="251" name="文本框 250"/>
          <p:cNvSpPr txBox="1"/>
          <p:nvPr/>
        </p:nvSpPr>
        <p:spPr>
          <a:xfrm>
            <a:off x="2300957" y="5289835"/>
            <a:ext cx="1793754" cy="369332"/>
          </a:xfrm>
          <a:prstGeom prst="rect">
            <a:avLst/>
          </a:prstGeom>
          <a:noFill/>
        </p:spPr>
        <p:txBody>
          <a:bodyPr wrap="square" rtlCol="0">
            <a:noAutofit/>
          </a:bodyPr>
          <a:lstStyle/>
          <a:p>
            <a:pPr fontAlgn="ctr"/>
            <a:r>
              <a:rPr lang="ru-RU" dirty="0">
                <a:latin typeface="Huawei Sans" panose="020C0503030203020204" pitchFamily="34" charset="0"/>
              </a:rPr>
              <a:t>Хранилище 3</a:t>
            </a:r>
          </a:p>
        </p:txBody>
      </p:sp>
      <p:sp>
        <p:nvSpPr>
          <p:cNvPr id="252" name="文本框 251"/>
          <p:cNvSpPr txBox="1"/>
          <p:nvPr/>
        </p:nvSpPr>
        <p:spPr>
          <a:xfrm>
            <a:off x="3502813" y="1322424"/>
            <a:ext cx="2312035" cy="728143"/>
          </a:xfrm>
          <a:prstGeom prst="rect">
            <a:avLst/>
          </a:prstGeom>
          <a:noFill/>
          <a:ln>
            <a:solidFill>
              <a:srgbClr val="C00000"/>
            </a:solidFill>
          </a:ln>
        </p:spPr>
        <p:txBody>
          <a:bodyPr wrap="square" rtlCol="0" anchor="ctr">
            <a:noAutofit/>
          </a:bodyPr>
          <a:lstStyle/>
          <a:p>
            <a:pPr fontAlgn="ctr"/>
            <a:r>
              <a:rPr lang="ru-RU" sz="1400" dirty="0">
                <a:solidFill>
                  <a:srgbClr val="C00000"/>
                </a:solidFill>
                <a:latin typeface="Huawei Sans" panose="020C0503030203020204" pitchFamily="34" charset="0"/>
              </a:rPr>
              <a:t>Зона 1. Сервер 1 может получить доступ к хранилищу 1.</a:t>
            </a:r>
          </a:p>
        </p:txBody>
      </p:sp>
      <p:sp>
        <p:nvSpPr>
          <p:cNvPr id="253" name="文本框 252"/>
          <p:cNvSpPr txBox="1"/>
          <p:nvPr/>
        </p:nvSpPr>
        <p:spPr>
          <a:xfrm>
            <a:off x="6444684" y="1317699"/>
            <a:ext cx="2231883" cy="646331"/>
          </a:xfrm>
          <a:prstGeom prst="rect">
            <a:avLst/>
          </a:prstGeom>
          <a:noFill/>
          <a:ln>
            <a:solidFill>
              <a:srgbClr val="00B0F0"/>
            </a:solidFill>
          </a:ln>
        </p:spPr>
        <p:txBody>
          <a:bodyPr wrap="square" rtlCol="0" anchor="ctr">
            <a:noAutofit/>
          </a:bodyPr>
          <a:lstStyle/>
          <a:p>
            <a:pPr fontAlgn="ctr"/>
            <a:r>
              <a:rPr lang="ru-RU" sz="1400" dirty="0">
                <a:solidFill>
                  <a:srgbClr val="00B0F0"/>
                </a:solidFill>
                <a:latin typeface="Huawei Sans" panose="020C0503030203020204" pitchFamily="34" charset="0"/>
              </a:rPr>
              <a:t>Зона 2. Сервер 2 может получить доступ к хранилищу 2.</a:t>
            </a:r>
          </a:p>
        </p:txBody>
      </p:sp>
      <p:sp>
        <p:nvSpPr>
          <p:cNvPr id="254" name="文本框 253"/>
          <p:cNvSpPr txBox="1"/>
          <p:nvPr/>
        </p:nvSpPr>
        <p:spPr>
          <a:xfrm>
            <a:off x="5936251" y="4681645"/>
            <a:ext cx="2193375" cy="923330"/>
          </a:xfrm>
          <a:prstGeom prst="rect">
            <a:avLst/>
          </a:prstGeom>
          <a:noFill/>
          <a:ln>
            <a:solidFill>
              <a:srgbClr val="FFC000"/>
            </a:solidFill>
          </a:ln>
        </p:spPr>
        <p:txBody>
          <a:bodyPr wrap="square" rtlCol="0" anchor="ctr">
            <a:noAutofit/>
          </a:bodyPr>
          <a:lstStyle/>
          <a:p>
            <a:pPr fontAlgn="ctr"/>
            <a:r>
              <a:rPr lang="ru-RU" sz="1600" dirty="0">
                <a:solidFill>
                  <a:srgbClr val="FFC000"/>
                </a:solidFill>
                <a:latin typeface="Huawei Sans" panose="020C0503030203020204" pitchFamily="34" charset="0"/>
              </a:rPr>
              <a:t>Зона 3. Сервер 3 может получить доступ к хранилищам 1 и 2.</a:t>
            </a:r>
          </a:p>
        </p:txBody>
      </p:sp>
    </p:spTree>
    <p:extLst>
      <p:ext uri="{BB962C8B-B14F-4D97-AF65-F5344CB8AC3E}">
        <p14:creationId xmlns:p14="http://schemas.microsoft.com/office/powerpoint/2010/main" val="25363769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a:t>С развитием хостов, дисков и сетевых технологий архитектуры систем и сетей хранения данных меняются для соответствия современным требованиям. В данном курсе рассматривается архитектура сети хранения данных.</a:t>
            </a:r>
          </a:p>
        </p:txBody>
      </p:sp>
    </p:spTree>
    <p:extLst>
      <p:ext uri="{BB962C8B-B14F-4D97-AF65-F5344CB8AC3E}">
        <p14:creationId xmlns:p14="http://schemas.microsoft.com/office/powerpoint/2010/main" val="1215218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a:solidFill>
                  <a:schemeClr val="bg1">
                    <a:lumMod val="50000"/>
                  </a:schemeClr>
                </a:solidFill>
                <a:latin typeface="Huawei Sans" panose="020C0503030203020204" pitchFamily="34" charset="0"/>
              </a:rPr>
              <a:t>DAS</a:t>
            </a:r>
          </a:p>
          <a:p>
            <a:r>
              <a:rPr lang="ru-RU">
                <a:solidFill>
                  <a:schemeClr val="bg1">
                    <a:lumMod val="50000"/>
                  </a:schemeClr>
                </a:solidFill>
                <a:latin typeface="Huawei Sans" panose="020C0503030203020204" pitchFamily="34" charset="0"/>
              </a:rPr>
              <a:t>NAS</a:t>
            </a:r>
          </a:p>
          <a:p>
            <a:r>
              <a:rPr lang="ru-RU" b="1">
                <a:latin typeface="Huawei Sans" panose="020C0503030203020204" pitchFamily="34" charset="0"/>
              </a:rPr>
              <a:t>SAN</a:t>
            </a:r>
          </a:p>
          <a:p>
            <a:pPr lvl="1"/>
            <a:r>
              <a:rPr lang="ru-RU">
                <a:solidFill>
                  <a:schemeClr val="bg1">
                    <a:lumMod val="50000"/>
                  </a:schemeClr>
                </a:solidFill>
                <a:latin typeface="Huawei Sans" panose="020C0503030203020204" pitchFamily="34" charset="0"/>
              </a:rPr>
              <a:t>Технологии IP SAN</a:t>
            </a:r>
          </a:p>
          <a:p>
            <a:pPr lvl="1"/>
            <a:r>
              <a:rPr lang="ru-RU">
                <a:solidFill>
                  <a:schemeClr val="bg1">
                    <a:lumMod val="50000"/>
                  </a:schemeClr>
                </a:solidFill>
                <a:latin typeface="Huawei Sans" panose="020C0503030203020204" pitchFamily="34" charset="0"/>
              </a:rPr>
              <a:t>Технологии FC SAN</a:t>
            </a:r>
          </a:p>
          <a:p>
            <a:pPr lvl="1">
              <a:buSzPct val="60000"/>
              <a:buFont typeface="Wingdings" panose="05000000000000000000" pitchFamily="2" charset="2"/>
              <a:buChar char="n"/>
            </a:pPr>
            <a:r>
              <a:rPr lang="ru-RU">
                <a:latin typeface="Huawei Sans" panose="020C0503030203020204" pitchFamily="34" charset="0"/>
              </a:rPr>
              <a:t>Сравнение IP SAN и FC SAN</a:t>
            </a:r>
          </a:p>
          <a:p>
            <a:r>
              <a:rPr lang="ru-RU">
                <a:solidFill>
                  <a:schemeClr val="bg1">
                    <a:lumMod val="50000"/>
                  </a:schemeClr>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32888060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IP SAN и FC SAN</a:t>
            </a:r>
          </a:p>
        </p:txBody>
      </p:sp>
      <p:grpSp>
        <p:nvGrpSpPr>
          <p:cNvPr id="7" name="组合 6"/>
          <p:cNvGrpSpPr/>
          <p:nvPr/>
        </p:nvGrpSpPr>
        <p:grpSpPr>
          <a:xfrm>
            <a:off x="975041" y="1181078"/>
            <a:ext cx="10328778" cy="4600876"/>
            <a:chOff x="793750" y="1558150"/>
            <a:chExt cx="10328778" cy="4600876"/>
          </a:xfrm>
        </p:grpSpPr>
        <p:grpSp>
          <p:nvGrpSpPr>
            <p:cNvPr id="6" name="组合 5"/>
            <p:cNvGrpSpPr>
              <a:grpSpLocks/>
            </p:cNvGrpSpPr>
            <p:nvPr/>
          </p:nvGrpSpPr>
          <p:grpSpPr>
            <a:xfrm>
              <a:off x="793750" y="1558150"/>
              <a:ext cx="2630891" cy="4600876"/>
              <a:chOff x="793750" y="1501542"/>
              <a:chExt cx="2630891" cy="4600876"/>
            </a:xfrm>
          </p:grpSpPr>
          <p:pic>
            <p:nvPicPr>
              <p:cNvPr id="765" name="图片 764"/>
              <p:cNvPicPr>
                <a:picLocks noChangeAspect="1"/>
              </p:cNvPicPr>
              <p:nvPr/>
            </p:nvPicPr>
            <p:blipFill>
              <a:blip r:embed="rId3">
                <a:duotone>
                  <a:schemeClr val="accent5">
                    <a:shade val="45000"/>
                    <a:satMod val="135000"/>
                  </a:schemeClr>
                  <a:prstClr val="white"/>
                </a:duotone>
              </a:blip>
              <a:stretch>
                <a:fillRect/>
              </a:stretch>
            </p:blipFill>
            <p:spPr>
              <a:xfrm>
                <a:off x="1542206" y="5295452"/>
                <a:ext cx="1068441" cy="616897"/>
              </a:xfrm>
              <a:prstGeom prst="rect">
                <a:avLst/>
              </a:prstGeom>
            </p:spPr>
          </p:pic>
          <p:pic>
            <p:nvPicPr>
              <p:cNvPr id="766" name="图片 765"/>
              <p:cNvPicPr>
                <a:picLocks noChangeAspect="1"/>
              </p:cNvPicPr>
              <p:nvPr/>
            </p:nvPicPr>
            <p:blipFill>
              <a:blip r:embed="rId4">
                <a:duotone>
                  <a:schemeClr val="accent5">
                    <a:shade val="45000"/>
                    <a:satMod val="135000"/>
                  </a:schemeClr>
                  <a:prstClr val="white"/>
                </a:duotone>
              </a:blip>
              <a:stretch>
                <a:fillRect/>
              </a:stretch>
            </p:blipFill>
            <p:spPr>
              <a:xfrm>
                <a:off x="1853275" y="2331141"/>
                <a:ext cx="436364" cy="825974"/>
              </a:xfrm>
              <a:prstGeom prst="rect">
                <a:avLst/>
              </a:prstGeom>
            </p:spPr>
          </p:pic>
          <p:sp>
            <p:nvSpPr>
              <p:cNvPr id="767" name="圆角矩形 766"/>
              <p:cNvSpPr/>
              <p:nvPr/>
            </p:nvSpPr>
            <p:spPr>
              <a:xfrm>
                <a:off x="793750" y="1501542"/>
                <a:ext cx="2630891" cy="4600876"/>
              </a:xfrm>
              <a:prstGeom prst="roundRect">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cxnSp>
            <p:nvCxnSpPr>
              <p:cNvPr id="768" name="直接连接符 767"/>
              <p:cNvCxnSpPr/>
              <p:nvPr/>
            </p:nvCxnSpPr>
            <p:spPr>
              <a:xfrm>
                <a:off x="2109580" y="3157115"/>
                <a:ext cx="4970" cy="2138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69" name="文本框 768"/>
              <p:cNvSpPr txBox="1"/>
              <p:nvPr/>
            </p:nvSpPr>
            <p:spPr>
              <a:xfrm>
                <a:off x="1129233" y="3956500"/>
                <a:ext cx="858177" cy="369332"/>
              </a:xfrm>
              <a:prstGeom prst="rect">
                <a:avLst/>
              </a:prstGeom>
              <a:noFill/>
            </p:spPr>
            <p:txBody>
              <a:bodyPr wrap="square" rtlCol="0">
                <a:noAutofit/>
              </a:bodyPr>
              <a:lstStyle/>
              <a:p>
                <a:pPr fontAlgn="ctr"/>
                <a:r>
                  <a:rPr lang="ru-RU">
                    <a:latin typeface="Huawei Sans" panose="020C0503030203020204" pitchFamily="34" charset="0"/>
                  </a:rPr>
                  <a:t>SCSI</a:t>
                </a:r>
              </a:p>
            </p:txBody>
          </p:sp>
          <p:cxnSp>
            <p:nvCxnSpPr>
              <p:cNvPr id="770" name="直接连接符 769"/>
              <p:cNvCxnSpPr/>
              <p:nvPr/>
            </p:nvCxnSpPr>
            <p:spPr>
              <a:xfrm>
                <a:off x="2005728" y="3153113"/>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1" name="直接连接符 770"/>
              <p:cNvCxnSpPr/>
              <p:nvPr/>
            </p:nvCxnSpPr>
            <p:spPr>
              <a:xfrm>
                <a:off x="2180817" y="3153113"/>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2" name="直接连接符 771"/>
              <p:cNvCxnSpPr/>
              <p:nvPr/>
            </p:nvCxnSpPr>
            <p:spPr>
              <a:xfrm>
                <a:off x="2060652" y="3153113"/>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3" name="直接连接符 772"/>
              <p:cNvCxnSpPr/>
              <p:nvPr/>
            </p:nvCxnSpPr>
            <p:spPr>
              <a:xfrm>
                <a:off x="2208984" y="3147982"/>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直接连接符 773"/>
              <p:cNvCxnSpPr/>
              <p:nvPr/>
            </p:nvCxnSpPr>
            <p:spPr>
              <a:xfrm>
                <a:off x="1950804" y="3153113"/>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5" name="直接连接符 774"/>
              <p:cNvCxnSpPr/>
              <p:nvPr/>
            </p:nvCxnSpPr>
            <p:spPr>
              <a:xfrm>
                <a:off x="2005728" y="3153113"/>
                <a:ext cx="0" cy="21383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76" name="文本框 775"/>
              <p:cNvSpPr txBox="1"/>
              <p:nvPr/>
            </p:nvSpPr>
            <p:spPr>
              <a:xfrm>
                <a:off x="1415396" y="1581387"/>
                <a:ext cx="1388367" cy="461665"/>
              </a:xfrm>
              <a:prstGeom prst="rect">
                <a:avLst/>
              </a:prstGeom>
              <a:noFill/>
            </p:spPr>
            <p:txBody>
              <a:bodyPr wrap="square" rtlCol="0">
                <a:noAutofit/>
              </a:bodyPr>
              <a:lstStyle/>
              <a:p>
                <a:pPr algn="ctr" fontAlgn="ctr"/>
                <a:r>
                  <a:rPr lang="ru-RU" sz="2400" b="1">
                    <a:solidFill>
                      <a:srgbClr val="0070C0"/>
                    </a:solidFill>
                    <a:latin typeface="Huawei Sans" panose="020C0503030203020204" pitchFamily="34" charset="0"/>
                  </a:rPr>
                  <a:t>DAS</a:t>
                </a:r>
              </a:p>
            </p:txBody>
          </p:sp>
        </p:grpSp>
        <p:grpSp>
          <p:nvGrpSpPr>
            <p:cNvPr id="4" name="组合 3"/>
            <p:cNvGrpSpPr>
              <a:grpSpLocks/>
            </p:cNvGrpSpPr>
            <p:nvPr/>
          </p:nvGrpSpPr>
          <p:grpSpPr>
            <a:xfrm>
              <a:off x="8404779" y="1558150"/>
              <a:ext cx="2717749" cy="4600876"/>
              <a:chOff x="4673563" y="1501542"/>
              <a:chExt cx="2775711" cy="4600876"/>
            </a:xfrm>
          </p:grpSpPr>
          <p:pic>
            <p:nvPicPr>
              <p:cNvPr id="777" name="图片 776"/>
              <p:cNvPicPr>
                <a:picLocks noChangeAspect="1"/>
              </p:cNvPicPr>
              <p:nvPr/>
            </p:nvPicPr>
            <p:blipFill>
              <a:blip r:embed="rId5">
                <a:duotone>
                  <a:schemeClr val="accent5">
                    <a:shade val="45000"/>
                    <a:satMod val="135000"/>
                  </a:schemeClr>
                  <a:prstClr val="white"/>
                </a:duotone>
              </a:blip>
              <a:stretch>
                <a:fillRect/>
              </a:stretch>
            </p:blipFill>
            <p:spPr>
              <a:xfrm>
                <a:off x="4725278" y="4113671"/>
                <a:ext cx="766931" cy="217223"/>
              </a:xfrm>
              <a:prstGeom prst="rect">
                <a:avLst/>
              </a:prstGeom>
            </p:spPr>
          </p:pic>
          <p:pic>
            <p:nvPicPr>
              <p:cNvPr id="778" name="图片 777"/>
              <p:cNvPicPr>
                <a:picLocks noChangeAspect="1"/>
              </p:cNvPicPr>
              <p:nvPr/>
            </p:nvPicPr>
            <p:blipFill>
              <a:blip r:embed="rId3">
                <a:duotone>
                  <a:schemeClr val="accent5">
                    <a:shade val="45000"/>
                    <a:satMod val="135000"/>
                  </a:schemeClr>
                  <a:prstClr val="white"/>
                </a:duotone>
              </a:blip>
              <a:stretch>
                <a:fillRect/>
              </a:stretch>
            </p:blipFill>
            <p:spPr>
              <a:xfrm>
                <a:off x="5558356" y="5320986"/>
                <a:ext cx="1024217" cy="591363"/>
              </a:xfrm>
              <a:prstGeom prst="rect">
                <a:avLst/>
              </a:prstGeom>
            </p:spPr>
          </p:pic>
          <p:pic>
            <p:nvPicPr>
              <p:cNvPr id="779" name="图片 778"/>
              <p:cNvPicPr>
                <a:picLocks noChangeAspect="1"/>
              </p:cNvPicPr>
              <p:nvPr/>
            </p:nvPicPr>
            <p:blipFill>
              <a:blip r:embed="rId4">
                <a:duotone>
                  <a:schemeClr val="accent5">
                    <a:shade val="45000"/>
                    <a:satMod val="135000"/>
                  </a:schemeClr>
                  <a:prstClr val="white"/>
                </a:duotone>
              </a:blip>
              <a:stretch>
                <a:fillRect/>
              </a:stretch>
            </p:blipFill>
            <p:spPr>
              <a:xfrm>
                <a:off x="5099273" y="2286905"/>
                <a:ext cx="392935" cy="743769"/>
              </a:xfrm>
              <a:prstGeom prst="rect">
                <a:avLst/>
              </a:prstGeom>
            </p:spPr>
          </p:pic>
          <p:cxnSp>
            <p:nvCxnSpPr>
              <p:cNvPr id="780" name="直接连接符 779"/>
              <p:cNvCxnSpPr>
                <a:stCxn id="779" idx="2"/>
              </p:cNvCxnSpPr>
              <p:nvPr/>
            </p:nvCxnSpPr>
            <p:spPr>
              <a:xfrm flipH="1">
                <a:off x="5243603" y="3030674"/>
                <a:ext cx="52138" cy="1074592"/>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81" name="图片 780"/>
              <p:cNvPicPr>
                <a:picLocks noChangeAspect="1"/>
              </p:cNvPicPr>
              <p:nvPr/>
            </p:nvPicPr>
            <p:blipFill>
              <a:blip r:embed="rId4">
                <a:duotone>
                  <a:schemeClr val="accent5">
                    <a:shade val="45000"/>
                    <a:satMod val="135000"/>
                  </a:schemeClr>
                  <a:prstClr val="white"/>
                </a:duotone>
              </a:blip>
              <a:stretch>
                <a:fillRect/>
              </a:stretch>
            </p:blipFill>
            <p:spPr>
              <a:xfrm>
                <a:off x="6631147" y="2332972"/>
                <a:ext cx="382200" cy="723449"/>
              </a:xfrm>
              <a:prstGeom prst="rect">
                <a:avLst/>
              </a:prstGeom>
            </p:spPr>
          </p:pic>
          <p:cxnSp>
            <p:nvCxnSpPr>
              <p:cNvPr id="782" name="直接连接符 781"/>
              <p:cNvCxnSpPr>
                <a:stCxn id="781" idx="2"/>
              </p:cNvCxnSpPr>
              <p:nvPr/>
            </p:nvCxnSpPr>
            <p:spPr>
              <a:xfrm flipH="1">
                <a:off x="6807445" y="3056421"/>
                <a:ext cx="14802" cy="103150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3" name="直接连接符 782"/>
              <p:cNvCxnSpPr/>
              <p:nvPr/>
            </p:nvCxnSpPr>
            <p:spPr>
              <a:xfrm>
                <a:off x="5137254" y="4343031"/>
                <a:ext cx="709187" cy="9779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4" name="直接连接符 783"/>
              <p:cNvCxnSpPr/>
              <p:nvPr/>
            </p:nvCxnSpPr>
            <p:spPr>
              <a:xfrm flipH="1">
                <a:off x="6249475" y="4312869"/>
                <a:ext cx="663531" cy="930737"/>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5" name="直接连接符 784"/>
              <p:cNvCxnSpPr/>
              <p:nvPr/>
            </p:nvCxnSpPr>
            <p:spPr>
              <a:xfrm flipH="1">
                <a:off x="6349488" y="4295527"/>
                <a:ext cx="708987" cy="975254"/>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6" name="直接连接符 785"/>
              <p:cNvCxnSpPr/>
              <p:nvPr/>
            </p:nvCxnSpPr>
            <p:spPr>
              <a:xfrm>
                <a:off x="5037241" y="4343031"/>
                <a:ext cx="709187" cy="97795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7" name="直接连接符 786"/>
              <p:cNvCxnSpPr>
                <a:stCxn id="779" idx="2"/>
              </p:cNvCxnSpPr>
              <p:nvPr/>
            </p:nvCxnSpPr>
            <p:spPr>
              <a:xfrm>
                <a:off x="5295741" y="3030674"/>
                <a:ext cx="1511704" cy="105725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88" name="直接连接符 787"/>
              <p:cNvCxnSpPr>
                <a:stCxn id="781" idx="2"/>
              </p:cNvCxnSpPr>
              <p:nvPr/>
            </p:nvCxnSpPr>
            <p:spPr>
              <a:xfrm flipH="1">
                <a:off x="5243603" y="3056421"/>
                <a:ext cx="1578644" cy="1048845"/>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pic>
            <p:nvPicPr>
              <p:cNvPr id="789" name="图片 788"/>
              <p:cNvPicPr>
                <a:picLocks noChangeAspect="1"/>
              </p:cNvPicPr>
              <p:nvPr/>
            </p:nvPicPr>
            <p:blipFill>
              <a:blip r:embed="rId5">
                <a:duotone>
                  <a:schemeClr val="accent5">
                    <a:shade val="45000"/>
                    <a:satMod val="135000"/>
                  </a:schemeClr>
                  <a:prstClr val="white"/>
                </a:duotone>
              </a:blip>
              <a:stretch>
                <a:fillRect/>
              </a:stretch>
            </p:blipFill>
            <p:spPr>
              <a:xfrm>
                <a:off x="6495249" y="4138518"/>
                <a:ext cx="766931" cy="217223"/>
              </a:xfrm>
              <a:prstGeom prst="rect">
                <a:avLst/>
              </a:prstGeom>
            </p:spPr>
          </p:pic>
          <p:sp>
            <p:nvSpPr>
              <p:cNvPr id="790" name="文本框 789"/>
              <p:cNvSpPr txBox="1"/>
              <p:nvPr/>
            </p:nvSpPr>
            <p:spPr>
              <a:xfrm>
                <a:off x="6913006" y="3155586"/>
                <a:ext cx="536268" cy="369332"/>
              </a:xfrm>
              <a:prstGeom prst="rect">
                <a:avLst/>
              </a:prstGeom>
              <a:noFill/>
            </p:spPr>
            <p:txBody>
              <a:bodyPr wrap="square" rtlCol="0">
                <a:noAutofit/>
              </a:bodyPr>
              <a:lstStyle/>
              <a:p>
                <a:pPr fontAlgn="ctr"/>
                <a:r>
                  <a:rPr lang="ru-RU">
                    <a:latin typeface="Huawei Sans" panose="020C0503030203020204" pitchFamily="34" charset="0"/>
                  </a:rPr>
                  <a:t>FC</a:t>
                </a:r>
              </a:p>
            </p:txBody>
          </p:sp>
          <p:sp>
            <p:nvSpPr>
              <p:cNvPr id="791" name="文本框 790"/>
              <p:cNvSpPr txBox="1"/>
              <p:nvPr/>
            </p:nvSpPr>
            <p:spPr>
              <a:xfrm>
                <a:off x="6800977" y="4741886"/>
                <a:ext cx="461203" cy="369332"/>
              </a:xfrm>
              <a:prstGeom prst="rect">
                <a:avLst/>
              </a:prstGeom>
              <a:noFill/>
            </p:spPr>
            <p:txBody>
              <a:bodyPr wrap="square" rtlCol="0">
                <a:noAutofit/>
              </a:bodyPr>
              <a:lstStyle/>
              <a:p>
                <a:pPr fontAlgn="ctr"/>
                <a:r>
                  <a:rPr lang="ru-RU">
                    <a:latin typeface="Huawei Sans" panose="020C0503030203020204" pitchFamily="34" charset="0"/>
                  </a:rPr>
                  <a:t>FC</a:t>
                </a:r>
              </a:p>
            </p:txBody>
          </p:sp>
          <p:sp>
            <p:nvSpPr>
              <p:cNvPr id="792" name="文本框 791"/>
              <p:cNvSpPr txBox="1"/>
              <p:nvPr/>
            </p:nvSpPr>
            <p:spPr>
              <a:xfrm>
                <a:off x="4913474" y="4740991"/>
                <a:ext cx="480478" cy="369332"/>
              </a:xfrm>
              <a:prstGeom prst="rect">
                <a:avLst/>
              </a:prstGeom>
              <a:noFill/>
            </p:spPr>
            <p:txBody>
              <a:bodyPr wrap="square" rtlCol="0">
                <a:noAutofit/>
              </a:bodyPr>
              <a:lstStyle/>
              <a:p>
                <a:pPr fontAlgn="ctr"/>
                <a:r>
                  <a:rPr lang="ru-RU">
                    <a:latin typeface="Huawei Sans" panose="020C0503030203020204" pitchFamily="34" charset="0"/>
                  </a:rPr>
                  <a:t>FC</a:t>
                </a:r>
              </a:p>
            </p:txBody>
          </p:sp>
          <p:sp>
            <p:nvSpPr>
              <p:cNvPr id="793" name="文本框 792"/>
              <p:cNvSpPr txBox="1"/>
              <p:nvPr/>
            </p:nvSpPr>
            <p:spPr>
              <a:xfrm>
                <a:off x="4762273" y="3155586"/>
                <a:ext cx="481329" cy="369332"/>
              </a:xfrm>
              <a:prstGeom prst="rect">
                <a:avLst/>
              </a:prstGeom>
              <a:noFill/>
            </p:spPr>
            <p:txBody>
              <a:bodyPr wrap="square" rtlCol="0">
                <a:noAutofit/>
              </a:bodyPr>
              <a:lstStyle/>
              <a:p>
                <a:pPr fontAlgn="ctr"/>
                <a:r>
                  <a:rPr lang="ru-RU">
                    <a:latin typeface="Huawei Sans" panose="020C0503030203020204" pitchFamily="34" charset="0"/>
                  </a:rPr>
                  <a:t>FC</a:t>
                </a:r>
              </a:p>
            </p:txBody>
          </p:sp>
          <p:sp>
            <p:nvSpPr>
              <p:cNvPr id="794" name="文本框 793"/>
              <p:cNvSpPr txBox="1"/>
              <p:nvPr/>
            </p:nvSpPr>
            <p:spPr>
              <a:xfrm>
                <a:off x="5393953" y="1581388"/>
                <a:ext cx="1388367" cy="461665"/>
              </a:xfrm>
              <a:prstGeom prst="rect">
                <a:avLst/>
              </a:prstGeom>
              <a:noFill/>
            </p:spPr>
            <p:txBody>
              <a:bodyPr wrap="square" rtlCol="0">
                <a:noAutofit/>
              </a:bodyPr>
              <a:lstStyle/>
              <a:p>
                <a:pPr algn="ctr" fontAlgn="ctr"/>
                <a:r>
                  <a:rPr lang="ru-RU" sz="2400" b="1">
                    <a:solidFill>
                      <a:srgbClr val="0070C0"/>
                    </a:solidFill>
                    <a:latin typeface="Huawei Sans" panose="020C0503030203020204" pitchFamily="34" charset="0"/>
                  </a:rPr>
                  <a:t>FC SAN</a:t>
                </a:r>
              </a:p>
            </p:txBody>
          </p:sp>
          <p:sp>
            <p:nvSpPr>
              <p:cNvPr id="795" name="圆角矩形 794"/>
              <p:cNvSpPr/>
              <p:nvPr/>
            </p:nvSpPr>
            <p:spPr>
              <a:xfrm>
                <a:off x="4673563" y="1501542"/>
                <a:ext cx="2687001" cy="4600876"/>
              </a:xfrm>
              <a:prstGeom prst="roundRect">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grpSp>
        <p:grpSp>
          <p:nvGrpSpPr>
            <p:cNvPr id="5" name="组合 4"/>
            <p:cNvGrpSpPr>
              <a:grpSpLocks/>
            </p:cNvGrpSpPr>
            <p:nvPr/>
          </p:nvGrpSpPr>
          <p:grpSpPr>
            <a:xfrm>
              <a:off x="4599264" y="1558150"/>
              <a:ext cx="2630891" cy="4600876"/>
              <a:chOff x="8556021" y="1501542"/>
              <a:chExt cx="2865917" cy="4600876"/>
            </a:xfrm>
          </p:grpSpPr>
          <p:pic>
            <p:nvPicPr>
              <p:cNvPr id="796" name="图片 795"/>
              <p:cNvPicPr>
                <a:picLocks noChangeAspect="1"/>
              </p:cNvPicPr>
              <p:nvPr/>
            </p:nvPicPr>
            <p:blipFill>
              <a:blip r:embed="rId6">
                <a:duotone>
                  <a:schemeClr val="accent5">
                    <a:shade val="45000"/>
                    <a:satMod val="135000"/>
                  </a:schemeClr>
                  <a:prstClr val="white"/>
                </a:duotone>
              </a:blip>
              <a:stretch>
                <a:fillRect/>
              </a:stretch>
            </p:blipFill>
            <p:spPr>
              <a:xfrm>
                <a:off x="8640570" y="4129937"/>
                <a:ext cx="1060796" cy="237765"/>
              </a:xfrm>
              <a:prstGeom prst="rect">
                <a:avLst/>
              </a:prstGeom>
            </p:spPr>
          </p:pic>
          <p:pic>
            <p:nvPicPr>
              <p:cNvPr id="797" name="图片 796"/>
              <p:cNvPicPr>
                <a:picLocks noChangeAspect="1"/>
              </p:cNvPicPr>
              <p:nvPr/>
            </p:nvPicPr>
            <p:blipFill>
              <a:blip r:embed="rId3">
                <a:duotone>
                  <a:schemeClr val="accent5">
                    <a:shade val="45000"/>
                    <a:satMod val="135000"/>
                  </a:schemeClr>
                  <a:prstClr val="white"/>
                </a:duotone>
              </a:blip>
              <a:stretch>
                <a:fillRect/>
              </a:stretch>
            </p:blipFill>
            <p:spPr>
              <a:xfrm>
                <a:off x="9485722" y="5345657"/>
                <a:ext cx="1024217" cy="591363"/>
              </a:xfrm>
              <a:prstGeom prst="rect">
                <a:avLst/>
              </a:prstGeom>
            </p:spPr>
          </p:pic>
          <p:pic>
            <p:nvPicPr>
              <p:cNvPr id="798" name="图片 797"/>
              <p:cNvPicPr>
                <a:picLocks noChangeAspect="1"/>
              </p:cNvPicPr>
              <p:nvPr/>
            </p:nvPicPr>
            <p:blipFill>
              <a:blip r:embed="rId4">
                <a:duotone>
                  <a:schemeClr val="accent5">
                    <a:shade val="45000"/>
                    <a:satMod val="135000"/>
                  </a:schemeClr>
                  <a:prstClr val="white"/>
                </a:duotone>
              </a:blip>
              <a:stretch>
                <a:fillRect/>
              </a:stretch>
            </p:blipFill>
            <p:spPr>
              <a:xfrm>
                <a:off x="9026640" y="2357643"/>
                <a:ext cx="368598" cy="697702"/>
              </a:xfrm>
              <a:prstGeom prst="rect">
                <a:avLst/>
              </a:prstGeom>
            </p:spPr>
          </p:pic>
          <p:cxnSp>
            <p:nvCxnSpPr>
              <p:cNvPr id="799" name="直接连接符 798"/>
              <p:cNvCxnSpPr>
                <a:stCxn id="798" idx="2"/>
                <a:endCxn id="796" idx="0"/>
              </p:cNvCxnSpPr>
              <p:nvPr/>
            </p:nvCxnSpPr>
            <p:spPr>
              <a:xfrm flipH="1">
                <a:off x="9170968" y="3055345"/>
                <a:ext cx="39971" cy="1074592"/>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pic>
            <p:nvPicPr>
              <p:cNvPr id="800" name="图片 799"/>
              <p:cNvPicPr>
                <a:picLocks noChangeAspect="1"/>
              </p:cNvPicPr>
              <p:nvPr/>
            </p:nvPicPr>
            <p:blipFill>
              <a:blip r:embed="rId6">
                <a:duotone>
                  <a:schemeClr val="accent5">
                    <a:shade val="45000"/>
                    <a:satMod val="135000"/>
                  </a:schemeClr>
                  <a:prstClr val="white"/>
                </a:duotone>
              </a:blip>
              <a:stretch>
                <a:fillRect/>
              </a:stretch>
            </p:blipFill>
            <p:spPr>
              <a:xfrm>
                <a:off x="10204413" y="4112595"/>
                <a:ext cx="1060796" cy="237765"/>
              </a:xfrm>
              <a:prstGeom prst="rect">
                <a:avLst/>
              </a:prstGeom>
            </p:spPr>
          </p:pic>
          <p:pic>
            <p:nvPicPr>
              <p:cNvPr id="801" name="图片 800"/>
              <p:cNvPicPr>
                <a:picLocks noChangeAspect="1"/>
              </p:cNvPicPr>
              <p:nvPr/>
            </p:nvPicPr>
            <p:blipFill>
              <a:blip r:embed="rId4">
                <a:duotone>
                  <a:schemeClr val="accent5">
                    <a:shade val="45000"/>
                    <a:satMod val="135000"/>
                  </a:schemeClr>
                  <a:prstClr val="white"/>
                </a:duotone>
              </a:blip>
              <a:stretch>
                <a:fillRect/>
              </a:stretch>
            </p:blipFill>
            <p:spPr>
              <a:xfrm>
                <a:off x="10509939" y="2357642"/>
                <a:ext cx="382200" cy="723449"/>
              </a:xfrm>
              <a:prstGeom prst="rect">
                <a:avLst/>
              </a:prstGeom>
            </p:spPr>
          </p:pic>
          <p:cxnSp>
            <p:nvCxnSpPr>
              <p:cNvPr id="802" name="直接连接符 801"/>
              <p:cNvCxnSpPr>
                <a:stCxn id="801" idx="2"/>
                <a:endCxn id="800" idx="0"/>
              </p:cNvCxnSpPr>
              <p:nvPr/>
            </p:nvCxnSpPr>
            <p:spPr>
              <a:xfrm>
                <a:off x="10701039" y="3081091"/>
                <a:ext cx="33772" cy="103150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3" name="直接连接符 802"/>
              <p:cNvCxnSpPr/>
              <p:nvPr/>
            </p:nvCxnSpPr>
            <p:spPr>
              <a:xfrm>
                <a:off x="9064620" y="4367702"/>
                <a:ext cx="709187" cy="9779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4" name="直接连接符 803"/>
              <p:cNvCxnSpPr/>
              <p:nvPr/>
            </p:nvCxnSpPr>
            <p:spPr>
              <a:xfrm flipH="1">
                <a:off x="10176841" y="4337540"/>
                <a:ext cx="663531" cy="930737"/>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5" name="直接连接符 804"/>
              <p:cNvCxnSpPr/>
              <p:nvPr/>
            </p:nvCxnSpPr>
            <p:spPr>
              <a:xfrm flipH="1">
                <a:off x="10276854" y="4320198"/>
                <a:ext cx="708987" cy="975254"/>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6" name="直接连接符 805"/>
              <p:cNvCxnSpPr/>
              <p:nvPr/>
            </p:nvCxnSpPr>
            <p:spPr>
              <a:xfrm>
                <a:off x="8964607" y="4367702"/>
                <a:ext cx="709187" cy="977955"/>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7" name="直接连接符 806"/>
              <p:cNvCxnSpPr>
                <a:stCxn id="798" idx="2"/>
                <a:endCxn id="800" idx="0"/>
              </p:cNvCxnSpPr>
              <p:nvPr/>
            </p:nvCxnSpPr>
            <p:spPr>
              <a:xfrm>
                <a:off x="9210939" y="3055345"/>
                <a:ext cx="1523872" cy="1057250"/>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8" name="直接连接符 807"/>
              <p:cNvCxnSpPr>
                <a:stCxn id="801" idx="2"/>
                <a:endCxn id="796" idx="0"/>
              </p:cNvCxnSpPr>
              <p:nvPr/>
            </p:nvCxnSpPr>
            <p:spPr>
              <a:xfrm flipH="1">
                <a:off x="9170968" y="3081091"/>
                <a:ext cx="1530071" cy="1048846"/>
              </a:xfrm>
              <a:prstGeom prst="line">
                <a:avLst/>
              </a:prstGeom>
              <a:ln w="12700">
                <a:solidFill>
                  <a:srgbClr val="00B0F0"/>
                </a:solidFill>
              </a:ln>
            </p:spPr>
            <p:style>
              <a:lnRef idx="1">
                <a:schemeClr val="accent1"/>
              </a:lnRef>
              <a:fillRef idx="0">
                <a:schemeClr val="accent1"/>
              </a:fillRef>
              <a:effectRef idx="0">
                <a:schemeClr val="accent1"/>
              </a:effectRef>
              <a:fontRef idx="minor">
                <a:schemeClr val="tx1"/>
              </a:fontRef>
            </p:style>
          </p:cxnSp>
          <p:sp>
            <p:nvSpPr>
              <p:cNvPr id="809" name="文本框 808"/>
              <p:cNvSpPr txBox="1"/>
              <p:nvPr/>
            </p:nvSpPr>
            <p:spPr>
              <a:xfrm>
                <a:off x="10519666" y="5160523"/>
                <a:ext cx="858177" cy="369332"/>
              </a:xfrm>
              <a:prstGeom prst="rect">
                <a:avLst/>
              </a:prstGeom>
              <a:noFill/>
            </p:spPr>
            <p:txBody>
              <a:bodyPr wrap="square" rtlCol="0">
                <a:noAutofit/>
              </a:bodyPr>
              <a:lstStyle/>
              <a:p>
                <a:pPr fontAlgn="ctr"/>
                <a:r>
                  <a:rPr lang="ru-RU">
                    <a:latin typeface="Huawei Sans" panose="020C0503030203020204" pitchFamily="34" charset="0"/>
                  </a:rPr>
                  <a:t>iSCSI</a:t>
                </a:r>
              </a:p>
            </p:txBody>
          </p:sp>
          <p:sp>
            <p:nvSpPr>
              <p:cNvPr id="810" name="文本框 809"/>
              <p:cNvSpPr txBox="1"/>
              <p:nvPr/>
            </p:nvSpPr>
            <p:spPr>
              <a:xfrm>
                <a:off x="9494434" y="2744728"/>
                <a:ext cx="858177" cy="369332"/>
              </a:xfrm>
              <a:prstGeom prst="rect">
                <a:avLst/>
              </a:prstGeom>
              <a:noFill/>
            </p:spPr>
            <p:txBody>
              <a:bodyPr wrap="square" rtlCol="0">
                <a:noAutofit/>
              </a:bodyPr>
              <a:lstStyle/>
              <a:p>
                <a:pPr fontAlgn="ctr"/>
                <a:r>
                  <a:rPr lang="ru-RU">
                    <a:latin typeface="Huawei Sans" panose="020C0503030203020204" pitchFamily="34" charset="0"/>
                  </a:rPr>
                  <a:t>iSCSI</a:t>
                </a:r>
              </a:p>
            </p:txBody>
          </p:sp>
          <p:sp>
            <p:nvSpPr>
              <p:cNvPr id="811" name="文本框 810"/>
              <p:cNvSpPr txBox="1"/>
              <p:nvPr/>
            </p:nvSpPr>
            <p:spPr>
              <a:xfrm>
                <a:off x="9262723" y="1608736"/>
                <a:ext cx="1388367" cy="461665"/>
              </a:xfrm>
              <a:prstGeom prst="rect">
                <a:avLst/>
              </a:prstGeom>
              <a:noFill/>
            </p:spPr>
            <p:txBody>
              <a:bodyPr wrap="square" rtlCol="0">
                <a:noAutofit/>
              </a:bodyPr>
              <a:lstStyle/>
              <a:p>
                <a:pPr algn="ctr" fontAlgn="ctr"/>
                <a:r>
                  <a:rPr lang="ru-RU" sz="2400" b="1">
                    <a:solidFill>
                      <a:srgbClr val="0070C0"/>
                    </a:solidFill>
                    <a:latin typeface="Huawei Sans" panose="020C0503030203020204" pitchFamily="34" charset="0"/>
                  </a:rPr>
                  <a:t>IP SAN</a:t>
                </a:r>
              </a:p>
            </p:txBody>
          </p:sp>
          <p:sp>
            <p:nvSpPr>
              <p:cNvPr id="812" name="圆角矩形 811"/>
              <p:cNvSpPr/>
              <p:nvPr/>
            </p:nvSpPr>
            <p:spPr>
              <a:xfrm>
                <a:off x="8556021" y="1501542"/>
                <a:ext cx="2865917" cy="4600876"/>
              </a:xfrm>
              <a:prstGeom prst="roundRect">
                <a:avLst/>
              </a:prstGeom>
              <a:noFill/>
              <a:ln w="12700">
                <a:solidFill>
                  <a:srgbClr val="1515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latin typeface="Huawei Sans" panose="020C0503030203020204" pitchFamily="34" charset="0"/>
                  <a:cs typeface="+mn-ea"/>
                  <a:sym typeface="+mn-lt"/>
                </a:endParaRPr>
              </a:p>
            </p:txBody>
          </p:sp>
          <p:sp>
            <p:nvSpPr>
              <p:cNvPr id="3" name="文本框 2"/>
              <p:cNvSpPr txBox="1"/>
              <p:nvPr/>
            </p:nvSpPr>
            <p:spPr>
              <a:xfrm>
                <a:off x="10892139" y="3354388"/>
                <a:ext cx="415947" cy="369332"/>
              </a:xfrm>
              <a:prstGeom prst="rect">
                <a:avLst/>
              </a:prstGeom>
              <a:noFill/>
            </p:spPr>
            <p:txBody>
              <a:bodyPr wrap="none" rtlCol="0">
                <a:noAutofit/>
              </a:bodyPr>
              <a:lstStyle/>
              <a:p>
                <a:pPr fontAlgn="ctr"/>
                <a:r>
                  <a:rPr lang="ru-RU">
                    <a:latin typeface="Huawei Sans" panose="020C0503030203020204" pitchFamily="34" charset="0"/>
                  </a:rPr>
                  <a:t>IP</a:t>
                </a:r>
              </a:p>
            </p:txBody>
          </p:sp>
          <p:sp>
            <p:nvSpPr>
              <p:cNvPr id="813" name="文本框 812"/>
              <p:cNvSpPr txBox="1"/>
              <p:nvPr/>
            </p:nvSpPr>
            <p:spPr>
              <a:xfrm>
                <a:off x="9844388" y="4573588"/>
                <a:ext cx="415947" cy="369332"/>
              </a:xfrm>
              <a:prstGeom prst="rect">
                <a:avLst/>
              </a:prstGeom>
              <a:noFill/>
            </p:spPr>
            <p:txBody>
              <a:bodyPr wrap="none" rtlCol="0">
                <a:noAutofit/>
              </a:bodyPr>
              <a:lstStyle/>
              <a:p>
                <a:pPr fontAlgn="ctr"/>
                <a:r>
                  <a:rPr lang="ru-RU">
                    <a:latin typeface="Huawei Sans" panose="020C0503030203020204" pitchFamily="34" charset="0"/>
                  </a:rPr>
                  <a:t>IP</a:t>
                </a:r>
              </a:p>
            </p:txBody>
          </p:sp>
        </p:grpSp>
      </p:grpSp>
    </p:spTree>
    <p:extLst>
      <p:ext uri="{BB962C8B-B14F-4D97-AF65-F5344CB8AC3E}">
        <p14:creationId xmlns:p14="http://schemas.microsoft.com/office/powerpoint/2010/main" val="42582716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63d61a33-293b-4e55-b708-f17b7fa2f34e"/>
          <p:cNvSpPr>
            <a:spLocks noGrp="1"/>
          </p:cNvSpPr>
          <p:nvPr>
            <p:ph type="title"/>
          </p:nvPr>
        </p:nvSpPr>
        <p:spPr/>
        <p:txBody>
          <a:bodyPr>
            <a:noAutofit/>
          </a:bodyPr>
          <a:lstStyle/>
          <a:p>
            <a:r>
              <a:rPr lang="ru-RU">
                <a:latin typeface="Huawei Sans" panose="020C0503030203020204" pitchFamily="34" charset="0"/>
              </a:rPr>
              <a:t>Сравнение IP SAN и FC SAN</a:t>
            </a:r>
          </a:p>
        </p:txBody>
      </p:sp>
      <p:graphicFrame>
        <p:nvGraphicFramePr>
          <p:cNvPr id="3" name="45a9ca7f-6dd2-4e8c-b34f-70fc1afc8858"/>
          <p:cNvGraphicFramePr>
            <a:graphicFrameLocks/>
          </p:cNvGraphicFramePr>
          <p:nvPr>
            <p:extLst>
              <p:ext uri="{D42A27DB-BD31-4B8C-83A1-F6EECF244321}">
                <p14:modId xmlns:p14="http://schemas.microsoft.com/office/powerpoint/2010/main" val="1735593323"/>
              </p:ext>
            </p:extLst>
          </p:nvPr>
        </p:nvGraphicFramePr>
        <p:xfrm>
          <a:off x="1107494" y="1019129"/>
          <a:ext cx="9977012" cy="5272031"/>
        </p:xfrm>
        <a:graphic>
          <a:graphicData uri="http://schemas.openxmlformats.org/drawingml/2006/table">
            <a:tbl>
              <a:tblPr/>
              <a:tblGrid>
                <a:gridCol w="2139798"/>
                <a:gridCol w="3934211"/>
                <a:gridCol w="3903003"/>
              </a:tblGrid>
              <a:tr h="319713">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lang="ru-RU" sz="1200" b="1">
                          <a:latin typeface="Huawei Sans" panose="020C0503030203020204" pitchFamily="34" charset="0"/>
                        </a:rPr>
                        <a:t>Параметр</a:t>
                      </a: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200" b="1">
                          <a:latin typeface="Huawei Sans" panose="020C0503030203020204" pitchFamily="34" charset="0"/>
                        </a:rPr>
                        <a:t>IP SAN</a:t>
                      </a:r>
                    </a:p>
                  </a:txBody>
                  <a:tcPr marL="90000" marR="90000" marT="46800" marB="46800" anchor="ctr" horzOverflow="overflow">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200" b="1">
                          <a:latin typeface="Huawei Sans" panose="020C0503030203020204" pitchFamily="34" charset="0"/>
                        </a:rPr>
                        <a:t>FC SAN</a:t>
                      </a: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567132">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Архитектура сети</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Существующие IP-сети</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Выделенные сети Fibre Channel и HBA</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Расстояние передачи</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Теоретически не ограничено</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Ограничено максимальным расстоянием передачи оптических волокон</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Управление, обслуживание и эксплуатация</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Так же просто, как эксплуатация IP-устройств</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Сложные технологии и управление</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434843">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Совместимость</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Совместимость со всеми сетевыми IP-устройствами</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Плохая совместимость</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1280848">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Стоимость</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Более низкие расходы на закупку и обслуживание</a:t>
                      </a:r>
                    </a:p>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Более высокая доходность вложений (ROI)</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Высокая стоимость закупки (коммутаторы Fibre Channel, HBA, дисковые массивы Fibre Channel и т. д.), а также эксплуатации и обслуживания (подготовка персонала, настройка системы, супервизии и т.д.)</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05430">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Аварийное восстановление (DR)</a:t>
                      </a: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Локальное и удаленное аварийное восстановление на базе существующих сетей с низкой стоимостью</a:t>
                      </a:r>
                    </a:p>
                  </a:txBody>
                  <a:tcPr marL="90000" marR="90000" marT="46800" marB="46800" anchor="ctr" horzOverflow="overflow"/>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Высокие расходы на аварийное восстановление АО и ПО</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418316">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Безопасность</a:t>
                      </a: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a:latin typeface="Huawei Sans" panose="020C0503030203020204" pitchFamily="34" charset="0"/>
                        </a:rPr>
                        <a:t>Относительно низкая</a:t>
                      </a:r>
                    </a:p>
                  </a:txBody>
                  <a:tcPr marL="90000" marR="90000" marT="46800" marB="46800" anchor="ctr" horzOverflow="overflow">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400" dirty="0">
                          <a:latin typeface="Huawei Sans" panose="020C0503030203020204" pitchFamily="34" charset="0"/>
                        </a:rPr>
                        <a:t>Относительно высокая</a:t>
                      </a: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1868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a:solidFill>
                  <a:schemeClr val="bg1">
                    <a:lumMod val="50000"/>
                  </a:schemeClr>
                </a:solidFill>
                <a:latin typeface="Huawei Sans" panose="020C0503030203020204" pitchFamily="34" charset="0"/>
              </a:rPr>
              <a:t>DAS</a:t>
            </a:r>
          </a:p>
          <a:p>
            <a:r>
              <a:rPr lang="ru-RU">
                <a:solidFill>
                  <a:schemeClr val="bg1">
                    <a:lumMod val="50000"/>
                  </a:schemeClr>
                </a:solidFill>
                <a:latin typeface="Huawei Sans" panose="020C0503030203020204" pitchFamily="34" charset="0"/>
              </a:rPr>
              <a:t>NAS</a:t>
            </a:r>
          </a:p>
          <a:p>
            <a:r>
              <a:rPr lang="ru-RU">
                <a:solidFill>
                  <a:schemeClr val="bg1">
                    <a:lumMod val="50000"/>
                  </a:schemeClr>
                </a:solidFill>
                <a:latin typeface="Huawei Sans" panose="020C0503030203020204" pitchFamily="34" charset="0"/>
              </a:rPr>
              <a:t>SAN</a:t>
            </a:r>
          </a:p>
          <a:p>
            <a:r>
              <a:rPr lang="ru-RU" b="1">
                <a:latin typeface="Huawei Sans" panose="020C0503030203020204" pitchFamily="34" charset="0"/>
              </a:rPr>
              <a:t>Распределенная архитектура</a:t>
            </a:r>
          </a:p>
          <a:p>
            <a:endParaRPr lang="en-US" altLang="zh-CN" b="1" dirty="0">
              <a:latin typeface="Huawei Sans" panose="020C0503030203020204" pitchFamily="34" charset="0"/>
              <a:cs typeface="+mn-ea"/>
              <a:sym typeface="+mn-lt"/>
            </a:endParaRPr>
          </a:p>
        </p:txBody>
      </p:sp>
    </p:spTree>
    <p:extLst>
      <p:ext uri="{BB962C8B-B14F-4D97-AF65-F5344CB8AC3E}">
        <p14:creationId xmlns:p14="http://schemas.microsoft.com/office/powerpoint/2010/main" val="3354467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630400" y="2387699"/>
            <a:ext cx="2466617" cy="3467100"/>
            <a:chOff x="3630400" y="2387699"/>
            <a:chExt cx="2466617" cy="3467100"/>
          </a:xfrm>
        </p:grpSpPr>
        <p:cxnSp>
          <p:nvCxnSpPr>
            <p:cNvPr id="826" name="直接连接符 825"/>
            <p:cNvCxnSpPr>
              <a:stCxn id="128" idx="18"/>
              <a:endCxn id="430" idx="14"/>
            </p:cNvCxnSpPr>
            <p:nvPr/>
          </p:nvCxnSpPr>
          <p:spPr>
            <a:xfrm flipH="1" flipV="1">
              <a:off x="3672401" y="2387699"/>
              <a:ext cx="2424616" cy="245157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28" name="直接连接符 827"/>
            <p:cNvCxnSpPr>
              <a:stCxn id="128" idx="18"/>
              <a:endCxn id="694" idx="14"/>
            </p:cNvCxnSpPr>
            <p:nvPr/>
          </p:nvCxnSpPr>
          <p:spPr>
            <a:xfrm flipH="1" flipV="1">
              <a:off x="3672401" y="3244949"/>
              <a:ext cx="2424616" cy="159432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0" name="直接连接符 829"/>
            <p:cNvCxnSpPr>
              <a:stCxn id="128" idx="18"/>
              <a:endCxn id="771" idx="14"/>
            </p:cNvCxnSpPr>
            <p:nvPr/>
          </p:nvCxnSpPr>
          <p:spPr>
            <a:xfrm flipH="1" flipV="1">
              <a:off x="3672401" y="4102199"/>
              <a:ext cx="2424616" cy="737077"/>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2" name="直接连接符 831"/>
            <p:cNvCxnSpPr>
              <a:stCxn id="128" idx="18"/>
              <a:endCxn id="617" idx="5"/>
            </p:cNvCxnSpPr>
            <p:nvPr/>
          </p:nvCxnSpPr>
          <p:spPr>
            <a:xfrm flipH="1">
              <a:off x="3630400" y="4839276"/>
              <a:ext cx="2466617" cy="122106"/>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cxnSp>
          <p:nvCxnSpPr>
            <p:cNvPr id="834" name="直接连接符 833"/>
            <p:cNvCxnSpPr>
              <a:stCxn id="128" idx="18"/>
              <a:endCxn id="540" idx="14"/>
            </p:cNvCxnSpPr>
            <p:nvPr/>
          </p:nvCxnSpPr>
          <p:spPr>
            <a:xfrm flipH="1">
              <a:off x="3672401" y="4839276"/>
              <a:ext cx="2424616" cy="1015523"/>
            </a:xfrm>
            <a:prstGeom prst="line">
              <a:avLst/>
            </a:prstGeom>
            <a:ln w="28575">
              <a:solidFill>
                <a:srgbClr val="221815"/>
              </a:solidFill>
            </a:ln>
          </p:spPr>
          <p:style>
            <a:lnRef idx="1">
              <a:schemeClr val="accent1"/>
            </a:lnRef>
            <a:fillRef idx="0">
              <a:schemeClr val="accent1"/>
            </a:fillRef>
            <a:effectRef idx="0">
              <a:schemeClr val="accent1"/>
            </a:effectRef>
            <a:fontRef idx="minor">
              <a:schemeClr val="tx1"/>
            </a:fontRef>
          </p:style>
        </p:cxnSp>
      </p:grpSp>
      <p:sp>
        <p:nvSpPr>
          <p:cNvPr id="2" name="标题 1"/>
          <p:cNvSpPr>
            <a:spLocks noGrp="1"/>
          </p:cNvSpPr>
          <p:nvPr>
            <p:ph type="title"/>
          </p:nvPr>
        </p:nvSpPr>
        <p:spPr/>
        <p:txBody>
          <a:bodyPr>
            <a:noAutofit/>
          </a:bodyPr>
          <a:lstStyle/>
          <a:p>
            <a:r>
              <a:rPr lang="ru-RU"/>
              <a:t>Сеть распределенного хранения</a:t>
            </a:r>
          </a:p>
        </p:txBody>
      </p:sp>
      <p:grpSp>
        <p:nvGrpSpPr>
          <p:cNvPr id="3" name="组合 2"/>
          <p:cNvGrpSpPr/>
          <p:nvPr/>
        </p:nvGrpSpPr>
        <p:grpSpPr>
          <a:xfrm>
            <a:off x="6097017" y="4783327"/>
            <a:ext cx="1944805" cy="774906"/>
            <a:chOff x="5125467" y="4345176"/>
            <a:chExt cx="2553816" cy="1017566"/>
          </a:xfrm>
          <a:solidFill>
            <a:schemeClr val="bg1">
              <a:lumMod val="50000"/>
            </a:schemeClr>
          </a:solidFill>
        </p:grpSpPr>
        <p:grpSp>
          <p:nvGrpSpPr>
            <p:cNvPr id="127" name="组合 126"/>
            <p:cNvGrpSpPr/>
            <p:nvPr/>
          </p:nvGrpSpPr>
          <p:grpSpPr>
            <a:xfrm>
              <a:off x="5125467" y="4345176"/>
              <a:ext cx="1848227" cy="523319"/>
              <a:chOff x="1165225" y="1108076"/>
              <a:chExt cx="706438" cy="200025"/>
            </a:xfrm>
            <a:grpFill/>
          </p:grpSpPr>
          <p:sp>
            <p:nvSpPr>
              <p:cNvPr id="128"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29"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0"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1"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2"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3"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4"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5"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6"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7"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8"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39"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0"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1"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2"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143" name="组合 142"/>
            <p:cNvGrpSpPr/>
            <p:nvPr/>
          </p:nvGrpSpPr>
          <p:grpSpPr>
            <a:xfrm>
              <a:off x="5831056" y="4839423"/>
              <a:ext cx="1848227" cy="523319"/>
              <a:chOff x="1165225" y="1108076"/>
              <a:chExt cx="706438" cy="200025"/>
            </a:xfrm>
            <a:grpFill/>
          </p:grpSpPr>
          <p:sp>
            <p:nvSpPr>
              <p:cNvPr id="144"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5"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6"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7"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8"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49"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0"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1"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2"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3"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4"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5"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6"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7"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58"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grpSp>
        <p:nvGrpSpPr>
          <p:cNvPr id="397" name="组合 396"/>
          <p:cNvGrpSpPr/>
          <p:nvPr/>
        </p:nvGrpSpPr>
        <p:grpSpPr>
          <a:xfrm>
            <a:off x="2191056" y="1658860"/>
            <a:ext cx="1481345" cy="798201"/>
            <a:chOff x="2387601" y="3114676"/>
            <a:chExt cx="654050" cy="352425"/>
          </a:xfrm>
          <a:solidFill>
            <a:schemeClr val="bg1">
              <a:lumMod val="50000"/>
            </a:schemeClr>
          </a:solidFill>
        </p:grpSpPr>
        <p:grpSp>
          <p:nvGrpSpPr>
            <p:cNvPr id="398" name="组合 397"/>
            <p:cNvGrpSpPr/>
            <p:nvPr/>
          </p:nvGrpSpPr>
          <p:grpSpPr>
            <a:xfrm>
              <a:off x="2387601" y="3114676"/>
              <a:ext cx="654050" cy="352425"/>
              <a:chOff x="2387601" y="3114676"/>
              <a:chExt cx="654050" cy="352425"/>
            </a:xfrm>
            <a:grpFill/>
          </p:grpSpPr>
          <p:sp>
            <p:nvSpPr>
              <p:cNvPr id="429"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0"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1"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2"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3"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4"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5"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6"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7"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8"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39"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0"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1"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2"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3"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4"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5"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6"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7"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8"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49"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0"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1"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2"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3"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4"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5"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6"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7"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8"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59"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0"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1"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2"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3"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4"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5"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6"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7"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8"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69"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0"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1"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2"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3"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399"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0"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1"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2"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3"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4"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5"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6"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7"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8"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09"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0"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1"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2"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3"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4"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5"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6"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7"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8"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19"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0"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1"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2"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3"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4"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5"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6"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7"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28"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474" name="组合 473"/>
          <p:cNvGrpSpPr/>
          <p:nvPr/>
        </p:nvGrpSpPr>
        <p:grpSpPr>
          <a:xfrm>
            <a:off x="6077123" y="1997708"/>
            <a:ext cx="1986581" cy="791552"/>
            <a:chOff x="5125467" y="4345176"/>
            <a:chExt cx="2553816" cy="1017566"/>
          </a:xfrm>
          <a:solidFill>
            <a:schemeClr val="bg1">
              <a:lumMod val="50000"/>
            </a:schemeClr>
          </a:solidFill>
        </p:grpSpPr>
        <p:grpSp>
          <p:nvGrpSpPr>
            <p:cNvPr id="475" name="组合 474"/>
            <p:cNvGrpSpPr/>
            <p:nvPr/>
          </p:nvGrpSpPr>
          <p:grpSpPr>
            <a:xfrm>
              <a:off x="5125467" y="4345176"/>
              <a:ext cx="1848227" cy="523319"/>
              <a:chOff x="1165225" y="1108076"/>
              <a:chExt cx="706438" cy="200025"/>
            </a:xfrm>
            <a:grpFill/>
          </p:grpSpPr>
          <p:sp>
            <p:nvSpPr>
              <p:cNvPr id="492"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3"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4"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5"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6"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7"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8"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9"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0"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1"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2"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3"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4"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5"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06"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476" name="组合 475"/>
            <p:cNvGrpSpPr/>
            <p:nvPr/>
          </p:nvGrpSpPr>
          <p:grpSpPr>
            <a:xfrm>
              <a:off x="5831056" y="4839423"/>
              <a:ext cx="1848227" cy="523319"/>
              <a:chOff x="1165225" y="1108076"/>
              <a:chExt cx="706438" cy="200025"/>
            </a:xfrm>
            <a:grpFill/>
          </p:grpSpPr>
          <p:sp>
            <p:nvSpPr>
              <p:cNvPr id="477" name="Freeform 43"/>
              <p:cNvSpPr>
                <a:spLocks/>
              </p:cNvSpPr>
              <p:nvPr/>
            </p:nvSpPr>
            <p:spPr bwMode="auto">
              <a:xfrm>
                <a:off x="1165225" y="1108076"/>
                <a:ext cx="706438" cy="188913"/>
              </a:xfrm>
              <a:custGeom>
                <a:avLst/>
                <a:gdLst>
                  <a:gd name="T0" fmla="*/ 797 w 830"/>
                  <a:gd name="T1" fmla="*/ 222 h 222"/>
                  <a:gd name="T2" fmla="*/ 797 w 830"/>
                  <a:gd name="T3" fmla="*/ 222 h 222"/>
                  <a:gd name="T4" fmla="*/ 743 w 830"/>
                  <a:gd name="T5" fmla="*/ 222 h 222"/>
                  <a:gd name="T6" fmla="*/ 730 w 830"/>
                  <a:gd name="T7" fmla="*/ 209 h 222"/>
                  <a:gd name="T8" fmla="*/ 743 w 830"/>
                  <a:gd name="T9" fmla="*/ 197 h 222"/>
                  <a:gd name="T10" fmla="*/ 797 w 830"/>
                  <a:gd name="T11" fmla="*/ 197 h 222"/>
                  <a:gd name="T12" fmla="*/ 805 w 830"/>
                  <a:gd name="T13" fmla="*/ 189 h 222"/>
                  <a:gd name="T14" fmla="*/ 805 w 830"/>
                  <a:gd name="T15" fmla="*/ 33 h 222"/>
                  <a:gd name="T16" fmla="*/ 797 w 830"/>
                  <a:gd name="T17" fmla="*/ 25 h 222"/>
                  <a:gd name="T18" fmla="*/ 32 w 830"/>
                  <a:gd name="T19" fmla="*/ 25 h 222"/>
                  <a:gd name="T20" fmla="*/ 24 w 830"/>
                  <a:gd name="T21" fmla="*/ 33 h 222"/>
                  <a:gd name="T22" fmla="*/ 24 w 830"/>
                  <a:gd name="T23" fmla="*/ 189 h 222"/>
                  <a:gd name="T24" fmla="*/ 32 w 830"/>
                  <a:gd name="T25" fmla="*/ 197 h 222"/>
                  <a:gd name="T26" fmla="*/ 667 w 830"/>
                  <a:gd name="T27" fmla="*/ 197 h 222"/>
                  <a:gd name="T28" fmla="*/ 680 w 830"/>
                  <a:gd name="T29" fmla="*/ 209 h 222"/>
                  <a:gd name="T30" fmla="*/ 667 w 830"/>
                  <a:gd name="T31" fmla="*/ 222 h 222"/>
                  <a:gd name="T32" fmla="*/ 32 w 830"/>
                  <a:gd name="T33" fmla="*/ 222 h 222"/>
                  <a:gd name="T34" fmla="*/ 0 w 830"/>
                  <a:gd name="T35" fmla="*/ 189 h 222"/>
                  <a:gd name="T36" fmla="*/ 0 w 830"/>
                  <a:gd name="T37" fmla="*/ 33 h 222"/>
                  <a:gd name="T38" fmla="*/ 32 w 830"/>
                  <a:gd name="T39" fmla="*/ 0 h 222"/>
                  <a:gd name="T40" fmla="*/ 797 w 830"/>
                  <a:gd name="T41" fmla="*/ 0 h 222"/>
                  <a:gd name="T42" fmla="*/ 830 w 830"/>
                  <a:gd name="T43" fmla="*/ 33 h 222"/>
                  <a:gd name="T44" fmla="*/ 830 w 830"/>
                  <a:gd name="T45" fmla="*/ 189 h 222"/>
                  <a:gd name="T46" fmla="*/ 797 w 830"/>
                  <a:gd name="T47"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222">
                    <a:moveTo>
                      <a:pt x="797" y="222"/>
                    </a:moveTo>
                    <a:lnTo>
                      <a:pt x="797" y="222"/>
                    </a:lnTo>
                    <a:lnTo>
                      <a:pt x="743" y="222"/>
                    </a:lnTo>
                    <a:cubicBezTo>
                      <a:pt x="736" y="222"/>
                      <a:pt x="730" y="216"/>
                      <a:pt x="730" y="209"/>
                    </a:cubicBezTo>
                    <a:cubicBezTo>
                      <a:pt x="730" y="203"/>
                      <a:pt x="736" y="197"/>
                      <a:pt x="743" y="197"/>
                    </a:cubicBezTo>
                    <a:lnTo>
                      <a:pt x="797" y="197"/>
                    </a:lnTo>
                    <a:cubicBezTo>
                      <a:pt x="802" y="197"/>
                      <a:pt x="805" y="193"/>
                      <a:pt x="805" y="189"/>
                    </a:cubicBezTo>
                    <a:lnTo>
                      <a:pt x="805" y="33"/>
                    </a:lnTo>
                    <a:cubicBezTo>
                      <a:pt x="805" y="28"/>
                      <a:pt x="802" y="25"/>
                      <a:pt x="797" y="25"/>
                    </a:cubicBezTo>
                    <a:lnTo>
                      <a:pt x="32" y="25"/>
                    </a:lnTo>
                    <a:cubicBezTo>
                      <a:pt x="28" y="25"/>
                      <a:pt x="24" y="28"/>
                      <a:pt x="24" y="33"/>
                    </a:cubicBezTo>
                    <a:lnTo>
                      <a:pt x="24" y="189"/>
                    </a:lnTo>
                    <a:cubicBezTo>
                      <a:pt x="24" y="193"/>
                      <a:pt x="28" y="197"/>
                      <a:pt x="32" y="197"/>
                    </a:cubicBezTo>
                    <a:lnTo>
                      <a:pt x="667" y="197"/>
                    </a:lnTo>
                    <a:cubicBezTo>
                      <a:pt x="674" y="197"/>
                      <a:pt x="680" y="203"/>
                      <a:pt x="680" y="209"/>
                    </a:cubicBezTo>
                    <a:cubicBezTo>
                      <a:pt x="680" y="216"/>
                      <a:pt x="674" y="222"/>
                      <a:pt x="667" y="222"/>
                    </a:cubicBezTo>
                    <a:lnTo>
                      <a:pt x="32" y="222"/>
                    </a:lnTo>
                    <a:cubicBezTo>
                      <a:pt x="14" y="222"/>
                      <a:pt x="0" y="207"/>
                      <a:pt x="0" y="189"/>
                    </a:cubicBezTo>
                    <a:lnTo>
                      <a:pt x="0" y="33"/>
                    </a:lnTo>
                    <a:cubicBezTo>
                      <a:pt x="0" y="15"/>
                      <a:pt x="14" y="0"/>
                      <a:pt x="32" y="0"/>
                    </a:cubicBezTo>
                    <a:lnTo>
                      <a:pt x="797" y="0"/>
                    </a:lnTo>
                    <a:cubicBezTo>
                      <a:pt x="815" y="0"/>
                      <a:pt x="830" y="15"/>
                      <a:pt x="830" y="33"/>
                    </a:cubicBezTo>
                    <a:lnTo>
                      <a:pt x="830" y="189"/>
                    </a:lnTo>
                    <a:cubicBezTo>
                      <a:pt x="830" y="207"/>
                      <a:pt x="815" y="222"/>
                      <a:pt x="797" y="22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8" name="Freeform 44"/>
              <p:cNvSpPr>
                <a:spLocks/>
              </p:cNvSpPr>
              <p:nvPr/>
            </p:nvSpPr>
            <p:spPr bwMode="auto">
              <a:xfrm>
                <a:off x="1709738" y="1265238"/>
                <a:ext cx="42863" cy="42863"/>
              </a:xfrm>
              <a:custGeom>
                <a:avLst/>
                <a:gdLst>
                  <a:gd name="T0" fmla="*/ 26 w 52"/>
                  <a:gd name="T1" fmla="*/ 51 h 51"/>
                  <a:gd name="T2" fmla="*/ 26 w 52"/>
                  <a:gd name="T3" fmla="*/ 51 h 51"/>
                  <a:gd name="T4" fmla="*/ 0 w 52"/>
                  <a:gd name="T5" fmla="*/ 26 h 51"/>
                  <a:gd name="T6" fmla="*/ 26 w 52"/>
                  <a:gd name="T7" fmla="*/ 0 h 51"/>
                  <a:gd name="T8" fmla="*/ 52 w 52"/>
                  <a:gd name="T9" fmla="*/ 26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40"/>
                      <a:pt x="0" y="26"/>
                    </a:cubicBezTo>
                    <a:cubicBezTo>
                      <a:pt x="0" y="11"/>
                      <a:pt x="12" y="0"/>
                      <a:pt x="26" y="0"/>
                    </a:cubicBezTo>
                    <a:cubicBezTo>
                      <a:pt x="40" y="0"/>
                      <a:pt x="52" y="11"/>
                      <a:pt x="52" y="26"/>
                    </a:cubicBezTo>
                    <a:cubicBezTo>
                      <a:pt x="52" y="40"/>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79" name="Freeform 45"/>
              <p:cNvSpPr>
                <a:spLocks/>
              </p:cNvSpPr>
              <p:nvPr/>
            </p:nvSpPr>
            <p:spPr bwMode="auto">
              <a:xfrm>
                <a:off x="1776413" y="1265238"/>
                <a:ext cx="44450" cy="42863"/>
              </a:xfrm>
              <a:custGeom>
                <a:avLst/>
                <a:gdLst>
                  <a:gd name="T0" fmla="*/ 26 w 52"/>
                  <a:gd name="T1" fmla="*/ 51 h 51"/>
                  <a:gd name="T2" fmla="*/ 26 w 52"/>
                  <a:gd name="T3" fmla="*/ 51 h 51"/>
                  <a:gd name="T4" fmla="*/ 0 w 52"/>
                  <a:gd name="T5" fmla="*/ 25 h 51"/>
                  <a:gd name="T6" fmla="*/ 26 w 52"/>
                  <a:gd name="T7" fmla="*/ 0 h 51"/>
                  <a:gd name="T8" fmla="*/ 52 w 52"/>
                  <a:gd name="T9" fmla="*/ 25 h 51"/>
                  <a:gd name="T10" fmla="*/ 26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26" y="51"/>
                    </a:moveTo>
                    <a:lnTo>
                      <a:pt x="26" y="51"/>
                    </a:lnTo>
                    <a:cubicBezTo>
                      <a:pt x="12" y="51"/>
                      <a:pt x="0" y="39"/>
                      <a:pt x="0" y="25"/>
                    </a:cubicBezTo>
                    <a:cubicBezTo>
                      <a:pt x="0" y="11"/>
                      <a:pt x="12" y="0"/>
                      <a:pt x="26" y="0"/>
                    </a:cubicBezTo>
                    <a:cubicBezTo>
                      <a:pt x="40" y="0"/>
                      <a:pt x="52" y="11"/>
                      <a:pt x="52" y="25"/>
                    </a:cubicBezTo>
                    <a:cubicBezTo>
                      <a:pt x="52" y="39"/>
                      <a:pt x="40" y="51"/>
                      <a:pt x="26"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0" name="Freeform 46"/>
              <p:cNvSpPr>
                <a:spLocks/>
              </p:cNvSpPr>
              <p:nvPr/>
            </p:nvSpPr>
            <p:spPr bwMode="auto">
              <a:xfrm>
                <a:off x="148748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1" name="Freeform 47"/>
              <p:cNvSpPr>
                <a:spLocks noEditPoints="1"/>
              </p:cNvSpPr>
              <p:nvPr/>
            </p:nvSpPr>
            <p:spPr bwMode="auto">
              <a:xfrm>
                <a:off x="1301750" y="1150938"/>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2" name="Freeform 48"/>
              <p:cNvSpPr>
                <a:spLocks/>
              </p:cNvSpPr>
              <p:nvPr/>
            </p:nvSpPr>
            <p:spPr bwMode="auto">
              <a:xfrm>
                <a:off x="1320800"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3" name="Freeform 49"/>
              <p:cNvSpPr>
                <a:spLocks/>
              </p:cNvSpPr>
              <p:nvPr/>
            </p:nvSpPr>
            <p:spPr bwMode="auto">
              <a:xfrm>
                <a:off x="1711325"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7"/>
                      <a:pt x="3"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4" name="Freeform 50"/>
              <p:cNvSpPr>
                <a:spLocks/>
              </p:cNvSpPr>
              <p:nvPr/>
            </p:nvSpPr>
            <p:spPr bwMode="auto">
              <a:xfrm>
                <a:off x="1544638" y="1168401"/>
                <a:ext cx="7938" cy="7938"/>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7"/>
                      <a:pt x="2" y="10"/>
                      <a:pt x="5" y="10"/>
                    </a:cubicBezTo>
                    <a:cubicBezTo>
                      <a:pt x="8" y="10"/>
                      <a:pt x="10" y="7"/>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5" name="Freeform 51"/>
              <p:cNvSpPr>
                <a:spLocks noEditPoints="1"/>
              </p:cNvSpPr>
              <p:nvPr/>
            </p:nvSpPr>
            <p:spPr bwMode="auto">
              <a:xfrm>
                <a:off x="1527175" y="1150938"/>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6" name="Freeform 52"/>
              <p:cNvSpPr>
                <a:spLocks/>
              </p:cNvSpPr>
              <p:nvPr/>
            </p:nvSpPr>
            <p:spPr bwMode="auto">
              <a:xfrm>
                <a:off x="148748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7" name="Freeform 53"/>
              <p:cNvSpPr>
                <a:spLocks/>
              </p:cNvSpPr>
              <p:nvPr/>
            </p:nvSpPr>
            <p:spPr bwMode="auto">
              <a:xfrm>
                <a:off x="1320800"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8" name="Freeform 54"/>
              <p:cNvSpPr>
                <a:spLocks noEditPoints="1"/>
              </p:cNvSpPr>
              <p:nvPr/>
            </p:nvSpPr>
            <p:spPr bwMode="auto">
              <a:xfrm>
                <a:off x="1301750" y="1211263"/>
                <a:ext cx="211138" cy="41275"/>
              </a:xfrm>
              <a:custGeom>
                <a:avLst/>
                <a:gdLst>
                  <a:gd name="T0" fmla="*/ 222 w 248"/>
                  <a:gd name="T1" fmla="*/ 35 h 49"/>
                  <a:gd name="T2" fmla="*/ 222 w 248"/>
                  <a:gd name="T3" fmla="*/ 35 h 49"/>
                  <a:gd name="T4" fmla="*/ 212 w 248"/>
                  <a:gd name="T5" fmla="*/ 25 h 49"/>
                  <a:gd name="T6" fmla="*/ 222 w 248"/>
                  <a:gd name="T7" fmla="*/ 15 h 49"/>
                  <a:gd name="T8" fmla="*/ 232 w 248"/>
                  <a:gd name="T9" fmla="*/ 25 h 49"/>
                  <a:gd name="T10" fmla="*/ 222 w 248"/>
                  <a:gd name="T11" fmla="*/ 35 h 49"/>
                  <a:gd name="T12" fmla="*/ 185 w 248"/>
                  <a:gd name="T13" fmla="*/ 35 h 49"/>
                  <a:gd name="T14" fmla="*/ 185 w 248"/>
                  <a:gd name="T15" fmla="*/ 35 h 49"/>
                  <a:gd name="T16" fmla="*/ 163 w 248"/>
                  <a:gd name="T17" fmla="*/ 35 h 49"/>
                  <a:gd name="T18" fmla="*/ 163 w 248"/>
                  <a:gd name="T19" fmla="*/ 22 h 49"/>
                  <a:gd name="T20" fmla="*/ 168 w 248"/>
                  <a:gd name="T21" fmla="*/ 22 h 49"/>
                  <a:gd name="T22" fmla="*/ 168 w 248"/>
                  <a:gd name="T23" fmla="*/ 17 h 49"/>
                  <a:gd name="T24" fmla="*/ 180 w 248"/>
                  <a:gd name="T25" fmla="*/ 17 h 49"/>
                  <a:gd name="T26" fmla="*/ 180 w 248"/>
                  <a:gd name="T27" fmla="*/ 22 h 49"/>
                  <a:gd name="T28" fmla="*/ 185 w 248"/>
                  <a:gd name="T29" fmla="*/ 22 h 49"/>
                  <a:gd name="T30" fmla="*/ 185 w 248"/>
                  <a:gd name="T31" fmla="*/ 35 h 49"/>
                  <a:gd name="T32" fmla="*/ 151 w 248"/>
                  <a:gd name="T33" fmla="*/ 35 h 49"/>
                  <a:gd name="T34" fmla="*/ 151 w 248"/>
                  <a:gd name="T35" fmla="*/ 35 h 49"/>
                  <a:gd name="T36" fmla="*/ 130 w 248"/>
                  <a:gd name="T37" fmla="*/ 35 h 49"/>
                  <a:gd name="T38" fmla="*/ 130 w 248"/>
                  <a:gd name="T39" fmla="*/ 22 h 49"/>
                  <a:gd name="T40" fmla="*/ 135 w 248"/>
                  <a:gd name="T41" fmla="*/ 22 h 49"/>
                  <a:gd name="T42" fmla="*/ 135 w 248"/>
                  <a:gd name="T43" fmla="*/ 17 h 49"/>
                  <a:gd name="T44" fmla="*/ 147 w 248"/>
                  <a:gd name="T45" fmla="*/ 17 h 49"/>
                  <a:gd name="T46" fmla="*/ 147 w 248"/>
                  <a:gd name="T47" fmla="*/ 22 h 49"/>
                  <a:gd name="T48" fmla="*/ 151 w 248"/>
                  <a:gd name="T49" fmla="*/ 22 h 49"/>
                  <a:gd name="T50" fmla="*/ 151 w 248"/>
                  <a:gd name="T51" fmla="*/ 35 h 49"/>
                  <a:gd name="T52" fmla="*/ 118 w 248"/>
                  <a:gd name="T53" fmla="*/ 35 h 49"/>
                  <a:gd name="T54" fmla="*/ 118 w 248"/>
                  <a:gd name="T55" fmla="*/ 35 h 49"/>
                  <a:gd name="T56" fmla="*/ 97 w 248"/>
                  <a:gd name="T57" fmla="*/ 35 h 49"/>
                  <a:gd name="T58" fmla="*/ 97 w 248"/>
                  <a:gd name="T59" fmla="*/ 22 h 49"/>
                  <a:gd name="T60" fmla="*/ 101 w 248"/>
                  <a:gd name="T61" fmla="*/ 22 h 49"/>
                  <a:gd name="T62" fmla="*/ 101 w 248"/>
                  <a:gd name="T63" fmla="*/ 17 h 49"/>
                  <a:gd name="T64" fmla="*/ 113 w 248"/>
                  <a:gd name="T65" fmla="*/ 17 h 49"/>
                  <a:gd name="T66" fmla="*/ 113 w 248"/>
                  <a:gd name="T67" fmla="*/ 22 h 49"/>
                  <a:gd name="T68" fmla="*/ 118 w 248"/>
                  <a:gd name="T69" fmla="*/ 22 h 49"/>
                  <a:gd name="T70" fmla="*/ 118 w 248"/>
                  <a:gd name="T71" fmla="*/ 35 h 49"/>
                  <a:gd name="T72" fmla="*/ 85 w 248"/>
                  <a:gd name="T73" fmla="*/ 35 h 49"/>
                  <a:gd name="T74" fmla="*/ 85 w 248"/>
                  <a:gd name="T75" fmla="*/ 35 h 49"/>
                  <a:gd name="T76" fmla="*/ 63 w 248"/>
                  <a:gd name="T77" fmla="*/ 35 h 49"/>
                  <a:gd name="T78" fmla="*/ 63 w 248"/>
                  <a:gd name="T79" fmla="*/ 22 h 49"/>
                  <a:gd name="T80" fmla="*/ 67 w 248"/>
                  <a:gd name="T81" fmla="*/ 22 h 49"/>
                  <a:gd name="T82" fmla="*/ 67 w 248"/>
                  <a:gd name="T83" fmla="*/ 17 h 49"/>
                  <a:gd name="T84" fmla="*/ 79 w 248"/>
                  <a:gd name="T85" fmla="*/ 17 h 49"/>
                  <a:gd name="T86" fmla="*/ 79 w 248"/>
                  <a:gd name="T87" fmla="*/ 22 h 49"/>
                  <a:gd name="T88" fmla="*/ 85 w 248"/>
                  <a:gd name="T89" fmla="*/ 22 h 49"/>
                  <a:gd name="T90" fmla="*/ 85 w 248"/>
                  <a:gd name="T91" fmla="*/ 35 h 49"/>
                  <a:gd name="T92" fmla="*/ 26 w 248"/>
                  <a:gd name="T93" fmla="*/ 35 h 49"/>
                  <a:gd name="T94" fmla="*/ 26 w 248"/>
                  <a:gd name="T95" fmla="*/ 35 h 49"/>
                  <a:gd name="T96" fmla="*/ 16 w 248"/>
                  <a:gd name="T97" fmla="*/ 25 h 49"/>
                  <a:gd name="T98" fmla="*/ 26 w 248"/>
                  <a:gd name="T99" fmla="*/ 15 h 49"/>
                  <a:gd name="T100" fmla="*/ 36 w 248"/>
                  <a:gd name="T101" fmla="*/ 25 h 49"/>
                  <a:gd name="T102" fmla="*/ 26 w 248"/>
                  <a:gd name="T103" fmla="*/ 35 h 49"/>
                  <a:gd name="T104" fmla="*/ 0 w 248"/>
                  <a:gd name="T105" fmla="*/ 49 h 49"/>
                  <a:gd name="T106" fmla="*/ 0 w 248"/>
                  <a:gd name="T107" fmla="*/ 49 h 49"/>
                  <a:gd name="T108" fmla="*/ 248 w 248"/>
                  <a:gd name="T109" fmla="*/ 49 h 49"/>
                  <a:gd name="T110" fmla="*/ 248 w 248"/>
                  <a:gd name="T111" fmla="*/ 0 h 49"/>
                  <a:gd name="T112" fmla="*/ 0 w 248"/>
                  <a:gd name="T113" fmla="*/ 0 h 49"/>
                  <a:gd name="T114" fmla="*/ 0 w 248"/>
                  <a:gd name="T115" fmla="*/ 49 h 49"/>
                  <a:gd name="T116" fmla="*/ 0 w 248"/>
                  <a:gd name="T117" fmla="*/ 0 h 49"/>
                  <a:gd name="T118" fmla="*/ 0 w 248"/>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8" h="49">
                    <a:moveTo>
                      <a:pt x="222" y="35"/>
                    </a:moveTo>
                    <a:lnTo>
                      <a:pt x="222" y="35"/>
                    </a:lnTo>
                    <a:cubicBezTo>
                      <a:pt x="217" y="35"/>
                      <a:pt x="212" y="30"/>
                      <a:pt x="212" y="25"/>
                    </a:cubicBezTo>
                    <a:cubicBezTo>
                      <a:pt x="212" y="19"/>
                      <a:pt x="217" y="15"/>
                      <a:pt x="222" y="15"/>
                    </a:cubicBezTo>
                    <a:cubicBezTo>
                      <a:pt x="228" y="15"/>
                      <a:pt x="232" y="19"/>
                      <a:pt x="232" y="25"/>
                    </a:cubicBezTo>
                    <a:cubicBezTo>
                      <a:pt x="232" y="30"/>
                      <a:pt x="228" y="35"/>
                      <a:pt x="222" y="35"/>
                    </a:cubicBezTo>
                    <a:close/>
                    <a:moveTo>
                      <a:pt x="185" y="35"/>
                    </a:moveTo>
                    <a:lnTo>
                      <a:pt x="185" y="35"/>
                    </a:lnTo>
                    <a:lnTo>
                      <a:pt x="163" y="35"/>
                    </a:lnTo>
                    <a:lnTo>
                      <a:pt x="163" y="22"/>
                    </a:lnTo>
                    <a:lnTo>
                      <a:pt x="168" y="22"/>
                    </a:lnTo>
                    <a:lnTo>
                      <a:pt x="168" y="17"/>
                    </a:lnTo>
                    <a:lnTo>
                      <a:pt x="180" y="17"/>
                    </a:lnTo>
                    <a:lnTo>
                      <a:pt x="180" y="22"/>
                    </a:lnTo>
                    <a:lnTo>
                      <a:pt x="185" y="22"/>
                    </a:lnTo>
                    <a:lnTo>
                      <a:pt x="185" y="35"/>
                    </a:lnTo>
                    <a:close/>
                    <a:moveTo>
                      <a:pt x="151" y="35"/>
                    </a:moveTo>
                    <a:lnTo>
                      <a:pt x="151" y="35"/>
                    </a:lnTo>
                    <a:lnTo>
                      <a:pt x="130" y="35"/>
                    </a:lnTo>
                    <a:lnTo>
                      <a:pt x="130" y="22"/>
                    </a:lnTo>
                    <a:lnTo>
                      <a:pt x="135" y="22"/>
                    </a:lnTo>
                    <a:lnTo>
                      <a:pt x="135" y="17"/>
                    </a:lnTo>
                    <a:lnTo>
                      <a:pt x="147" y="17"/>
                    </a:lnTo>
                    <a:lnTo>
                      <a:pt x="147" y="22"/>
                    </a:lnTo>
                    <a:lnTo>
                      <a:pt x="151" y="22"/>
                    </a:lnTo>
                    <a:lnTo>
                      <a:pt x="151" y="35"/>
                    </a:lnTo>
                    <a:close/>
                    <a:moveTo>
                      <a:pt x="118" y="35"/>
                    </a:moveTo>
                    <a:lnTo>
                      <a:pt x="118" y="35"/>
                    </a:lnTo>
                    <a:lnTo>
                      <a:pt x="97" y="35"/>
                    </a:lnTo>
                    <a:lnTo>
                      <a:pt x="97" y="22"/>
                    </a:lnTo>
                    <a:lnTo>
                      <a:pt x="101" y="22"/>
                    </a:lnTo>
                    <a:lnTo>
                      <a:pt x="101" y="17"/>
                    </a:lnTo>
                    <a:lnTo>
                      <a:pt x="113" y="17"/>
                    </a:lnTo>
                    <a:lnTo>
                      <a:pt x="113" y="22"/>
                    </a:lnTo>
                    <a:lnTo>
                      <a:pt x="118" y="22"/>
                    </a:lnTo>
                    <a:lnTo>
                      <a:pt x="118" y="35"/>
                    </a:lnTo>
                    <a:close/>
                    <a:moveTo>
                      <a:pt x="85" y="35"/>
                    </a:moveTo>
                    <a:lnTo>
                      <a:pt x="85" y="35"/>
                    </a:lnTo>
                    <a:lnTo>
                      <a:pt x="63" y="35"/>
                    </a:lnTo>
                    <a:lnTo>
                      <a:pt x="63" y="22"/>
                    </a:lnTo>
                    <a:lnTo>
                      <a:pt x="67" y="22"/>
                    </a:lnTo>
                    <a:lnTo>
                      <a:pt x="67" y="17"/>
                    </a:lnTo>
                    <a:lnTo>
                      <a:pt x="79" y="17"/>
                    </a:lnTo>
                    <a:lnTo>
                      <a:pt x="79" y="22"/>
                    </a:lnTo>
                    <a:lnTo>
                      <a:pt x="85" y="22"/>
                    </a:lnTo>
                    <a:lnTo>
                      <a:pt x="85" y="35"/>
                    </a:lnTo>
                    <a:close/>
                    <a:moveTo>
                      <a:pt x="26" y="35"/>
                    </a:moveTo>
                    <a:lnTo>
                      <a:pt x="26" y="35"/>
                    </a:lnTo>
                    <a:cubicBezTo>
                      <a:pt x="20" y="35"/>
                      <a:pt x="16" y="30"/>
                      <a:pt x="16" y="25"/>
                    </a:cubicBezTo>
                    <a:cubicBezTo>
                      <a:pt x="16" y="19"/>
                      <a:pt x="20" y="15"/>
                      <a:pt x="26" y="15"/>
                    </a:cubicBezTo>
                    <a:cubicBezTo>
                      <a:pt x="31" y="15"/>
                      <a:pt x="36" y="19"/>
                      <a:pt x="36" y="25"/>
                    </a:cubicBezTo>
                    <a:cubicBezTo>
                      <a:pt x="36" y="30"/>
                      <a:pt x="31" y="35"/>
                      <a:pt x="26" y="35"/>
                    </a:cubicBezTo>
                    <a:close/>
                    <a:moveTo>
                      <a:pt x="0" y="49"/>
                    </a:moveTo>
                    <a:lnTo>
                      <a:pt x="0" y="49"/>
                    </a:lnTo>
                    <a:lnTo>
                      <a:pt x="248" y="49"/>
                    </a:lnTo>
                    <a:lnTo>
                      <a:pt x="248"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89" name="Freeform 55"/>
              <p:cNvSpPr>
                <a:spLocks/>
              </p:cNvSpPr>
              <p:nvPr/>
            </p:nvSpPr>
            <p:spPr bwMode="auto">
              <a:xfrm>
                <a:off x="1711325"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3" y="0"/>
                      <a:pt x="0" y="2"/>
                      <a:pt x="0" y="5"/>
                    </a:cubicBezTo>
                    <a:cubicBezTo>
                      <a:pt x="0" y="8"/>
                      <a:pt x="3"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0" name="Freeform 56"/>
              <p:cNvSpPr>
                <a:spLocks/>
              </p:cNvSpPr>
              <p:nvPr/>
            </p:nvSpPr>
            <p:spPr bwMode="auto">
              <a:xfrm>
                <a:off x="1544638" y="1227138"/>
                <a:ext cx="7938" cy="9525"/>
              </a:xfrm>
              <a:custGeom>
                <a:avLst/>
                <a:gdLst>
                  <a:gd name="T0" fmla="*/ 5 w 10"/>
                  <a:gd name="T1" fmla="*/ 0 h 10"/>
                  <a:gd name="T2" fmla="*/ 5 w 10"/>
                  <a:gd name="T3" fmla="*/ 0 h 10"/>
                  <a:gd name="T4" fmla="*/ 0 w 10"/>
                  <a:gd name="T5" fmla="*/ 5 h 10"/>
                  <a:gd name="T6" fmla="*/ 5 w 10"/>
                  <a:gd name="T7" fmla="*/ 10 h 10"/>
                  <a:gd name="T8" fmla="*/ 10 w 10"/>
                  <a:gd name="T9" fmla="*/ 5 h 10"/>
                  <a:gd name="T10" fmla="*/ 5 w 10"/>
                  <a:gd name="T11" fmla="*/ 0 h 10"/>
                </a:gdLst>
                <a:ahLst/>
                <a:cxnLst>
                  <a:cxn ang="0">
                    <a:pos x="T0" y="T1"/>
                  </a:cxn>
                  <a:cxn ang="0">
                    <a:pos x="T2" y="T3"/>
                  </a:cxn>
                  <a:cxn ang="0">
                    <a:pos x="T4" y="T5"/>
                  </a:cxn>
                  <a:cxn ang="0">
                    <a:pos x="T6" y="T7"/>
                  </a:cxn>
                  <a:cxn ang="0">
                    <a:pos x="T8" y="T9"/>
                  </a:cxn>
                  <a:cxn ang="0">
                    <a:pos x="T10" y="T11"/>
                  </a:cxn>
                </a:cxnLst>
                <a:rect l="0" t="0" r="r" b="b"/>
                <a:pathLst>
                  <a:path w="10" h="10">
                    <a:moveTo>
                      <a:pt x="5" y="0"/>
                    </a:moveTo>
                    <a:lnTo>
                      <a:pt x="5" y="0"/>
                    </a:lnTo>
                    <a:cubicBezTo>
                      <a:pt x="2" y="0"/>
                      <a:pt x="0" y="2"/>
                      <a:pt x="0" y="5"/>
                    </a:cubicBezTo>
                    <a:cubicBezTo>
                      <a:pt x="0" y="8"/>
                      <a:pt x="2" y="10"/>
                      <a:pt x="5" y="10"/>
                    </a:cubicBezTo>
                    <a:cubicBezTo>
                      <a:pt x="8" y="10"/>
                      <a:pt x="10" y="8"/>
                      <a:pt x="10" y="5"/>
                    </a:cubicBezTo>
                    <a:cubicBezTo>
                      <a:pt x="10" y="2"/>
                      <a:pt x="8" y="0"/>
                      <a:pt x="5" y="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491" name="Freeform 57"/>
              <p:cNvSpPr>
                <a:spLocks noEditPoints="1"/>
              </p:cNvSpPr>
              <p:nvPr/>
            </p:nvSpPr>
            <p:spPr bwMode="auto">
              <a:xfrm>
                <a:off x="1527175" y="1211263"/>
                <a:ext cx="209550" cy="41275"/>
              </a:xfrm>
              <a:custGeom>
                <a:avLst/>
                <a:gdLst>
                  <a:gd name="T0" fmla="*/ 221 w 247"/>
                  <a:gd name="T1" fmla="*/ 35 h 49"/>
                  <a:gd name="T2" fmla="*/ 221 w 247"/>
                  <a:gd name="T3" fmla="*/ 35 h 49"/>
                  <a:gd name="T4" fmla="*/ 212 w 247"/>
                  <a:gd name="T5" fmla="*/ 25 h 49"/>
                  <a:gd name="T6" fmla="*/ 221 w 247"/>
                  <a:gd name="T7" fmla="*/ 15 h 49"/>
                  <a:gd name="T8" fmla="*/ 231 w 247"/>
                  <a:gd name="T9" fmla="*/ 25 h 49"/>
                  <a:gd name="T10" fmla="*/ 221 w 247"/>
                  <a:gd name="T11" fmla="*/ 35 h 49"/>
                  <a:gd name="T12" fmla="*/ 184 w 247"/>
                  <a:gd name="T13" fmla="*/ 35 h 49"/>
                  <a:gd name="T14" fmla="*/ 184 w 247"/>
                  <a:gd name="T15" fmla="*/ 35 h 49"/>
                  <a:gd name="T16" fmla="*/ 163 w 247"/>
                  <a:gd name="T17" fmla="*/ 35 h 49"/>
                  <a:gd name="T18" fmla="*/ 163 w 247"/>
                  <a:gd name="T19" fmla="*/ 22 h 49"/>
                  <a:gd name="T20" fmla="*/ 167 w 247"/>
                  <a:gd name="T21" fmla="*/ 22 h 49"/>
                  <a:gd name="T22" fmla="*/ 167 w 247"/>
                  <a:gd name="T23" fmla="*/ 17 h 49"/>
                  <a:gd name="T24" fmla="*/ 179 w 247"/>
                  <a:gd name="T25" fmla="*/ 17 h 49"/>
                  <a:gd name="T26" fmla="*/ 179 w 247"/>
                  <a:gd name="T27" fmla="*/ 22 h 49"/>
                  <a:gd name="T28" fmla="*/ 184 w 247"/>
                  <a:gd name="T29" fmla="*/ 22 h 49"/>
                  <a:gd name="T30" fmla="*/ 184 w 247"/>
                  <a:gd name="T31" fmla="*/ 35 h 49"/>
                  <a:gd name="T32" fmla="*/ 151 w 247"/>
                  <a:gd name="T33" fmla="*/ 35 h 49"/>
                  <a:gd name="T34" fmla="*/ 151 w 247"/>
                  <a:gd name="T35" fmla="*/ 35 h 49"/>
                  <a:gd name="T36" fmla="*/ 129 w 247"/>
                  <a:gd name="T37" fmla="*/ 35 h 49"/>
                  <a:gd name="T38" fmla="*/ 129 w 247"/>
                  <a:gd name="T39" fmla="*/ 22 h 49"/>
                  <a:gd name="T40" fmla="*/ 134 w 247"/>
                  <a:gd name="T41" fmla="*/ 22 h 49"/>
                  <a:gd name="T42" fmla="*/ 134 w 247"/>
                  <a:gd name="T43" fmla="*/ 17 h 49"/>
                  <a:gd name="T44" fmla="*/ 146 w 247"/>
                  <a:gd name="T45" fmla="*/ 17 h 49"/>
                  <a:gd name="T46" fmla="*/ 146 w 247"/>
                  <a:gd name="T47" fmla="*/ 22 h 49"/>
                  <a:gd name="T48" fmla="*/ 151 w 247"/>
                  <a:gd name="T49" fmla="*/ 22 h 49"/>
                  <a:gd name="T50" fmla="*/ 151 w 247"/>
                  <a:gd name="T51" fmla="*/ 35 h 49"/>
                  <a:gd name="T52" fmla="*/ 117 w 247"/>
                  <a:gd name="T53" fmla="*/ 35 h 49"/>
                  <a:gd name="T54" fmla="*/ 117 w 247"/>
                  <a:gd name="T55" fmla="*/ 35 h 49"/>
                  <a:gd name="T56" fmla="*/ 96 w 247"/>
                  <a:gd name="T57" fmla="*/ 35 h 49"/>
                  <a:gd name="T58" fmla="*/ 96 w 247"/>
                  <a:gd name="T59" fmla="*/ 22 h 49"/>
                  <a:gd name="T60" fmla="*/ 101 w 247"/>
                  <a:gd name="T61" fmla="*/ 22 h 49"/>
                  <a:gd name="T62" fmla="*/ 101 w 247"/>
                  <a:gd name="T63" fmla="*/ 17 h 49"/>
                  <a:gd name="T64" fmla="*/ 112 w 247"/>
                  <a:gd name="T65" fmla="*/ 17 h 49"/>
                  <a:gd name="T66" fmla="*/ 112 w 247"/>
                  <a:gd name="T67" fmla="*/ 22 h 49"/>
                  <a:gd name="T68" fmla="*/ 117 w 247"/>
                  <a:gd name="T69" fmla="*/ 22 h 49"/>
                  <a:gd name="T70" fmla="*/ 117 w 247"/>
                  <a:gd name="T71" fmla="*/ 35 h 49"/>
                  <a:gd name="T72" fmla="*/ 84 w 247"/>
                  <a:gd name="T73" fmla="*/ 35 h 49"/>
                  <a:gd name="T74" fmla="*/ 84 w 247"/>
                  <a:gd name="T75" fmla="*/ 35 h 49"/>
                  <a:gd name="T76" fmla="*/ 62 w 247"/>
                  <a:gd name="T77" fmla="*/ 35 h 49"/>
                  <a:gd name="T78" fmla="*/ 62 w 247"/>
                  <a:gd name="T79" fmla="*/ 22 h 49"/>
                  <a:gd name="T80" fmla="*/ 67 w 247"/>
                  <a:gd name="T81" fmla="*/ 22 h 49"/>
                  <a:gd name="T82" fmla="*/ 67 w 247"/>
                  <a:gd name="T83" fmla="*/ 17 h 49"/>
                  <a:gd name="T84" fmla="*/ 78 w 247"/>
                  <a:gd name="T85" fmla="*/ 17 h 49"/>
                  <a:gd name="T86" fmla="*/ 78 w 247"/>
                  <a:gd name="T87" fmla="*/ 22 h 49"/>
                  <a:gd name="T88" fmla="*/ 84 w 247"/>
                  <a:gd name="T89" fmla="*/ 22 h 49"/>
                  <a:gd name="T90" fmla="*/ 84 w 247"/>
                  <a:gd name="T91" fmla="*/ 35 h 49"/>
                  <a:gd name="T92" fmla="*/ 25 w 247"/>
                  <a:gd name="T93" fmla="*/ 35 h 49"/>
                  <a:gd name="T94" fmla="*/ 25 w 247"/>
                  <a:gd name="T95" fmla="*/ 35 h 49"/>
                  <a:gd name="T96" fmla="*/ 15 w 247"/>
                  <a:gd name="T97" fmla="*/ 25 h 49"/>
                  <a:gd name="T98" fmla="*/ 25 w 247"/>
                  <a:gd name="T99" fmla="*/ 15 h 49"/>
                  <a:gd name="T100" fmla="*/ 35 w 247"/>
                  <a:gd name="T101" fmla="*/ 25 h 49"/>
                  <a:gd name="T102" fmla="*/ 25 w 247"/>
                  <a:gd name="T103" fmla="*/ 35 h 49"/>
                  <a:gd name="T104" fmla="*/ 0 w 247"/>
                  <a:gd name="T105" fmla="*/ 49 h 49"/>
                  <a:gd name="T106" fmla="*/ 0 w 247"/>
                  <a:gd name="T107" fmla="*/ 49 h 49"/>
                  <a:gd name="T108" fmla="*/ 247 w 247"/>
                  <a:gd name="T109" fmla="*/ 49 h 49"/>
                  <a:gd name="T110" fmla="*/ 247 w 247"/>
                  <a:gd name="T111" fmla="*/ 0 h 49"/>
                  <a:gd name="T112" fmla="*/ 0 w 247"/>
                  <a:gd name="T113" fmla="*/ 0 h 49"/>
                  <a:gd name="T114" fmla="*/ 0 w 247"/>
                  <a:gd name="T115" fmla="*/ 49 h 49"/>
                  <a:gd name="T116" fmla="*/ 0 w 247"/>
                  <a:gd name="T117" fmla="*/ 0 h 49"/>
                  <a:gd name="T118" fmla="*/ 0 w 247"/>
                  <a:gd name="T1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7" h="49">
                    <a:moveTo>
                      <a:pt x="221" y="35"/>
                    </a:moveTo>
                    <a:lnTo>
                      <a:pt x="221" y="35"/>
                    </a:lnTo>
                    <a:cubicBezTo>
                      <a:pt x="216" y="35"/>
                      <a:pt x="212" y="30"/>
                      <a:pt x="212" y="25"/>
                    </a:cubicBezTo>
                    <a:cubicBezTo>
                      <a:pt x="212" y="19"/>
                      <a:pt x="216" y="15"/>
                      <a:pt x="221" y="15"/>
                    </a:cubicBezTo>
                    <a:cubicBezTo>
                      <a:pt x="227" y="15"/>
                      <a:pt x="231" y="19"/>
                      <a:pt x="231" y="25"/>
                    </a:cubicBezTo>
                    <a:cubicBezTo>
                      <a:pt x="231" y="30"/>
                      <a:pt x="227" y="35"/>
                      <a:pt x="221" y="35"/>
                    </a:cubicBezTo>
                    <a:close/>
                    <a:moveTo>
                      <a:pt x="184" y="35"/>
                    </a:moveTo>
                    <a:lnTo>
                      <a:pt x="184" y="35"/>
                    </a:lnTo>
                    <a:lnTo>
                      <a:pt x="163" y="35"/>
                    </a:lnTo>
                    <a:lnTo>
                      <a:pt x="163" y="22"/>
                    </a:lnTo>
                    <a:lnTo>
                      <a:pt x="167" y="22"/>
                    </a:lnTo>
                    <a:lnTo>
                      <a:pt x="167" y="17"/>
                    </a:lnTo>
                    <a:lnTo>
                      <a:pt x="179" y="17"/>
                    </a:lnTo>
                    <a:lnTo>
                      <a:pt x="179" y="22"/>
                    </a:lnTo>
                    <a:lnTo>
                      <a:pt x="184" y="22"/>
                    </a:lnTo>
                    <a:lnTo>
                      <a:pt x="184" y="35"/>
                    </a:lnTo>
                    <a:close/>
                    <a:moveTo>
                      <a:pt x="151" y="35"/>
                    </a:moveTo>
                    <a:lnTo>
                      <a:pt x="151" y="35"/>
                    </a:lnTo>
                    <a:lnTo>
                      <a:pt x="129" y="35"/>
                    </a:lnTo>
                    <a:lnTo>
                      <a:pt x="129" y="22"/>
                    </a:lnTo>
                    <a:lnTo>
                      <a:pt x="134" y="22"/>
                    </a:lnTo>
                    <a:lnTo>
                      <a:pt x="134" y="17"/>
                    </a:lnTo>
                    <a:lnTo>
                      <a:pt x="146" y="17"/>
                    </a:lnTo>
                    <a:lnTo>
                      <a:pt x="146" y="22"/>
                    </a:lnTo>
                    <a:lnTo>
                      <a:pt x="151" y="22"/>
                    </a:lnTo>
                    <a:lnTo>
                      <a:pt x="151" y="35"/>
                    </a:lnTo>
                    <a:close/>
                    <a:moveTo>
                      <a:pt x="117" y="35"/>
                    </a:moveTo>
                    <a:lnTo>
                      <a:pt x="117" y="35"/>
                    </a:lnTo>
                    <a:lnTo>
                      <a:pt x="96" y="35"/>
                    </a:lnTo>
                    <a:lnTo>
                      <a:pt x="96" y="22"/>
                    </a:lnTo>
                    <a:lnTo>
                      <a:pt x="101" y="22"/>
                    </a:lnTo>
                    <a:lnTo>
                      <a:pt x="101" y="17"/>
                    </a:lnTo>
                    <a:lnTo>
                      <a:pt x="112" y="17"/>
                    </a:lnTo>
                    <a:lnTo>
                      <a:pt x="112" y="22"/>
                    </a:lnTo>
                    <a:lnTo>
                      <a:pt x="117" y="22"/>
                    </a:lnTo>
                    <a:lnTo>
                      <a:pt x="117" y="35"/>
                    </a:lnTo>
                    <a:close/>
                    <a:moveTo>
                      <a:pt x="84" y="35"/>
                    </a:moveTo>
                    <a:lnTo>
                      <a:pt x="84" y="35"/>
                    </a:lnTo>
                    <a:lnTo>
                      <a:pt x="62" y="35"/>
                    </a:lnTo>
                    <a:lnTo>
                      <a:pt x="62" y="22"/>
                    </a:lnTo>
                    <a:lnTo>
                      <a:pt x="67" y="22"/>
                    </a:lnTo>
                    <a:lnTo>
                      <a:pt x="67" y="17"/>
                    </a:lnTo>
                    <a:lnTo>
                      <a:pt x="78" y="17"/>
                    </a:lnTo>
                    <a:lnTo>
                      <a:pt x="78" y="22"/>
                    </a:lnTo>
                    <a:lnTo>
                      <a:pt x="84" y="22"/>
                    </a:lnTo>
                    <a:lnTo>
                      <a:pt x="84" y="35"/>
                    </a:lnTo>
                    <a:close/>
                    <a:moveTo>
                      <a:pt x="25" y="35"/>
                    </a:moveTo>
                    <a:lnTo>
                      <a:pt x="25" y="35"/>
                    </a:lnTo>
                    <a:cubicBezTo>
                      <a:pt x="20" y="35"/>
                      <a:pt x="15" y="30"/>
                      <a:pt x="15" y="25"/>
                    </a:cubicBezTo>
                    <a:cubicBezTo>
                      <a:pt x="15" y="19"/>
                      <a:pt x="20" y="15"/>
                      <a:pt x="25" y="15"/>
                    </a:cubicBezTo>
                    <a:cubicBezTo>
                      <a:pt x="30" y="15"/>
                      <a:pt x="35" y="19"/>
                      <a:pt x="35" y="25"/>
                    </a:cubicBezTo>
                    <a:cubicBezTo>
                      <a:pt x="35" y="30"/>
                      <a:pt x="30" y="35"/>
                      <a:pt x="25" y="35"/>
                    </a:cubicBezTo>
                    <a:close/>
                    <a:moveTo>
                      <a:pt x="0" y="49"/>
                    </a:moveTo>
                    <a:lnTo>
                      <a:pt x="0" y="49"/>
                    </a:lnTo>
                    <a:lnTo>
                      <a:pt x="247" y="49"/>
                    </a:lnTo>
                    <a:lnTo>
                      <a:pt x="247" y="0"/>
                    </a:lnTo>
                    <a:lnTo>
                      <a:pt x="0" y="0"/>
                    </a:lnTo>
                    <a:lnTo>
                      <a:pt x="0" y="49"/>
                    </a:lnTo>
                    <a:close/>
                    <a:moveTo>
                      <a:pt x="0" y="0"/>
                    </a:move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grpSp>
        <p:nvGrpSpPr>
          <p:cNvPr id="507" name="组合 506"/>
          <p:cNvGrpSpPr/>
          <p:nvPr/>
        </p:nvGrpSpPr>
        <p:grpSpPr>
          <a:xfrm>
            <a:off x="2191056" y="5125960"/>
            <a:ext cx="1481345" cy="798201"/>
            <a:chOff x="2387601" y="3114676"/>
            <a:chExt cx="654050" cy="352425"/>
          </a:xfrm>
          <a:solidFill>
            <a:schemeClr val="bg1">
              <a:lumMod val="50000"/>
            </a:schemeClr>
          </a:solidFill>
        </p:grpSpPr>
        <p:grpSp>
          <p:nvGrpSpPr>
            <p:cNvPr id="508" name="组合 507"/>
            <p:cNvGrpSpPr/>
            <p:nvPr/>
          </p:nvGrpSpPr>
          <p:grpSpPr>
            <a:xfrm>
              <a:off x="2387601" y="3114676"/>
              <a:ext cx="654050" cy="352425"/>
              <a:chOff x="2387601" y="3114676"/>
              <a:chExt cx="654050" cy="352425"/>
            </a:xfrm>
            <a:grpFill/>
          </p:grpSpPr>
          <p:sp>
            <p:nvSpPr>
              <p:cNvPr id="539"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0"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1"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2"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3"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4"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5"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6"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7"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8"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49"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0"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1"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2"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3"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4"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5"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6"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7"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8"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59"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0"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1"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2"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3"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4"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5"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6"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7"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8"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69"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0"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1"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2"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3"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4"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5"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6"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7"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8"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79"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0"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1"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2"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3"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509"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0"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1"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2"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3"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4"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5"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6"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7"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8"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19"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0"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1"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2"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3"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4"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5"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6"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7"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8"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29"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0"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1"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2"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3"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4"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5"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6"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7"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38"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584" name="组合 583"/>
          <p:cNvGrpSpPr/>
          <p:nvPr/>
        </p:nvGrpSpPr>
        <p:grpSpPr>
          <a:xfrm>
            <a:off x="2191056" y="4230610"/>
            <a:ext cx="1481345" cy="798201"/>
            <a:chOff x="2387601" y="3114676"/>
            <a:chExt cx="654050" cy="352425"/>
          </a:xfrm>
          <a:solidFill>
            <a:schemeClr val="bg1">
              <a:lumMod val="50000"/>
            </a:schemeClr>
          </a:solidFill>
        </p:grpSpPr>
        <p:grpSp>
          <p:nvGrpSpPr>
            <p:cNvPr id="585" name="组合 584"/>
            <p:cNvGrpSpPr/>
            <p:nvPr/>
          </p:nvGrpSpPr>
          <p:grpSpPr>
            <a:xfrm>
              <a:off x="2387601" y="3114676"/>
              <a:ext cx="654050" cy="352425"/>
              <a:chOff x="2387601" y="3114676"/>
              <a:chExt cx="654050" cy="352425"/>
            </a:xfrm>
            <a:grpFill/>
          </p:grpSpPr>
          <p:sp>
            <p:nvSpPr>
              <p:cNvPr id="616"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7"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8"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9"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0"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1"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2"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3"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4"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5"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6"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7"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8"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29"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0"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1"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2"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3"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4"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5"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6"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7"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8"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39"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0"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1"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2"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3"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4"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5"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6"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7"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8"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49"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0"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1"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2"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3"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4"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5"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6"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7"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8"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59"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0"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586"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7"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8"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89"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0"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1"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2"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3"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4"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5"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6"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7"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8"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599"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0"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1"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2"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3"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4"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5"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6"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7"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8"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09"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0"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1"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2"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3"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4"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15"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661" name="组合 660"/>
          <p:cNvGrpSpPr/>
          <p:nvPr/>
        </p:nvGrpSpPr>
        <p:grpSpPr>
          <a:xfrm>
            <a:off x="2191056" y="2516110"/>
            <a:ext cx="1481345" cy="798201"/>
            <a:chOff x="2387601" y="3114676"/>
            <a:chExt cx="654050" cy="352425"/>
          </a:xfrm>
          <a:solidFill>
            <a:schemeClr val="bg1">
              <a:lumMod val="50000"/>
            </a:schemeClr>
          </a:solidFill>
        </p:grpSpPr>
        <p:grpSp>
          <p:nvGrpSpPr>
            <p:cNvPr id="662" name="组合 661"/>
            <p:cNvGrpSpPr/>
            <p:nvPr/>
          </p:nvGrpSpPr>
          <p:grpSpPr>
            <a:xfrm>
              <a:off x="2387601" y="3114676"/>
              <a:ext cx="654050" cy="352425"/>
              <a:chOff x="2387601" y="3114676"/>
              <a:chExt cx="654050" cy="352425"/>
            </a:xfrm>
            <a:grpFill/>
          </p:grpSpPr>
          <p:sp>
            <p:nvSpPr>
              <p:cNvPr id="693"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4"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5"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6"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7"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8"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9"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0"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1"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2"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3"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4"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5"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6"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7"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8"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09"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0"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1"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2"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3"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4"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5"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6"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7"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8"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19"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0"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1"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2"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3"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4"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5"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6"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7"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8"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29"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0"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1"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2"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3"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4"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5"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6"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37"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663"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4"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5"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6"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7"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8"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69"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0"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1"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2"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3"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4"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5"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6"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7"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8"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79"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0"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1"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2"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3"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4"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5"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6"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7"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8"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89"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0"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1"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692"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738" name="组合 737"/>
          <p:cNvGrpSpPr/>
          <p:nvPr/>
        </p:nvGrpSpPr>
        <p:grpSpPr>
          <a:xfrm>
            <a:off x="2191056" y="3373360"/>
            <a:ext cx="1481345" cy="798201"/>
            <a:chOff x="2387601" y="3114676"/>
            <a:chExt cx="654050" cy="352425"/>
          </a:xfrm>
          <a:solidFill>
            <a:schemeClr val="bg1">
              <a:lumMod val="50000"/>
            </a:schemeClr>
          </a:solidFill>
        </p:grpSpPr>
        <p:grpSp>
          <p:nvGrpSpPr>
            <p:cNvPr id="739" name="组合 738"/>
            <p:cNvGrpSpPr/>
            <p:nvPr/>
          </p:nvGrpSpPr>
          <p:grpSpPr>
            <a:xfrm>
              <a:off x="2387601" y="3114676"/>
              <a:ext cx="654050" cy="352425"/>
              <a:chOff x="2387601" y="3114676"/>
              <a:chExt cx="654050" cy="352425"/>
            </a:xfrm>
            <a:grpFill/>
          </p:grpSpPr>
          <p:sp>
            <p:nvSpPr>
              <p:cNvPr id="770" name="Freeform 381"/>
              <p:cNvSpPr>
                <a:spLocks/>
              </p:cNvSpPr>
              <p:nvPr/>
            </p:nvSpPr>
            <p:spPr bwMode="auto">
              <a:xfrm>
                <a:off x="2387601" y="3114676"/>
                <a:ext cx="79375" cy="339725"/>
              </a:xfrm>
              <a:custGeom>
                <a:avLst/>
                <a:gdLst>
                  <a:gd name="T0" fmla="*/ 85 w 94"/>
                  <a:gd name="T1" fmla="*/ 398 h 398"/>
                  <a:gd name="T2" fmla="*/ 85 w 94"/>
                  <a:gd name="T3" fmla="*/ 398 h 398"/>
                  <a:gd name="T4" fmla="*/ 21 w 94"/>
                  <a:gd name="T5" fmla="*/ 398 h 398"/>
                  <a:gd name="T6" fmla="*/ 0 w 94"/>
                  <a:gd name="T7" fmla="*/ 377 h 398"/>
                  <a:gd name="T8" fmla="*/ 0 w 94"/>
                  <a:gd name="T9" fmla="*/ 21 h 398"/>
                  <a:gd name="T10" fmla="*/ 21 w 94"/>
                  <a:gd name="T11" fmla="*/ 0 h 398"/>
                  <a:gd name="T12" fmla="*/ 85 w 94"/>
                  <a:gd name="T13" fmla="*/ 0 h 398"/>
                  <a:gd name="T14" fmla="*/ 94 w 94"/>
                  <a:gd name="T15" fmla="*/ 10 h 398"/>
                  <a:gd name="T16" fmla="*/ 85 w 94"/>
                  <a:gd name="T17" fmla="*/ 20 h 398"/>
                  <a:gd name="T18" fmla="*/ 21 w 94"/>
                  <a:gd name="T19" fmla="*/ 20 h 398"/>
                  <a:gd name="T20" fmla="*/ 20 w 94"/>
                  <a:gd name="T21" fmla="*/ 21 h 398"/>
                  <a:gd name="T22" fmla="*/ 20 w 94"/>
                  <a:gd name="T23" fmla="*/ 377 h 398"/>
                  <a:gd name="T24" fmla="*/ 21 w 94"/>
                  <a:gd name="T25" fmla="*/ 378 h 398"/>
                  <a:gd name="T26" fmla="*/ 85 w 94"/>
                  <a:gd name="T27" fmla="*/ 378 h 398"/>
                  <a:gd name="T28" fmla="*/ 94 w 94"/>
                  <a:gd name="T29" fmla="*/ 388 h 398"/>
                  <a:gd name="T30" fmla="*/ 85 w 94"/>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 h="398">
                    <a:moveTo>
                      <a:pt x="85" y="398"/>
                    </a:moveTo>
                    <a:lnTo>
                      <a:pt x="85" y="398"/>
                    </a:lnTo>
                    <a:lnTo>
                      <a:pt x="21" y="398"/>
                    </a:lnTo>
                    <a:cubicBezTo>
                      <a:pt x="10" y="398"/>
                      <a:pt x="0" y="388"/>
                      <a:pt x="0" y="377"/>
                    </a:cubicBezTo>
                    <a:lnTo>
                      <a:pt x="0" y="21"/>
                    </a:lnTo>
                    <a:cubicBezTo>
                      <a:pt x="0" y="10"/>
                      <a:pt x="10" y="0"/>
                      <a:pt x="21" y="0"/>
                    </a:cubicBezTo>
                    <a:lnTo>
                      <a:pt x="85" y="0"/>
                    </a:lnTo>
                    <a:cubicBezTo>
                      <a:pt x="90" y="0"/>
                      <a:pt x="94" y="5"/>
                      <a:pt x="94" y="10"/>
                    </a:cubicBezTo>
                    <a:cubicBezTo>
                      <a:pt x="94" y="16"/>
                      <a:pt x="90" y="20"/>
                      <a:pt x="85" y="20"/>
                    </a:cubicBezTo>
                    <a:lnTo>
                      <a:pt x="21" y="20"/>
                    </a:lnTo>
                    <a:cubicBezTo>
                      <a:pt x="21" y="20"/>
                      <a:pt x="20" y="21"/>
                      <a:pt x="20" y="21"/>
                    </a:cubicBezTo>
                    <a:lnTo>
                      <a:pt x="20" y="377"/>
                    </a:lnTo>
                    <a:cubicBezTo>
                      <a:pt x="20" y="377"/>
                      <a:pt x="21" y="378"/>
                      <a:pt x="21" y="378"/>
                    </a:cubicBezTo>
                    <a:lnTo>
                      <a:pt x="85" y="378"/>
                    </a:lnTo>
                    <a:cubicBezTo>
                      <a:pt x="90" y="378"/>
                      <a:pt x="94" y="382"/>
                      <a:pt x="94" y="388"/>
                    </a:cubicBezTo>
                    <a:cubicBezTo>
                      <a:pt x="94" y="393"/>
                      <a:pt x="90" y="398"/>
                      <a:pt x="85"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1" name="Freeform 382"/>
              <p:cNvSpPr>
                <a:spLocks/>
              </p:cNvSpPr>
              <p:nvPr/>
            </p:nvSpPr>
            <p:spPr bwMode="auto">
              <a:xfrm>
                <a:off x="2946401" y="3114676"/>
                <a:ext cx="95250" cy="339725"/>
              </a:xfrm>
              <a:custGeom>
                <a:avLst/>
                <a:gdLst>
                  <a:gd name="T0" fmla="*/ 91 w 113"/>
                  <a:gd name="T1" fmla="*/ 398 h 398"/>
                  <a:gd name="T2" fmla="*/ 91 w 113"/>
                  <a:gd name="T3" fmla="*/ 398 h 398"/>
                  <a:gd name="T4" fmla="*/ 10 w 113"/>
                  <a:gd name="T5" fmla="*/ 398 h 398"/>
                  <a:gd name="T6" fmla="*/ 0 w 113"/>
                  <a:gd name="T7" fmla="*/ 388 h 398"/>
                  <a:gd name="T8" fmla="*/ 10 w 113"/>
                  <a:gd name="T9" fmla="*/ 378 h 398"/>
                  <a:gd name="T10" fmla="*/ 91 w 113"/>
                  <a:gd name="T11" fmla="*/ 378 h 398"/>
                  <a:gd name="T12" fmla="*/ 93 w 113"/>
                  <a:gd name="T13" fmla="*/ 377 h 398"/>
                  <a:gd name="T14" fmla="*/ 93 w 113"/>
                  <a:gd name="T15" fmla="*/ 21 h 398"/>
                  <a:gd name="T16" fmla="*/ 91 w 113"/>
                  <a:gd name="T17" fmla="*/ 20 h 398"/>
                  <a:gd name="T18" fmla="*/ 17 w 113"/>
                  <a:gd name="T19" fmla="*/ 20 h 398"/>
                  <a:gd name="T20" fmla="*/ 7 w 113"/>
                  <a:gd name="T21" fmla="*/ 10 h 398"/>
                  <a:gd name="T22" fmla="*/ 17 w 113"/>
                  <a:gd name="T23" fmla="*/ 0 h 398"/>
                  <a:gd name="T24" fmla="*/ 91 w 113"/>
                  <a:gd name="T25" fmla="*/ 0 h 398"/>
                  <a:gd name="T26" fmla="*/ 113 w 113"/>
                  <a:gd name="T27" fmla="*/ 21 h 398"/>
                  <a:gd name="T28" fmla="*/ 113 w 113"/>
                  <a:gd name="T29" fmla="*/ 377 h 398"/>
                  <a:gd name="T30" fmla="*/ 91 w 113"/>
                  <a:gd name="T3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398">
                    <a:moveTo>
                      <a:pt x="91" y="398"/>
                    </a:moveTo>
                    <a:lnTo>
                      <a:pt x="91" y="398"/>
                    </a:lnTo>
                    <a:lnTo>
                      <a:pt x="10" y="398"/>
                    </a:lnTo>
                    <a:cubicBezTo>
                      <a:pt x="4" y="398"/>
                      <a:pt x="0" y="393"/>
                      <a:pt x="0" y="388"/>
                    </a:cubicBezTo>
                    <a:cubicBezTo>
                      <a:pt x="0" y="382"/>
                      <a:pt x="4" y="378"/>
                      <a:pt x="10" y="378"/>
                    </a:cubicBezTo>
                    <a:lnTo>
                      <a:pt x="91" y="378"/>
                    </a:lnTo>
                    <a:cubicBezTo>
                      <a:pt x="92" y="378"/>
                      <a:pt x="93" y="377"/>
                      <a:pt x="93" y="377"/>
                    </a:cubicBezTo>
                    <a:lnTo>
                      <a:pt x="93" y="21"/>
                    </a:lnTo>
                    <a:cubicBezTo>
                      <a:pt x="93" y="21"/>
                      <a:pt x="92" y="20"/>
                      <a:pt x="91" y="20"/>
                    </a:cubicBezTo>
                    <a:lnTo>
                      <a:pt x="17" y="20"/>
                    </a:lnTo>
                    <a:cubicBezTo>
                      <a:pt x="12" y="20"/>
                      <a:pt x="7" y="16"/>
                      <a:pt x="7" y="10"/>
                    </a:cubicBezTo>
                    <a:cubicBezTo>
                      <a:pt x="7" y="5"/>
                      <a:pt x="12" y="0"/>
                      <a:pt x="17" y="0"/>
                    </a:cubicBezTo>
                    <a:lnTo>
                      <a:pt x="91" y="0"/>
                    </a:lnTo>
                    <a:cubicBezTo>
                      <a:pt x="103" y="0"/>
                      <a:pt x="113" y="10"/>
                      <a:pt x="113" y="21"/>
                    </a:cubicBezTo>
                    <a:lnTo>
                      <a:pt x="113" y="377"/>
                    </a:lnTo>
                    <a:cubicBezTo>
                      <a:pt x="113" y="388"/>
                      <a:pt x="103" y="398"/>
                      <a:pt x="91" y="39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2" name="Freeform 383"/>
              <p:cNvSpPr>
                <a:spLocks/>
              </p:cNvSpPr>
              <p:nvPr/>
            </p:nvSpPr>
            <p:spPr bwMode="auto">
              <a:xfrm>
                <a:off x="2886076" y="3436938"/>
                <a:ext cx="92075" cy="17463"/>
              </a:xfrm>
              <a:custGeom>
                <a:avLst/>
                <a:gdLst>
                  <a:gd name="T0" fmla="*/ 99 w 109"/>
                  <a:gd name="T1" fmla="*/ 20 h 20"/>
                  <a:gd name="T2" fmla="*/ 99 w 109"/>
                  <a:gd name="T3" fmla="*/ 20 h 20"/>
                  <a:gd name="T4" fmla="*/ 10 w 109"/>
                  <a:gd name="T5" fmla="*/ 20 h 20"/>
                  <a:gd name="T6" fmla="*/ 0 w 109"/>
                  <a:gd name="T7" fmla="*/ 10 h 20"/>
                  <a:gd name="T8" fmla="*/ 10 w 109"/>
                  <a:gd name="T9" fmla="*/ 0 h 20"/>
                  <a:gd name="T10" fmla="*/ 99 w 109"/>
                  <a:gd name="T11" fmla="*/ 0 h 20"/>
                  <a:gd name="T12" fmla="*/ 109 w 109"/>
                  <a:gd name="T13" fmla="*/ 10 h 20"/>
                  <a:gd name="T14" fmla="*/ 99 w 10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0">
                    <a:moveTo>
                      <a:pt x="99" y="20"/>
                    </a:moveTo>
                    <a:lnTo>
                      <a:pt x="99" y="20"/>
                    </a:lnTo>
                    <a:lnTo>
                      <a:pt x="10" y="20"/>
                    </a:lnTo>
                    <a:cubicBezTo>
                      <a:pt x="4" y="20"/>
                      <a:pt x="0" y="15"/>
                      <a:pt x="0" y="10"/>
                    </a:cubicBezTo>
                    <a:cubicBezTo>
                      <a:pt x="0" y="4"/>
                      <a:pt x="4" y="0"/>
                      <a:pt x="10" y="0"/>
                    </a:cubicBezTo>
                    <a:lnTo>
                      <a:pt x="99" y="0"/>
                    </a:lnTo>
                    <a:cubicBezTo>
                      <a:pt x="105" y="0"/>
                      <a:pt x="109" y="4"/>
                      <a:pt x="109" y="10"/>
                    </a:cubicBezTo>
                    <a:cubicBezTo>
                      <a:pt x="109" y="15"/>
                      <a:pt x="105" y="20"/>
                      <a:pt x="99"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3" name="Freeform 384"/>
              <p:cNvSpPr>
                <a:spLocks/>
              </p:cNvSpPr>
              <p:nvPr/>
            </p:nvSpPr>
            <p:spPr bwMode="auto">
              <a:xfrm>
                <a:off x="2451101" y="3114676"/>
                <a:ext cx="527050" cy="17463"/>
              </a:xfrm>
              <a:custGeom>
                <a:avLst/>
                <a:gdLst>
                  <a:gd name="T0" fmla="*/ 610 w 620"/>
                  <a:gd name="T1" fmla="*/ 20 h 20"/>
                  <a:gd name="T2" fmla="*/ 610 w 620"/>
                  <a:gd name="T3" fmla="*/ 20 h 20"/>
                  <a:gd name="T4" fmla="*/ 10 w 620"/>
                  <a:gd name="T5" fmla="*/ 20 h 20"/>
                  <a:gd name="T6" fmla="*/ 0 w 620"/>
                  <a:gd name="T7" fmla="*/ 10 h 20"/>
                  <a:gd name="T8" fmla="*/ 10 w 620"/>
                  <a:gd name="T9" fmla="*/ 0 h 20"/>
                  <a:gd name="T10" fmla="*/ 610 w 620"/>
                  <a:gd name="T11" fmla="*/ 0 h 20"/>
                  <a:gd name="T12" fmla="*/ 620 w 620"/>
                  <a:gd name="T13" fmla="*/ 10 h 20"/>
                  <a:gd name="T14" fmla="*/ 610 w 62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0" h="20">
                    <a:moveTo>
                      <a:pt x="610" y="20"/>
                    </a:moveTo>
                    <a:lnTo>
                      <a:pt x="610" y="20"/>
                    </a:lnTo>
                    <a:lnTo>
                      <a:pt x="10" y="20"/>
                    </a:lnTo>
                    <a:cubicBezTo>
                      <a:pt x="4" y="20"/>
                      <a:pt x="0" y="16"/>
                      <a:pt x="0" y="10"/>
                    </a:cubicBezTo>
                    <a:cubicBezTo>
                      <a:pt x="0" y="5"/>
                      <a:pt x="4" y="0"/>
                      <a:pt x="10" y="0"/>
                    </a:cubicBezTo>
                    <a:lnTo>
                      <a:pt x="610" y="0"/>
                    </a:lnTo>
                    <a:cubicBezTo>
                      <a:pt x="616" y="0"/>
                      <a:pt x="620" y="5"/>
                      <a:pt x="620" y="10"/>
                    </a:cubicBezTo>
                    <a:cubicBezTo>
                      <a:pt x="620" y="16"/>
                      <a:pt x="616" y="20"/>
                      <a:pt x="61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4" name="Freeform 385"/>
              <p:cNvSpPr>
                <a:spLocks/>
              </p:cNvSpPr>
              <p:nvPr/>
            </p:nvSpPr>
            <p:spPr bwMode="auto">
              <a:xfrm>
                <a:off x="2451101" y="3436938"/>
                <a:ext cx="382588" cy="17463"/>
              </a:xfrm>
              <a:custGeom>
                <a:avLst/>
                <a:gdLst>
                  <a:gd name="T0" fmla="*/ 440 w 450"/>
                  <a:gd name="T1" fmla="*/ 20 h 20"/>
                  <a:gd name="T2" fmla="*/ 440 w 450"/>
                  <a:gd name="T3" fmla="*/ 20 h 20"/>
                  <a:gd name="T4" fmla="*/ 10 w 450"/>
                  <a:gd name="T5" fmla="*/ 20 h 20"/>
                  <a:gd name="T6" fmla="*/ 0 w 450"/>
                  <a:gd name="T7" fmla="*/ 10 h 20"/>
                  <a:gd name="T8" fmla="*/ 10 w 450"/>
                  <a:gd name="T9" fmla="*/ 0 h 20"/>
                  <a:gd name="T10" fmla="*/ 440 w 450"/>
                  <a:gd name="T11" fmla="*/ 0 h 20"/>
                  <a:gd name="T12" fmla="*/ 450 w 450"/>
                  <a:gd name="T13" fmla="*/ 10 h 20"/>
                  <a:gd name="T14" fmla="*/ 440 w 450"/>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0" h="20">
                    <a:moveTo>
                      <a:pt x="440" y="20"/>
                    </a:moveTo>
                    <a:lnTo>
                      <a:pt x="440" y="20"/>
                    </a:lnTo>
                    <a:lnTo>
                      <a:pt x="10" y="20"/>
                    </a:lnTo>
                    <a:cubicBezTo>
                      <a:pt x="4" y="20"/>
                      <a:pt x="0" y="15"/>
                      <a:pt x="0" y="10"/>
                    </a:cubicBezTo>
                    <a:cubicBezTo>
                      <a:pt x="0" y="4"/>
                      <a:pt x="4" y="0"/>
                      <a:pt x="10" y="0"/>
                    </a:cubicBezTo>
                    <a:lnTo>
                      <a:pt x="440" y="0"/>
                    </a:lnTo>
                    <a:cubicBezTo>
                      <a:pt x="446" y="0"/>
                      <a:pt x="450" y="4"/>
                      <a:pt x="450" y="10"/>
                    </a:cubicBezTo>
                    <a:cubicBezTo>
                      <a:pt x="450" y="15"/>
                      <a:pt x="446" y="20"/>
                      <a:pt x="440" y="2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5" name="Freeform 386"/>
              <p:cNvSpPr>
                <a:spLocks/>
              </p:cNvSpPr>
              <p:nvPr/>
            </p:nvSpPr>
            <p:spPr bwMode="auto">
              <a:xfrm>
                <a:off x="2792413" y="342265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1"/>
                      <a:pt x="11" y="0"/>
                      <a:pt x="26" y="0"/>
                    </a:cubicBezTo>
                    <a:cubicBezTo>
                      <a:pt x="40" y="0"/>
                      <a:pt x="51" y="11"/>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6" name="Freeform 387"/>
              <p:cNvSpPr>
                <a:spLocks/>
              </p:cNvSpPr>
              <p:nvPr/>
            </p:nvSpPr>
            <p:spPr bwMode="auto">
              <a:xfrm>
                <a:off x="2859088" y="3422651"/>
                <a:ext cx="44450" cy="44450"/>
              </a:xfrm>
              <a:custGeom>
                <a:avLst/>
                <a:gdLst>
                  <a:gd name="T0" fmla="*/ 26 w 52"/>
                  <a:gd name="T1" fmla="*/ 52 h 52"/>
                  <a:gd name="T2" fmla="*/ 26 w 52"/>
                  <a:gd name="T3" fmla="*/ 52 h 52"/>
                  <a:gd name="T4" fmla="*/ 0 w 52"/>
                  <a:gd name="T5" fmla="*/ 26 h 52"/>
                  <a:gd name="T6" fmla="*/ 26 w 52"/>
                  <a:gd name="T7" fmla="*/ 0 h 52"/>
                  <a:gd name="T8" fmla="*/ 52 w 52"/>
                  <a:gd name="T9" fmla="*/ 26 h 52"/>
                  <a:gd name="T10" fmla="*/ 26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26" y="52"/>
                    </a:moveTo>
                    <a:lnTo>
                      <a:pt x="26" y="52"/>
                    </a:lnTo>
                    <a:cubicBezTo>
                      <a:pt x="11" y="52"/>
                      <a:pt x="0" y="40"/>
                      <a:pt x="0" y="26"/>
                    </a:cubicBezTo>
                    <a:cubicBezTo>
                      <a:pt x="0" y="11"/>
                      <a:pt x="11" y="0"/>
                      <a:pt x="26" y="0"/>
                    </a:cubicBezTo>
                    <a:cubicBezTo>
                      <a:pt x="40" y="0"/>
                      <a:pt x="52" y="11"/>
                      <a:pt x="52" y="26"/>
                    </a:cubicBezTo>
                    <a:cubicBezTo>
                      <a:pt x="52"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7" name="Freeform 388"/>
              <p:cNvSpPr>
                <a:spLocks/>
              </p:cNvSpPr>
              <p:nvPr/>
            </p:nvSpPr>
            <p:spPr bwMode="auto">
              <a:xfrm>
                <a:off x="2432051"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2" y="388"/>
                      <a:pt x="0" y="385"/>
                      <a:pt x="0" y="383"/>
                    </a:cubicBezTo>
                    <a:lnTo>
                      <a:pt x="0" y="5"/>
                    </a:lnTo>
                    <a:cubicBezTo>
                      <a:pt x="0" y="2"/>
                      <a:pt x="2"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8" name="Freeform 389"/>
              <p:cNvSpPr>
                <a:spLocks/>
              </p:cNvSpPr>
              <p:nvPr/>
            </p:nvSpPr>
            <p:spPr bwMode="auto">
              <a:xfrm>
                <a:off x="2986088" y="3119438"/>
                <a:ext cx="7938" cy="330200"/>
              </a:xfrm>
              <a:custGeom>
                <a:avLst/>
                <a:gdLst>
                  <a:gd name="T0" fmla="*/ 5 w 10"/>
                  <a:gd name="T1" fmla="*/ 388 h 388"/>
                  <a:gd name="T2" fmla="*/ 5 w 10"/>
                  <a:gd name="T3" fmla="*/ 388 h 388"/>
                  <a:gd name="T4" fmla="*/ 0 w 10"/>
                  <a:gd name="T5" fmla="*/ 383 h 388"/>
                  <a:gd name="T6" fmla="*/ 0 w 10"/>
                  <a:gd name="T7" fmla="*/ 5 h 388"/>
                  <a:gd name="T8" fmla="*/ 5 w 10"/>
                  <a:gd name="T9" fmla="*/ 0 h 388"/>
                  <a:gd name="T10" fmla="*/ 10 w 10"/>
                  <a:gd name="T11" fmla="*/ 5 h 388"/>
                  <a:gd name="T12" fmla="*/ 10 w 10"/>
                  <a:gd name="T13" fmla="*/ 383 h 388"/>
                  <a:gd name="T14" fmla="*/ 5 w 10"/>
                  <a:gd name="T15" fmla="*/ 388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88">
                    <a:moveTo>
                      <a:pt x="5" y="388"/>
                    </a:moveTo>
                    <a:lnTo>
                      <a:pt x="5" y="388"/>
                    </a:lnTo>
                    <a:cubicBezTo>
                      <a:pt x="3" y="388"/>
                      <a:pt x="0" y="385"/>
                      <a:pt x="0" y="383"/>
                    </a:cubicBezTo>
                    <a:lnTo>
                      <a:pt x="0" y="5"/>
                    </a:lnTo>
                    <a:cubicBezTo>
                      <a:pt x="0" y="2"/>
                      <a:pt x="3" y="0"/>
                      <a:pt x="5" y="0"/>
                    </a:cubicBezTo>
                    <a:cubicBezTo>
                      <a:pt x="8" y="0"/>
                      <a:pt x="10" y="2"/>
                      <a:pt x="10" y="5"/>
                    </a:cubicBezTo>
                    <a:lnTo>
                      <a:pt x="10" y="383"/>
                    </a:lnTo>
                    <a:cubicBezTo>
                      <a:pt x="10" y="385"/>
                      <a:pt x="8" y="388"/>
                      <a:pt x="5" y="38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79" name="Freeform 390"/>
              <p:cNvSpPr>
                <a:spLocks/>
              </p:cNvSpPr>
              <p:nvPr/>
            </p:nvSpPr>
            <p:spPr bwMode="auto">
              <a:xfrm>
                <a:off x="2482851"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0" name="Freeform 391"/>
              <p:cNvSpPr>
                <a:spLocks/>
              </p:cNvSpPr>
              <p:nvPr/>
            </p:nvSpPr>
            <p:spPr bwMode="auto">
              <a:xfrm>
                <a:off x="2543176"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1" name="Freeform 392"/>
              <p:cNvSpPr>
                <a:spLocks/>
              </p:cNvSpPr>
              <p:nvPr/>
            </p:nvSpPr>
            <p:spPr bwMode="auto">
              <a:xfrm>
                <a:off x="2482851"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2" name="Freeform 393"/>
              <p:cNvSpPr>
                <a:spLocks/>
              </p:cNvSpPr>
              <p:nvPr/>
            </p:nvSpPr>
            <p:spPr bwMode="auto">
              <a:xfrm>
                <a:off x="2543176"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3" name="Freeform 394"/>
              <p:cNvSpPr>
                <a:spLocks/>
              </p:cNvSpPr>
              <p:nvPr/>
            </p:nvSpPr>
            <p:spPr bwMode="auto">
              <a:xfrm>
                <a:off x="2482851"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4" name="Freeform 395"/>
              <p:cNvSpPr>
                <a:spLocks/>
              </p:cNvSpPr>
              <p:nvPr/>
            </p:nvSpPr>
            <p:spPr bwMode="auto">
              <a:xfrm>
                <a:off x="2543176"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5" name="Freeform 396"/>
              <p:cNvSpPr>
                <a:spLocks/>
              </p:cNvSpPr>
              <p:nvPr/>
            </p:nvSpPr>
            <p:spPr bwMode="auto">
              <a:xfrm>
                <a:off x="2611438" y="3367088"/>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6" name="Freeform 397"/>
              <p:cNvSpPr>
                <a:spLocks/>
              </p:cNvSpPr>
              <p:nvPr/>
            </p:nvSpPr>
            <p:spPr bwMode="auto">
              <a:xfrm>
                <a:off x="2671763"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7" name="Freeform 398"/>
              <p:cNvSpPr>
                <a:spLocks/>
              </p:cNvSpPr>
              <p:nvPr/>
            </p:nvSpPr>
            <p:spPr bwMode="auto">
              <a:xfrm>
                <a:off x="2611438" y="3335338"/>
                <a:ext cx="66675" cy="20638"/>
              </a:xfrm>
              <a:custGeom>
                <a:avLst/>
                <a:gdLst>
                  <a:gd name="T0" fmla="*/ 79 w 79"/>
                  <a:gd name="T1" fmla="*/ 23 h 23"/>
                  <a:gd name="T2" fmla="*/ 79 w 79"/>
                  <a:gd name="T3" fmla="*/ 23 h 23"/>
                  <a:gd name="T4" fmla="*/ 0 w 79"/>
                  <a:gd name="T5" fmla="*/ 23 h 23"/>
                  <a:gd name="T6" fmla="*/ 0 w 79"/>
                  <a:gd name="T7" fmla="*/ 0 h 23"/>
                  <a:gd name="T8" fmla="*/ 63 w 79"/>
                  <a:gd name="T9" fmla="*/ 0 h 23"/>
                  <a:gd name="T10" fmla="*/ 79 w 79"/>
                  <a:gd name="T11" fmla="*/ 23 h 23"/>
                </a:gdLst>
                <a:ahLst/>
                <a:cxnLst>
                  <a:cxn ang="0">
                    <a:pos x="T0" y="T1"/>
                  </a:cxn>
                  <a:cxn ang="0">
                    <a:pos x="T2" y="T3"/>
                  </a:cxn>
                  <a:cxn ang="0">
                    <a:pos x="T4" y="T5"/>
                  </a:cxn>
                  <a:cxn ang="0">
                    <a:pos x="T6" y="T7"/>
                  </a:cxn>
                  <a:cxn ang="0">
                    <a:pos x="T8" y="T9"/>
                  </a:cxn>
                  <a:cxn ang="0">
                    <a:pos x="T10" y="T11"/>
                  </a:cxn>
                </a:cxnLst>
                <a:rect l="0" t="0" r="r" b="b"/>
                <a:pathLst>
                  <a:path w="79" h="23">
                    <a:moveTo>
                      <a:pt x="79" y="23"/>
                    </a:moveTo>
                    <a:lnTo>
                      <a:pt x="79" y="23"/>
                    </a:lnTo>
                    <a:lnTo>
                      <a:pt x="0" y="23"/>
                    </a:lnTo>
                    <a:lnTo>
                      <a:pt x="0" y="0"/>
                    </a:lnTo>
                    <a:lnTo>
                      <a:pt x="63" y="0"/>
                    </a:lnTo>
                    <a:lnTo>
                      <a:pt x="79"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8" name="Freeform 399"/>
              <p:cNvSpPr>
                <a:spLocks/>
              </p:cNvSpPr>
              <p:nvPr/>
            </p:nvSpPr>
            <p:spPr bwMode="auto">
              <a:xfrm>
                <a:off x="2671763"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89" name="Freeform 400"/>
              <p:cNvSpPr>
                <a:spLocks/>
              </p:cNvSpPr>
              <p:nvPr/>
            </p:nvSpPr>
            <p:spPr bwMode="auto">
              <a:xfrm>
                <a:off x="2611438" y="3395663"/>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0" name="Freeform 401"/>
              <p:cNvSpPr>
                <a:spLocks/>
              </p:cNvSpPr>
              <p:nvPr/>
            </p:nvSpPr>
            <p:spPr bwMode="auto">
              <a:xfrm>
                <a:off x="2671763"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1" name="Freeform 402"/>
              <p:cNvSpPr>
                <a:spLocks/>
              </p:cNvSpPr>
              <p:nvPr/>
            </p:nvSpPr>
            <p:spPr bwMode="auto">
              <a:xfrm>
                <a:off x="2740026" y="3367088"/>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2" name="Freeform 403"/>
              <p:cNvSpPr>
                <a:spLocks/>
              </p:cNvSpPr>
              <p:nvPr/>
            </p:nvSpPr>
            <p:spPr bwMode="auto">
              <a:xfrm>
                <a:off x="2800351" y="3368676"/>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3" name="Freeform 404"/>
              <p:cNvSpPr>
                <a:spLocks/>
              </p:cNvSpPr>
              <p:nvPr/>
            </p:nvSpPr>
            <p:spPr bwMode="auto">
              <a:xfrm>
                <a:off x="2740026" y="3335338"/>
                <a:ext cx="65088"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4" name="Freeform 405"/>
              <p:cNvSpPr>
                <a:spLocks/>
              </p:cNvSpPr>
              <p:nvPr/>
            </p:nvSpPr>
            <p:spPr bwMode="auto">
              <a:xfrm>
                <a:off x="2800351" y="3338513"/>
                <a:ext cx="17463"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5" name="Freeform 406"/>
              <p:cNvSpPr>
                <a:spLocks/>
              </p:cNvSpPr>
              <p:nvPr/>
            </p:nvSpPr>
            <p:spPr bwMode="auto">
              <a:xfrm>
                <a:off x="2740026" y="3395663"/>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6" name="Freeform 407"/>
              <p:cNvSpPr>
                <a:spLocks/>
              </p:cNvSpPr>
              <p:nvPr/>
            </p:nvSpPr>
            <p:spPr bwMode="auto">
              <a:xfrm>
                <a:off x="2800351" y="3398838"/>
                <a:ext cx="17463"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7" name="Freeform 408"/>
              <p:cNvSpPr>
                <a:spLocks/>
              </p:cNvSpPr>
              <p:nvPr/>
            </p:nvSpPr>
            <p:spPr bwMode="auto">
              <a:xfrm>
                <a:off x="2867026" y="3367088"/>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8" name="Freeform 409"/>
              <p:cNvSpPr>
                <a:spLocks/>
              </p:cNvSpPr>
              <p:nvPr/>
            </p:nvSpPr>
            <p:spPr bwMode="auto">
              <a:xfrm>
                <a:off x="2927351" y="3368676"/>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99" name="Freeform 410"/>
              <p:cNvSpPr>
                <a:spLocks/>
              </p:cNvSpPr>
              <p:nvPr/>
            </p:nvSpPr>
            <p:spPr bwMode="auto">
              <a:xfrm>
                <a:off x="2867026" y="3335338"/>
                <a:ext cx="66675" cy="20638"/>
              </a:xfrm>
              <a:custGeom>
                <a:avLst/>
                <a:gdLst>
                  <a:gd name="T0" fmla="*/ 78 w 78"/>
                  <a:gd name="T1" fmla="*/ 23 h 23"/>
                  <a:gd name="T2" fmla="*/ 78 w 78"/>
                  <a:gd name="T3" fmla="*/ 23 h 23"/>
                  <a:gd name="T4" fmla="*/ 0 w 78"/>
                  <a:gd name="T5" fmla="*/ 23 h 23"/>
                  <a:gd name="T6" fmla="*/ 0 w 78"/>
                  <a:gd name="T7" fmla="*/ 0 h 23"/>
                  <a:gd name="T8" fmla="*/ 62 w 78"/>
                  <a:gd name="T9" fmla="*/ 0 h 23"/>
                  <a:gd name="T10" fmla="*/ 78 w 78"/>
                  <a:gd name="T11" fmla="*/ 23 h 23"/>
                </a:gdLst>
                <a:ahLst/>
                <a:cxnLst>
                  <a:cxn ang="0">
                    <a:pos x="T0" y="T1"/>
                  </a:cxn>
                  <a:cxn ang="0">
                    <a:pos x="T2" y="T3"/>
                  </a:cxn>
                  <a:cxn ang="0">
                    <a:pos x="T4" y="T5"/>
                  </a:cxn>
                  <a:cxn ang="0">
                    <a:pos x="T6" y="T7"/>
                  </a:cxn>
                  <a:cxn ang="0">
                    <a:pos x="T8" y="T9"/>
                  </a:cxn>
                  <a:cxn ang="0">
                    <a:pos x="T10" y="T11"/>
                  </a:cxn>
                </a:cxnLst>
                <a:rect l="0" t="0" r="r" b="b"/>
                <a:pathLst>
                  <a:path w="78" h="23">
                    <a:moveTo>
                      <a:pt x="78" y="23"/>
                    </a:moveTo>
                    <a:lnTo>
                      <a:pt x="78" y="23"/>
                    </a:lnTo>
                    <a:lnTo>
                      <a:pt x="0" y="23"/>
                    </a:lnTo>
                    <a:lnTo>
                      <a:pt x="0" y="0"/>
                    </a:lnTo>
                    <a:lnTo>
                      <a:pt x="62" y="0"/>
                    </a:lnTo>
                    <a:lnTo>
                      <a:pt x="78" y="23"/>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0" name="Freeform 411"/>
              <p:cNvSpPr>
                <a:spLocks/>
              </p:cNvSpPr>
              <p:nvPr/>
            </p:nvSpPr>
            <p:spPr bwMode="auto">
              <a:xfrm>
                <a:off x="2927351" y="3338513"/>
                <a:ext cx="19050" cy="12700"/>
              </a:xfrm>
              <a:custGeom>
                <a:avLst/>
                <a:gdLst>
                  <a:gd name="T0" fmla="*/ 0 w 21"/>
                  <a:gd name="T1" fmla="*/ 0 h 15"/>
                  <a:gd name="T2" fmla="*/ 0 w 21"/>
                  <a:gd name="T3" fmla="*/ 0 h 15"/>
                  <a:gd name="T4" fmla="*/ 21 w 21"/>
                  <a:gd name="T5" fmla="*/ 0 h 15"/>
                  <a:gd name="T6" fmla="*/ 21 w 21"/>
                  <a:gd name="T7" fmla="*/ 15 h 15"/>
                  <a:gd name="T8" fmla="*/ 11 w 21"/>
                  <a:gd name="T9" fmla="*/ 15 h 15"/>
                  <a:gd name="T10" fmla="*/ 0 w 21"/>
                  <a:gd name="T11" fmla="*/ 0 h 15"/>
                </a:gdLst>
                <a:ahLst/>
                <a:cxnLst>
                  <a:cxn ang="0">
                    <a:pos x="T0" y="T1"/>
                  </a:cxn>
                  <a:cxn ang="0">
                    <a:pos x="T2" y="T3"/>
                  </a:cxn>
                  <a:cxn ang="0">
                    <a:pos x="T4" y="T5"/>
                  </a:cxn>
                  <a:cxn ang="0">
                    <a:pos x="T6" y="T7"/>
                  </a:cxn>
                  <a:cxn ang="0">
                    <a:pos x="T8" y="T9"/>
                  </a:cxn>
                  <a:cxn ang="0">
                    <a:pos x="T10" y="T11"/>
                  </a:cxn>
                </a:cxnLst>
                <a:rect l="0" t="0" r="r" b="b"/>
                <a:pathLst>
                  <a:path w="21" h="15">
                    <a:moveTo>
                      <a:pt x="0" y="0"/>
                    </a:moveTo>
                    <a:lnTo>
                      <a:pt x="0" y="0"/>
                    </a:lnTo>
                    <a:lnTo>
                      <a:pt x="21" y="0"/>
                    </a:lnTo>
                    <a:lnTo>
                      <a:pt x="21" y="15"/>
                    </a:lnTo>
                    <a:lnTo>
                      <a:pt x="11" y="15"/>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1" name="Freeform 412"/>
              <p:cNvSpPr>
                <a:spLocks/>
              </p:cNvSpPr>
              <p:nvPr/>
            </p:nvSpPr>
            <p:spPr bwMode="auto">
              <a:xfrm>
                <a:off x="2867026" y="3395663"/>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2" name="Freeform 413"/>
              <p:cNvSpPr>
                <a:spLocks/>
              </p:cNvSpPr>
              <p:nvPr/>
            </p:nvSpPr>
            <p:spPr bwMode="auto">
              <a:xfrm>
                <a:off x="2927351" y="3398838"/>
                <a:ext cx="19050" cy="12700"/>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3" name="Freeform 414"/>
              <p:cNvSpPr>
                <a:spLocks/>
              </p:cNvSpPr>
              <p:nvPr/>
            </p:nvSpPr>
            <p:spPr bwMode="auto">
              <a:xfrm>
                <a:off x="2482851"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4" name="Freeform 415"/>
              <p:cNvSpPr>
                <a:spLocks/>
              </p:cNvSpPr>
              <p:nvPr/>
            </p:nvSpPr>
            <p:spPr bwMode="auto">
              <a:xfrm>
                <a:off x="2543176"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5" name="Freeform 416"/>
              <p:cNvSpPr>
                <a:spLocks/>
              </p:cNvSpPr>
              <p:nvPr/>
            </p:nvSpPr>
            <p:spPr bwMode="auto">
              <a:xfrm>
                <a:off x="2482851"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6" name="Freeform 417"/>
              <p:cNvSpPr>
                <a:spLocks/>
              </p:cNvSpPr>
              <p:nvPr/>
            </p:nvSpPr>
            <p:spPr bwMode="auto">
              <a:xfrm>
                <a:off x="2543176"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7" name="Freeform 418"/>
              <p:cNvSpPr>
                <a:spLocks/>
              </p:cNvSpPr>
              <p:nvPr/>
            </p:nvSpPr>
            <p:spPr bwMode="auto">
              <a:xfrm>
                <a:off x="2611438" y="3276601"/>
                <a:ext cx="66675" cy="17463"/>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8" name="Freeform 419"/>
              <p:cNvSpPr>
                <a:spLocks/>
              </p:cNvSpPr>
              <p:nvPr/>
            </p:nvSpPr>
            <p:spPr bwMode="auto">
              <a:xfrm>
                <a:off x="2671763" y="3278188"/>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09" name="Freeform 420"/>
              <p:cNvSpPr>
                <a:spLocks/>
              </p:cNvSpPr>
              <p:nvPr/>
            </p:nvSpPr>
            <p:spPr bwMode="auto">
              <a:xfrm>
                <a:off x="2611438" y="3305176"/>
                <a:ext cx="66675" cy="19050"/>
              </a:xfrm>
              <a:custGeom>
                <a:avLst/>
                <a:gdLst>
                  <a:gd name="T0" fmla="*/ 79 w 79"/>
                  <a:gd name="T1" fmla="*/ 22 h 22"/>
                  <a:gd name="T2" fmla="*/ 79 w 79"/>
                  <a:gd name="T3" fmla="*/ 22 h 22"/>
                  <a:gd name="T4" fmla="*/ 0 w 79"/>
                  <a:gd name="T5" fmla="*/ 22 h 22"/>
                  <a:gd name="T6" fmla="*/ 0 w 79"/>
                  <a:gd name="T7" fmla="*/ 0 h 22"/>
                  <a:gd name="T8" fmla="*/ 63 w 79"/>
                  <a:gd name="T9" fmla="*/ 0 h 22"/>
                  <a:gd name="T10" fmla="*/ 79 w 79"/>
                  <a:gd name="T11" fmla="*/ 22 h 22"/>
                </a:gdLst>
                <a:ahLst/>
                <a:cxnLst>
                  <a:cxn ang="0">
                    <a:pos x="T0" y="T1"/>
                  </a:cxn>
                  <a:cxn ang="0">
                    <a:pos x="T2" y="T3"/>
                  </a:cxn>
                  <a:cxn ang="0">
                    <a:pos x="T4" y="T5"/>
                  </a:cxn>
                  <a:cxn ang="0">
                    <a:pos x="T6" y="T7"/>
                  </a:cxn>
                  <a:cxn ang="0">
                    <a:pos x="T8" y="T9"/>
                  </a:cxn>
                  <a:cxn ang="0">
                    <a:pos x="T10" y="T11"/>
                  </a:cxn>
                </a:cxnLst>
                <a:rect l="0" t="0" r="r" b="b"/>
                <a:pathLst>
                  <a:path w="79" h="22">
                    <a:moveTo>
                      <a:pt x="79" y="22"/>
                    </a:moveTo>
                    <a:lnTo>
                      <a:pt x="79" y="22"/>
                    </a:lnTo>
                    <a:lnTo>
                      <a:pt x="0" y="22"/>
                    </a:lnTo>
                    <a:lnTo>
                      <a:pt x="0" y="0"/>
                    </a:lnTo>
                    <a:lnTo>
                      <a:pt x="63" y="0"/>
                    </a:lnTo>
                    <a:lnTo>
                      <a:pt x="79"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10" name="Freeform 421"/>
              <p:cNvSpPr>
                <a:spLocks/>
              </p:cNvSpPr>
              <p:nvPr/>
            </p:nvSpPr>
            <p:spPr bwMode="auto">
              <a:xfrm>
                <a:off x="2671763"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11" name="Freeform 422"/>
              <p:cNvSpPr>
                <a:spLocks/>
              </p:cNvSpPr>
              <p:nvPr/>
            </p:nvSpPr>
            <p:spPr bwMode="auto">
              <a:xfrm>
                <a:off x="2740026" y="3276601"/>
                <a:ext cx="65088"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12" name="Freeform 423"/>
              <p:cNvSpPr>
                <a:spLocks/>
              </p:cNvSpPr>
              <p:nvPr/>
            </p:nvSpPr>
            <p:spPr bwMode="auto">
              <a:xfrm>
                <a:off x="2800351" y="3278188"/>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13" name="Freeform 424"/>
              <p:cNvSpPr>
                <a:spLocks/>
              </p:cNvSpPr>
              <p:nvPr/>
            </p:nvSpPr>
            <p:spPr bwMode="auto">
              <a:xfrm>
                <a:off x="2740026" y="3305176"/>
                <a:ext cx="65088"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814" name="Freeform 425"/>
              <p:cNvSpPr>
                <a:spLocks/>
              </p:cNvSpPr>
              <p:nvPr/>
            </p:nvSpPr>
            <p:spPr bwMode="auto">
              <a:xfrm>
                <a:off x="2800351" y="3308351"/>
                <a:ext cx="17463"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sp>
          <p:nvSpPr>
            <p:cNvPr id="740" name="Freeform 427"/>
            <p:cNvSpPr>
              <a:spLocks/>
            </p:cNvSpPr>
            <p:nvPr/>
          </p:nvSpPr>
          <p:spPr bwMode="auto">
            <a:xfrm>
              <a:off x="2867026" y="3276601"/>
              <a:ext cx="66675" cy="17463"/>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1" name="Freeform 428"/>
            <p:cNvSpPr>
              <a:spLocks/>
            </p:cNvSpPr>
            <p:nvPr/>
          </p:nvSpPr>
          <p:spPr bwMode="auto">
            <a:xfrm>
              <a:off x="2927351" y="3278189"/>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2" name="Freeform 429"/>
            <p:cNvSpPr>
              <a:spLocks/>
            </p:cNvSpPr>
            <p:nvPr/>
          </p:nvSpPr>
          <p:spPr bwMode="auto">
            <a:xfrm>
              <a:off x="2867026" y="3305176"/>
              <a:ext cx="66675" cy="19050"/>
            </a:xfrm>
            <a:custGeom>
              <a:avLst/>
              <a:gdLst>
                <a:gd name="T0" fmla="*/ 78 w 78"/>
                <a:gd name="T1" fmla="*/ 22 h 22"/>
                <a:gd name="T2" fmla="*/ 78 w 78"/>
                <a:gd name="T3" fmla="*/ 22 h 22"/>
                <a:gd name="T4" fmla="*/ 0 w 78"/>
                <a:gd name="T5" fmla="*/ 22 h 22"/>
                <a:gd name="T6" fmla="*/ 0 w 78"/>
                <a:gd name="T7" fmla="*/ 0 h 22"/>
                <a:gd name="T8" fmla="*/ 62 w 78"/>
                <a:gd name="T9" fmla="*/ 0 h 22"/>
                <a:gd name="T10" fmla="*/ 78 w 78"/>
                <a:gd name="T11" fmla="*/ 22 h 22"/>
              </a:gdLst>
              <a:ahLst/>
              <a:cxnLst>
                <a:cxn ang="0">
                  <a:pos x="T0" y="T1"/>
                </a:cxn>
                <a:cxn ang="0">
                  <a:pos x="T2" y="T3"/>
                </a:cxn>
                <a:cxn ang="0">
                  <a:pos x="T4" y="T5"/>
                </a:cxn>
                <a:cxn ang="0">
                  <a:pos x="T6" y="T7"/>
                </a:cxn>
                <a:cxn ang="0">
                  <a:pos x="T8" y="T9"/>
                </a:cxn>
                <a:cxn ang="0">
                  <a:pos x="T10" y="T11"/>
                </a:cxn>
              </a:cxnLst>
              <a:rect l="0" t="0" r="r" b="b"/>
              <a:pathLst>
                <a:path w="78" h="22">
                  <a:moveTo>
                    <a:pt x="78" y="22"/>
                  </a:moveTo>
                  <a:lnTo>
                    <a:pt x="78" y="22"/>
                  </a:lnTo>
                  <a:lnTo>
                    <a:pt x="0" y="22"/>
                  </a:lnTo>
                  <a:lnTo>
                    <a:pt x="0" y="0"/>
                  </a:lnTo>
                  <a:lnTo>
                    <a:pt x="62" y="0"/>
                  </a:lnTo>
                  <a:lnTo>
                    <a:pt x="78" y="2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3" name="Freeform 430"/>
            <p:cNvSpPr>
              <a:spLocks/>
            </p:cNvSpPr>
            <p:nvPr/>
          </p:nvSpPr>
          <p:spPr bwMode="auto">
            <a:xfrm>
              <a:off x="2927351" y="3308351"/>
              <a:ext cx="19050" cy="14288"/>
            </a:xfrm>
            <a:custGeom>
              <a:avLst/>
              <a:gdLst>
                <a:gd name="T0" fmla="*/ 0 w 21"/>
                <a:gd name="T1" fmla="*/ 0 h 16"/>
                <a:gd name="T2" fmla="*/ 0 w 21"/>
                <a:gd name="T3" fmla="*/ 0 h 16"/>
                <a:gd name="T4" fmla="*/ 21 w 21"/>
                <a:gd name="T5" fmla="*/ 0 h 16"/>
                <a:gd name="T6" fmla="*/ 21 w 21"/>
                <a:gd name="T7" fmla="*/ 16 h 16"/>
                <a:gd name="T8" fmla="*/ 11 w 21"/>
                <a:gd name="T9" fmla="*/ 16 h 16"/>
                <a:gd name="T10" fmla="*/ 0 w 21"/>
                <a:gd name="T11" fmla="*/ 0 h 16"/>
              </a:gdLst>
              <a:ahLst/>
              <a:cxnLst>
                <a:cxn ang="0">
                  <a:pos x="T0" y="T1"/>
                </a:cxn>
                <a:cxn ang="0">
                  <a:pos x="T2" y="T3"/>
                </a:cxn>
                <a:cxn ang="0">
                  <a:pos x="T4" y="T5"/>
                </a:cxn>
                <a:cxn ang="0">
                  <a:pos x="T6" y="T7"/>
                </a:cxn>
                <a:cxn ang="0">
                  <a:pos x="T8" y="T9"/>
                </a:cxn>
                <a:cxn ang="0">
                  <a:pos x="T10" y="T11"/>
                </a:cxn>
              </a:cxnLst>
              <a:rect l="0" t="0" r="r" b="b"/>
              <a:pathLst>
                <a:path w="21" h="16">
                  <a:moveTo>
                    <a:pt x="0" y="0"/>
                  </a:moveTo>
                  <a:lnTo>
                    <a:pt x="0" y="0"/>
                  </a:lnTo>
                  <a:lnTo>
                    <a:pt x="21" y="0"/>
                  </a:lnTo>
                  <a:lnTo>
                    <a:pt x="21" y="16"/>
                  </a:lnTo>
                  <a:lnTo>
                    <a:pt x="11" y="16"/>
                  </a:ln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4" name="Freeform 431"/>
            <p:cNvSpPr>
              <a:spLocks/>
            </p:cNvSpPr>
            <p:nvPr/>
          </p:nvSpPr>
          <p:spPr bwMode="auto">
            <a:xfrm>
              <a:off x="2392363" y="3373439"/>
              <a:ext cx="47625" cy="7938"/>
            </a:xfrm>
            <a:custGeom>
              <a:avLst/>
              <a:gdLst>
                <a:gd name="T0" fmla="*/ 52 w 57"/>
                <a:gd name="T1" fmla="*/ 10 h 10"/>
                <a:gd name="T2" fmla="*/ 52 w 57"/>
                <a:gd name="T3" fmla="*/ 10 h 10"/>
                <a:gd name="T4" fmla="*/ 5 w 57"/>
                <a:gd name="T5" fmla="*/ 10 h 10"/>
                <a:gd name="T6" fmla="*/ 0 w 57"/>
                <a:gd name="T7" fmla="*/ 5 h 10"/>
                <a:gd name="T8" fmla="*/ 5 w 57"/>
                <a:gd name="T9" fmla="*/ 0 h 10"/>
                <a:gd name="T10" fmla="*/ 52 w 57"/>
                <a:gd name="T11" fmla="*/ 0 h 10"/>
                <a:gd name="T12" fmla="*/ 57 w 57"/>
                <a:gd name="T13" fmla="*/ 5 h 10"/>
                <a:gd name="T14" fmla="*/ 52 w 57"/>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10">
                  <a:moveTo>
                    <a:pt x="52" y="10"/>
                  </a:moveTo>
                  <a:lnTo>
                    <a:pt x="52" y="10"/>
                  </a:lnTo>
                  <a:lnTo>
                    <a:pt x="5" y="10"/>
                  </a:lnTo>
                  <a:cubicBezTo>
                    <a:pt x="2" y="10"/>
                    <a:pt x="0" y="8"/>
                    <a:pt x="0" y="5"/>
                  </a:cubicBezTo>
                  <a:cubicBezTo>
                    <a:pt x="0" y="2"/>
                    <a:pt x="2" y="0"/>
                    <a:pt x="5" y="0"/>
                  </a:cubicBezTo>
                  <a:lnTo>
                    <a:pt x="52" y="0"/>
                  </a:lnTo>
                  <a:cubicBezTo>
                    <a:pt x="55" y="0"/>
                    <a:pt x="57" y="2"/>
                    <a:pt x="57" y="5"/>
                  </a:cubicBezTo>
                  <a:cubicBezTo>
                    <a:pt x="57" y="8"/>
                    <a:pt x="55" y="10"/>
                    <a:pt x="52"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5" name="Freeform 432"/>
            <p:cNvSpPr>
              <a:spLocks/>
            </p:cNvSpPr>
            <p:nvPr/>
          </p:nvSpPr>
          <p:spPr bwMode="auto">
            <a:xfrm>
              <a:off x="2411413" y="3403601"/>
              <a:ext cx="12700"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6" name="Freeform 433"/>
            <p:cNvSpPr>
              <a:spLocks/>
            </p:cNvSpPr>
            <p:nvPr/>
          </p:nvSpPr>
          <p:spPr bwMode="auto">
            <a:xfrm>
              <a:off x="2987676" y="3373439"/>
              <a:ext cx="46038" cy="7938"/>
            </a:xfrm>
            <a:custGeom>
              <a:avLst/>
              <a:gdLst>
                <a:gd name="T0" fmla="*/ 50 w 55"/>
                <a:gd name="T1" fmla="*/ 10 h 10"/>
                <a:gd name="T2" fmla="*/ 50 w 55"/>
                <a:gd name="T3" fmla="*/ 10 h 10"/>
                <a:gd name="T4" fmla="*/ 4 w 55"/>
                <a:gd name="T5" fmla="*/ 10 h 10"/>
                <a:gd name="T6" fmla="*/ 0 w 55"/>
                <a:gd name="T7" fmla="*/ 5 h 10"/>
                <a:gd name="T8" fmla="*/ 4 w 55"/>
                <a:gd name="T9" fmla="*/ 0 h 10"/>
                <a:gd name="T10" fmla="*/ 50 w 55"/>
                <a:gd name="T11" fmla="*/ 0 h 10"/>
                <a:gd name="T12" fmla="*/ 55 w 55"/>
                <a:gd name="T13" fmla="*/ 5 h 10"/>
                <a:gd name="T14" fmla="*/ 50 w 55"/>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10">
                  <a:moveTo>
                    <a:pt x="50" y="10"/>
                  </a:moveTo>
                  <a:lnTo>
                    <a:pt x="50" y="10"/>
                  </a:lnTo>
                  <a:lnTo>
                    <a:pt x="4" y="10"/>
                  </a:lnTo>
                  <a:cubicBezTo>
                    <a:pt x="2" y="10"/>
                    <a:pt x="0" y="8"/>
                    <a:pt x="0" y="5"/>
                  </a:cubicBezTo>
                  <a:cubicBezTo>
                    <a:pt x="0" y="2"/>
                    <a:pt x="2" y="0"/>
                    <a:pt x="4" y="0"/>
                  </a:cubicBezTo>
                  <a:lnTo>
                    <a:pt x="50" y="0"/>
                  </a:lnTo>
                  <a:cubicBezTo>
                    <a:pt x="53" y="0"/>
                    <a:pt x="55" y="2"/>
                    <a:pt x="55" y="5"/>
                  </a:cubicBezTo>
                  <a:cubicBezTo>
                    <a:pt x="55" y="8"/>
                    <a:pt x="53" y="10"/>
                    <a:pt x="50" y="10"/>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7" name="Freeform 434"/>
            <p:cNvSpPr>
              <a:spLocks/>
            </p:cNvSpPr>
            <p:nvPr/>
          </p:nvSpPr>
          <p:spPr bwMode="auto">
            <a:xfrm>
              <a:off x="3003551" y="3403601"/>
              <a:ext cx="14288" cy="12700"/>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8" name="Freeform 435"/>
            <p:cNvSpPr>
              <a:spLocks/>
            </p:cNvSpPr>
            <p:nvPr/>
          </p:nvSpPr>
          <p:spPr bwMode="auto">
            <a:xfrm>
              <a:off x="2411413" y="3341689"/>
              <a:ext cx="12700"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49" name="Freeform 436"/>
            <p:cNvSpPr>
              <a:spLocks/>
            </p:cNvSpPr>
            <p:nvPr/>
          </p:nvSpPr>
          <p:spPr bwMode="auto">
            <a:xfrm>
              <a:off x="3003551" y="3341689"/>
              <a:ext cx="14288" cy="14288"/>
            </a:xfrm>
            <a:custGeom>
              <a:avLst/>
              <a:gdLst>
                <a:gd name="T0" fmla="*/ 16 w 16"/>
                <a:gd name="T1" fmla="*/ 16 h 16"/>
                <a:gd name="T2" fmla="*/ 16 w 16"/>
                <a:gd name="T3" fmla="*/ 16 h 16"/>
                <a:gd name="T4" fmla="*/ 0 w 16"/>
                <a:gd name="T5" fmla="*/ 16 h 16"/>
                <a:gd name="T6" fmla="*/ 0 w 16"/>
                <a:gd name="T7" fmla="*/ 0 h 16"/>
                <a:gd name="T8" fmla="*/ 16 w 16"/>
                <a:gd name="T9" fmla="*/ 0 h 16"/>
                <a:gd name="T10" fmla="*/ 16 w 16"/>
                <a:gd name="T11" fmla="*/ 16 h 16"/>
              </a:gdLst>
              <a:ahLst/>
              <a:cxnLst>
                <a:cxn ang="0">
                  <a:pos x="T0" y="T1"/>
                </a:cxn>
                <a:cxn ang="0">
                  <a:pos x="T2" y="T3"/>
                </a:cxn>
                <a:cxn ang="0">
                  <a:pos x="T4" y="T5"/>
                </a:cxn>
                <a:cxn ang="0">
                  <a:pos x="T6" y="T7"/>
                </a:cxn>
                <a:cxn ang="0">
                  <a:pos x="T8" y="T9"/>
                </a:cxn>
                <a:cxn ang="0">
                  <a:pos x="T10" y="T11"/>
                </a:cxn>
              </a:cxnLst>
              <a:rect l="0" t="0" r="r" b="b"/>
              <a:pathLst>
                <a:path w="16" h="16">
                  <a:moveTo>
                    <a:pt x="16" y="16"/>
                  </a:moveTo>
                  <a:lnTo>
                    <a:pt x="16" y="16"/>
                  </a:lnTo>
                  <a:lnTo>
                    <a:pt x="0" y="16"/>
                  </a:lnTo>
                  <a:lnTo>
                    <a:pt x="0" y="0"/>
                  </a:lnTo>
                  <a:lnTo>
                    <a:pt x="16" y="0"/>
                  </a:lnTo>
                  <a:lnTo>
                    <a:pt x="16" y="1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0" name="Freeform 437"/>
            <p:cNvSpPr>
              <a:spLocks noEditPoints="1"/>
            </p:cNvSpPr>
            <p:nvPr/>
          </p:nvSpPr>
          <p:spPr bwMode="auto">
            <a:xfrm>
              <a:off x="2468563" y="3149601"/>
              <a:ext cx="107950"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1" name="Freeform 438"/>
            <p:cNvSpPr>
              <a:spLocks/>
            </p:cNvSpPr>
            <p:nvPr/>
          </p:nvSpPr>
          <p:spPr bwMode="auto">
            <a:xfrm>
              <a:off x="2506663"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2" name="Freeform 439"/>
            <p:cNvSpPr>
              <a:spLocks/>
            </p:cNvSpPr>
            <p:nvPr/>
          </p:nvSpPr>
          <p:spPr bwMode="auto">
            <a:xfrm>
              <a:off x="2522538"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3" name="Freeform 440"/>
            <p:cNvSpPr>
              <a:spLocks/>
            </p:cNvSpPr>
            <p:nvPr/>
          </p:nvSpPr>
          <p:spPr bwMode="auto">
            <a:xfrm>
              <a:off x="2522538"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4" name="Freeform 441"/>
            <p:cNvSpPr>
              <a:spLocks/>
            </p:cNvSpPr>
            <p:nvPr/>
          </p:nvSpPr>
          <p:spPr bwMode="auto">
            <a:xfrm>
              <a:off x="2492376"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5" name="Freeform 442"/>
            <p:cNvSpPr>
              <a:spLocks noEditPoints="1"/>
            </p:cNvSpPr>
            <p:nvPr/>
          </p:nvSpPr>
          <p:spPr bwMode="auto">
            <a:xfrm>
              <a:off x="2590801"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8" y="128"/>
                    <a:pt x="0" y="99"/>
                    <a:pt x="0" y="64"/>
                  </a:cubicBezTo>
                  <a:cubicBezTo>
                    <a:pt x="0" y="29"/>
                    <a:pt x="28"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6" name="Freeform 443"/>
            <p:cNvSpPr>
              <a:spLocks/>
            </p:cNvSpPr>
            <p:nvPr/>
          </p:nvSpPr>
          <p:spPr bwMode="auto">
            <a:xfrm>
              <a:off x="263048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7" name="Freeform 444"/>
            <p:cNvSpPr>
              <a:spLocks/>
            </p:cNvSpPr>
            <p:nvPr/>
          </p:nvSpPr>
          <p:spPr bwMode="auto">
            <a:xfrm>
              <a:off x="2646363" y="3187701"/>
              <a:ext cx="28575" cy="15875"/>
            </a:xfrm>
            <a:custGeom>
              <a:avLst/>
              <a:gdLst>
                <a:gd name="T0" fmla="*/ 0 w 35"/>
                <a:gd name="T1" fmla="*/ 18 h 18"/>
                <a:gd name="T2" fmla="*/ 0 w 35"/>
                <a:gd name="T3" fmla="*/ 18 h 18"/>
                <a:gd name="T4" fmla="*/ 18 w 35"/>
                <a:gd name="T5" fmla="*/ 0 h 18"/>
                <a:gd name="T6" fmla="*/ 35 w 35"/>
                <a:gd name="T7" fmla="*/ 18 h 18"/>
                <a:gd name="T8" fmla="*/ 0 w 35"/>
                <a:gd name="T9" fmla="*/ 18 h 18"/>
              </a:gdLst>
              <a:ahLst/>
              <a:cxnLst>
                <a:cxn ang="0">
                  <a:pos x="T0" y="T1"/>
                </a:cxn>
                <a:cxn ang="0">
                  <a:pos x="T2" y="T3"/>
                </a:cxn>
                <a:cxn ang="0">
                  <a:pos x="T4" y="T5"/>
                </a:cxn>
                <a:cxn ang="0">
                  <a:pos x="T6" y="T7"/>
                </a:cxn>
                <a:cxn ang="0">
                  <a:pos x="T8" y="T9"/>
                </a:cxn>
              </a:cxnLst>
              <a:rect l="0" t="0" r="r" b="b"/>
              <a:pathLst>
                <a:path w="35" h="18">
                  <a:moveTo>
                    <a:pt x="0" y="18"/>
                  </a:moveTo>
                  <a:lnTo>
                    <a:pt x="0" y="18"/>
                  </a:lnTo>
                  <a:cubicBezTo>
                    <a:pt x="0" y="8"/>
                    <a:pt x="8" y="0"/>
                    <a:pt x="18" y="0"/>
                  </a:cubicBezTo>
                  <a:cubicBezTo>
                    <a:pt x="27" y="0"/>
                    <a:pt x="35" y="8"/>
                    <a:pt x="35"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8" name="Freeform 445"/>
            <p:cNvSpPr>
              <a:spLocks/>
            </p:cNvSpPr>
            <p:nvPr/>
          </p:nvSpPr>
          <p:spPr bwMode="auto">
            <a:xfrm>
              <a:off x="2646363"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9" y="0"/>
                    <a:pt x="18" y="8"/>
                    <a:pt x="18" y="18"/>
                  </a:cubicBezTo>
                  <a:cubicBezTo>
                    <a:pt x="18" y="28"/>
                    <a:pt x="9"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59" name="Freeform 446"/>
            <p:cNvSpPr>
              <a:spLocks/>
            </p:cNvSpPr>
            <p:nvPr/>
          </p:nvSpPr>
          <p:spPr bwMode="auto">
            <a:xfrm>
              <a:off x="2614613"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7"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0" name="Freeform 447"/>
            <p:cNvSpPr>
              <a:spLocks noEditPoints="1"/>
            </p:cNvSpPr>
            <p:nvPr/>
          </p:nvSpPr>
          <p:spPr bwMode="auto">
            <a:xfrm>
              <a:off x="2719388" y="3149601"/>
              <a:ext cx="109538" cy="107950"/>
            </a:xfrm>
            <a:custGeom>
              <a:avLst/>
              <a:gdLst>
                <a:gd name="T0" fmla="*/ 64 w 128"/>
                <a:gd name="T1" fmla="*/ 10 h 128"/>
                <a:gd name="T2" fmla="*/ 64 w 128"/>
                <a:gd name="T3" fmla="*/ 10 h 128"/>
                <a:gd name="T4" fmla="*/ 10 w 128"/>
                <a:gd name="T5" fmla="*/ 64 h 128"/>
                <a:gd name="T6" fmla="*/ 64 w 128"/>
                <a:gd name="T7" fmla="*/ 118 h 128"/>
                <a:gd name="T8" fmla="*/ 118 w 128"/>
                <a:gd name="T9" fmla="*/ 64 h 128"/>
                <a:gd name="T10" fmla="*/ 64 w 128"/>
                <a:gd name="T11" fmla="*/ 10 h 128"/>
                <a:gd name="T12" fmla="*/ 64 w 128"/>
                <a:gd name="T13" fmla="*/ 128 h 128"/>
                <a:gd name="T14" fmla="*/ 64 w 128"/>
                <a:gd name="T15" fmla="*/ 128 h 128"/>
                <a:gd name="T16" fmla="*/ 0 w 128"/>
                <a:gd name="T17" fmla="*/ 64 h 128"/>
                <a:gd name="T18" fmla="*/ 64 w 128"/>
                <a:gd name="T19" fmla="*/ 0 h 128"/>
                <a:gd name="T20" fmla="*/ 128 w 128"/>
                <a:gd name="T21" fmla="*/ 64 h 128"/>
                <a:gd name="T22" fmla="*/ 64 w 128"/>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8" h="128">
                  <a:moveTo>
                    <a:pt x="64" y="10"/>
                  </a:moveTo>
                  <a:lnTo>
                    <a:pt x="64" y="10"/>
                  </a:lnTo>
                  <a:cubicBezTo>
                    <a:pt x="34" y="10"/>
                    <a:pt x="10" y="34"/>
                    <a:pt x="10" y="64"/>
                  </a:cubicBezTo>
                  <a:cubicBezTo>
                    <a:pt x="10" y="94"/>
                    <a:pt x="34" y="118"/>
                    <a:pt x="64" y="118"/>
                  </a:cubicBezTo>
                  <a:cubicBezTo>
                    <a:pt x="94" y="118"/>
                    <a:pt x="118" y="94"/>
                    <a:pt x="118" y="64"/>
                  </a:cubicBezTo>
                  <a:cubicBezTo>
                    <a:pt x="118" y="34"/>
                    <a:pt x="94" y="10"/>
                    <a:pt x="64" y="10"/>
                  </a:cubicBezTo>
                  <a:close/>
                  <a:moveTo>
                    <a:pt x="64" y="128"/>
                  </a:moveTo>
                  <a:lnTo>
                    <a:pt x="64" y="128"/>
                  </a:lnTo>
                  <a:cubicBezTo>
                    <a:pt x="29" y="128"/>
                    <a:pt x="0" y="99"/>
                    <a:pt x="0" y="64"/>
                  </a:cubicBezTo>
                  <a:cubicBezTo>
                    <a:pt x="0" y="29"/>
                    <a:pt x="29" y="0"/>
                    <a:pt x="64" y="0"/>
                  </a:cubicBezTo>
                  <a:cubicBezTo>
                    <a:pt x="99" y="0"/>
                    <a:pt x="128" y="29"/>
                    <a:pt x="128" y="64"/>
                  </a:cubicBezTo>
                  <a:cubicBezTo>
                    <a:pt x="128"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1" name="Freeform 448"/>
            <p:cNvSpPr>
              <a:spLocks/>
            </p:cNvSpPr>
            <p:nvPr/>
          </p:nvSpPr>
          <p:spPr bwMode="auto">
            <a:xfrm>
              <a:off x="2759076"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2" name="Freeform 449"/>
            <p:cNvSpPr>
              <a:spLocks/>
            </p:cNvSpPr>
            <p:nvPr/>
          </p:nvSpPr>
          <p:spPr bwMode="auto">
            <a:xfrm>
              <a:off x="2774951"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3" name="Freeform 450"/>
            <p:cNvSpPr>
              <a:spLocks/>
            </p:cNvSpPr>
            <p:nvPr/>
          </p:nvSpPr>
          <p:spPr bwMode="auto">
            <a:xfrm>
              <a:off x="2774951" y="3203576"/>
              <a:ext cx="14288"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4" name="Freeform 451"/>
            <p:cNvSpPr>
              <a:spLocks/>
            </p:cNvSpPr>
            <p:nvPr/>
          </p:nvSpPr>
          <p:spPr bwMode="auto">
            <a:xfrm>
              <a:off x="2743201" y="3203576"/>
              <a:ext cx="31750"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5" name="Freeform 452"/>
            <p:cNvSpPr>
              <a:spLocks noEditPoints="1"/>
            </p:cNvSpPr>
            <p:nvPr/>
          </p:nvSpPr>
          <p:spPr bwMode="auto">
            <a:xfrm>
              <a:off x="2852738" y="3149601"/>
              <a:ext cx="107950" cy="107950"/>
            </a:xfrm>
            <a:custGeom>
              <a:avLst/>
              <a:gdLst>
                <a:gd name="T0" fmla="*/ 64 w 127"/>
                <a:gd name="T1" fmla="*/ 10 h 128"/>
                <a:gd name="T2" fmla="*/ 64 w 127"/>
                <a:gd name="T3" fmla="*/ 10 h 128"/>
                <a:gd name="T4" fmla="*/ 10 w 127"/>
                <a:gd name="T5" fmla="*/ 64 h 128"/>
                <a:gd name="T6" fmla="*/ 64 w 127"/>
                <a:gd name="T7" fmla="*/ 118 h 128"/>
                <a:gd name="T8" fmla="*/ 117 w 127"/>
                <a:gd name="T9" fmla="*/ 64 h 128"/>
                <a:gd name="T10" fmla="*/ 64 w 127"/>
                <a:gd name="T11" fmla="*/ 10 h 128"/>
                <a:gd name="T12" fmla="*/ 64 w 127"/>
                <a:gd name="T13" fmla="*/ 128 h 128"/>
                <a:gd name="T14" fmla="*/ 64 w 127"/>
                <a:gd name="T15" fmla="*/ 128 h 128"/>
                <a:gd name="T16" fmla="*/ 0 w 127"/>
                <a:gd name="T17" fmla="*/ 64 h 128"/>
                <a:gd name="T18" fmla="*/ 64 w 127"/>
                <a:gd name="T19" fmla="*/ 0 h 128"/>
                <a:gd name="T20" fmla="*/ 127 w 127"/>
                <a:gd name="T21" fmla="*/ 64 h 128"/>
                <a:gd name="T22" fmla="*/ 64 w 127"/>
                <a:gd name="T23"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4" y="10"/>
                  </a:moveTo>
                  <a:lnTo>
                    <a:pt x="64" y="10"/>
                  </a:lnTo>
                  <a:cubicBezTo>
                    <a:pt x="34" y="10"/>
                    <a:pt x="10" y="34"/>
                    <a:pt x="10" y="64"/>
                  </a:cubicBezTo>
                  <a:cubicBezTo>
                    <a:pt x="10" y="94"/>
                    <a:pt x="34" y="118"/>
                    <a:pt x="64" y="118"/>
                  </a:cubicBezTo>
                  <a:cubicBezTo>
                    <a:pt x="93" y="118"/>
                    <a:pt x="117" y="94"/>
                    <a:pt x="117" y="64"/>
                  </a:cubicBezTo>
                  <a:cubicBezTo>
                    <a:pt x="117" y="34"/>
                    <a:pt x="93" y="10"/>
                    <a:pt x="64" y="10"/>
                  </a:cubicBezTo>
                  <a:close/>
                  <a:moveTo>
                    <a:pt x="64" y="128"/>
                  </a:moveTo>
                  <a:lnTo>
                    <a:pt x="64" y="128"/>
                  </a:lnTo>
                  <a:cubicBezTo>
                    <a:pt x="29" y="128"/>
                    <a:pt x="0" y="99"/>
                    <a:pt x="0" y="64"/>
                  </a:cubicBezTo>
                  <a:cubicBezTo>
                    <a:pt x="0" y="29"/>
                    <a:pt x="29" y="0"/>
                    <a:pt x="64" y="0"/>
                  </a:cubicBezTo>
                  <a:cubicBezTo>
                    <a:pt x="99" y="0"/>
                    <a:pt x="127" y="29"/>
                    <a:pt x="127" y="64"/>
                  </a:cubicBezTo>
                  <a:cubicBezTo>
                    <a:pt x="127" y="99"/>
                    <a:pt x="99" y="128"/>
                    <a:pt x="64" y="128"/>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6" name="Freeform 453"/>
            <p:cNvSpPr>
              <a:spLocks/>
            </p:cNvSpPr>
            <p:nvPr/>
          </p:nvSpPr>
          <p:spPr bwMode="auto">
            <a:xfrm>
              <a:off x="2890838" y="3173414"/>
              <a:ext cx="15875" cy="30163"/>
            </a:xfrm>
            <a:custGeom>
              <a:avLst/>
              <a:gdLst>
                <a:gd name="T0" fmla="*/ 18 w 18"/>
                <a:gd name="T1" fmla="*/ 36 h 36"/>
                <a:gd name="T2" fmla="*/ 18 w 18"/>
                <a:gd name="T3" fmla="*/ 36 h 36"/>
                <a:gd name="T4" fmla="*/ 0 w 18"/>
                <a:gd name="T5" fmla="*/ 18 h 36"/>
                <a:gd name="T6" fmla="*/ 18 w 18"/>
                <a:gd name="T7" fmla="*/ 0 h 36"/>
                <a:gd name="T8" fmla="*/ 18 w 18"/>
                <a:gd name="T9" fmla="*/ 36 h 36"/>
              </a:gdLst>
              <a:ahLst/>
              <a:cxnLst>
                <a:cxn ang="0">
                  <a:pos x="T0" y="T1"/>
                </a:cxn>
                <a:cxn ang="0">
                  <a:pos x="T2" y="T3"/>
                </a:cxn>
                <a:cxn ang="0">
                  <a:pos x="T4" y="T5"/>
                </a:cxn>
                <a:cxn ang="0">
                  <a:pos x="T6" y="T7"/>
                </a:cxn>
                <a:cxn ang="0">
                  <a:pos x="T8" y="T9"/>
                </a:cxn>
              </a:cxnLst>
              <a:rect l="0" t="0" r="r" b="b"/>
              <a:pathLst>
                <a:path w="18" h="36">
                  <a:moveTo>
                    <a:pt x="18" y="36"/>
                  </a:moveTo>
                  <a:lnTo>
                    <a:pt x="18" y="36"/>
                  </a:lnTo>
                  <a:cubicBezTo>
                    <a:pt x="8" y="36"/>
                    <a:pt x="0" y="28"/>
                    <a:pt x="0" y="18"/>
                  </a:cubicBezTo>
                  <a:cubicBezTo>
                    <a:pt x="0" y="8"/>
                    <a:pt x="8" y="0"/>
                    <a:pt x="18" y="0"/>
                  </a:cubicBezTo>
                  <a:lnTo>
                    <a:pt x="18" y="36"/>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7" name="Freeform 454"/>
            <p:cNvSpPr>
              <a:spLocks/>
            </p:cNvSpPr>
            <p:nvPr/>
          </p:nvSpPr>
          <p:spPr bwMode="auto">
            <a:xfrm>
              <a:off x="2906713" y="3187701"/>
              <a:ext cx="30163" cy="15875"/>
            </a:xfrm>
            <a:custGeom>
              <a:avLst/>
              <a:gdLst>
                <a:gd name="T0" fmla="*/ 0 w 36"/>
                <a:gd name="T1" fmla="*/ 18 h 18"/>
                <a:gd name="T2" fmla="*/ 0 w 36"/>
                <a:gd name="T3" fmla="*/ 18 h 18"/>
                <a:gd name="T4" fmla="*/ 18 w 36"/>
                <a:gd name="T5" fmla="*/ 0 h 18"/>
                <a:gd name="T6" fmla="*/ 36 w 36"/>
                <a:gd name="T7" fmla="*/ 18 h 18"/>
                <a:gd name="T8" fmla="*/ 0 w 36"/>
                <a:gd name="T9" fmla="*/ 18 h 18"/>
              </a:gdLst>
              <a:ahLst/>
              <a:cxnLst>
                <a:cxn ang="0">
                  <a:pos x="T0" y="T1"/>
                </a:cxn>
                <a:cxn ang="0">
                  <a:pos x="T2" y="T3"/>
                </a:cxn>
                <a:cxn ang="0">
                  <a:pos x="T4" y="T5"/>
                </a:cxn>
                <a:cxn ang="0">
                  <a:pos x="T6" y="T7"/>
                </a:cxn>
                <a:cxn ang="0">
                  <a:pos x="T8" y="T9"/>
                </a:cxn>
              </a:cxnLst>
              <a:rect l="0" t="0" r="r" b="b"/>
              <a:pathLst>
                <a:path w="36" h="18">
                  <a:moveTo>
                    <a:pt x="0" y="18"/>
                  </a:moveTo>
                  <a:lnTo>
                    <a:pt x="0" y="18"/>
                  </a:lnTo>
                  <a:cubicBezTo>
                    <a:pt x="0" y="8"/>
                    <a:pt x="8" y="0"/>
                    <a:pt x="18" y="0"/>
                  </a:cubicBezTo>
                  <a:cubicBezTo>
                    <a:pt x="28" y="0"/>
                    <a:pt x="36" y="8"/>
                    <a:pt x="36" y="18"/>
                  </a:cubicBezTo>
                  <a:lnTo>
                    <a:pt x="0" y="18"/>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8" name="Freeform 455"/>
            <p:cNvSpPr>
              <a:spLocks/>
            </p:cNvSpPr>
            <p:nvPr/>
          </p:nvSpPr>
          <p:spPr bwMode="auto">
            <a:xfrm>
              <a:off x="2906713" y="3203576"/>
              <a:ext cx="15875" cy="30163"/>
            </a:xfrm>
            <a:custGeom>
              <a:avLst/>
              <a:gdLst>
                <a:gd name="T0" fmla="*/ 0 w 18"/>
                <a:gd name="T1" fmla="*/ 0 h 36"/>
                <a:gd name="T2" fmla="*/ 0 w 18"/>
                <a:gd name="T3" fmla="*/ 0 h 36"/>
                <a:gd name="T4" fmla="*/ 18 w 18"/>
                <a:gd name="T5" fmla="*/ 18 h 36"/>
                <a:gd name="T6" fmla="*/ 0 w 18"/>
                <a:gd name="T7" fmla="*/ 36 h 36"/>
                <a:gd name="T8" fmla="*/ 0 w 18"/>
                <a:gd name="T9" fmla="*/ 0 h 36"/>
              </a:gdLst>
              <a:ahLst/>
              <a:cxnLst>
                <a:cxn ang="0">
                  <a:pos x="T0" y="T1"/>
                </a:cxn>
                <a:cxn ang="0">
                  <a:pos x="T2" y="T3"/>
                </a:cxn>
                <a:cxn ang="0">
                  <a:pos x="T4" y="T5"/>
                </a:cxn>
                <a:cxn ang="0">
                  <a:pos x="T6" y="T7"/>
                </a:cxn>
                <a:cxn ang="0">
                  <a:pos x="T8" y="T9"/>
                </a:cxn>
              </a:cxnLst>
              <a:rect l="0" t="0" r="r" b="b"/>
              <a:pathLst>
                <a:path w="18" h="36">
                  <a:moveTo>
                    <a:pt x="0" y="0"/>
                  </a:moveTo>
                  <a:lnTo>
                    <a:pt x="0" y="0"/>
                  </a:lnTo>
                  <a:cubicBezTo>
                    <a:pt x="10" y="0"/>
                    <a:pt x="18" y="8"/>
                    <a:pt x="18" y="18"/>
                  </a:cubicBezTo>
                  <a:cubicBezTo>
                    <a:pt x="18" y="28"/>
                    <a:pt x="10" y="36"/>
                    <a:pt x="0" y="36"/>
                  </a:cubicBezTo>
                  <a:lnTo>
                    <a:pt x="0"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769" name="Freeform 456"/>
            <p:cNvSpPr>
              <a:spLocks/>
            </p:cNvSpPr>
            <p:nvPr/>
          </p:nvSpPr>
          <p:spPr bwMode="auto">
            <a:xfrm>
              <a:off x="2876551" y="3203576"/>
              <a:ext cx="30163" cy="15875"/>
            </a:xfrm>
            <a:custGeom>
              <a:avLst/>
              <a:gdLst>
                <a:gd name="T0" fmla="*/ 36 w 36"/>
                <a:gd name="T1" fmla="*/ 0 h 18"/>
                <a:gd name="T2" fmla="*/ 36 w 36"/>
                <a:gd name="T3" fmla="*/ 0 h 18"/>
                <a:gd name="T4" fmla="*/ 18 w 36"/>
                <a:gd name="T5" fmla="*/ 18 h 18"/>
                <a:gd name="T6" fmla="*/ 0 w 36"/>
                <a:gd name="T7" fmla="*/ 0 h 18"/>
                <a:gd name="T8" fmla="*/ 36 w 36"/>
                <a:gd name="T9" fmla="*/ 0 h 18"/>
              </a:gdLst>
              <a:ahLst/>
              <a:cxnLst>
                <a:cxn ang="0">
                  <a:pos x="T0" y="T1"/>
                </a:cxn>
                <a:cxn ang="0">
                  <a:pos x="T2" y="T3"/>
                </a:cxn>
                <a:cxn ang="0">
                  <a:pos x="T4" y="T5"/>
                </a:cxn>
                <a:cxn ang="0">
                  <a:pos x="T6" y="T7"/>
                </a:cxn>
                <a:cxn ang="0">
                  <a:pos x="T8" y="T9"/>
                </a:cxn>
              </a:cxnLst>
              <a:rect l="0" t="0" r="r" b="b"/>
              <a:pathLst>
                <a:path w="36" h="18">
                  <a:moveTo>
                    <a:pt x="36" y="0"/>
                  </a:moveTo>
                  <a:lnTo>
                    <a:pt x="36" y="0"/>
                  </a:lnTo>
                  <a:cubicBezTo>
                    <a:pt x="36" y="10"/>
                    <a:pt x="28" y="18"/>
                    <a:pt x="18" y="18"/>
                  </a:cubicBezTo>
                  <a:cubicBezTo>
                    <a:pt x="8" y="18"/>
                    <a:pt x="0" y="10"/>
                    <a:pt x="0" y="0"/>
                  </a:cubicBezTo>
                  <a:lnTo>
                    <a:pt x="36" y="0"/>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5" name="组合 4"/>
          <p:cNvGrpSpPr/>
          <p:nvPr/>
        </p:nvGrpSpPr>
        <p:grpSpPr>
          <a:xfrm>
            <a:off x="3672401" y="1699458"/>
            <a:ext cx="2460152" cy="3467100"/>
            <a:chOff x="3672401" y="1699458"/>
            <a:chExt cx="2460152" cy="3467100"/>
          </a:xfrm>
        </p:grpSpPr>
        <p:cxnSp>
          <p:nvCxnSpPr>
            <p:cNvPr id="816" name="直接连接符 815"/>
            <p:cNvCxnSpPr>
              <a:stCxn id="492" idx="17"/>
              <a:endCxn id="430" idx="13"/>
            </p:cNvCxnSpPr>
            <p:nvPr/>
          </p:nvCxnSpPr>
          <p:spPr>
            <a:xfrm flipH="1" flipV="1">
              <a:off x="3672401" y="1699458"/>
              <a:ext cx="2404722" cy="625567"/>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8" name="直接连接符 817"/>
            <p:cNvCxnSpPr>
              <a:stCxn id="492" idx="16"/>
              <a:endCxn id="694" idx="13"/>
            </p:cNvCxnSpPr>
            <p:nvPr/>
          </p:nvCxnSpPr>
          <p:spPr>
            <a:xfrm flipH="1">
              <a:off x="3672401" y="2382176"/>
              <a:ext cx="2460152" cy="17453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0" name="直接连接符 819"/>
            <p:cNvCxnSpPr>
              <a:stCxn id="492" idx="16"/>
              <a:endCxn id="771" idx="13"/>
            </p:cNvCxnSpPr>
            <p:nvPr/>
          </p:nvCxnSpPr>
          <p:spPr>
            <a:xfrm flipH="1">
              <a:off x="3672401" y="2382176"/>
              <a:ext cx="2460152" cy="10317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2" name="直接连接符 821"/>
            <p:cNvCxnSpPr>
              <a:stCxn id="492" idx="16"/>
              <a:endCxn id="617" idx="13"/>
            </p:cNvCxnSpPr>
            <p:nvPr/>
          </p:nvCxnSpPr>
          <p:spPr>
            <a:xfrm flipH="1">
              <a:off x="3672401" y="2382176"/>
              <a:ext cx="2460152" cy="188903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4" name="直接连接符 823"/>
            <p:cNvCxnSpPr>
              <a:stCxn id="492" idx="16"/>
              <a:endCxn id="540" idx="13"/>
            </p:cNvCxnSpPr>
            <p:nvPr/>
          </p:nvCxnSpPr>
          <p:spPr>
            <a:xfrm flipH="1">
              <a:off x="3672401" y="2382176"/>
              <a:ext cx="2460152" cy="27843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59" name="组合 158"/>
          <p:cNvGrpSpPr/>
          <p:nvPr/>
        </p:nvGrpSpPr>
        <p:grpSpPr>
          <a:xfrm>
            <a:off x="8015617" y="3455129"/>
            <a:ext cx="1585583" cy="363437"/>
            <a:chOff x="2460625" y="1127126"/>
            <a:chExt cx="706438" cy="161925"/>
          </a:xfrm>
          <a:solidFill>
            <a:schemeClr val="bg1">
              <a:lumMod val="50000"/>
            </a:schemeClr>
          </a:solidFill>
        </p:grpSpPr>
        <p:sp>
          <p:nvSpPr>
            <p:cNvPr id="160" name="Freeform 70"/>
            <p:cNvSpPr>
              <a:spLocks/>
            </p:cNvSpPr>
            <p:nvPr/>
          </p:nvSpPr>
          <p:spPr bwMode="auto">
            <a:xfrm>
              <a:off x="2460625" y="1127126"/>
              <a:ext cx="706438" cy="150813"/>
            </a:xfrm>
            <a:custGeom>
              <a:avLst/>
              <a:gdLst>
                <a:gd name="T0" fmla="*/ 798 w 830"/>
                <a:gd name="T1" fmla="*/ 175 h 175"/>
                <a:gd name="T2" fmla="*/ 798 w 830"/>
                <a:gd name="T3" fmla="*/ 175 h 175"/>
                <a:gd name="T4" fmla="*/ 743 w 830"/>
                <a:gd name="T5" fmla="*/ 175 h 175"/>
                <a:gd name="T6" fmla="*/ 731 w 830"/>
                <a:gd name="T7" fmla="*/ 163 h 175"/>
                <a:gd name="T8" fmla="*/ 743 w 830"/>
                <a:gd name="T9" fmla="*/ 151 h 175"/>
                <a:gd name="T10" fmla="*/ 798 w 830"/>
                <a:gd name="T11" fmla="*/ 151 h 175"/>
                <a:gd name="T12" fmla="*/ 806 w 830"/>
                <a:gd name="T13" fmla="*/ 142 h 175"/>
                <a:gd name="T14" fmla="*/ 806 w 830"/>
                <a:gd name="T15" fmla="*/ 33 h 175"/>
                <a:gd name="T16" fmla="*/ 798 w 830"/>
                <a:gd name="T17" fmla="*/ 25 h 175"/>
                <a:gd name="T18" fmla="*/ 33 w 830"/>
                <a:gd name="T19" fmla="*/ 25 h 175"/>
                <a:gd name="T20" fmla="*/ 25 w 830"/>
                <a:gd name="T21" fmla="*/ 33 h 175"/>
                <a:gd name="T22" fmla="*/ 25 w 830"/>
                <a:gd name="T23" fmla="*/ 142 h 175"/>
                <a:gd name="T24" fmla="*/ 33 w 830"/>
                <a:gd name="T25" fmla="*/ 151 h 175"/>
                <a:gd name="T26" fmla="*/ 668 w 830"/>
                <a:gd name="T27" fmla="*/ 151 h 175"/>
                <a:gd name="T28" fmla="*/ 680 w 830"/>
                <a:gd name="T29" fmla="*/ 163 h 175"/>
                <a:gd name="T30" fmla="*/ 668 w 830"/>
                <a:gd name="T31" fmla="*/ 175 h 175"/>
                <a:gd name="T32" fmla="*/ 33 w 830"/>
                <a:gd name="T33" fmla="*/ 175 h 175"/>
                <a:gd name="T34" fmla="*/ 0 w 830"/>
                <a:gd name="T35" fmla="*/ 142 h 175"/>
                <a:gd name="T36" fmla="*/ 0 w 830"/>
                <a:gd name="T37" fmla="*/ 33 h 175"/>
                <a:gd name="T38" fmla="*/ 33 w 830"/>
                <a:gd name="T39" fmla="*/ 0 h 175"/>
                <a:gd name="T40" fmla="*/ 798 w 830"/>
                <a:gd name="T41" fmla="*/ 0 h 175"/>
                <a:gd name="T42" fmla="*/ 830 w 830"/>
                <a:gd name="T43" fmla="*/ 33 h 175"/>
                <a:gd name="T44" fmla="*/ 830 w 830"/>
                <a:gd name="T45" fmla="*/ 142 h 175"/>
                <a:gd name="T46" fmla="*/ 798 w 830"/>
                <a:gd name="T47" fmla="*/ 17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0" h="175">
                  <a:moveTo>
                    <a:pt x="798" y="175"/>
                  </a:moveTo>
                  <a:lnTo>
                    <a:pt x="798" y="175"/>
                  </a:lnTo>
                  <a:lnTo>
                    <a:pt x="743" y="175"/>
                  </a:lnTo>
                  <a:cubicBezTo>
                    <a:pt x="736" y="175"/>
                    <a:pt x="731" y="170"/>
                    <a:pt x="731" y="163"/>
                  </a:cubicBezTo>
                  <a:cubicBezTo>
                    <a:pt x="731" y="156"/>
                    <a:pt x="736" y="151"/>
                    <a:pt x="743" y="151"/>
                  </a:cubicBezTo>
                  <a:lnTo>
                    <a:pt x="798" y="151"/>
                  </a:lnTo>
                  <a:cubicBezTo>
                    <a:pt x="802" y="151"/>
                    <a:pt x="806" y="147"/>
                    <a:pt x="806" y="142"/>
                  </a:cubicBezTo>
                  <a:lnTo>
                    <a:pt x="806" y="33"/>
                  </a:lnTo>
                  <a:cubicBezTo>
                    <a:pt x="806" y="29"/>
                    <a:pt x="802" y="25"/>
                    <a:pt x="798" y="25"/>
                  </a:cubicBezTo>
                  <a:lnTo>
                    <a:pt x="33" y="25"/>
                  </a:lnTo>
                  <a:cubicBezTo>
                    <a:pt x="28" y="25"/>
                    <a:pt x="25" y="29"/>
                    <a:pt x="25" y="33"/>
                  </a:cubicBezTo>
                  <a:lnTo>
                    <a:pt x="25" y="142"/>
                  </a:lnTo>
                  <a:cubicBezTo>
                    <a:pt x="25" y="147"/>
                    <a:pt x="28" y="151"/>
                    <a:pt x="33" y="151"/>
                  </a:cubicBezTo>
                  <a:lnTo>
                    <a:pt x="668" y="151"/>
                  </a:lnTo>
                  <a:cubicBezTo>
                    <a:pt x="675" y="151"/>
                    <a:pt x="680" y="156"/>
                    <a:pt x="680" y="163"/>
                  </a:cubicBezTo>
                  <a:cubicBezTo>
                    <a:pt x="680" y="170"/>
                    <a:pt x="675" y="175"/>
                    <a:pt x="668" y="175"/>
                  </a:cubicBezTo>
                  <a:lnTo>
                    <a:pt x="33" y="175"/>
                  </a:lnTo>
                  <a:cubicBezTo>
                    <a:pt x="15" y="175"/>
                    <a:pt x="0" y="161"/>
                    <a:pt x="0" y="142"/>
                  </a:cubicBezTo>
                  <a:lnTo>
                    <a:pt x="0" y="33"/>
                  </a:lnTo>
                  <a:cubicBezTo>
                    <a:pt x="0" y="15"/>
                    <a:pt x="15" y="0"/>
                    <a:pt x="33" y="0"/>
                  </a:cubicBezTo>
                  <a:lnTo>
                    <a:pt x="798" y="0"/>
                  </a:lnTo>
                  <a:cubicBezTo>
                    <a:pt x="816" y="0"/>
                    <a:pt x="830" y="15"/>
                    <a:pt x="830" y="33"/>
                  </a:cubicBezTo>
                  <a:lnTo>
                    <a:pt x="830" y="142"/>
                  </a:lnTo>
                  <a:cubicBezTo>
                    <a:pt x="830" y="161"/>
                    <a:pt x="816" y="175"/>
                    <a:pt x="798" y="175"/>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61" name="Freeform 71"/>
            <p:cNvSpPr>
              <a:spLocks/>
            </p:cNvSpPr>
            <p:nvPr/>
          </p:nvSpPr>
          <p:spPr bwMode="auto">
            <a:xfrm>
              <a:off x="3005138" y="1246188"/>
              <a:ext cx="44450" cy="42863"/>
            </a:xfrm>
            <a:custGeom>
              <a:avLst/>
              <a:gdLst>
                <a:gd name="T0" fmla="*/ 25 w 51"/>
                <a:gd name="T1" fmla="*/ 51 h 51"/>
                <a:gd name="T2" fmla="*/ 25 w 51"/>
                <a:gd name="T3" fmla="*/ 51 h 51"/>
                <a:gd name="T4" fmla="*/ 0 w 51"/>
                <a:gd name="T5" fmla="*/ 25 h 51"/>
                <a:gd name="T6" fmla="*/ 25 w 51"/>
                <a:gd name="T7" fmla="*/ 0 h 51"/>
                <a:gd name="T8" fmla="*/ 51 w 51"/>
                <a:gd name="T9" fmla="*/ 25 h 51"/>
                <a:gd name="T10" fmla="*/ 25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25" y="51"/>
                  </a:moveTo>
                  <a:lnTo>
                    <a:pt x="25" y="51"/>
                  </a:lnTo>
                  <a:cubicBezTo>
                    <a:pt x="11" y="51"/>
                    <a:pt x="0" y="39"/>
                    <a:pt x="0" y="25"/>
                  </a:cubicBezTo>
                  <a:cubicBezTo>
                    <a:pt x="0" y="11"/>
                    <a:pt x="11" y="0"/>
                    <a:pt x="25" y="0"/>
                  </a:cubicBezTo>
                  <a:cubicBezTo>
                    <a:pt x="40" y="0"/>
                    <a:pt x="51" y="11"/>
                    <a:pt x="51" y="25"/>
                  </a:cubicBezTo>
                  <a:cubicBezTo>
                    <a:pt x="51" y="39"/>
                    <a:pt x="40" y="51"/>
                    <a:pt x="25" y="51"/>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62" name="Freeform 72"/>
            <p:cNvSpPr>
              <a:spLocks/>
            </p:cNvSpPr>
            <p:nvPr/>
          </p:nvSpPr>
          <p:spPr bwMode="auto">
            <a:xfrm>
              <a:off x="3073400" y="1244601"/>
              <a:ext cx="42863" cy="44450"/>
            </a:xfrm>
            <a:custGeom>
              <a:avLst/>
              <a:gdLst>
                <a:gd name="T0" fmla="*/ 26 w 51"/>
                <a:gd name="T1" fmla="*/ 52 h 52"/>
                <a:gd name="T2" fmla="*/ 26 w 51"/>
                <a:gd name="T3" fmla="*/ 52 h 52"/>
                <a:gd name="T4" fmla="*/ 0 w 51"/>
                <a:gd name="T5" fmla="*/ 26 h 52"/>
                <a:gd name="T6" fmla="*/ 26 w 51"/>
                <a:gd name="T7" fmla="*/ 0 h 52"/>
                <a:gd name="T8" fmla="*/ 51 w 51"/>
                <a:gd name="T9" fmla="*/ 26 h 52"/>
                <a:gd name="T10" fmla="*/ 26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26" y="52"/>
                  </a:moveTo>
                  <a:lnTo>
                    <a:pt x="26" y="52"/>
                  </a:lnTo>
                  <a:cubicBezTo>
                    <a:pt x="11" y="52"/>
                    <a:pt x="0" y="40"/>
                    <a:pt x="0" y="26"/>
                  </a:cubicBezTo>
                  <a:cubicBezTo>
                    <a:pt x="0" y="12"/>
                    <a:pt x="11" y="0"/>
                    <a:pt x="26" y="0"/>
                  </a:cubicBezTo>
                  <a:cubicBezTo>
                    <a:pt x="40" y="0"/>
                    <a:pt x="51" y="12"/>
                    <a:pt x="51" y="26"/>
                  </a:cubicBezTo>
                  <a:cubicBezTo>
                    <a:pt x="51" y="40"/>
                    <a:pt x="40" y="52"/>
                    <a:pt x="26" y="52"/>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63" name="Freeform 73"/>
            <p:cNvSpPr>
              <a:spLocks noEditPoints="1"/>
            </p:cNvSpPr>
            <p:nvPr/>
          </p:nvSpPr>
          <p:spPr bwMode="auto">
            <a:xfrm>
              <a:off x="2506663" y="1158876"/>
              <a:ext cx="615950" cy="79375"/>
            </a:xfrm>
            <a:custGeom>
              <a:avLst/>
              <a:gdLst>
                <a:gd name="T0" fmla="*/ 21 w 725"/>
                <a:gd name="T1" fmla="*/ 15 h 94"/>
                <a:gd name="T2" fmla="*/ 21 w 725"/>
                <a:gd name="T3" fmla="*/ 15 h 94"/>
                <a:gd name="T4" fmla="*/ 15 w 725"/>
                <a:gd name="T5" fmla="*/ 22 h 94"/>
                <a:gd name="T6" fmla="*/ 15 w 725"/>
                <a:gd name="T7" fmla="*/ 72 h 94"/>
                <a:gd name="T8" fmla="*/ 21 w 725"/>
                <a:gd name="T9" fmla="*/ 80 h 94"/>
                <a:gd name="T10" fmla="*/ 704 w 725"/>
                <a:gd name="T11" fmla="*/ 80 h 94"/>
                <a:gd name="T12" fmla="*/ 710 w 725"/>
                <a:gd name="T13" fmla="*/ 72 h 94"/>
                <a:gd name="T14" fmla="*/ 710 w 725"/>
                <a:gd name="T15" fmla="*/ 22 h 94"/>
                <a:gd name="T16" fmla="*/ 704 w 725"/>
                <a:gd name="T17" fmla="*/ 15 h 94"/>
                <a:gd name="T18" fmla="*/ 21 w 725"/>
                <a:gd name="T19" fmla="*/ 15 h 94"/>
                <a:gd name="T20" fmla="*/ 704 w 725"/>
                <a:gd name="T21" fmla="*/ 94 h 94"/>
                <a:gd name="T22" fmla="*/ 704 w 725"/>
                <a:gd name="T23" fmla="*/ 94 h 94"/>
                <a:gd name="T24" fmla="*/ 21 w 725"/>
                <a:gd name="T25" fmla="*/ 94 h 94"/>
                <a:gd name="T26" fmla="*/ 0 w 725"/>
                <a:gd name="T27" fmla="*/ 72 h 94"/>
                <a:gd name="T28" fmla="*/ 0 w 725"/>
                <a:gd name="T29" fmla="*/ 22 h 94"/>
                <a:gd name="T30" fmla="*/ 21 w 725"/>
                <a:gd name="T31" fmla="*/ 0 h 94"/>
                <a:gd name="T32" fmla="*/ 704 w 725"/>
                <a:gd name="T33" fmla="*/ 0 h 94"/>
                <a:gd name="T34" fmla="*/ 725 w 725"/>
                <a:gd name="T35" fmla="*/ 22 h 94"/>
                <a:gd name="T36" fmla="*/ 725 w 725"/>
                <a:gd name="T37" fmla="*/ 72 h 94"/>
                <a:gd name="T38" fmla="*/ 704 w 725"/>
                <a:gd name="T3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5" h="94">
                  <a:moveTo>
                    <a:pt x="21" y="15"/>
                  </a:moveTo>
                  <a:lnTo>
                    <a:pt x="21" y="15"/>
                  </a:lnTo>
                  <a:cubicBezTo>
                    <a:pt x="18" y="15"/>
                    <a:pt x="15" y="18"/>
                    <a:pt x="15" y="22"/>
                  </a:cubicBezTo>
                  <a:lnTo>
                    <a:pt x="15" y="72"/>
                  </a:lnTo>
                  <a:cubicBezTo>
                    <a:pt x="15" y="76"/>
                    <a:pt x="18" y="80"/>
                    <a:pt x="21" y="80"/>
                  </a:cubicBezTo>
                  <a:lnTo>
                    <a:pt x="704" y="80"/>
                  </a:lnTo>
                  <a:cubicBezTo>
                    <a:pt x="707" y="80"/>
                    <a:pt x="710" y="76"/>
                    <a:pt x="710" y="72"/>
                  </a:cubicBezTo>
                  <a:lnTo>
                    <a:pt x="710" y="22"/>
                  </a:lnTo>
                  <a:cubicBezTo>
                    <a:pt x="710" y="18"/>
                    <a:pt x="707" y="15"/>
                    <a:pt x="704" y="15"/>
                  </a:cubicBezTo>
                  <a:lnTo>
                    <a:pt x="21" y="15"/>
                  </a:lnTo>
                  <a:close/>
                  <a:moveTo>
                    <a:pt x="704" y="94"/>
                  </a:moveTo>
                  <a:lnTo>
                    <a:pt x="704" y="94"/>
                  </a:lnTo>
                  <a:lnTo>
                    <a:pt x="21" y="94"/>
                  </a:lnTo>
                  <a:cubicBezTo>
                    <a:pt x="10" y="94"/>
                    <a:pt x="0" y="84"/>
                    <a:pt x="0" y="72"/>
                  </a:cubicBezTo>
                  <a:lnTo>
                    <a:pt x="0" y="22"/>
                  </a:lnTo>
                  <a:cubicBezTo>
                    <a:pt x="0" y="10"/>
                    <a:pt x="10" y="0"/>
                    <a:pt x="21" y="0"/>
                  </a:cubicBezTo>
                  <a:lnTo>
                    <a:pt x="704" y="0"/>
                  </a:lnTo>
                  <a:cubicBezTo>
                    <a:pt x="716" y="0"/>
                    <a:pt x="725" y="10"/>
                    <a:pt x="725" y="22"/>
                  </a:cubicBezTo>
                  <a:lnTo>
                    <a:pt x="725" y="72"/>
                  </a:lnTo>
                  <a:cubicBezTo>
                    <a:pt x="725" y="84"/>
                    <a:pt x="716" y="94"/>
                    <a:pt x="704" y="94"/>
                  </a:cubicBez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64" name="Freeform 74"/>
            <p:cNvSpPr>
              <a:spLocks noEditPoints="1"/>
            </p:cNvSpPr>
            <p:nvPr/>
          </p:nvSpPr>
          <p:spPr bwMode="auto">
            <a:xfrm>
              <a:off x="2541588" y="1181101"/>
              <a:ext cx="106363" cy="34925"/>
            </a:xfrm>
            <a:custGeom>
              <a:avLst/>
              <a:gdLst>
                <a:gd name="T0" fmla="*/ 109 w 126"/>
                <a:gd name="T1" fmla="*/ 18 h 42"/>
                <a:gd name="T2" fmla="*/ 93 w 126"/>
                <a:gd name="T3" fmla="*/ 8 h 42"/>
                <a:gd name="T4" fmla="*/ 97 w 126"/>
                <a:gd name="T5" fmla="*/ 4 h 42"/>
                <a:gd name="T6" fmla="*/ 106 w 126"/>
                <a:gd name="T7" fmla="*/ 8 h 42"/>
                <a:gd name="T8" fmla="*/ 109 w 126"/>
                <a:gd name="T9" fmla="*/ 18 h 42"/>
                <a:gd name="T10" fmla="*/ 109 w 126"/>
                <a:gd name="T11" fmla="*/ 34 h 42"/>
                <a:gd name="T12" fmla="*/ 106 w 126"/>
                <a:gd name="T13" fmla="*/ 38 h 42"/>
                <a:gd name="T14" fmla="*/ 97 w 126"/>
                <a:gd name="T15" fmla="*/ 34 h 42"/>
                <a:gd name="T16" fmla="*/ 93 w 126"/>
                <a:gd name="T17" fmla="*/ 24 h 42"/>
                <a:gd name="T18" fmla="*/ 109 w 126"/>
                <a:gd name="T19" fmla="*/ 34 h 42"/>
                <a:gd name="T20" fmla="*/ 84 w 126"/>
                <a:gd name="T21" fmla="*/ 18 h 42"/>
                <a:gd name="T22" fmla="*/ 68 w 126"/>
                <a:gd name="T23" fmla="*/ 8 h 42"/>
                <a:gd name="T24" fmla="*/ 71 w 126"/>
                <a:gd name="T25" fmla="*/ 4 h 42"/>
                <a:gd name="T26" fmla="*/ 80 w 126"/>
                <a:gd name="T27" fmla="*/ 8 h 42"/>
                <a:gd name="T28" fmla="*/ 84 w 126"/>
                <a:gd name="T29" fmla="*/ 18 h 42"/>
                <a:gd name="T30" fmla="*/ 84 w 126"/>
                <a:gd name="T31" fmla="*/ 34 h 42"/>
                <a:gd name="T32" fmla="*/ 80 w 126"/>
                <a:gd name="T33" fmla="*/ 38 h 42"/>
                <a:gd name="T34" fmla="*/ 71 w 126"/>
                <a:gd name="T35" fmla="*/ 34 h 42"/>
                <a:gd name="T36" fmla="*/ 68 w 126"/>
                <a:gd name="T37" fmla="*/ 24 h 42"/>
                <a:gd name="T38" fmla="*/ 84 w 126"/>
                <a:gd name="T39" fmla="*/ 34 h 42"/>
                <a:gd name="T40" fmla="*/ 58 w 126"/>
                <a:gd name="T41" fmla="*/ 18 h 42"/>
                <a:gd name="T42" fmla="*/ 42 w 126"/>
                <a:gd name="T43" fmla="*/ 8 h 42"/>
                <a:gd name="T44" fmla="*/ 46 w 126"/>
                <a:gd name="T45" fmla="*/ 4 h 42"/>
                <a:gd name="T46" fmla="*/ 55 w 126"/>
                <a:gd name="T47" fmla="*/ 8 h 42"/>
                <a:gd name="T48" fmla="*/ 58 w 126"/>
                <a:gd name="T49" fmla="*/ 18 h 42"/>
                <a:gd name="T50" fmla="*/ 58 w 126"/>
                <a:gd name="T51" fmla="*/ 34 h 42"/>
                <a:gd name="T52" fmla="*/ 55 w 126"/>
                <a:gd name="T53" fmla="*/ 38 h 42"/>
                <a:gd name="T54" fmla="*/ 46 w 126"/>
                <a:gd name="T55" fmla="*/ 34 h 42"/>
                <a:gd name="T56" fmla="*/ 42 w 126"/>
                <a:gd name="T57" fmla="*/ 24 h 42"/>
                <a:gd name="T58" fmla="*/ 58 w 126"/>
                <a:gd name="T59" fmla="*/ 34 h 42"/>
                <a:gd name="T60" fmla="*/ 33 w 126"/>
                <a:gd name="T61" fmla="*/ 18 h 42"/>
                <a:gd name="T62" fmla="*/ 17 w 126"/>
                <a:gd name="T63" fmla="*/ 8 h 42"/>
                <a:gd name="T64" fmla="*/ 20 w 126"/>
                <a:gd name="T65" fmla="*/ 4 h 42"/>
                <a:gd name="T66" fmla="*/ 29 w 126"/>
                <a:gd name="T67" fmla="*/ 8 h 42"/>
                <a:gd name="T68" fmla="*/ 33 w 126"/>
                <a:gd name="T69" fmla="*/ 18 h 42"/>
                <a:gd name="T70" fmla="*/ 33 w 126"/>
                <a:gd name="T71" fmla="*/ 34 h 42"/>
                <a:gd name="T72" fmla="*/ 29 w 126"/>
                <a:gd name="T73" fmla="*/ 38 h 42"/>
                <a:gd name="T74" fmla="*/ 20 w 126"/>
                <a:gd name="T75" fmla="*/ 34 h 42"/>
                <a:gd name="T76" fmla="*/ 17 w 126"/>
                <a:gd name="T77" fmla="*/ 24 h 42"/>
                <a:gd name="T78" fmla="*/ 33 w 126"/>
                <a:gd name="T79" fmla="*/ 34 h 42"/>
                <a:gd name="T80" fmla="*/ 0 w 126"/>
                <a:gd name="T81" fmla="*/ 42 h 42"/>
                <a:gd name="T82" fmla="*/ 126 w 126"/>
                <a:gd name="T83" fmla="*/ 0 h 42"/>
                <a:gd name="T84" fmla="*/ 0 w 126"/>
                <a:gd name="T8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 h="42">
                  <a:moveTo>
                    <a:pt x="109" y="18"/>
                  </a:moveTo>
                  <a:lnTo>
                    <a:pt x="109" y="18"/>
                  </a:lnTo>
                  <a:lnTo>
                    <a:pt x="93" y="18"/>
                  </a:lnTo>
                  <a:lnTo>
                    <a:pt x="93" y="8"/>
                  </a:lnTo>
                  <a:lnTo>
                    <a:pt x="97" y="8"/>
                  </a:lnTo>
                  <a:lnTo>
                    <a:pt x="97" y="4"/>
                  </a:lnTo>
                  <a:lnTo>
                    <a:pt x="106" y="4"/>
                  </a:lnTo>
                  <a:lnTo>
                    <a:pt x="106" y="8"/>
                  </a:lnTo>
                  <a:lnTo>
                    <a:pt x="109" y="8"/>
                  </a:lnTo>
                  <a:lnTo>
                    <a:pt x="109" y="18"/>
                  </a:lnTo>
                  <a:close/>
                  <a:moveTo>
                    <a:pt x="109" y="34"/>
                  </a:moveTo>
                  <a:lnTo>
                    <a:pt x="109" y="34"/>
                  </a:lnTo>
                  <a:lnTo>
                    <a:pt x="106" y="34"/>
                  </a:lnTo>
                  <a:lnTo>
                    <a:pt x="106" y="38"/>
                  </a:lnTo>
                  <a:lnTo>
                    <a:pt x="97" y="38"/>
                  </a:lnTo>
                  <a:lnTo>
                    <a:pt x="97" y="34"/>
                  </a:lnTo>
                  <a:lnTo>
                    <a:pt x="93" y="34"/>
                  </a:lnTo>
                  <a:lnTo>
                    <a:pt x="93" y="24"/>
                  </a:lnTo>
                  <a:lnTo>
                    <a:pt x="109" y="24"/>
                  </a:lnTo>
                  <a:lnTo>
                    <a:pt x="109" y="34"/>
                  </a:lnTo>
                  <a:close/>
                  <a:moveTo>
                    <a:pt x="84" y="18"/>
                  </a:moveTo>
                  <a:lnTo>
                    <a:pt x="84" y="18"/>
                  </a:lnTo>
                  <a:lnTo>
                    <a:pt x="68" y="18"/>
                  </a:lnTo>
                  <a:lnTo>
                    <a:pt x="68" y="8"/>
                  </a:lnTo>
                  <a:lnTo>
                    <a:pt x="71" y="8"/>
                  </a:lnTo>
                  <a:lnTo>
                    <a:pt x="71" y="4"/>
                  </a:lnTo>
                  <a:lnTo>
                    <a:pt x="80" y="4"/>
                  </a:lnTo>
                  <a:lnTo>
                    <a:pt x="80" y="8"/>
                  </a:lnTo>
                  <a:lnTo>
                    <a:pt x="84" y="8"/>
                  </a:lnTo>
                  <a:lnTo>
                    <a:pt x="84" y="18"/>
                  </a:lnTo>
                  <a:close/>
                  <a:moveTo>
                    <a:pt x="84" y="34"/>
                  </a:moveTo>
                  <a:lnTo>
                    <a:pt x="84" y="34"/>
                  </a:lnTo>
                  <a:lnTo>
                    <a:pt x="80" y="34"/>
                  </a:lnTo>
                  <a:lnTo>
                    <a:pt x="80" y="38"/>
                  </a:lnTo>
                  <a:lnTo>
                    <a:pt x="71" y="38"/>
                  </a:lnTo>
                  <a:lnTo>
                    <a:pt x="71" y="34"/>
                  </a:lnTo>
                  <a:lnTo>
                    <a:pt x="68" y="34"/>
                  </a:lnTo>
                  <a:lnTo>
                    <a:pt x="68" y="24"/>
                  </a:lnTo>
                  <a:lnTo>
                    <a:pt x="84" y="24"/>
                  </a:lnTo>
                  <a:lnTo>
                    <a:pt x="84" y="34"/>
                  </a:lnTo>
                  <a:close/>
                  <a:moveTo>
                    <a:pt x="58" y="18"/>
                  </a:moveTo>
                  <a:lnTo>
                    <a:pt x="58" y="18"/>
                  </a:lnTo>
                  <a:lnTo>
                    <a:pt x="42" y="18"/>
                  </a:lnTo>
                  <a:lnTo>
                    <a:pt x="42" y="8"/>
                  </a:lnTo>
                  <a:lnTo>
                    <a:pt x="46" y="8"/>
                  </a:lnTo>
                  <a:lnTo>
                    <a:pt x="46" y="4"/>
                  </a:lnTo>
                  <a:lnTo>
                    <a:pt x="55" y="4"/>
                  </a:lnTo>
                  <a:lnTo>
                    <a:pt x="55" y="8"/>
                  </a:lnTo>
                  <a:lnTo>
                    <a:pt x="58" y="8"/>
                  </a:lnTo>
                  <a:lnTo>
                    <a:pt x="58" y="18"/>
                  </a:lnTo>
                  <a:close/>
                  <a:moveTo>
                    <a:pt x="58" y="34"/>
                  </a:moveTo>
                  <a:lnTo>
                    <a:pt x="58" y="34"/>
                  </a:lnTo>
                  <a:lnTo>
                    <a:pt x="55" y="34"/>
                  </a:lnTo>
                  <a:lnTo>
                    <a:pt x="55" y="38"/>
                  </a:lnTo>
                  <a:lnTo>
                    <a:pt x="46" y="38"/>
                  </a:lnTo>
                  <a:lnTo>
                    <a:pt x="46" y="34"/>
                  </a:lnTo>
                  <a:lnTo>
                    <a:pt x="42" y="34"/>
                  </a:lnTo>
                  <a:lnTo>
                    <a:pt x="42" y="24"/>
                  </a:lnTo>
                  <a:lnTo>
                    <a:pt x="58" y="24"/>
                  </a:lnTo>
                  <a:lnTo>
                    <a:pt x="58" y="34"/>
                  </a:lnTo>
                  <a:close/>
                  <a:moveTo>
                    <a:pt x="33" y="18"/>
                  </a:moveTo>
                  <a:lnTo>
                    <a:pt x="33" y="18"/>
                  </a:lnTo>
                  <a:lnTo>
                    <a:pt x="17" y="18"/>
                  </a:lnTo>
                  <a:lnTo>
                    <a:pt x="17" y="8"/>
                  </a:lnTo>
                  <a:lnTo>
                    <a:pt x="20" y="8"/>
                  </a:lnTo>
                  <a:lnTo>
                    <a:pt x="20" y="4"/>
                  </a:lnTo>
                  <a:lnTo>
                    <a:pt x="29" y="4"/>
                  </a:lnTo>
                  <a:lnTo>
                    <a:pt x="29" y="8"/>
                  </a:lnTo>
                  <a:lnTo>
                    <a:pt x="33" y="8"/>
                  </a:lnTo>
                  <a:lnTo>
                    <a:pt x="33" y="18"/>
                  </a:lnTo>
                  <a:close/>
                  <a:moveTo>
                    <a:pt x="33" y="34"/>
                  </a:moveTo>
                  <a:lnTo>
                    <a:pt x="33" y="34"/>
                  </a:lnTo>
                  <a:lnTo>
                    <a:pt x="29" y="34"/>
                  </a:lnTo>
                  <a:lnTo>
                    <a:pt x="29" y="38"/>
                  </a:lnTo>
                  <a:lnTo>
                    <a:pt x="20" y="38"/>
                  </a:lnTo>
                  <a:lnTo>
                    <a:pt x="20" y="34"/>
                  </a:lnTo>
                  <a:lnTo>
                    <a:pt x="17" y="34"/>
                  </a:lnTo>
                  <a:lnTo>
                    <a:pt x="17" y="24"/>
                  </a:lnTo>
                  <a:lnTo>
                    <a:pt x="33" y="24"/>
                  </a:lnTo>
                  <a:lnTo>
                    <a:pt x="33" y="34"/>
                  </a:lnTo>
                  <a:close/>
                  <a:moveTo>
                    <a:pt x="0" y="42"/>
                  </a:moveTo>
                  <a:lnTo>
                    <a:pt x="0" y="42"/>
                  </a:lnTo>
                  <a:lnTo>
                    <a:pt x="126" y="42"/>
                  </a:lnTo>
                  <a:lnTo>
                    <a:pt x="126" y="0"/>
                  </a:lnTo>
                  <a:lnTo>
                    <a:pt x="0" y="0"/>
                  </a:lnTo>
                  <a:lnTo>
                    <a:pt x="0" y="4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sp>
          <p:nvSpPr>
            <p:cNvPr id="165" name="Freeform 75"/>
            <p:cNvSpPr>
              <a:spLocks noEditPoints="1"/>
            </p:cNvSpPr>
            <p:nvPr/>
          </p:nvSpPr>
          <p:spPr bwMode="auto">
            <a:xfrm>
              <a:off x="2663825" y="1181101"/>
              <a:ext cx="109538" cy="34925"/>
            </a:xfrm>
            <a:custGeom>
              <a:avLst/>
              <a:gdLst>
                <a:gd name="T0" fmla="*/ 110 w 127"/>
                <a:gd name="T1" fmla="*/ 18 h 42"/>
                <a:gd name="T2" fmla="*/ 93 w 127"/>
                <a:gd name="T3" fmla="*/ 8 h 42"/>
                <a:gd name="T4" fmla="*/ 97 w 127"/>
                <a:gd name="T5" fmla="*/ 4 h 42"/>
                <a:gd name="T6" fmla="*/ 106 w 127"/>
                <a:gd name="T7" fmla="*/ 8 h 42"/>
                <a:gd name="T8" fmla="*/ 110 w 127"/>
                <a:gd name="T9" fmla="*/ 18 h 42"/>
                <a:gd name="T10" fmla="*/ 110 w 127"/>
                <a:gd name="T11" fmla="*/ 34 h 42"/>
                <a:gd name="T12" fmla="*/ 106 w 127"/>
                <a:gd name="T13" fmla="*/ 38 h 42"/>
                <a:gd name="T14" fmla="*/ 97 w 127"/>
                <a:gd name="T15" fmla="*/ 34 h 42"/>
                <a:gd name="T16" fmla="*/ 93 w 127"/>
                <a:gd name="T17" fmla="*/ 24 h 42"/>
                <a:gd name="T18" fmla="*/ 110 w 127"/>
                <a:gd name="T19" fmla="*/ 34 h 42"/>
                <a:gd name="T20" fmla="*/ 84 w 127"/>
                <a:gd name="T21" fmla="*/ 18 h 42"/>
                <a:gd name="T22" fmla="*/ 68 w 127"/>
                <a:gd name="T23" fmla="*/ 8 h 42"/>
                <a:gd name="T24" fmla="*/ 72 w 127"/>
                <a:gd name="T25" fmla="*/ 4 h 42"/>
                <a:gd name="T26" fmla="*/ 81 w 127"/>
                <a:gd name="T27" fmla="*/ 8 h 42"/>
                <a:gd name="T28" fmla="*/ 84 w 127"/>
                <a:gd name="T29" fmla="*/ 18 h 42"/>
                <a:gd name="T30" fmla="*/ 84 w 127"/>
                <a:gd name="T31" fmla="*/ 34 h 42"/>
                <a:gd name="T32" fmla="*/ 81 w 127"/>
                <a:gd name="T33" fmla="*/ 38 h 42"/>
                <a:gd name="T34" fmla="*/ 72 w 127"/>
                <a:gd name="T35" fmla="*/ 34 h 42"/>
                <a:gd name="T36" fmla="*/ 68 w 127"/>
                <a:gd name="T37" fmla="*/ 24 h 42"/>
                <a:gd name="T38" fmla="*/ 84 w 127"/>
                <a:gd name="T39" fmla="*/ 34 h 42"/>
                <a:gd name="T40" fmla="*/ 59 w 127"/>
                <a:gd name="T41" fmla="*/ 18 h 42"/>
                <a:gd name="T42" fmla="*/ 43 w 127"/>
                <a:gd name="T43" fmla="*/ 8 h 42"/>
                <a:gd name="T44" fmla="*/ 46 w 127"/>
                <a:gd name="T45" fmla="*/ 4 h 42"/>
                <a:gd name="T46" fmla="*/ 55 w 127"/>
                <a:gd name="T47" fmla="*/ 8 h 42"/>
                <a:gd name="T48" fmla="*/ 59 w 127"/>
                <a:gd name="T49" fmla="*/ 18 h 42"/>
                <a:gd name="T50" fmla="*/ 59 w 127"/>
                <a:gd name="T51" fmla="*/ 34 h 42"/>
                <a:gd name="T52" fmla="*/ 55 w 127"/>
                <a:gd name="T53" fmla="*/ 38 h 42"/>
                <a:gd name="T54" fmla="*/ 46 w 127"/>
                <a:gd name="T55" fmla="*/ 34 h 42"/>
                <a:gd name="T56" fmla="*/ 43 w 127"/>
                <a:gd name="T57" fmla="*/ 24 h 42"/>
                <a:gd name="T58" fmla="*/ 59 w 127"/>
                <a:gd name="T59" fmla="*/ 34 h 42"/>
                <a:gd name="T60" fmla="*/ 34 w 127"/>
                <a:gd name="T61" fmla="*/ 18 h 42"/>
                <a:gd name="T62" fmla="*/ 17 w 127"/>
                <a:gd name="T63" fmla="*/ 8 h 42"/>
                <a:gd name="T64" fmla="*/ 21 w 127"/>
                <a:gd name="T65" fmla="*/ 4 h 42"/>
                <a:gd name="T66" fmla="*/ 30 w 127"/>
                <a:gd name="T67" fmla="*/ 8 h 42"/>
                <a:gd name="T68" fmla="*/ 34 w 127"/>
                <a:gd name="T69" fmla="*/ 18 h 42"/>
                <a:gd name="T70" fmla="*/ 34 w 127"/>
                <a:gd name="T71" fmla="*/ 34 h 42"/>
                <a:gd name="T72" fmla="*/ 30 w 127"/>
                <a:gd name="T73" fmla="*/ 38 h 42"/>
                <a:gd name="T74" fmla="*/ 21 w 127"/>
                <a:gd name="T75" fmla="*/ 34 h 42"/>
                <a:gd name="T76" fmla="*/ 17 w 127"/>
                <a:gd name="T77" fmla="*/ 24 h 42"/>
                <a:gd name="T78" fmla="*/ 34 w 127"/>
                <a:gd name="T79" fmla="*/ 34 h 42"/>
                <a:gd name="T80" fmla="*/ 0 w 127"/>
                <a:gd name="T81" fmla="*/ 42 h 42"/>
                <a:gd name="T82" fmla="*/ 127 w 127"/>
                <a:gd name="T83" fmla="*/ 0 h 42"/>
                <a:gd name="T84" fmla="*/ 0 w 127"/>
                <a:gd name="T8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7" h="42">
                  <a:moveTo>
                    <a:pt x="110" y="18"/>
                  </a:moveTo>
                  <a:lnTo>
                    <a:pt x="110" y="18"/>
                  </a:lnTo>
                  <a:lnTo>
                    <a:pt x="93" y="18"/>
                  </a:lnTo>
                  <a:lnTo>
                    <a:pt x="93" y="8"/>
                  </a:lnTo>
                  <a:lnTo>
                    <a:pt x="97" y="8"/>
                  </a:lnTo>
                  <a:lnTo>
                    <a:pt x="97" y="4"/>
                  </a:lnTo>
                  <a:lnTo>
                    <a:pt x="106" y="4"/>
                  </a:lnTo>
                  <a:lnTo>
                    <a:pt x="106" y="8"/>
                  </a:lnTo>
                  <a:lnTo>
                    <a:pt x="110" y="8"/>
                  </a:lnTo>
                  <a:lnTo>
                    <a:pt x="110" y="18"/>
                  </a:lnTo>
                  <a:close/>
                  <a:moveTo>
                    <a:pt x="110" y="34"/>
                  </a:moveTo>
                  <a:lnTo>
                    <a:pt x="110" y="34"/>
                  </a:lnTo>
                  <a:lnTo>
                    <a:pt x="106" y="34"/>
                  </a:lnTo>
                  <a:lnTo>
                    <a:pt x="106" y="38"/>
                  </a:lnTo>
                  <a:lnTo>
                    <a:pt x="97" y="38"/>
                  </a:lnTo>
                  <a:lnTo>
                    <a:pt x="97" y="34"/>
                  </a:lnTo>
                  <a:lnTo>
                    <a:pt x="93" y="34"/>
                  </a:lnTo>
                  <a:lnTo>
                    <a:pt x="93" y="24"/>
                  </a:lnTo>
                  <a:lnTo>
                    <a:pt x="110" y="24"/>
                  </a:lnTo>
                  <a:lnTo>
                    <a:pt x="110" y="34"/>
                  </a:lnTo>
                  <a:close/>
                  <a:moveTo>
                    <a:pt x="84" y="18"/>
                  </a:moveTo>
                  <a:lnTo>
                    <a:pt x="84" y="18"/>
                  </a:lnTo>
                  <a:lnTo>
                    <a:pt x="68" y="18"/>
                  </a:lnTo>
                  <a:lnTo>
                    <a:pt x="68" y="8"/>
                  </a:lnTo>
                  <a:lnTo>
                    <a:pt x="72" y="8"/>
                  </a:lnTo>
                  <a:lnTo>
                    <a:pt x="72" y="4"/>
                  </a:lnTo>
                  <a:lnTo>
                    <a:pt x="81" y="4"/>
                  </a:lnTo>
                  <a:lnTo>
                    <a:pt x="81" y="8"/>
                  </a:lnTo>
                  <a:lnTo>
                    <a:pt x="84" y="8"/>
                  </a:lnTo>
                  <a:lnTo>
                    <a:pt x="84" y="18"/>
                  </a:lnTo>
                  <a:close/>
                  <a:moveTo>
                    <a:pt x="84" y="34"/>
                  </a:moveTo>
                  <a:lnTo>
                    <a:pt x="84" y="34"/>
                  </a:lnTo>
                  <a:lnTo>
                    <a:pt x="81" y="34"/>
                  </a:lnTo>
                  <a:lnTo>
                    <a:pt x="81" y="38"/>
                  </a:lnTo>
                  <a:lnTo>
                    <a:pt x="72" y="38"/>
                  </a:lnTo>
                  <a:lnTo>
                    <a:pt x="72" y="34"/>
                  </a:lnTo>
                  <a:lnTo>
                    <a:pt x="68" y="34"/>
                  </a:lnTo>
                  <a:lnTo>
                    <a:pt x="68" y="24"/>
                  </a:lnTo>
                  <a:lnTo>
                    <a:pt x="84" y="24"/>
                  </a:lnTo>
                  <a:lnTo>
                    <a:pt x="84" y="34"/>
                  </a:lnTo>
                  <a:close/>
                  <a:moveTo>
                    <a:pt x="59" y="18"/>
                  </a:moveTo>
                  <a:lnTo>
                    <a:pt x="59" y="18"/>
                  </a:lnTo>
                  <a:lnTo>
                    <a:pt x="43" y="18"/>
                  </a:lnTo>
                  <a:lnTo>
                    <a:pt x="43" y="8"/>
                  </a:lnTo>
                  <a:lnTo>
                    <a:pt x="46" y="8"/>
                  </a:lnTo>
                  <a:lnTo>
                    <a:pt x="46" y="4"/>
                  </a:lnTo>
                  <a:lnTo>
                    <a:pt x="55" y="4"/>
                  </a:lnTo>
                  <a:lnTo>
                    <a:pt x="55" y="8"/>
                  </a:lnTo>
                  <a:lnTo>
                    <a:pt x="59" y="8"/>
                  </a:lnTo>
                  <a:lnTo>
                    <a:pt x="59" y="18"/>
                  </a:lnTo>
                  <a:close/>
                  <a:moveTo>
                    <a:pt x="59" y="34"/>
                  </a:moveTo>
                  <a:lnTo>
                    <a:pt x="59" y="34"/>
                  </a:lnTo>
                  <a:lnTo>
                    <a:pt x="55" y="34"/>
                  </a:lnTo>
                  <a:lnTo>
                    <a:pt x="55" y="38"/>
                  </a:lnTo>
                  <a:lnTo>
                    <a:pt x="46" y="38"/>
                  </a:lnTo>
                  <a:lnTo>
                    <a:pt x="46" y="34"/>
                  </a:lnTo>
                  <a:lnTo>
                    <a:pt x="43" y="34"/>
                  </a:lnTo>
                  <a:lnTo>
                    <a:pt x="43" y="24"/>
                  </a:lnTo>
                  <a:lnTo>
                    <a:pt x="59" y="24"/>
                  </a:lnTo>
                  <a:lnTo>
                    <a:pt x="59" y="34"/>
                  </a:lnTo>
                  <a:close/>
                  <a:moveTo>
                    <a:pt x="34" y="18"/>
                  </a:moveTo>
                  <a:lnTo>
                    <a:pt x="34" y="18"/>
                  </a:lnTo>
                  <a:lnTo>
                    <a:pt x="17" y="18"/>
                  </a:lnTo>
                  <a:lnTo>
                    <a:pt x="17" y="8"/>
                  </a:lnTo>
                  <a:lnTo>
                    <a:pt x="21" y="8"/>
                  </a:lnTo>
                  <a:lnTo>
                    <a:pt x="21" y="4"/>
                  </a:lnTo>
                  <a:lnTo>
                    <a:pt x="30" y="4"/>
                  </a:lnTo>
                  <a:lnTo>
                    <a:pt x="30" y="8"/>
                  </a:lnTo>
                  <a:lnTo>
                    <a:pt x="34" y="8"/>
                  </a:lnTo>
                  <a:lnTo>
                    <a:pt x="34" y="18"/>
                  </a:lnTo>
                  <a:close/>
                  <a:moveTo>
                    <a:pt x="34" y="34"/>
                  </a:moveTo>
                  <a:lnTo>
                    <a:pt x="34" y="34"/>
                  </a:lnTo>
                  <a:lnTo>
                    <a:pt x="30" y="34"/>
                  </a:lnTo>
                  <a:lnTo>
                    <a:pt x="30" y="38"/>
                  </a:lnTo>
                  <a:lnTo>
                    <a:pt x="21" y="38"/>
                  </a:lnTo>
                  <a:lnTo>
                    <a:pt x="21" y="34"/>
                  </a:lnTo>
                  <a:lnTo>
                    <a:pt x="17" y="34"/>
                  </a:lnTo>
                  <a:lnTo>
                    <a:pt x="17" y="24"/>
                  </a:lnTo>
                  <a:lnTo>
                    <a:pt x="34" y="24"/>
                  </a:lnTo>
                  <a:lnTo>
                    <a:pt x="34" y="34"/>
                  </a:lnTo>
                  <a:close/>
                  <a:moveTo>
                    <a:pt x="0" y="42"/>
                  </a:moveTo>
                  <a:lnTo>
                    <a:pt x="0" y="42"/>
                  </a:lnTo>
                  <a:lnTo>
                    <a:pt x="127" y="42"/>
                  </a:lnTo>
                  <a:lnTo>
                    <a:pt x="127" y="0"/>
                  </a:lnTo>
                  <a:lnTo>
                    <a:pt x="0" y="0"/>
                  </a:lnTo>
                  <a:lnTo>
                    <a:pt x="0" y="42"/>
                  </a:lnTo>
                  <a:close/>
                </a:path>
              </a:pathLst>
            </a:custGeom>
            <a:grpFill/>
            <a:ln w="0">
              <a:noFill/>
              <a:prstDash val="solid"/>
              <a:round/>
              <a:headEnd/>
              <a:tailEnd/>
            </a:ln>
          </p:spPr>
          <p:txBody>
            <a:bodyPr>
              <a:noAutofit/>
            </a:bodyPr>
            <a:lstStyle/>
            <a:p>
              <a:pPr defTabSz="543689" fontAlgn="ctr">
                <a:defRPr/>
              </a:pPr>
              <a:endParaRPr lang="en-US" altLang="zh-CN" sz="3201" dirty="0">
                <a:latin typeface="Huawei Sans" panose="020C0503030203020204" pitchFamily="34" charset="0"/>
                <a:cs typeface="Huawei Sans" panose="020C0503030203020204" pitchFamily="34" charset="0"/>
                <a:sym typeface="+mn-lt"/>
              </a:endParaRPr>
            </a:p>
          </p:txBody>
        </p:sp>
      </p:grpSp>
      <p:grpSp>
        <p:nvGrpSpPr>
          <p:cNvPr id="7" name="组合 6"/>
          <p:cNvGrpSpPr/>
          <p:nvPr/>
        </p:nvGrpSpPr>
        <p:grpSpPr>
          <a:xfrm>
            <a:off x="3672401" y="2387699"/>
            <a:ext cx="4390975" cy="3467100"/>
            <a:chOff x="3672401" y="2387699"/>
            <a:chExt cx="4390975" cy="3467100"/>
          </a:xfrm>
        </p:grpSpPr>
        <p:cxnSp>
          <p:nvCxnSpPr>
            <p:cNvPr id="836" name="直接连接符 835"/>
            <p:cNvCxnSpPr>
              <a:stCxn id="160" idx="18"/>
              <a:endCxn id="430" idx="14"/>
            </p:cNvCxnSpPr>
            <p:nvPr/>
          </p:nvCxnSpPr>
          <p:spPr>
            <a:xfrm flipH="1" flipV="1">
              <a:off x="3672401" y="2387699"/>
              <a:ext cx="4343216" cy="1131261"/>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38" name="直接连接符 837"/>
            <p:cNvCxnSpPr>
              <a:stCxn id="160" idx="18"/>
              <a:endCxn id="694" idx="14"/>
            </p:cNvCxnSpPr>
            <p:nvPr/>
          </p:nvCxnSpPr>
          <p:spPr>
            <a:xfrm flipH="1" flipV="1">
              <a:off x="3672401" y="3244949"/>
              <a:ext cx="4343216" cy="274011"/>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0" name="直接连接符 839"/>
            <p:cNvCxnSpPr>
              <a:stCxn id="160" idx="10"/>
              <a:endCxn id="771" idx="14"/>
            </p:cNvCxnSpPr>
            <p:nvPr/>
          </p:nvCxnSpPr>
          <p:spPr>
            <a:xfrm flipH="1">
              <a:off x="3672401" y="3518960"/>
              <a:ext cx="4390975" cy="58323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2" name="直接连接符 841"/>
            <p:cNvCxnSpPr>
              <a:stCxn id="160" idx="10"/>
              <a:endCxn id="617" idx="14"/>
            </p:cNvCxnSpPr>
            <p:nvPr/>
          </p:nvCxnSpPr>
          <p:spPr>
            <a:xfrm flipH="1">
              <a:off x="3672401" y="3518960"/>
              <a:ext cx="4390975" cy="144048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4" name="直接连接符 843"/>
            <p:cNvCxnSpPr>
              <a:stCxn id="160" idx="18"/>
              <a:endCxn id="540" idx="14"/>
            </p:cNvCxnSpPr>
            <p:nvPr/>
          </p:nvCxnSpPr>
          <p:spPr>
            <a:xfrm flipH="1">
              <a:off x="3672401" y="3518960"/>
              <a:ext cx="4343216" cy="2335839"/>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6" name="直接连接符 845"/>
            <p:cNvCxnSpPr>
              <a:stCxn id="477" idx="16"/>
              <a:endCxn id="160" idx="18"/>
            </p:cNvCxnSpPr>
            <p:nvPr/>
          </p:nvCxnSpPr>
          <p:spPr>
            <a:xfrm>
              <a:off x="6681422" y="2766645"/>
              <a:ext cx="1334195" cy="752315"/>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cxnSp>
          <p:nvCxnSpPr>
            <p:cNvPr id="848" name="直接连接符 847"/>
            <p:cNvCxnSpPr>
              <a:stCxn id="128" idx="20"/>
              <a:endCxn id="160" idx="18"/>
            </p:cNvCxnSpPr>
            <p:nvPr/>
          </p:nvCxnSpPr>
          <p:spPr>
            <a:xfrm flipV="1">
              <a:off x="7448535" y="3518960"/>
              <a:ext cx="567082" cy="1264367"/>
            </a:xfrm>
            <a:prstGeom prst="line">
              <a:avLst/>
            </a:prstGeom>
            <a:ln w="28575">
              <a:solidFill>
                <a:srgbClr val="C7000B"/>
              </a:solidFill>
              <a:prstDash val="sysDot"/>
            </a:ln>
          </p:spPr>
          <p:style>
            <a:lnRef idx="1">
              <a:schemeClr val="accent1"/>
            </a:lnRef>
            <a:fillRef idx="0">
              <a:schemeClr val="accent1"/>
            </a:fillRef>
            <a:effectRef idx="0">
              <a:schemeClr val="accent1"/>
            </a:effectRef>
            <a:fontRef idx="minor">
              <a:schemeClr val="tx1"/>
            </a:fontRef>
          </p:style>
        </p:cxnSp>
      </p:grpSp>
      <p:grpSp>
        <p:nvGrpSpPr>
          <p:cNvPr id="860" name="组合 859"/>
          <p:cNvGrpSpPr/>
          <p:nvPr/>
        </p:nvGrpSpPr>
        <p:grpSpPr>
          <a:xfrm>
            <a:off x="8421817" y="1800363"/>
            <a:ext cx="2570034" cy="1047810"/>
            <a:chOff x="8421817" y="1791896"/>
            <a:chExt cx="2570034" cy="1047810"/>
          </a:xfrm>
        </p:grpSpPr>
        <p:sp>
          <p:nvSpPr>
            <p:cNvPr id="858" name="云形 857"/>
            <p:cNvSpPr/>
            <p:nvPr/>
          </p:nvSpPr>
          <p:spPr>
            <a:xfrm>
              <a:off x="8421817" y="1791896"/>
              <a:ext cx="2570034" cy="1047810"/>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sp>
          <p:nvSpPr>
            <p:cNvPr id="859" name="文本框 858"/>
            <p:cNvSpPr txBox="1"/>
            <p:nvPr/>
          </p:nvSpPr>
          <p:spPr>
            <a:xfrm>
              <a:off x="8684747" y="1979220"/>
              <a:ext cx="1935628" cy="400110"/>
            </a:xfrm>
            <a:prstGeom prst="rect">
              <a:avLst/>
            </a:prstGeom>
            <a:noFill/>
            <a:ln>
              <a:noFill/>
            </a:ln>
          </p:spPr>
          <p:txBody>
            <a:bodyPr wrap="square" rtlCol="0">
              <a:noAutofit/>
            </a:bodyPr>
            <a:lstStyle/>
            <a:p>
              <a:pPr algn="ctr" fontAlgn="ctr"/>
              <a:r>
                <a:rPr lang="ru-RU">
                  <a:latin typeface="Huawei Sans" panose="020C0503030203020204" pitchFamily="34" charset="0"/>
                  <a:cs typeface="Huawei Sans" panose="020C0503030203020204" pitchFamily="34" charset="0"/>
                </a:rPr>
                <a:t>Сервисная фронтенд-сеть</a:t>
              </a:r>
            </a:p>
          </p:txBody>
        </p:sp>
      </p:grpSp>
      <p:grpSp>
        <p:nvGrpSpPr>
          <p:cNvPr id="861" name="组合 860"/>
          <p:cNvGrpSpPr/>
          <p:nvPr/>
        </p:nvGrpSpPr>
        <p:grpSpPr>
          <a:xfrm>
            <a:off x="9410540" y="3811440"/>
            <a:ext cx="1927656" cy="785911"/>
            <a:chOff x="8799627" y="1791896"/>
            <a:chExt cx="1927656" cy="785911"/>
          </a:xfrm>
        </p:grpSpPr>
        <p:sp>
          <p:nvSpPr>
            <p:cNvPr id="862" name="云形 861"/>
            <p:cNvSpPr/>
            <p:nvPr/>
          </p:nvSpPr>
          <p:spPr>
            <a:xfrm>
              <a:off x="8799627" y="1791896"/>
              <a:ext cx="1927656" cy="785911"/>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ctr"/>
              <a:endParaRPr lang="en-US" altLang="zh-CN" dirty="0">
                <a:latin typeface="Huawei Sans" panose="020C0503030203020204" pitchFamily="34" charset="0"/>
                <a:cs typeface="Huawei Sans" panose="020C0503030203020204" pitchFamily="34" charset="0"/>
                <a:sym typeface="+mn-lt"/>
              </a:endParaRPr>
            </a:p>
          </p:txBody>
        </p:sp>
        <p:sp>
          <p:nvSpPr>
            <p:cNvPr id="863" name="文本框 862"/>
            <p:cNvSpPr txBox="1"/>
            <p:nvPr/>
          </p:nvSpPr>
          <p:spPr>
            <a:xfrm>
              <a:off x="8830703" y="1872452"/>
              <a:ext cx="1865503" cy="623541"/>
            </a:xfrm>
            <a:prstGeom prst="rect">
              <a:avLst/>
            </a:prstGeom>
            <a:noFill/>
            <a:ln>
              <a:noFill/>
            </a:ln>
          </p:spPr>
          <p:txBody>
            <a:bodyPr wrap="square" rtlCol="0">
              <a:noAutofit/>
            </a:bodyPr>
            <a:lstStyle/>
            <a:p>
              <a:pPr algn="ctr" fontAlgn="ctr"/>
              <a:r>
                <a:rPr lang="ru-RU">
                  <a:latin typeface="Huawei Sans" panose="020C0503030203020204" pitchFamily="34" charset="0"/>
                  <a:cs typeface="Huawei Sans" panose="020C0503030203020204" pitchFamily="34" charset="0"/>
                </a:rPr>
                <a:t>Сеть управления</a:t>
              </a:r>
            </a:p>
          </p:txBody>
        </p:sp>
      </p:grpSp>
      <p:cxnSp>
        <p:nvCxnSpPr>
          <p:cNvPr id="865" name="直接连接符 864"/>
          <p:cNvCxnSpPr>
            <a:stCxn id="858" idx="2"/>
            <a:endCxn id="492" idx="22"/>
          </p:cNvCxnSpPr>
          <p:nvPr/>
        </p:nvCxnSpPr>
        <p:spPr>
          <a:xfrm flipH="1">
            <a:off x="7514835" y="2324268"/>
            <a:ext cx="914954" cy="7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肘形连接符 866"/>
          <p:cNvCxnSpPr>
            <a:stCxn id="160" idx="21"/>
            <a:endCxn id="862" idx="3"/>
          </p:cNvCxnSpPr>
          <p:nvPr/>
        </p:nvCxnSpPr>
        <p:spPr>
          <a:xfrm>
            <a:off x="9601200" y="3518960"/>
            <a:ext cx="773168" cy="337415"/>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8" name="文本框 867"/>
          <p:cNvSpPr txBox="1"/>
          <p:nvPr/>
        </p:nvSpPr>
        <p:spPr>
          <a:xfrm>
            <a:off x="6780162" y="5640784"/>
            <a:ext cx="1723549" cy="400110"/>
          </a:xfrm>
          <a:prstGeom prst="rect">
            <a:avLst/>
          </a:prstGeom>
          <a:noFill/>
        </p:spPr>
        <p:txBody>
          <a:bodyPr wrap="none" rtlCol="0">
            <a:noAutofit/>
          </a:bodyPr>
          <a:lstStyle/>
          <a:p>
            <a:pPr algn="ctr" fontAlgn="ctr"/>
            <a:r>
              <a:rPr lang="ru-RU" sz="2000">
                <a:latin typeface="Huawei Sans" panose="020C0503030203020204" pitchFamily="34" charset="0"/>
                <a:cs typeface="Huawei Sans" panose="020C0503030203020204" pitchFamily="34" charset="0"/>
              </a:rPr>
              <a:t>Бэкенд-сеть хранения</a:t>
            </a:r>
          </a:p>
        </p:txBody>
      </p:sp>
      <p:sp>
        <p:nvSpPr>
          <p:cNvPr id="869" name="文本框 868"/>
          <p:cNvSpPr txBox="1"/>
          <p:nvPr/>
        </p:nvSpPr>
        <p:spPr>
          <a:xfrm>
            <a:off x="1091997" y="1830811"/>
            <a:ext cx="840295" cy="400110"/>
          </a:xfrm>
          <a:prstGeom prst="rect">
            <a:avLst/>
          </a:prstGeom>
          <a:noFill/>
        </p:spPr>
        <p:txBody>
          <a:bodyPr wrap="none" rtlCol="0">
            <a:noAutofit/>
          </a:bodyPr>
          <a:lstStyle/>
          <a:p>
            <a:pPr fontAlgn="ctr"/>
            <a:r>
              <a:rPr lang="ru-RU" sz="2000">
                <a:latin typeface="Huawei Sans" panose="020C0503030203020204" pitchFamily="34" charset="0"/>
                <a:cs typeface="Huawei Sans" panose="020C0503030203020204" pitchFamily="34" charset="0"/>
              </a:rPr>
              <a:t>Узел 1</a:t>
            </a:r>
          </a:p>
        </p:txBody>
      </p:sp>
      <p:sp>
        <p:nvSpPr>
          <p:cNvPr id="870" name="文本框 869"/>
          <p:cNvSpPr txBox="1"/>
          <p:nvPr/>
        </p:nvSpPr>
        <p:spPr>
          <a:xfrm>
            <a:off x="1091997" y="2690259"/>
            <a:ext cx="840295" cy="400110"/>
          </a:xfrm>
          <a:prstGeom prst="rect">
            <a:avLst/>
          </a:prstGeom>
          <a:noFill/>
        </p:spPr>
        <p:txBody>
          <a:bodyPr wrap="none" rtlCol="0">
            <a:noAutofit/>
          </a:bodyPr>
          <a:lstStyle/>
          <a:p>
            <a:pPr fontAlgn="ctr"/>
            <a:r>
              <a:rPr lang="ru-RU" sz="2000">
                <a:latin typeface="Huawei Sans" panose="020C0503030203020204" pitchFamily="34" charset="0"/>
                <a:cs typeface="Huawei Sans" panose="020C0503030203020204" pitchFamily="34" charset="0"/>
              </a:rPr>
              <a:t>Узел 2</a:t>
            </a:r>
          </a:p>
        </p:txBody>
      </p:sp>
      <p:sp>
        <p:nvSpPr>
          <p:cNvPr id="871" name="文本框 870"/>
          <p:cNvSpPr txBox="1"/>
          <p:nvPr/>
        </p:nvSpPr>
        <p:spPr>
          <a:xfrm>
            <a:off x="1091997" y="3566665"/>
            <a:ext cx="840295" cy="400110"/>
          </a:xfrm>
          <a:prstGeom prst="rect">
            <a:avLst/>
          </a:prstGeom>
          <a:noFill/>
        </p:spPr>
        <p:txBody>
          <a:bodyPr wrap="none" rtlCol="0">
            <a:noAutofit/>
          </a:bodyPr>
          <a:lstStyle/>
          <a:p>
            <a:pPr fontAlgn="ctr"/>
            <a:r>
              <a:rPr lang="ru-RU" sz="2000">
                <a:latin typeface="Huawei Sans" panose="020C0503030203020204" pitchFamily="34" charset="0"/>
                <a:cs typeface="Huawei Sans" panose="020C0503030203020204" pitchFamily="34" charset="0"/>
              </a:rPr>
              <a:t>Узел 3</a:t>
            </a:r>
          </a:p>
        </p:txBody>
      </p:sp>
      <p:sp>
        <p:nvSpPr>
          <p:cNvPr id="872" name="文本框 871"/>
          <p:cNvSpPr txBox="1"/>
          <p:nvPr/>
        </p:nvSpPr>
        <p:spPr>
          <a:xfrm>
            <a:off x="1091997" y="4402267"/>
            <a:ext cx="840295" cy="400110"/>
          </a:xfrm>
          <a:prstGeom prst="rect">
            <a:avLst/>
          </a:prstGeom>
          <a:noFill/>
        </p:spPr>
        <p:txBody>
          <a:bodyPr wrap="none" rtlCol="0">
            <a:noAutofit/>
          </a:bodyPr>
          <a:lstStyle/>
          <a:p>
            <a:pPr fontAlgn="ctr"/>
            <a:r>
              <a:rPr lang="ru-RU" sz="2000">
                <a:latin typeface="Huawei Sans" panose="020C0503030203020204" pitchFamily="34" charset="0"/>
                <a:cs typeface="Huawei Sans" panose="020C0503030203020204" pitchFamily="34" charset="0"/>
              </a:rPr>
              <a:t>Узел 4</a:t>
            </a:r>
          </a:p>
        </p:txBody>
      </p:sp>
      <p:sp>
        <p:nvSpPr>
          <p:cNvPr id="873" name="文本框 872"/>
          <p:cNvSpPr txBox="1"/>
          <p:nvPr/>
        </p:nvSpPr>
        <p:spPr>
          <a:xfrm>
            <a:off x="1091997" y="5278483"/>
            <a:ext cx="840295" cy="400110"/>
          </a:xfrm>
          <a:prstGeom prst="rect">
            <a:avLst/>
          </a:prstGeom>
          <a:noFill/>
        </p:spPr>
        <p:txBody>
          <a:bodyPr wrap="none" rtlCol="0">
            <a:noAutofit/>
          </a:bodyPr>
          <a:lstStyle/>
          <a:p>
            <a:pPr fontAlgn="ctr"/>
            <a:r>
              <a:rPr lang="ru-RU" sz="2000">
                <a:latin typeface="Huawei Sans" panose="020C0503030203020204" pitchFamily="34" charset="0"/>
                <a:cs typeface="Huawei Sans" panose="020C0503030203020204" pitchFamily="34" charset="0"/>
              </a:rPr>
              <a:t>Узел 5</a:t>
            </a:r>
          </a:p>
        </p:txBody>
      </p:sp>
    </p:spTree>
    <p:extLst>
      <p:ext uri="{BB962C8B-B14F-4D97-AF65-F5344CB8AC3E}">
        <p14:creationId xmlns:p14="http://schemas.microsoft.com/office/powerpoint/2010/main" val="1248162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Обзор сетей</a:t>
            </a:r>
          </a:p>
        </p:txBody>
      </p:sp>
      <p:sp>
        <p:nvSpPr>
          <p:cNvPr id="3" name="文本占位符 2"/>
          <p:cNvSpPr>
            <a:spLocks noGrp="1"/>
          </p:cNvSpPr>
          <p:nvPr>
            <p:ph type="body" sz="quarter" idx="10"/>
          </p:nvPr>
        </p:nvSpPr>
        <p:spPr>
          <a:xfrm>
            <a:off x="731837" y="944563"/>
            <a:ext cx="10728326" cy="4875042"/>
          </a:xfrm>
        </p:spPr>
        <p:txBody>
          <a:bodyPr/>
          <a:lstStyle/>
          <a:p>
            <a:r>
              <a:rPr lang="ru-RU" sz="1400"/>
              <a:t>Фронтенд-сервис/сеть арендаторов</a:t>
            </a:r>
          </a:p>
          <a:p>
            <a:pPr lvl="1"/>
            <a:r>
              <a:rPr lang="ru-RU" sz="1200"/>
              <a:t>Фронтенд-сервис/сеть арендаторов используется для взаимного подключения распределенного хранилища с клиентской сетью заказчика. Он предоставляет интерфейсы для арендаторов, например возможность подачи заявок на ресурсы и запрос использования, а также обрабатывает запросы на сервисы, отправленные API или клиентами арендаторов.</a:t>
            </a:r>
          </a:p>
          <a:p>
            <a:pPr lvl="0"/>
            <a:r>
              <a:rPr lang="ru-RU" sz="1400"/>
              <a:t>Бэкенд-сеть хранения</a:t>
            </a:r>
          </a:p>
          <a:p>
            <a:pPr lvl="1"/>
            <a:r>
              <a:rPr lang="ru-RU" sz="1200"/>
              <a:t>Бэкенд-сеть хранения/управления используется для внутреннего взаимного подключения узлов. Она обеспечивает heartbeat-связь между компонентами высокой доступности (HA), например подсистемой услуг данных (DSS), и а также внутреннюю связь и взаимодействие данных между компонентами.</a:t>
            </a:r>
          </a:p>
          <a:p>
            <a:r>
              <a:rPr lang="ru-RU" sz="1400"/>
              <a:t>Сеть управления</a:t>
            </a:r>
          </a:p>
          <a:p>
            <a:pPr lvl="1"/>
            <a:r>
              <a:rPr lang="ru-RU" sz="1200"/>
              <a:t>Сеть управления используется для взаимного подключения с сетью обслуживания заказчика. Она предоставляет интерфейс управления для системного администратора системы для выполнения таких действий, как настройка системы, управление арендаторами, управление ресурсами и предоставление сервисов, а также для таких операций техобслуживания, такие как аварийные сигналы, управление топологией и производительностью. Кроме того, порты управления всех физических узлов могут быть агрегированы для предоставления удаленных возможностей обслуживания, например, удаленный вход в в виртуальный KVM устройства и просмотр рабочих данных аппаратного обеспечения, например температуры и напряжения.</a:t>
            </a:r>
          </a:p>
        </p:txBody>
      </p:sp>
    </p:spTree>
    <p:extLst>
      <p:ext uri="{BB962C8B-B14F-4D97-AF65-F5344CB8AC3E}">
        <p14:creationId xmlns:p14="http://schemas.microsoft.com/office/powerpoint/2010/main" val="40936817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Сетевые плоскости</a:t>
            </a:r>
          </a:p>
        </p:txBody>
      </p:sp>
      <p:grpSp>
        <p:nvGrpSpPr>
          <p:cNvPr id="4" name="组合 3"/>
          <p:cNvGrpSpPr/>
          <p:nvPr/>
        </p:nvGrpSpPr>
        <p:grpSpPr>
          <a:xfrm>
            <a:off x="720285" y="1400504"/>
            <a:ext cx="5245215" cy="3290429"/>
            <a:chOff x="320235" y="1053684"/>
            <a:chExt cx="5245215" cy="3290429"/>
          </a:xfrm>
        </p:grpSpPr>
        <p:sp>
          <p:nvSpPr>
            <p:cNvPr id="5" name="矩形 4"/>
            <p:cNvSpPr/>
            <p:nvPr/>
          </p:nvSpPr>
          <p:spPr bwMode="auto">
            <a:xfrm>
              <a:off x="2014190" y="1190422"/>
              <a:ext cx="2367506" cy="610070"/>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a:solidFill>
                    <a:sysClr val="windowText" lastClr="000000"/>
                  </a:solidFill>
                  <a:latin typeface="Huawei Sans" panose="020C0503030203020204" pitchFamily="34" charset="0"/>
                </a:rPr>
                <a:t>Узел управления</a:t>
              </a:r>
            </a:p>
          </p:txBody>
        </p:sp>
        <p:sp>
          <p:nvSpPr>
            <p:cNvPr id="6" name="矩形 5"/>
            <p:cNvSpPr/>
            <p:nvPr/>
          </p:nvSpPr>
          <p:spPr bwMode="auto">
            <a:xfrm>
              <a:off x="3197944" y="2013083"/>
              <a:ext cx="2367506" cy="81276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a:solidFill>
                    <a:sysClr val="windowText" lastClr="000000"/>
                  </a:solidFill>
                  <a:latin typeface="Huawei Sans" panose="020C0503030203020204" pitchFamily="34" charset="0"/>
                </a:rPr>
                <a:t>Вычислительный узел</a:t>
              </a:r>
            </a:p>
          </p:txBody>
        </p:sp>
        <p:sp>
          <p:nvSpPr>
            <p:cNvPr id="7" name="矩形 6"/>
            <p:cNvSpPr/>
            <p:nvPr/>
          </p:nvSpPr>
          <p:spPr bwMode="auto">
            <a:xfrm>
              <a:off x="618325" y="1943384"/>
              <a:ext cx="2367506" cy="1666857"/>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a:solidFill>
                    <a:sysClr val="windowText" lastClr="000000"/>
                  </a:solidFill>
                  <a:latin typeface="Huawei Sans" panose="020C0503030203020204" pitchFamily="34" charset="0"/>
                </a:rPr>
                <a:t>Узел хранения</a:t>
              </a:r>
            </a:p>
          </p:txBody>
        </p:sp>
        <p:sp>
          <p:nvSpPr>
            <p:cNvPr id="8" name="圆角矩形 7"/>
            <p:cNvSpPr/>
            <p:nvPr/>
          </p:nvSpPr>
          <p:spPr bwMode="auto">
            <a:xfrm>
              <a:off x="2774926" y="1479319"/>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FSM</a:t>
              </a:r>
            </a:p>
          </p:txBody>
        </p:sp>
        <p:sp>
          <p:nvSpPr>
            <p:cNvPr id="9" name="圆角矩形 8"/>
            <p:cNvSpPr/>
            <p:nvPr/>
          </p:nvSpPr>
          <p:spPr bwMode="auto">
            <a:xfrm>
              <a:off x="3413115" y="2352312"/>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VBS</a:t>
              </a:r>
            </a:p>
          </p:txBody>
        </p:sp>
        <p:sp>
          <p:nvSpPr>
            <p:cNvPr id="10" name="圆角矩形 9"/>
            <p:cNvSpPr/>
            <p:nvPr/>
          </p:nvSpPr>
          <p:spPr bwMode="auto">
            <a:xfrm>
              <a:off x="1377278" y="2679798"/>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EDS</a:t>
              </a:r>
            </a:p>
          </p:txBody>
        </p:sp>
        <p:sp>
          <p:nvSpPr>
            <p:cNvPr id="11" name="圆角矩形 10"/>
            <p:cNvSpPr/>
            <p:nvPr/>
          </p:nvSpPr>
          <p:spPr bwMode="auto">
            <a:xfrm>
              <a:off x="1377278" y="3193966"/>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OSD</a:t>
              </a:r>
            </a:p>
          </p:txBody>
        </p:sp>
        <p:sp>
          <p:nvSpPr>
            <p:cNvPr id="12" name="圆角矩形 11"/>
            <p:cNvSpPr/>
            <p:nvPr/>
          </p:nvSpPr>
          <p:spPr bwMode="auto">
            <a:xfrm>
              <a:off x="1377278" y="2139721"/>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REP</a:t>
              </a:r>
            </a:p>
          </p:txBody>
        </p:sp>
        <p:sp>
          <p:nvSpPr>
            <p:cNvPr id="13" name="圆角矩形 12"/>
            <p:cNvSpPr/>
            <p:nvPr/>
          </p:nvSpPr>
          <p:spPr bwMode="auto">
            <a:xfrm>
              <a:off x="4336496" y="2352312"/>
              <a:ext cx="1116767" cy="324740"/>
            </a:xfrm>
            <a:prstGeom prst="roundRect">
              <a:avLst/>
            </a:prstGeom>
            <a:solidFill>
              <a:srgbClr val="66CCFF"/>
            </a:solidFill>
            <a:ln w="25400">
              <a:noFill/>
              <a:round/>
              <a:headEnd/>
              <a:tailEnd type="stealth" w="med" len="med"/>
            </a:ln>
            <a:effectLst/>
          </p:spPr>
          <p:txBody>
            <a:bodyPr lIns="0" tIns="36512" rIns="0"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Приложение</a:t>
              </a:r>
            </a:p>
          </p:txBody>
        </p:sp>
        <p:cxnSp>
          <p:nvCxnSpPr>
            <p:cNvPr id="14" name="肘形连接符 13"/>
            <p:cNvCxnSpPr>
              <a:stCxn id="5" idx="2"/>
              <a:endCxn id="7" idx="0"/>
            </p:cNvCxnSpPr>
            <p:nvPr/>
          </p:nvCxnSpPr>
          <p:spPr bwMode="auto">
            <a:xfrm rot="5400000">
              <a:off x="2428565" y="1174006"/>
              <a:ext cx="142892" cy="1395865"/>
            </a:xfrm>
            <a:prstGeom prst="bentConnector3">
              <a:avLst/>
            </a:prstGeom>
            <a:solidFill>
              <a:schemeClr val="accent1"/>
            </a:solidFill>
            <a:ln w="25400" cap="flat" cmpd="sng" algn="ctr">
              <a:solidFill>
                <a:srgbClr val="0000CC"/>
              </a:solidFill>
              <a:prstDash val="solid"/>
              <a:round/>
              <a:headEnd type="none" w="med" len="med"/>
              <a:tailEnd type="none" w="med" len="med"/>
            </a:ln>
            <a:effectLst/>
          </p:spPr>
        </p:cxnSp>
        <p:cxnSp>
          <p:nvCxnSpPr>
            <p:cNvPr id="15" name="肘形连接符 14"/>
            <p:cNvCxnSpPr>
              <a:stCxn id="5" idx="2"/>
              <a:endCxn id="6" idx="0"/>
            </p:cNvCxnSpPr>
            <p:nvPr/>
          </p:nvCxnSpPr>
          <p:spPr bwMode="auto">
            <a:xfrm rot="16200000" flipH="1">
              <a:off x="3683525" y="1314910"/>
              <a:ext cx="212591" cy="1183754"/>
            </a:xfrm>
            <a:prstGeom prst="bentConnector3">
              <a:avLst>
                <a:gd name="adj1" fmla="val 50000"/>
              </a:avLst>
            </a:prstGeom>
            <a:solidFill>
              <a:schemeClr val="accent1"/>
            </a:solidFill>
            <a:ln w="25400" cap="flat" cmpd="sng" algn="ctr">
              <a:solidFill>
                <a:srgbClr val="0000CC"/>
              </a:solidFill>
              <a:prstDash val="solid"/>
              <a:round/>
              <a:headEnd type="none" w="med" len="med"/>
              <a:tailEnd type="none" w="med" len="med"/>
            </a:ln>
            <a:effectLst/>
          </p:spPr>
        </p:cxnSp>
        <p:cxnSp>
          <p:nvCxnSpPr>
            <p:cNvPr id="16" name="直接连接符 15"/>
            <p:cNvCxnSpPr>
              <a:stCxn id="12" idx="2"/>
            </p:cNvCxnSpPr>
            <p:nvPr/>
          </p:nvCxnSpPr>
          <p:spPr bwMode="auto">
            <a:xfrm>
              <a:off x="1802078" y="2464461"/>
              <a:ext cx="0" cy="215337"/>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17" name="直接连接符 16"/>
            <p:cNvCxnSpPr>
              <a:stCxn id="10" idx="2"/>
              <a:endCxn id="11" idx="0"/>
            </p:cNvCxnSpPr>
            <p:nvPr/>
          </p:nvCxnSpPr>
          <p:spPr bwMode="auto">
            <a:xfrm>
              <a:off x="1802078" y="3004538"/>
              <a:ext cx="0" cy="189428"/>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18" name="肘形连接符 17"/>
            <p:cNvCxnSpPr>
              <a:stCxn id="10" idx="3"/>
              <a:endCxn id="9" idx="1"/>
            </p:cNvCxnSpPr>
            <p:nvPr/>
          </p:nvCxnSpPr>
          <p:spPr bwMode="auto">
            <a:xfrm flipV="1">
              <a:off x="2226878" y="2514682"/>
              <a:ext cx="1186237" cy="327486"/>
            </a:xfrm>
            <a:prstGeom prst="bentConnector3">
              <a:avLst/>
            </a:prstGeom>
            <a:solidFill>
              <a:schemeClr val="accent1"/>
            </a:solidFill>
            <a:ln w="25400" cap="flat" cmpd="sng" algn="ctr">
              <a:solidFill>
                <a:srgbClr val="92D050"/>
              </a:solidFill>
              <a:prstDash val="solid"/>
              <a:round/>
              <a:headEnd type="none" w="med" len="med"/>
              <a:tailEnd type="none" w="med" len="med"/>
            </a:ln>
            <a:effectLst/>
          </p:spPr>
        </p:cxnSp>
        <p:sp>
          <p:nvSpPr>
            <p:cNvPr id="19" name="矩形 18"/>
            <p:cNvSpPr/>
            <p:nvPr/>
          </p:nvSpPr>
          <p:spPr bwMode="auto">
            <a:xfrm>
              <a:off x="618325" y="3825578"/>
              <a:ext cx="758953"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DR-сайт</a:t>
              </a:r>
            </a:p>
          </p:txBody>
        </p:sp>
        <p:cxnSp>
          <p:nvCxnSpPr>
            <p:cNvPr id="20" name="肘形连接符 19"/>
            <p:cNvCxnSpPr>
              <a:stCxn id="12" idx="1"/>
              <a:endCxn id="19" idx="0"/>
            </p:cNvCxnSpPr>
            <p:nvPr/>
          </p:nvCxnSpPr>
          <p:spPr bwMode="auto">
            <a:xfrm rot="10800000" flipV="1">
              <a:off x="997802" y="2302090"/>
              <a:ext cx="379476" cy="1523487"/>
            </a:xfrm>
            <a:prstGeom prst="bentConnector2">
              <a:avLst/>
            </a:prstGeom>
            <a:solidFill>
              <a:schemeClr val="accent1"/>
            </a:solidFill>
            <a:ln w="25400" cap="flat" cmpd="sng" algn="ctr">
              <a:solidFill>
                <a:srgbClr val="7030A0"/>
              </a:solidFill>
              <a:prstDash val="solid"/>
              <a:round/>
              <a:headEnd type="none" w="med" len="med"/>
              <a:tailEnd type="none" w="med" len="med"/>
            </a:ln>
            <a:effectLst/>
          </p:spPr>
        </p:cxnSp>
        <p:sp>
          <p:nvSpPr>
            <p:cNvPr id="21" name="矩形 20"/>
            <p:cNvSpPr/>
            <p:nvPr/>
          </p:nvSpPr>
          <p:spPr bwMode="auto">
            <a:xfrm>
              <a:off x="1991873" y="3825577"/>
              <a:ext cx="1206069"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Сервер третьего места кворума</a:t>
              </a:r>
            </a:p>
          </p:txBody>
        </p:sp>
        <p:cxnSp>
          <p:nvCxnSpPr>
            <p:cNvPr id="22" name="肘形连接符 21"/>
            <p:cNvCxnSpPr>
              <a:stCxn id="12" idx="3"/>
              <a:endCxn id="21" idx="0"/>
            </p:cNvCxnSpPr>
            <p:nvPr/>
          </p:nvCxnSpPr>
          <p:spPr bwMode="auto">
            <a:xfrm>
              <a:off x="2226878" y="2302091"/>
              <a:ext cx="368030" cy="1523486"/>
            </a:xfrm>
            <a:prstGeom prst="bentConnector2">
              <a:avLst/>
            </a:prstGeom>
            <a:solidFill>
              <a:schemeClr val="accent1"/>
            </a:solidFill>
            <a:ln w="25400" cap="flat" cmpd="sng" algn="ctr">
              <a:solidFill>
                <a:srgbClr val="C00000"/>
              </a:solidFill>
              <a:prstDash val="solid"/>
              <a:round/>
              <a:headEnd type="none" w="med" len="med"/>
              <a:tailEnd type="none" w="med" len="med"/>
            </a:ln>
            <a:effectLst/>
          </p:spPr>
        </p:cxnSp>
        <p:sp>
          <p:nvSpPr>
            <p:cNvPr id="23" name="文本框 22"/>
            <p:cNvSpPr txBox="1"/>
            <p:nvPr/>
          </p:nvSpPr>
          <p:spPr>
            <a:xfrm>
              <a:off x="320235" y="1281956"/>
              <a:ext cx="1813617" cy="523220"/>
            </a:xfrm>
            <a:prstGeom prst="rect">
              <a:avLst/>
            </a:prstGeom>
            <a:noFill/>
          </p:spPr>
          <p:txBody>
            <a:bodyPr wrap="square" rtlCol="0">
              <a:noAutofit/>
            </a:bodyPr>
            <a:lstStyle/>
            <a:p>
              <a:pPr fontAlgn="ctr"/>
              <a:r>
                <a:rPr lang="ru-RU" sz="1400" dirty="0">
                  <a:latin typeface="Huawei Sans" panose="020C0503030203020204" pitchFamily="34" charset="0"/>
                </a:rPr>
                <a:t>Частный </a:t>
              </a:r>
              <a:r>
                <a:rPr lang="ru-RU" sz="1400" dirty="0" smtClean="0">
                  <a:latin typeface="Huawei Sans" panose="020C0503030203020204" pitchFamily="34" charset="0"/>
                </a:rPr>
                <a:t>режим </a:t>
              </a:r>
              <a:r>
                <a:rPr lang="ru-RU" sz="1400" dirty="0">
                  <a:latin typeface="Huawei Sans" panose="020C0503030203020204" pitchFamily="34" charset="0"/>
                </a:rPr>
                <a:t>доступа клиента</a:t>
              </a:r>
            </a:p>
          </p:txBody>
        </p:sp>
        <p:cxnSp>
          <p:nvCxnSpPr>
            <p:cNvPr id="24" name="直接连接符 23"/>
            <p:cNvCxnSpPr>
              <a:stCxn id="8" idx="0"/>
            </p:cNvCxnSpPr>
            <p:nvPr/>
          </p:nvCxnSpPr>
          <p:spPr bwMode="auto">
            <a:xfrm flipV="1">
              <a:off x="3197943" y="1053684"/>
              <a:ext cx="0" cy="425635"/>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25" name="直接连接符 24"/>
            <p:cNvCxnSpPr/>
            <p:nvPr/>
          </p:nvCxnSpPr>
          <p:spPr bwMode="auto">
            <a:xfrm>
              <a:off x="2626548" y="1053684"/>
              <a:ext cx="115007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grpSp>
      <p:grpSp>
        <p:nvGrpSpPr>
          <p:cNvPr id="26" name="组合 25"/>
          <p:cNvGrpSpPr/>
          <p:nvPr/>
        </p:nvGrpSpPr>
        <p:grpSpPr>
          <a:xfrm>
            <a:off x="6052457" y="1400504"/>
            <a:ext cx="5184988" cy="3290706"/>
            <a:chOff x="5557157" y="1053675"/>
            <a:chExt cx="5184988" cy="3290706"/>
          </a:xfrm>
        </p:grpSpPr>
        <p:sp>
          <p:nvSpPr>
            <p:cNvPr id="27" name="矩形 26"/>
            <p:cNvSpPr/>
            <p:nvPr/>
          </p:nvSpPr>
          <p:spPr bwMode="auto">
            <a:xfrm>
              <a:off x="7190885" y="1215492"/>
              <a:ext cx="2367506" cy="585267"/>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a:solidFill>
                    <a:sysClr val="windowText" lastClr="000000"/>
                  </a:solidFill>
                  <a:latin typeface="Huawei Sans" panose="020C0503030203020204" pitchFamily="34" charset="0"/>
                </a:rPr>
                <a:t>Узел управления</a:t>
              </a:r>
            </a:p>
          </p:txBody>
        </p:sp>
        <p:sp>
          <p:nvSpPr>
            <p:cNvPr id="28" name="矩形 27"/>
            <p:cNvSpPr/>
            <p:nvPr/>
          </p:nvSpPr>
          <p:spPr bwMode="auto">
            <a:xfrm>
              <a:off x="9483417" y="2013074"/>
              <a:ext cx="1258728" cy="813042"/>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dirty="0" smtClean="0">
                  <a:solidFill>
                    <a:sysClr val="windowText" lastClr="000000"/>
                  </a:solidFill>
                  <a:latin typeface="Huawei Sans" panose="020C0503030203020204" pitchFamily="34" charset="0"/>
                </a:rPr>
                <a:t>Вычислит. </a:t>
              </a:r>
              <a:r>
                <a:rPr lang="ru-RU" sz="1200" dirty="0">
                  <a:solidFill>
                    <a:sysClr val="windowText" lastClr="000000"/>
                  </a:solidFill>
                  <a:latin typeface="Huawei Sans" panose="020C0503030203020204" pitchFamily="34" charset="0"/>
                </a:rPr>
                <a:t>узел</a:t>
              </a:r>
            </a:p>
          </p:txBody>
        </p:sp>
        <p:sp>
          <p:nvSpPr>
            <p:cNvPr id="29" name="矩形 28"/>
            <p:cNvSpPr/>
            <p:nvPr/>
          </p:nvSpPr>
          <p:spPr bwMode="auto">
            <a:xfrm>
              <a:off x="5795019" y="1943084"/>
              <a:ext cx="3002635" cy="166742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t">
              <a:noAutofit/>
            </a:bodyPr>
            <a:lstStyle/>
            <a:p>
              <a:pPr fontAlgn="ctr">
                <a:spcBef>
                  <a:spcPts val="0"/>
                </a:spcBef>
                <a:spcAft>
                  <a:spcPts val="0"/>
                </a:spcAft>
              </a:pPr>
              <a:r>
                <a:rPr lang="ru-RU" sz="1200">
                  <a:solidFill>
                    <a:sysClr val="windowText" lastClr="000000"/>
                  </a:solidFill>
                  <a:latin typeface="Huawei Sans" panose="020C0503030203020204" pitchFamily="34" charset="0"/>
                </a:rPr>
                <a:t>Узел хранения</a:t>
              </a:r>
            </a:p>
          </p:txBody>
        </p:sp>
        <p:sp>
          <p:nvSpPr>
            <p:cNvPr id="30" name="圆角矩形 29"/>
            <p:cNvSpPr/>
            <p:nvPr/>
          </p:nvSpPr>
          <p:spPr bwMode="auto">
            <a:xfrm>
              <a:off x="7951621" y="1451306"/>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FSM</a:t>
              </a:r>
            </a:p>
          </p:txBody>
        </p:sp>
        <p:sp>
          <p:nvSpPr>
            <p:cNvPr id="31" name="圆角矩形 30"/>
            <p:cNvSpPr/>
            <p:nvPr/>
          </p:nvSpPr>
          <p:spPr bwMode="auto">
            <a:xfrm>
              <a:off x="7862593" y="2679512"/>
              <a:ext cx="846034"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VBS/HDFS-SVR</a:t>
              </a:r>
            </a:p>
          </p:txBody>
        </p:sp>
        <p:sp>
          <p:nvSpPr>
            <p:cNvPr id="32" name="圆角矩形 31"/>
            <p:cNvSpPr/>
            <p:nvPr/>
          </p:nvSpPr>
          <p:spPr bwMode="auto">
            <a:xfrm>
              <a:off x="6553973" y="2680066"/>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EDS</a:t>
              </a:r>
            </a:p>
          </p:txBody>
        </p:sp>
        <p:sp>
          <p:nvSpPr>
            <p:cNvPr id="33" name="圆角矩形 32"/>
            <p:cNvSpPr/>
            <p:nvPr/>
          </p:nvSpPr>
          <p:spPr bwMode="auto">
            <a:xfrm>
              <a:off x="6553973" y="3194234"/>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OSD</a:t>
              </a:r>
            </a:p>
          </p:txBody>
        </p:sp>
        <p:sp>
          <p:nvSpPr>
            <p:cNvPr id="34" name="圆角矩形 33"/>
            <p:cNvSpPr/>
            <p:nvPr/>
          </p:nvSpPr>
          <p:spPr bwMode="auto">
            <a:xfrm>
              <a:off x="6553973" y="2139989"/>
              <a:ext cx="849600" cy="324740"/>
            </a:xfrm>
            <a:prstGeom prst="roundRect">
              <a:avLst/>
            </a:prstGeom>
            <a:solidFill>
              <a:srgbClr val="66CCFF"/>
            </a:solidFill>
            <a:ln w="25400">
              <a:no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REP</a:t>
              </a:r>
            </a:p>
          </p:txBody>
        </p:sp>
        <p:sp>
          <p:nvSpPr>
            <p:cNvPr id="35" name="圆角矩形 34"/>
            <p:cNvSpPr/>
            <p:nvPr/>
          </p:nvSpPr>
          <p:spPr bwMode="auto">
            <a:xfrm>
              <a:off x="9516956" y="2419595"/>
              <a:ext cx="1126461" cy="357214"/>
            </a:xfrm>
            <a:prstGeom prst="roundRect">
              <a:avLst/>
            </a:prstGeom>
            <a:solidFill>
              <a:srgbClr val="66CCFF"/>
            </a:solidFill>
            <a:ln w="25400">
              <a:noFill/>
              <a:round/>
              <a:headEnd/>
              <a:tailEnd type="stealth" w="med" len="med"/>
            </a:ln>
            <a:effectLst/>
          </p:spPr>
          <p:txBody>
            <a:bodyPr lIns="0" tIns="36512" rIns="0" bIns="36512" rtlCol="0" anchor="ctr">
              <a:noAutofit/>
            </a:bodyPr>
            <a:lstStyle/>
            <a:p>
              <a:pPr algn="ctr" fontAlgn="ctr">
                <a:spcBef>
                  <a:spcPts val="0"/>
                </a:spcBef>
                <a:spcAft>
                  <a:spcPts val="0"/>
                </a:spcAft>
              </a:pPr>
              <a:r>
                <a:rPr lang="ru-RU" sz="1200" dirty="0">
                  <a:solidFill>
                    <a:sysClr val="windowText" lastClr="000000"/>
                  </a:solidFill>
                  <a:latin typeface="Huawei Sans" panose="020C0503030203020204" pitchFamily="34" charset="0"/>
                </a:rPr>
                <a:t>Приложение</a:t>
              </a:r>
            </a:p>
          </p:txBody>
        </p:sp>
        <p:cxnSp>
          <p:nvCxnSpPr>
            <p:cNvPr id="36" name="肘形连接符 35"/>
            <p:cNvCxnSpPr>
              <a:stCxn id="27" idx="2"/>
              <a:endCxn id="29" idx="0"/>
            </p:cNvCxnSpPr>
            <p:nvPr/>
          </p:nvCxnSpPr>
          <p:spPr bwMode="auto">
            <a:xfrm rot="5400000">
              <a:off x="7764326" y="1332771"/>
              <a:ext cx="142325" cy="1078301"/>
            </a:xfrm>
            <a:prstGeom prst="bentConnector3">
              <a:avLst/>
            </a:prstGeom>
            <a:solidFill>
              <a:schemeClr val="accent1"/>
            </a:solidFill>
            <a:ln w="25400" cap="flat" cmpd="sng" algn="ctr">
              <a:solidFill>
                <a:srgbClr val="0000CC"/>
              </a:solidFill>
              <a:prstDash val="solid"/>
              <a:round/>
              <a:headEnd type="none" w="med" len="med"/>
              <a:tailEnd type="none" w="med" len="med"/>
            </a:ln>
            <a:effectLst/>
          </p:spPr>
        </p:cxnSp>
        <p:cxnSp>
          <p:nvCxnSpPr>
            <p:cNvPr id="37" name="肘形连接符 36"/>
            <p:cNvCxnSpPr>
              <a:stCxn id="27" idx="2"/>
              <a:endCxn id="28" idx="0"/>
            </p:cNvCxnSpPr>
            <p:nvPr/>
          </p:nvCxnSpPr>
          <p:spPr bwMode="auto">
            <a:xfrm rot="16200000" flipH="1">
              <a:off x="9137552" y="1037844"/>
              <a:ext cx="212315" cy="1738143"/>
            </a:xfrm>
            <a:prstGeom prst="bentConnector3">
              <a:avLst>
                <a:gd name="adj1" fmla="val 50000"/>
              </a:avLst>
            </a:prstGeom>
            <a:solidFill>
              <a:schemeClr val="accent1"/>
            </a:solidFill>
            <a:ln w="25400" cap="flat" cmpd="sng" algn="ctr">
              <a:solidFill>
                <a:srgbClr val="0000CC"/>
              </a:solidFill>
              <a:prstDash val="solid"/>
              <a:round/>
              <a:headEnd type="none" w="med" len="med"/>
              <a:tailEnd type="none" w="med" len="med"/>
            </a:ln>
            <a:effectLst/>
          </p:spPr>
        </p:cxnSp>
        <p:cxnSp>
          <p:nvCxnSpPr>
            <p:cNvPr id="38" name="直接连接符 37"/>
            <p:cNvCxnSpPr>
              <a:stCxn id="34" idx="2"/>
            </p:cNvCxnSpPr>
            <p:nvPr/>
          </p:nvCxnSpPr>
          <p:spPr bwMode="auto">
            <a:xfrm>
              <a:off x="6978773" y="2464729"/>
              <a:ext cx="0" cy="215337"/>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39" name="直接连接符 38"/>
            <p:cNvCxnSpPr>
              <a:stCxn id="32" idx="2"/>
              <a:endCxn id="33" idx="0"/>
            </p:cNvCxnSpPr>
            <p:nvPr/>
          </p:nvCxnSpPr>
          <p:spPr bwMode="auto">
            <a:xfrm>
              <a:off x="6978773" y="3004806"/>
              <a:ext cx="0" cy="189428"/>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40" name="肘形连接符 39"/>
            <p:cNvCxnSpPr>
              <a:stCxn id="32" idx="3"/>
              <a:endCxn id="31" idx="1"/>
            </p:cNvCxnSpPr>
            <p:nvPr/>
          </p:nvCxnSpPr>
          <p:spPr bwMode="auto">
            <a:xfrm flipV="1">
              <a:off x="7403573" y="2841882"/>
              <a:ext cx="459020" cy="554"/>
            </a:xfrm>
            <a:prstGeom prst="bentConnector3">
              <a:avLst/>
            </a:prstGeom>
            <a:solidFill>
              <a:schemeClr val="accent1"/>
            </a:solidFill>
            <a:ln w="25400" cap="flat" cmpd="sng" algn="ctr">
              <a:solidFill>
                <a:srgbClr val="92D050"/>
              </a:solidFill>
              <a:prstDash val="solid"/>
              <a:round/>
              <a:headEnd type="none" w="med" len="med"/>
              <a:tailEnd type="none" w="med" len="med"/>
            </a:ln>
            <a:effectLst/>
          </p:spPr>
        </p:cxnSp>
        <p:sp>
          <p:nvSpPr>
            <p:cNvPr id="41" name="矩形 40"/>
            <p:cNvSpPr/>
            <p:nvPr/>
          </p:nvSpPr>
          <p:spPr bwMode="auto">
            <a:xfrm>
              <a:off x="5795020" y="3825846"/>
              <a:ext cx="758953"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200">
                  <a:solidFill>
                    <a:sysClr val="windowText" lastClr="000000"/>
                  </a:solidFill>
                  <a:latin typeface="Huawei Sans" panose="020C0503030203020204" pitchFamily="34" charset="0"/>
                </a:rPr>
                <a:t>DR-сайт</a:t>
              </a:r>
            </a:p>
          </p:txBody>
        </p:sp>
        <p:cxnSp>
          <p:nvCxnSpPr>
            <p:cNvPr id="42" name="肘形连接符 41"/>
            <p:cNvCxnSpPr>
              <a:stCxn id="34" idx="1"/>
              <a:endCxn id="41" idx="0"/>
            </p:cNvCxnSpPr>
            <p:nvPr/>
          </p:nvCxnSpPr>
          <p:spPr bwMode="auto">
            <a:xfrm rot="10800000" flipV="1">
              <a:off x="6174497" y="2302358"/>
              <a:ext cx="379476" cy="1523487"/>
            </a:xfrm>
            <a:prstGeom prst="bentConnector2">
              <a:avLst/>
            </a:prstGeom>
            <a:solidFill>
              <a:schemeClr val="accent1"/>
            </a:solidFill>
            <a:ln w="25400" cap="flat" cmpd="sng" algn="ctr">
              <a:solidFill>
                <a:srgbClr val="7030A0"/>
              </a:solidFill>
              <a:prstDash val="solid"/>
              <a:round/>
              <a:headEnd type="none" w="med" len="med"/>
              <a:tailEnd type="none" w="med" len="med"/>
            </a:ln>
            <a:effectLst/>
          </p:spPr>
        </p:cxnSp>
        <p:sp>
          <p:nvSpPr>
            <p:cNvPr id="43" name="矩形 42"/>
            <p:cNvSpPr/>
            <p:nvPr/>
          </p:nvSpPr>
          <p:spPr bwMode="auto">
            <a:xfrm>
              <a:off x="7165196" y="3825845"/>
              <a:ext cx="1240099" cy="518535"/>
            </a:xfrm>
            <a:prstGeom prst="rect">
              <a:avLst/>
            </a:prstGeom>
            <a:solidFill>
              <a:schemeClr val="bg1">
                <a:lumMod val="95000"/>
              </a:schemeClr>
            </a:solidFill>
            <a:ln w="25400">
              <a:solidFill>
                <a:schemeClr val="bg1">
                  <a:lumMod val="85000"/>
                </a:schemeClr>
              </a:solidFill>
              <a:round/>
              <a:headEnd/>
              <a:tailEnd type="stealth" w="med" len="med"/>
            </a:ln>
            <a:effectLst/>
          </p:spPr>
          <p:txBody>
            <a:bodyPr lIns="73025" tIns="36512" rIns="73025" bIns="36512" rtlCol="0" anchor="ctr">
              <a:noAutofit/>
            </a:bodyPr>
            <a:lstStyle/>
            <a:p>
              <a:pPr algn="ctr" fontAlgn="ctr">
                <a:spcBef>
                  <a:spcPts val="0"/>
                </a:spcBef>
                <a:spcAft>
                  <a:spcPts val="0"/>
                </a:spcAft>
              </a:pPr>
              <a:r>
                <a:rPr lang="ru-RU" sz="1100" dirty="0">
                  <a:solidFill>
                    <a:sysClr val="windowText" lastClr="000000"/>
                  </a:solidFill>
                  <a:latin typeface="Huawei Sans" panose="020C0503030203020204" pitchFamily="34" charset="0"/>
                </a:rPr>
                <a:t>Сервер третьего места кворума</a:t>
              </a:r>
            </a:p>
          </p:txBody>
        </p:sp>
        <p:cxnSp>
          <p:nvCxnSpPr>
            <p:cNvPr id="44" name="肘形连接符 43"/>
            <p:cNvCxnSpPr>
              <a:stCxn id="34" idx="3"/>
              <a:endCxn id="43" idx="0"/>
            </p:cNvCxnSpPr>
            <p:nvPr/>
          </p:nvCxnSpPr>
          <p:spPr bwMode="auto">
            <a:xfrm>
              <a:off x="7403573" y="2302359"/>
              <a:ext cx="381673" cy="1523486"/>
            </a:xfrm>
            <a:prstGeom prst="bentConnector2">
              <a:avLst/>
            </a:prstGeom>
            <a:solidFill>
              <a:schemeClr val="accent1"/>
            </a:solidFill>
            <a:ln w="25400" cap="flat" cmpd="sng" algn="ctr">
              <a:solidFill>
                <a:srgbClr val="C00000"/>
              </a:solidFill>
              <a:prstDash val="solid"/>
              <a:round/>
              <a:headEnd type="none" w="med" len="med"/>
              <a:tailEnd type="none" w="med" len="med"/>
            </a:ln>
            <a:effectLst/>
          </p:spPr>
        </p:cxnSp>
        <p:cxnSp>
          <p:nvCxnSpPr>
            <p:cNvPr id="45" name="肘形连接符 44"/>
            <p:cNvCxnSpPr>
              <a:stCxn id="31" idx="3"/>
              <a:endCxn id="28" idx="1"/>
            </p:cNvCxnSpPr>
            <p:nvPr/>
          </p:nvCxnSpPr>
          <p:spPr bwMode="auto">
            <a:xfrm flipV="1">
              <a:off x="8708627" y="2419595"/>
              <a:ext cx="774790" cy="422287"/>
            </a:xfrm>
            <a:prstGeom prst="bentConnector3">
              <a:avLst/>
            </a:prstGeom>
            <a:solidFill>
              <a:schemeClr val="accent1"/>
            </a:solidFill>
            <a:ln w="25400" cap="flat" cmpd="sng" algn="ctr">
              <a:solidFill>
                <a:schemeClr val="tx1"/>
              </a:solidFill>
              <a:prstDash val="solid"/>
              <a:round/>
              <a:headEnd type="none" w="med" len="med"/>
              <a:tailEnd type="none" w="med" len="med"/>
            </a:ln>
            <a:effectLst/>
          </p:spPr>
        </p:cxnSp>
        <p:sp>
          <p:nvSpPr>
            <p:cNvPr id="46" name="文本框 45"/>
            <p:cNvSpPr txBox="1"/>
            <p:nvPr/>
          </p:nvSpPr>
          <p:spPr>
            <a:xfrm>
              <a:off x="5557157" y="1087092"/>
              <a:ext cx="1633726" cy="523220"/>
            </a:xfrm>
            <a:prstGeom prst="rect">
              <a:avLst/>
            </a:prstGeom>
            <a:noFill/>
          </p:spPr>
          <p:txBody>
            <a:bodyPr wrap="square" rtlCol="0">
              <a:noAutofit/>
            </a:bodyPr>
            <a:lstStyle/>
            <a:p>
              <a:pPr fontAlgn="ctr"/>
              <a:r>
                <a:rPr lang="ru-RU" sz="1400" dirty="0">
                  <a:latin typeface="Huawei Sans" panose="020C0503030203020204" pitchFamily="34" charset="0"/>
                </a:rPr>
                <a:t>Режим доступа стандартного протокола</a:t>
              </a:r>
            </a:p>
          </p:txBody>
        </p:sp>
        <p:cxnSp>
          <p:nvCxnSpPr>
            <p:cNvPr id="47" name="直接连接符 46"/>
            <p:cNvCxnSpPr>
              <a:stCxn id="30" idx="0"/>
            </p:cNvCxnSpPr>
            <p:nvPr/>
          </p:nvCxnSpPr>
          <p:spPr bwMode="auto">
            <a:xfrm flipV="1">
              <a:off x="8374638" y="1053675"/>
              <a:ext cx="1" cy="397631"/>
            </a:xfrm>
            <a:prstGeom prst="line">
              <a:avLst/>
            </a:prstGeom>
            <a:solidFill>
              <a:schemeClr val="accent1"/>
            </a:solidFill>
            <a:ln w="28575" cap="flat" cmpd="sng" algn="ctr">
              <a:solidFill>
                <a:srgbClr val="0000CC"/>
              </a:solidFill>
              <a:prstDash val="solid"/>
              <a:round/>
              <a:headEnd type="none" w="med" len="med"/>
              <a:tailEnd type="none" w="med" len="med"/>
            </a:ln>
            <a:effectLst/>
          </p:spPr>
        </p:cxnSp>
        <p:cxnSp>
          <p:nvCxnSpPr>
            <p:cNvPr id="48" name="直接连接符 47"/>
            <p:cNvCxnSpPr/>
            <p:nvPr/>
          </p:nvCxnSpPr>
          <p:spPr bwMode="auto">
            <a:xfrm>
              <a:off x="7799603" y="1053675"/>
              <a:ext cx="115007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grpSp>
      <p:grpSp>
        <p:nvGrpSpPr>
          <p:cNvPr id="49" name="组合 48"/>
          <p:cNvGrpSpPr/>
          <p:nvPr/>
        </p:nvGrpSpPr>
        <p:grpSpPr>
          <a:xfrm>
            <a:off x="9046835" y="4174539"/>
            <a:ext cx="2731508" cy="1200329"/>
            <a:chOff x="9046835" y="3262453"/>
            <a:chExt cx="2150022" cy="1200329"/>
          </a:xfrm>
        </p:grpSpPr>
        <p:sp>
          <p:nvSpPr>
            <p:cNvPr id="50" name="文本框 49"/>
            <p:cNvSpPr txBox="1"/>
            <p:nvPr/>
          </p:nvSpPr>
          <p:spPr>
            <a:xfrm>
              <a:off x="9046835" y="3262453"/>
              <a:ext cx="2150022" cy="1200329"/>
            </a:xfrm>
            <a:prstGeom prst="rect">
              <a:avLst/>
            </a:prstGeom>
            <a:noFill/>
          </p:spPr>
          <p:txBody>
            <a:bodyPr wrap="square" rtlCol="0">
              <a:noAutofit/>
            </a:bodyPr>
            <a:lstStyle/>
            <a:p>
              <a:pPr fontAlgn="ctr"/>
              <a:endParaRPr lang="en-US" altLang="zh-CN" sz="1200" dirty="0" smtClean="0">
                <a:latin typeface="Huawei Sans" panose="020C0503030203020204" pitchFamily="34" charset="0"/>
                <a:cs typeface="+mn-ea"/>
                <a:sym typeface="+mn-lt"/>
              </a:endParaRPr>
            </a:p>
            <a:p>
              <a:pPr fontAlgn="ctr"/>
              <a:r>
                <a:rPr lang="ru-RU" sz="1200">
                  <a:latin typeface="Huawei Sans" panose="020C0503030203020204" pitchFamily="34" charset="0"/>
                </a:rPr>
                <a:t>Плоскость управления</a:t>
              </a:r>
            </a:p>
            <a:p>
              <a:pPr fontAlgn="ctr"/>
              <a:r>
                <a:rPr lang="ru-RU" sz="1200">
                  <a:latin typeface="Huawei Sans" panose="020C0503030203020204" pitchFamily="34" charset="0"/>
                </a:rPr>
                <a:t>Плоскость хранения</a:t>
              </a:r>
            </a:p>
            <a:p>
              <a:pPr fontAlgn="ctr"/>
              <a:r>
                <a:rPr lang="ru-RU" sz="1200">
                  <a:latin typeface="Huawei Sans" panose="020C0503030203020204" pitchFamily="34" charset="0"/>
                </a:rPr>
                <a:t>Плоскость репликации</a:t>
              </a:r>
            </a:p>
            <a:p>
              <a:pPr fontAlgn="ctr"/>
              <a:r>
                <a:rPr lang="ru-RU" sz="1200">
                  <a:latin typeface="Huawei Sans" panose="020C0503030203020204" pitchFamily="34" charset="0"/>
                </a:rPr>
                <a:t>Плоскость арбитрации</a:t>
              </a:r>
            </a:p>
            <a:p>
              <a:pPr fontAlgn="ctr"/>
              <a:r>
                <a:rPr lang="ru-RU" sz="1200">
                  <a:latin typeface="Huawei Sans" panose="020C0503030203020204" pitchFamily="34" charset="0"/>
                </a:rPr>
                <a:t>Сервисная плоскость</a:t>
              </a:r>
            </a:p>
          </p:txBody>
        </p:sp>
        <p:cxnSp>
          <p:nvCxnSpPr>
            <p:cNvPr id="51" name="直接连接符 50"/>
            <p:cNvCxnSpPr/>
            <p:nvPr/>
          </p:nvCxnSpPr>
          <p:spPr bwMode="auto">
            <a:xfrm>
              <a:off x="10575487" y="3594803"/>
              <a:ext cx="475130" cy="0"/>
            </a:xfrm>
            <a:prstGeom prst="line">
              <a:avLst/>
            </a:prstGeom>
            <a:solidFill>
              <a:schemeClr val="accent1"/>
            </a:solidFill>
            <a:ln w="25400" cap="flat" cmpd="sng" algn="ctr">
              <a:solidFill>
                <a:srgbClr val="0000CC"/>
              </a:solidFill>
              <a:prstDash val="solid"/>
              <a:round/>
              <a:headEnd type="none" w="med" len="med"/>
              <a:tailEnd type="none" w="med" len="med"/>
            </a:ln>
            <a:effectLst/>
          </p:spPr>
        </p:cxnSp>
        <p:cxnSp>
          <p:nvCxnSpPr>
            <p:cNvPr id="52" name="直接连接符 51"/>
            <p:cNvCxnSpPr/>
            <p:nvPr/>
          </p:nvCxnSpPr>
          <p:spPr bwMode="auto">
            <a:xfrm>
              <a:off x="10575487" y="3775483"/>
              <a:ext cx="475130" cy="0"/>
            </a:xfrm>
            <a:prstGeom prst="line">
              <a:avLst/>
            </a:prstGeom>
            <a:solidFill>
              <a:schemeClr val="accent1"/>
            </a:solidFill>
            <a:ln w="25400" cap="flat" cmpd="sng" algn="ctr">
              <a:solidFill>
                <a:srgbClr val="92D050"/>
              </a:solidFill>
              <a:prstDash val="solid"/>
              <a:round/>
              <a:headEnd type="none" w="med" len="med"/>
              <a:tailEnd type="none" w="med" len="med"/>
            </a:ln>
            <a:effectLst/>
          </p:spPr>
        </p:cxnSp>
        <p:cxnSp>
          <p:nvCxnSpPr>
            <p:cNvPr id="53" name="直接连接符 52"/>
            <p:cNvCxnSpPr/>
            <p:nvPr/>
          </p:nvCxnSpPr>
          <p:spPr bwMode="auto">
            <a:xfrm>
              <a:off x="10575487" y="3957292"/>
              <a:ext cx="475130" cy="0"/>
            </a:xfrm>
            <a:prstGeom prst="line">
              <a:avLst/>
            </a:prstGeom>
            <a:solidFill>
              <a:schemeClr val="accent1"/>
            </a:solidFill>
            <a:ln w="25400" cap="flat" cmpd="sng" algn="ctr">
              <a:solidFill>
                <a:srgbClr val="7030A0"/>
              </a:solidFill>
              <a:prstDash val="solid"/>
              <a:round/>
              <a:headEnd type="none" w="med" len="med"/>
              <a:tailEnd type="none" w="med" len="med"/>
            </a:ln>
            <a:effectLst/>
          </p:spPr>
        </p:cxnSp>
        <p:cxnSp>
          <p:nvCxnSpPr>
            <p:cNvPr id="54" name="直接连接符 53"/>
            <p:cNvCxnSpPr/>
            <p:nvPr/>
          </p:nvCxnSpPr>
          <p:spPr bwMode="auto">
            <a:xfrm>
              <a:off x="10575487" y="4137973"/>
              <a:ext cx="475130"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55" name="直接连接符 54"/>
            <p:cNvCxnSpPr/>
            <p:nvPr/>
          </p:nvCxnSpPr>
          <p:spPr bwMode="auto">
            <a:xfrm>
              <a:off x="10575487" y="4318753"/>
              <a:ext cx="47513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8653564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ru-RU"/>
              <a:t>Правила организации сети</a:t>
            </a:r>
          </a:p>
        </p:txBody>
      </p:sp>
      <p:sp>
        <p:nvSpPr>
          <p:cNvPr id="3" name="文本占位符 2"/>
          <p:cNvSpPr>
            <a:spLocks noGrp="1"/>
          </p:cNvSpPr>
          <p:nvPr>
            <p:ph type="body" sz="quarter" idx="10"/>
          </p:nvPr>
        </p:nvSpPr>
        <p:spPr/>
        <p:txBody>
          <a:bodyPr/>
          <a:lstStyle/>
          <a:p>
            <a:r>
              <a:rPr lang="ru-RU" dirty="0"/>
              <a:t>Узлы должны быть размещены в шкафу снизу вверх.</a:t>
            </a:r>
          </a:p>
          <a:p>
            <a:r>
              <a:rPr lang="ru-RU" dirty="0"/>
              <a:t>Решение развертывания обычно выбирается на основе требований проекта. Общая потребляемая мощность и вес узлов хранения, коммутаторов и KVM в шкафе должны быть рассчитаны, а количество узлов, которые могут размещены в шкафе, должно определяться в зависимости от условий аппаратной.</a:t>
            </a:r>
          </a:p>
          <a:p>
            <a:r>
              <a:rPr lang="ru-RU" dirty="0"/>
              <a:t>В типичной конфигурации узлы и коммутаторы в основном шкафе подключены при помощи сетевых кабелей и кабелей SFP+, а узлы в шкафе расширения подключаются к коммутаторам в основном шкафе при помощи сетевых и оптических кабелей.</a:t>
            </a:r>
          </a:p>
        </p:txBody>
      </p:sp>
    </p:spTree>
    <p:extLst>
      <p:ext uri="{BB962C8B-B14F-4D97-AF65-F5344CB8AC3E}">
        <p14:creationId xmlns:p14="http://schemas.microsoft.com/office/powerpoint/2010/main" val="39163851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noAutofit/>
          </a:bodyPr>
          <a:lstStyle/>
          <a:p>
            <a:r>
              <a:rPr lang="ru-RU" sz="1600">
                <a:latin typeface="Huawei Sans" panose="020C0503030203020204" pitchFamily="34" charset="0"/>
              </a:rPr>
              <a:t>Какие из следующих элементов включены в сеть распределенного хранения?</a:t>
            </a:r>
          </a:p>
          <a:p>
            <a:pPr marL="942975" lvl="1" indent="-452438">
              <a:buFont typeface="+mj-lt"/>
              <a:buAutoNum type="alphaUcPeriod"/>
            </a:pPr>
            <a:r>
              <a:rPr lang="ru-RU" sz="1400">
                <a:latin typeface="Huawei Sans" panose="020C0503030203020204" pitchFamily="34" charset="0"/>
              </a:rPr>
              <a:t>Сеть управления</a:t>
            </a:r>
          </a:p>
          <a:p>
            <a:pPr marL="942975" lvl="1" indent="-452438">
              <a:buFont typeface="+mj-lt"/>
              <a:buAutoNum type="alphaUcPeriod"/>
            </a:pPr>
            <a:r>
              <a:rPr lang="ru-RU" sz="1400">
                <a:latin typeface="Huawei Sans" panose="020C0503030203020204" pitchFamily="34" charset="0"/>
              </a:rPr>
              <a:t>Сервисная фронтенд-сеть</a:t>
            </a:r>
          </a:p>
          <a:p>
            <a:pPr marL="942975" lvl="1" indent="-452438">
              <a:buFont typeface="+mj-lt"/>
              <a:buAutoNum type="alphaUcPeriod"/>
            </a:pPr>
            <a:r>
              <a:rPr lang="ru-RU" sz="1400">
                <a:latin typeface="Huawei Sans" panose="020C0503030203020204" pitchFamily="34" charset="0"/>
              </a:rPr>
              <a:t>Фронтенд-сеть хранения</a:t>
            </a:r>
          </a:p>
          <a:p>
            <a:pPr marL="942975" lvl="1" indent="-452438">
              <a:buFont typeface="+mj-lt"/>
              <a:buAutoNum type="alphaUcPeriod"/>
            </a:pPr>
            <a:r>
              <a:rPr lang="ru-RU" sz="1400">
                <a:latin typeface="Huawei Sans" panose="020C0503030203020204" pitchFamily="34" charset="0"/>
              </a:rPr>
              <a:t>Бэкенд-сеть хранения</a:t>
            </a:r>
          </a:p>
          <a:p>
            <a:r>
              <a:rPr lang="ru-RU" sz="1600"/>
              <a:t>Какие из следующих протоколов обычно используются в сети SAN?</a:t>
            </a:r>
          </a:p>
          <a:p>
            <a:pPr marL="942975" lvl="1" indent="-452438"/>
            <a:r>
              <a:rPr lang="ru-RU" sz="1400"/>
              <a:t>FC</a:t>
            </a:r>
          </a:p>
          <a:p>
            <a:pPr marL="942975" lvl="1" indent="-452438"/>
            <a:r>
              <a:rPr lang="ru-RU" sz="1400"/>
              <a:t>iSCSI</a:t>
            </a:r>
          </a:p>
          <a:p>
            <a:pPr marL="942975" lvl="1" indent="-452438"/>
            <a:r>
              <a:rPr lang="ru-RU" sz="1400"/>
              <a:t>CIFS</a:t>
            </a:r>
          </a:p>
          <a:p>
            <a:pPr marL="942975" lvl="1" indent="-452438"/>
            <a:r>
              <a:rPr lang="ru-RU" sz="1400"/>
              <a:t>NFS</a:t>
            </a:r>
          </a:p>
          <a:p>
            <a:pPr marL="942975" lvl="1" indent="-452438">
              <a:buFont typeface="+mj-lt"/>
              <a:buAutoNum type="alphaUcPeriod"/>
            </a:pPr>
            <a:endParaRPr lang="en-US" altLang="zh-CN" sz="1400" dirty="0" smtClean="0">
              <a:ea typeface="+mn-ea"/>
              <a:cs typeface="+mn-ea"/>
              <a:sym typeface="+mn-lt"/>
            </a:endParaRPr>
          </a:p>
        </p:txBody>
      </p:sp>
    </p:spTree>
    <p:extLst>
      <p:ext uri="{BB962C8B-B14F-4D97-AF65-F5344CB8AC3E}">
        <p14:creationId xmlns:p14="http://schemas.microsoft.com/office/powerpoint/2010/main" val="2099441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extLst>
              <p:ext uri="{D42A27DB-BD31-4B8C-83A1-F6EECF244321}">
                <p14:modId xmlns:p14="http://schemas.microsoft.com/office/powerpoint/2010/main" val="3633172067"/>
              </p:ext>
            </p:extLst>
          </p:nvPr>
        </p:nvGraphicFramePr>
        <p:xfrm>
          <a:off x="1002323" y="1938921"/>
          <a:ext cx="9882554" cy="38897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978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lstStyle/>
          <a:p>
            <a:r>
              <a:rPr lang="ru-RU"/>
              <a:t>По завершении данного курсы вы узнаете:</a:t>
            </a:r>
          </a:p>
          <a:p>
            <a:pPr lvl="1"/>
            <a:r>
              <a:rPr lang="ru-RU"/>
              <a:t>Об эволюции архитектуры сети хранения данных</a:t>
            </a:r>
          </a:p>
          <a:p>
            <a:pPr lvl="1"/>
            <a:r>
              <a:rPr lang="ru-RU"/>
              <a:t>Об эволюции технологий сетей хранения данных</a:t>
            </a:r>
          </a:p>
          <a:p>
            <a:endParaRPr lang="en-US" altLang="zh-CN" dirty="0" smtClean="0">
              <a:sym typeface="+mn-lt"/>
            </a:endParaRPr>
          </a:p>
        </p:txBody>
      </p:sp>
    </p:spTree>
    <p:extLst>
      <p:ext uri="{BB962C8B-B14F-4D97-AF65-F5344CB8AC3E}">
        <p14:creationId xmlns:p14="http://schemas.microsoft.com/office/powerpoint/2010/main" val="899319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xmlns="" id="{2C3E1400-CBB3-4C18-9B3A-F07CE69B01B7}"/>
              </a:ext>
            </a:extLst>
          </p:cNvPr>
          <p:cNvGrpSpPr/>
          <p:nvPr/>
        </p:nvGrpSpPr>
        <p:grpSpPr>
          <a:xfrm>
            <a:off x="3507383" y="1948181"/>
            <a:ext cx="5177235" cy="2520000"/>
            <a:chOff x="3427015" y="1948181"/>
            <a:chExt cx="5177235" cy="2520000"/>
          </a:xfrm>
        </p:grpSpPr>
        <p:pic>
          <p:nvPicPr>
            <p:cNvPr id="16" name="图片 15">
              <a:extLst>
                <a:ext uri="{FF2B5EF4-FFF2-40B4-BE49-F238E27FC236}">
                  <a16:creationId xmlns:a16="http://schemas.microsoft.com/office/drawing/2014/main" xmlns="" id="{5AA13BF6-30FC-4CE7-92A8-F7EDBB270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7015" y="1948181"/>
              <a:ext cx="2520000" cy="2520000"/>
            </a:xfrm>
            <a:prstGeom prst="rect">
              <a:avLst/>
            </a:prstGeom>
          </p:spPr>
        </p:pic>
        <p:pic>
          <p:nvPicPr>
            <p:cNvPr id="17" name="图片 16">
              <a:extLst>
                <a:ext uri="{FF2B5EF4-FFF2-40B4-BE49-F238E27FC236}">
                  <a16:creationId xmlns:a16="http://schemas.microsoft.com/office/drawing/2014/main" xmlns="" id="{E1BB73AF-7917-463E-9DE8-FD69630FB3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250" y="1948181"/>
              <a:ext cx="2520000" cy="2520000"/>
            </a:xfrm>
            <a:prstGeom prst="rect">
              <a:avLst/>
            </a:prstGeom>
          </p:spPr>
        </p:pic>
        <p:sp>
          <p:nvSpPr>
            <p:cNvPr id="18" name="矩形 17">
              <a:extLst>
                <a:ext uri="{FF2B5EF4-FFF2-40B4-BE49-F238E27FC236}">
                  <a16:creationId xmlns:a16="http://schemas.microsoft.com/office/drawing/2014/main" xmlns="" id="{9BABD157-ECCC-4194-ADE5-234A95F2A814}"/>
                </a:ext>
              </a:extLst>
            </p:cNvPr>
            <p:cNvSpPr/>
            <p:nvPr/>
          </p:nvSpPr>
          <p:spPr>
            <a:xfrm>
              <a:off x="6535214" y="4090181"/>
              <a:ext cx="1654238" cy="276999"/>
            </a:xfrm>
            <a:prstGeom prst="rect">
              <a:avLst/>
            </a:prstGeom>
            <a:noFill/>
            <a:ln>
              <a:noFill/>
            </a:ln>
          </p:spPr>
          <p:txBody>
            <a:bodyPr wrap="square">
              <a:noAutofit/>
            </a:bodyPr>
            <a:lstStyle/>
            <a:p>
              <a:pPr algn="ctr" fontAlgn="ctr"/>
              <a:r>
                <a:rPr lang="ru-RU" sz="1200" b="1">
                  <a:solidFill>
                    <a:srgbClr val="000000"/>
                  </a:solidFill>
                  <a:latin typeface="Huawei Sans" panose="020C0503030203020204" pitchFamily="34" charset="0"/>
                  <a:ea typeface="微软雅黑" panose="020B0503020204020204" pitchFamily="34" charset="-122"/>
                </a:rPr>
                <a:t>Корпоративное сервисное приложение Huawei</a:t>
              </a:r>
            </a:p>
          </p:txBody>
        </p:sp>
        <p:sp>
          <p:nvSpPr>
            <p:cNvPr id="19" name="矩形 18">
              <a:extLst>
                <a:ext uri="{FF2B5EF4-FFF2-40B4-BE49-F238E27FC236}">
                  <a16:creationId xmlns:a16="http://schemas.microsoft.com/office/drawing/2014/main" xmlns="" id="{67A1AE1E-23DA-48D1-87C9-D26402CBE0DC}"/>
                </a:ext>
              </a:extLst>
            </p:cNvPr>
            <p:cNvSpPr/>
            <p:nvPr/>
          </p:nvSpPr>
          <p:spPr>
            <a:xfrm>
              <a:off x="3883588" y="4090181"/>
              <a:ext cx="1701021" cy="276999"/>
            </a:xfrm>
            <a:prstGeom prst="rect">
              <a:avLst/>
            </a:prstGeom>
            <a:noFill/>
            <a:ln>
              <a:noFill/>
            </a:ln>
          </p:spPr>
          <p:txBody>
            <a:bodyPr wrap="square">
              <a:noAutofit/>
            </a:bodyPr>
            <a:lstStyle/>
            <a:p>
              <a:pPr algn="ctr" fontAlgn="ctr"/>
              <a:r>
                <a:rPr lang="ru-RU" sz="1200" b="1">
                  <a:solidFill>
                    <a:srgbClr val="000000"/>
                  </a:solidFill>
                  <a:latin typeface="Huawei Sans" panose="020C0503030203020204" pitchFamily="34" charset="0"/>
                  <a:ea typeface="微软雅黑" panose="020B0503020204020204" pitchFamily="34" charset="-122"/>
                </a:rPr>
                <a:t>Приложение для технической поддержки компаний</a:t>
              </a:r>
            </a:p>
          </p:txBody>
        </p:sp>
        <p:pic>
          <p:nvPicPr>
            <p:cNvPr id="22" name="图片 21" descr="屏幕剪辑">
              <a:extLst>
                <a:ext uri="{FF2B5EF4-FFF2-40B4-BE49-F238E27FC236}">
                  <a16:creationId xmlns:a16="http://schemas.microsoft.com/office/drawing/2014/main" xmlns="" id="{94EF2E64-506C-4AE2-B3EF-9ED9B3DC0D23}"/>
                </a:ext>
              </a:extLst>
            </p:cNvPr>
            <p:cNvPicPr/>
            <p:nvPr/>
          </p:nvPicPr>
          <p:blipFill>
            <a:blip r:embed="rId5">
              <a:extLst>
                <a:ext uri="{28A0092B-C50C-407E-A947-70E740481C1C}">
                  <a14:useLocalDpi xmlns:a14="http://schemas.microsoft.com/office/drawing/2010/main" val="0"/>
                </a:ext>
              </a:extLst>
            </a:blip>
            <a:stretch>
              <a:fillRect/>
            </a:stretch>
          </p:blipFill>
          <p:spPr>
            <a:xfrm>
              <a:off x="6480333" y="2326181"/>
              <a:ext cx="1764000" cy="1764000"/>
            </a:xfrm>
            <a:prstGeom prst="rect">
              <a:avLst/>
            </a:prstGeom>
          </p:spPr>
        </p:pic>
        <p:pic>
          <p:nvPicPr>
            <p:cNvPr id="23" name="图片 22" descr="屏幕剪辑">
              <a:extLst>
                <a:ext uri="{FF2B5EF4-FFF2-40B4-BE49-F238E27FC236}">
                  <a16:creationId xmlns:a16="http://schemas.microsoft.com/office/drawing/2014/main" xmlns="" id="{A89346DD-A6D1-4AE8-8F9F-E314DE086161}"/>
                </a:ext>
              </a:extLst>
            </p:cNvPr>
            <p:cNvPicPr/>
            <p:nvPr/>
          </p:nvPicPr>
          <p:blipFill>
            <a:blip r:embed="rId6">
              <a:extLst>
                <a:ext uri="{28A0092B-C50C-407E-A947-70E740481C1C}">
                  <a14:useLocalDpi xmlns:a14="http://schemas.microsoft.com/office/drawing/2010/main" val="0"/>
                </a:ext>
              </a:extLst>
            </a:blip>
            <a:stretch>
              <a:fillRect/>
            </a:stretch>
          </p:blipFill>
          <p:spPr>
            <a:xfrm>
              <a:off x="3805015" y="2326181"/>
              <a:ext cx="1764000" cy="1764000"/>
            </a:xfrm>
            <a:prstGeom prst="rect">
              <a:avLst/>
            </a:prstGeom>
          </p:spPr>
        </p:pic>
      </p:grpSp>
    </p:spTree>
    <p:extLst>
      <p:ext uri="{BB962C8B-B14F-4D97-AF65-F5344CB8AC3E}">
        <p14:creationId xmlns:p14="http://schemas.microsoft.com/office/powerpoint/2010/main" val="16717212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sz="quarter" idx="10"/>
          </p:nvPr>
        </p:nvSpPr>
        <p:spPr/>
        <p:txBody>
          <a:bodyPr>
            <a:noAutofit/>
          </a:bodyPr>
          <a:lstStyle/>
          <a:p>
            <a:pPr algn="l"/>
            <a:r>
              <a:rPr lang="ru-RU" sz="2000">
                <a:latin typeface="Huawei Sans" panose="020C0503030203020204" pitchFamily="34" charset="0"/>
                <a:ea typeface="微软雅黑" panose="020B0503020204020204" pitchFamily="34" charset="-122"/>
              </a:rPr>
              <a:t>Официальный веб-сайт Huawei</a:t>
            </a:r>
          </a:p>
          <a:p>
            <a:pPr lvl="1"/>
            <a:r>
              <a:rPr lang="ru-RU" sz="1800">
                <a:latin typeface="Huawei Sans" panose="020C0503030203020204" pitchFamily="34" charset="0"/>
                <a:ea typeface="微软雅黑" panose="020B0503020204020204" pitchFamily="34" charset="-122"/>
              </a:rPr>
              <a:t>Корпоративный сайт: </a:t>
            </a:r>
            <a:r>
              <a:rPr lang="ru-RU" sz="1800">
                <a:latin typeface="Huawei Sans" panose="020C0503030203020204" pitchFamily="34" charset="0"/>
                <a:ea typeface="微软雅黑" panose="020B0503020204020204" pitchFamily="34" charset="-122"/>
                <a:hlinkClick r:id="rId3"/>
              </a:rPr>
              <a:t>https://e.huawei.com/en/</a:t>
            </a:r>
          </a:p>
          <a:p>
            <a:pPr lvl="1"/>
            <a:r>
              <a:rPr lang="ru-RU" sz="1800">
                <a:latin typeface="Huawei Sans" panose="020C0503030203020204" pitchFamily="34" charset="0"/>
                <a:ea typeface="微软雅黑" panose="020B0503020204020204" pitchFamily="34" charset="-122"/>
              </a:rPr>
              <a:t>Техподдержка: </a:t>
            </a:r>
            <a:r>
              <a:rPr lang="ru-RU" sz="1800">
                <a:latin typeface="Huawei Sans" panose="020C0503030203020204" pitchFamily="34" charset="0"/>
                <a:ea typeface="微软雅黑" panose="020B0503020204020204" pitchFamily="34" charset="-122"/>
                <a:hlinkClick r:id="rId4"/>
              </a:rPr>
              <a:t>https://support.huawei.com/enterprise/en/index.html</a:t>
            </a:r>
            <a:r>
              <a:rPr lang="ru-RU" sz="1800">
                <a:latin typeface="Huawei Sans" panose="020C0503030203020204" pitchFamily="34" charset="0"/>
                <a:ea typeface="微软雅黑" panose="020B0503020204020204" pitchFamily="34" charset="-122"/>
              </a:rPr>
              <a:t> </a:t>
            </a:r>
          </a:p>
          <a:p>
            <a:pPr lvl="1"/>
            <a:r>
              <a:rPr lang="ru-RU" sz="1800">
                <a:latin typeface="Huawei Sans" panose="020C0503030203020204" pitchFamily="34" charset="0"/>
                <a:ea typeface="微软雅黑" panose="020B0503020204020204" pitchFamily="34" charset="-122"/>
              </a:rPr>
              <a:t>Обучение онлайн: </a:t>
            </a:r>
            <a:r>
              <a:rPr lang="ru-RU" sz="1800">
                <a:latin typeface="Huawei Sans" panose="020C0503030203020204" pitchFamily="34" charset="0"/>
                <a:ea typeface="微软雅黑" panose="020B0503020204020204" pitchFamily="34" charset="-122"/>
                <a:hlinkClick r:id="rId5"/>
              </a:rPr>
              <a:t>https://www.huawei.com/en/learning</a:t>
            </a:r>
          </a:p>
          <a:p>
            <a:r>
              <a:rPr lang="ru-RU" sz="2000">
                <a:latin typeface="Huawei Sans" panose="020C0503030203020204" pitchFamily="34" charset="0"/>
                <a:ea typeface="微软雅黑" panose="020B0503020204020204" pitchFamily="34" charset="-122"/>
              </a:rPr>
              <a:t>Популярные инструменты</a:t>
            </a:r>
          </a:p>
          <a:p>
            <a:pPr lvl="1"/>
            <a:r>
              <a:rPr lang="ru-RU" sz="1800">
                <a:latin typeface="Huawei Sans" panose="020C0503030203020204" pitchFamily="34" charset="0"/>
                <a:ea typeface="微软雅黑" panose="020B0503020204020204" pitchFamily="34" charset="-122"/>
              </a:rPr>
              <a:t>HedEx Lite</a:t>
            </a:r>
          </a:p>
          <a:p>
            <a:pPr lvl="1"/>
            <a:r>
              <a:rPr lang="ru-RU" sz="1800">
                <a:latin typeface="Huawei Sans" panose="020C0503030203020204" pitchFamily="34" charset="0"/>
                <a:ea typeface="微软雅黑" panose="020B0503020204020204" pitchFamily="34" charset="-122"/>
              </a:rPr>
              <a:t>Центр инструментов сетевой документации</a:t>
            </a:r>
          </a:p>
          <a:p>
            <a:pPr lvl="1"/>
            <a:r>
              <a:rPr lang="ru-RU" sz="1800">
                <a:latin typeface="Huawei Sans" panose="020C0503030203020204" pitchFamily="34" charset="0"/>
                <a:ea typeface="微软雅黑" panose="020B0503020204020204" pitchFamily="34" charset="-122"/>
              </a:rPr>
              <a:t>Помощник для запроса информации</a:t>
            </a:r>
          </a:p>
          <a:p>
            <a:endParaRPr lang="en-US" altLang="zh-CN" sz="2000" dirty="0">
              <a:latin typeface="Huawei Sans" panose="020C0503030203020204" pitchFamily="34" charset="0"/>
            </a:endParaRPr>
          </a:p>
        </p:txBody>
      </p:sp>
    </p:spTree>
    <p:extLst>
      <p:ext uri="{BB962C8B-B14F-4D97-AF65-F5344CB8AC3E}">
        <p14:creationId xmlns:p14="http://schemas.microsoft.com/office/powerpoint/2010/main" val="2787421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426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b="1">
                <a:latin typeface="Huawei Sans" panose="020C0503030203020204" pitchFamily="34" charset="0"/>
              </a:rPr>
              <a:t>DAS</a:t>
            </a:r>
          </a:p>
          <a:p>
            <a:r>
              <a:rPr lang="ru-RU">
                <a:solidFill>
                  <a:schemeClr val="bg1">
                    <a:lumMod val="50000"/>
                  </a:schemeClr>
                </a:solidFill>
                <a:latin typeface="Huawei Sans" panose="020C0503030203020204" pitchFamily="34" charset="0"/>
              </a:rPr>
              <a:t>NAS</a:t>
            </a:r>
          </a:p>
          <a:p>
            <a:r>
              <a:rPr lang="ru-RU">
                <a:solidFill>
                  <a:schemeClr val="bg1">
                    <a:lumMod val="50000"/>
                  </a:schemeClr>
                </a:solidFill>
                <a:latin typeface="Huawei Sans" panose="020C0503030203020204" pitchFamily="34" charset="0"/>
              </a:rPr>
              <a:t>SAN</a:t>
            </a:r>
          </a:p>
          <a:p>
            <a:r>
              <a:rPr lang="ru-RU">
                <a:solidFill>
                  <a:schemeClr val="bg1">
                    <a:lumMod val="50000"/>
                  </a:schemeClr>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2299640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noAutofit/>
          </a:bodyPr>
          <a:lstStyle/>
          <a:p>
            <a:r>
              <a:rPr lang="ru-RU">
                <a:latin typeface="Huawei Sans" panose="020C0503030203020204" pitchFamily="34" charset="0"/>
              </a:rPr>
              <a:t>DAS</a:t>
            </a:r>
          </a:p>
        </p:txBody>
      </p:sp>
      <p:grpSp>
        <p:nvGrpSpPr>
          <p:cNvPr id="4" name="组合 136"/>
          <p:cNvGrpSpPr/>
          <p:nvPr/>
        </p:nvGrpSpPr>
        <p:grpSpPr>
          <a:xfrm>
            <a:off x="2152871" y="1553261"/>
            <a:ext cx="3337178" cy="4274453"/>
            <a:chOff x="1829888" y="546208"/>
            <a:chExt cx="2055805" cy="2633882"/>
          </a:xfrm>
        </p:grpSpPr>
        <p:grpSp>
          <p:nvGrpSpPr>
            <p:cNvPr id="5" name="Group 54"/>
            <p:cNvGrpSpPr>
              <a:grpSpLocks/>
            </p:cNvGrpSpPr>
            <p:nvPr/>
          </p:nvGrpSpPr>
          <p:grpSpPr bwMode="auto">
            <a:xfrm>
              <a:off x="1829888" y="2339025"/>
              <a:ext cx="1057350" cy="220683"/>
              <a:chOff x="232" y="2251"/>
              <a:chExt cx="834" cy="230"/>
            </a:xfrm>
          </p:grpSpPr>
          <p:sp>
            <p:nvSpPr>
              <p:cNvPr id="33" name="Text Box 55"/>
              <p:cNvSpPr txBox="1">
                <a:spLocks noChangeArrowheads="1"/>
              </p:cNvSpPr>
              <p:nvPr/>
            </p:nvSpPr>
            <p:spPr bwMode="auto">
              <a:xfrm>
                <a:off x="232" y="2292"/>
                <a:ext cx="449" cy="189"/>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lang="ru-RU" sz="1400">
                    <a:solidFill>
                      <a:srgbClr val="FF0000"/>
                    </a:solidFill>
                    <a:latin typeface="Huawei Sans" panose="020C0503030203020204" pitchFamily="34" charset="0"/>
                  </a:rPr>
                  <a:t>RAID</a:t>
                </a:r>
              </a:p>
            </p:txBody>
          </p:sp>
          <p:sp>
            <p:nvSpPr>
              <p:cNvPr id="34" name="Line 56"/>
              <p:cNvSpPr>
                <a:spLocks noChangeShapeType="1"/>
              </p:cNvSpPr>
              <p:nvPr/>
            </p:nvSpPr>
            <p:spPr bwMode="auto">
              <a:xfrm flipV="1">
                <a:off x="565" y="2251"/>
                <a:ext cx="501" cy="130"/>
              </a:xfrm>
              <a:prstGeom prst="line">
                <a:avLst/>
              </a:prstGeom>
              <a:noFill/>
              <a:ln w="9525">
                <a:solidFill>
                  <a:srgbClr val="FF0000"/>
                </a:solidFill>
                <a:round/>
                <a:headEnd/>
                <a:tailEnd type="triangle" w="med" len="me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grpSp>
        <p:sp>
          <p:nvSpPr>
            <p:cNvPr id="6" name="Text Box 75"/>
            <p:cNvSpPr txBox="1">
              <a:spLocks noChangeArrowheads="1"/>
            </p:cNvSpPr>
            <p:nvPr/>
          </p:nvSpPr>
          <p:spPr bwMode="auto">
            <a:xfrm>
              <a:off x="2775688" y="2998583"/>
              <a:ext cx="362131" cy="18150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lang="ru-RU" sz="1400" b="1">
                  <a:solidFill>
                    <a:srgbClr val="333399"/>
                  </a:solidFill>
                  <a:latin typeface="Huawei Sans" panose="020C0503030203020204" pitchFamily="34" charset="0"/>
                </a:rPr>
                <a:t>JBOD</a:t>
              </a:r>
            </a:p>
          </p:txBody>
        </p:sp>
        <p:grpSp>
          <p:nvGrpSpPr>
            <p:cNvPr id="7" name="组合 135"/>
            <p:cNvGrpSpPr/>
            <p:nvPr/>
          </p:nvGrpSpPr>
          <p:grpSpPr>
            <a:xfrm>
              <a:off x="2294613" y="546208"/>
              <a:ext cx="1591080" cy="2426391"/>
              <a:chOff x="2063501" y="576353"/>
              <a:chExt cx="1591080" cy="2426391"/>
            </a:xfrm>
          </p:grpSpPr>
          <p:sp>
            <p:nvSpPr>
              <p:cNvPr id="8" name="Rectangle 45"/>
              <p:cNvSpPr>
                <a:spLocks noChangeArrowheads="1"/>
              </p:cNvSpPr>
              <p:nvPr/>
            </p:nvSpPr>
            <p:spPr bwMode="auto">
              <a:xfrm>
                <a:off x="2299249" y="1109837"/>
                <a:ext cx="631465" cy="204343"/>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500">
                    <a:solidFill>
                      <a:schemeClr val="bg1"/>
                    </a:solidFill>
                    <a:latin typeface="Huawei Sans" panose="020C0503030203020204" pitchFamily="34" charset="0"/>
                  </a:rPr>
                  <a:t>ЦПУ</a:t>
                </a:r>
              </a:p>
            </p:txBody>
          </p:sp>
          <p:sp>
            <p:nvSpPr>
              <p:cNvPr id="9" name="Line 46"/>
              <p:cNvSpPr>
                <a:spLocks noChangeShapeType="1"/>
              </p:cNvSpPr>
              <p:nvPr/>
            </p:nvSpPr>
            <p:spPr bwMode="auto">
              <a:xfrm>
                <a:off x="2692163" y="1331026"/>
                <a:ext cx="0" cy="524421"/>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10" name="AutoShape 47"/>
              <p:cNvSpPr>
                <a:spLocks noChangeArrowheads="1"/>
              </p:cNvSpPr>
              <p:nvPr/>
            </p:nvSpPr>
            <p:spPr bwMode="auto">
              <a:xfrm>
                <a:off x="2232528" y="1848709"/>
                <a:ext cx="765441" cy="306568"/>
              </a:xfrm>
              <a:prstGeom prst="can">
                <a:avLst>
                  <a:gd name="adj" fmla="val 25000"/>
                </a:avLst>
              </a:prstGeom>
              <a:solidFill>
                <a:srgbClr val="0070C0"/>
              </a:solidFill>
              <a:ln w="9525">
                <a:noFill/>
                <a:round/>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500">
                    <a:solidFill>
                      <a:schemeClr val="bg1"/>
                    </a:solidFill>
                    <a:latin typeface="Huawei Sans" panose="020C0503030203020204" pitchFamily="34" charset="0"/>
                  </a:rPr>
                  <a:t>Диск</a:t>
                </a:r>
              </a:p>
            </p:txBody>
          </p:sp>
          <p:sp>
            <p:nvSpPr>
              <p:cNvPr id="11" name="Line 48"/>
              <p:cNvSpPr>
                <a:spLocks noChangeShapeType="1"/>
              </p:cNvSpPr>
              <p:nvPr/>
            </p:nvSpPr>
            <p:spPr bwMode="auto">
              <a:xfrm>
                <a:off x="2692163" y="1506207"/>
                <a:ext cx="429981" cy="1123"/>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12" name="Rectangle 49"/>
              <p:cNvSpPr>
                <a:spLocks noChangeArrowheads="1"/>
              </p:cNvSpPr>
              <p:nvPr/>
            </p:nvSpPr>
            <p:spPr bwMode="auto">
              <a:xfrm>
                <a:off x="2849402" y="1423372"/>
                <a:ext cx="651164" cy="339729"/>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050" dirty="0" smtClean="0">
                    <a:solidFill>
                      <a:schemeClr val="bg1"/>
                    </a:solidFill>
                    <a:latin typeface="Huawei Sans" panose="020C0503030203020204" pitchFamily="34" charset="0"/>
                  </a:rPr>
                  <a:t>Оперативная</a:t>
                </a:r>
              </a:p>
              <a:p>
                <a:pPr algn="ctr" defTabSz="1045764" fontAlgn="ctr">
                  <a:spcBef>
                    <a:spcPts val="0"/>
                  </a:spcBef>
                  <a:spcAft>
                    <a:spcPts val="0"/>
                  </a:spcAft>
                  <a:defRPr/>
                </a:pPr>
                <a:r>
                  <a:rPr lang="ru-RU" sz="1050" dirty="0" smtClean="0">
                    <a:solidFill>
                      <a:schemeClr val="bg1"/>
                    </a:solidFill>
                    <a:latin typeface="Huawei Sans" panose="020C0503030203020204" pitchFamily="34" charset="0"/>
                  </a:rPr>
                  <a:t> </a:t>
                </a:r>
                <a:r>
                  <a:rPr lang="ru-RU" sz="1050" dirty="0">
                    <a:solidFill>
                      <a:schemeClr val="bg1"/>
                    </a:solidFill>
                    <a:latin typeface="Huawei Sans" panose="020C0503030203020204" pitchFamily="34" charset="0"/>
                  </a:rPr>
                  <a:t>память (RAM)</a:t>
                </a:r>
              </a:p>
            </p:txBody>
          </p:sp>
          <p:sp>
            <p:nvSpPr>
              <p:cNvPr id="13" name="Rectangle 50"/>
              <p:cNvSpPr>
                <a:spLocks noChangeArrowheads="1"/>
              </p:cNvSpPr>
              <p:nvPr/>
            </p:nvSpPr>
            <p:spPr bwMode="auto">
              <a:xfrm>
                <a:off x="2063501" y="932375"/>
                <a:ext cx="1472500" cy="1603585"/>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14" name="Text Box 51"/>
              <p:cNvSpPr txBox="1">
                <a:spLocks noChangeArrowheads="1"/>
              </p:cNvSpPr>
              <p:nvPr/>
            </p:nvSpPr>
            <p:spPr bwMode="auto">
              <a:xfrm>
                <a:off x="3061049" y="1043603"/>
                <a:ext cx="432244" cy="190990"/>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lang="ru-RU" sz="1500">
                    <a:solidFill>
                      <a:sysClr val="windowText" lastClr="000000"/>
                    </a:solidFill>
                    <a:latin typeface="Huawei Sans" panose="020C0503030203020204" pitchFamily="34" charset="0"/>
                  </a:rPr>
                  <a:t>Сервер</a:t>
                </a:r>
              </a:p>
            </p:txBody>
          </p:sp>
          <p:sp>
            <p:nvSpPr>
              <p:cNvPr id="15" name="Rectangle 52"/>
              <p:cNvSpPr>
                <a:spLocks noChangeArrowheads="1"/>
              </p:cNvSpPr>
              <p:nvPr/>
            </p:nvSpPr>
            <p:spPr bwMode="auto">
              <a:xfrm>
                <a:off x="2685152" y="2204373"/>
                <a:ext cx="74080" cy="331587"/>
              </a:xfrm>
              <a:prstGeom prst="rect">
                <a:avLst/>
              </a:prstGeom>
              <a:solidFill>
                <a:srgbClr val="0066FF"/>
              </a:solid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grpSp>
            <p:nvGrpSpPr>
              <p:cNvPr id="18" name="Group 58"/>
              <p:cNvGrpSpPr>
                <a:grpSpLocks/>
              </p:cNvGrpSpPr>
              <p:nvPr/>
            </p:nvGrpSpPr>
            <p:grpSpPr bwMode="auto">
              <a:xfrm>
                <a:off x="2097603" y="2715160"/>
                <a:ext cx="1371195" cy="287584"/>
                <a:chOff x="1791" y="2614"/>
                <a:chExt cx="1016" cy="499"/>
              </a:xfrm>
            </p:grpSpPr>
            <p:sp>
              <p:nvSpPr>
                <p:cNvPr id="22" name="Rectangle 59"/>
                <p:cNvSpPr>
                  <a:spLocks noChangeArrowheads="1"/>
                </p:cNvSpPr>
                <p:nvPr/>
              </p:nvSpPr>
              <p:spPr bwMode="auto">
                <a:xfrm>
                  <a:off x="1791" y="2614"/>
                  <a:ext cx="1016" cy="499"/>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3" name="Line 60"/>
                <p:cNvSpPr>
                  <a:spLocks noChangeShapeType="1"/>
                </p:cNvSpPr>
                <p:nvPr/>
              </p:nvSpPr>
              <p:spPr bwMode="auto">
                <a:xfrm>
                  <a:off x="1882"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4" name="Line 61"/>
                <p:cNvSpPr>
                  <a:spLocks noChangeShapeType="1"/>
                </p:cNvSpPr>
                <p:nvPr/>
              </p:nvSpPr>
              <p:spPr bwMode="auto">
                <a:xfrm>
                  <a:off x="197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5" name="Line 62"/>
                <p:cNvSpPr>
                  <a:spLocks noChangeShapeType="1"/>
                </p:cNvSpPr>
                <p:nvPr/>
              </p:nvSpPr>
              <p:spPr bwMode="auto">
                <a:xfrm>
                  <a:off x="206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6" name="Line 63"/>
                <p:cNvSpPr>
                  <a:spLocks noChangeShapeType="1"/>
                </p:cNvSpPr>
                <p:nvPr/>
              </p:nvSpPr>
              <p:spPr bwMode="auto">
                <a:xfrm>
                  <a:off x="2154"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7" name="Line 64"/>
                <p:cNvSpPr>
                  <a:spLocks noChangeShapeType="1"/>
                </p:cNvSpPr>
                <p:nvPr/>
              </p:nvSpPr>
              <p:spPr bwMode="auto">
                <a:xfrm>
                  <a:off x="2245"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8" name="Line 65"/>
                <p:cNvSpPr>
                  <a:spLocks noChangeShapeType="1"/>
                </p:cNvSpPr>
                <p:nvPr/>
              </p:nvSpPr>
              <p:spPr bwMode="auto">
                <a:xfrm>
                  <a:off x="233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9" name="Line 66"/>
                <p:cNvSpPr>
                  <a:spLocks noChangeShapeType="1"/>
                </p:cNvSpPr>
                <p:nvPr/>
              </p:nvSpPr>
              <p:spPr bwMode="auto">
                <a:xfrm>
                  <a:off x="242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30" name="Line 67"/>
                <p:cNvSpPr>
                  <a:spLocks noChangeShapeType="1"/>
                </p:cNvSpPr>
                <p:nvPr/>
              </p:nvSpPr>
              <p:spPr bwMode="auto">
                <a:xfrm>
                  <a:off x="2517"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31" name="Line 68"/>
                <p:cNvSpPr>
                  <a:spLocks noChangeShapeType="1"/>
                </p:cNvSpPr>
                <p:nvPr/>
              </p:nvSpPr>
              <p:spPr bwMode="auto">
                <a:xfrm>
                  <a:off x="260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32" name="Line 69"/>
                <p:cNvSpPr>
                  <a:spLocks noChangeShapeType="1"/>
                </p:cNvSpPr>
                <p:nvPr/>
              </p:nvSpPr>
              <p:spPr bwMode="auto">
                <a:xfrm>
                  <a:off x="269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grpSp>
          <p:sp>
            <p:nvSpPr>
              <p:cNvPr id="19" name="Line 73"/>
              <p:cNvSpPr>
                <a:spLocks noChangeShapeType="1"/>
              </p:cNvSpPr>
              <p:nvPr/>
            </p:nvSpPr>
            <p:spPr bwMode="auto">
              <a:xfrm>
                <a:off x="2728952" y="2535961"/>
                <a:ext cx="0" cy="166723"/>
              </a:xfrm>
              <a:prstGeom prst="line">
                <a:avLst/>
              </a:prstGeom>
              <a:noFill/>
              <a:ln w="31750">
                <a:solidFill>
                  <a:srgbClr val="000000"/>
                </a:solidFill>
                <a:round/>
                <a:headEnd/>
                <a:tailEnd/>
              </a:ln>
            </p:spPr>
            <p:txBody>
              <a:bodyPr lIns="80127" tIns="40065" rIns="80127" bIns="40065">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20" name="Text Box 74"/>
              <p:cNvSpPr txBox="1">
                <a:spLocks noChangeArrowheads="1"/>
              </p:cNvSpPr>
              <p:nvPr/>
            </p:nvSpPr>
            <p:spPr bwMode="auto">
              <a:xfrm>
                <a:off x="2710878" y="2302561"/>
                <a:ext cx="943703" cy="181507"/>
              </a:xfrm>
              <a:prstGeom prst="rect">
                <a:avLst/>
              </a:prstGeom>
              <a:noFill/>
              <a:ln w="9525" algn="ctr">
                <a:noFill/>
                <a:miter lim="800000"/>
                <a:headEnd/>
                <a:tailEnd/>
              </a:ln>
              <a:effectLst>
                <a:outerShdw dist="17961" dir="2700000" algn="ctr" rotWithShape="0">
                  <a:srgbClr val="DDDDDD"/>
                </a:outerShdw>
              </a:effectLst>
            </p:spPr>
            <p:txBody>
              <a:bodyPr wrap="square" lIns="78355" tIns="39177" rIns="78355" bIns="39177">
                <a:noAutofit/>
              </a:bodyPr>
              <a:lstStyle/>
              <a:p>
                <a:pPr algn="ctr" defTabSz="1045764" fontAlgn="ctr">
                  <a:spcBef>
                    <a:spcPct val="50000"/>
                  </a:spcBef>
                  <a:spcAft>
                    <a:spcPts val="0"/>
                  </a:spcAft>
                  <a:defRPr/>
                </a:pPr>
                <a:r>
                  <a:rPr lang="ru-RU" sz="1400">
                    <a:solidFill>
                      <a:sysClr val="windowText" lastClr="000000"/>
                    </a:solidFill>
                    <a:latin typeface="Huawei Sans" panose="020C0503030203020204" pitchFamily="34" charset="0"/>
                  </a:rPr>
                  <a:t>Карта SCSI</a:t>
                </a:r>
              </a:p>
            </p:txBody>
          </p:sp>
          <p:sp>
            <p:nvSpPr>
              <p:cNvPr id="21" name="Text Box 11"/>
              <p:cNvSpPr txBox="1">
                <a:spLocks noChangeArrowheads="1"/>
              </p:cNvSpPr>
              <p:nvPr/>
            </p:nvSpPr>
            <p:spPr bwMode="auto">
              <a:xfrm>
                <a:off x="2116868" y="576353"/>
                <a:ext cx="1383206" cy="21943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defRPr/>
                </a:pPr>
                <a:r>
                  <a:rPr lang="ru-RU">
                    <a:latin typeface="Huawei Sans" panose="020C0503030203020204" pitchFamily="34" charset="0"/>
                  </a:rPr>
                  <a:t>Внешний дисковый массив (DAS)</a:t>
                </a:r>
              </a:p>
            </p:txBody>
          </p:sp>
        </p:grpSp>
      </p:grpSp>
      <p:grpSp>
        <p:nvGrpSpPr>
          <p:cNvPr id="35" name="组合 34"/>
          <p:cNvGrpSpPr/>
          <p:nvPr/>
        </p:nvGrpSpPr>
        <p:grpSpPr>
          <a:xfrm>
            <a:off x="7230039" y="1629462"/>
            <a:ext cx="2838202" cy="4185924"/>
            <a:chOff x="5220072" y="2096852"/>
            <a:chExt cx="2052228" cy="3424147"/>
          </a:xfrm>
        </p:grpSpPr>
        <p:grpSp>
          <p:nvGrpSpPr>
            <p:cNvPr id="36" name="组合 53"/>
            <p:cNvGrpSpPr/>
            <p:nvPr/>
          </p:nvGrpSpPr>
          <p:grpSpPr>
            <a:xfrm>
              <a:off x="5220072" y="2600908"/>
              <a:ext cx="2052228" cy="2920091"/>
              <a:chOff x="3799839" y="1123856"/>
              <a:chExt cx="1576680" cy="2767424"/>
            </a:xfrm>
          </p:grpSpPr>
          <p:sp>
            <p:nvSpPr>
              <p:cNvPr id="38" name="AutoShape 47"/>
              <p:cNvSpPr>
                <a:spLocks noChangeArrowheads="1"/>
              </p:cNvSpPr>
              <p:nvPr/>
            </p:nvSpPr>
            <p:spPr bwMode="auto">
              <a:xfrm>
                <a:off x="4175760" y="2286000"/>
                <a:ext cx="628090" cy="383763"/>
              </a:xfrm>
              <a:prstGeom prst="can">
                <a:avLst>
                  <a:gd name="adj" fmla="val 25000"/>
                </a:avLst>
              </a:prstGeom>
              <a:solidFill>
                <a:srgbClr val="0070C0"/>
              </a:solidFill>
              <a:ln w="9525">
                <a:noFill/>
                <a:round/>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500">
                    <a:solidFill>
                      <a:schemeClr val="bg1"/>
                    </a:solidFill>
                    <a:latin typeface="Huawei Sans" panose="020C0503030203020204" pitchFamily="34" charset="0"/>
                  </a:rPr>
                  <a:t>Диск</a:t>
                </a:r>
              </a:p>
            </p:txBody>
          </p:sp>
          <p:grpSp>
            <p:nvGrpSpPr>
              <p:cNvPr id="39" name="组合 39"/>
              <p:cNvGrpSpPr/>
              <p:nvPr/>
            </p:nvGrpSpPr>
            <p:grpSpPr>
              <a:xfrm>
                <a:off x="3799839" y="1123856"/>
                <a:ext cx="1576680" cy="2767424"/>
                <a:chOff x="4537050" y="1052736"/>
                <a:chExt cx="1835150" cy="3107084"/>
              </a:xfrm>
            </p:grpSpPr>
            <p:sp>
              <p:nvSpPr>
                <p:cNvPr id="40" name="Rectangle 45"/>
                <p:cNvSpPr>
                  <a:spLocks noChangeArrowheads="1"/>
                </p:cNvSpPr>
                <p:nvPr/>
              </p:nvSpPr>
              <p:spPr bwMode="auto">
                <a:xfrm>
                  <a:off x="4896966" y="1268760"/>
                  <a:ext cx="719683" cy="323726"/>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500">
                      <a:solidFill>
                        <a:schemeClr val="bg1"/>
                      </a:solidFill>
                      <a:latin typeface="Huawei Sans" panose="020C0503030203020204" pitchFamily="34" charset="0"/>
                    </a:rPr>
                    <a:t>Процессор</a:t>
                  </a:r>
                </a:p>
              </p:txBody>
            </p:sp>
            <p:sp>
              <p:nvSpPr>
                <p:cNvPr id="41" name="Line 46"/>
                <p:cNvSpPr>
                  <a:spLocks noChangeShapeType="1"/>
                </p:cNvSpPr>
                <p:nvPr/>
              </p:nvSpPr>
              <p:spPr bwMode="auto">
                <a:xfrm>
                  <a:off x="5317654" y="1616298"/>
                  <a:ext cx="0" cy="741363"/>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42" name="Line 48"/>
                <p:cNvSpPr>
                  <a:spLocks noChangeShapeType="1"/>
                </p:cNvSpPr>
                <p:nvPr/>
              </p:nvSpPr>
              <p:spPr bwMode="auto">
                <a:xfrm>
                  <a:off x="5317654" y="1863948"/>
                  <a:ext cx="460375" cy="1588"/>
                </a:xfrm>
                <a:prstGeom prst="line">
                  <a:avLst/>
                </a:prstGeom>
                <a:noFill/>
                <a:ln w="25400">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44" name="Rectangle 50"/>
                <p:cNvSpPr>
                  <a:spLocks noChangeArrowheads="1"/>
                </p:cNvSpPr>
                <p:nvPr/>
              </p:nvSpPr>
              <p:spPr bwMode="auto">
                <a:xfrm>
                  <a:off x="4644554" y="1052736"/>
                  <a:ext cx="1620167" cy="2266950"/>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45" name="Text Box 51"/>
                <p:cNvSpPr txBox="1">
                  <a:spLocks noChangeArrowheads="1"/>
                </p:cNvSpPr>
                <p:nvPr/>
              </p:nvSpPr>
              <p:spPr bwMode="auto">
                <a:xfrm>
                  <a:off x="5735231" y="1124744"/>
                  <a:ext cx="453684" cy="269781"/>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lang="ru-RU" sz="1500">
                      <a:solidFill>
                        <a:sysClr val="windowText" lastClr="000000"/>
                      </a:solidFill>
                      <a:latin typeface="Huawei Sans" panose="020C0503030203020204" pitchFamily="34" charset="0"/>
                    </a:rPr>
                    <a:t>Сервер</a:t>
                  </a:r>
                </a:p>
              </p:txBody>
            </p:sp>
            <p:sp>
              <p:nvSpPr>
                <p:cNvPr id="46" name="Rectangle 52"/>
                <p:cNvSpPr>
                  <a:spLocks noChangeArrowheads="1"/>
                </p:cNvSpPr>
                <p:nvPr/>
              </p:nvSpPr>
              <p:spPr bwMode="auto">
                <a:xfrm>
                  <a:off x="5312191" y="2894183"/>
                  <a:ext cx="77744" cy="425502"/>
                </a:xfrm>
                <a:prstGeom prst="rect">
                  <a:avLst/>
                </a:prstGeom>
                <a:solidFill>
                  <a:srgbClr val="0066FF"/>
                </a:solid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grpSp>
              <p:nvGrpSpPr>
                <p:cNvPr id="47" name="Group 56"/>
                <p:cNvGrpSpPr>
                  <a:grpSpLocks/>
                </p:cNvGrpSpPr>
                <p:nvPr/>
              </p:nvGrpSpPr>
              <p:grpSpPr bwMode="auto">
                <a:xfrm>
                  <a:off x="4537050" y="3789933"/>
                  <a:ext cx="1835150" cy="369887"/>
                  <a:chOff x="1791" y="2659"/>
                  <a:chExt cx="1270" cy="454"/>
                </a:xfrm>
              </p:grpSpPr>
              <p:sp>
                <p:nvSpPr>
                  <p:cNvPr id="52" name="Rectangle 57"/>
                  <p:cNvSpPr>
                    <a:spLocks noChangeArrowheads="1"/>
                  </p:cNvSpPr>
                  <p:nvPr/>
                </p:nvSpPr>
                <p:spPr bwMode="auto">
                  <a:xfrm>
                    <a:off x="1791" y="2659"/>
                    <a:ext cx="1270" cy="454"/>
                  </a:xfrm>
                  <a:prstGeom prst="rect">
                    <a:avLst/>
                  </a:prstGeom>
                  <a:noFill/>
                  <a:ln w="9525" algn="ctr">
                    <a:solidFill>
                      <a:srgbClr val="000000"/>
                    </a:solidFill>
                    <a:miter lim="800000"/>
                    <a:headEnd/>
                    <a:tailEnd/>
                  </a:ln>
                  <a:effectLst>
                    <a:outerShdw dist="17961" dir="2700000" algn="ctr" rotWithShape="0">
                      <a:srgbClr val="DDDDDD"/>
                    </a:outerShdw>
                  </a:effectLst>
                </p:spPr>
                <p:txBody>
                  <a:bodyPr wrap="none"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3" name="Line 58"/>
                  <p:cNvSpPr>
                    <a:spLocks noChangeShapeType="1"/>
                  </p:cNvSpPr>
                  <p:nvPr/>
                </p:nvSpPr>
                <p:spPr bwMode="auto">
                  <a:xfrm>
                    <a:off x="1882"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4" name="Line 59"/>
                  <p:cNvSpPr>
                    <a:spLocks noChangeShapeType="1"/>
                  </p:cNvSpPr>
                  <p:nvPr/>
                </p:nvSpPr>
                <p:spPr bwMode="auto">
                  <a:xfrm>
                    <a:off x="197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5" name="Line 60"/>
                  <p:cNvSpPr>
                    <a:spLocks noChangeShapeType="1"/>
                  </p:cNvSpPr>
                  <p:nvPr/>
                </p:nvSpPr>
                <p:spPr bwMode="auto">
                  <a:xfrm>
                    <a:off x="2063"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6" name="Line 61"/>
                  <p:cNvSpPr>
                    <a:spLocks noChangeShapeType="1"/>
                  </p:cNvSpPr>
                  <p:nvPr/>
                </p:nvSpPr>
                <p:spPr bwMode="auto">
                  <a:xfrm>
                    <a:off x="2154"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7" name="Line 62"/>
                  <p:cNvSpPr>
                    <a:spLocks noChangeShapeType="1"/>
                  </p:cNvSpPr>
                  <p:nvPr/>
                </p:nvSpPr>
                <p:spPr bwMode="auto">
                  <a:xfrm>
                    <a:off x="2245"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8" name="Line 63"/>
                  <p:cNvSpPr>
                    <a:spLocks noChangeShapeType="1"/>
                  </p:cNvSpPr>
                  <p:nvPr/>
                </p:nvSpPr>
                <p:spPr bwMode="auto">
                  <a:xfrm>
                    <a:off x="233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9" name="Line 64"/>
                  <p:cNvSpPr>
                    <a:spLocks noChangeShapeType="1"/>
                  </p:cNvSpPr>
                  <p:nvPr/>
                </p:nvSpPr>
                <p:spPr bwMode="auto">
                  <a:xfrm>
                    <a:off x="2426"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0" name="Line 65"/>
                  <p:cNvSpPr>
                    <a:spLocks noChangeShapeType="1"/>
                  </p:cNvSpPr>
                  <p:nvPr/>
                </p:nvSpPr>
                <p:spPr bwMode="auto">
                  <a:xfrm>
                    <a:off x="2517"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1" name="Line 66"/>
                  <p:cNvSpPr>
                    <a:spLocks noChangeShapeType="1"/>
                  </p:cNvSpPr>
                  <p:nvPr/>
                </p:nvSpPr>
                <p:spPr bwMode="auto">
                  <a:xfrm>
                    <a:off x="260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2" name="Line 67"/>
                  <p:cNvSpPr>
                    <a:spLocks noChangeShapeType="1"/>
                  </p:cNvSpPr>
                  <p:nvPr/>
                </p:nvSpPr>
                <p:spPr bwMode="auto">
                  <a:xfrm>
                    <a:off x="2698"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3" name="Line 68"/>
                  <p:cNvSpPr>
                    <a:spLocks noChangeShapeType="1"/>
                  </p:cNvSpPr>
                  <p:nvPr/>
                </p:nvSpPr>
                <p:spPr bwMode="auto">
                  <a:xfrm>
                    <a:off x="2789"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4" name="Line 69"/>
                  <p:cNvSpPr>
                    <a:spLocks noChangeShapeType="1"/>
                  </p:cNvSpPr>
                  <p:nvPr/>
                </p:nvSpPr>
                <p:spPr bwMode="auto">
                  <a:xfrm>
                    <a:off x="2880"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65" name="Line 70"/>
                  <p:cNvSpPr>
                    <a:spLocks noChangeShapeType="1"/>
                  </p:cNvSpPr>
                  <p:nvPr/>
                </p:nvSpPr>
                <p:spPr bwMode="auto">
                  <a:xfrm>
                    <a:off x="2971" y="2659"/>
                    <a:ext cx="0" cy="454"/>
                  </a:xfrm>
                  <a:prstGeom prst="line">
                    <a:avLst/>
                  </a:prstGeom>
                  <a:noFill/>
                  <a:ln w="9525">
                    <a:solidFill>
                      <a:srgbClr val="000000"/>
                    </a:solidFill>
                    <a:round/>
                    <a:headEnd/>
                    <a:tailEnd/>
                  </a:ln>
                  <a:effectLst>
                    <a:outerShdw dist="17961" dir="2700000" algn="ctr" rotWithShape="0">
                      <a:srgbClr val="DDDDDD"/>
                    </a:outerShdw>
                  </a:effectLst>
                </p:spPr>
                <p:txBody>
                  <a:bodyPr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grpSp>
            <p:sp>
              <p:nvSpPr>
                <p:cNvPr id="48" name="Line 71"/>
                <p:cNvSpPr>
                  <a:spLocks noChangeShapeType="1"/>
                </p:cNvSpPr>
                <p:nvPr/>
              </p:nvSpPr>
              <p:spPr bwMode="auto">
                <a:xfrm flipH="1">
                  <a:off x="5364088" y="3319686"/>
                  <a:ext cx="0" cy="213374"/>
                </a:xfrm>
                <a:prstGeom prst="line">
                  <a:avLst/>
                </a:prstGeom>
                <a:noFill/>
                <a:ln w="31750">
                  <a:solidFill>
                    <a:srgbClr val="000000"/>
                  </a:solidFill>
                  <a:round/>
                  <a:headEnd/>
                  <a:tailEnd/>
                </a:ln>
              </p:spPr>
              <p:txBody>
                <a:bodyPr lIns="80127" tIns="40065" rIns="80127" bIns="40065">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49" name="Text Box 72"/>
                <p:cNvSpPr txBox="1">
                  <a:spLocks noChangeArrowheads="1"/>
                </p:cNvSpPr>
                <p:nvPr/>
              </p:nvSpPr>
              <p:spPr bwMode="auto">
                <a:xfrm>
                  <a:off x="5436098" y="3032348"/>
                  <a:ext cx="779907" cy="256387"/>
                </a:xfrm>
                <a:prstGeom prst="rect">
                  <a:avLst/>
                </a:prstGeom>
                <a:noFill/>
                <a:ln w="9525" algn="ctr">
                  <a:noFill/>
                  <a:miter lim="800000"/>
                  <a:headEnd/>
                  <a:tailEnd/>
                </a:ln>
                <a:effectLst>
                  <a:outerShdw dist="17961" dir="2700000" algn="ctr" rotWithShape="0">
                    <a:srgbClr val="DDDDDD"/>
                  </a:outerShdw>
                </a:effectLst>
              </p:spPr>
              <p:txBody>
                <a:bodyPr wrap="square" lIns="78355" tIns="39177" rIns="78355" bIns="39177">
                  <a:noAutofit/>
                </a:bodyPr>
                <a:lstStyle/>
                <a:p>
                  <a:pPr algn="ctr" defTabSz="1045764" fontAlgn="ctr">
                    <a:spcBef>
                      <a:spcPct val="50000"/>
                    </a:spcBef>
                    <a:spcAft>
                      <a:spcPts val="0"/>
                    </a:spcAft>
                    <a:defRPr/>
                  </a:pPr>
                  <a:r>
                    <a:rPr lang="ru-RU" sz="1400">
                      <a:solidFill>
                        <a:sysClr val="windowText" lastClr="000000"/>
                      </a:solidFill>
                      <a:latin typeface="Huawei Sans" panose="020C0503030203020204" pitchFamily="34" charset="0"/>
                    </a:rPr>
                    <a:t>Карта SCSI</a:t>
                  </a:r>
                </a:p>
              </p:txBody>
            </p:sp>
            <p:sp>
              <p:nvSpPr>
                <p:cNvPr id="50" name="Rectangle 74"/>
                <p:cNvSpPr>
                  <a:spLocks noChangeArrowheads="1"/>
                </p:cNvSpPr>
                <p:nvPr/>
              </p:nvSpPr>
              <p:spPr bwMode="auto">
                <a:xfrm>
                  <a:off x="4537050" y="3537520"/>
                  <a:ext cx="1835150" cy="252413"/>
                </a:xfrm>
                <a:prstGeom prst="rect">
                  <a:avLst/>
                </a:prstGeom>
                <a:noFill/>
                <a:ln w="19050" algn="ctr">
                  <a:solidFill>
                    <a:srgbClr val="000000"/>
                  </a:solidFill>
                  <a:miter lim="800000"/>
                  <a:headEnd/>
                  <a:tailEnd/>
                </a:ln>
              </p:spPr>
              <p:txBody>
                <a:bodyPr wrap="none" lIns="80127" tIns="40065" rIns="80127" bIns="40065" anchor="ctr">
                  <a:noAutofit/>
                </a:bodyPr>
                <a:lstStyle/>
                <a:p>
                  <a:pPr defTabSz="1219352" fontAlgn="ctr">
                    <a:spcBef>
                      <a:spcPts val="0"/>
                    </a:spcBef>
                    <a:spcAft>
                      <a:spcPts val="0"/>
                    </a:spcAft>
                    <a:defRPr/>
                  </a:pPr>
                  <a:endParaRPr lang="en-US" altLang="zh-CN" sz="1900" kern="0" dirty="0">
                    <a:solidFill>
                      <a:sysClr val="windowText" lastClr="000000"/>
                    </a:solidFill>
                    <a:latin typeface="Huawei Sans" panose="020C0503030203020204" pitchFamily="34" charset="0"/>
                    <a:cs typeface="+mn-ea"/>
                    <a:sym typeface="+mn-lt"/>
                  </a:endParaRPr>
                </a:p>
              </p:txBody>
            </p:sp>
            <p:sp>
              <p:nvSpPr>
                <p:cNvPr id="51" name="Text Box 75"/>
                <p:cNvSpPr txBox="1">
                  <a:spLocks noChangeArrowheads="1"/>
                </p:cNvSpPr>
                <p:nvPr/>
              </p:nvSpPr>
              <p:spPr bwMode="auto">
                <a:xfrm>
                  <a:off x="5234101" y="3501008"/>
                  <a:ext cx="450575" cy="256387"/>
                </a:xfrm>
                <a:prstGeom prst="rect">
                  <a:avLst/>
                </a:prstGeom>
                <a:noFill/>
                <a:ln w="9525" algn="ctr">
                  <a:noFill/>
                  <a:miter lim="800000"/>
                  <a:headEnd/>
                  <a:tailEnd/>
                </a:ln>
                <a:effectLst>
                  <a:outerShdw dist="17961" dir="2700000" algn="ctr" rotWithShape="0">
                    <a:srgbClr val="DDDDDD"/>
                  </a:outerShdw>
                </a:effectLst>
              </p:spPr>
              <p:txBody>
                <a:bodyPr wrap="none" lIns="78355" tIns="39177" rIns="78355" bIns="39177">
                  <a:noAutofit/>
                </a:bodyPr>
                <a:lstStyle/>
                <a:p>
                  <a:pPr algn="ctr" defTabSz="1045764" fontAlgn="ctr">
                    <a:spcBef>
                      <a:spcPts val="0"/>
                    </a:spcBef>
                    <a:spcAft>
                      <a:spcPts val="0"/>
                    </a:spcAft>
                    <a:defRPr/>
                  </a:pPr>
                  <a:r>
                    <a:rPr lang="ru-RU" sz="1400" b="1">
                      <a:solidFill>
                        <a:sysClr val="windowText" lastClr="000000"/>
                      </a:solidFill>
                      <a:latin typeface="Huawei Sans" panose="020C0503030203020204" pitchFamily="34" charset="0"/>
                    </a:rPr>
                    <a:t>Контроллер</a:t>
                  </a:r>
                </a:p>
              </p:txBody>
            </p:sp>
          </p:grpSp>
        </p:grpSp>
        <p:sp>
          <p:nvSpPr>
            <p:cNvPr id="37" name="Text Box 11"/>
            <p:cNvSpPr txBox="1">
              <a:spLocks noChangeArrowheads="1"/>
            </p:cNvSpPr>
            <p:nvPr/>
          </p:nvSpPr>
          <p:spPr bwMode="auto">
            <a:xfrm>
              <a:off x="5454941" y="2096852"/>
              <a:ext cx="1609551" cy="312895"/>
            </a:xfrm>
            <a:prstGeom prst="rect">
              <a:avLst/>
            </a:prstGeom>
            <a:noFill/>
            <a:ln w="9525" algn="ctr">
              <a:noFill/>
              <a:miter lim="800000"/>
              <a:headEnd/>
              <a:tailEnd/>
            </a:ln>
            <a:effectLst>
              <a:outerShdw dist="17961" dir="2700000" algn="ctr" rotWithShape="0">
                <a:srgbClr val="DDDDDD"/>
              </a:outerShdw>
            </a:effectLst>
          </p:spPr>
          <p:txBody>
            <a:bodyPr wrap="none" lIns="104486" tIns="52243" rIns="104486" bIns="52243">
              <a:noAutofit/>
            </a:bodyPr>
            <a:lstStyle/>
            <a:p>
              <a:pPr algn="ctr" defTabSz="1045764" fontAlgn="ctr">
                <a:defRPr/>
              </a:pPr>
              <a:r>
                <a:rPr lang="ru-RU">
                  <a:latin typeface="Huawei Sans" panose="020C0503030203020204" pitchFamily="34" charset="0"/>
                </a:rPr>
                <a:t>Умный дисковый массив (DAS)</a:t>
              </a:r>
            </a:p>
          </p:txBody>
        </p:sp>
      </p:grpSp>
      <p:sp>
        <p:nvSpPr>
          <p:cNvPr id="66" name="Rectangle 49"/>
          <p:cNvSpPr>
            <a:spLocks noChangeArrowheads="1"/>
          </p:cNvSpPr>
          <p:nvPr/>
        </p:nvSpPr>
        <p:spPr bwMode="auto">
          <a:xfrm>
            <a:off x="8769643" y="3014376"/>
            <a:ext cx="1057031" cy="551337"/>
          </a:xfrm>
          <a:prstGeom prst="rect">
            <a:avLst/>
          </a:prstGeom>
          <a:solidFill>
            <a:srgbClr val="0070C0"/>
          </a:solidFill>
          <a:ln w="9525" algn="ctr">
            <a:noFill/>
            <a:miter lim="800000"/>
            <a:headEnd/>
            <a:tailEnd/>
          </a:ln>
          <a:effectLst>
            <a:outerShdw dist="17961" dir="2700000" algn="ctr" rotWithShape="0">
              <a:srgbClr val="DDDDDD"/>
            </a:outerShdw>
          </a:effectLst>
        </p:spPr>
        <p:txBody>
          <a:bodyPr wrap="none" lIns="78355" tIns="39177" rIns="78355" bIns="39177" anchor="ctr">
            <a:noAutofit/>
          </a:bodyPr>
          <a:lstStyle/>
          <a:p>
            <a:pPr algn="ctr" defTabSz="1045764" fontAlgn="ctr">
              <a:spcBef>
                <a:spcPts val="0"/>
              </a:spcBef>
              <a:spcAft>
                <a:spcPts val="0"/>
              </a:spcAft>
              <a:defRPr/>
            </a:pPr>
            <a:r>
              <a:rPr lang="ru-RU" sz="1050" dirty="0" smtClean="0">
                <a:solidFill>
                  <a:schemeClr val="bg1"/>
                </a:solidFill>
                <a:latin typeface="Huawei Sans" panose="020C0503030203020204" pitchFamily="34" charset="0"/>
              </a:rPr>
              <a:t>Оперативная</a:t>
            </a:r>
          </a:p>
          <a:p>
            <a:pPr algn="ctr" defTabSz="1045764" fontAlgn="ctr">
              <a:spcBef>
                <a:spcPts val="0"/>
              </a:spcBef>
              <a:spcAft>
                <a:spcPts val="0"/>
              </a:spcAft>
              <a:defRPr/>
            </a:pPr>
            <a:r>
              <a:rPr lang="ru-RU" sz="1050" dirty="0" smtClean="0">
                <a:solidFill>
                  <a:schemeClr val="bg1"/>
                </a:solidFill>
                <a:latin typeface="Huawei Sans" panose="020C0503030203020204" pitchFamily="34" charset="0"/>
              </a:rPr>
              <a:t> </a:t>
            </a:r>
            <a:r>
              <a:rPr lang="ru-RU" sz="1050" dirty="0">
                <a:solidFill>
                  <a:schemeClr val="bg1"/>
                </a:solidFill>
                <a:latin typeface="Huawei Sans" panose="020C0503030203020204" pitchFamily="34" charset="0"/>
              </a:rPr>
              <a:t>память (RAM)</a:t>
            </a:r>
          </a:p>
        </p:txBody>
      </p:sp>
    </p:spTree>
    <p:extLst>
      <p:ext uri="{BB962C8B-B14F-4D97-AF65-F5344CB8AC3E}">
        <p14:creationId xmlns:p14="http://schemas.microsoft.com/office/powerpoint/2010/main" val="32532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ru-RU">
                <a:latin typeface="Huawei Sans" panose="020C0503030203020204" pitchFamily="34" charset="0"/>
              </a:rPr>
              <a:t>Проблемы DAS</a:t>
            </a:r>
          </a:p>
        </p:txBody>
      </p:sp>
      <p:graphicFrame>
        <p:nvGraphicFramePr>
          <p:cNvPr id="5" name="45a9ca7f-6dd2-4e8c-b34f-70fc1afc8858"/>
          <p:cNvGraphicFramePr>
            <a:graphicFrameLocks/>
          </p:cNvGraphicFramePr>
          <p:nvPr>
            <p:extLst>
              <p:ext uri="{D42A27DB-BD31-4B8C-83A1-F6EECF244321}">
                <p14:modId xmlns:p14="http://schemas.microsoft.com/office/powerpoint/2010/main" val="320311296"/>
              </p:ext>
            </p:extLst>
          </p:nvPr>
        </p:nvGraphicFramePr>
        <p:xfrm>
          <a:off x="1112679" y="1325880"/>
          <a:ext cx="9966642" cy="4433040"/>
        </p:xfrm>
        <a:graphic>
          <a:graphicData uri="http://schemas.openxmlformats.org/drawingml/2006/table">
            <a:tbl>
              <a:tblPr/>
              <a:tblGrid>
                <a:gridCol w="3562332"/>
                <a:gridCol w="6404310"/>
              </a:tblGrid>
              <a:tr h="331932">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lang="ru-RU" sz="1800" b="1">
                          <a:latin typeface="Huawei Sans" panose="020C0503030203020204" pitchFamily="34" charset="0"/>
                        </a:rPr>
                        <a:t>Проблемы</a:t>
                      </a:r>
                    </a:p>
                  </a:txBody>
                  <a:tcPr marL="90000" marR="90000" marT="46800" marB="46800" anchor="ctr" horzOverflow="overflow">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lang="ru-RU" sz="1800" b="1">
                          <a:latin typeface="Huawei Sans" panose="020C0503030203020204" pitchFamily="34" charset="0"/>
                        </a:rPr>
                        <a:t>Описание</a:t>
                      </a:r>
                    </a:p>
                  </a:txBody>
                  <a:tcPr marL="90000" marR="90000" marT="46800" marB="46800" anchor="ctr" horzOverflow="overflow">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1">
                        <a:lumMod val="85000"/>
                      </a:schemeClr>
                    </a:solidFill>
                  </a:tcPr>
                </a:tc>
              </a:tr>
              <a:tr h="648000">
                <a:tc rowSpan="3">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r>
                        <a:rPr kumimoji="0" lang="ru-RU" sz="1800" b="0" i="0" u="none" strike="noStrike" cap="none" normalizeH="0" baseline="0">
                          <a:ln>
                            <a:noFill/>
                          </a:ln>
                          <a:solidFill>
                            <a:srgbClr val="000000"/>
                          </a:solidFill>
                          <a:latin typeface="Huawei Sans" panose="020C0503030203020204" pitchFamily="34" charset="0"/>
                          <a:ea typeface="+mn-ea"/>
                          <a:cs typeface="+mn-ea"/>
                          <a:sym typeface="+mn-lt"/>
                        </a:rPr>
                        <a:t>Низкая способность масштабирования</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ru-RU" sz="1800" b="0" i="0" u="none" strike="noStrike" cap="none" normalizeH="0" baseline="0">
                        <a:ln>
                          <a:noFill/>
                        </a:ln>
                        <a:solidFill>
                          <a:srgbClr val="000000"/>
                        </a:solidFill>
                        <a:latin typeface="Huawei Sans" panose="020C0503030203020204" pitchFamily="34" charset="0"/>
                        <a:ea typeface="+mn-ea"/>
                        <a:cs typeface="+mn-ea"/>
                        <a:sym typeface="+mn-lt"/>
                      </a:endParaRPr>
                    </a:p>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800" b="0" i="0" u="none" strike="noStrike" cap="none" normalizeH="0" baseline="0" dirty="0" smtClean="0">
                        <a:ln>
                          <a:noFill/>
                        </a:ln>
                        <a:solidFill>
                          <a:srgbClr val="000000"/>
                        </a:solidFill>
                        <a:effectLst/>
                        <a:latin typeface="Huawei Sans"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lang="ru-RU" sz="1600"/>
                        <a:t>К хосту может быть подключено ограниченное количество портов.</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48000">
                <a:tc vMerge="1">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smtClean="0">
                        <a:ln>
                          <a:noFill/>
                        </a:ln>
                        <a:solidFill>
                          <a:srgbClr val="000000"/>
                        </a:solidFill>
                        <a:effectLst/>
                        <a:latin typeface="Huawei Sans"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lang="ru-RU" sz="1600"/>
                        <a:t>Ограниченное количество дисков с адресами.</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48000">
                <a:tc vMerge="1">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smtClean="0">
                        <a:ln>
                          <a:noFill/>
                        </a:ln>
                        <a:solidFill>
                          <a:srgbClr val="000000"/>
                        </a:solidFill>
                        <a:effectLst/>
                        <a:latin typeface="Huawei Sans"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lang="ru-RU" sz="1600"/>
                        <a:t>Ограниченное расстояние.</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48000">
                <a:tc>
                  <a:txBody>
                    <a:bodyPr/>
                    <a:lstStyle/>
                    <a:p>
                      <a:pPr lvl="0" algn="ctr"/>
                      <a:r>
                        <a:rPr lang="ru-RU" sz="1800">
                          <a:solidFill>
                            <a:schemeClr val="tx1"/>
                          </a:solidFill>
                        </a:rPr>
                        <a:t>Неудобное обслуживание </a:t>
                      </a:r>
                    </a:p>
                    <a:p>
                      <a:pPr lvl="0" algn="ctr"/>
                      <a:endParaRPr lang="ru-RU" sz="1800">
                        <a:solidFill>
                          <a:schemeClr val="tx1"/>
                        </a:solidFill>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lvl="0"/>
                      <a:r>
                        <a:rPr lang="ru-RU" sz="1600"/>
                        <a:t>Система должна быть выключена во время обслуживания.</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48000">
                <a:tc rowSpan="2">
                  <a:txBody>
                    <a:bodyPr/>
                    <a:lstStyle/>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lang="ru-RU" sz="1800">
                          <a:solidFill>
                            <a:schemeClr val="tx1"/>
                          </a:solidFill>
                        </a:rPr>
                        <a:t>Недостаточная степень обмена ресурсами</a:t>
                      </a: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endParaRPr lang="ru-RU" sz="1800">
                        <a:solidFill>
                          <a:schemeClr val="tx1"/>
                        </a:solidFill>
                      </a:endParaRPr>
                    </a:p>
                    <a:p>
                      <a:pPr marL="0" marR="0" lvl="0" indent="0" algn="ctr"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endParaRPr lang="ru-RU" sz="1800">
                        <a:solidFill>
                          <a:schemeClr val="tx1"/>
                        </a:solidFill>
                      </a:endParaRPr>
                    </a:p>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800" b="0" i="0" u="none" strike="noStrike" cap="none" normalizeH="0" baseline="0" dirty="0" smtClean="0">
                        <a:ln>
                          <a:noFill/>
                        </a:ln>
                        <a:solidFill>
                          <a:srgbClr val="000000"/>
                        </a:solidFill>
                        <a:effectLst/>
                        <a:latin typeface="Huawei Sans"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lang="ru-RU" sz="1600"/>
                        <a:t>Трудно совместно использовать внешние порты и накопители.</a:t>
                      </a:r>
                    </a:p>
                  </a:txBody>
                  <a:tcPr marL="90000" marR="90000" marT="46800" marB="46800" anchor="ctr" horzOverflow="overflow">
                    <a:lnR w="28575" cap="flat" cmpd="sng" algn="ctr">
                      <a:solidFill>
                        <a:schemeClr val="tx1"/>
                      </a:solidFill>
                      <a:prstDash val="solid"/>
                      <a:round/>
                      <a:headEnd type="none" w="med" len="med"/>
                      <a:tailEnd type="none" w="med" len="med"/>
                    </a:lnR>
                  </a:tcPr>
                </a:tc>
              </a:tr>
              <a:tr h="648000">
                <a:tc vMerge="1">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pPr>
                      <a:endParaRPr kumimoji="0" lang="en-US" altLang="zh-CN" sz="1600" b="0" i="0" u="none" strike="noStrike" cap="none" normalizeH="0" baseline="0" dirty="0" smtClean="0">
                        <a:ln>
                          <a:noFill/>
                        </a:ln>
                        <a:solidFill>
                          <a:srgbClr val="000000"/>
                        </a:solidFill>
                        <a:effectLst/>
                        <a:latin typeface="Huawei Sans" panose="020C0503030203020204" pitchFamily="34" charset="0"/>
                        <a:ea typeface="+mn-ea"/>
                        <a:cs typeface="+mn-ea"/>
                        <a:sym typeface="+mn-lt"/>
                      </a:endParaRPr>
                    </a:p>
                  </a:txBody>
                  <a:tcPr marL="90000" marR="90000" marT="46800" marB="46800" anchor="ctr" horzOverflow="overflow">
                    <a:lnL w="28575" cap="flat" cmpd="sng" algn="ctr">
                      <a:solidFill>
                        <a:schemeClr val="tx1"/>
                      </a:solidFill>
                      <a:prstDash val="solid"/>
                      <a:round/>
                      <a:headEnd type="none" w="med" len="med"/>
                      <a:tailEnd type="none" w="med" len="med"/>
                    </a:lnL>
                  </a:tcPr>
                </a:tc>
                <a:tc>
                  <a:txBody>
                    <a:bodyPr/>
                    <a:lstStyle/>
                    <a:p>
                      <a:pPr marL="0" marR="0" lvl="0" indent="0" algn="l" defTabSz="801688" rtl="0" eaLnBrk="1" fontAlgn="ctr" latinLnBrk="0" hangingPunct="1">
                        <a:lnSpc>
                          <a:spcPct val="100000"/>
                        </a:lnSpc>
                        <a:spcBef>
                          <a:spcPct val="0"/>
                        </a:spcBef>
                        <a:spcAft>
                          <a:spcPct val="0"/>
                        </a:spcAft>
                        <a:buClr>
                          <a:schemeClr val="tx1"/>
                        </a:buClr>
                        <a:buSzPct val="60000"/>
                        <a:buFont typeface="Wingdings" pitchFamily="2" charset="2"/>
                        <a:buNone/>
                        <a:tabLst/>
                        <a:defRPr/>
                      </a:pPr>
                      <a:r>
                        <a:rPr lang="ru-RU" sz="1600">
                          <a:latin typeface="Huawei Sans" panose="020C0503030203020204" pitchFamily="34" charset="0"/>
                          <a:ea typeface="+mn-ea"/>
                          <a:cs typeface="+mn-ea"/>
                          <a:sym typeface="+mn-lt"/>
                        </a:rPr>
                        <a:t>Разрозненность ресурсов. Например, избыточные ресурсы хранения данных DAS нельзя использовать другим DAS с недостаточным объемом пространства хранения данных.</a:t>
                      </a:r>
                    </a:p>
                  </a:txBody>
                  <a:tcPr marL="90000" marR="90000" marT="46800" marB="46800" anchor="ctr" horzOverflow="overflow">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06680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占位符 9"/>
          <p:cNvSpPr>
            <a:spLocks noGrp="1"/>
          </p:cNvSpPr>
          <p:nvPr>
            <p:ph type="body" sz="quarter" idx="10"/>
          </p:nvPr>
        </p:nvSpPr>
        <p:spPr/>
        <p:txBody>
          <a:bodyPr>
            <a:noAutofit/>
          </a:bodyPr>
          <a:lstStyle/>
          <a:p>
            <a:r>
              <a:rPr lang="ru-RU">
                <a:solidFill>
                  <a:schemeClr val="bg1">
                    <a:lumMod val="50000"/>
                  </a:schemeClr>
                </a:solidFill>
                <a:latin typeface="Huawei Sans" panose="020C0503030203020204" pitchFamily="34" charset="0"/>
              </a:rPr>
              <a:t>DAS</a:t>
            </a:r>
          </a:p>
          <a:p>
            <a:r>
              <a:rPr lang="ru-RU" b="1">
                <a:latin typeface="Huawei Sans" panose="020C0503030203020204" pitchFamily="34" charset="0"/>
              </a:rPr>
              <a:t>NAS</a:t>
            </a:r>
          </a:p>
          <a:p>
            <a:r>
              <a:rPr lang="ru-RU">
                <a:solidFill>
                  <a:schemeClr val="bg1">
                    <a:lumMod val="50000"/>
                  </a:schemeClr>
                </a:solidFill>
                <a:latin typeface="Huawei Sans" panose="020C0503030203020204" pitchFamily="34" charset="0"/>
              </a:rPr>
              <a:t>SAN</a:t>
            </a:r>
          </a:p>
          <a:p>
            <a:r>
              <a:rPr lang="ru-RU">
                <a:solidFill>
                  <a:schemeClr val="bg1">
                    <a:lumMod val="50000"/>
                  </a:schemeClr>
                </a:solidFill>
                <a:latin typeface="Huawei Sans" panose="020C0503030203020204" pitchFamily="34" charset="0"/>
              </a:rPr>
              <a:t>Распределенная архитектура</a:t>
            </a:r>
          </a:p>
        </p:txBody>
      </p:sp>
    </p:spTree>
    <p:extLst>
      <p:ext uri="{BB962C8B-B14F-4D97-AF65-F5344CB8AC3E}">
        <p14:creationId xmlns:p14="http://schemas.microsoft.com/office/powerpoint/2010/main" val="186290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title"/>
          </p:nvPr>
        </p:nvSpPr>
        <p:spPr/>
        <p:txBody>
          <a:bodyPr>
            <a:noAutofit/>
          </a:bodyPr>
          <a:lstStyle/>
          <a:p>
            <a:r>
              <a:rPr lang="ru-RU">
                <a:latin typeface="Huawei Sans" panose="020C0503030203020204" pitchFamily="34" charset="0"/>
              </a:rPr>
              <a:t>NAS</a:t>
            </a:r>
          </a:p>
        </p:txBody>
      </p:sp>
      <p:sp>
        <p:nvSpPr>
          <p:cNvPr id="17" name="文本占位符 16"/>
          <p:cNvSpPr>
            <a:spLocks noGrp="1"/>
          </p:cNvSpPr>
          <p:nvPr>
            <p:ph type="body" sz="quarter" idx="10"/>
          </p:nvPr>
        </p:nvSpPr>
        <p:spPr>
          <a:xfrm>
            <a:off x="731837" y="1052514"/>
            <a:ext cx="7703951" cy="4875042"/>
          </a:xfrm>
        </p:spPr>
        <p:txBody>
          <a:bodyPr>
            <a:noAutofit/>
          </a:bodyPr>
          <a:lstStyle/>
          <a:p>
            <a:pPr algn="l">
              <a:lnSpc>
                <a:spcPct val="100000"/>
              </a:lnSpc>
            </a:pPr>
            <a:r>
              <a:rPr lang="ru-RU" sz="1800" dirty="0"/>
              <a:t>Сетевое хранилище (NAS) соединяет устройства хранения с сетью онлайн и предоставляет сервисы данных и файлов.</a:t>
            </a:r>
          </a:p>
          <a:p>
            <a:pPr algn="l">
              <a:lnSpc>
                <a:spcPct val="100000"/>
              </a:lnSpc>
            </a:pPr>
            <a:r>
              <a:rPr lang="ru-RU" sz="1800" dirty="0"/>
              <a:t>Наиболее часто используемыми протоколами совместной работы сети для NAS являются CIFS (</a:t>
            </a:r>
            <a:r>
              <a:rPr lang="ru-RU" sz="1800" dirty="0" err="1"/>
              <a:t>Common</a:t>
            </a:r>
            <a:r>
              <a:rPr lang="ru-RU" sz="1800" dirty="0"/>
              <a:t> </a:t>
            </a:r>
            <a:r>
              <a:rPr lang="ru-RU" sz="1800" dirty="0" err="1"/>
              <a:t>Internet</a:t>
            </a:r>
            <a:r>
              <a:rPr lang="ru-RU" sz="1800" dirty="0"/>
              <a:t> </a:t>
            </a:r>
            <a:r>
              <a:rPr lang="ru-RU" sz="1800" dirty="0" err="1"/>
              <a:t>File</a:t>
            </a:r>
            <a:r>
              <a:rPr lang="ru-RU" sz="1800" dirty="0"/>
              <a:t> </a:t>
            </a:r>
            <a:r>
              <a:rPr lang="ru-RU" sz="1800" dirty="0" err="1"/>
              <a:t>System</a:t>
            </a:r>
            <a:r>
              <a:rPr lang="ru-RU" sz="1800" dirty="0"/>
              <a:t>) и NFS (</a:t>
            </a:r>
            <a:r>
              <a:rPr lang="ru-RU" sz="1800" dirty="0" err="1"/>
              <a:t>Network</a:t>
            </a:r>
            <a:r>
              <a:rPr lang="ru-RU" sz="1800" dirty="0"/>
              <a:t> </a:t>
            </a:r>
            <a:r>
              <a:rPr lang="ru-RU" sz="1800" dirty="0" err="1"/>
              <a:t>File</a:t>
            </a:r>
            <a:r>
              <a:rPr lang="ru-RU" sz="1800" dirty="0"/>
              <a:t> </a:t>
            </a:r>
            <a:r>
              <a:rPr lang="ru-RU" sz="1800" dirty="0" err="1"/>
              <a:t>System</a:t>
            </a:r>
            <a:r>
              <a:rPr lang="ru-RU" sz="1800" dirty="0"/>
              <a:t>).</a:t>
            </a:r>
          </a:p>
          <a:p>
            <a:pPr algn="l">
              <a:lnSpc>
                <a:spcPct val="100000"/>
              </a:lnSpc>
            </a:pPr>
            <a:endParaRPr lang="en-US" altLang="zh-CN" sz="2000" dirty="0" smtClean="0">
              <a:ea typeface="+mn-ea"/>
              <a:cs typeface="+mn-ea"/>
              <a:sym typeface="+mn-lt"/>
            </a:endParaRPr>
          </a:p>
        </p:txBody>
      </p:sp>
      <p:grpSp>
        <p:nvGrpSpPr>
          <p:cNvPr id="3" name="组合 2"/>
          <p:cNvGrpSpPr/>
          <p:nvPr/>
        </p:nvGrpSpPr>
        <p:grpSpPr>
          <a:xfrm>
            <a:off x="2044604" y="2632758"/>
            <a:ext cx="6161114" cy="2986995"/>
            <a:chOff x="1560176" y="2742963"/>
            <a:chExt cx="6651486" cy="3224734"/>
          </a:xfrm>
        </p:grpSpPr>
        <p:pic>
          <p:nvPicPr>
            <p:cNvPr id="31" name="图片 30"/>
            <p:cNvPicPr>
              <a:picLocks noChangeAspect="1"/>
            </p:cNvPicPr>
            <p:nvPr/>
          </p:nvPicPr>
          <p:blipFill>
            <a:blip r:embed="rId3">
              <a:duotone>
                <a:schemeClr val="accent1">
                  <a:shade val="45000"/>
                  <a:satMod val="135000"/>
                </a:schemeClr>
                <a:prstClr val="white"/>
              </a:duotone>
            </a:blip>
            <a:stretch>
              <a:fillRect/>
            </a:stretch>
          </p:blipFill>
          <p:spPr>
            <a:xfrm>
              <a:off x="3274062" y="2853388"/>
              <a:ext cx="480805" cy="853533"/>
            </a:xfrm>
            <a:prstGeom prst="rect">
              <a:avLst/>
            </a:prstGeom>
          </p:spPr>
        </p:pic>
        <p:pic>
          <p:nvPicPr>
            <p:cNvPr id="34" name="Picture 13" descr="C:\Users\Jacques\AppData\Local\Microsoft\Windows\INetCache\IE\PG2TXIXG\MC900431497[1].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37212" y="4269209"/>
              <a:ext cx="639548" cy="5873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C:\Users\Jacques\AppData\Local\Microsoft\Windows\INetCache\IE\H2PNQTOV\MC90044142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62208" y="3144478"/>
              <a:ext cx="655588" cy="60206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5" descr="C:\Users\Jacques\AppData\Local\Microsoft\Windows\INetCache\IE\NXXWIGAT\MC900441511[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8403" y="5321639"/>
              <a:ext cx="703492" cy="646058"/>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36"/>
            <p:cNvSpPr txBox="1"/>
            <p:nvPr/>
          </p:nvSpPr>
          <p:spPr>
            <a:xfrm>
              <a:off x="1560176" y="2742963"/>
              <a:ext cx="1582484" cy="346379"/>
            </a:xfrm>
            <a:prstGeom prst="rect">
              <a:avLst/>
            </a:prstGeom>
            <a:noFill/>
          </p:spPr>
          <p:txBody>
            <a:bodyPr wrap="none" rtlCol="0">
              <a:noAutofit/>
            </a:bodyPr>
            <a:lstStyle/>
            <a:p>
              <a:pPr fontAlgn="ctr"/>
              <a:r>
                <a:rPr lang="ru-RU" dirty="0">
                  <a:latin typeface="Huawei Sans" panose="020C0503030203020204" pitchFamily="34" charset="0"/>
                </a:rPr>
                <a:t>OС: </a:t>
              </a:r>
              <a:r>
                <a:rPr lang="ru-RU" dirty="0" err="1">
                  <a:latin typeface="Huawei Sans" panose="020C0503030203020204" pitchFamily="34" charset="0"/>
                </a:rPr>
                <a:t>Windows</a:t>
              </a:r>
              <a:endParaRPr lang="ru-RU" dirty="0">
                <a:latin typeface="Huawei Sans" panose="020C0503030203020204" pitchFamily="34" charset="0"/>
              </a:endParaRPr>
            </a:p>
          </p:txBody>
        </p:sp>
        <p:sp>
          <p:nvSpPr>
            <p:cNvPr id="38" name="文本框 37"/>
            <p:cNvSpPr txBox="1"/>
            <p:nvPr/>
          </p:nvSpPr>
          <p:spPr>
            <a:xfrm>
              <a:off x="1944897" y="3874343"/>
              <a:ext cx="1197764" cy="346379"/>
            </a:xfrm>
            <a:prstGeom prst="rect">
              <a:avLst/>
            </a:prstGeom>
            <a:noFill/>
          </p:spPr>
          <p:txBody>
            <a:bodyPr wrap="none" rtlCol="0">
              <a:noAutofit/>
            </a:bodyPr>
            <a:lstStyle/>
            <a:p>
              <a:pPr fontAlgn="ctr"/>
              <a:r>
                <a:rPr lang="ru-RU">
                  <a:latin typeface="Huawei Sans" panose="020C0503030203020204" pitchFamily="34" charset="0"/>
                </a:rPr>
                <a:t>OС: Linux</a:t>
              </a:r>
            </a:p>
          </p:txBody>
        </p:sp>
        <p:sp>
          <p:nvSpPr>
            <p:cNvPr id="39" name="文本框 38"/>
            <p:cNvSpPr txBox="1"/>
            <p:nvPr/>
          </p:nvSpPr>
          <p:spPr>
            <a:xfrm>
              <a:off x="1673357" y="5004857"/>
              <a:ext cx="1556836" cy="346379"/>
            </a:xfrm>
            <a:prstGeom prst="rect">
              <a:avLst/>
            </a:prstGeom>
            <a:noFill/>
          </p:spPr>
          <p:txBody>
            <a:bodyPr wrap="none" rtlCol="0">
              <a:noAutofit/>
            </a:bodyPr>
            <a:lstStyle/>
            <a:p>
              <a:pPr fontAlgn="ctr"/>
              <a:r>
                <a:rPr lang="ru-RU">
                  <a:latin typeface="Huawei Sans" panose="020C0503030203020204" pitchFamily="34" charset="0"/>
                </a:rPr>
                <a:t>OС: MAC OS</a:t>
              </a:r>
            </a:p>
          </p:txBody>
        </p:sp>
        <p:pic>
          <p:nvPicPr>
            <p:cNvPr id="44" name="图片 43"/>
            <p:cNvPicPr>
              <a:picLocks noChangeAspect="1"/>
            </p:cNvPicPr>
            <p:nvPr/>
          </p:nvPicPr>
          <p:blipFill>
            <a:blip r:embed="rId3">
              <a:duotone>
                <a:schemeClr val="accent1">
                  <a:shade val="45000"/>
                  <a:satMod val="135000"/>
                </a:schemeClr>
                <a:prstClr val="white"/>
              </a:duotone>
            </a:blip>
            <a:stretch>
              <a:fillRect/>
            </a:stretch>
          </p:blipFill>
          <p:spPr>
            <a:xfrm>
              <a:off x="3268861" y="3983776"/>
              <a:ext cx="480805" cy="853533"/>
            </a:xfrm>
            <a:prstGeom prst="rect">
              <a:avLst/>
            </a:prstGeom>
          </p:spPr>
        </p:pic>
        <p:pic>
          <p:nvPicPr>
            <p:cNvPr id="45" name="图片 44"/>
            <p:cNvPicPr>
              <a:picLocks noChangeAspect="1"/>
            </p:cNvPicPr>
            <p:nvPr/>
          </p:nvPicPr>
          <p:blipFill>
            <a:blip r:embed="rId3">
              <a:duotone>
                <a:schemeClr val="accent1">
                  <a:shade val="45000"/>
                  <a:satMod val="135000"/>
                </a:schemeClr>
                <a:prstClr val="white"/>
              </a:duotone>
            </a:blip>
            <a:stretch>
              <a:fillRect/>
            </a:stretch>
          </p:blipFill>
          <p:spPr>
            <a:xfrm>
              <a:off x="3274062" y="5114164"/>
              <a:ext cx="480805" cy="853533"/>
            </a:xfrm>
            <a:prstGeom prst="rect">
              <a:avLst/>
            </a:prstGeom>
          </p:spPr>
        </p:pic>
        <p:pic>
          <p:nvPicPr>
            <p:cNvPr id="40" name="Picture 13" descr="C:\Users\Jacques\AppData\Local\Microsoft\Windows\INetCache\IE\PG2TXIXG\MC900431497[1].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1822" y="4128756"/>
              <a:ext cx="639548" cy="587334"/>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descr="C:\Users\Jacques\AppData\Local\Microsoft\Windows\INetCache\IE\H2PNQTOV\MC900441427[1].png"/>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51822" y="3440863"/>
              <a:ext cx="655588" cy="602065"/>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5" descr="C:\Users\Jacques\AppData\Local\Microsoft\Windows\INetCache\IE\NXXWIGAT\MC900441511[1].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08170" y="4731373"/>
              <a:ext cx="703492" cy="646058"/>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nvPicPr>
          <p:blipFill>
            <a:blip r:embed="rId7">
              <a:duotone>
                <a:schemeClr val="accent1">
                  <a:shade val="45000"/>
                  <a:satMod val="135000"/>
                </a:schemeClr>
                <a:prstClr val="white"/>
              </a:duotone>
            </a:blip>
            <a:stretch>
              <a:fillRect/>
            </a:stretch>
          </p:blipFill>
          <p:spPr>
            <a:xfrm>
              <a:off x="4200269" y="4252927"/>
              <a:ext cx="1360803" cy="286053"/>
            </a:xfrm>
            <a:prstGeom prst="rect">
              <a:avLst/>
            </a:prstGeom>
          </p:spPr>
        </p:pic>
        <p:cxnSp>
          <p:nvCxnSpPr>
            <p:cNvPr id="32" name="直接连接符 31"/>
            <p:cNvCxnSpPr>
              <a:stCxn id="31" idx="3"/>
              <a:endCxn id="2" idx="1"/>
            </p:cNvCxnSpPr>
            <p:nvPr/>
          </p:nvCxnSpPr>
          <p:spPr>
            <a:xfrm>
              <a:off x="3754867" y="3280155"/>
              <a:ext cx="445402" cy="11157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stCxn id="44" idx="3"/>
              <a:endCxn id="2" idx="1"/>
            </p:cNvCxnSpPr>
            <p:nvPr/>
          </p:nvCxnSpPr>
          <p:spPr>
            <a:xfrm flipV="1">
              <a:off x="3749666" y="4395954"/>
              <a:ext cx="450603" cy="1458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2" idx="1"/>
              <a:endCxn id="45" idx="3"/>
            </p:cNvCxnSpPr>
            <p:nvPr/>
          </p:nvCxnSpPr>
          <p:spPr>
            <a:xfrm flipH="1">
              <a:off x="3754867" y="4395954"/>
              <a:ext cx="445402" cy="114497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2" idx="3"/>
              <a:endCxn id="65" idx="1"/>
            </p:cNvCxnSpPr>
            <p:nvPr/>
          </p:nvCxnSpPr>
          <p:spPr>
            <a:xfrm>
              <a:off x="5561072" y="4395954"/>
              <a:ext cx="238459" cy="70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4095083" y="4605595"/>
              <a:ext cx="872355" cy="346379"/>
            </a:xfrm>
            <a:prstGeom prst="rect">
              <a:avLst/>
            </a:prstGeom>
            <a:noFill/>
          </p:spPr>
          <p:txBody>
            <a:bodyPr wrap="none" rtlCol="0">
              <a:noAutofit/>
            </a:bodyPr>
            <a:lstStyle/>
            <a:p>
              <a:pPr fontAlgn="ctr"/>
              <a:r>
                <a:rPr lang="ru-RU" dirty="0" smtClean="0">
                  <a:latin typeface="Huawei Sans" panose="020C0503030203020204" pitchFamily="34" charset="0"/>
                </a:rPr>
                <a:t>Коммутатор</a:t>
              </a:r>
              <a:endParaRPr lang="ru-RU" dirty="0">
                <a:latin typeface="Huawei Sans" panose="020C0503030203020204" pitchFamily="34" charset="0"/>
              </a:endParaRPr>
            </a:p>
          </p:txBody>
        </p:sp>
        <p:sp>
          <p:nvSpPr>
            <p:cNvPr id="58" name="文本框 57"/>
            <p:cNvSpPr txBox="1"/>
            <p:nvPr/>
          </p:nvSpPr>
          <p:spPr>
            <a:xfrm>
              <a:off x="5385640" y="4996390"/>
              <a:ext cx="1096775" cy="346379"/>
            </a:xfrm>
            <a:prstGeom prst="rect">
              <a:avLst/>
            </a:prstGeom>
            <a:noFill/>
          </p:spPr>
          <p:txBody>
            <a:bodyPr wrap="none" rtlCol="0">
              <a:noAutofit/>
            </a:bodyPr>
            <a:lstStyle/>
            <a:p>
              <a:pPr fontAlgn="ctr"/>
              <a:r>
                <a:rPr lang="ru-RU" dirty="0">
                  <a:latin typeface="Huawei Sans" panose="020C0503030203020204" pitchFamily="34" charset="0"/>
                </a:rPr>
                <a:t>Устройство NAS</a:t>
              </a:r>
            </a:p>
          </p:txBody>
        </p:sp>
        <p:pic>
          <p:nvPicPr>
            <p:cNvPr id="65" name="图片 64"/>
            <p:cNvPicPr>
              <a:picLocks noChangeAspect="1"/>
            </p:cNvPicPr>
            <p:nvPr/>
          </p:nvPicPr>
          <p:blipFill>
            <a:blip r:embed="rId8">
              <a:duotone>
                <a:schemeClr val="accent1">
                  <a:shade val="45000"/>
                  <a:satMod val="135000"/>
                </a:schemeClr>
                <a:prstClr val="white"/>
              </a:duotone>
            </a:blip>
            <a:stretch>
              <a:fillRect/>
            </a:stretch>
          </p:blipFill>
          <p:spPr>
            <a:xfrm>
              <a:off x="5799531" y="4089928"/>
              <a:ext cx="1527373" cy="626162"/>
            </a:xfrm>
            <a:prstGeom prst="rect">
              <a:avLst/>
            </a:prstGeom>
          </p:spPr>
        </p:pic>
      </p:grpSp>
      <p:sp>
        <p:nvSpPr>
          <p:cNvPr id="205" name="圆角矩形 204"/>
          <p:cNvSpPr/>
          <p:nvPr/>
        </p:nvSpPr>
        <p:spPr>
          <a:xfrm>
            <a:off x="9252170" y="4185806"/>
            <a:ext cx="1737360" cy="486893"/>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fontAlgn="ctr"/>
            <a:endParaRPr lang="en-US" altLang="zh-CN" dirty="0">
              <a:solidFill>
                <a:srgbClr val="C7000B"/>
              </a:solidFill>
              <a:latin typeface="Huawei Sans" panose="020C0503030203020204" pitchFamily="34" charset="0"/>
              <a:cs typeface="+mn-ea"/>
              <a:sym typeface="+mn-lt"/>
            </a:endParaRPr>
          </a:p>
        </p:txBody>
      </p:sp>
      <p:sp>
        <p:nvSpPr>
          <p:cNvPr id="207" name="文本占位符 16"/>
          <p:cNvSpPr txBox="1">
            <a:spLocks/>
          </p:cNvSpPr>
          <p:nvPr/>
        </p:nvSpPr>
        <p:spPr bwMode="auto">
          <a:xfrm>
            <a:off x="8378591" y="2025986"/>
            <a:ext cx="3427320" cy="3280203"/>
          </a:xfrm>
          <a:prstGeom prst="rect">
            <a:avLst/>
          </a:prstGeom>
          <a:noFill/>
          <a:ln w="9525">
            <a:noFill/>
            <a:miter lim="800000"/>
            <a:headEnd/>
            <a:tailEnd/>
          </a:ln>
        </p:spPr>
        <p:txBody>
          <a:bodyPr vert="horz" wrap="square" lIns="80141" tIns="40071" rIns="80141" bIns="40071" numCol="1" anchor="t" anchorCtr="0" compatLnSpc="1">
            <a:prstTxWarp prst="textNoShape">
              <a:avLst/>
            </a:prstTxWarp>
            <a:noAutofit/>
          </a:bodyPr>
          <a:lstStyle>
            <a:lvl1pPr marL="302279" indent="-302279" algn="just" defTabSz="914034" rtl="0" eaLnBrk="1" fontAlgn="ctr" latinLnBrk="0" hangingPunct="1">
              <a:lnSpc>
                <a:spcPct val="140000"/>
              </a:lnSpc>
              <a:spcBef>
                <a:spcPts val="792"/>
              </a:spcBef>
              <a:buClrTx/>
              <a:buSzPct val="50000"/>
              <a:buFont typeface="Wingdings" panose="05000000000000000000" pitchFamily="2" charset="2"/>
              <a:buChar char="l"/>
              <a:defRPr sz="2199" kern="1200" baseline="0">
                <a:solidFill>
                  <a:schemeClr val="tx1"/>
                </a:solidFill>
                <a:latin typeface="Arial" panose="020C0503030203020204" pitchFamily="34" charset="0"/>
                <a:ea typeface="方正兰亭黑简体" panose="02000000000000000000" pitchFamily="2" charset="-122"/>
                <a:cs typeface="Huawei Sans" panose="020C0503030203020204" pitchFamily="34" charset="0"/>
              </a:defRPr>
            </a:lvl1pPr>
            <a:lvl2pPr marL="654938" indent="-251899" algn="l" defTabSz="914034" rtl="0" eaLnBrk="1" fontAlgn="ctr" latinLnBrk="0" hangingPunct="1">
              <a:lnSpc>
                <a:spcPct val="140000"/>
              </a:lnSpc>
              <a:spcBef>
                <a:spcPts val="720"/>
              </a:spcBef>
              <a:buClrTx/>
              <a:buSzPct val="50000"/>
              <a:buFont typeface="Wingdings" panose="05000000000000000000" pitchFamily="2" charset="2"/>
              <a:buChar char="p"/>
              <a:defRPr sz="1999" kern="1200">
                <a:solidFill>
                  <a:schemeClr val="tx1"/>
                </a:solidFill>
                <a:latin typeface="Arial" panose="020C0503030203020204" pitchFamily="34" charset="0"/>
                <a:ea typeface="方正兰亭黑简体" panose="02000000000000000000" pitchFamily="2" charset="-122"/>
                <a:cs typeface="+mn-cs"/>
              </a:defRPr>
            </a:lvl2pPr>
            <a:lvl3pPr marL="1003998" indent="-201519" algn="l" defTabSz="914034" rtl="0" eaLnBrk="1" fontAlgn="ctr" latinLnBrk="0" hangingPunct="1">
              <a:lnSpc>
                <a:spcPct val="140000"/>
              </a:lnSpc>
              <a:spcBef>
                <a:spcPts val="648"/>
              </a:spcBef>
              <a:buClrTx/>
              <a:buSzPct val="50000"/>
              <a:buFont typeface="Wingdings" panose="05000000000000000000" pitchFamily="2" charset="2"/>
              <a:buChar char="n"/>
              <a:defRPr sz="1799" kern="1200">
                <a:solidFill>
                  <a:schemeClr val="tx1"/>
                </a:solidFill>
                <a:latin typeface="Arial" panose="020C0503030203020204" pitchFamily="34" charset="0"/>
                <a:ea typeface="方正兰亭黑简体" panose="02000000000000000000" pitchFamily="2" charset="-122"/>
                <a:cs typeface="+mn-cs"/>
              </a:defRPr>
            </a:lvl3pPr>
            <a:lvl4pPr marL="1399840" indent="-197921" algn="l" defTabSz="914034" rtl="0" eaLnBrk="1" fontAlgn="ctr" latinLnBrk="0" hangingPunct="1">
              <a:lnSpc>
                <a:spcPct val="140000"/>
              </a:lnSpc>
              <a:spcBef>
                <a:spcPts val="576"/>
              </a:spcBef>
              <a:buFont typeface="Huawei Sans" panose="020C0503030203020204" pitchFamily="34" charset="0"/>
              <a:buChar char="−"/>
              <a:defRPr sz="1599" kern="1200">
                <a:solidFill>
                  <a:schemeClr val="tx1"/>
                </a:solidFill>
                <a:latin typeface="Arial" panose="020C0503030203020204" pitchFamily="34" charset="0"/>
                <a:ea typeface="方正兰亭黑简体" panose="02000000000000000000" pitchFamily="2" charset="-122"/>
                <a:cs typeface="+mn-cs"/>
              </a:defRPr>
            </a:lvl4pPr>
            <a:lvl5pPr marL="1802879" indent="-201519" algn="l" defTabSz="914034" rtl="0" eaLnBrk="1" fontAlgn="ctr" latinLnBrk="0" hangingPunct="1">
              <a:lnSpc>
                <a:spcPct val="140000"/>
              </a:lnSpc>
              <a:spcBef>
                <a:spcPts val="576"/>
              </a:spcBef>
              <a:buFont typeface="Huawei Sans" panose="020C0503030203020204" pitchFamily="34" charset="0"/>
              <a:buChar char="~"/>
              <a:defRPr sz="1399" kern="1200">
                <a:solidFill>
                  <a:schemeClr val="tx1"/>
                </a:solidFill>
                <a:latin typeface="Arial" panose="020C0503030203020204" pitchFamily="34" charset="0"/>
                <a:ea typeface="方正兰亭黑简体" panose="02000000000000000000" pitchFamily="2" charset="-122"/>
                <a:cs typeface="+mn-cs"/>
              </a:defRPr>
            </a:lvl5pPr>
            <a:lvl6pPr marL="2513594"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6pPr>
            <a:lvl7pPr marL="2970611"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7pPr>
            <a:lvl8pPr marL="3427628"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8pPr>
            <a:lvl9pPr marL="3884646" indent="-228509" algn="l" defTabSz="914034" rtl="0" eaLnBrk="1" latinLnBrk="0" hangingPunct="1">
              <a:lnSpc>
                <a:spcPct val="90000"/>
              </a:lnSpc>
              <a:spcBef>
                <a:spcPts val="500"/>
              </a:spcBef>
              <a:buFont typeface="Arial" panose="020B0604020202020204" pitchFamily="34" charset="0"/>
              <a:buChar char="•"/>
              <a:defRPr sz="1799" kern="1200">
                <a:solidFill>
                  <a:schemeClr val="tx1"/>
                </a:solidFill>
                <a:latin typeface="Arial"/>
                <a:ea typeface="+mn-ea"/>
                <a:cs typeface="+mn-cs"/>
              </a:defRPr>
            </a:lvl9pPr>
          </a:lstStyle>
          <a:p>
            <a:pPr>
              <a:lnSpc>
                <a:spcPct val="100000"/>
              </a:lnSpc>
            </a:pPr>
            <a:r>
              <a:rPr lang="ru-RU" sz="1800" b="1">
                <a:latin typeface="Huawei Sans" panose="020C0503030203020204" pitchFamily="34" charset="0"/>
              </a:rPr>
              <a:t>Преимущества</a:t>
            </a:r>
            <a:r>
              <a:rPr lang="ru-RU" sz="1800">
                <a:latin typeface="Huawei Sans" panose="020C0503030203020204" pitchFamily="34" charset="0"/>
              </a:rPr>
              <a:t>:</a:t>
            </a:r>
          </a:p>
          <a:p>
            <a:pPr lvl="1">
              <a:lnSpc>
                <a:spcPct val="100000"/>
              </a:lnSpc>
            </a:pPr>
            <a:r>
              <a:rPr lang="ru-RU" sz="1600">
                <a:latin typeface="Huawei Sans" panose="020C0503030203020204" pitchFamily="34" charset="0"/>
              </a:rPr>
              <a:t>Повышенная эффективность</a:t>
            </a:r>
          </a:p>
          <a:p>
            <a:pPr lvl="1">
              <a:lnSpc>
                <a:spcPct val="100000"/>
              </a:lnSpc>
            </a:pPr>
            <a:r>
              <a:rPr lang="ru-RU" sz="1600">
                <a:latin typeface="Huawei Sans" panose="020C0503030203020204" pitchFamily="34" charset="0"/>
              </a:rPr>
              <a:t>Гибкость</a:t>
            </a:r>
          </a:p>
          <a:p>
            <a:pPr lvl="1">
              <a:lnSpc>
                <a:spcPct val="100000"/>
              </a:lnSpc>
            </a:pPr>
            <a:r>
              <a:rPr lang="ru-RU" sz="1600">
                <a:latin typeface="Huawei Sans" panose="020C0503030203020204" pitchFamily="34" charset="0"/>
              </a:rPr>
              <a:t>Централизированное хранилище данных</a:t>
            </a:r>
          </a:p>
          <a:p>
            <a:pPr lvl="1">
              <a:lnSpc>
                <a:spcPct val="100000"/>
              </a:lnSpc>
            </a:pPr>
            <a:r>
              <a:rPr lang="ru-RU" sz="1600">
                <a:latin typeface="Huawei Sans" panose="020C0503030203020204" pitchFamily="34" charset="0"/>
              </a:rPr>
              <a:t>Упрощенное управление</a:t>
            </a:r>
          </a:p>
          <a:p>
            <a:pPr lvl="1">
              <a:lnSpc>
                <a:spcPct val="100000"/>
              </a:lnSpc>
            </a:pPr>
            <a:r>
              <a:rPr lang="ru-RU" sz="1600">
                <a:latin typeface="Huawei Sans" panose="020C0503030203020204" pitchFamily="34" charset="0"/>
              </a:rPr>
              <a:t>Высокая масштабируемость</a:t>
            </a:r>
          </a:p>
          <a:p>
            <a:pPr lvl="1">
              <a:lnSpc>
                <a:spcPct val="100000"/>
              </a:lnSpc>
            </a:pPr>
            <a:r>
              <a:rPr lang="ru-RU" sz="1600">
                <a:latin typeface="Huawei Sans" panose="020C0503030203020204" pitchFamily="34" charset="0"/>
              </a:rPr>
              <a:t>Высокая доступность</a:t>
            </a:r>
          </a:p>
          <a:p>
            <a:pPr lvl="1">
              <a:lnSpc>
                <a:spcPct val="100000"/>
              </a:lnSpc>
            </a:pPr>
            <a:r>
              <a:rPr lang="ru-RU" sz="1600">
                <a:latin typeface="Huawei Sans" panose="020C0503030203020204" pitchFamily="34" charset="0"/>
              </a:rPr>
              <a:t>Безопасность (аутентификация и авторизация пользователей)</a:t>
            </a:r>
          </a:p>
        </p:txBody>
      </p:sp>
    </p:spTree>
    <p:extLst>
      <p:ext uri="{BB962C8B-B14F-4D97-AF65-F5344CB8AC3E}">
        <p14:creationId xmlns:p14="http://schemas.microsoft.com/office/powerpoint/2010/main" val="3232354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标题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自功能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内容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ln w="19050">
          <a:solidFill>
            <a:srgbClr val="00B050"/>
          </a:solidFill>
          <a:prstDash val="sysDot"/>
          <a:tailEnd type="arrow"/>
        </a:ln>
        <a:extLst/>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感谢页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A002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a:defPPr>
      </a:lstStyle>
    </a:txDef>
  </a:objectDefaults>
  <a:extraClrSchemeLst/>
  <a:extLst>
    <a:ext uri="{05A4C25C-085E-4340-85A3-A5531E510DB2}">
      <thm15:themeFamily xmlns:thm15="http://schemas.microsoft.com/office/thememl/2012/main" name="演示文稿1" id="{5D7106B4-FD24-471A-B326-8B58E27A973B}" vid="{1AA013AF-7C2E-4A39-9796-86760F640C1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方正+Huawei">
      <a:majorFont>
        <a:latin typeface="Huawei Sans"/>
        <a:ea typeface="方正兰亭黑简体"/>
        <a:cs typeface=""/>
      </a:majorFont>
      <a:minorFont>
        <a:latin typeface="Huawei Sans"/>
        <a:ea typeface="方正兰亭黑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333E8A2F07A74D848136A2C03778F8" ma:contentTypeVersion="1" ma:contentTypeDescription="Create a new document." ma:contentTypeScope="" ma:versionID="ee942d4b29dff8ac548774f72a0dae5e">
  <xsd:schema xmlns:xsd="http://www.w3.org/2001/XMLSchema" xmlns:xs="http://www.w3.org/2001/XMLSchema" xmlns:p="http://schemas.microsoft.com/office/2006/metadata/properties" xmlns:ns2="475f1e55-3009-46d8-9566-5d569a2b3a98" targetNamespace="http://schemas.microsoft.com/office/2006/metadata/properties" ma:root="true" ma:fieldsID="1d095aabec1d15598815726bd4b054a7" ns2:_="">
    <xsd:import namespace="475f1e55-3009-46d8-9566-5d569a2b3a9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f1e55-3009-46d8-9566-5d569a2b3a9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3CB470-6627-472A-A90B-923C1EDB0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f1e55-3009-46d8-9566-5d569a2b3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B88AF-0F87-422A-801E-ABE7987714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CC6E423-EEF5-4760-8DF6-0C1C834FD2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5527</TotalTime>
  <Words>5186</Words>
  <Application>Microsoft Office PowerPoint</Application>
  <PresentationFormat>Widescreen</PresentationFormat>
  <Paragraphs>626</Paragraphs>
  <Slides>42</Slides>
  <Notes>42</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42</vt:i4>
      </vt:variant>
    </vt:vector>
  </HeadingPairs>
  <TitlesOfParts>
    <vt:vector size="52" baseType="lpstr">
      <vt:lpstr>Huawei Sans</vt:lpstr>
      <vt:lpstr>Microsoft YaHei</vt:lpstr>
      <vt:lpstr>Microsoft YaHei</vt:lpstr>
      <vt:lpstr>方正兰亭黑简体</vt:lpstr>
      <vt:lpstr>Arial</vt:lpstr>
      <vt:lpstr>Wingdings</vt:lpstr>
      <vt:lpstr>1_标题页模板</vt:lpstr>
      <vt:lpstr>2_自功能页模板</vt:lpstr>
      <vt:lpstr>3_内容页模板</vt:lpstr>
      <vt:lpstr>4_感谢页模板</vt:lpstr>
      <vt:lpstr>PowerPoint Presentation</vt:lpstr>
      <vt:lpstr>Архитектура сети хранения данных</vt:lpstr>
      <vt:lpstr>PowerPoint Presentation</vt:lpstr>
      <vt:lpstr>PowerPoint Presentation</vt:lpstr>
      <vt:lpstr>PowerPoint Presentation</vt:lpstr>
      <vt:lpstr>DAS</vt:lpstr>
      <vt:lpstr>Проблемы DAS</vt:lpstr>
      <vt:lpstr>PowerPoint Presentation</vt:lpstr>
      <vt:lpstr>NAS</vt:lpstr>
      <vt:lpstr>Сервер общего назначения и устройства NAS</vt:lpstr>
      <vt:lpstr>Протоколы NAS</vt:lpstr>
      <vt:lpstr>Принципы работы NFS</vt:lpstr>
      <vt:lpstr>Применение NFS. Общее хранилище данных для облачных вычислений</vt:lpstr>
      <vt:lpstr>Принципы работы CIFS</vt:lpstr>
      <vt:lpstr>Применение CIFS. Служба обмена файлами</vt:lpstr>
      <vt:lpstr>PowerPoint Presentation</vt:lpstr>
      <vt:lpstr>NIC + ПО инициатора</vt:lpstr>
      <vt:lpstr>TOE NIC + ПО инициатора</vt:lpstr>
      <vt:lpstr>iSCSI HBA</vt:lpstr>
      <vt:lpstr>Логический порт</vt:lpstr>
      <vt:lpstr>Конфигурация VLAN</vt:lpstr>
      <vt:lpstr>Резервное переключение IP-адресов</vt:lpstr>
      <vt:lpstr>Переключение IP-адреса на базе порта Ethernet</vt:lpstr>
      <vt:lpstr>Переключение IP-адреса на базе объединенного порта</vt:lpstr>
      <vt:lpstr>Переключение IP-адреса на базе VLAN</vt:lpstr>
      <vt:lpstr>PowerPoint Presentation</vt:lpstr>
      <vt:lpstr>Хост-адаптер шины Fibre Channel (FC HBA)</vt:lpstr>
      <vt:lpstr>Сеть FC</vt:lpstr>
      <vt:lpstr>Зонирование</vt:lpstr>
      <vt:lpstr>PowerPoint Presentation</vt:lpstr>
      <vt:lpstr>IP SAN и FC SAN</vt:lpstr>
      <vt:lpstr>Сравнение IP SAN и FC SAN</vt:lpstr>
      <vt:lpstr>PowerPoint Presentation</vt:lpstr>
      <vt:lpstr>Сеть распределенного хранения</vt:lpstr>
      <vt:lpstr>Обзор сетей</vt:lpstr>
      <vt:lpstr>Сетевые плоскости</vt:lpstr>
      <vt:lpstr>Правила организации сети</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fanyan (A)</dc:creator>
  <cp:lastModifiedBy>Ekaterina Avras</cp:lastModifiedBy>
  <cp:revision>274</cp:revision>
  <dcterms:created xsi:type="dcterms:W3CDTF">2018-11-29T10:16:29Z</dcterms:created>
  <dcterms:modified xsi:type="dcterms:W3CDTF">2021-03-30T10:52:50Z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(3)puRX9OOAiWvN6v378O98YdLIGpaRgoc0Lm1gDnJnNR5Fo7lwWjyZXxAZedvM8UCxaozLeMk1
iN71PlPy0OMjw2qgJmIjjTIqW81XfylHkzswd7KC+Iy8xJQMfl2TYF7YpYVRt3twn0SOI5np
5tltlbU0LfxoSqDN30JFqEfFv7wf4SeOKk+cP4+Dxbn8rwTWz0/bXpj81UszY9iFm3juwFIF
NH7Klb3LuIWGS8Aqaq</vt:lpwstr>
  </property>
  <property fmtid="{D5CDD505-2E9C-101B-9397-08002B2CF9AE}" pid="3" name="_2015_ms_pID_7253431">
    <vt:lpwstr>ADpdJ2lLu42p4PeO86uCcQ1bH8onfba6HgbI/UnqMqmMwHUovnyaen
uM+eBXUqVX2exARYHvPgLUGHgPvSPukuI4ksPANbJYwv1wt0fDlcVARO5g60KEM8zj4On5mX
6wMoegNwoj5p9wQNwX93pq6iRJsNDEM4gN0pIeKTY+F3HwXhqFdASRt8kM3LiD1ifsM2be0P
QakxCShQFGLCH5O+4+ECYb2XLdlde1N4akU8</vt:lpwstr>
  </property>
  <property fmtid="{D5CDD505-2E9C-101B-9397-08002B2CF9AE}" pid="4" name="_2015_ms_pID_7253432">
    <vt:lpwstr>Kg==</vt:lpwstr>
  </property>
  <property fmtid="{D5CDD505-2E9C-101B-9397-08002B2CF9AE}" pid="5" name="ContentTypeId">
    <vt:lpwstr>0x01010077333E8A2F07A74D848136A2C03778F8</vt:lpwstr>
  </property>
  <property fmtid="{D5CDD505-2E9C-101B-9397-08002B2CF9AE}" pid="6" name="_readonly">
    <vt:lpwstr/>
  </property>
  <property fmtid="{D5CDD505-2E9C-101B-9397-08002B2CF9AE}" pid="7" name="_change">
    <vt:lpwstr/>
  </property>
  <property fmtid="{D5CDD505-2E9C-101B-9397-08002B2CF9AE}" pid="8" name="_full-control">
    <vt:lpwstr/>
  </property>
  <property fmtid="{D5CDD505-2E9C-101B-9397-08002B2CF9AE}" pid="9" name="sflag">
    <vt:lpwstr>1616398692</vt:lpwstr>
  </property>
</Properties>
</file>