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41" r:id="rId4"/>
    <p:sldMasterId id="2147483843" r:id="rId5"/>
    <p:sldMasterId id="2147483854" r:id="rId6"/>
    <p:sldMasterId id="2147483858" r:id="rId7"/>
  </p:sldMasterIdLst>
  <p:notesMasterIdLst>
    <p:notesMasterId r:id="rId51"/>
  </p:notesMasterIdLst>
  <p:handoutMasterIdLst>
    <p:handoutMasterId r:id="rId52"/>
  </p:handout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302" r:id="rId48"/>
    <p:sldId id="303" r:id="rId49"/>
    <p:sldId id="299" r:id="rId50"/>
  </p:sldIdLst>
  <p:sldSz cx="12192000" cy="6858000"/>
  <p:notesSz cx="6797675" cy="9926638"/>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30A0"/>
    <a:srgbClr val="009DE8"/>
    <a:srgbClr val="FFD99C"/>
    <a:srgbClr val="C55A11"/>
    <a:srgbClr val="006ABD"/>
    <a:srgbClr val="BF0013"/>
    <a:srgbClr val="404040"/>
    <a:srgbClr val="151515"/>
    <a:srgbClr val="C7000B"/>
    <a:srgbClr val="5757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189" autoAdjust="0"/>
  </p:normalViewPr>
  <p:slideViewPr>
    <p:cSldViewPr snapToGrid="0" snapToObjects="1">
      <p:cViewPr>
        <p:scale>
          <a:sx n="78" d="100"/>
          <a:sy n="78" d="100"/>
        </p:scale>
        <p:origin x="557"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996" y="60"/>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a16="http://schemas.microsoft.com/office/drawing/2014/main" xmlns=""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30-Mar-21</a:t>
            </a:fld>
            <a:endParaRPr lang="en-US" dirty="0">
              <a:latin typeface="Huawei Sans" panose="020C0503030203020204" pitchFamily="34" charset="0"/>
            </a:endParaRPr>
          </a:p>
        </p:txBody>
      </p:sp>
      <p:sp>
        <p:nvSpPr>
          <p:cNvPr id="4" name="Footer Placeholder 3">
            <a:extLst>
              <a:ext uri="{FF2B5EF4-FFF2-40B4-BE49-F238E27FC236}">
                <a16:creationId xmlns:a16="http://schemas.microsoft.com/office/drawing/2014/main" xmlns=""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a16="http://schemas.microsoft.com/office/drawing/2014/main" xmlns=""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1838" y="743151"/>
            <a:ext cx="5580062" cy="3117649"/>
          </a:xfrm>
          <a:prstGeom prst="rect">
            <a:avLst/>
          </a:prstGeom>
          <a:noFill/>
          <a:ln w="12700">
            <a:solidFill>
              <a:prstClr val="black"/>
            </a:solidFill>
          </a:ln>
        </p:spPr>
        <p:txBody>
          <a:bodyPr vert="horz" lIns="91440" tIns="45720" rIns="91440" bIns="45720" rtlCol="0" anchor="t" anchorCtr="0"/>
          <a:lstStyle/>
          <a:p>
            <a:endParaRPr lang="en-US"/>
          </a:p>
        </p:txBody>
      </p:sp>
      <p:sp>
        <p:nvSpPr>
          <p:cNvPr id="5" name="Notes Placeholder 4"/>
          <p:cNvSpPr>
            <a:spLocks noGrp="1"/>
          </p:cNvSpPr>
          <p:nvPr>
            <p:ph type="body" sz="quarter" idx="3"/>
          </p:nvPr>
        </p:nvSpPr>
        <p:spPr>
          <a:xfrm>
            <a:off x="731837" y="4300483"/>
            <a:ext cx="5580063" cy="5418958"/>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p15:guide id="2" orient="horz" pos="2704" userDrawn="1">
          <p15:clr>
            <a:srgbClr val="F26B43"/>
          </p15:clr>
        </p15:guide>
        <p15:guide id="3" orient="horz" pos="459" userDrawn="1">
          <p15:clr>
            <a:srgbClr val="F26B43"/>
          </p15:clr>
        </p15:guide>
        <p15:guide id="4" orient="horz" pos="2432" userDrawn="1">
          <p15:clr>
            <a:srgbClr val="F26B43"/>
          </p15:clr>
        </p15:guide>
        <p15:guide id="6" pos="3976" userDrawn="1">
          <p15:clr>
            <a:srgbClr val="F26B43"/>
          </p15:clr>
        </p15:guide>
        <p15:guide id="7" pos="461" userDrawn="1">
          <p15:clr>
            <a:srgbClr val="F26B43"/>
          </p15:clr>
        </p15:guide>
        <p15:guide id="8" pos="220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图像占位符 2"/>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18218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Для большинства критически важных систем хранения данных используется архитектура с множеством контроллеров.</a:t>
            </a:r>
          </a:p>
          <a:p>
            <a:r>
              <a:rPr lang="ru-RU" sz="900" dirty="0"/>
              <a:t>Ниже приведены основные модели архитектуры.</a:t>
            </a:r>
          </a:p>
          <a:p>
            <a:pPr lvl="1"/>
            <a:r>
              <a:rPr lang="ru-RU" sz="900" dirty="0"/>
              <a:t>Шинная архитектура</a:t>
            </a:r>
          </a:p>
          <a:p>
            <a:pPr lvl="1"/>
            <a:r>
              <a:rPr lang="ru-RU" sz="900" dirty="0"/>
              <a:t>Архитектура </a:t>
            </a:r>
            <a:r>
              <a:rPr lang="ru-RU" sz="900" dirty="0" err="1"/>
              <a:t>Hi-Star</a:t>
            </a:r>
            <a:endParaRPr lang="ru-RU" sz="900" dirty="0"/>
          </a:p>
          <a:p>
            <a:pPr lvl="1"/>
            <a:r>
              <a:rPr lang="ru-RU" sz="900" dirty="0"/>
              <a:t>Архитектура прямого подключения</a:t>
            </a:r>
          </a:p>
          <a:p>
            <a:pPr lvl="1"/>
            <a:r>
              <a:rPr lang="ru-RU" sz="900" dirty="0"/>
              <a:t>Архитектура виртуальной матрицы</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759772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В 1990 году компания EMC запустила </a:t>
            </a:r>
            <a:r>
              <a:rPr lang="ru-RU" sz="900" dirty="0" err="1"/>
              <a:t>Symmetrix</a:t>
            </a:r>
            <a:r>
              <a:rPr lang="ru-RU" sz="900" dirty="0"/>
              <a:t>, архитектуру полной шины. Параллельная шина соединяет интерфейсные модули </a:t>
            </a:r>
            <a:r>
              <a:rPr lang="ru-RU" sz="900" dirty="0" err="1"/>
              <a:t>front-end</a:t>
            </a:r>
            <a:r>
              <a:rPr lang="ru-RU" sz="900" dirty="0"/>
              <a:t>, модули кэш-памяти и дисковые интерфейсы </a:t>
            </a:r>
            <a:r>
              <a:rPr lang="ru-RU" sz="900" dirty="0" err="1"/>
              <a:t>back-end</a:t>
            </a:r>
            <a:r>
              <a:rPr lang="ru-RU" sz="900" dirty="0"/>
              <a:t> для обмена данными и сигналами в режиме мультиплексирования во времени.</a:t>
            </a:r>
          </a:p>
          <a:p>
            <a:r>
              <a:rPr lang="ru-RU" sz="900" dirty="0"/>
              <a:t>В 2000 году компания HDS применила архитектуру коммутации для продуктов </a:t>
            </a:r>
            <a:r>
              <a:rPr lang="ru-RU" sz="900" dirty="0" err="1"/>
              <a:t>Lightning</a:t>
            </a:r>
            <a:r>
              <a:rPr lang="ru-RU" sz="900" dirty="0"/>
              <a:t> 9900. Модули интерфейсов, модули кэш-памяти и модули интерфейсов дисков </a:t>
            </a:r>
            <a:r>
              <a:rPr lang="ru-RU" sz="900" dirty="0" err="1"/>
              <a:t>back-end</a:t>
            </a:r>
            <a:r>
              <a:rPr lang="ru-RU" sz="900" dirty="0"/>
              <a:t> были подключены в двух избыточных коммутируемых сетях, что в десятки раз увеличило каналы связи по сравнению с шинной архитектурой. Внутренняя шина перестала быть узким местом для производительности.</a:t>
            </a:r>
          </a:p>
          <a:p>
            <a:r>
              <a:rPr lang="ru-RU" sz="900" dirty="0"/>
              <a:t>В 2003 году компания EMC запустила серию DMX, основанную на архитектуре с технологией подключения «каждый с каждым». Все модули были подключены в режиме «точка-точка», что позволило получить теоретически большую внутреннюю полосу пропускания, но усложняя систему и ограничивая масштабируемость.</a:t>
            </a:r>
          </a:p>
          <a:p>
            <a:r>
              <a:rPr lang="ru-RU" sz="900" dirty="0"/>
              <a:t>В 2009 году, чтобы снизить расходы на разработку аппаратного обеспечения, компания EMC запустила архитектуру распределенной коммутации, подключив отдельный модуль коммутатора к тесно связанной системе хранения данных с двумя контроллерами. Благодаря этому достигался баланс стоимости и масштабируемости.</a:t>
            </a:r>
          </a:p>
          <a:p>
            <a:r>
              <a:rPr lang="ru-RU" sz="900" dirty="0"/>
              <a:t>В 2012 году компания </a:t>
            </a:r>
            <a:r>
              <a:rPr lang="ru-RU" sz="900" dirty="0" err="1"/>
              <a:t>Huawei</a:t>
            </a:r>
            <a:r>
              <a:rPr lang="ru-RU" sz="900" dirty="0"/>
              <a:t> запустила серию </a:t>
            </a:r>
            <a:r>
              <a:rPr lang="ru-RU" sz="900" dirty="0" err="1"/>
              <a:t>OceanStor</a:t>
            </a:r>
            <a:r>
              <a:rPr lang="ru-RU" sz="900" dirty="0"/>
              <a:t> </a:t>
            </a:r>
            <a:r>
              <a:rPr lang="ru-RU" sz="900" dirty="0" err="1"/>
              <a:t>Huawei</a:t>
            </a:r>
            <a:r>
              <a:rPr lang="ru-RU" sz="900" dirty="0"/>
              <a:t> 18000, продукт хранения критически важных данных, также основанный на архитектуре распределенной коммутации.</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620569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Система хранения данных объединяет ненадежные и </a:t>
            </a:r>
            <a:r>
              <a:rPr lang="ru-RU" sz="900" dirty="0" err="1"/>
              <a:t>низкопроизводительные</a:t>
            </a:r>
            <a:r>
              <a:rPr lang="ru-RU" sz="900" dirty="0"/>
              <a:t> диски, чтобы обеспечить высоконадежное и высокопроизводительное хранилище при помощи эффективного управления.</a:t>
            </a:r>
          </a:p>
          <a:p>
            <a:r>
              <a:rPr lang="ru-RU" sz="900" dirty="0"/>
              <a:t>Системы хранения данных обеспечивают совместное использование данных, просты в управлении и предоставляют удобные функции защиты данных. Программное обеспечение систем хранения данных эволюционировало </a:t>
            </a:r>
            <a:r>
              <a:rPr lang="ru-RU" sz="900" dirty="0" smtClean="0"/>
              <a:t>от </a:t>
            </a:r>
            <a:r>
              <a:rPr lang="ru-RU" sz="900" dirty="0"/>
              <a:t>базовых RAID и кэш-памяти к функциям защиты данных, например мгновенным снимкам и репликации, к динамическому управлению ресурсами с повышенной эффективностью управления данными, а также </a:t>
            </a:r>
            <a:r>
              <a:rPr lang="ru-RU" sz="900" dirty="0" err="1"/>
              <a:t>дедупликацией</a:t>
            </a:r>
            <a:r>
              <a:rPr lang="ru-RU" sz="900" dirty="0"/>
              <a:t> и многоуровневым хранение с повышенной эффективностью.</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979597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smtClean="0"/>
              <a:t>Распределенная система хранения организует локальные жесткие диски (HDD) и твердотельные накопители (SSD) серверов общего назначения в крупномасштабный пул ресурсов хранения данных, затем распределяет данные на несколько серверов хранения. </a:t>
            </a:r>
          </a:p>
          <a:p>
            <a:pPr lvl="0"/>
            <a:r>
              <a:rPr lang="ru-RU" sz="900" dirty="0" smtClean="0"/>
              <a:t>В </a:t>
            </a:r>
            <a:r>
              <a:rPr lang="ru-RU" sz="900" dirty="0"/>
              <a:t>настоящее время распределенное хранилище Huawei заимствует опыт </a:t>
            </a:r>
            <a:r>
              <a:rPr lang="ru-RU" sz="900" dirty="0" err="1"/>
              <a:t>Google</a:t>
            </a:r>
            <a:r>
              <a:rPr lang="ru-RU" sz="900" dirty="0"/>
              <a:t>, создавая распределенную файловую систему на нескольких серверах, а затем реализуя сервисы хранения данных в файловой системе.</a:t>
            </a:r>
          </a:p>
          <a:p>
            <a:pPr lvl="0"/>
            <a:r>
              <a:rPr lang="ru-RU" sz="900" dirty="0"/>
              <a:t>Большинство узлов хранения являются серверами общего назначения. Система Huawei </a:t>
            </a:r>
            <a:r>
              <a:rPr lang="ru-RU" sz="900" dirty="0" err="1"/>
              <a:t>OceanStor</a:t>
            </a:r>
            <a:r>
              <a:rPr lang="ru-RU" sz="900" dirty="0"/>
              <a:t> 100D совместима с множеством серверов x86 общего назначения и серверами </a:t>
            </a:r>
            <a:r>
              <a:rPr lang="ru-RU" sz="900" dirty="0" err="1"/>
              <a:t>Arm</a:t>
            </a:r>
            <a:r>
              <a:rPr lang="ru-RU" sz="900" dirty="0"/>
              <a:t>.</a:t>
            </a:r>
          </a:p>
          <a:p>
            <a:r>
              <a:rPr lang="ru-RU" sz="900" dirty="0"/>
              <a:t>Протокол: уровень протокола хранения. Блоки, объекты, HDFS и файловые службы поддерживают доступ для локального монтирования по </a:t>
            </a:r>
            <a:r>
              <a:rPr lang="ru-RU" sz="900" dirty="0" err="1"/>
              <a:t>iSCSI</a:t>
            </a:r>
            <a:r>
              <a:rPr lang="ru-RU" sz="900" dirty="0"/>
              <a:t> или VSC, доступ S3/</a:t>
            </a:r>
            <a:r>
              <a:rPr lang="ru-RU" sz="900" dirty="0" err="1"/>
              <a:t>Swift</a:t>
            </a:r>
            <a:r>
              <a:rPr lang="ru-RU" sz="900" dirty="0"/>
              <a:t>, доступ HDFS и доступ NFS соответственно.</a:t>
            </a:r>
          </a:p>
          <a:p>
            <a:r>
              <a:rPr lang="ru-RU" sz="900" dirty="0"/>
              <a:t>VBS: уровень доступа блоков </a:t>
            </a:r>
            <a:r>
              <a:rPr lang="ru-RU" sz="900" dirty="0" err="1"/>
              <a:t>FusionStorage</a:t>
            </a:r>
            <a:r>
              <a:rPr lang="ru-RU" sz="900" dirty="0"/>
              <a:t> </a:t>
            </a:r>
            <a:r>
              <a:rPr lang="ru-RU" sz="900" dirty="0" err="1"/>
              <a:t>Block</a:t>
            </a:r>
            <a:r>
              <a:rPr lang="ru-RU" sz="900" dirty="0"/>
              <a:t>. Ввод-вывод пользователей передается в VBS по </a:t>
            </a:r>
            <a:r>
              <a:rPr lang="ru-RU" sz="900" dirty="0" err="1"/>
              <a:t>iSCSI</a:t>
            </a:r>
            <a:r>
              <a:rPr lang="ru-RU" sz="900" dirty="0"/>
              <a:t> или SCSI.</a:t>
            </a:r>
          </a:p>
          <a:p>
            <a:r>
              <a:rPr lang="ru-RU" sz="900" dirty="0"/>
              <a:t>EDS-B: предоставляет сервисы блоков с корпоративными возможностями, а также принимает и обрабатывает ввод/вывод от VBS.</a:t>
            </a:r>
          </a:p>
          <a:p>
            <a:r>
              <a:rPr lang="ru-RU" sz="900" dirty="0"/>
              <a:t>EDS-F: предоставляет сервис HDFS.</a:t>
            </a:r>
          </a:p>
          <a:p>
            <a:pPr lvl="0"/>
            <a:r>
              <a:rPr lang="ru-RU" sz="900" dirty="0"/>
              <a:t>Контроллер метаданных (MDC): устройство управления метаданными управляет статусом узла распределенного кластера, правилами распределения данных и правилами восстановления данных.</a:t>
            </a:r>
          </a:p>
          <a:p>
            <a:pPr lvl="0"/>
            <a:r>
              <a:rPr lang="ru-RU" sz="900" dirty="0"/>
              <a:t>Устройство хранения объектов (OSD): устройство хранения данных пользователей в распределенных кластерах устройства хранения объектов.</a:t>
            </a:r>
          </a:p>
          <a:p>
            <a:pPr lvl="0"/>
            <a:r>
              <a:rPr lang="ru-RU" sz="900" dirty="0"/>
              <a:t>Диспетчер кластеров (CM): управляет информацией кластера.</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687817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17702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Вертикальное масштабирование</a:t>
            </a:r>
          </a:p>
          <a:p>
            <a:pPr lvl="1"/>
            <a:r>
              <a:rPr lang="ru-RU" sz="900" dirty="0"/>
              <a:t>Эта традиционная архитектура вертикального масштабирования постоянно добавляет диски хранения данных в существующие системы хранения для соответствия требованиям.</a:t>
            </a:r>
          </a:p>
          <a:p>
            <a:pPr lvl="1"/>
            <a:r>
              <a:rPr lang="ru-RU" sz="900" dirty="0"/>
              <a:t>Преимущество: простая эксплуатация на начальной стадии.</a:t>
            </a:r>
          </a:p>
          <a:p>
            <a:pPr lvl="1"/>
            <a:r>
              <a:rPr lang="ru-RU" sz="900" dirty="0"/>
              <a:t>Недостаток: по мере увеличения масштаба системы хранения данных, увеличение ресурсов достигает узкого места.</a:t>
            </a:r>
          </a:p>
          <a:p>
            <a:r>
              <a:rPr lang="ru-RU" sz="900" dirty="0"/>
              <a:t>Горизонтальное масштабирование</a:t>
            </a:r>
          </a:p>
          <a:p>
            <a:pPr lvl="1"/>
            <a:r>
              <a:rPr lang="ru-RU" sz="900" dirty="0"/>
              <a:t>При этом методе горизонтального расширения архитектуры для соответствия требованиям добавляются контроллеры.</a:t>
            </a:r>
          </a:p>
          <a:p>
            <a:pPr lvl="1"/>
            <a:r>
              <a:rPr lang="ru-RU" sz="900" dirty="0"/>
              <a:t>Преимущество: по мере увеличения масштаба снижается цена на единицу и повышается эффективность.</a:t>
            </a:r>
          </a:p>
          <a:p>
            <a:pPr lvl="1"/>
            <a:r>
              <a:rPr lang="ru-RU" sz="900" dirty="0"/>
              <a:t>Недостаток: растущая сложность программного обеспечения и управления.</a:t>
            </a:r>
          </a:p>
          <a:p>
            <a:endParaRPr lang="en-US" altLang="zh-CN" dirty="0" smtClean="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333228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0" indent="0">
              <a:buNone/>
            </a:pPr>
            <a:r>
              <a:rPr lang="ru-RU" sz="900" dirty="0"/>
              <a:t>В качестве примера используется блок дисков SAS </a:t>
            </a:r>
            <a:r>
              <a:rPr lang="ru-RU" sz="900" dirty="0" err="1"/>
              <a:t>Huawei</a:t>
            </a:r>
            <a:r>
              <a:rPr lang="ru-RU" sz="900" dirty="0"/>
              <a:t>.</a:t>
            </a:r>
          </a:p>
          <a:p>
            <a:pPr lvl="0"/>
            <a:r>
              <a:rPr lang="ru-RU" sz="900" dirty="0"/>
              <a:t>Согласованность портов: в петле порт EXP блока дисков верхнего уровня соединен с портом PRI блока дисков нижнего уровня.</a:t>
            </a:r>
          </a:p>
          <a:p>
            <a:pPr lvl="0"/>
            <a:r>
              <a:rPr lang="ru-RU" sz="900" dirty="0"/>
              <a:t>Сеть с двумя плоскостями: модуль расширения A подключается к контроллеру A, в то время как модуль расширения B подключается к контроллеру B.</a:t>
            </a:r>
          </a:p>
          <a:p>
            <a:pPr lvl="0"/>
            <a:r>
              <a:rPr lang="ru-RU" sz="900" dirty="0"/>
              <a:t>Симметричная сеть: на контроллерах A и B симметричные порты и слоты подключены к одному же блоку дисков. </a:t>
            </a:r>
          </a:p>
          <a:p>
            <a:pPr lvl="0"/>
            <a:r>
              <a:rPr lang="ru-RU" sz="900" dirty="0"/>
              <a:t>Сеть соединений в прямом и обратном направлении: модуль расширения A использует переднее соединение, в то время как модуль расширения B использует обратное соединение. </a:t>
            </a:r>
          </a:p>
          <a:p>
            <a:pPr lvl="0"/>
            <a:r>
              <a:rPr lang="ru-RU" sz="900" dirty="0"/>
              <a:t>Глубина каскадного соединения: количество каскадных блоков дисков в петле не может превышать лимит.</a:t>
            </a:r>
          </a:p>
          <a:p>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428510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0" indent="0">
              <a:buNone/>
            </a:pPr>
            <a:r>
              <a:rPr lang="ru-RU" sz="900" dirty="0"/>
              <a:t>В качестве примера используется умный блок дисков </a:t>
            </a:r>
            <a:r>
              <a:rPr lang="ru-RU" sz="900" dirty="0" err="1"/>
              <a:t>Huawei</a:t>
            </a:r>
            <a:r>
              <a:rPr lang="ru-RU" sz="900" dirty="0"/>
              <a:t>.</a:t>
            </a:r>
          </a:p>
          <a:p>
            <a:r>
              <a:rPr lang="ru-RU" sz="900" dirty="0"/>
              <a:t>Согласованность портов: в петле порт EXP (P1) блока дисков верхнего уровня соединен с портом PRI (P0) блока дисков нижнего уровня.</a:t>
            </a:r>
          </a:p>
          <a:p>
            <a:r>
              <a:rPr lang="ru-RU" sz="900" dirty="0"/>
              <a:t>Сеть с двумя плоскостями: модуль расширения A подключается к контроллеру A, в то время как модуль расширения B подключается к контроллеру B.</a:t>
            </a:r>
          </a:p>
          <a:p>
            <a:r>
              <a:rPr lang="ru-RU" sz="900" dirty="0"/>
              <a:t>Симметричная сеть: на контроллерах A и B симметричные порты и слоты подключены к одному же блоку дисков.</a:t>
            </a:r>
          </a:p>
          <a:p>
            <a:r>
              <a:rPr lang="ru-RU" sz="900" dirty="0"/>
              <a:t>Сетевое переднее подключение: модули расширения A и B используют переднее подключение.</a:t>
            </a:r>
          </a:p>
          <a:p>
            <a:r>
              <a:rPr lang="ru-RU" sz="900" dirty="0"/>
              <a:t>Глубина каскадного соединения: количество каскадных блоков дисков в петле не может превышать лимит. </a:t>
            </a:r>
          </a:p>
          <a:p>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844620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Горизонтальное масштабирование IP используется для устройств начального и среднего уровня </a:t>
            </a:r>
            <a:r>
              <a:rPr lang="ru-RU" sz="900" dirty="0" err="1"/>
              <a:t>Huawei</a:t>
            </a:r>
            <a:r>
              <a:rPr lang="ru-RU" sz="900" dirty="0"/>
              <a:t> </a:t>
            </a:r>
            <a:r>
              <a:rPr lang="ru-RU" sz="900" dirty="0" err="1"/>
              <a:t>OceanStor</a:t>
            </a:r>
            <a:r>
              <a:rPr lang="ru-RU" sz="900" dirty="0"/>
              <a:t> V3 и V5, устройств </a:t>
            </a:r>
            <a:r>
              <a:rPr lang="ru-RU" sz="900" dirty="0" err="1"/>
              <a:t>Huawei</a:t>
            </a:r>
            <a:r>
              <a:rPr lang="ru-RU" sz="900" dirty="0"/>
              <a:t> </a:t>
            </a:r>
            <a:r>
              <a:rPr lang="ru-RU" sz="900" dirty="0" err="1"/>
              <a:t>OceanStor</a:t>
            </a:r>
            <a:r>
              <a:rPr lang="ru-RU" sz="900" dirty="0"/>
              <a:t> V5 </a:t>
            </a:r>
            <a:r>
              <a:rPr lang="ru-RU" sz="900" dirty="0" err="1"/>
              <a:t>Kunpeng</a:t>
            </a:r>
            <a:r>
              <a:rPr lang="ru-RU" sz="900" dirty="0"/>
              <a:t> и устройств </a:t>
            </a:r>
            <a:r>
              <a:rPr lang="ru-RU" sz="900" dirty="0" err="1"/>
              <a:t>Huawei</a:t>
            </a:r>
            <a:r>
              <a:rPr lang="ru-RU" sz="900" dirty="0"/>
              <a:t> </a:t>
            </a:r>
            <a:r>
              <a:rPr lang="ru-RU" sz="900" dirty="0" err="1"/>
              <a:t>Dorado</a:t>
            </a:r>
            <a:r>
              <a:rPr lang="ru-RU" sz="900" dirty="0"/>
              <a:t> V6. Горизонтальное масштабирование IP интегрирует протоколы TCP/IP, RDMA и </a:t>
            </a:r>
            <a:r>
              <a:rPr lang="ru-RU" sz="900" dirty="0" err="1"/>
              <a:t>iWARP</a:t>
            </a:r>
            <a:r>
              <a:rPr lang="ru-RU" sz="900" dirty="0"/>
              <a:t> для реализации переключения сервисов между контроллерами, что соответствует тенденции применения только IP для сетей центров обработки данных.</a:t>
            </a:r>
          </a:p>
          <a:p>
            <a:pPr lvl="0"/>
            <a:r>
              <a:rPr lang="ru-RU" sz="900" dirty="0"/>
              <a:t>Горизонтальное масштабирование </a:t>
            </a:r>
            <a:r>
              <a:rPr lang="ru-RU" sz="900" dirty="0" err="1"/>
              <a:t>PCIe</a:t>
            </a:r>
            <a:r>
              <a:rPr lang="ru-RU" sz="900" dirty="0"/>
              <a:t> используется для устройств </a:t>
            </a:r>
            <a:r>
              <a:rPr lang="ru-RU" sz="900" dirty="0" err="1"/>
              <a:t>Huawei</a:t>
            </a:r>
            <a:r>
              <a:rPr lang="ru-RU" sz="900" dirty="0"/>
              <a:t> </a:t>
            </a:r>
            <a:r>
              <a:rPr lang="ru-RU" sz="900" dirty="0" err="1"/>
              <a:t>OceanStor</a:t>
            </a:r>
            <a:r>
              <a:rPr lang="ru-RU" sz="900" dirty="0"/>
              <a:t> 18000 V3 и V5, а также для устройств </a:t>
            </a:r>
            <a:r>
              <a:rPr lang="ru-RU" sz="900" dirty="0" err="1"/>
              <a:t>Huawei</a:t>
            </a:r>
            <a:r>
              <a:rPr lang="ru-RU" sz="900" dirty="0"/>
              <a:t> </a:t>
            </a:r>
            <a:r>
              <a:rPr lang="ru-RU" sz="900" dirty="0" err="1"/>
              <a:t>OceanStor</a:t>
            </a:r>
            <a:r>
              <a:rPr lang="ru-RU" sz="900" dirty="0"/>
              <a:t> </a:t>
            </a:r>
            <a:r>
              <a:rPr lang="ru-RU" sz="900" dirty="0" err="1"/>
              <a:t>Dorado</a:t>
            </a:r>
            <a:r>
              <a:rPr lang="ru-RU" sz="900" dirty="0"/>
              <a:t> V3. Горизонтальное масштабирование </a:t>
            </a:r>
            <a:r>
              <a:rPr lang="ru-RU" sz="900" dirty="0" err="1"/>
              <a:t>PCIe</a:t>
            </a:r>
            <a:r>
              <a:rPr lang="ru-RU" sz="900" dirty="0"/>
              <a:t> объединяет каналы </a:t>
            </a:r>
            <a:r>
              <a:rPr lang="ru-RU" sz="900" dirty="0" err="1"/>
              <a:t>PCIe</a:t>
            </a:r>
            <a:r>
              <a:rPr lang="ru-RU" sz="900" dirty="0"/>
              <a:t> и технологию RDMA для реализации переключения сервисов между контроллерами.</a:t>
            </a:r>
          </a:p>
          <a:p>
            <a:endParaRPr lang="en-US" altLang="zh-CN"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094840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Горизонтальное масштабирование </a:t>
            </a:r>
            <a:r>
              <a:rPr lang="ru-RU" sz="900" dirty="0" err="1"/>
              <a:t>PCIe</a:t>
            </a:r>
            <a:r>
              <a:rPr lang="ru-RU" sz="900" dirty="0"/>
              <a:t> обладает высокой полосой пропускания и низкой задержкой.</a:t>
            </a:r>
          </a:p>
          <a:p>
            <a:pPr lvl="0"/>
            <a:r>
              <a:rPr lang="ru-RU" sz="900" dirty="0"/>
              <a:t>Горизонтальное масштабирование IP использует стандартные инфраструктуру и технологии центра обработки данных (такие как ETH, TCP/IP и </a:t>
            </a:r>
            <a:r>
              <a:rPr lang="ru-RU" sz="900" dirty="0" err="1"/>
              <a:t>iWARP</a:t>
            </a:r>
            <a:r>
              <a:rPr lang="ru-RU" sz="900" dirty="0"/>
              <a:t>), а также стимулирует разработку запатентованных микросхем </a:t>
            </a:r>
            <a:r>
              <a:rPr lang="ru-RU" sz="900" dirty="0" err="1"/>
              <a:t>Huawei</a:t>
            </a:r>
            <a:r>
              <a:rPr lang="ru-RU" sz="900" dirty="0"/>
              <a:t> для продуктов начального и среднего уровня.</a:t>
            </a:r>
          </a:p>
          <a:p>
            <a:pPr lvl="0"/>
            <a:endParaRPr lang="en-US" altLang="zh-CN" dirty="0" smtClean="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90061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07892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48002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LUN, в который хост записывает данные, принадлежит движку, которому хост предоставляет запись ввода/вывода. Процесс описан ниже.</a:t>
            </a:r>
          </a:p>
          <a:p>
            <a:pPr lvl="1"/>
            <a:r>
              <a:rPr lang="ru-RU" sz="900" dirty="0"/>
              <a:t>Хост предоставляет запись ввода/вывода на движок 0.</a:t>
            </a:r>
          </a:p>
          <a:p>
            <a:pPr lvl="1"/>
            <a:r>
              <a:rPr lang="ru-RU" sz="900" dirty="0"/>
              <a:t>Движок 0 записывает данные в локальный кэш, реализует зеркальную защиту и возвращает сообщение, указывающее на успешную запись данных.</a:t>
            </a:r>
          </a:p>
          <a:p>
            <a:pPr lvl="1"/>
            <a:r>
              <a:rPr lang="ru-RU" sz="900" dirty="0"/>
              <a:t>Движок 0 передает грязные данные на диск. Если целевой диск находится на локальном компьютере, движок 0 непосредственно предоставляет запись ввода/вывода.</a:t>
            </a:r>
          </a:p>
          <a:p>
            <a:pPr lvl="1"/>
            <a:r>
              <a:rPr lang="ru-RU" sz="900" dirty="0"/>
              <a:t>Если целевой диск находится на удаленном устройстве, движок 0 предоставляет ввод/вывод другому движку (например, движку 1), где находится диск.</a:t>
            </a:r>
          </a:p>
          <a:p>
            <a:pPr lvl="1"/>
            <a:r>
              <a:rPr lang="ru-RU" sz="900" dirty="0"/>
              <a:t>Движок 1 записывает грязные данные на диски.</a:t>
            </a:r>
          </a:p>
          <a:p>
            <a:pPr lvl="0"/>
            <a:endParaRPr lang="en-US" altLang="zh-CN" dirty="0" smtClean="0"/>
          </a:p>
          <a:p>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135046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LUN, в который хост записывает данные, не принадлежит движку, которому хост предоставляет запись ввода/вывода. Процесс описан ниже.</a:t>
            </a:r>
          </a:p>
          <a:p>
            <a:pPr lvl="1"/>
            <a:r>
              <a:rPr lang="ru-RU" sz="900" dirty="0"/>
              <a:t>Хост предоставляет запись ввода/вывода на движок 2.</a:t>
            </a:r>
          </a:p>
          <a:p>
            <a:pPr lvl="1"/>
            <a:r>
              <a:rPr lang="ru-RU" sz="900" dirty="0"/>
              <a:t>После обнаружения того, что LUN принадлежит движку 0, движок 2 передает запись ввода/вывода движку 0.</a:t>
            </a:r>
          </a:p>
          <a:p>
            <a:pPr lvl="1"/>
            <a:r>
              <a:rPr lang="ru-RU" sz="900" dirty="0"/>
              <a:t>Движок 0 записывает данные в локальный кэш, реализует зеркальную защиту и возвращает сообщение движку 2, указывающее, что данные записаны. </a:t>
            </a:r>
          </a:p>
          <a:p>
            <a:pPr lvl="1"/>
            <a:r>
              <a:rPr lang="ru-RU" sz="900" dirty="0"/>
              <a:t>Движок 2 возвращает хосту сообщение об выполнении записи. </a:t>
            </a:r>
          </a:p>
          <a:p>
            <a:pPr lvl="1"/>
            <a:r>
              <a:rPr lang="ru-RU" sz="900" dirty="0"/>
              <a:t>Движок 0 передает грязные данные на диск. Если целевой диск находится на локальном компьютере, движок 0 непосредственно предоставляет запись ввода/вывода.</a:t>
            </a:r>
          </a:p>
          <a:p>
            <a:pPr lvl="1"/>
            <a:r>
              <a:rPr lang="ru-RU" sz="900" dirty="0"/>
              <a:t>Если целевой диск находится на удаленном устройстве, движок 0 предоставляет ввод/вывод другому движку (например, движку 1), где находится диск. </a:t>
            </a:r>
          </a:p>
          <a:p>
            <a:pPr lvl="1"/>
            <a:r>
              <a:rPr lang="ru-RU" sz="900" dirty="0"/>
              <a:t>Движок 1 записывает грязные данные на диски.</a:t>
            </a:r>
          </a:p>
          <a:p>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353997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LUN, с которого хост читает данные, принадлежит движку, которому хост предоставляет запись ввода/вывода. Процесс описан ниже.</a:t>
            </a:r>
          </a:p>
          <a:p>
            <a:pPr lvl="1"/>
            <a:r>
              <a:rPr lang="ru-RU" sz="900" dirty="0"/>
              <a:t>Хост предоставляет запись ввода/вывода на движок 0.</a:t>
            </a:r>
          </a:p>
          <a:p>
            <a:pPr lvl="1"/>
            <a:r>
              <a:rPr lang="ru-RU" sz="900" dirty="0"/>
              <a:t>Если читаемые данные ввода/вывода попадает в кэш-память движка 0, движок 0 возвращает данные хосту. </a:t>
            </a:r>
          </a:p>
          <a:p>
            <a:pPr lvl="1"/>
            <a:r>
              <a:rPr lang="ru-RU" sz="900" dirty="0"/>
              <a:t>Если читаемые данные ввода/вывода не попадают в кэш-памяти движка 0, движок 0 считывает данные с диска. Если целевой диск находится на локальном компьютере, движок 0 считывает данные с диска. </a:t>
            </a:r>
          </a:p>
          <a:p>
            <a:pPr lvl="1"/>
            <a:r>
              <a:rPr lang="ru-RU" sz="900" dirty="0"/>
              <a:t>После того, как читаемые данные ввода/вывода попадают в локальную память, движок 0 возвращает данные хосту.</a:t>
            </a:r>
          </a:p>
          <a:p>
            <a:pPr lvl="1"/>
            <a:r>
              <a:rPr lang="ru-RU" sz="900" dirty="0"/>
              <a:t>Если целевой диск находится на удаленном устройстве, движок 0 предоставляет ввод/вывод другому движку (например, движку 1), где находится диск. </a:t>
            </a:r>
          </a:p>
          <a:p>
            <a:pPr lvl="1"/>
            <a:r>
              <a:rPr lang="ru-RU" sz="900" dirty="0"/>
              <a:t>Движок 1 считывает данные с диска. </a:t>
            </a:r>
          </a:p>
          <a:p>
            <a:pPr lvl="1"/>
            <a:r>
              <a:rPr lang="ru-RU" sz="900" dirty="0"/>
              <a:t>Движок 1 выполняет чтение данных. </a:t>
            </a:r>
          </a:p>
          <a:p>
            <a:pPr lvl="1"/>
            <a:r>
              <a:rPr lang="ru-RU" sz="900" dirty="0"/>
              <a:t>Движок 1 возвращает данные движку 0, а затем движок 0 возвращает данные хосту.</a:t>
            </a:r>
          </a:p>
          <a:p>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236564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LUN, с которого хост считывает данные, не принадлежит движку, которому хост предоставляет запись данных ввода/вывода. Процесс описан ниже.</a:t>
            </a:r>
          </a:p>
          <a:p>
            <a:pPr lvl="1"/>
            <a:r>
              <a:rPr lang="ru-RU" sz="900" dirty="0"/>
              <a:t>LUN не принадлежит движку, который предоставляет чтение данных ввода/вывода, а хост предоставляет чтение данных ввода/вывода движку 2.</a:t>
            </a:r>
          </a:p>
          <a:p>
            <a:pPr lvl="1"/>
            <a:r>
              <a:rPr lang="ru-RU" sz="900" dirty="0"/>
              <a:t>После обнаружения того, что LUN принадлежит движку 0, движок 2 передает читаемые данные ввода/вывода движку 0.</a:t>
            </a:r>
          </a:p>
          <a:p>
            <a:pPr lvl="1"/>
            <a:r>
              <a:rPr lang="ru-RU" sz="900" dirty="0"/>
              <a:t>Если читаемые данные ввода/вывода попадают в кэш-память движка 0, движок 0 возвращает данные движку 2. </a:t>
            </a:r>
          </a:p>
          <a:p>
            <a:pPr lvl="1"/>
            <a:r>
              <a:rPr lang="ru-RU" sz="900" dirty="0"/>
              <a:t>Движок 2 возвращает данные хосту. </a:t>
            </a:r>
          </a:p>
          <a:p>
            <a:pPr lvl="1"/>
            <a:r>
              <a:rPr lang="ru-RU" sz="900" dirty="0"/>
              <a:t>Если читаемые данные ввода/вывода не попадают в кэш-памяти движка 0, движок 0 считывает данные с диска. Если целевой диск находится на локальном компьютере, движок 0 считывает данные с диска.</a:t>
            </a:r>
          </a:p>
          <a:p>
            <a:pPr lvl="1"/>
            <a:r>
              <a:rPr lang="ru-RU" sz="900" dirty="0"/>
              <a:t>После того, как читаемые данные ввода/вывода передаются локально, движок 0 возвращает данные движку 2, а затем движок 2 возвращает данные хосту.</a:t>
            </a:r>
          </a:p>
          <a:p>
            <a:pPr lvl="1"/>
            <a:r>
              <a:rPr lang="ru-RU" sz="900" dirty="0"/>
              <a:t>Если целевой диск находится на удаленном устройстве, движок 0 передает данные ввода/вывода движку 1, где находится диск. </a:t>
            </a:r>
          </a:p>
          <a:p>
            <a:pPr lvl="1"/>
            <a:r>
              <a:rPr lang="ru-RU" sz="900" dirty="0"/>
              <a:t>Движок 1 считывает данные с диска.</a:t>
            </a:r>
          </a:p>
          <a:p>
            <a:pPr lvl="1"/>
            <a:r>
              <a:rPr lang="ru-RU" sz="900" dirty="0"/>
              <a:t>Движок 1 завершает чтение данных. </a:t>
            </a:r>
          </a:p>
          <a:p>
            <a:pPr lvl="1"/>
            <a:r>
              <a:rPr lang="ru-RU" sz="900" dirty="0"/>
              <a:t>Движок 1 возвращает данные движку 0, движок 0 возвращает данные движку 2, а затем движок 2 возвращает данные хосту.</a:t>
            </a:r>
          </a:p>
          <a:p>
            <a:endParaRPr lang="en-US" altLang="zh-CN" dirty="0" smtClean="0"/>
          </a:p>
          <a:p>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84686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57872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r>
              <a:rPr lang="ru-RU" sz="900" dirty="0"/>
              <a:t>Продукты хранения начального и среднего уровня </a:t>
            </a:r>
            <a:r>
              <a:rPr lang="ru-RU" sz="900" dirty="0" err="1"/>
              <a:t>Huawei</a:t>
            </a:r>
            <a:r>
              <a:rPr lang="ru-RU" sz="900" dirty="0"/>
              <a:t> используют архитектуру с двумя контроллерами по умолчанию. </a:t>
            </a:r>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836947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pPr lvl="0"/>
            <a:r>
              <a:rPr lang="ru-RU" sz="900" dirty="0"/>
              <a:t>Продукты хранения критически важных данных </a:t>
            </a:r>
            <a:r>
              <a:rPr lang="ru-RU" sz="900" dirty="0" err="1"/>
              <a:t>Huawei</a:t>
            </a:r>
            <a:r>
              <a:rPr lang="ru-RU" sz="900" dirty="0"/>
              <a:t> используют архитектуру с несколькими контроллерами.</a:t>
            </a:r>
          </a:p>
          <a:p>
            <a:endParaRPr lang="en-US" altLang="zh-CN" dirty="0"/>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606366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Полное взаимное подключение на </a:t>
            </a:r>
            <a:r>
              <a:rPr lang="ru-RU" sz="900" dirty="0" err="1"/>
              <a:t>front-end</a:t>
            </a:r>
            <a:endParaRPr lang="ru-RU" sz="900" dirty="0"/>
          </a:p>
          <a:p>
            <a:pPr lvl="1"/>
            <a:r>
              <a:rPr lang="ru-RU" sz="900" dirty="0" err="1"/>
              <a:t>Dorado</a:t>
            </a:r>
            <a:r>
              <a:rPr lang="ru-RU" sz="900" dirty="0"/>
              <a:t> 8000 и 18000 V6 поддерживают FIM, к которым могут одновременно получить доступ четыре контроллера в блоке контроллеров.</a:t>
            </a:r>
          </a:p>
          <a:p>
            <a:pPr lvl="1"/>
            <a:r>
              <a:rPr lang="ru-RU" sz="900" dirty="0"/>
              <a:t>При получении данных ввода/вывода хоста FIM напрямую распределяет данные ввода/вывода соответствующим контроллерам.</a:t>
            </a:r>
          </a:p>
          <a:p>
            <a:r>
              <a:rPr lang="ru-RU" sz="900" dirty="0"/>
              <a:t>Полное взаимное подключение контроллеров</a:t>
            </a:r>
          </a:p>
          <a:p>
            <a:pPr lvl="1"/>
            <a:r>
              <a:rPr lang="ru-RU" sz="900" dirty="0"/>
              <a:t>Контроллеры в блоке контроллеров соединены каналами RDMA на 100 Гбит/с (40 Гбит/с для </a:t>
            </a:r>
            <a:r>
              <a:rPr lang="ru-RU" sz="900" dirty="0" err="1"/>
              <a:t>Dorado</a:t>
            </a:r>
            <a:r>
              <a:rPr lang="ru-RU" sz="900" dirty="0"/>
              <a:t> 3000 V6) на объединительной панели.</a:t>
            </a:r>
          </a:p>
          <a:p>
            <a:pPr lvl="1"/>
            <a:r>
              <a:rPr lang="ru-RU" sz="900" dirty="0"/>
              <a:t>Для горизонтального масштабирования до нескольких блоков контроллеров любые два контроллера могут быть подключены напрямую, чтобы избежать переадресации данных.</a:t>
            </a:r>
          </a:p>
          <a:p>
            <a:r>
              <a:rPr lang="ru-RU" sz="900" dirty="0"/>
              <a:t>Полное взаимное подключение на </a:t>
            </a:r>
            <a:r>
              <a:rPr lang="ru-RU" sz="900" dirty="0" err="1"/>
              <a:t>back-end</a:t>
            </a:r>
            <a:endParaRPr lang="ru-RU" sz="900" dirty="0"/>
          </a:p>
          <a:p>
            <a:pPr lvl="1"/>
            <a:r>
              <a:rPr lang="ru-RU" sz="900" dirty="0" err="1"/>
              <a:t>Dorado</a:t>
            </a:r>
            <a:r>
              <a:rPr lang="ru-RU" sz="900" dirty="0"/>
              <a:t> 8000 и 18000 V6 поддерживают BIM, которые позволяют подключить умный блок дисков к двум блокам контроллеров и открыть доступ для восьми контроллеров одновременно. Этот метод вместе с непрерывным </a:t>
            </a:r>
            <a:r>
              <a:rPr lang="ru-RU" sz="900" dirty="0" err="1"/>
              <a:t>зеркалированием</a:t>
            </a:r>
            <a:r>
              <a:rPr lang="ru-RU" sz="900" dirty="0"/>
              <a:t> позволяет системе переносить отказ 7 контроллеров из 8.</a:t>
            </a:r>
          </a:p>
          <a:p>
            <a:pPr lvl="1"/>
            <a:r>
              <a:rPr lang="ru-RU" sz="900" dirty="0" err="1"/>
              <a:t>Dorado</a:t>
            </a:r>
            <a:r>
              <a:rPr lang="ru-RU" sz="900" dirty="0"/>
              <a:t> 3000, 5000 и 6000 V6 не поддерживают BIM. Блоки дисков, подключенные к </a:t>
            </a:r>
            <a:r>
              <a:rPr lang="ru-RU" sz="900" dirty="0" err="1"/>
              <a:t>Dorado</a:t>
            </a:r>
            <a:r>
              <a:rPr lang="ru-RU" sz="900" dirty="0"/>
              <a:t> 3000, 5000 и 6000 V6, доступны только одному блоку контроллеров. Непрерывное </a:t>
            </a:r>
            <a:r>
              <a:rPr lang="ru-RU" sz="900" dirty="0" err="1"/>
              <a:t>зеркалирование</a:t>
            </a:r>
            <a:r>
              <a:rPr lang="ru-RU" sz="900" dirty="0"/>
              <a:t> не поддерживается.</a:t>
            </a:r>
          </a:p>
          <a:p>
            <a:pPr lvl="1"/>
            <a:endParaRPr lang="en-US" altLang="zh-CN"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7177400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Система хранения данных поддерживает три типа блоков дисков: SAS, умный SAS и умный </a:t>
            </a:r>
            <a:r>
              <a:rPr lang="ru-RU" sz="900" dirty="0" err="1"/>
              <a:t>NVMe</a:t>
            </a:r>
            <a:r>
              <a:rPr lang="ru-RU" sz="900" dirty="0"/>
              <a:t>. В настоящее время они не могут использоваться вместе в одной системе хранения данных.</a:t>
            </a:r>
          </a:p>
          <a:p>
            <a:r>
              <a:rPr lang="ru-RU" sz="900" dirty="0"/>
              <a:t>Блоки данных на базе </a:t>
            </a:r>
            <a:r>
              <a:rPr lang="ru-RU" sz="900" dirty="0" err="1"/>
              <a:t>Smart</a:t>
            </a:r>
            <a:r>
              <a:rPr lang="ru-RU" sz="900" dirty="0"/>
              <a:t> SAS и умного </a:t>
            </a:r>
            <a:r>
              <a:rPr lang="ru-RU" sz="900" dirty="0" err="1"/>
              <a:t>NVMe</a:t>
            </a:r>
            <a:r>
              <a:rPr lang="ru-RU" sz="900" dirty="0"/>
              <a:t> используют один и тот же режим организации сети. В этом режиме блок контроллеров использует общий 2-портовый интерфейсный модуль RDMA на 100 Гбит/с для подключения к блоку дисков. Каждый интерфейсный модуль подключается к четырем контроллерам в блоке контроллеров через </a:t>
            </a:r>
            <a:r>
              <a:rPr lang="ru-RU" sz="900" dirty="0" err="1"/>
              <a:t>PCIe</a:t>
            </a:r>
            <a:r>
              <a:rPr lang="ru-RU" sz="900" dirty="0"/>
              <a:t> 3.0 x16. Таким образом, каждый блок дисков может быть одновременно доступен всем четырем контроллерам, что обеспечивает полное взаимное подключение между блоком дисков и четырьмя контроллерами. Умный блок дисков имеет две группы восходящих портов и может одновременно подключаться к двум блокам контроллеров. Это позволяет двум блокам контроллеров (восемь контроллеров) одновременно получать доступ к блоку дисков, реализуя полное взаимное подключение между блоком дисков и восемью контроллерами. При полном взаимном подключении между блоками дисков и восемью контроллерами система может использовать непрерывное </a:t>
            </a:r>
            <a:r>
              <a:rPr lang="ru-RU" sz="900" dirty="0" err="1"/>
              <a:t>зеркалирование</a:t>
            </a:r>
            <a:r>
              <a:rPr lang="ru-RU" sz="900" dirty="0"/>
              <a:t> для устойчивости в случае отказа 7 контроллеров из 8 без прерывания работы сервисов.</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418808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378063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Симметричная архитектура</a:t>
            </a:r>
          </a:p>
          <a:p>
            <a:pPr lvl="1"/>
            <a:r>
              <a:rPr lang="ru-RU" sz="900" dirty="0"/>
              <a:t>Все продукты поддерживают доступ хоста в режиме «активный-активный». Запросы могут быть равномерно распределены по каждому </a:t>
            </a:r>
            <a:r>
              <a:rPr lang="ru-RU" sz="900" dirty="0" err="1"/>
              <a:t>front</a:t>
            </a:r>
            <a:r>
              <a:rPr lang="ru-RU" sz="900" dirty="0"/>
              <a:t>-</a:t>
            </a:r>
            <a:r>
              <a:rPr lang="ru-RU" sz="900" dirty="0" err="1"/>
              <a:t>end</a:t>
            </a:r>
            <a:r>
              <a:rPr lang="ru-RU" sz="900" dirty="0"/>
              <a:t>-каналу.</a:t>
            </a:r>
          </a:p>
          <a:p>
            <a:pPr lvl="1"/>
            <a:r>
              <a:rPr lang="ru-RU" sz="900" dirty="0"/>
              <a:t>Они устраняют владение LUN контроллеров, что облегчает использование LUN и балансирует нагрузку. Это достигается делением LUN на несколько фрагментов, которые затем равномерно распределяются всем контроллерам с помощью алгоритма DHT.</a:t>
            </a:r>
          </a:p>
          <a:p>
            <a:pPr lvl="1"/>
            <a:r>
              <a:rPr lang="ru-RU" sz="900" dirty="0"/>
              <a:t>Продукты для критически важных данных сокращают задержку с помощью интеллектуальных FIM, которые разделяют LUN на фрагменты для ввода/вывода данных хостов и передают запросы на целевой контроллер.</a:t>
            </a:r>
          </a:p>
          <a:p>
            <a:pPr lvl="0"/>
            <a:r>
              <a:rPr lang="ru-RU" sz="900" dirty="0"/>
              <a:t>Общий порт</a:t>
            </a:r>
          </a:p>
          <a:p>
            <a:pPr lvl="1"/>
            <a:r>
              <a:rPr lang="ru-RU" sz="900" dirty="0"/>
              <a:t>Один порт совместно используется четырьмя контроллерами в блоке контроллеров..</a:t>
            </a:r>
          </a:p>
          <a:p>
            <a:pPr lvl="1"/>
            <a:r>
              <a:rPr lang="ru-RU" sz="900" dirty="0"/>
              <a:t>Нагрузки сбалансированы без умножения путей хоста.</a:t>
            </a:r>
          </a:p>
          <a:p>
            <a:r>
              <a:rPr lang="ru-RU" sz="900" dirty="0"/>
              <a:t>Глобальный кэш</a:t>
            </a:r>
          </a:p>
          <a:p>
            <a:pPr lvl="1"/>
            <a:r>
              <a:rPr lang="ru-RU" sz="900" dirty="0"/>
              <a:t>Система напрямую записывает полученные данные ввода/вывода (в одном или двух фрагментах) в кэш соответствующего контроллера и отправляет подтверждение хосту.</a:t>
            </a:r>
          </a:p>
          <a:p>
            <a:pPr lvl="1"/>
            <a:r>
              <a:rPr lang="ru-RU" sz="900" dirty="0"/>
              <a:t>Умное считывание данных кэша всех контроллеров поддерживает предварительное извлечение всех данных и метаданных LUN.</a:t>
            </a:r>
          </a:p>
          <a:p>
            <a:r>
              <a:rPr lang="ru-RU" sz="900" dirty="0"/>
              <a:t>Глобальный пул</a:t>
            </a:r>
          </a:p>
          <a:p>
            <a:pPr lvl="1"/>
            <a:r>
              <a:rPr lang="ru-RU" sz="900" dirty="0"/>
              <a:t>Пулы хранения равномерно распределяются на всех контроллерах, а RAID 2.0+ используется для управления всеми SSD в пуле хранения.</a:t>
            </a:r>
          </a:p>
          <a:p>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3972001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FIM хранилищ критически важных данных используют разработанный </a:t>
            </a:r>
            <a:r>
              <a:rPr lang="ru-RU" sz="900" dirty="0" err="1"/>
              <a:t>Huawei</a:t>
            </a:r>
            <a:r>
              <a:rPr lang="ru-RU" sz="900" dirty="0"/>
              <a:t> чип Hi1822 для подключения ко всем контроллерам блока контроллеров через четыре внутренних канала, и каждый </a:t>
            </a:r>
            <a:r>
              <a:rPr lang="ru-RU" sz="900" dirty="0" err="1"/>
              <a:t>front</a:t>
            </a:r>
            <a:r>
              <a:rPr lang="ru-RU" sz="900" dirty="0"/>
              <a:t>-</a:t>
            </a:r>
            <a:r>
              <a:rPr lang="ru-RU" sz="900" dirty="0" err="1"/>
              <a:t>end</a:t>
            </a:r>
            <a:r>
              <a:rPr lang="ru-RU" sz="900" dirty="0"/>
              <a:t>-порт предоставляет канал связи для хоста. Если любой контроллер перезапускается во время расширения, работа сервисов </a:t>
            </a:r>
            <a:r>
              <a:rPr lang="ru-RU" sz="900" dirty="0" err="1"/>
              <a:t>бесшовно</a:t>
            </a:r>
            <a:r>
              <a:rPr lang="ru-RU" sz="900" dirty="0"/>
              <a:t> переключается на другой контроллер без влияния на хосты и прерывания каналов.</a:t>
            </a:r>
          </a:p>
          <a:p>
            <a:r>
              <a:rPr lang="ru-RU" sz="900" dirty="0"/>
              <a:t>Переключение за считанные секунды</a:t>
            </a:r>
          </a:p>
          <a:p>
            <a:pPr lvl="1"/>
            <a:r>
              <a:rPr lang="ru-RU" sz="900" dirty="0"/>
              <a:t>Хост не знает о неисправностях контроллера. Переключение завершается в течение 1 секунды.</a:t>
            </a:r>
          </a:p>
          <a:p>
            <a:r>
              <a:rPr lang="ru-RU" sz="900" dirty="0"/>
              <a:t>FIM</a:t>
            </a:r>
          </a:p>
          <a:p>
            <a:pPr lvl="1"/>
            <a:r>
              <a:rPr lang="ru-RU" sz="900" dirty="0"/>
              <a:t>Неисправность контроллера не приводит к отключению </a:t>
            </a:r>
            <a:r>
              <a:rPr lang="ru-RU" sz="900" dirty="0" err="1"/>
              <a:t>front</a:t>
            </a:r>
            <a:r>
              <a:rPr lang="ru-RU" sz="900" dirty="0"/>
              <a:t>-</a:t>
            </a:r>
            <a:r>
              <a:rPr lang="ru-RU" sz="900" dirty="0" err="1"/>
              <a:t>end</a:t>
            </a:r>
            <a:r>
              <a:rPr lang="ru-RU" sz="900" dirty="0"/>
              <a:t>-соединения, и хост не знает о сбое работы контроллера.</a:t>
            </a:r>
          </a:p>
          <a:p>
            <a:pPr lvl="1"/>
            <a:r>
              <a:rPr lang="ru-RU" sz="900" dirty="0"/>
              <a:t>Канал </a:t>
            </a:r>
            <a:r>
              <a:rPr lang="ru-RU" sz="900" dirty="0" err="1"/>
              <a:t>PCIe</a:t>
            </a:r>
            <a:r>
              <a:rPr lang="ru-RU" sz="900" dirty="0"/>
              <a:t> между FIM и контроллером отключается, и FIM обнаруживает неисправность контроллера.</a:t>
            </a:r>
          </a:p>
          <a:p>
            <a:pPr lvl="1"/>
            <a:r>
              <a:rPr lang="ru-RU" sz="900" dirty="0"/>
              <a:t>Осуществляется переключение работы сервисов между контроллерами, и FIM перераспределяет запросы хоста другим контроллерам.</a:t>
            </a:r>
          </a:p>
          <a:p>
            <a:pPr lvl="1"/>
            <a:r>
              <a:rPr lang="ru-RU" sz="900" dirty="0"/>
              <a:t>Время переключения составляет около 1 секунды, что намного короче, чем переключение, выполняемое программным обеспечением с несколькими путями (10-30 с).</a:t>
            </a:r>
          </a:p>
          <a:p>
            <a:r>
              <a:rPr lang="ru-RU" sz="900" dirty="0" err="1"/>
              <a:t>Dorado</a:t>
            </a:r>
            <a:r>
              <a:rPr lang="ru-RU" sz="900" dirty="0"/>
              <a:t> 8000 и 18000 V6 поддерживают FIM.</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7026917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Глобальный кэш состоит из двух частей.</a:t>
            </a:r>
          </a:p>
          <a:p>
            <a:pPr lvl="1"/>
            <a:r>
              <a:rPr lang="ru-RU" sz="900" dirty="0"/>
              <a:t>Глобальная память — память всех контроллеров (четырех контроллеров на рисунке). Она управляется в унифицированном адресе и предоставляет линейное адресное пространство для верхнего уровня на основе политики конфигурирования избыточности.</a:t>
            </a:r>
          </a:p>
          <a:p>
            <a:pPr lvl="1"/>
            <a:r>
              <a:rPr lang="ru-RU" sz="900" dirty="0"/>
              <a:t>WAL — новый вид кэш-памяти типа журнала.</a:t>
            </a:r>
          </a:p>
          <a:p>
            <a:pPr lvl="0"/>
            <a:r>
              <a:rPr lang="ru-RU" sz="900" dirty="0"/>
              <a:t>В режиме глобальной кэш-памяти данные хоста напрямую записываются в журналы линейного адресного пространства, а журналы непосредственно копируют данные хоста в память нескольких контроллеров с использованием RDMA на базе настроенной заранее политики копирования.</a:t>
            </a:r>
          </a:p>
          <a:p>
            <a:endParaRPr 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181786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RAID 2.0+.</a:t>
            </a:r>
          </a:p>
          <a:p>
            <a:r>
              <a:rPr lang="ru-RU" sz="900" dirty="0"/>
              <a:t>Запись новых данных на всей полосе.</a:t>
            </a:r>
          </a:p>
          <a:p>
            <a:r>
              <a:rPr lang="ru-RU" sz="900" dirty="0"/>
              <a:t>Общие группы RAID для нескольких полос.</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391368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Обмен данными на </a:t>
            </a:r>
            <a:r>
              <a:rPr lang="ru-RU" sz="900" dirty="0" err="1"/>
              <a:t>back-end</a:t>
            </a:r>
            <a:r>
              <a:rPr lang="ru-RU" sz="900" dirty="0"/>
              <a:t> включает нижеследующее.</a:t>
            </a:r>
          </a:p>
          <a:p>
            <a:pPr lvl="1"/>
            <a:r>
              <a:rPr lang="ru-RU" sz="900" dirty="0"/>
              <a:t>Общий доступ к </a:t>
            </a:r>
            <a:r>
              <a:rPr lang="ru-RU" sz="900" dirty="0" err="1"/>
              <a:t>back</a:t>
            </a:r>
            <a:r>
              <a:rPr lang="ru-RU" sz="900" dirty="0"/>
              <a:t>-</a:t>
            </a:r>
            <a:r>
              <a:rPr lang="ru-RU" sz="900" dirty="0" err="1"/>
              <a:t>end</a:t>
            </a:r>
            <a:r>
              <a:rPr lang="ru-RU" sz="900" dirty="0"/>
              <a:t>-модулям интерфейсов в блоке.</a:t>
            </a:r>
          </a:p>
          <a:p>
            <a:pPr lvl="1"/>
            <a:r>
              <a:rPr lang="ru-RU" sz="900" dirty="0"/>
              <a:t>Общее использование блока для </a:t>
            </a:r>
            <a:r>
              <a:rPr lang="ru-RU" sz="900" dirty="0" err="1"/>
              <a:t>back</a:t>
            </a:r>
            <a:r>
              <a:rPr lang="ru-RU" sz="900" dirty="0"/>
              <a:t>-</a:t>
            </a:r>
            <a:r>
              <a:rPr lang="ru-RU" sz="900" dirty="0" err="1"/>
              <a:t>end</a:t>
            </a:r>
            <a:r>
              <a:rPr lang="ru-RU" sz="900" dirty="0"/>
              <a:t>-блоков дисков.</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275340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Равномерное распределение LUN без базы.</a:t>
            </a:r>
          </a:p>
          <a:p>
            <a:pPr lvl="1"/>
            <a:r>
              <a:rPr lang="ru-RU" sz="900" dirty="0"/>
              <a:t>Данные на LUN делятся на фрагменты по 64 МБ. </a:t>
            </a:r>
            <a:r>
              <a:rPr lang="ru-RU" sz="900" dirty="0" err="1"/>
              <a:t>Фращменты</a:t>
            </a:r>
            <a:r>
              <a:rPr lang="ru-RU" sz="900" dirty="0"/>
              <a:t> распределяются между различными виртуальными узлами на базе результата хеширования (LUN ID + LBA).</a:t>
            </a:r>
          </a:p>
          <a:p>
            <a:r>
              <a:rPr lang="ru-RU" sz="900" dirty="0"/>
              <a:t>Балансирование нагрузки </a:t>
            </a:r>
            <a:r>
              <a:rPr lang="ru-RU" sz="900" dirty="0" err="1"/>
              <a:t>front-end</a:t>
            </a:r>
            <a:r>
              <a:rPr lang="ru-RU" sz="900" dirty="0"/>
              <a:t>.</a:t>
            </a:r>
          </a:p>
          <a:p>
            <a:pPr lvl="1"/>
            <a:r>
              <a:rPr lang="ru-RU" sz="900" dirty="0" err="1"/>
              <a:t>UltraPath</a:t>
            </a:r>
            <a:r>
              <a:rPr lang="ru-RU" sz="900" dirty="0"/>
              <a:t> выбирает физические каналы для отправки каждого фрагмента соответствующему виртуальному узлу.</a:t>
            </a:r>
          </a:p>
          <a:p>
            <a:pPr lvl="1"/>
            <a:r>
              <a:rPr lang="ru-RU" sz="900" dirty="0"/>
              <a:t>Взаимно подключенные модули ввода/вывода данных </a:t>
            </a:r>
            <a:r>
              <a:rPr lang="ru-RU" sz="900" dirty="0" err="1"/>
              <a:t>front-end</a:t>
            </a:r>
            <a:r>
              <a:rPr lang="ru-RU" sz="900" dirty="0"/>
              <a:t> передают фрагменты соответствующим виртуальным узлам.</a:t>
            </a:r>
          </a:p>
          <a:p>
            <a:pPr lvl="1"/>
            <a:r>
              <a:rPr lang="ru-RU" sz="900" dirty="0" err="1"/>
              <a:t>Front-end</a:t>
            </a:r>
            <a:r>
              <a:rPr lang="ru-RU" sz="900" dirty="0"/>
              <a:t>: при отсутствии </a:t>
            </a:r>
            <a:r>
              <a:rPr lang="ru-RU" sz="900" dirty="0" err="1"/>
              <a:t>UltraPath</a:t>
            </a:r>
            <a:r>
              <a:rPr lang="ru-RU" sz="900" dirty="0"/>
              <a:t> или FIM, контроллеры пересылают данные ввода/вывода на соответствующие виртуальные узлы.</a:t>
            </a:r>
          </a:p>
          <a:p>
            <a:r>
              <a:rPr lang="ru-RU" sz="900" dirty="0"/>
              <a:t>Балансирование нагрузки глобального кэша записи.</a:t>
            </a:r>
          </a:p>
          <a:p>
            <a:pPr lvl="1"/>
            <a:r>
              <a:rPr lang="ru-RU" sz="900" dirty="0"/>
              <a:t>Объем данных сбалансирован.</a:t>
            </a:r>
          </a:p>
          <a:p>
            <a:pPr lvl="1"/>
            <a:r>
              <a:rPr lang="ru-RU" sz="900" dirty="0"/>
              <a:t>Точки доступа к данным сбалансированы.</a:t>
            </a:r>
          </a:p>
          <a:p>
            <a:r>
              <a:rPr lang="ru-RU" sz="900" dirty="0"/>
              <a:t>Балансирование нагрузки глобального пула хранения.</a:t>
            </a:r>
          </a:p>
          <a:p>
            <a:pPr lvl="1"/>
            <a:r>
              <a:rPr lang="ru-RU" sz="900" dirty="0"/>
              <a:t>Использование дисков сбалансировано.</a:t>
            </a:r>
          </a:p>
          <a:p>
            <a:pPr lvl="1"/>
            <a:r>
              <a:rPr lang="ru-RU" sz="900" dirty="0"/>
              <a:t>Степень износа и жизненный цикл дисков сбалансированы.</a:t>
            </a:r>
          </a:p>
          <a:p>
            <a:pPr lvl="1"/>
            <a:r>
              <a:rPr lang="ru-RU" sz="900" dirty="0"/>
              <a:t>Данные распределяются равномерно.</a:t>
            </a:r>
          </a:p>
          <a:p>
            <a:pPr lvl="1"/>
            <a:r>
              <a:rPr lang="ru-RU" sz="900" dirty="0"/>
              <a:t>Данные точки горячих точек сбалансированы.</a:t>
            </a:r>
          </a:p>
          <a:p>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5399559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Три копии кэша</a:t>
            </a:r>
          </a:p>
          <a:p>
            <a:pPr lvl="1"/>
            <a:r>
              <a:rPr lang="ru-RU" sz="900" dirty="0"/>
              <a:t>Система поддерживает две или три копии кэша записи.</a:t>
            </a:r>
          </a:p>
          <a:p>
            <a:pPr lvl="1"/>
            <a:r>
              <a:rPr lang="ru-RU" sz="900" dirty="0"/>
              <a:t>Для использования трех копий требуется дополнительная лицензия.</a:t>
            </a:r>
          </a:p>
          <a:p>
            <a:pPr lvl="1"/>
            <a:r>
              <a:rPr lang="ru-RU" sz="900" dirty="0"/>
              <a:t>Только системы хранения критически важных данных поддерживают три копии.</a:t>
            </a:r>
          </a:p>
          <a:p>
            <a:r>
              <a:rPr lang="ru-RU" sz="900" dirty="0"/>
              <a:t>Три копии допускают одновременный сбой работы двух контроллеров.</a:t>
            </a:r>
          </a:p>
          <a:p>
            <a:pPr lvl="1"/>
            <a:r>
              <a:rPr lang="ru-RU" sz="900" dirty="0"/>
              <a:t>Неисправность двух контроллеров не вызывает потери данных или прерывания работы сервисов.</a:t>
            </a:r>
          </a:p>
          <a:p>
            <a:r>
              <a:rPr lang="ru-RU" sz="900" dirty="0"/>
              <a:t>Три копии допускают отказ одного блока контроллера.</a:t>
            </a:r>
          </a:p>
          <a:p>
            <a:pPr lvl="1"/>
            <a:r>
              <a:rPr lang="ru-RU" sz="900" dirty="0"/>
              <a:t>С помощью трех копий данные </a:t>
            </a:r>
            <a:r>
              <a:rPr lang="ru-RU" sz="900" dirty="0" err="1"/>
              <a:t>зеркалируются</a:t>
            </a:r>
            <a:r>
              <a:rPr lang="ru-RU" sz="900" dirty="0"/>
              <a:t> в блоке контроллеров и в других блоках контроллеров.</a:t>
            </a:r>
          </a:p>
          <a:p>
            <a:pPr lvl="1"/>
            <a:r>
              <a:rPr lang="ru-RU" sz="900" dirty="0"/>
              <a:t>Неисправность блока контроллера не вызывает потери данных или прерывания работы сервиса.</a:t>
            </a:r>
          </a:p>
          <a:p>
            <a:pPr lvl="1"/>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4057355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Непрерывное </a:t>
            </a:r>
            <a:r>
              <a:rPr lang="ru-RU" sz="900" dirty="0" err="1"/>
              <a:t>зеркалирование</a:t>
            </a:r>
            <a:endParaRPr lang="ru-RU" sz="900" dirty="0"/>
          </a:p>
          <a:p>
            <a:pPr lvl="1"/>
            <a:r>
              <a:rPr lang="ru-RU" sz="900" dirty="0"/>
              <a:t>Системы хранения критически важных данных </a:t>
            </a:r>
            <a:r>
              <a:rPr lang="ru-RU" sz="900" dirty="0" err="1"/>
              <a:t>Dorado</a:t>
            </a:r>
            <a:r>
              <a:rPr lang="ru-RU" sz="900" dirty="0"/>
              <a:t> V6 поддерживают непрерывное </a:t>
            </a:r>
            <a:r>
              <a:rPr lang="ru-RU" sz="900" dirty="0" err="1"/>
              <a:t>зеркалирование</a:t>
            </a:r>
            <a:r>
              <a:rPr lang="ru-RU" sz="900" dirty="0"/>
              <a:t>. В случае сбоя контроллера система автоматически выбирает новые контроллеры для </a:t>
            </a:r>
            <a:r>
              <a:rPr lang="ru-RU" sz="900" dirty="0" err="1"/>
              <a:t>зеркалирования</a:t>
            </a:r>
            <a:r>
              <a:rPr lang="ru-RU" sz="900" dirty="0"/>
              <a:t>.</a:t>
            </a:r>
          </a:p>
          <a:p>
            <a:pPr lvl="1"/>
            <a:r>
              <a:rPr lang="ru-RU" sz="900" dirty="0"/>
              <a:t>Непрерывное </a:t>
            </a:r>
            <a:r>
              <a:rPr lang="ru-RU" sz="900" dirty="0" err="1"/>
              <a:t>зеркалирование</a:t>
            </a:r>
            <a:r>
              <a:rPr lang="ru-RU" sz="900" dirty="0"/>
              <a:t> включает все устройства с полным взаимным подключением на </a:t>
            </a:r>
            <a:r>
              <a:rPr lang="ru-RU" sz="900" dirty="0" err="1"/>
              <a:t>back-end</a:t>
            </a:r>
            <a:r>
              <a:rPr lang="ru-RU" sz="900" dirty="0"/>
              <a:t>.</a:t>
            </a:r>
          </a:p>
          <a:p>
            <a:r>
              <a:rPr lang="ru-RU" sz="900" dirty="0"/>
              <a:t>Полное взаимное подключение на </a:t>
            </a:r>
            <a:r>
              <a:rPr lang="ru-RU" sz="900" dirty="0" err="1"/>
              <a:t>back-end</a:t>
            </a:r>
            <a:endParaRPr lang="ru-RU" sz="900" dirty="0"/>
          </a:p>
          <a:p>
            <a:pPr lvl="1"/>
            <a:r>
              <a:rPr lang="ru-RU" sz="900" dirty="0"/>
              <a:t>Контроллеры напрямую подключены к блокам дисков.</a:t>
            </a:r>
          </a:p>
          <a:p>
            <a:pPr lvl="1"/>
            <a:r>
              <a:rPr lang="ru-RU" sz="900" dirty="0"/>
              <a:t>Системы хранения критически важных данных </a:t>
            </a:r>
            <a:r>
              <a:rPr lang="ru-RU" sz="900" dirty="0" err="1"/>
              <a:t>Dorado</a:t>
            </a:r>
            <a:r>
              <a:rPr lang="ru-RU" sz="900" dirty="0"/>
              <a:t> V6 поддерживают полное взаимное подключение на </a:t>
            </a:r>
            <a:r>
              <a:rPr lang="ru-RU" sz="900" dirty="0" err="1"/>
              <a:t>back-end</a:t>
            </a:r>
            <a:r>
              <a:rPr lang="ru-RU" sz="900" dirty="0"/>
              <a:t>.</a:t>
            </a:r>
          </a:p>
          <a:p>
            <a:pPr lvl="1"/>
            <a:r>
              <a:rPr lang="ru-RU" sz="900" dirty="0"/>
              <a:t>BIM + две группы восходящих портов на блоках дисков обеспечивают полное взаимное подключение блоков дисков с восемью контроллерами.</a:t>
            </a:r>
          </a:p>
          <a:p>
            <a:r>
              <a:rPr lang="ru-RU" sz="900" dirty="0"/>
              <a:t>Непрерывное </a:t>
            </a:r>
            <a:r>
              <a:rPr lang="ru-RU" sz="900" dirty="0" err="1"/>
              <a:t>зеркалирование</a:t>
            </a:r>
            <a:r>
              <a:rPr lang="ru-RU" sz="900" dirty="0"/>
              <a:t> и полное взаимное подключение позволяют системе выносить отказ семи из восьми контроллеров.</a:t>
            </a:r>
          </a:p>
          <a:p>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5090319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Когда используются FIM, сбой контроллера не приведет к отключению передних портов от хостов; хосты не знают о сбое контроллера, что обеспечивает высокую доступность. При отказе контроллера, чип порта FIM обнаруживает, что канал </a:t>
            </a:r>
            <a:r>
              <a:rPr lang="ru-RU" sz="900" dirty="0" err="1"/>
              <a:t>PCIe</a:t>
            </a:r>
            <a:r>
              <a:rPr lang="ru-RU" sz="900" dirty="0"/>
              <a:t> между FIM и контроллером отключен. Затем выполняется переключение работы сервисов между контроллерами, и FIM перераспределяет ввод/вывод данных хоста другим контроллерам. Этот процесс завершается в течение секунд и не влияет на работу сервисов хоста. По сравнению с этим при использовании не общих интерфейсных модулей переключение каналов должно осуществляться программным обеспечением хоста с несколькими путями в случае сбоя контроллера, что занимает больше времени (10-30 секунд) и снижает надежность.</a:t>
            </a:r>
          </a:p>
          <a:p>
            <a:r>
              <a:rPr lang="ru-RU" sz="900" dirty="0"/>
              <a:t>Как показано на рисунке выше, если контроллер 1 неисправен, работа сервисов контроллера 1 переключается на другие контроллеры в течение 1 секунды. В то же время FIM обнаруживает, что канал к контроллеру 1 отключен, и перераспределяет ввод/вывод данных хоста другим работающим контроллерам с помощью интеллектуального алгоритма. Весь процесс занимает меньше секунды, и хост не знает о неисправности, поскольку канал </a:t>
            </a:r>
            <a:r>
              <a:rPr lang="ru-RU" sz="900" dirty="0" err="1"/>
              <a:t>Fibre</a:t>
            </a:r>
            <a:r>
              <a:rPr lang="ru-RU" sz="900" dirty="0"/>
              <a:t> </a:t>
            </a:r>
            <a:r>
              <a:rPr lang="ru-RU" sz="900" dirty="0" err="1"/>
              <a:t>Channel</a:t>
            </a:r>
            <a:r>
              <a:rPr lang="ru-RU" sz="900" dirty="0"/>
              <a:t> между FIM и хостом не отключается.</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8778402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0" indent="0">
              <a:buNone/>
            </a:pPr>
            <a:r>
              <a:rPr lang="ru-RU" sz="900" dirty="0"/>
              <a:t>Ответы</a:t>
            </a:r>
          </a:p>
          <a:p>
            <a:r>
              <a:rPr lang="ru-RU" sz="900" dirty="0"/>
              <a:t>1. Истинное</a:t>
            </a:r>
          </a:p>
          <a:p>
            <a:r>
              <a:rPr lang="ru-RU" sz="900" dirty="0"/>
              <a:t>2. Вертикальное масштабирование является традиционной архитектурой вертикального расширения. Другими словами, диски и блоки дисков постоянно добавляются в существующие системы хранения, чтобы удовлетворить потребности пользователей в увеличении емкости. Преимущество этого способа заключается в простоте работы на начальной стадии. Однако по мере увеличения масштабов системы хранения, увеличение ресурсов достигает узких мест, что приводит к увеличению стоимости инвестиций и техобслуживания. Горизонтальное масштабирование — архитектура горизонтального расширения. При таком способе добавляется больше контроллеров для обработки постоянно растущих объемов данных в единице узлов. Преимущество: по мере увеличения масштаба снижается цена на единицу и повышается эффективность. Недостаток: растущая сложность программного обеспечения и управления.</a:t>
            </a:r>
          </a:p>
          <a:p>
            <a:endParaRPr lang="en-US" altLang="zh-CN" dirty="0" smtClean="0"/>
          </a:p>
          <a:p>
            <a:endParaRPr lang="en-US" altLang="zh-CN"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303768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33208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201876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pPr lvl="0"/>
            <a:r>
              <a:rPr lang="ru-RU" sz="900" dirty="0"/>
              <a:t>Учебное приложение </a:t>
            </a:r>
            <a:r>
              <a:rPr lang="ru-RU" sz="900" dirty="0" err="1"/>
              <a:t>Huawei</a:t>
            </a:r>
            <a:endParaRPr lang="ru-RU" sz="900" dirty="0"/>
          </a:p>
          <a:p>
            <a:pPr lvl="1"/>
            <a:r>
              <a:rPr lang="ru-RU" sz="900" dirty="0"/>
              <a:t>Содержит огромную библиотеку учебных видео, сертифицированных </a:t>
            </a:r>
            <a:r>
              <a:rPr lang="ru-RU" sz="900" dirty="0" err="1"/>
              <a:t>Huawei</a:t>
            </a:r>
            <a:r>
              <a:rPr lang="ru-RU" sz="900" dirty="0"/>
              <a:t>.</a:t>
            </a:r>
          </a:p>
          <a:p>
            <a:pPr lvl="0"/>
            <a:r>
              <a:rPr lang="ru-RU" sz="900" dirty="0"/>
              <a:t>Приложение для технической поддержки компаний</a:t>
            </a:r>
          </a:p>
          <a:p>
            <a:pPr lvl="1"/>
            <a:r>
              <a:rPr lang="ru-RU" sz="900" dirty="0"/>
              <a:t>Охватывает все популярные документы, практические сценарии и бюллетени </a:t>
            </a:r>
            <a:r>
              <a:rPr lang="ru-RU" sz="900" dirty="0" err="1"/>
              <a:t>Huawei</a:t>
            </a:r>
            <a:r>
              <a:rPr lang="ru-RU" sz="900" dirty="0"/>
              <a:t>. Пользователи могут быстро запросить команды, аварийные сигналы и запасные части. Они также могут использовать его для сканирования и просмотра информации об устройстве. Простые и интуитивные </a:t>
            </a:r>
            <a:r>
              <a:rPr lang="ru-RU" sz="900" dirty="0" err="1"/>
              <a:t>видеоруководства</a:t>
            </a:r>
            <a:r>
              <a:rPr lang="ru-RU" sz="900" dirty="0"/>
              <a:t> предоставляют техническую поддержку для предприятий круглосуточно.</a:t>
            </a:r>
          </a:p>
          <a:p>
            <a:pPr lvl="0"/>
            <a:r>
              <a:rPr lang="ru-RU" sz="900" dirty="0"/>
              <a:t>Корпоративное сервисное приложение </a:t>
            </a:r>
            <a:r>
              <a:rPr lang="ru-RU" sz="900" dirty="0" err="1"/>
              <a:t>Huawei</a:t>
            </a:r>
            <a:endParaRPr lang="ru-RU" sz="900" dirty="0"/>
          </a:p>
          <a:p>
            <a:pPr lvl="1"/>
            <a:r>
              <a:rPr lang="ru-RU" sz="900" dirty="0"/>
              <a:t>Предоставляет универсальные мобильные ИКТ-порталы для клиентов и партнеров, чтобы предоставить информацию о комплексных продуктах и решениях </a:t>
            </a:r>
            <a:r>
              <a:rPr lang="ru-RU" sz="900" dirty="0" err="1"/>
              <a:t>Huawei</a:t>
            </a:r>
            <a:r>
              <a:rPr lang="ru-RU" sz="900" dirty="0"/>
              <a:t> для корпоративных ИКТ в любое время и в любом месте.</a:t>
            </a:r>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5942527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r>
              <a:rPr lang="ru-RU" sz="900" dirty="0"/>
              <a:t>Популярные инструменты</a:t>
            </a:r>
          </a:p>
          <a:p>
            <a:pPr lvl="1"/>
            <a:r>
              <a:rPr lang="ru-RU" sz="900" dirty="0" err="1"/>
              <a:t>HedEx</a:t>
            </a:r>
            <a:r>
              <a:rPr lang="ru-RU" sz="900" dirty="0"/>
              <a:t> </a:t>
            </a:r>
            <a:r>
              <a:rPr lang="ru-RU" sz="900" dirty="0" err="1"/>
              <a:t>Lite</a:t>
            </a:r>
            <a:r>
              <a:rPr lang="ru-RU" sz="900" dirty="0"/>
              <a:t> — это инструмент </a:t>
            </a:r>
            <a:r>
              <a:rPr lang="ru-RU" sz="900" dirty="0" err="1"/>
              <a:t>Huawei</a:t>
            </a:r>
            <a:r>
              <a:rPr lang="ru-RU" sz="900" dirty="0"/>
              <a:t> для документации продуктов. Он позволяет пользователям просматривать, искать, обновлять и управлять документацией по продуктам.</a:t>
            </a:r>
          </a:p>
          <a:p>
            <a:pPr lvl="1"/>
            <a:r>
              <a:rPr lang="ru-RU" sz="900" dirty="0" err="1"/>
              <a:t>eStor</a:t>
            </a:r>
            <a:r>
              <a:rPr lang="ru-RU" sz="900" dirty="0"/>
              <a:t> — это платформа графического моделирования систем хранения данных. Платформа создает симуляции флэш-устройств хранения данных </a:t>
            </a:r>
            <a:r>
              <a:rPr lang="ru-RU" sz="900" dirty="0" err="1"/>
              <a:t>Huawei</a:t>
            </a:r>
            <a:r>
              <a:rPr lang="ru-RU" sz="900" dirty="0"/>
              <a:t> </a:t>
            </a:r>
            <a:r>
              <a:rPr lang="ru-RU" sz="900" dirty="0" err="1"/>
              <a:t>OceanStor</a:t>
            </a:r>
            <a:r>
              <a:rPr lang="ru-RU" sz="900" dirty="0"/>
              <a:t>, чтобы на помочь пользователям ИКТ и клиентам узнать о продуктах хранения </a:t>
            </a:r>
            <a:r>
              <a:rPr lang="ru-RU" sz="900" dirty="0" err="1"/>
              <a:t>Huawei</a:t>
            </a:r>
            <a:r>
              <a:rPr lang="ru-RU" sz="900" dirty="0"/>
              <a:t> и быстро освоить операции с ними.</a:t>
            </a:r>
          </a:p>
          <a:p>
            <a:pPr lvl="1"/>
            <a:r>
              <a:rPr lang="ru-RU" sz="900" dirty="0"/>
              <a:t>Центр инструментов сетевой документации — инструмент для работы с документацией для сетевых продуктов. Он помогает оценке затрат, планировании сети, реализации проектов, модернизации и техобслуживании.</a:t>
            </a:r>
          </a:p>
          <a:p>
            <a:pPr lvl="1"/>
            <a:r>
              <a:rPr lang="ru-RU" sz="900" dirty="0"/>
              <a:t>Помощник для запроса информации предоставляет запросы информации о командных и аварийных сигналах для продуктов </a:t>
            </a:r>
            <a:r>
              <a:rPr lang="ru-RU" sz="900" dirty="0" err="1"/>
              <a:t>Huawei</a:t>
            </a:r>
            <a:r>
              <a:rPr lang="ru-RU" sz="900" dirty="0"/>
              <a:t>.</a:t>
            </a:r>
          </a:p>
          <a:p>
            <a:pPr lvl="1"/>
            <a:endParaRPr lang="en-US" altLang="zh-CN" dirty="0" smtClean="0"/>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9359286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45629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9285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Системы хранения данных эволюционировали от одного контроллера к взаимному резервированию двойных контроллеров, которые обрабатывали свои собственные задачи перед одновременной обработкой данных. Позже была реализована параллельная симметрическая обработка данных для нескольких контроллеров. Благодаря развитию облачных вычислений и больших данных распределенное хранилище широко используется.</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В настоящее время хранилища данных с одним контроллером используются редко. Большинство систем хранения начального и среднего уровня используют архитектуру с двумя контроллерами, в то время как большинство критически важных систем хранения данных используют архитектуру с множеством контроллеров.</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698560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JBOD (</a:t>
            </a:r>
            <a:r>
              <a:rPr lang="ru-RU" sz="900" baseline="0" dirty="0" err="1">
                <a:solidFill>
                  <a:schemeClr val="tx1"/>
                </a:solidFill>
                <a:latin typeface="Huawei Sans" panose="020C0503030203020204" pitchFamily="34" charset="0"/>
                <a:ea typeface="方正兰亭黑简体" panose="02000000000000000000" pitchFamily="2" charset="-122"/>
                <a:cs typeface="+mn-cs"/>
              </a:rPr>
              <a:t>Just</a:t>
            </a:r>
            <a:r>
              <a:rPr lang="ru-RU" sz="900" baseline="0" dirty="0">
                <a:solidFill>
                  <a:schemeClr val="tx1"/>
                </a:solidFill>
                <a:latin typeface="Huawei Sans" panose="020C0503030203020204" pitchFamily="34" charset="0"/>
                <a:ea typeface="方正兰亭黑简体" panose="02000000000000000000" pitchFamily="2" charset="-122"/>
                <a:cs typeface="+mn-cs"/>
              </a:rPr>
              <a:t> a </a:t>
            </a:r>
            <a:r>
              <a:rPr lang="ru-RU" sz="900" baseline="0" dirty="0" err="1">
                <a:solidFill>
                  <a:schemeClr val="tx1"/>
                </a:solidFill>
                <a:latin typeface="Huawei Sans" panose="020C0503030203020204" pitchFamily="34" charset="0"/>
                <a:ea typeface="方正兰亭黑简体" panose="02000000000000000000" pitchFamily="2" charset="-122"/>
                <a:cs typeface="+mn-cs"/>
              </a:rPr>
              <a:t>Bound</a:t>
            </a:r>
            <a:r>
              <a:rPr lang="ru-RU" sz="900" baseline="0" dirty="0">
                <a:solidFill>
                  <a:schemeClr val="tx1"/>
                </a:solidFill>
                <a:latin typeface="Huawei Sans" panose="020C0503030203020204" pitchFamily="34" charset="0"/>
                <a:ea typeface="方正兰亭黑简体" panose="02000000000000000000" pitchFamily="2" charset="-122"/>
                <a:cs typeface="+mn-cs"/>
              </a:rPr>
              <a:t> </a:t>
            </a:r>
            <a:r>
              <a:rPr lang="ru-RU" sz="900" baseline="0" dirty="0" err="1">
                <a:solidFill>
                  <a:schemeClr val="tx1"/>
                </a:solidFill>
                <a:latin typeface="Huawei Sans" panose="020C0503030203020204" pitchFamily="34" charset="0"/>
                <a:ea typeface="方正兰亭黑简体" panose="02000000000000000000" pitchFamily="2" charset="-122"/>
                <a:cs typeface="+mn-cs"/>
              </a:rPr>
              <a:t>Of</a:t>
            </a:r>
            <a:r>
              <a:rPr lang="ru-RU" sz="900" baseline="0" dirty="0">
                <a:solidFill>
                  <a:schemeClr val="tx1"/>
                </a:solidFill>
                <a:latin typeface="Huawei Sans" panose="020C0503030203020204" pitchFamily="34" charset="0"/>
                <a:ea typeface="方正兰亭黑简体" panose="02000000000000000000" pitchFamily="2" charset="-122"/>
                <a:cs typeface="+mn-cs"/>
              </a:rPr>
              <a:t> </a:t>
            </a:r>
            <a:r>
              <a:rPr lang="ru-RU" sz="900" baseline="0" dirty="0" err="1">
                <a:solidFill>
                  <a:schemeClr val="tx1"/>
                </a:solidFill>
                <a:latin typeface="Huawei Sans" panose="020C0503030203020204" pitchFamily="34" charset="0"/>
                <a:ea typeface="方正兰亭黑简体" panose="02000000000000000000" pitchFamily="2" charset="-122"/>
                <a:cs typeface="+mn-cs"/>
              </a:rPr>
              <a:t>Disks</a:t>
            </a:r>
            <a:r>
              <a:rPr lang="ru-RU" sz="900" baseline="0" dirty="0">
                <a:solidFill>
                  <a:schemeClr val="tx1"/>
                </a:solidFill>
                <a:latin typeface="Huawei Sans" panose="020C0503030203020204" pitchFamily="34" charset="0"/>
                <a:ea typeface="方正兰亭黑简体" panose="02000000000000000000" pitchFamily="2" charset="-122"/>
                <a:cs typeface="+mn-cs"/>
              </a:rPr>
              <a:t>) — это собрание дисков, которое называется дисковым шасси.</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Внешний дисковый массив с контроллерами RAID. При помощи дискового шасси дисковый массив </a:t>
            </a:r>
            <a:r>
              <a:rPr lang="ru-RU" sz="900" baseline="0" dirty="0" err="1">
                <a:solidFill>
                  <a:schemeClr val="tx1"/>
                </a:solidFill>
                <a:latin typeface="Huawei Sans" panose="020C0503030203020204" pitchFamily="34" charset="0"/>
                <a:ea typeface="方正兰亭黑简体" panose="02000000000000000000" pitchFamily="2" charset="-122"/>
                <a:cs typeface="+mn-cs"/>
              </a:rPr>
              <a:t>виртуализирует</a:t>
            </a:r>
            <a:r>
              <a:rPr lang="ru-RU" sz="900" baseline="0" dirty="0">
                <a:solidFill>
                  <a:schemeClr val="tx1"/>
                </a:solidFill>
                <a:latin typeface="Huawei Sans" panose="020C0503030203020204" pitchFamily="34" charset="0"/>
                <a:ea typeface="方正兰亭黑简体" panose="02000000000000000000" pitchFamily="2" charset="-122"/>
                <a:cs typeface="+mn-cs"/>
              </a:rPr>
              <a:t> внутренние диски в логические диски через RAID-контроллеры, а затем подключается к интерфейсу SCS на хосте через внешний интерфейс SCSI.</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Независимое внешнее устройство. Диски и контроллеры являются независимыми внешними устройствами сервера. Эти устройства позволили технологии хранения данных стать значительной независимой сферой, которая продолжает расти.</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Если система хранения данных имеет только один модуль контроллера, это единая точка отказа (SPOF).</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916319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Активный-резервный</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Также известна как система высокой доступности (HA), то есть одновременно работает только один контроллер, в то время как другой находится в режиме ожидания, синхронизирует данные и осуществляет мониторинг работы сервисов. Если на активном контроллере происходит сбой, работа сервисов переключается на резервный контроллер. Кроме того, активный контроллер выключается или перезапускается до переключения, чтобы предотвратить разделение вычислительных мощностей. Шина активного контроллера освобождается, затем переключается работа шин </a:t>
            </a:r>
            <a:r>
              <a:rPr lang="ru-RU" sz="900" baseline="0" dirty="0" err="1">
                <a:solidFill>
                  <a:schemeClr val="tx1"/>
                </a:solidFill>
                <a:latin typeface="Huawei Sans" panose="020C0503030203020204" pitchFamily="34" charset="0"/>
                <a:ea typeface="方正兰亭黑简体" panose="02000000000000000000" pitchFamily="2" charset="-122"/>
                <a:cs typeface="+mn-cs"/>
              </a:rPr>
              <a:t>back-end</a:t>
            </a:r>
            <a:r>
              <a:rPr lang="ru-RU" sz="900" baseline="0" dirty="0">
                <a:solidFill>
                  <a:schemeClr val="tx1"/>
                </a:solidFill>
                <a:latin typeface="Huawei Sans" panose="020C0503030203020204" pitchFamily="34" charset="0"/>
                <a:ea typeface="方正兰亭黑简体" panose="02000000000000000000" pitchFamily="2" charset="-122"/>
                <a:cs typeface="+mn-cs"/>
              </a:rPr>
              <a:t> и </a:t>
            </a:r>
            <a:r>
              <a:rPr lang="ru-RU" sz="900" baseline="0" dirty="0" err="1">
                <a:solidFill>
                  <a:schemeClr val="tx1"/>
                </a:solidFill>
                <a:latin typeface="Huawei Sans" panose="020C0503030203020204" pitchFamily="34" charset="0"/>
                <a:ea typeface="方正兰亭黑简体" panose="02000000000000000000" pitchFamily="2" charset="-122"/>
                <a:cs typeface="+mn-cs"/>
              </a:rPr>
              <a:t>front-end</a:t>
            </a:r>
            <a:r>
              <a:rPr lang="ru-RU" sz="900" baseline="0" dirty="0">
                <a:solidFill>
                  <a:schemeClr val="tx1"/>
                </a:solidFill>
                <a:latin typeface="Huawei Sans" panose="020C0503030203020204" pitchFamily="34" charset="0"/>
                <a:ea typeface="方正兰亭黑简体" panose="02000000000000000000" pitchFamily="2" charset="-122"/>
                <a:cs typeface="+mn-cs"/>
              </a:rPr>
              <a:t>.</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Активный-активный</a:t>
            </a:r>
          </a:p>
          <a:p>
            <a:pPr lvl="1"/>
            <a:r>
              <a:rPr lang="ru-RU" sz="900" baseline="0" dirty="0">
                <a:solidFill>
                  <a:schemeClr val="tx1"/>
                </a:solidFill>
                <a:latin typeface="Huawei Sans" panose="020C0503030203020204" pitchFamily="34" charset="0"/>
                <a:ea typeface="方正兰亭黑简体" panose="02000000000000000000" pitchFamily="2" charset="-122"/>
                <a:cs typeface="+mn-cs"/>
              </a:rPr>
              <a:t>Два контроллера работают одновременно. Каждая шина подключается ко всем шинам </a:t>
            </a:r>
            <a:r>
              <a:rPr lang="ru-RU" sz="900" baseline="0" dirty="0" err="1">
                <a:solidFill>
                  <a:schemeClr val="tx1"/>
                </a:solidFill>
                <a:latin typeface="Huawei Sans" panose="020C0503030203020204" pitchFamily="34" charset="0"/>
                <a:ea typeface="方正兰亭黑简体" panose="02000000000000000000" pitchFamily="2" charset="-122"/>
                <a:cs typeface="+mn-cs"/>
              </a:rPr>
              <a:t>back-end</a:t>
            </a:r>
            <a:r>
              <a:rPr lang="ru-RU" sz="900" baseline="0" dirty="0">
                <a:solidFill>
                  <a:schemeClr val="tx1"/>
                </a:solidFill>
                <a:latin typeface="Huawei Sans" panose="020C0503030203020204" pitchFamily="34" charset="0"/>
                <a:ea typeface="方正兰亭黑简体" panose="02000000000000000000" pitchFamily="2" charset="-122"/>
                <a:cs typeface="+mn-cs"/>
              </a:rPr>
              <a:t>, но каждая шина управляется только одним контроллером. Каждый контроллер управляет половиной всех шин </a:t>
            </a:r>
            <a:r>
              <a:rPr lang="ru-RU" sz="900" baseline="0" dirty="0" err="1">
                <a:solidFill>
                  <a:schemeClr val="tx1"/>
                </a:solidFill>
                <a:latin typeface="Huawei Sans" panose="020C0503030203020204" pitchFamily="34" charset="0"/>
                <a:ea typeface="方正兰亭黑简体" panose="02000000000000000000" pitchFamily="2" charset="-122"/>
                <a:cs typeface="+mn-cs"/>
              </a:rPr>
              <a:t>back-end</a:t>
            </a:r>
            <a:r>
              <a:rPr lang="ru-RU" sz="900" baseline="0" dirty="0">
                <a:solidFill>
                  <a:schemeClr val="tx1"/>
                </a:solidFill>
                <a:latin typeface="Huawei Sans" panose="020C0503030203020204" pitchFamily="34" charset="0"/>
                <a:ea typeface="方正兰亭黑简体" panose="02000000000000000000" pitchFamily="2" charset="-122"/>
                <a:cs typeface="+mn-cs"/>
              </a:rPr>
              <a:t>. Если один контроллер неисправен, другой начинает управлять работой всех шин. Это более эффективно, чем режим «активный-резервный».</a:t>
            </a:r>
          </a:p>
          <a:p>
            <a:pPr lvl="0"/>
            <a:r>
              <a:rPr lang="ru-RU" sz="900" baseline="0" dirty="0">
                <a:solidFill>
                  <a:schemeClr val="tx1"/>
                </a:solidFill>
                <a:latin typeface="Huawei Sans" panose="020C0503030203020204" pitchFamily="34" charset="0"/>
                <a:ea typeface="方正兰亭黑简体" panose="02000000000000000000" pitchFamily="2" charset="-122"/>
                <a:cs typeface="+mn-cs"/>
              </a:rPr>
              <a:t>В настоящее время архитектура с двумя контроллерами используется в основном в распространенных системах хранения данных начального и среднего уровня.</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806415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Системы хранения среднего уровня всегда используют независимую архитектуру с двумя контроллерами. Контроллеры обычно имеют модульное оборудование.</a:t>
            </a:r>
          </a:p>
          <a:p>
            <a:r>
              <a:rPr lang="ru-RU" sz="900" dirty="0"/>
              <a:t>Эволюция систем хранения среднего уровня сосредоточена в основном на скорости интерфейсов хоста и дисковых интерфейсов, а также количестве портов.</a:t>
            </a:r>
          </a:p>
          <a:p>
            <a:r>
              <a:rPr lang="ru-RU" sz="900" dirty="0"/>
              <a:t>Общим форм-фактором является конвергенция сервисов хранения данных SAN и NAS.</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862348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2#总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
            <a:ext cx="12192000" cy="5602224"/>
          </a:xfrm>
          <a:prstGeom prst="rect">
            <a:avLst/>
          </a:prstGeom>
          <a:ln>
            <a:noFill/>
            <a:prstDash val="dash"/>
          </a:ln>
        </p:spPr>
      </p:pic>
      <p:sp>
        <p:nvSpPr>
          <p:cNvPr id="8" name="L 形 7"/>
          <p:cNvSpPr/>
          <p:nvPr userDrawn="1"/>
        </p:nvSpPr>
        <p:spPr>
          <a:xfrm rot="16200000" flipH="1">
            <a:off x="6634196" y="2578036"/>
            <a:ext cx="701032" cy="71765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baseline="0">
              <a:latin typeface="Huawei Sans" panose="020C0503030203020204" pitchFamily="34" charset="0"/>
              <a:ea typeface="方正兰亭黑简体" panose="02000000000000000000" pitchFamily="2" charset="-122"/>
            </a:endParaRPr>
          </a:p>
        </p:txBody>
      </p:sp>
      <p:sp>
        <p:nvSpPr>
          <p:cNvPr id="9" name="Title 1">
            <a:extLst>
              <a:ext uri="{FF2B5EF4-FFF2-40B4-BE49-F238E27FC236}">
                <a16:creationId xmlns:a16="http://schemas.microsoft.com/office/drawing/2014/main" xmlns="" id="{8227DEE9-8BE9-0D49-BF96-9E83C5312E00}"/>
              </a:ext>
            </a:extLst>
          </p:cNvPr>
          <p:cNvSpPr>
            <a:spLocks noGrp="1"/>
          </p:cNvSpPr>
          <p:nvPr>
            <p:ph type="ctrTitle" hasCustomPrompt="1"/>
          </p:nvPr>
        </p:nvSpPr>
        <p:spPr>
          <a:xfrm>
            <a:off x="916560" y="907092"/>
            <a:ext cx="8125839" cy="690255"/>
          </a:xfrm>
          <a:prstGeom prst="rect">
            <a:avLst/>
          </a:prstGeom>
          <a:ln>
            <a:noFill/>
            <a:prstDash val="dash"/>
          </a:ln>
        </p:spPr>
        <p:txBody>
          <a:bodyPr lIns="0" tIns="0" rIns="0" bIns="0" anchor="t">
            <a:normAutofit/>
          </a:bodyPr>
          <a:lstStyle>
            <a:lvl1pPr>
              <a:defRPr lang="en-US" sz="3200" b="0" i="0" baseline="0" dirty="0">
                <a:latin typeface="Huawei Sans" panose="020C0503030203020204" pitchFamily="34" charset="0"/>
                <a:ea typeface="方正兰亭黑简体" panose="02000000000000000000" pitchFamily="2" charset="-122"/>
              </a:defRPr>
            </a:lvl1pPr>
          </a:lstStyle>
          <a:p>
            <a:pPr lvl="0" defTabSz="914034">
              <a:lnSpc>
                <a:spcPts val="3439"/>
              </a:lnSpc>
            </a:pPr>
            <a:r>
              <a:rPr lang="en-US" altLang="zh-CN" dirty="0" smtClean="0"/>
              <a:t>Click to Edit Title</a:t>
            </a:r>
            <a:endParaRPr lang="en-US" dirty="0"/>
          </a:p>
        </p:txBody>
      </p:sp>
      <p:sp>
        <p:nvSpPr>
          <p:cNvPr id="10" name="Text Placeholder 5">
            <a:extLst>
              <a:ext uri="{FF2B5EF4-FFF2-40B4-BE49-F238E27FC236}">
                <a16:creationId xmlns:a16="http://schemas.microsoft.com/office/drawing/2014/main" xmlns="" id="{2F43DA98-D48D-6947-95EF-BA3B05E68822}"/>
              </a:ext>
            </a:extLst>
          </p:cNvPr>
          <p:cNvSpPr>
            <a:spLocks noGrp="1"/>
          </p:cNvSpPr>
          <p:nvPr>
            <p:ph type="body" sz="quarter" idx="10" hasCustomPrompt="1"/>
          </p:nvPr>
        </p:nvSpPr>
        <p:spPr>
          <a:xfrm>
            <a:off x="916561" y="1949372"/>
            <a:ext cx="8125840" cy="643926"/>
          </a:xfrm>
        </p:spPr>
        <p:txBody>
          <a:bodyPr vert="horz" lIns="0" tIns="0" rIns="0" bIns="0" rtlCol="0">
            <a:noAutofit/>
          </a:bodyPr>
          <a:lstStyle>
            <a:lvl1pPr marL="228600" indent="-228600">
              <a:buNone/>
              <a:defRPr lang="en-US" sz="1400" baseline="0" dirty="0">
                <a:latin typeface="Huawei Sans" panose="020C0503030203020204" pitchFamily="34" charset="0"/>
                <a:ea typeface="方正兰亭黑简体" panose="02000000000000000000" pitchFamily="2" charset="-122"/>
                <a:cs typeface="Huawei Sans" panose="020C0503030203020204" pitchFamily="34" charset="0"/>
              </a:defRPr>
            </a:lvl1pPr>
          </a:lstStyle>
          <a:p>
            <a:pPr marL="0" lvl="0" indent="0">
              <a:lnSpc>
                <a:spcPct val="100000"/>
              </a:lnSpc>
              <a:spcBef>
                <a:spcPts val="0"/>
              </a:spcBef>
            </a:pPr>
            <a:r>
              <a:rPr lang="en-US" altLang="zh-CN" dirty="0" smtClean="0"/>
              <a:t>Click to Edit Title</a:t>
            </a:r>
            <a:endParaRPr lang="en-US" dirty="0"/>
          </a:p>
        </p:txBody>
      </p:sp>
    </p:spTree>
    <p:extLst>
      <p:ext uri="{BB962C8B-B14F-4D97-AF65-F5344CB8AC3E}">
        <p14:creationId xmlns:p14="http://schemas.microsoft.com/office/powerpoint/2010/main" val="10636849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3#更多信息(可选)">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1019175" y="1844675"/>
            <a:ext cx="10153650" cy="4082880"/>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lang="en-US" altLang="zh-CN" dirty="0" smtClean="0"/>
              <a:t>More information for trainees</a:t>
            </a:r>
            <a:endParaRPr lang="zh-CN" altLang="en-US" dirty="0" smtClean="0"/>
          </a:p>
          <a:p>
            <a:endParaRPr lang="zh-CN" altLang="en-US" dirty="0"/>
          </a:p>
        </p:txBody>
      </p:sp>
      <p:cxnSp>
        <p:nvCxnSpPr>
          <p:cNvPr id="12"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410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3" name="文本框 16">
            <a:extLst>
              <a:ext uri="{FF2B5EF4-FFF2-40B4-BE49-F238E27FC236}">
                <a16:creationId xmlns:a16="http://schemas.microsoft.com/office/drawing/2014/main" xmlns="" id="{568EC886-2612-1F43-AB51-21A76A078357}"/>
              </a:ext>
            </a:extLst>
          </p:cNvPr>
          <p:cNvSpPr txBox="1"/>
          <p:nvPr userDrawn="1"/>
        </p:nvSpPr>
        <p:spPr>
          <a:xfrm>
            <a:off x="918916" y="630373"/>
            <a:ext cx="8092280" cy="707886"/>
          </a:xfrm>
          <a:prstGeom prst="rect">
            <a:avLst/>
          </a:prstGeom>
          <a:noFill/>
        </p:spPr>
        <p:txBody>
          <a:bodyPr wrap="none" rtlCol="0">
            <a:spAutoFit/>
          </a:bodyPr>
          <a:lstStyle/>
          <a:p>
            <a:pPr algn="l" defTabSz="1001624" rtl="0" eaLnBrk="0" fontAlgn="ctr" hangingPunct="0">
              <a:spcBef>
                <a:spcPct val="0"/>
              </a:spcBef>
              <a:spcAft>
                <a:spcPct val="0"/>
              </a:spcAft>
            </a:pPr>
            <a:r>
              <a:rPr lang="ru-RU"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Дополнительная информация</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5423971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424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5" name="文本框 16">
            <a:extLst>
              <a:ext uri="{FF2B5EF4-FFF2-40B4-BE49-F238E27FC236}">
                <a16:creationId xmlns:a16="http://schemas.microsoft.com/office/drawing/2014/main" xmlns="" id="{568EC886-2612-1F43-AB51-21A76A078357}"/>
              </a:ext>
            </a:extLst>
          </p:cNvPr>
          <p:cNvSpPr txBox="1"/>
          <p:nvPr userDrawn="1"/>
        </p:nvSpPr>
        <p:spPr>
          <a:xfrm>
            <a:off x="918916" y="630373"/>
            <a:ext cx="3999813" cy="707886"/>
          </a:xfrm>
          <a:prstGeom prst="rect">
            <a:avLst/>
          </a:prstGeom>
          <a:noFill/>
        </p:spPr>
        <p:txBody>
          <a:bodyPr wrap="none" rtlCol="0">
            <a:spAutoFit/>
          </a:bodyPr>
          <a:lstStyle/>
          <a:p>
            <a:pPr algn="l" defTabSz="1001624" rtl="0" eaLnBrk="0" fontAlgn="ctr" hangingPunct="0">
              <a:spcBef>
                <a:spcPct val="0"/>
              </a:spcBef>
              <a:spcAft>
                <a:spcPct val="0"/>
              </a:spcAft>
            </a:pPr>
            <a:r>
              <a:rPr lang="ru-RU"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Рекомендации</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4839310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7#标题和内容（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
        <p:nvSpPr>
          <p:cNvPr id="9" name="文本占位符 6"/>
          <p:cNvSpPr>
            <a:spLocks noGrp="1"/>
          </p:cNvSpPr>
          <p:nvPr>
            <p:ph type="body" sz="quarter" idx="10" hasCustomPrompt="1"/>
          </p:nvPr>
        </p:nvSpPr>
        <p:spPr>
          <a:xfrm>
            <a:off x="731838" y="1484312"/>
            <a:ext cx="10728326" cy="4443243"/>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Tree>
    <p:extLst>
      <p:ext uri="{BB962C8B-B14F-4D97-AF65-F5344CB8AC3E}">
        <p14:creationId xmlns:p14="http://schemas.microsoft.com/office/powerpoint/2010/main" val="379103871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7*#标题和内容（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
        <p:nvSpPr>
          <p:cNvPr id="9" name="文本占位符 6"/>
          <p:cNvSpPr>
            <a:spLocks noGrp="1"/>
          </p:cNvSpPr>
          <p:nvPr>
            <p:ph type="body" sz="quarter" idx="10" hasCustomPrompt="1"/>
          </p:nvPr>
        </p:nvSpPr>
        <p:spPr>
          <a:xfrm>
            <a:off x="731838" y="1052514"/>
            <a:ext cx="10728326" cy="4875042"/>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Tree>
    <p:extLst>
      <p:ext uri="{BB962C8B-B14F-4D97-AF65-F5344CB8AC3E}">
        <p14:creationId xmlns:p14="http://schemas.microsoft.com/office/powerpoint/2010/main" val="178833010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595" userDrawn="1">
          <p15:clr>
            <a:srgbClr val="FBAE40"/>
          </p15:clr>
        </p15:guide>
        <p15:guide id="0" orient="horz" pos="66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8#仅标题（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Tree>
    <p:extLst>
      <p:ext uri="{BB962C8B-B14F-4D97-AF65-F5344CB8AC3E}">
        <p14:creationId xmlns:p14="http://schemas.microsoft.com/office/powerpoint/2010/main" val="36993102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8*#仅标题（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Tree>
    <p:extLst>
      <p:ext uri="{BB962C8B-B14F-4D97-AF65-F5344CB8AC3E}">
        <p14:creationId xmlns:p14="http://schemas.microsoft.com/office/powerpoint/2010/main" val="38605361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9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9#全白背景">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22978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5#谢谢">
    <p:bg>
      <p:bgPr>
        <a:solidFill>
          <a:srgbClr val="FFFFFF"/>
        </a:solidFill>
        <a:effectLst/>
      </p:bgPr>
    </p:bg>
    <p:spTree>
      <p:nvGrpSpPr>
        <p:cNvPr id="1" name=""/>
        <p:cNvGrpSpPr/>
        <p:nvPr/>
      </p:nvGrpSpPr>
      <p:grpSpPr>
        <a:xfrm>
          <a:off x="0" y="0"/>
          <a:ext cx="0" cy="0"/>
          <a:chOff x="0" y="0"/>
          <a:chExt cx="0" cy="0"/>
        </a:xfrm>
      </p:grpSpPr>
      <p:sp>
        <p:nvSpPr>
          <p:cNvPr id="5" name="TextBox 3">
            <a:extLst>
              <a:ext uri="{FF2B5EF4-FFF2-40B4-BE49-F238E27FC236}">
                <a16:creationId xmlns="" xmlns:a16="http://schemas.microsoft.com/office/drawing/2014/main" id="{42AF307D-40F4-EC4C-9108-79E948007529}"/>
              </a:ext>
            </a:extLst>
          </p:cNvPr>
          <p:cNvSpPr txBox="1"/>
          <p:nvPr userDrawn="1"/>
        </p:nvSpPr>
        <p:spPr>
          <a:xfrm>
            <a:off x="607486" y="1402064"/>
            <a:ext cx="3921034" cy="1612749"/>
          </a:xfrm>
          <a:prstGeom prst="rect">
            <a:avLst/>
          </a:prstGeom>
          <a:noFill/>
        </p:spPr>
        <p:txBody>
          <a:bodyPr wrap="square" rtlCol="0">
            <a:spAutoFit/>
          </a:bodyPr>
          <a:lstStyle/>
          <a:p>
            <a:pPr algn="l"/>
            <a:r>
              <a:rPr lang="ru-RU" sz="4940" dirty="0" smtClean="0">
                <a:solidFill>
                  <a:schemeClr val="tx1"/>
                </a:solidFill>
              </a:rPr>
              <a:t>Спасибо за внимание!</a:t>
            </a:r>
            <a:endParaRPr lang="en-US" sz="4940" dirty="0">
              <a:solidFill>
                <a:schemeClr val="tx1"/>
              </a:solidFill>
            </a:endParaRPr>
          </a:p>
        </p:txBody>
      </p:sp>
    </p:spTree>
    <p:extLst>
      <p:ext uri="{BB962C8B-B14F-4D97-AF65-F5344CB8AC3E}">
        <p14:creationId xmlns:p14="http://schemas.microsoft.com/office/powerpoint/2010/main" val="13069791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3368597"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ru-RU" altLang="zh-CN" sz="3500" b="0" baseline="0" dirty="0" smtClean="0">
                <a:solidFill>
                  <a:srgbClr val="404040"/>
                </a:solidFill>
                <a:latin typeface="Huawei Sans" panose="020C0503030203020204" pitchFamily="34" charset="0"/>
                <a:ea typeface="方正兰亭黑简体" panose="02000000000000000000" pitchFamily="2" charset="-122"/>
              </a:rPr>
              <a:t>История изменений</a:t>
            </a:r>
            <a:endParaRPr lang="zh-CN" altLang="en-US" sz="3500" b="0" baseline="0" dirty="0" smtClean="0">
              <a:solidFill>
                <a:srgbClr val="404040"/>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marL="0" marR="0" lvl="0" indent="0" algn="l" defTabSz="1001624" rtl="0" eaLnBrk="0" fontAlgn="ctr" latinLnBrk="0" hangingPunct="0">
              <a:lnSpc>
                <a:spcPct val="100000"/>
              </a:lnSpc>
              <a:spcBef>
                <a:spcPct val="0"/>
              </a:spcBef>
              <a:spcAft>
                <a:spcPct val="0"/>
              </a:spcAft>
              <a:buClrTx/>
              <a:buSzTx/>
              <a:buFontTx/>
              <a:buNone/>
              <a:tabLst/>
              <a:defRPr/>
            </a:pPr>
            <a:r>
              <a:rPr lang="ru-RU" altLang="zh-CN" sz="2800" b="0" baseline="0" dirty="0" smtClean="0">
                <a:solidFill>
                  <a:srgbClr val="404040"/>
                </a:solidFill>
                <a:latin typeface="Huawei Sans" panose="020C0503030203020204" pitchFamily="34" charset="0"/>
                <a:ea typeface="方正兰亭黑简体" panose="02000000000000000000" pitchFamily="2" charset="-122"/>
              </a:rPr>
              <a:t>История изменений</a:t>
            </a:r>
            <a:endParaRPr lang="zh-CN" altLang="en-US" sz="2800" b="0" baseline="0" dirty="0" smtClean="0">
              <a:solidFill>
                <a:srgbClr val="404040"/>
              </a:solidFill>
              <a:latin typeface="Huawei Sans" panose="020C0503030203020204" pitchFamily="34" charset="0"/>
              <a:ea typeface="方正兰亭黑简体" panose="02000000000000000000" pitchFamily="2" charset="-122"/>
            </a:endParaRPr>
          </a:p>
        </p:txBody>
      </p:sp>
      <p:graphicFrame>
        <p:nvGraphicFramePr>
          <p:cNvPr id="33" name="Group 3"/>
          <p:cNvGraphicFramePr>
            <a:graphicFrameLocks noGrp="1"/>
          </p:cNvGraphicFramePr>
          <p:nvPr userDrawn="1">
            <p:extLst>
              <p:ext uri="{D42A27DB-BD31-4B8C-83A1-F6EECF244321}">
                <p14:modId xmlns:p14="http://schemas.microsoft.com/office/powerpoint/2010/main" val="1739063781"/>
              </p:ext>
            </p:extLst>
          </p:nvPr>
        </p:nvGraphicFramePr>
        <p:xfrm>
          <a:off x="1007534" y="1383305"/>
          <a:ext cx="10165988" cy="1082675"/>
        </p:xfrm>
        <a:graphic>
          <a:graphicData uri="http://schemas.openxmlformats.org/drawingml/2006/table">
            <a:tbl>
              <a:tblPr/>
              <a:tblGrid>
                <a:gridCol w="3059004">
                  <a:extLst>
                    <a:ext uri="{9D8B030D-6E8A-4147-A177-3AD203B41FA5}">
                      <a16:colId xmlns="" xmlns:a16="http://schemas.microsoft.com/office/drawing/2014/main" val="20000"/>
                    </a:ext>
                  </a:extLst>
                </a:gridCol>
                <a:gridCol w="2155444">
                  <a:extLst>
                    <a:ext uri="{9D8B030D-6E8A-4147-A177-3AD203B41FA5}">
                      <a16:colId xmlns="" xmlns:a16="http://schemas.microsoft.com/office/drawing/2014/main" val="20001"/>
                    </a:ext>
                  </a:extLst>
                </a:gridCol>
                <a:gridCol w="2873927">
                  <a:extLst>
                    <a:ext uri="{9D8B030D-6E8A-4147-A177-3AD203B41FA5}">
                      <a16:colId xmlns="" xmlns:a16="http://schemas.microsoft.com/office/drawing/2014/main" val="20002"/>
                    </a:ext>
                  </a:extLst>
                </a:gridCol>
                <a:gridCol w="2077613">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600" b="1" i="0" u="none" strike="noStrike" cap="none" normalizeH="0" baseline="0" dirty="0" smtClean="0">
                          <a:ln>
                            <a:noFill/>
                          </a:ln>
                          <a:solidFill>
                            <a:schemeClr val="tx1"/>
                          </a:solidFill>
                          <a:effectLst/>
                          <a:latin typeface="+mn-lt"/>
                          <a:ea typeface="方正兰亭黑简体" panose="02000000000000000000" pitchFamily="2" charset="-122"/>
                        </a:rPr>
                        <a:t>Код курса</a:t>
                      </a:r>
                      <a:endParaRPr kumimoji="1" lang="zh-CN" altLang="en-US" sz="1600" b="1" i="0" u="none" strike="noStrike" cap="none" normalizeH="0" baseline="0" dirty="0">
                        <a:ln>
                          <a:noFill/>
                        </a:ln>
                        <a:solidFill>
                          <a:schemeClr val="tx1"/>
                        </a:solidFill>
                        <a:effectLst/>
                        <a:latin typeface="+mn-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600" b="1" i="0" u="none" strike="noStrike" cap="none" normalizeH="0" baseline="0" dirty="0" smtClean="0">
                          <a:ln>
                            <a:noFill/>
                          </a:ln>
                          <a:solidFill>
                            <a:schemeClr val="tx1"/>
                          </a:solidFill>
                          <a:effectLst/>
                          <a:latin typeface="+mn-lt"/>
                          <a:ea typeface="方正兰亭黑简体" panose="02000000000000000000" pitchFamily="2" charset="-122"/>
                        </a:rPr>
                        <a:t>Продукт</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600" b="1" i="0" u="none" strike="noStrike" cap="none" normalizeH="0" baseline="0" dirty="0" smtClean="0">
                          <a:ln>
                            <a:noFill/>
                          </a:ln>
                          <a:solidFill>
                            <a:schemeClr val="tx1"/>
                          </a:solidFill>
                          <a:effectLst/>
                          <a:latin typeface="+mn-lt"/>
                          <a:ea typeface="方正兰亭黑简体" panose="02000000000000000000" pitchFamily="2" charset="-122"/>
                        </a:rPr>
                        <a:t>Версия продукта</a:t>
                      </a:r>
                      <a:endParaRPr kumimoji="1" lang="zh-CN" altLang="en-US" sz="1600" b="1" i="0" u="none" strike="noStrike" cap="none" normalizeH="0" baseline="0" dirty="0">
                        <a:ln>
                          <a:noFill/>
                        </a:ln>
                        <a:solidFill>
                          <a:schemeClr val="tx1"/>
                        </a:solidFill>
                        <a:effectLst/>
                        <a:latin typeface="+mn-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800" b="1" i="0" u="none" strike="noStrike" cap="none" normalizeH="0" baseline="0" dirty="0" smtClean="0">
                          <a:ln>
                            <a:noFill/>
                          </a:ln>
                          <a:solidFill>
                            <a:schemeClr val="tx1"/>
                          </a:solidFill>
                          <a:effectLst/>
                          <a:latin typeface="+mn-lt"/>
                          <a:ea typeface="方正兰亭黑简体" panose="02000000000000000000" pitchFamily="2" charset="-122"/>
                        </a:rPr>
                        <a:t>Версия курса</a:t>
                      </a:r>
                      <a:endParaRPr kumimoji="1" lang="en-US" altLang="zh-CN" sz="1800" b="1" i="0" u="none" strike="noStrike" cap="none" normalizeH="0" baseline="0" dirty="0">
                        <a:ln>
                          <a:noFill/>
                        </a:ln>
                        <a:solidFill>
                          <a:schemeClr val="tx1"/>
                        </a:solidFill>
                        <a:effectLst/>
                        <a:latin typeface="+mn-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34" name="Group 21"/>
          <p:cNvGraphicFramePr>
            <a:graphicFrameLocks noGrp="1"/>
          </p:cNvGraphicFramePr>
          <p:nvPr userDrawn="1">
            <p:extLst>
              <p:ext uri="{D42A27DB-BD31-4B8C-83A1-F6EECF244321}">
                <p14:modId xmlns:p14="http://schemas.microsoft.com/office/powerpoint/2010/main" val="2787397099"/>
              </p:ext>
            </p:extLst>
          </p:nvPr>
        </p:nvGraphicFramePr>
        <p:xfrm>
          <a:off x="1007533" y="2680416"/>
          <a:ext cx="10177140" cy="3527425"/>
        </p:xfrm>
        <a:graphic>
          <a:graphicData uri="http://schemas.openxmlformats.org/drawingml/2006/table">
            <a:tbl>
              <a:tblPr/>
              <a:tblGrid>
                <a:gridCol w="3085809">
                  <a:extLst>
                    <a:ext uri="{9D8B030D-6E8A-4147-A177-3AD203B41FA5}">
                      <a16:colId xmlns="" xmlns:a16="http://schemas.microsoft.com/office/drawing/2014/main" val="20000"/>
                    </a:ext>
                  </a:extLst>
                </a:gridCol>
                <a:gridCol w="2155920">
                  <a:extLst>
                    <a:ext uri="{9D8B030D-6E8A-4147-A177-3AD203B41FA5}">
                      <a16:colId xmlns="" xmlns:a16="http://schemas.microsoft.com/office/drawing/2014/main" val="20001"/>
                    </a:ext>
                  </a:extLst>
                </a:gridCol>
                <a:gridCol w="2912127">
                  <a:extLst>
                    <a:ext uri="{9D8B030D-6E8A-4147-A177-3AD203B41FA5}">
                      <a16:colId xmlns="" xmlns:a16="http://schemas.microsoft.com/office/drawing/2014/main" val="20002"/>
                    </a:ext>
                  </a:extLst>
                </a:gridCol>
                <a:gridCol w="2023284">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400" b="1" i="0" u="none" strike="noStrike" cap="none" normalizeH="0" baseline="0" dirty="0" smtClean="0">
                          <a:ln>
                            <a:noFill/>
                          </a:ln>
                          <a:solidFill>
                            <a:schemeClr val="tx1"/>
                          </a:solidFill>
                          <a:effectLst/>
                          <a:latin typeface="+mn-lt"/>
                          <a:ea typeface="方正兰亭黑简体" panose="02000000000000000000" pitchFamily="2" charset="-122"/>
                        </a:rPr>
                        <a:t>Составлено</a:t>
                      </a:r>
                      <a:r>
                        <a:rPr kumimoji="1" lang="en-US" altLang="zh-CN" sz="1400" b="1" i="0" u="none" strike="noStrike" cap="none" normalizeH="0" baseline="0" dirty="0" smtClean="0">
                          <a:ln>
                            <a:noFill/>
                          </a:ln>
                          <a:solidFill>
                            <a:schemeClr val="tx1"/>
                          </a:solidFill>
                          <a:effectLst/>
                          <a:latin typeface="+mn-lt"/>
                          <a:ea typeface="方正兰亭黑简体" panose="02000000000000000000" pitchFamily="2" charset="-122"/>
                        </a:rPr>
                        <a:t>/ID</a:t>
                      </a:r>
                      <a:r>
                        <a:rPr kumimoji="1" lang="ru-RU" altLang="zh-CN" sz="1400" b="1" i="0" u="none" strike="noStrike" cap="none" normalizeH="0" baseline="0" dirty="0" smtClean="0">
                          <a:ln>
                            <a:noFill/>
                          </a:ln>
                          <a:solidFill>
                            <a:schemeClr val="tx1"/>
                          </a:solidFill>
                          <a:effectLst/>
                          <a:latin typeface="+mn-lt"/>
                          <a:ea typeface="方正兰亭黑简体" panose="02000000000000000000" pitchFamily="2" charset="-122"/>
                        </a:rPr>
                        <a:t> сотрудника</a:t>
                      </a:r>
                      <a:endParaRPr kumimoji="1" lang="zh-CN" altLang="en-US" sz="1400" b="1" i="0" u="none" strike="noStrike" cap="none" normalizeH="0" baseline="0" dirty="0">
                        <a:ln>
                          <a:noFill/>
                        </a:ln>
                        <a:solidFill>
                          <a:schemeClr val="tx1"/>
                        </a:solidFill>
                        <a:effectLst/>
                        <a:latin typeface="+mn-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400" b="1" i="0" u="none" strike="noStrike" cap="none" normalizeH="0" baseline="0" dirty="0" smtClean="0">
                          <a:ln>
                            <a:noFill/>
                          </a:ln>
                          <a:solidFill>
                            <a:schemeClr val="tx1"/>
                          </a:solidFill>
                          <a:effectLst/>
                          <a:latin typeface="+mn-lt"/>
                          <a:ea typeface="方正兰亭黑简体" panose="02000000000000000000" pitchFamily="2" charset="-122"/>
                        </a:rPr>
                        <a:t>Дата</a:t>
                      </a:r>
                      <a:endParaRPr kumimoji="1" lang="zh-CN" altLang="en-US" sz="1400" b="1" i="0" u="none" strike="noStrike" cap="none" normalizeH="0" baseline="0" dirty="0">
                        <a:ln>
                          <a:noFill/>
                        </a:ln>
                        <a:solidFill>
                          <a:schemeClr val="tx1"/>
                        </a:solidFill>
                        <a:effectLst/>
                        <a:latin typeface="+mn-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400" b="1" i="0" u="none" strike="noStrike" cap="none" normalizeH="0" baseline="0" dirty="0" smtClean="0">
                          <a:ln>
                            <a:noFill/>
                          </a:ln>
                          <a:solidFill>
                            <a:schemeClr val="tx1"/>
                          </a:solidFill>
                          <a:effectLst/>
                          <a:latin typeface="+mn-lt"/>
                          <a:ea typeface="方正兰亭黑简体" panose="02000000000000000000" pitchFamily="2" charset="-122"/>
                        </a:rPr>
                        <a:t>Проверено</a:t>
                      </a:r>
                      <a:r>
                        <a:rPr kumimoji="1" lang="en-US" altLang="zh-CN" sz="1400" b="1" i="0" u="none" strike="noStrike" cap="none" normalizeH="0" baseline="0" dirty="0" smtClean="0">
                          <a:ln>
                            <a:noFill/>
                          </a:ln>
                          <a:solidFill>
                            <a:schemeClr val="tx1"/>
                          </a:solidFill>
                          <a:effectLst/>
                          <a:latin typeface="+mn-lt"/>
                          <a:ea typeface="方正兰亭黑简体" panose="02000000000000000000" pitchFamily="2" charset="-122"/>
                        </a:rPr>
                        <a:t>/ID</a:t>
                      </a:r>
                      <a:r>
                        <a:rPr kumimoji="1" lang="ru-RU" altLang="zh-CN" sz="1400" b="1" i="0" u="none" strike="noStrike" cap="none" normalizeH="0" baseline="0" dirty="0" smtClean="0">
                          <a:ln>
                            <a:noFill/>
                          </a:ln>
                          <a:solidFill>
                            <a:schemeClr val="tx1"/>
                          </a:solidFill>
                          <a:effectLst/>
                          <a:latin typeface="+mn-lt"/>
                          <a:ea typeface="方正兰亭黑简体" panose="02000000000000000000" pitchFamily="2" charset="-122"/>
                        </a:rPr>
                        <a:t> сотрудника</a:t>
                      </a:r>
                      <a:endParaRPr kumimoji="1" lang="zh-CN" altLang="en-US" sz="1400" b="1" i="0" u="none" strike="noStrike" cap="none" normalizeH="0" baseline="0" dirty="0">
                        <a:ln>
                          <a:noFill/>
                        </a:ln>
                        <a:solidFill>
                          <a:schemeClr val="tx1"/>
                        </a:solidFill>
                        <a:effectLst/>
                        <a:latin typeface="+mn-lt"/>
                        <a:ea typeface="方正兰亭黑简体" panose="02000000000000000000" pitchFamily="2" charset="-122"/>
                      </a:endParaRPr>
                    </a:p>
                  </a:txBody>
                  <a:tcPr marL="0" marR="0"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400" b="1" i="0" u="none" strike="noStrike" cap="none" normalizeH="0" baseline="0" dirty="0" smtClean="0">
                          <a:ln>
                            <a:noFill/>
                          </a:ln>
                          <a:solidFill>
                            <a:schemeClr val="tx1"/>
                          </a:solidFill>
                          <a:effectLst/>
                          <a:latin typeface="+mn-lt"/>
                          <a:ea typeface="方正兰亭黑简体" panose="02000000000000000000" pitchFamily="2" charset="-122"/>
                        </a:rPr>
                        <a:t>Новый/Обновление</a:t>
                      </a:r>
                      <a:endParaRPr kumimoji="1" lang="zh-CN" altLang="en-US" sz="1400" b="1" i="0" u="none" strike="noStrike" cap="none" normalizeH="0" baseline="0" dirty="0">
                        <a:ln>
                          <a:noFill/>
                        </a:ln>
                        <a:solidFill>
                          <a:schemeClr val="tx1"/>
                        </a:solidFill>
                        <a:effectLst/>
                        <a:latin typeface="+mn-lt"/>
                        <a:ea typeface="方正兰亭黑简体" panose="02000000000000000000" pitchFamily="2" charset="-122"/>
                      </a:endParaRPr>
                    </a:p>
                  </a:txBody>
                  <a:tcPr marL="0" marR="0"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70491851"/>
                  </a:ext>
                </a:extLst>
              </a:tr>
            </a:tbl>
          </a:graphicData>
        </a:graphic>
      </p:graphicFrame>
      <p:sp>
        <p:nvSpPr>
          <p:cNvPr id="35" name="文本占位符 7"/>
          <p:cNvSpPr>
            <a:spLocks noGrp="1"/>
          </p:cNvSpPr>
          <p:nvPr>
            <p:ph type="body" sz="quarter" idx="17" hasCustomPrompt="1"/>
          </p:nvPr>
        </p:nvSpPr>
        <p:spPr>
          <a:xfrm>
            <a:off x="1007535" y="1954509"/>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Код курса</a:t>
            </a:r>
            <a:endParaRPr lang="en-US" altLang="zh-CN" dirty="0"/>
          </a:p>
        </p:txBody>
      </p:sp>
      <p:sp>
        <p:nvSpPr>
          <p:cNvPr id="36" name="文本占位符 7"/>
          <p:cNvSpPr>
            <a:spLocks noGrp="1"/>
          </p:cNvSpPr>
          <p:nvPr>
            <p:ph type="body" sz="quarter" idx="18" hasCustomPrompt="1"/>
          </p:nvPr>
        </p:nvSpPr>
        <p:spPr>
          <a:xfrm>
            <a:off x="4079776" y="1954509"/>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Продукт</a:t>
            </a:r>
            <a:endParaRPr lang="en-US" altLang="zh-CN" dirty="0"/>
          </a:p>
        </p:txBody>
      </p:sp>
      <p:sp>
        <p:nvSpPr>
          <p:cNvPr id="37" name="文本占位符 7"/>
          <p:cNvSpPr>
            <a:spLocks noGrp="1"/>
          </p:cNvSpPr>
          <p:nvPr>
            <p:ph type="body" sz="quarter" idx="19" hasCustomPrompt="1"/>
          </p:nvPr>
        </p:nvSpPr>
        <p:spPr>
          <a:xfrm>
            <a:off x="6239934" y="1954509"/>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8" name="文本占位符 7"/>
          <p:cNvSpPr>
            <a:spLocks noGrp="1"/>
          </p:cNvSpPr>
          <p:nvPr>
            <p:ph type="body" sz="quarter" idx="20" hasCustomPrompt="1"/>
          </p:nvPr>
        </p:nvSpPr>
        <p:spPr>
          <a:xfrm>
            <a:off x="9084333" y="1954509"/>
            <a:ext cx="2089190"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9" name="文本占位符 7"/>
          <p:cNvSpPr>
            <a:spLocks noGrp="1"/>
          </p:cNvSpPr>
          <p:nvPr>
            <p:ph type="body" sz="quarter" idx="13" hasCustomPrompt="1"/>
          </p:nvPr>
        </p:nvSpPr>
        <p:spPr>
          <a:xfrm>
            <a:off x="1007533" y="3239574"/>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Составлено</a:t>
            </a:r>
            <a:r>
              <a:rPr lang="en-US" altLang="zh-CN" smtClean="0"/>
              <a:t>/ID</a:t>
            </a:r>
            <a:r>
              <a:rPr lang="ru-RU" altLang="zh-CN" smtClean="0"/>
              <a:t> сотрудника</a:t>
            </a:r>
            <a:endParaRPr lang="en-US" altLang="zh-CN" dirty="0"/>
          </a:p>
        </p:txBody>
      </p:sp>
      <p:sp>
        <p:nvSpPr>
          <p:cNvPr id="40" name="文本占位符 7"/>
          <p:cNvSpPr>
            <a:spLocks noGrp="1"/>
          </p:cNvSpPr>
          <p:nvPr>
            <p:ph type="body" sz="quarter" idx="14" hasCustomPrompt="1"/>
          </p:nvPr>
        </p:nvSpPr>
        <p:spPr>
          <a:xfrm>
            <a:off x="4079776" y="3239574"/>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1" name="文本占位符 7"/>
          <p:cNvSpPr>
            <a:spLocks noGrp="1"/>
          </p:cNvSpPr>
          <p:nvPr>
            <p:ph type="body" sz="quarter" idx="15" hasCustomPrompt="1"/>
          </p:nvPr>
        </p:nvSpPr>
        <p:spPr>
          <a:xfrm>
            <a:off x="6239933" y="3239574"/>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Проверено</a:t>
            </a:r>
            <a:r>
              <a:rPr lang="en-US" altLang="zh-CN" smtClean="0"/>
              <a:t>/ID</a:t>
            </a:r>
            <a:r>
              <a:rPr lang="ru-RU" altLang="zh-CN" smtClean="0"/>
              <a:t> сотрудника</a:t>
            </a:r>
            <a:endParaRPr lang="en-US" altLang="zh-CN" dirty="0"/>
          </a:p>
        </p:txBody>
      </p:sp>
      <p:sp>
        <p:nvSpPr>
          <p:cNvPr id="42" name="文本占位符 7"/>
          <p:cNvSpPr>
            <a:spLocks noGrp="1"/>
          </p:cNvSpPr>
          <p:nvPr>
            <p:ph type="body" sz="quarter" idx="16" hasCustomPrompt="1"/>
          </p:nvPr>
        </p:nvSpPr>
        <p:spPr>
          <a:xfrm>
            <a:off x="9168341" y="3239574"/>
            <a:ext cx="20107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Тип</a:t>
            </a:r>
            <a:endParaRPr lang="zh-CN" altLang="en-US" dirty="0"/>
          </a:p>
        </p:txBody>
      </p:sp>
      <p:sp>
        <p:nvSpPr>
          <p:cNvPr id="43" name="文本占位符 7">
            <a:extLst>
              <a:ext uri="{FF2B5EF4-FFF2-40B4-BE49-F238E27FC236}">
                <a16:creationId xmlns="" xmlns:a16="http://schemas.microsoft.com/office/drawing/2014/main" id="{44F86C3E-C49E-485B-8EB0-960F41282238}"/>
              </a:ext>
            </a:extLst>
          </p:cNvPr>
          <p:cNvSpPr>
            <a:spLocks noGrp="1"/>
          </p:cNvSpPr>
          <p:nvPr>
            <p:ph type="body" sz="quarter" idx="21" hasCustomPrompt="1"/>
          </p:nvPr>
        </p:nvSpPr>
        <p:spPr>
          <a:xfrm>
            <a:off x="1019436" y="375873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Составлено</a:t>
            </a:r>
            <a:r>
              <a:rPr lang="en-US" altLang="zh-CN" smtClean="0"/>
              <a:t>/ID</a:t>
            </a:r>
            <a:r>
              <a:rPr lang="ru-RU" altLang="zh-CN" smtClean="0"/>
              <a:t> сотрудника</a:t>
            </a:r>
            <a:endParaRPr lang="en-US" altLang="zh-CN" dirty="0"/>
          </a:p>
        </p:txBody>
      </p:sp>
      <p:sp>
        <p:nvSpPr>
          <p:cNvPr id="44" name="文本占位符 7">
            <a:extLst>
              <a:ext uri="{FF2B5EF4-FFF2-40B4-BE49-F238E27FC236}">
                <a16:creationId xmlns="" xmlns:a16="http://schemas.microsoft.com/office/drawing/2014/main" id="{DB3D228B-4BFD-4782-B68D-12F66EA8C589}"/>
              </a:ext>
            </a:extLst>
          </p:cNvPr>
          <p:cNvSpPr>
            <a:spLocks noGrp="1"/>
          </p:cNvSpPr>
          <p:nvPr>
            <p:ph type="body" sz="quarter" idx="22" hasCustomPrompt="1"/>
          </p:nvPr>
        </p:nvSpPr>
        <p:spPr>
          <a:xfrm>
            <a:off x="4091679" y="3758738"/>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5" name="文本占位符 7">
            <a:extLst>
              <a:ext uri="{FF2B5EF4-FFF2-40B4-BE49-F238E27FC236}">
                <a16:creationId xmlns="" xmlns:a16="http://schemas.microsoft.com/office/drawing/2014/main" id="{FECCD724-6B1F-4104-8A9B-6B6764A3F859}"/>
              </a:ext>
            </a:extLst>
          </p:cNvPr>
          <p:cNvSpPr>
            <a:spLocks noGrp="1"/>
          </p:cNvSpPr>
          <p:nvPr>
            <p:ph type="body" sz="quarter" idx="23" hasCustomPrompt="1"/>
          </p:nvPr>
        </p:nvSpPr>
        <p:spPr>
          <a:xfrm>
            <a:off x="6251836" y="375873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Проверено</a:t>
            </a:r>
            <a:r>
              <a:rPr lang="en-US" altLang="zh-CN" smtClean="0"/>
              <a:t>/ID</a:t>
            </a:r>
            <a:r>
              <a:rPr lang="ru-RU" altLang="zh-CN" smtClean="0"/>
              <a:t> сотрудника</a:t>
            </a:r>
            <a:endParaRPr lang="en-US" altLang="zh-CN" dirty="0"/>
          </a:p>
        </p:txBody>
      </p:sp>
      <p:sp>
        <p:nvSpPr>
          <p:cNvPr id="46" name="文本占位符 7">
            <a:extLst>
              <a:ext uri="{FF2B5EF4-FFF2-40B4-BE49-F238E27FC236}">
                <a16:creationId xmlns="" xmlns:a16="http://schemas.microsoft.com/office/drawing/2014/main" id="{57E1C633-41F6-4A25-9DB3-D6799CE610DD}"/>
              </a:ext>
            </a:extLst>
          </p:cNvPr>
          <p:cNvSpPr>
            <a:spLocks noGrp="1"/>
          </p:cNvSpPr>
          <p:nvPr>
            <p:ph type="body" sz="quarter" idx="24" hasCustomPrompt="1"/>
          </p:nvPr>
        </p:nvSpPr>
        <p:spPr>
          <a:xfrm>
            <a:off x="9180244" y="3758738"/>
            <a:ext cx="201616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Тип</a:t>
            </a:r>
            <a:endParaRPr lang="zh-CN" altLang="en-US" dirty="0"/>
          </a:p>
        </p:txBody>
      </p:sp>
      <p:sp>
        <p:nvSpPr>
          <p:cNvPr id="47" name="文本占位符 7">
            <a:extLst>
              <a:ext uri="{FF2B5EF4-FFF2-40B4-BE49-F238E27FC236}">
                <a16:creationId xmlns="" xmlns:a16="http://schemas.microsoft.com/office/drawing/2014/main" id="{C68CBD59-B896-4217-9781-389A1B11CE8D}"/>
              </a:ext>
            </a:extLst>
          </p:cNvPr>
          <p:cNvSpPr>
            <a:spLocks noGrp="1"/>
          </p:cNvSpPr>
          <p:nvPr>
            <p:ph type="body" sz="quarter" idx="25" hasCustomPrompt="1"/>
          </p:nvPr>
        </p:nvSpPr>
        <p:spPr>
          <a:xfrm>
            <a:off x="995796" y="4227621"/>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Составлено</a:t>
            </a:r>
            <a:r>
              <a:rPr lang="en-US" altLang="zh-CN" smtClean="0"/>
              <a:t>/ID</a:t>
            </a:r>
            <a:r>
              <a:rPr lang="ru-RU" altLang="zh-CN" smtClean="0"/>
              <a:t> сотрудника</a:t>
            </a:r>
            <a:endParaRPr lang="en-US" altLang="zh-CN" dirty="0"/>
          </a:p>
        </p:txBody>
      </p:sp>
      <p:sp>
        <p:nvSpPr>
          <p:cNvPr id="48" name="文本占位符 7">
            <a:extLst>
              <a:ext uri="{FF2B5EF4-FFF2-40B4-BE49-F238E27FC236}">
                <a16:creationId xmlns="" xmlns:a16="http://schemas.microsoft.com/office/drawing/2014/main" id="{791E82EE-AF55-486C-953D-3BD5CEE81CE4}"/>
              </a:ext>
            </a:extLst>
          </p:cNvPr>
          <p:cNvSpPr>
            <a:spLocks noGrp="1"/>
          </p:cNvSpPr>
          <p:nvPr>
            <p:ph type="body" sz="quarter" idx="26" hasCustomPrompt="1"/>
          </p:nvPr>
        </p:nvSpPr>
        <p:spPr>
          <a:xfrm>
            <a:off x="4068039" y="4227621"/>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9" name="文本占位符 7">
            <a:extLst>
              <a:ext uri="{FF2B5EF4-FFF2-40B4-BE49-F238E27FC236}">
                <a16:creationId xmlns="" xmlns:a16="http://schemas.microsoft.com/office/drawing/2014/main" id="{0F4FBCD0-2E04-4942-AFAF-B2774F425FB6}"/>
              </a:ext>
            </a:extLst>
          </p:cNvPr>
          <p:cNvSpPr>
            <a:spLocks noGrp="1"/>
          </p:cNvSpPr>
          <p:nvPr>
            <p:ph type="body" sz="quarter" idx="27" hasCustomPrompt="1"/>
          </p:nvPr>
        </p:nvSpPr>
        <p:spPr>
          <a:xfrm>
            <a:off x="6228196" y="4227621"/>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Проверено</a:t>
            </a:r>
            <a:r>
              <a:rPr lang="en-US" altLang="zh-CN" smtClean="0"/>
              <a:t>/ID</a:t>
            </a:r>
            <a:r>
              <a:rPr lang="ru-RU" altLang="zh-CN" smtClean="0"/>
              <a:t> сотрудника</a:t>
            </a:r>
            <a:endParaRPr lang="en-US" altLang="zh-CN" dirty="0"/>
          </a:p>
        </p:txBody>
      </p:sp>
      <p:sp>
        <p:nvSpPr>
          <p:cNvPr id="50" name="文本占位符 7">
            <a:extLst>
              <a:ext uri="{FF2B5EF4-FFF2-40B4-BE49-F238E27FC236}">
                <a16:creationId xmlns="" xmlns:a16="http://schemas.microsoft.com/office/drawing/2014/main" id="{701F8BDF-8D3E-4528-8B32-92CDA38CF25C}"/>
              </a:ext>
            </a:extLst>
          </p:cNvPr>
          <p:cNvSpPr>
            <a:spLocks noGrp="1"/>
          </p:cNvSpPr>
          <p:nvPr>
            <p:ph type="body" sz="quarter" idx="28" hasCustomPrompt="1"/>
          </p:nvPr>
        </p:nvSpPr>
        <p:spPr>
          <a:xfrm>
            <a:off x="9156604" y="4227621"/>
            <a:ext cx="203980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Тип</a:t>
            </a:r>
            <a:endParaRPr lang="zh-CN" altLang="en-US" dirty="0"/>
          </a:p>
        </p:txBody>
      </p:sp>
      <p:sp>
        <p:nvSpPr>
          <p:cNvPr id="51" name="文本占位符 7">
            <a:extLst>
              <a:ext uri="{FF2B5EF4-FFF2-40B4-BE49-F238E27FC236}">
                <a16:creationId xmlns="" xmlns:a16="http://schemas.microsoft.com/office/drawing/2014/main" id="{2DAE044E-F1B2-424B-BDD0-3E92A10C4695}"/>
              </a:ext>
            </a:extLst>
          </p:cNvPr>
          <p:cNvSpPr>
            <a:spLocks noGrp="1"/>
          </p:cNvSpPr>
          <p:nvPr>
            <p:ph type="body" sz="quarter" idx="29" hasCustomPrompt="1"/>
          </p:nvPr>
        </p:nvSpPr>
        <p:spPr>
          <a:xfrm>
            <a:off x="1019436" y="4731677"/>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Составлено</a:t>
            </a:r>
            <a:r>
              <a:rPr lang="en-US" altLang="zh-CN" smtClean="0"/>
              <a:t>/ID</a:t>
            </a:r>
            <a:r>
              <a:rPr lang="ru-RU" altLang="zh-CN" smtClean="0"/>
              <a:t> сотрудника</a:t>
            </a:r>
            <a:endParaRPr lang="en-US" altLang="zh-CN" dirty="0"/>
          </a:p>
        </p:txBody>
      </p:sp>
      <p:sp>
        <p:nvSpPr>
          <p:cNvPr id="52" name="文本占位符 7">
            <a:extLst>
              <a:ext uri="{FF2B5EF4-FFF2-40B4-BE49-F238E27FC236}">
                <a16:creationId xmlns="" xmlns:a16="http://schemas.microsoft.com/office/drawing/2014/main" id="{19929436-360F-44DC-A864-1DA42B59198F}"/>
              </a:ext>
            </a:extLst>
          </p:cNvPr>
          <p:cNvSpPr>
            <a:spLocks noGrp="1"/>
          </p:cNvSpPr>
          <p:nvPr>
            <p:ph type="body" sz="quarter" idx="30" hasCustomPrompt="1"/>
          </p:nvPr>
        </p:nvSpPr>
        <p:spPr>
          <a:xfrm>
            <a:off x="4091679" y="4731677"/>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3" name="文本占位符 7">
            <a:extLst>
              <a:ext uri="{FF2B5EF4-FFF2-40B4-BE49-F238E27FC236}">
                <a16:creationId xmlns="" xmlns:a16="http://schemas.microsoft.com/office/drawing/2014/main" id="{E3F04EDE-0D87-45F2-9033-289878AAF2FA}"/>
              </a:ext>
            </a:extLst>
          </p:cNvPr>
          <p:cNvSpPr>
            <a:spLocks noGrp="1"/>
          </p:cNvSpPr>
          <p:nvPr>
            <p:ph type="body" sz="quarter" idx="31" hasCustomPrompt="1"/>
          </p:nvPr>
        </p:nvSpPr>
        <p:spPr>
          <a:xfrm>
            <a:off x="6251836" y="4731677"/>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Проверено</a:t>
            </a:r>
            <a:r>
              <a:rPr lang="en-US" altLang="zh-CN" smtClean="0"/>
              <a:t>/ID</a:t>
            </a:r>
            <a:r>
              <a:rPr lang="ru-RU" altLang="zh-CN" smtClean="0"/>
              <a:t> сотрудника</a:t>
            </a:r>
            <a:endParaRPr lang="en-US" altLang="zh-CN" dirty="0"/>
          </a:p>
        </p:txBody>
      </p:sp>
      <p:sp>
        <p:nvSpPr>
          <p:cNvPr id="54" name="文本占位符 7">
            <a:extLst>
              <a:ext uri="{FF2B5EF4-FFF2-40B4-BE49-F238E27FC236}">
                <a16:creationId xmlns="" xmlns:a16="http://schemas.microsoft.com/office/drawing/2014/main" id="{3F9FD2BB-87FB-42F0-8418-F87E96763F68}"/>
              </a:ext>
            </a:extLst>
          </p:cNvPr>
          <p:cNvSpPr>
            <a:spLocks noGrp="1"/>
          </p:cNvSpPr>
          <p:nvPr>
            <p:ph type="body" sz="quarter" idx="32" hasCustomPrompt="1"/>
          </p:nvPr>
        </p:nvSpPr>
        <p:spPr>
          <a:xfrm>
            <a:off x="9180244" y="4731677"/>
            <a:ext cx="200442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Тип</a:t>
            </a:r>
            <a:endParaRPr lang="zh-CN" altLang="en-US" dirty="0"/>
          </a:p>
        </p:txBody>
      </p:sp>
      <p:sp>
        <p:nvSpPr>
          <p:cNvPr id="55" name="文本占位符 7">
            <a:extLst>
              <a:ext uri="{FF2B5EF4-FFF2-40B4-BE49-F238E27FC236}">
                <a16:creationId xmlns="" xmlns:a16="http://schemas.microsoft.com/office/drawing/2014/main" id="{450C36C1-EC46-4EAC-8A54-EFB2EF58F730}"/>
              </a:ext>
            </a:extLst>
          </p:cNvPr>
          <p:cNvSpPr>
            <a:spLocks noGrp="1"/>
          </p:cNvSpPr>
          <p:nvPr>
            <p:ph type="body" sz="quarter" idx="33" hasCustomPrompt="1"/>
          </p:nvPr>
        </p:nvSpPr>
        <p:spPr>
          <a:xfrm>
            <a:off x="995796" y="519972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Составлено</a:t>
            </a:r>
            <a:r>
              <a:rPr lang="en-US" altLang="zh-CN" smtClean="0"/>
              <a:t>/ID</a:t>
            </a:r>
            <a:r>
              <a:rPr lang="ru-RU" altLang="zh-CN" smtClean="0"/>
              <a:t> сотрудника</a:t>
            </a:r>
            <a:endParaRPr lang="en-US" altLang="zh-CN" dirty="0"/>
          </a:p>
        </p:txBody>
      </p:sp>
      <p:sp>
        <p:nvSpPr>
          <p:cNvPr id="56" name="文本占位符 7">
            <a:extLst>
              <a:ext uri="{FF2B5EF4-FFF2-40B4-BE49-F238E27FC236}">
                <a16:creationId xmlns="" xmlns:a16="http://schemas.microsoft.com/office/drawing/2014/main" id="{06E305FB-6351-4BDD-B27A-CA91C0B55424}"/>
              </a:ext>
            </a:extLst>
          </p:cNvPr>
          <p:cNvSpPr>
            <a:spLocks noGrp="1"/>
          </p:cNvSpPr>
          <p:nvPr>
            <p:ph type="body" sz="quarter" idx="34" hasCustomPrompt="1"/>
          </p:nvPr>
        </p:nvSpPr>
        <p:spPr>
          <a:xfrm>
            <a:off x="4068039" y="5199729"/>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7" name="文本占位符 7">
            <a:extLst>
              <a:ext uri="{FF2B5EF4-FFF2-40B4-BE49-F238E27FC236}">
                <a16:creationId xmlns="" xmlns:a16="http://schemas.microsoft.com/office/drawing/2014/main" id="{986CE630-9BBE-44AB-B3AC-29A48255E185}"/>
              </a:ext>
            </a:extLst>
          </p:cNvPr>
          <p:cNvSpPr>
            <a:spLocks noGrp="1"/>
          </p:cNvSpPr>
          <p:nvPr>
            <p:ph type="body" sz="quarter" idx="35" hasCustomPrompt="1"/>
          </p:nvPr>
        </p:nvSpPr>
        <p:spPr>
          <a:xfrm>
            <a:off x="6228196" y="519972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Проверено</a:t>
            </a:r>
            <a:r>
              <a:rPr lang="en-US" altLang="zh-CN" smtClean="0"/>
              <a:t>/ID</a:t>
            </a:r>
            <a:r>
              <a:rPr lang="ru-RU" altLang="zh-CN" smtClean="0"/>
              <a:t> сотрудника</a:t>
            </a:r>
            <a:endParaRPr lang="en-US" altLang="zh-CN" dirty="0"/>
          </a:p>
        </p:txBody>
      </p:sp>
      <p:sp>
        <p:nvSpPr>
          <p:cNvPr id="58" name="文本占位符 7">
            <a:extLst>
              <a:ext uri="{FF2B5EF4-FFF2-40B4-BE49-F238E27FC236}">
                <a16:creationId xmlns="" xmlns:a16="http://schemas.microsoft.com/office/drawing/2014/main" id="{4DDD786F-E21B-4BBC-A377-D2EC3EE50688}"/>
              </a:ext>
            </a:extLst>
          </p:cNvPr>
          <p:cNvSpPr>
            <a:spLocks noGrp="1"/>
          </p:cNvSpPr>
          <p:nvPr>
            <p:ph type="body" sz="quarter" idx="36" hasCustomPrompt="1"/>
          </p:nvPr>
        </p:nvSpPr>
        <p:spPr>
          <a:xfrm>
            <a:off x="9156604" y="5199729"/>
            <a:ext cx="2016221"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Тип</a:t>
            </a:r>
            <a:endParaRPr lang="zh-CN" altLang="en-US" dirty="0"/>
          </a:p>
        </p:txBody>
      </p:sp>
      <p:sp>
        <p:nvSpPr>
          <p:cNvPr id="59" name="文本占位符 7">
            <a:extLst>
              <a:ext uri="{FF2B5EF4-FFF2-40B4-BE49-F238E27FC236}">
                <a16:creationId xmlns="" xmlns:a16="http://schemas.microsoft.com/office/drawing/2014/main" id="{EE728293-3BC5-4224-A4F0-27996EC76EA2}"/>
              </a:ext>
            </a:extLst>
          </p:cNvPr>
          <p:cNvSpPr>
            <a:spLocks noGrp="1"/>
          </p:cNvSpPr>
          <p:nvPr>
            <p:ph type="body" sz="quarter" idx="37" hasCustomPrompt="1"/>
          </p:nvPr>
        </p:nvSpPr>
        <p:spPr>
          <a:xfrm>
            <a:off x="1019436" y="570378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Составлено</a:t>
            </a:r>
            <a:r>
              <a:rPr lang="en-US" altLang="zh-CN" smtClean="0"/>
              <a:t>/ID</a:t>
            </a:r>
            <a:r>
              <a:rPr lang="ru-RU" altLang="zh-CN" smtClean="0"/>
              <a:t> сотрудника</a:t>
            </a:r>
            <a:endParaRPr lang="en-US" altLang="zh-CN" dirty="0"/>
          </a:p>
        </p:txBody>
      </p:sp>
      <p:sp>
        <p:nvSpPr>
          <p:cNvPr id="60" name="文本占位符 7">
            <a:extLst>
              <a:ext uri="{FF2B5EF4-FFF2-40B4-BE49-F238E27FC236}">
                <a16:creationId xmlns="" xmlns:a16="http://schemas.microsoft.com/office/drawing/2014/main" id="{84C5C924-BCE5-46C8-9041-30EDC3D85E52}"/>
              </a:ext>
            </a:extLst>
          </p:cNvPr>
          <p:cNvSpPr>
            <a:spLocks noGrp="1"/>
          </p:cNvSpPr>
          <p:nvPr>
            <p:ph type="body" sz="quarter" idx="38" hasCustomPrompt="1"/>
          </p:nvPr>
        </p:nvSpPr>
        <p:spPr>
          <a:xfrm>
            <a:off x="4091679" y="5703785"/>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61" name="文本占位符 7">
            <a:extLst>
              <a:ext uri="{FF2B5EF4-FFF2-40B4-BE49-F238E27FC236}">
                <a16:creationId xmlns="" xmlns:a16="http://schemas.microsoft.com/office/drawing/2014/main" id="{1DBD4C29-C885-4339-873D-B55FBD81DDFE}"/>
              </a:ext>
            </a:extLst>
          </p:cNvPr>
          <p:cNvSpPr>
            <a:spLocks noGrp="1"/>
          </p:cNvSpPr>
          <p:nvPr>
            <p:ph type="body" sz="quarter" idx="39" hasCustomPrompt="1"/>
          </p:nvPr>
        </p:nvSpPr>
        <p:spPr>
          <a:xfrm>
            <a:off x="6251836" y="570378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Проверено</a:t>
            </a:r>
            <a:r>
              <a:rPr lang="en-US" altLang="zh-CN" dirty="0" smtClean="0"/>
              <a:t>/ID</a:t>
            </a:r>
            <a:r>
              <a:rPr lang="ru-RU" altLang="zh-CN" smtClean="0"/>
              <a:t> сотрудника</a:t>
            </a:r>
            <a:endParaRPr lang="en-US" altLang="zh-CN" dirty="0"/>
          </a:p>
        </p:txBody>
      </p:sp>
      <p:sp>
        <p:nvSpPr>
          <p:cNvPr id="62" name="文本占位符 7">
            <a:extLst>
              <a:ext uri="{FF2B5EF4-FFF2-40B4-BE49-F238E27FC236}">
                <a16:creationId xmlns="" xmlns:a16="http://schemas.microsoft.com/office/drawing/2014/main" id="{6D84506C-645A-472E-A06C-3A65A7744312}"/>
              </a:ext>
            </a:extLst>
          </p:cNvPr>
          <p:cNvSpPr>
            <a:spLocks noGrp="1"/>
          </p:cNvSpPr>
          <p:nvPr>
            <p:ph type="body" sz="quarter" idx="40" hasCustomPrompt="1"/>
          </p:nvPr>
        </p:nvSpPr>
        <p:spPr>
          <a:xfrm>
            <a:off x="9180244" y="5703785"/>
            <a:ext cx="199327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Тип</a:t>
            </a:r>
            <a:endParaRPr lang="zh-CN" altLang="en-US" dirty="0"/>
          </a:p>
        </p:txBody>
      </p:sp>
    </p:spTree>
    <p:extLst>
      <p:ext uri="{BB962C8B-B14F-4D97-AF65-F5344CB8AC3E}">
        <p14:creationId xmlns:p14="http://schemas.microsoft.com/office/powerpoint/2010/main" val="28151966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3#前言">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302279" indent="-302279" algn="just" eaLnBrk="1" fontAlgn="ctr" hangingPunct="1">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eaLnBrk="1" hangingPunct="1"/>
            <a:r>
              <a:rPr lang="en-US" altLang="zh-CN" dirty="0" smtClean="0"/>
              <a:t>The chapter describes ...</a:t>
            </a:r>
            <a:endParaRPr lang="zh-CN" altLang="en-US" dirty="0" smtClean="0"/>
          </a:p>
          <a:p>
            <a:pPr lvl="1"/>
            <a:r>
              <a:rPr lang="zh-CN" altLang="en-US" dirty="0" smtClean="0"/>
              <a:t>第二级</a:t>
            </a:r>
            <a:endParaRPr lang="zh-CN" altLang="en-US" dirty="0"/>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216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3441968" cy="707886"/>
          </a:xfrm>
          <a:prstGeom prst="rect">
            <a:avLst/>
          </a:prstGeom>
          <a:noFill/>
        </p:spPr>
        <p:txBody>
          <a:bodyPr wrap="none" rtlCol="0">
            <a:spAutoFit/>
          </a:bodyPr>
          <a:lstStyle/>
          <a:p>
            <a:pPr marL="0" marR="0" lvl="0" indent="0" algn="l" defTabSz="914478" rtl="0" eaLnBrk="1" fontAlgn="auto" latinLnBrk="0" hangingPunct="1">
              <a:lnSpc>
                <a:spcPct val="100000"/>
              </a:lnSpc>
              <a:spcBef>
                <a:spcPts val="0"/>
              </a:spcBef>
              <a:spcAft>
                <a:spcPts val="0"/>
              </a:spcAft>
              <a:buClrTx/>
              <a:buSzTx/>
              <a:buFontTx/>
              <a:buNone/>
              <a:tabLst/>
              <a:defRPr/>
            </a:pPr>
            <a:r>
              <a:rPr lang="ru-RU" altLang="zh-CN" sz="4000" b="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Предисловие</a:t>
            </a:r>
            <a:endParaRPr lang="zh-CN" altLang="en-US" sz="4000" b="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9635325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4#目标">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kumimoji="0" lang="en-US" altLang="zh-CN" sz="2200" b="0" i="0" u="none" strike="noStrike" kern="0" cap="none" spc="0" normalizeH="0" baseline="0" noProof="0" smtClean="0">
                <a:ln>
                  <a:noFill/>
                </a:ln>
                <a:solidFill>
                  <a:srgbClr val="000000"/>
                </a:solidFill>
                <a:effectLst/>
                <a:uLnTx/>
                <a:uFillTx/>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234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1470274" cy="707886"/>
          </a:xfrm>
          <a:prstGeom prst="rect">
            <a:avLst/>
          </a:prstGeom>
          <a:noFill/>
        </p:spPr>
        <p:txBody>
          <a:bodyPr wrap="none" rtlCol="0">
            <a:spAutoFit/>
          </a:bodyPr>
          <a:lstStyle/>
          <a:p>
            <a:pPr lvl="0" fontAlgn="ctr"/>
            <a:r>
              <a:rPr lang="ru-RU" altLang="zh-CN" sz="400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Цели</a:t>
            </a:r>
            <a:endParaRPr lang="en-US" altLang="zh-CN" sz="400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1420032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5#目录">
    <p:bg>
      <p:bgPr>
        <a:solidFill>
          <a:srgbClr val="EBEBEB"/>
        </a:solidFill>
        <a:effectLst/>
      </p:bgPr>
    </p:bg>
    <p:spTree>
      <p:nvGrpSpPr>
        <p:cNvPr id="1" name=""/>
        <p:cNvGrpSpPr/>
        <p:nvPr/>
      </p:nvGrpSpPr>
      <p:grpSpPr>
        <a:xfrm>
          <a:off x="0" y="0"/>
          <a:ext cx="0" cy="0"/>
          <a:chOff x="0" y="0"/>
          <a:chExt cx="0" cy="0"/>
        </a:xfrm>
      </p:grpSpPr>
      <p:sp>
        <p:nvSpPr>
          <p:cNvPr id="29" name="文本占位符 6"/>
          <p:cNvSpPr>
            <a:spLocks noGrp="1"/>
          </p:cNvSpPr>
          <p:nvPr>
            <p:ph type="body" sz="quarter" idx="10" hasCustomPrompt="1"/>
          </p:nvPr>
        </p:nvSpPr>
        <p:spPr>
          <a:xfrm>
            <a:off x="1019175" y="1844675"/>
            <a:ext cx="10153650" cy="4068811"/>
          </a:xfrm>
          <a:prstGeom prst="rect">
            <a:avLst/>
          </a:prstGeo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ctr">
              <a:buClrTx/>
              <a:buSzPct val="100000"/>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cxnSp>
        <p:nvCxnSpPr>
          <p:cNvPr id="28"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201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30" name="文本框 16">
            <a:extLst>
              <a:ext uri="{FF2B5EF4-FFF2-40B4-BE49-F238E27FC236}">
                <a16:creationId xmlns:a16="http://schemas.microsoft.com/office/drawing/2014/main" xmlns="" id="{568EC886-2612-1F43-AB51-21A76A078357}"/>
              </a:ext>
            </a:extLst>
          </p:cNvPr>
          <p:cNvSpPr txBox="1"/>
          <p:nvPr userDrawn="1"/>
        </p:nvSpPr>
        <p:spPr>
          <a:xfrm>
            <a:off x="918916" y="630373"/>
            <a:ext cx="3207929" cy="707886"/>
          </a:xfrm>
          <a:prstGeom prst="rect">
            <a:avLst/>
          </a:prstGeom>
          <a:noFill/>
        </p:spPr>
        <p:txBody>
          <a:bodyPr wrap="none" rtlCol="0">
            <a:spAutoFit/>
          </a:bodyPr>
          <a:lstStyle>
            <a:defPPr>
              <a:defRPr lang="en-US"/>
            </a:defPPr>
            <a:lvl1pPr defTabSz="1001223" eaLnBrk="0" fontAlgn="ctr" hangingPunct="0">
              <a:defRPr sz="3640" b="0" baseline="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algn="l" defTabSz="1001624" eaLnBrk="0" fontAlgn="ctr" hangingPunct="0"/>
            <a:r>
              <a:rPr lang="ru-RU" altLang="zh-CN" sz="4000" b="0"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Содержание</a:t>
            </a:r>
            <a:endPar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9272706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6#本节概述和学习目标(可选)">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p:nvPr>
        </p:nvSpPr>
        <p:spPr>
          <a:xfrm>
            <a:off x="1019174" y="1844675"/>
            <a:ext cx="10153651" cy="4082668"/>
          </a:xfrm>
          <a:prstGeom prst="rect">
            <a:avLst/>
          </a:prstGeom>
        </p:spPr>
        <p:txBody>
          <a:bodyPr/>
          <a:lstStyle>
            <a:lvl1pPr marL="302279" indent="-302279" algn="just" fontAlgn="ctr">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568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5950668" cy="707886"/>
          </a:xfrm>
          <a:prstGeom prst="rect">
            <a:avLst/>
          </a:prstGeom>
          <a:noFill/>
        </p:spPr>
        <p:txBody>
          <a:bodyPr wrap="none" rtlCol="0">
            <a:spAutoFit/>
          </a:bodyPr>
          <a:lstStyle/>
          <a:p>
            <a:pPr lvl="0" fontAlgn="ctr"/>
            <a:r>
              <a:rPr lang="en-US"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Overview and Objectives</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7608820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1019176" y="1844675"/>
            <a:ext cx="10153650" cy="4068812"/>
          </a:xfrm>
          <a:prstGeom prst="rect">
            <a:avLst/>
          </a:prstGeom>
        </p:spPr>
        <p:txBody>
          <a:bodyPr/>
          <a:lstStyle>
            <a:lvl1pPr marL="457200" marR="0" indent="-457200" algn="just" defTabSz="801688" rtl="0" eaLnBrk="1" fontAlgn="ctr"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ctr">
              <a:buSzPct val="100000"/>
              <a:buFont typeface="+mj-lt"/>
              <a:buAutoNum type="alphaUcPeriod"/>
              <a:defRPr sz="1800" baseline="0">
                <a:latin typeface="Huawei Sans" panose="020C0503030203020204" pitchFamily="34" charset="0"/>
              </a:defRPr>
            </a:lvl2pPr>
            <a:lvl3pPr>
              <a:defRPr/>
            </a:lvl3pPr>
            <a:lvl5pPr>
              <a:buNone/>
              <a:defRPr/>
            </a:lvl5pPr>
          </a:lstStyle>
          <a:p>
            <a:pPr marL="457200" marR="0" lvl="0" indent="-457200" algn="just" defTabSz="801688">
              <a:spcBef>
                <a:spcPct val="30000"/>
              </a:spcBef>
              <a:spcAft>
                <a:spcPct val="0"/>
              </a:spcAft>
              <a:buClr>
                <a:schemeClr val="tx1"/>
              </a:buClr>
              <a:buSzPct val="100000"/>
              <a:buFont typeface="+mj-lt"/>
              <a:buAutoNum type="arabicPeriod"/>
              <a:tabLst/>
            </a:pPr>
            <a:r>
              <a:rPr lang="en-US" altLang="zh-CN" dirty="0" smtClean="0"/>
              <a:t>Question description.</a:t>
            </a:r>
          </a:p>
          <a:p>
            <a:pPr lvl="1"/>
            <a:endParaRPr lang="en-US" altLang="zh-CN" dirty="0" smtClean="0"/>
          </a:p>
        </p:txBody>
      </p:sp>
      <p:cxnSp>
        <p:nvCxnSpPr>
          <p:cNvPr id="5"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104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6" name="文本框 16">
            <a:extLst>
              <a:ext uri="{FF2B5EF4-FFF2-40B4-BE49-F238E27FC236}">
                <a16:creationId xmlns:a16="http://schemas.microsoft.com/office/drawing/2014/main" xmlns="" id="{568EC886-2612-1F43-AB51-21A76A078357}"/>
              </a:ext>
            </a:extLst>
          </p:cNvPr>
          <p:cNvSpPr txBox="1"/>
          <p:nvPr userDrawn="1"/>
        </p:nvSpPr>
        <p:spPr>
          <a:xfrm>
            <a:off x="918916" y="630373"/>
            <a:ext cx="2300630" cy="707886"/>
          </a:xfrm>
          <a:prstGeom prst="rect">
            <a:avLst/>
          </a:prstGeom>
          <a:noFill/>
        </p:spPr>
        <p:txBody>
          <a:bodyPr wrap="none" rtlCol="0">
            <a:spAutoFit/>
          </a:bodyPr>
          <a:lstStyle/>
          <a:p>
            <a:pPr lvl="0" fontAlgn="ctr"/>
            <a:r>
              <a:rPr lang="ru-RU"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Вопросы</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0744439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1#本节小结（可选）">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r>
              <a:rPr lang="en-US" altLang="zh-CN" dirty="0" smtClean="0"/>
              <a:t>Click here to edit summary</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cxnSp>
        <p:nvCxnSpPr>
          <p:cNvPr id="11"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4032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2" name="文本框 16">
            <a:extLst>
              <a:ext uri="{FF2B5EF4-FFF2-40B4-BE49-F238E27FC236}">
                <a16:creationId xmlns:a16="http://schemas.microsoft.com/office/drawing/2014/main" xmlns="" id="{568EC886-2612-1F43-AB51-21A76A078357}"/>
              </a:ext>
            </a:extLst>
          </p:cNvPr>
          <p:cNvSpPr txBox="1"/>
          <p:nvPr userDrawn="1"/>
        </p:nvSpPr>
        <p:spPr>
          <a:xfrm>
            <a:off x="918916" y="630373"/>
            <a:ext cx="4265911" cy="707886"/>
          </a:xfrm>
          <a:prstGeom prst="rect">
            <a:avLst/>
          </a:prstGeom>
          <a:noFill/>
        </p:spPr>
        <p:txBody>
          <a:bodyPr wrap="none" rtlCol="0">
            <a:spAutoFit/>
          </a:bodyPr>
          <a:lstStyle/>
          <a:p>
            <a:pPr lvl="0" fontAlgn="ctr"/>
            <a:r>
              <a:rPr lang="en-US"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Section Summary</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2645594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2#本章总结">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en-US" altLang="zh-CN" dirty="0" smtClean="0"/>
              <a:t>Click to edit</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cxnSp>
        <p:nvCxnSpPr>
          <p:cNvPr id="9"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219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1" name="文本框 16">
            <a:extLst>
              <a:ext uri="{FF2B5EF4-FFF2-40B4-BE49-F238E27FC236}">
                <a16:creationId xmlns:a16="http://schemas.microsoft.com/office/drawing/2014/main" xmlns="" id="{568EC886-2612-1F43-AB51-21A76A078357}"/>
              </a:ext>
            </a:extLst>
          </p:cNvPr>
          <p:cNvSpPr txBox="1"/>
          <p:nvPr userDrawn="1"/>
        </p:nvSpPr>
        <p:spPr>
          <a:xfrm>
            <a:off x="918916" y="630373"/>
            <a:ext cx="3371436" cy="707886"/>
          </a:xfrm>
          <a:prstGeom prst="rect">
            <a:avLst/>
          </a:prstGeom>
          <a:noFill/>
        </p:spPr>
        <p:txBody>
          <a:bodyPr wrap="none" rtlCol="0">
            <a:spAutoFit/>
          </a:bodyPr>
          <a:lstStyle/>
          <a:p>
            <a:pPr algn="l" defTabSz="1001624" rtl="0" eaLnBrk="0" fontAlgn="ctr" hangingPunct="0">
              <a:spcBef>
                <a:spcPct val="0"/>
              </a:spcBef>
              <a:spcAft>
                <a:spcPct val="0"/>
              </a:spcAft>
            </a:pPr>
            <a:r>
              <a:rPr lang="ru-RU"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Заключение</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9895293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xmlns="" id="{AF72FAD7-C8C3-754A-A498-D3A7EC29AB73}"/>
              </a:ext>
            </a:extLst>
          </p:cNvPr>
          <p:cNvSpPr>
            <a:spLocks noGrp="1"/>
          </p:cNvSpPr>
          <p:nvPr>
            <p:ph type="body" idx="1"/>
          </p:nvPr>
        </p:nvSpPr>
        <p:spPr>
          <a:xfrm>
            <a:off x="908954" y="6270652"/>
            <a:ext cx="1981542" cy="153611"/>
          </a:xfrm>
          <a:prstGeom prst="rect">
            <a:avLst/>
          </a:prstGeom>
        </p:spPr>
        <p:txBody>
          <a:bodyPr vert="horz" lIns="0" tIns="0" rIns="0" bIns="0" rtlCol="0">
            <a:noAutofit/>
          </a:bodyPr>
          <a:lstStyle/>
          <a:p>
            <a:pPr>
              <a:lnSpc>
                <a:spcPct val="100000"/>
              </a:lnSpc>
            </a:pPr>
            <a:r>
              <a:rPr kumimoji="1" lang="en-US" altLang="zh-CN" sz="1000" dirty="0"/>
              <a:t>Security Level:</a:t>
            </a:r>
            <a:endParaRPr lang="en-US" altLang="zh-CN" sz="1000" dirty="0"/>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3089" y="5976169"/>
            <a:ext cx="2257507" cy="482533"/>
          </a:xfrm>
          <a:prstGeom prst="rect">
            <a:avLst/>
          </a:prstGeom>
        </p:spPr>
      </p:pic>
      <p:grpSp>
        <p:nvGrpSpPr>
          <p:cNvPr id="30"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1"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2"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3"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4"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5"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6"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7"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8"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9"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40"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1"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2"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3"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4"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5"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6"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7"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8"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9"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50"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1"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2"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3"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4"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5"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6"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7"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8"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9"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60"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1"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2"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3"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4"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5"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6"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7"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8"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9"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70"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3376951090"/>
      </p:ext>
    </p:extLst>
  </p:cSld>
  <p:clrMap bg1="lt1" tx1="dk1" bg2="lt2" tx2="dk2" accent1="accent1" accent2="accent2" accent3="accent3" accent4="accent4" accent5="accent5" accent6="accent6" hlink="hlink" folHlink="folHlink"/>
  <p:sldLayoutIdLst>
    <p:sldLayoutId id="2147483842"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Huawei Sans" panose="020C0503030203020204" pitchFamily="34" charset="0"/>
          <a:ea typeface="方正兰亭黑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48">
          <p15:clr>
            <a:srgbClr val="F26B43"/>
          </p15:clr>
        </p15:guide>
        <p15:guide id="2" pos="574">
          <p15:clr>
            <a:srgbClr val="F26B43"/>
          </p15:clr>
        </p15:guide>
        <p15:guide id="3" orient="horz" pos="572">
          <p15:clr>
            <a:srgbClr val="F26B43"/>
          </p15:clr>
        </p15:guide>
        <p15:guide id="4" orient="horz" pos="1230">
          <p15:clr>
            <a:srgbClr val="F26B43"/>
          </p15:clr>
        </p15:guide>
        <p15:guide id="5" orient="horz" pos="2160">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BEB"/>
        </a:solidFill>
        <a:effectLst/>
      </p:bgPr>
    </p:bg>
    <p:spTree>
      <p:nvGrpSpPr>
        <p:cNvPr id="1" name=""/>
        <p:cNvGrpSpPr/>
        <p:nvPr/>
      </p:nvGrpSpPr>
      <p:grpSpPr>
        <a:xfrm>
          <a:off x="0" y="0"/>
          <a:ext cx="0" cy="0"/>
          <a:chOff x="0" y="0"/>
          <a:chExt cx="0" cy="0"/>
        </a:xfrm>
      </p:grpSpPr>
      <p:sp>
        <p:nvSpPr>
          <p:cNvPr id="23" name="TextBox 2">
            <a:extLst>
              <a:ext uri="{FF2B5EF4-FFF2-40B4-BE49-F238E27FC236}">
                <a16:creationId xmlns:a16="http://schemas.microsoft.com/office/drawing/2014/main" xmlns="" id="{6785A3D6-1271-D247-9E96-1B376F4BE7BE}"/>
              </a:ext>
            </a:extLst>
          </p:cNvPr>
          <p:cNvSpPr txBox="1"/>
          <p:nvPr userDrawn="1"/>
        </p:nvSpPr>
        <p:spPr>
          <a:xfrm>
            <a:off x="1095467" y="6356939"/>
            <a:ext cx="2854741" cy="242246"/>
          </a:xfrm>
          <a:prstGeom prst="rect">
            <a:avLst/>
          </a:prstGeom>
          <a:noFill/>
        </p:spPr>
        <p:txBody>
          <a:bodyPr wrap="square" rtlCol="0">
            <a:spAutoFit/>
          </a:bodyPr>
          <a:lstStyle/>
          <a:p>
            <a:r>
              <a:rPr lang="ru-RU" altLang="zh-CN" sz="974" b="0" baseline="0" dirty="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Конфиденциальная информация </a:t>
            </a:r>
            <a:r>
              <a:rPr lang="en-US" altLang="zh-CN" sz="974" b="0" baseline="0" dirty="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a:t>
            </a:r>
            <a:endParaRPr lang="en-US" altLang="zh-CN"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4" name="TextBox 3">
            <a:extLst>
              <a:ext uri="{FF2B5EF4-FFF2-40B4-BE49-F238E27FC236}">
                <a16:creationId xmlns:a16="http://schemas.microsoft.com/office/drawing/2014/main" xmlns=""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7"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28"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29"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0"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1"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2"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3"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4"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5"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6"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7"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38"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39"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0"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1"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2"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3"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4"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5"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6"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7"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68"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69"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0"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1"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2"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3"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4"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5"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6"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7"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78"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79"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0"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1"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2"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3"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4"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5"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6"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7"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2516831641"/>
      </p:ext>
    </p:extLst>
  </p:cSld>
  <p:clrMap bg1="lt1" tx1="dk1" bg2="lt2" tx2="dk2" accent1="accent1" accent2="accent2" accent3="accent3" accent4="accent4" accent5="accent5" accent6="accent6" hlink="hlink" folHlink="folHlink"/>
  <p:sldLayoutIdLst>
    <p:sldLayoutId id="2147483875" r:id="rId1"/>
    <p:sldLayoutId id="2147483845" r:id="rId2"/>
    <p:sldLayoutId id="2147483846" r:id="rId3"/>
    <p:sldLayoutId id="2147483847" r:id="rId4"/>
    <p:sldLayoutId id="2147483848" r:id="rId5"/>
    <p:sldLayoutId id="2147483878" r:id="rId6"/>
    <p:sldLayoutId id="2147483850" r:id="rId7"/>
    <p:sldLayoutId id="2147483851" r:id="rId8"/>
    <p:sldLayoutId id="2147483852" r:id="rId9"/>
    <p:sldLayoutId id="2147483853" r:id="rId10"/>
  </p:sldLayoutIdLst>
  <p:timing>
    <p:tnLst>
      <p:par>
        <p:cTn id="1" dur="indefinite" restart="never" nodeType="tmRoot"/>
      </p:par>
    </p:tnLst>
  </p:timing>
  <p:txStyles>
    <p:titleStyle>
      <a:lvl1pPr algn="l" defTabSz="914034" rtl="0" eaLnBrk="1" fontAlgn="ctr"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42">
          <p15:clr>
            <a:srgbClr val="F26B43"/>
          </p15:clr>
        </p15:guide>
        <p15:guide id="2" pos="7038">
          <p15:clr>
            <a:srgbClr val="F26B43"/>
          </p15:clr>
        </p15:guide>
        <p15:guide id="3" orient="horz" pos="2341">
          <p15:clr>
            <a:srgbClr val="F26B43"/>
          </p15:clr>
        </p15:guide>
        <p15:guide id="4" orient="horz" pos="3906">
          <p15:clr>
            <a:srgbClr val="F26B43"/>
          </p15:clr>
        </p15:guide>
        <p15:guide id="5" orient="horz" pos="1162">
          <p15:clr>
            <a:srgbClr val="F26B43"/>
          </p15:clr>
        </p15:guide>
        <p15:guide id="6" pos="3840">
          <p15:clr>
            <a:srgbClr val="F26B43"/>
          </p15:clr>
        </p15:guide>
        <p15:guide id="7" orient="horz" pos="731">
          <p15:clr>
            <a:srgbClr val="F26B43"/>
          </p15:clr>
        </p15:guide>
        <p15:guide id="8" orient="horz" pos="86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bwMode="auto">
          <a:xfrm>
            <a:off x="734131" y="457499"/>
            <a:ext cx="10726032" cy="980113"/>
          </a:xfrm>
          <a:prstGeom prst="rect">
            <a:avLst/>
          </a:prstGeom>
        </p:spPr>
        <p:txBody>
          <a:bodyPr lIns="0" tIns="0" rIns="0" bIns="0" anchor="t">
            <a:normAutofit/>
          </a:bodyPr>
          <a:lstStyle/>
          <a:p>
            <a:pPr marL="0" lvl="0" indent="0" defTabSz="1187798">
              <a:lnSpc>
                <a:spcPts val="3430"/>
              </a:lnSpc>
              <a:spcBef>
                <a:spcPts val="0"/>
              </a:spcBef>
              <a:buFont typeface="Arial" panose="020B0604020202020204" pitchFamily="34" charset="0"/>
            </a:pPr>
            <a:r>
              <a:rPr lang="zh-CN" altLang="en-US" dirty="0" smtClean="0"/>
              <a:t>单击此处编辑母版标题样式</a:t>
            </a:r>
            <a:endParaRPr lang="zh-CN" altLang="en-US" dirty="0"/>
          </a:p>
        </p:txBody>
      </p:sp>
      <p:sp>
        <p:nvSpPr>
          <p:cNvPr id="28" name="Rectangle 57"/>
          <p:cNvSpPr>
            <a:spLocks noGrp="1" noChangeArrowheads="1"/>
          </p:cNvSpPr>
          <p:nvPr>
            <p:ph type="body" idx="1"/>
          </p:nvPr>
        </p:nvSpPr>
        <p:spPr bwMode="auto">
          <a:xfrm>
            <a:off x="731838" y="1484313"/>
            <a:ext cx="10728325" cy="444376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smtClean="0"/>
              <a:t>单击此处编辑母版文本样式</a:t>
            </a:r>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sp>
        <p:nvSpPr>
          <p:cNvPr id="23" name="TextBox 2">
            <a:extLst>
              <a:ext uri="{FF2B5EF4-FFF2-40B4-BE49-F238E27FC236}">
                <a16:creationId xmlns:a16="http://schemas.microsoft.com/office/drawing/2014/main" xmlns="" id="{6785A3D6-1271-D247-9E96-1B376F4BE7BE}"/>
              </a:ext>
            </a:extLst>
          </p:cNvPr>
          <p:cNvSpPr txBox="1"/>
          <p:nvPr userDrawn="1"/>
        </p:nvSpPr>
        <p:spPr>
          <a:xfrm>
            <a:off x="1095467" y="6356939"/>
            <a:ext cx="3513109" cy="242246"/>
          </a:xfrm>
          <a:prstGeom prst="rect">
            <a:avLst/>
          </a:prstGeom>
          <a:noFill/>
        </p:spPr>
        <p:txBody>
          <a:bodyPr wrap="square" rtlCol="0">
            <a:spAutoFit/>
          </a:bodyPr>
          <a:lstStyle/>
          <a:p>
            <a:r>
              <a:rPr lang="ru-RU" altLang="zh-CN" sz="974" b="0"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Конфиденциальная информация </a:t>
            </a:r>
            <a:r>
              <a:rPr lang="en-US" altLang="zh-CN" sz="974" b="0"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a:t>
            </a:r>
            <a:endParaRPr lang="en-US" altLang="zh-CN"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4" name="TextBox 3">
            <a:extLst>
              <a:ext uri="{FF2B5EF4-FFF2-40B4-BE49-F238E27FC236}">
                <a16:creationId xmlns:a16="http://schemas.microsoft.com/office/drawing/2014/main" xmlns=""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9"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65"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66"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7"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8"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9"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70"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71"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2"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3"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4"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5"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6"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7"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8"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9"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80"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81"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2"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3"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4"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5"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6"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7"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8"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9"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4229503669"/>
      </p:ext>
    </p:extLst>
  </p:cSld>
  <p:clrMap bg1="lt1" tx1="dk1" bg2="lt2" tx2="dk2" accent1="accent1" accent2="accent2" accent3="accent3" accent4="accent4" accent5="accent5" accent6="accent6" hlink="hlink" folHlink="folHlink"/>
  <p:sldLayoutIdLst>
    <p:sldLayoutId id="2147483855" r:id="rId1"/>
    <p:sldLayoutId id="2147483876" r:id="rId2"/>
    <p:sldLayoutId id="2147483856" r:id="rId3"/>
    <p:sldLayoutId id="2147483877" r:id="rId4"/>
    <p:sldLayoutId id="2147483857" r:id="rId5"/>
  </p:sldLayoutIdLst>
  <p:timing>
    <p:tnLst>
      <p:par>
        <p:cTn id="1" dur="indefinite" restart="never" nodeType="tmRoot"/>
      </p:par>
    </p:tnLst>
  </p:timing>
  <p:txStyles>
    <p:titleStyle>
      <a:lvl1pPr algn="l" defTabSz="914034" rtl="0" eaLnBrk="1" fontAlgn="base"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baseline="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baseline="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baseline="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baseline="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baseline="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61">
          <p15:clr>
            <a:srgbClr val="F26B43"/>
          </p15:clr>
        </p15:guide>
        <p15:guide id="2" pos="7219">
          <p15:clr>
            <a:srgbClr val="F26B43"/>
          </p15:clr>
        </p15:guide>
        <p15:guide id="3" orient="horz" pos="2341">
          <p15:clr>
            <a:srgbClr val="F26B43"/>
          </p15:clr>
        </p15:guide>
        <p15:guide id="4" orient="horz" pos="3906">
          <p15:clr>
            <a:srgbClr val="F26B43"/>
          </p15:clr>
        </p15:guide>
        <p15:guide id="6" pos="3840">
          <p15:clr>
            <a:srgbClr val="F26B43"/>
          </p15:clr>
        </p15:guide>
        <p15:guide id="7" orient="horz" pos="2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9"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5"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6"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7"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8"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49"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0"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1"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2"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3"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4"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5"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6"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7"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8"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59"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0"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1"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2"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3"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4"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5"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6"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7"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8"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69"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
        <p:nvSpPr>
          <p:cNvPr id="70" name="Title Placeholder 1">
            <a:extLst>
              <a:ext uri="{FF2B5EF4-FFF2-40B4-BE49-F238E27FC236}">
                <a16:creationId xmlns="" xmlns:a16="http://schemas.microsoft.com/office/drawing/2014/main" id="{145F1158-B1AA-8F41-AF0A-FEA0EC1874AC}"/>
              </a:ext>
            </a:extLst>
          </p:cNvPr>
          <p:cNvSpPr>
            <a:spLocks noGrp="1"/>
          </p:cNvSpPr>
          <p:nvPr>
            <p:ph type="title"/>
          </p:nvPr>
        </p:nvSpPr>
        <p:spPr>
          <a:xfrm>
            <a:off x="616573" y="1474269"/>
            <a:ext cx="3984232" cy="2816080"/>
          </a:xfrm>
          <a:prstGeom prst="rect">
            <a:avLst/>
          </a:prstGeom>
        </p:spPr>
        <p:txBody>
          <a:bodyPr vert="horz" lIns="91440" tIns="45720" rIns="91440" bIns="45720" rtlCol="0" anchor="t">
            <a:normAutofit/>
          </a:bodyPr>
          <a:lstStyle/>
          <a:p>
            <a:r>
              <a:rPr lang="en-US" dirty="0"/>
              <a:t>Click to edit Master title style</a:t>
            </a:r>
          </a:p>
        </p:txBody>
      </p:sp>
      <p:sp>
        <p:nvSpPr>
          <p:cNvPr id="72" name="Subtitle 6">
            <a:extLst>
              <a:ext uri="{FF2B5EF4-FFF2-40B4-BE49-F238E27FC236}">
                <a16:creationId xmlns="" xmlns:a16="http://schemas.microsoft.com/office/drawing/2014/main" id="{12B8F806-ABD5-064C-8793-5E22C72554FD}"/>
              </a:ext>
            </a:extLst>
          </p:cNvPr>
          <p:cNvSpPr txBox="1">
            <a:spLocks/>
          </p:cNvSpPr>
          <p:nvPr userDrawn="1"/>
        </p:nvSpPr>
        <p:spPr>
          <a:xfrm>
            <a:off x="7987276" y="1631849"/>
            <a:ext cx="3477701"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81"/>
              </a:lnSpc>
              <a:spcBef>
                <a:spcPts val="0"/>
              </a:spcBef>
            </a:pPr>
            <a:r>
              <a:rPr kumimoji="1" lang="zh-CN" altLang="en-US" sz="1300" dirty="0">
                <a:solidFill>
                  <a:srgbClr val="1D1D1B"/>
                </a:solidFill>
                <a:latin typeface="Microsoft YaHei" charset="-122"/>
                <a:ea typeface="Microsoft YaHei" charset="-122"/>
                <a:cs typeface="Microsoft YaHei" charset="-122"/>
              </a:rPr>
              <a:t>把数字世界带入每个人、每个家庭、</a:t>
            </a:r>
            <a:r>
              <a:rPr kumimoji="1" lang="en-US" altLang="zh-CN" sz="1300" dirty="0">
                <a:solidFill>
                  <a:srgbClr val="1D1D1B"/>
                </a:solidFill>
                <a:latin typeface="Microsoft YaHei" charset="-122"/>
                <a:ea typeface="Microsoft YaHei" charset="-122"/>
                <a:cs typeface="Microsoft YaHei" charset="-122"/>
              </a:rPr>
              <a:t/>
            </a:r>
            <a:br>
              <a:rPr kumimoji="1" lang="en-US" altLang="zh-CN" sz="1300" dirty="0">
                <a:solidFill>
                  <a:srgbClr val="1D1D1B"/>
                </a:solidFill>
                <a:latin typeface="Microsoft YaHei" charset="-122"/>
                <a:ea typeface="Microsoft YaHei" charset="-122"/>
                <a:cs typeface="Microsoft YaHei" charset="-122"/>
              </a:rPr>
            </a:br>
            <a:r>
              <a:rPr kumimoji="1" lang="zh-CN" altLang="en-US" sz="1300" dirty="0">
                <a:solidFill>
                  <a:srgbClr val="1D1D1B"/>
                </a:solidFill>
                <a:latin typeface="Microsoft YaHei" charset="-122"/>
                <a:ea typeface="Microsoft YaHei" charset="-122"/>
                <a:cs typeface="Microsoft YaHei" charset="-122"/>
              </a:rPr>
              <a:t>每个组织，构建万物互联的智能世界。</a:t>
            </a:r>
          </a:p>
        </p:txBody>
      </p:sp>
      <p:sp>
        <p:nvSpPr>
          <p:cNvPr id="73" name="Subtitle 6">
            <a:extLst>
              <a:ext uri="{FF2B5EF4-FFF2-40B4-BE49-F238E27FC236}">
                <a16:creationId xmlns="" xmlns:a16="http://schemas.microsoft.com/office/drawing/2014/main" id="{F1235B6F-D691-2C40-93D4-EC5427ADDFB0}"/>
              </a:ext>
            </a:extLst>
          </p:cNvPr>
          <p:cNvSpPr txBox="1">
            <a:spLocks/>
          </p:cNvSpPr>
          <p:nvPr userDrawn="1"/>
        </p:nvSpPr>
        <p:spPr>
          <a:xfrm>
            <a:off x="7977672" y="2106124"/>
            <a:ext cx="348183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icrosoft YaHei" panose="020B0503020204020204"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94"/>
              </a:lnSpc>
            </a:pPr>
            <a:r>
              <a:rPr kumimoji="1" lang="ru-RU" altLang="zh-CN" sz="1200" kern="1200" smtClean="0">
                <a:solidFill>
                  <a:srgbClr val="1D1D1B"/>
                </a:solidFill>
                <a:latin typeface="Arial" panose="020B0604020202020204" pitchFamily="34" charset="0"/>
                <a:ea typeface="Microsoft YaHei" charset="-122"/>
                <a:cs typeface="Microsoft YaHei" charset="-122"/>
              </a:rPr>
              <a:t>Сделаем цифровые технологии доступными каждому человеку, каждому дому и каждой организации — построим полностью подключенный интеллектуальный мир</a:t>
            </a:r>
            <a:r>
              <a:rPr kumimoji="1" lang="en-US" altLang="zh-CN" sz="1100" smtClean="0">
                <a:solidFill>
                  <a:srgbClr val="1D1D1B"/>
                </a:solidFill>
                <a:latin typeface="Arial" panose="020B0604020202020204" pitchFamily="34" charset="0"/>
                <a:cs typeface="Arial" panose="020B0604020202020204" pitchFamily="34" charset="0"/>
              </a:rPr>
              <a:t>.</a:t>
            </a:r>
            <a:endParaRPr kumimoji="1" lang="zh-CN" altLang="en-US" sz="1200" kern="1200" dirty="0">
              <a:solidFill>
                <a:srgbClr val="1D1D1B"/>
              </a:solidFill>
              <a:latin typeface="Microsoft YaHei" panose="020B0503020204020204" pitchFamily="34" charset="-122"/>
              <a:ea typeface="Microsoft YaHei" charset="-122"/>
              <a:cs typeface="Microsoft YaHei" charset="-122"/>
            </a:endParaRPr>
          </a:p>
        </p:txBody>
      </p:sp>
      <p:pic>
        <p:nvPicPr>
          <p:cNvPr id="74" name="图片 7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5497" y="5251150"/>
            <a:ext cx="1869596" cy="399462"/>
          </a:xfrm>
          <a:prstGeom prst="rect">
            <a:avLst/>
          </a:prstGeom>
        </p:spPr>
      </p:pic>
      <p:sp>
        <p:nvSpPr>
          <p:cNvPr id="75" name="Text Placeholder 1">
            <a:extLst>
              <a:ext uri="{FF2B5EF4-FFF2-40B4-BE49-F238E27FC236}">
                <a16:creationId xmlns="" xmlns:a16="http://schemas.microsoft.com/office/drawing/2014/main" id="{F8FC7CCD-75EB-9C44-BC7D-29679334A8CA}"/>
              </a:ext>
            </a:extLst>
          </p:cNvPr>
          <p:cNvSpPr txBox="1">
            <a:spLocks/>
          </p:cNvSpPr>
          <p:nvPr userDrawn="1"/>
        </p:nvSpPr>
        <p:spPr>
          <a:xfrm>
            <a:off x="7979357" y="2794960"/>
            <a:ext cx="3225168" cy="2347290"/>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065"/>
              </a:lnSpc>
              <a:spcBef>
                <a:spcPts val="1000"/>
              </a:spcBef>
              <a:spcAft>
                <a:spcPts val="0"/>
              </a:spcAft>
              <a:buClrTx/>
              <a:buSzTx/>
              <a:buFont typeface="Arial" panose="020B0604020202020204" pitchFamily="34" charset="0"/>
              <a:buNone/>
              <a:tabLst/>
              <a:defRPr/>
            </a:pPr>
            <a:r>
              <a:rPr kumimoji="1" lang="ru-RU" altLang="zh-CN" sz="850" b="1" baseline="0" dirty="0" smtClean="0">
                <a:solidFill>
                  <a:srgbClr val="1D1D1B"/>
                </a:solidFill>
                <a:latin typeface="+mj-lt"/>
              </a:rPr>
              <a:t>Авторские </a:t>
            </a:r>
            <a:r>
              <a:rPr kumimoji="1" lang="ru-RU" altLang="zh-CN" sz="850" b="1" baseline="0" dirty="0" smtClean="0">
                <a:solidFill>
                  <a:srgbClr val="1D1D1B"/>
                </a:solidFill>
                <a:latin typeface="+mj-lt"/>
              </a:rPr>
              <a:t>права</a:t>
            </a:r>
            <a:r>
              <a:rPr kumimoji="1" lang="en-US" altLang="zh-CN" sz="850" b="1" baseline="0" dirty="0" smtClean="0">
                <a:solidFill>
                  <a:srgbClr val="1D1D1B"/>
                </a:solidFill>
                <a:latin typeface="+mj-lt"/>
              </a:rPr>
              <a:t>©Huawei </a:t>
            </a:r>
            <a:r>
              <a:rPr kumimoji="1" lang="en-US" altLang="zh-CN" sz="850" b="1" baseline="0" dirty="0" smtClean="0">
                <a:solidFill>
                  <a:srgbClr val="1D1D1B"/>
                </a:solidFill>
                <a:latin typeface="+mj-lt"/>
              </a:rPr>
              <a:t>Technologies Co., Ltd</a:t>
            </a:r>
            <a:r>
              <a:rPr kumimoji="1" lang="en-US" altLang="zh-CN" sz="850" b="1" baseline="0" dirty="0" smtClean="0">
                <a:solidFill>
                  <a:srgbClr val="1D1D1B"/>
                </a:solidFill>
                <a:latin typeface="+mj-lt"/>
              </a:rPr>
              <a:t>.</a:t>
            </a:r>
            <a:r>
              <a:rPr kumimoji="1" lang="ru-RU" altLang="zh-CN" sz="850" b="1" baseline="0" dirty="0" smtClean="0">
                <a:solidFill>
                  <a:srgbClr val="1D1D1B"/>
                </a:solidFill>
                <a:latin typeface="+mj-lt"/>
              </a:rPr>
              <a:t> </a:t>
            </a:r>
            <a:r>
              <a:rPr kumimoji="1" lang="en-US" altLang="zh-CN" sz="850" b="1" kern="1200" baseline="0" dirty="0" smtClean="0">
                <a:solidFill>
                  <a:srgbClr val="1D1D1B"/>
                </a:solidFill>
                <a:latin typeface="Microsoft YaHei" panose="020B0503020204020204" pitchFamily="34" charset="-122"/>
                <a:ea typeface="Microsoft YaHei" panose="020B0503020204020204" pitchFamily="34" charset="-122"/>
                <a:cs typeface="+mn-cs"/>
              </a:rPr>
              <a:t>2020 </a:t>
            </a:r>
            <a:r>
              <a:rPr kumimoji="1" lang="ru-RU" altLang="zh-CN" sz="850" b="1" kern="1200" baseline="0" dirty="0" smtClean="0">
                <a:solidFill>
                  <a:srgbClr val="1D1D1B"/>
                </a:solidFill>
                <a:latin typeface="Microsoft YaHei" panose="020B0503020204020204" pitchFamily="34" charset="-122"/>
                <a:ea typeface="Microsoft YaHei" panose="020B0503020204020204" pitchFamily="34" charset="-122"/>
                <a:cs typeface="+mn-cs"/>
              </a:rPr>
              <a:t>г.</a:t>
            </a:r>
            <a:r>
              <a:rPr kumimoji="1" lang="en-US" altLang="zh-CN" sz="850" b="1" baseline="0" dirty="0" smtClean="0">
                <a:solidFill>
                  <a:srgbClr val="1D1D1B"/>
                </a:solidFill>
                <a:latin typeface="+mj-lt"/>
              </a:rPr>
              <a:t/>
            </a:r>
            <a:br>
              <a:rPr kumimoji="1" lang="en-US" altLang="zh-CN" sz="850" b="1" baseline="0" dirty="0" smtClean="0">
                <a:solidFill>
                  <a:srgbClr val="1D1D1B"/>
                </a:solidFill>
                <a:latin typeface="+mj-lt"/>
              </a:rPr>
            </a:br>
            <a:r>
              <a:rPr kumimoji="1" lang="ru-RU" altLang="zh-CN" sz="850" b="1" baseline="0" dirty="0" smtClean="0">
                <a:solidFill>
                  <a:srgbClr val="1D1D1B"/>
                </a:solidFill>
                <a:latin typeface="+mj-lt"/>
              </a:rPr>
              <a:t>Все права защищены</a:t>
            </a:r>
            <a:r>
              <a:rPr kumimoji="1" lang="en-US" altLang="zh-CN" sz="850" b="1" baseline="0" dirty="0" smtClean="0">
                <a:solidFill>
                  <a:srgbClr val="1D1D1B"/>
                </a:solidFill>
                <a:latin typeface="+mj-lt"/>
              </a:rPr>
              <a:t>.</a:t>
            </a:r>
            <a:r>
              <a:rPr kumimoji="1" lang="en-US" altLang="zh-CN" sz="779" dirty="0" smtClean="0">
                <a:solidFill>
                  <a:srgbClr val="1D1D1B"/>
                </a:solidFill>
                <a:latin typeface="+mn-lt"/>
              </a:rPr>
              <a:t/>
            </a:r>
            <a:br>
              <a:rPr kumimoji="1" lang="en-US" altLang="zh-CN" sz="779" dirty="0" smtClean="0">
                <a:solidFill>
                  <a:srgbClr val="1D1D1B"/>
                </a:solidFill>
                <a:latin typeface="+mn-lt"/>
              </a:rPr>
            </a:br>
            <a:r>
              <a:rPr kumimoji="1" lang="ru-RU" altLang="zh-CN" sz="800" kern="1200" dirty="0" smtClean="0">
                <a:solidFill>
                  <a:srgbClr val="1D1D1B"/>
                </a:solidFill>
                <a:latin typeface="Arial" panose="020B0604020202020204" pitchFamily="34" charset="0"/>
                <a:ea typeface="Microsoft YaHei" charset="-122"/>
                <a:cs typeface="Microsoft YaHei" charset="-122"/>
              </a:rPr>
              <a:t>Информация, представленная в данном документе, может содержать прогностические высказывания, включая, в том числе, заявления о будущих результатах финансово-хозяйственной деятельности, будущих линейках продукции, новых технологиях и прочее. Существует ряд факторов, которые могут привести к тому, что фактические результаты и достижения будут отличаться от результатов, явно или косвенно описанных в указанных прогностических высказываниях. </a:t>
            </a:r>
            <a:br>
              <a:rPr kumimoji="1" lang="ru-RU" altLang="zh-CN" sz="800" kern="1200" dirty="0" smtClean="0">
                <a:solidFill>
                  <a:srgbClr val="1D1D1B"/>
                </a:solidFill>
                <a:latin typeface="Arial" panose="020B0604020202020204" pitchFamily="34" charset="0"/>
                <a:ea typeface="Microsoft YaHei" charset="-122"/>
                <a:cs typeface="Microsoft YaHei" charset="-122"/>
              </a:rPr>
            </a:br>
            <a:r>
              <a:rPr kumimoji="1" lang="ru-RU" altLang="zh-CN" sz="800" kern="1200" dirty="0" smtClean="0">
                <a:solidFill>
                  <a:srgbClr val="1D1D1B"/>
                </a:solidFill>
                <a:latin typeface="Arial" panose="020B0604020202020204" pitchFamily="34" charset="0"/>
                <a:ea typeface="Microsoft YaHei" charset="-122"/>
                <a:cs typeface="Microsoft YaHei" charset="-122"/>
              </a:rPr>
              <a:t>Поэтому данная информация предоставляется исключительно в справочных целях и не является ни предложением, ни акцептом. Компания Huawei оставляет за собой право вносить изменения в представленную информацию в любое время без предварительного уведомления</a:t>
            </a:r>
            <a:r>
              <a:rPr kumimoji="1" lang="en-US" altLang="zh-CN" sz="800" kern="1200" dirty="0" smtClean="0">
                <a:solidFill>
                  <a:srgbClr val="1D1D1B"/>
                </a:solidFill>
                <a:latin typeface="Arial" panose="020B0604020202020204" pitchFamily="34" charset="0"/>
                <a:ea typeface="Microsoft YaHei" charset="-122"/>
                <a:cs typeface="Microsoft YaHei" charset="-122"/>
              </a:rPr>
              <a:t>. </a:t>
            </a:r>
          </a:p>
        </p:txBody>
      </p:sp>
    </p:spTree>
    <p:extLst>
      <p:ext uri="{BB962C8B-B14F-4D97-AF65-F5344CB8AC3E}">
        <p14:creationId xmlns:p14="http://schemas.microsoft.com/office/powerpoint/2010/main" val="154100982"/>
      </p:ext>
    </p:extLst>
  </p:cSld>
  <p:clrMap bg1="lt1" tx1="dk1" bg2="lt2" tx2="dk2" accent1="accent1" accent2="accent2" accent3="accent3" accent4="accent4" accent5="accent5" accent6="accent6" hlink="hlink" folHlink="folHlink"/>
  <p:sldLayoutIdLst>
    <p:sldLayoutId id="2147483859" r:id="rId1"/>
  </p:sldLayoutIdLst>
  <p:timing>
    <p:tnLst>
      <p:par>
        <p:cTn id="1" dur="indefinite" restart="never" nodeType="tmRoot"/>
      </p:par>
    </p:tnLst>
  </p:timing>
  <p:hf hdr="0" ftr="0" dt="0"/>
  <p:txStyles>
    <p:titleStyle>
      <a:lvl1pPr algn="l" defTabSz="1187323" rtl="0" eaLnBrk="1" latinLnBrk="0" hangingPunct="1">
        <a:lnSpc>
          <a:spcPct val="90000"/>
        </a:lnSpc>
        <a:spcBef>
          <a:spcPct val="0"/>
        </a:spcBef>
        <a:buNone/>
        <a:defRPr sz="4998" b="0" kern="12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defRPr>
      </a:lvl1pPr>
    </p:titleStyle>
    <p:bodyStyle>
      <a:lvl1pPr marL="0" indent="0" algn="l" defTabSz="1187323" rtl="0" eaLnBrk="1" latinLnBrk="0" hangingPunct="1">
        <a:lnSpc>
          <a:spcPct val="90000"/>
        </a:lnSpc>
        <a:spcBef>
          <a:spcPts val="1298"/>
        </a:spcBef>
        <a:buFont typeface="Arial" panose="020B0604020202020204" pitchFamily="34" charset="0"/>
        <a:buNone/>
        <a:defRPr sz="1818" kern="1200">
          <a:solidFill>
            <a:srgbClr val="FFFFFF"/>
          </a:solidFill>
          <a:latin typeface="Microsoft YaHei" panose="020B0503020204020204" pitchFamily="34" charset="-122"/>
          <a:ea typeface="Microsoft YaHei" panose="020B0503020204020204" pitchFamily="34" charset="-122"/>
          <a:cs typeface="+mn-cs"/>
        </a:defRPr>
      </a:lvl1pPr>
      <a:lvl2pPr marL="593662" indent="0" algn="l" defTabSz="1187323" rtl="0" eaLnBrk="1" latinLnBrk="0" hangingPunct="1">
        <a:lnSpc>
          <a:spcPct val="90000"/>
        </a:lnSpc>
        <a:spcBef>
          <a:spcPts val="650"/>
        </a:spcBef>
        <a:buFont typeface="Arial" panose="020B0604020202020204" pitchFamily="34" charset="0"/>
        <a:buNone/>
        <a:defRPr sz="3117" kern="1200">
          <a:solidFill>
            <a:schemeClr val="tx1"/>
          </a:solidFill>
          <a:latin typeface="+mn-lt"/>
          <a:ea typeface="+mn-ea"/>
          <a:cs typeface="+mn-cs"/>
        </a:defRPr>
      </a:lvl2pPr>
      <a:lvl3pPr marL="1187323" indent="0" algn="l" defTabSz="1187323" rtl="0" eaLnBrk="1" latinLnBrk="0" hangingPunct="1">
        <a:lnSpc>
          <a:spcPct val="90000"/>
        </a:lnSpc>
        <a:spcBef>
          <a:spcPts val="650"/>
        </a:spcBef>
        <a:buFont typeface="Arial" panose="020B0604020202020204" pitchFamily="34" charset="0"/>
        <a:buNone/>
        <a:defRPr sz="2597" kern="1200">
          <a:solidFill>
            <a:schemeClr val="tx1"/>
          </a:solidFill>
          <a:latin typeface="+mn-lt"/>
          <a:ea typeface="+mn-ea"/>
          <a:cs typeface="+mn-cs"/>
        </a:defRPr>
      </a:lvl3pPr>
      <a:lvl4pPr marL="1780986"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4pPr>
      <a:lvl5pPr marL="2374648"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p15:clr>
            <a:srgbClr val="F26B43"/>
          </p15:clr>
        </p15:guide>
        <p15:guide id="2" pos="3842">
          <p15:clr>
            <a:srgbClr val="F26B43"/>
          </p15:clr>
        </p15:guide>
        <p15:guide id="3" pos="370">
          <p15:clr>
            <a:srgbClr val="F26B43"/>
          </p15:clr>
        </p15:guide>
        <p15:guide id="4" pos="71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10.xml"/><Relationship Id="rId6" Type="http://schemas.openxmlformats.org/officeDocument/2006/relationships/image" Target="../media/image24.tmp"/><Relationship Id="rId5" Type="http://schemas.openxmlformats.org/officeDocument/2006/relationships/image" Target="../media/image23.tmp"/><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hyperlink" Target="https://e.huawei.com/en/" TargetMode="External"/><Relationship Id="rId2" Type="http://schemas.openxmlformats.org/officeDocument/2006/relationships/notesSlide" Target="../notesSlides/notesSlide42.xml"/><Relationship Id="rId1" Type="http://schemas.openxmlformats.org/officeDocument/2006/relationships/slideLayout" Target="../slideLayouts/slideLayout11.xml"/><Relationship Id="rId5" Type="http://schemas.openxmlformats.org/officeDocument/2006/relationships/hyperlink" Target="https://www.huawei.com/en/learning" TargetMode="External"/><Relationship Id="rId4" Type="http://schemas.openxmlformats.org/officeDocument/2006/relationships/hyperlink" Target="https://support.huawei.com/enterprise/en/index.html"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 name="文本占位符 40"/>
          <p:cNvSpPr>
            <a:spLocks noGrp="1"/>
          </p:cNvSpPr>
          <p:nvPr>
            <p:ph type="body" sz="quarter" idx="17"/>
          </p:nvPr>
        </p:nvSpPr>
        <p:spPr/>
        <p:txBody>
          <a:bodyPr wrap="square">
            <a:noAutofit/>
          </a:bodyPr>
          <a:lstStyle/>
          <a:p>
            <a:endParaRPr lang="en-US" altLang="zh-CN" sz="1400" dirty="0">
              <a:latin typeface="Huawei Sans" panose="020C0503030203020204" pitchFamily="34" charset="0"/>
            </a:endParaRPr>
          </a:p>
        </p:txBody>
      </p:sp>
      <p:sp>
        <p:nvSpPr>
          <p:cNvPr id="2" name="文本占位符 1"/>
          <p:cNvSpPr>
            <a:spLocks noGrp="1"/>
          </p:cNvSpPr>
          <p:nvPr>
            <p:ph type="body" sz="quarter" idx="18"/>
          </p:nvPr>
        </p:nvSpPr>
        <p:spPr/>
        <p:txBody>
          <a:bodyPr wrap="square">
            <a:noAutofit/>
          </a:bodyPr>
          <a:lstStyle/>
          <a:p>
            <a:endParaRPr lang="zh-CN" altLang="en-US" sz="1400" dirty="0"/>
          </a:p>
        </p:txBody>
      </p:sp>
      <p:sp>
        <p:nvSpPr>
          <p:cNvPr id="3" name="文本占位符 2"/>
          <p:cNvSpPr>
            <a:spLocks noGrp="1"/>
          </p:cNvSpPr>
          <p:nvPr>
            <p:ph type="body" sz="quarter" idx="19"/>
          </p:nvPr>
        </p:nvSpPr>
        <p:spPr/>
        <p:txBody>
          <a:bodyPr wrap="square">
            <a:noAutofit/>
          </a:bodyPr>
          <a:lstStyle/>
          <a:p>
            <a:endParaRPr lang="zh-CN" altLang="en-US" sz="1400" dirty="0"/>
          </a:p>
        </p:txBody>
      </p:sp>
      <p:sp>
        <p:nvSpPr>
          <p:cNvPr id="5" name="文本占位符 4"/>
          <p:cNvSpPr>
            <a:spLocks noGrp="1"/>
          </p:cNvSpPr>
          <p:nvPr>
            <p:ph type="body" sz="quarter" idx="20"/>
          </p:nvPr>
        </p:nvSpPr>
        <p:spPr/>
        <p:txBody>
          <a:bodyPr wrap="square">
            <a:noAutofit/>
          </a:bodyPr>
          <a:lstStyle/>
          <a:p>
            <a:endParaRPr lang="en-US" altLang="zh-CN" sz="1400" dirty="0"/>
          </a:p>
        </p:txBody>
      </p:sp>
      <p:sp>
        <p:nvSpPr>
          <p:cNvPr id="30" name="文本占位符 29"/>
          <p:cNvSpPr>
            <a:spLocks noGrp="1"/>
          </p:cNvSpPr>
          <p:nvPr>
            <p:ph type="body" sz="quarter" idx="13"/>
          </p:nvPr>
        </p:nvSpPr>
        <p:spPr/>
        <p:txBody>
          <a:bodyPr wrap="square">
            <a:noAutofit/>
          </a:bodyPr>
          <a:lstStyle/>
          <a:p>
            <a:r>
              <a:rPr lang="ru-RU" altLang="zh-CN"/>
              <a:t>Тан Цзяоцзяо</a:t>
            </a:r>
            <a:r>
              <a:rPr lang="en-US" altLang="zh-CN"/>
              <a:t> </a:t>
            </a:r>
            <a:r>
              <a:rPr lang="ru-RU" altLang="zh-CN"/>
              <a:t>(</a:t>
            </a:r>
            <a:r>
              <a:rPr lang="en-US" altLang="zh-CN"/>
              <a:t>Tang Jiaojiao</a:t>
            </a:r>
            <a:r>
              <a:rPr lang="ru-RU" altLang="zh-CN"/>
              <a:t>)</a:t>
            </a:r>
            <a:r>
              <a:rPr lang="en-US" altLang="zh-CN"/>
              <a:t>/WX498299</a:t>
            </a:r>
            <a:endParaRPr lang="en-US" altLang="zh-CN" dirty="0"/>
          </a:p>
        </p:txBody>
      </p:sp>
      <p:sp>
        <p:nvSpPr>
          <p:cNvPr id="31" name="文本占位符 30"/>
          <p:cNvSpPr>
            <a:spLocks noGrp="1"/>
          </p:cNvSpPr>
          <p:nvPr>
            <p:ph type="body" sz="quarter" idx="14"/>
          </p:nvPr>
        </p:nvSpPr>
        <p:spPr/>
        <p:txBody>
          <a:bodyPr wrap="square">
            <a:noAutofit/>
          </a:bodyPr>
          <a:lstStyle/>
          <a:p>
            <a:r>
              <a:rPr lang="ru-RU" altLang="zh-CN" dirty="0"/>
              <a:t>30.05.</a:t>
            </a:r>
            <a:r>
              <a:rPr lang="en-US" altLang="zh-CN" dirty="0"/>
              <a:t>2020</a:t>
            </a:r>
          </a:p>
        </p:txBody>
      </p:sp>
      <p:sp>
        <p:nvSpPr>
          <p:cNvPr id="36" name="文本占位符 35"/>
          <p:cNvSpPr>
            <a:spLocks noGrp="1"/>
          </p:cNvSpPr>
          <p:nvPr>
            <p:ph type="body" sz="quarter" idx="15"/>
          </p:nvPr>
        </p:nvSpPr>
        <p:spPr/>
        <p:txBody>
          <a:bodyPr wrap="square">
            <a:noAutofit/>
          </a:bodyPr>
          <a:lstStyle/>
          <a:p>
            <a:r>
              <a:rPr lang="ru-RU" altLang="zh-CN" smtClean="0"/>
              <a:t>Тан Цзяоцзяо</a:t>
            </a:r>
            <a:r>
              <a:rPr lang="en-US" altLang="zh-CN" smtClean="0"/>
              <a:t> </a:t>
            </a:r>
            <a:r>
              <a:rPr lang="ru-RU" altLang="zh-CN" smtClean="0"/>
              <a:t>(</a:t>
            </a:r>
            <a:r>
              <a:rPr lang="en-US" altLang="zh-CN" smtClean="0"/>
              <a:t>Tang Jiaojiao</a:t>
            </a:r>
            <a:r>
              <a:rPr lang="ru-RU" altLang="zh-CN" smtClean="0"/>
              <a:t>)</a:t>
            </a:r>
            <a:r>
              <a:rPr lang="en-US" altLang="zh-CN" smtClean="0"/>
              <a:t>/WX498299</a:t>
            </a:r>
            <a:endParaRPr lang="en-US" altLang="zh-CN" dirty="0"/>
          </a:p>
        </p:txBody>
      </p:sp>
      <p:sp>
        <p:nvSpPr>
          <p:cNvPr id="39" name="文本占位符 38"/>
          <p:cNvSpPr>
            <a:spLocks noGrp="1"/>
          </p:cNvSpPr>
          <p:nvPr>
            <p:ph type="body" sz="quarter" idx="16"/>
          </p:nvPr>
        </p:nvSpPr>
        <p:spPr/>
        <p:txBody>
          <a:bodyPr wrap="square">
            <a:noAutofit/>
          </a:bodyPr>
          <a:lstStyle/>
          <a:p>
            <a:r>
              <a:rPr lang="ru-RU" altLang="zh-CN" smtClean="0"/>
              <a:t>Новый</a:t>
            </a:r>
            <a:endParaRPr lang="en-US" altLang="zh-CN"/>
          </a:p>
        </p:txBody>
      </p:sp>
      <p:sp>
        <p:nvSpPr>
          <p:cNvPr id="18" name="文本占位符 17"/>
          <p:cNvSpPr>
            <a:spLocks noGrp="1"/>
          </p:cNvSpPr>
          <p:nvPr>
            <p:ph type="body" sz="quarter" idx="21"/>
          </p:nvPr>
        </p:nvSpPr>
        <p:spPr/>
        <p:txBody>
          <a:bodyPr/>
          <a:lstStyle/>
          <a:p>
            <a:r>
              <a:rPr lang="ru-RU" altLang="zh-CN"/>
              <a:t>Сюй Нинян (</a:t>
            </a:r>
            <a:r>
              <a:rPr lang="en-US" altLang="zh-CN"/>
              <a:t>Xu Ningyang</a:t>
            </a:r>
            <a:r>
              <a:rPr lang="ru-RU" altLang="zh-CN"/>
              <a:t>)</a:t>
            </a:r>
            <a:r>
              <a:rPr lang="en-US" altLang="zh-CN"/>
              <a:t>/WX450201</a:t>
            </a:r>
            <a:endParaRPr lang="en-US" altLang="zh-CN" dirty="0"/>
          </a:p>
        </p:txBody>
      </p:sp>
      <p:sp>
        <p:nvSpPr>
          <p:cNvPr id="19" name="文本占位符 18"/>
          <p:cNvSpPr>
            <a:spLocks noGrp="1"/>
          </p:cNvSpPr>
          <p:nvPr>
            <p:ph type="body" sz="quarter" idx="22"/>
          </p:nvPr>
        </p:nvSpPr>
        <p:spPr/>
        <p:txBody>
          <a:bodyPr/>
          <a:lstStyle/>
          <a:p>
            <a:r>
              <a:rPr lang="ru-RU" altLang="zh-CN" smtClean="0"/>
              <a:t>30.06.</a:t>
            </a:r>
            <a:r>
              <a:rPr lang="en-US" altLang="zh-CN"/>
              <a:t>2020</a:t>
            </a:r>
            <a:endParaRPr lang="en-US" altLang="zh-CN" dirty="0"/>
          </a:p>
        </p:txBody>
      </p:sp>
      <p:sp>
        <p:nvSpPr>
          <p:cNvPr id="20" name="文本占位符 19"/>
          <p:cNvSpPr>
            <a:spLocks noGrp="1"/>
          </p:cNvSpPr>
          <p:nvPr>
            <p:ph type="body" sz="quarter" idx="23"/>
          </p:nvPr>
        </p:nvSpPr>
        <p:spPr/>
        <p:txBody>
          <a:bodyPr/>
          <a:lstStyle/>
          <a:p>
            <a:r>
              <a:rPr lang="ru-RU" altLang="zh-CN"/>
              <a:t>Сюй Нинян (</a:t>
            </a:r>
            <a:r>
              <a:rPr lang="en-US" altLang="zh-CN"/>
              <a:t>Xu Ningyang</a:t>
            </a:r>
            <a:r>
              <a:rPr lang="ru-RU" altLang="zh-CN"/>
              <a:t>)</a:t>
            </a:r>
            <a:r>
              <a:rPr lang="en-US" altLang="zh-CN"/>
              <a:t>/WX450201</a:t>
            </a:r>
            <a:endParaRPr lang="en-US" altLang="zh-CN" dirty="0"/>
          </a:p>
        </p:txBody>
      </p:sp>
      <p:sp>
        <p:nvSpPr>
          <p:cNvPr id="21" name="文本占位符 20"/>
          <p:cNvSpPr>
            <a:spLocks noGrp="1"/>
          </p:cNvSpPr>
          <p:nvPr>
            <p:ph type="body" sz="quarter" idx="24"/>
          </p:nvPr>
        </p:nvSpPr>
        <p:spPr/>
        <p:txBody>
          <a:bodyPr/>
          <a:lstStyle/>
          <a:p>
            <a:r>
              <a:rPr lang="ru-RU" altLang="zh-CN" dirty="0"/>
              <a:t>Обновление</a:t>
            </a:r>
            <a:endParaRPr lang="zh-CN" altLang="en-US" dirty="0"/>
          </a:p>
        </p:txBody>
      </p:sp>
      <p:sp>
        <p:nvSpPr>
          <p:cNvPr id="22" name="文本占位符 21"/>
          <p:cNvSpPr>
            <a:spLocks noGrp="1"/>
          </p:cNvSpPr>
          <p:nvPr>
            <p:ph type="body" sz="quarter" idx="25"/>
          </p:nvPr>
        </p:nvSpPr>
        <p:spPr/>
        <p:txBody>
          <a:bodyPr/>
          <a:lstStyle/>
          <a:p>
            <a:r>
              <a:rPr lang="ru-RU" altLang="zh-CN"/>
              <a:t>Ван Син (</a:t>
            </a:r>
            <a:r>
              <a:rPr lang="en-US" altLang="zh-CN"/>
              <a:t>Wang Xing</a:t>
            </a:r>
            <a:r>
              <a:rPr lang="ru-RU" altLang="zh-CN"/>
              <a:t>)</a:t>
            </a:r>
            <a:r>
              <a:rPr lang="en-US" altLang="zh-CN"/>
              <a:t>/WX921123</a:t>
            </a:r>
            <a:endParaRPr lang="zh-CN" altLang="en-US" dirty="0"/>
          </a:p>
        </p:txBody>
      </p:sp>
      <p:sp>
        <p:nvSpPr>
          <p:cNvPr id="23" name="文本占位符 22"/>
          <p:cNvSpPr>
            <a:spLocks noGrp="1"/>
          </p:cNvSpPr>
          <p:nvPr>
            <p:ph type="body" sz="quarter" idx="26"/>
          </p:nvPr>
        </p:nvSpPr>
        <p:spPr/>
        <p:txBody>
          <a:bodyPr/>
          <a:lstStyle/>
          <a:p>
            <a:r>
              <a:rPr lang="ru-RU" altLang="zh-CN"/>
              <a:t>20.08.</a:t>
            </a:r>
            <a:r>
              <a:rPr lang="en-US" altLang="zh-CN"/>
              <a:t>2020</a:t>
            </a:r>
            <a:endParaRPr lang="zh-CN" altLang="en-US" dirty="0"/>
          </a:p>
        </p:txBody>
      </p:sp>
      <p:sp>
        <p:nvSpPr>
          <p:cNvPr id="24" name="文本占位符 23"/>
          <p:cNvSpPr>
            <a:spLocks noGrp="1"/>
          </p:cNvSpPr>
          <p:nvPr>
            <p:ph type="body" sz="quarter" idx="27"/>
          </p:nvPr>
        </p:nvSpPr>
        <p:spPr/>
        <p:txBody>
          <a:bodyPr/>
          <a:lstStyle/>
          <a:p>
            <a:r>
              <a:rPr lang="ru-RU" altLang="zh-CN"/>
              <a:t>Ван Син (</a:t>
            </a:r>
            <a:r>
              <a:rPr lang="en-US" altLang="zh-CN"/>
              <a:t>Wang Xing</a:t>
            </a:r>
            <a:r>
              <a:rPr lang="ru-RU" altLang="zh-CN"/>
              <a:t>)</a:t>
            </a:r>
            <a:r>
              <a:rPr lang="en-US" altLang="zh-CN"/>
              <a:t>/WX921123</a:t>
            </a:r>
            <a:endParaRPr lang="zh-CN" altLang="en-US" dirty="0"/>
          </a:p>
        </p:txBody>
      </p:sp>
      <p:sp>
        <p:nvSpPr>
          <p:cNvPr id="25" name="文本占位符 24"/>
          <p:cNvSpPr>
            <a:spLocks noGrp="1"/>
          </p:cNvSpPr>
          <p:nvPr>
            <p:ph type="body" sz="quarter" idx="28"/>
          </p:nvPr>
        </p:nvSpPr>
        <p:spPr/>
        <p:txBody>
          <a:bodyPr/>
          <a:lstStyle/>
          <a:p>
            <a:r>
              <a:rPr lang="ru-RU" altLang="zh-CN"/>
              <a:t>Обновление</a:t>
            </a:r>
            <a:endParaRPr lang="zh-CN" altLang="en-US" dirty="0"/>
          </a:p>
        </p:txBody>
      </p:sp>
      <p:sp>
        <p:nvSpPr>
          <p:cNvPr id="26" name="文本占位符 25"/>
          <p:cNvSpPr>
            <a:spLocks noGrp="1"/>
          </p:cNvSpPr>
          <p:nvPr>
            <p:ph type="body" sz="quarter" idx="29"/>
          </p:nvPr>
        </p:nvSpPr>
        <p:spPr/>
        <p:txBody>
          <a:bodyPr/>
          <a:lstStyle/>
          <a:p>
            <a:endParaRPr lang="zh-CN" altLang="en-US"/>
          </a:p>
        </p:txBody>
      </p:sp>
      <p:sp>
        <p:nvSpPr>
          <p:cNvPr id="27" name="文本占位符 26"/>
          <p:cNvSpPr>
            <a:spLocks noGrp="1"/>
          </p:cNvSpPr>
          <p:nvPr>
            <p:ph type="body" sz="quarter" idx="30"/>
          </p:nvPr>
        </p:nvSpPr>
        <p:spPr/>
        <p:txBody>
          <a:bodyPr/>
          <a:lstStyle/>
          <a:p>
            <a:endParaRPr lang="zh-CN" altLang="en-US"/>
          </a:p>
        </p:txBody>
      </p:sp>
      <p:sp>
        <p:nvSpPr>
          <p:cNvPr id="28" name="文本占位符 27"/>
          <p:cNvSpPr>
            <a:spLocks noGrp="1"/>
          </p:cNvSpPr>
          <p:nvPr>
            <p:ph type="body" sz="quarter" idx="31"/>
          </p:nvPr>
        </p:nvSpPr>
        <p:spPr/>
        <p:txBody>
          <a:bodyPr/>
          <a:lstStyle/>
          <a:p>
            <a:endParaRPr lang="zh-CN" altLang="en-US" dirty="0"/>
          </a:p>
        </p:txBody>
      </p:sp>
      <p:sp>
        <p:nvSpPr>
          <p:cNvPr id="29" name="文本占位符 28"/>
          <p:cNvSpPr>
            <a:spLocks noGrp="1"/>
          </p:cNvSpPr>
          <p:nvPr>
            <p:ph type="body" sz="quarter" idx="32"/>
          </p:nvPr>
        </p:nvSpPr>
        <p:spPr/>
        <p:txBody>
          <a:bodyPr/>
          <a:lstStyle/>
          <a:p>
            <a:endParaRPr lang="zh-CN" altLang="en-US"/>
          </a:p>
        </p:txBody>
      </p:sp>
      <p:sp>
        <p:nvSpPr>
          <p:cNvPr id="32" name="文本占位符 31"/>
          <p:cNvSpPr>
            <a:spLocks noGrp="1"/>
          </p:cNvSpPr>
          <p:nvPr>
            <p:ph type="body" sz="quarter" idx="33"/>
          </p:nvPr>
        </p:nvSpPr>
        <p:spPr/>
        <p:txBody>
          <a:bodyPr/>
          <a:lstStyle/>
          <a:p>
            <a:endParaRPr lang="zh-CN" altLang="en-US"/>
          </a:p>
        </p:txBody>
      </p:sp>
      <p:sp>
        <p:nvSpPr>
          <p:cNvPr id="34" name="文本占位符 33"/>
          <p:cNvSpPr>
            <a:spLocks noGrp="1"/>
          </p:cNvSpPr>
          <p:nvPr>
            <p:ph type="body" sz="quarter" idx="34"/>
          </p:nvPr>
        </p:nvSpPr>
        <p:spPr/>
        <p:txBody>
          <a:bodyPr/>
          <a:lstStyle/>
          <a:p>
            <a:endParaRPr lang="zh-CN" altLang="en-US"/>
          </a:p>
        </p:txBody>
      </p:sp>
      <p:sp>
        <p:nvSpPr>
          <p:cNvPr id="35" name="文本占位符 34"/>
          <p:cNvSpPr>
            <a:spLocks noGrp="1"/>
          </p:cNvSpPr>
          <p:nvPr>
            <p:ph type="body" sz="quarter" idx="35"/>
          </p:nvPr>
        </p:nvSpPr>
        <p:spPr/>
        <p:txBody>
          <a:bodyPr/>
          <a:lstStyle/>
          <a:p>
            <a:endParaRPr lang="zh-CN" altLang="en-US" dirty="0"/>
          </a:p>
        </p:txBody>
      </p:sp>
      <p:sp>
        <p:nvSpPr>
          <p:cNvPr id="40" name="文本占位符 39"/>
          <p:cNvSpPr>
            <a:spLocks noGrp="1"/>
          </p:cNvSpPr>
          <p:nvPr>
            <p:ph type="body" sz="quarter" idx="36"/>
          </p:nvPr>
        </p:nvSpPr>
        <p:spPr/>
        <p:txBody>
          <a:bodyPr/>
          <a:lstStyle/>
          <a:p>
            <a:endParaRPr lang="zh-CN" altLang="en-US"/>
          </a:p>
        </p:txBody>
      </p:sp>
      <p:sp>
        <p:nvSpPr>
          <p:cNvPr id="42" name="文本占位符 41"/>
          <p:cNvSpPr>
            <a:spLocks noGrp="1"/>
          </p:cNvSpPr>
          <p:nvPr>
            <p:ph type="body" sz="quarter" idx="37"/>
          </p:nvPr>
        </p:nvSpPr>
        <p:spPr/>
        <p:txBody>
          <a:bodyPr/>
          <a:lstStyle/>
          <a:p>
            <a:endParaRPr lang="zh-CN" altLang="en-US"/>
          </a:p>
        </p:txBody>
      </p:sp>
      <p:sp>
        <p:nvSpPr>
          <p:cNvPr id="43" name="文本占位符 42"/>
          <p:cNvSpPr>
            <a:spLocks noGrp="1"/>
          </p:cNvSpPr>
          <p:nvPr>
            <p:ph type="body" sz="quarter" idx="38"/>
          </p:nvPr>
        </p:nvSpPr>
        <p:spPr/>
        <p:txBody>
          <a:bodyPr/>
          <a:lstStyle/>
          <a:p>
            <a:endParaRPr lang="zh-CN" altLang="en-US"/>
          </a:p>
        </p:txBody>
      </p:sp>
      <p:sp>
        <p:nvSpPr>
          <p:cNvPr id="44" name="文本占位符 43"/>
          <p:cNvSpPr>
            <a:spLocks noGrp="1"/>
          </p:cNvSpPr>
          <p:nvPr>
            <p:ph type="body" sz="quarter" idx="39"/>
          </p:nvPr>
        </p:nvSpPr>
        <p:spPr/>
        <p:txBody>
          <a:bodyPr/>
          <a:lstStyle/>
          <a:p>
            <a:endParaRPr lang="zh-CN" altLang="en-US"/>
          </a:p>
        </p:txBody>
      </p:sp>
      <p:sp>
        <p:nvSpPr>
          <p:cNvPr id="45" name="文本占位符 44"/>
          <p:cNvSpPr>
            <a:spLocks noGrp="1"/>
          </p:cNvSpPr>
          <p:nvPr>
            <p:ph type="body" sz="quarter" idx="40"/>
          </p:nvPr>
        </p:nvSpPr>
        <p:spPr/>
        <p:txBody>
          <a:bodyPr/>
          <a:lstStyle/>
          <a:p>
            <a:endParaRPr lang="zh-CN" altLang="en-US"/>
          </a:p>
        </p:txBody>
      </p:sp>
    </p:spTree>
    <p:extLst>
      <p:ext uri="{BB962C8B-B14F-4D97-AF65-F5344CB8AC3E}">
        <p14:creationId xmlns:p14="http://schemas.microsoft.com/office/powerpoint/2010/main" val="433353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9" name="直接连接符 148"/>
          <p:cNvCxnSpPr>
            <a:stCxn id="3" idx="3"/>
            <a:endCxn id="4" idx="1"/>
          </p:cNvCxnSpPr>
          <p:nvPr/>
        </p:nvCxnSpPr>
        <p:spPr>
          <a:xfrm flipV="1">
            <a:off x="3363045" y="1547945"/>
            <a:ext cx="679799" cy="1"/>
          </a:xfrm>
          <a:prstGeom prst="line">
            <a:avLst/>
          </a:prstGeom>
          <a:ln w="28575">
            <a:solidFill>
              <a:srgbClr val="6385C3"/>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wrap="square">
            <a:noAutofit/>
          </a:bodyPr>
          <a:lstStyle/>
          <a:p>
            <a:r>
              <a:rPr lang="ru-RU">
                <a:latin typeface="Huawei Sans" panose="020C0503030203020204" pitchFamily="34" charset="0"/>
              </a:rPr>
              <a:t>Хранилище с множеством контроллеров</a:t>
            </a:r>
          </a:p>
        </p:txBody>
      </p:sp>
      <p:pic>
        <p:nvPicPr>
          <p:cNvPr id="3" name="图片 2"/>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835672" y="1214118"/>
            <a:ext cx="1527373" cy="667655"/>
          </a:xfrm>
          <a:prstGeom prst="rect">
            <a:avLst/>
          </a:prstGeom>
        </p:spPr>
      </p:pic>
      <p:pic>
        <p:nvPicPr>
          <p:cNvPr id="6" name="图片 5"/>
          <p:cNvPicPr>
            <a:picLocks noChangeAspect="1"/>
          </p:cNvPicPr>
          <p:nvPr/>
        </p:nvPicPr>
        <p:blipFill>
          <a:blip r:embed="rId5">
            <a:duotone>
              <a:schemeClr val="accent5">
                <a:shade val="45000"/>
                <a:satMod val="135000"/>
              </a:schemeClr>
              <a:prstClr val="white"/>
            </a:duotone>
          </a:blip>
          <a:stretch>
            <a:fillRect/>
          </a:stretch>
        </p:blipFill>
        <p:spPr>
          <a:xfrm>
            <a:off x="8662141" y="1214118"/>
            <a:ext cx="1527373" cy="667655"/>
          </a:xfrm>
          <a:prstGeom prst="rect">
            <a:avLst/>
          </a:prstGeom>
        </p:spPr>
      </p:pic>
      <p:sp>
        <p:nvSpPr>
          <p:cNvPr id="7" name="矩形 6"/>
          <p:cNvSpPr/>
          <p:nvPr/>
        </p:nvSpPr>
        <p:spPr>
          <a:xfrm>
            <a:off x="1282846" y="2000707"/>
            <a:ext cx="9522373" cy="3815255"/>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8" name="矩形 7"/>
          <p:cNvSpPr/>
          <p:nvPr/>
        </p:nvSpPr>
        <p:spPr>
          <a:xfrm>
            <a:off x="1755816" y="2650438"/>
            <a:ext cx="1638762" cy="438094"/>
          </a:xfrm>
          <a:prstGeom prst="rect">
            <a:avLst/>
          </a:prstGeom>
          <a:solidFill>
            <a:srgbClr val="24B5E9"/>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600">
                <a:latin typeface="Huawei Sans" panose="020C0503030203020204" pitchFamily="34" charset="0"/>
              </a:rPr>
              <a:t>Контроллер SAS</a:t>
            </a:r>
          </a:p>
        </p:txBody>
      </p:sp>
      <p:sp>
        <p:nvSpPr>
          <p:cNvPr id="9" name="矩形 8"/>
          <p:cNvSpPr/>
          <p:nvPr/>
        </p:nvSpPr>
        <p:spPr>
          <a:xfrm>
            <a:off x="3962987" y="2650438"/>
            <a:ext cx="1638762" cy="438096"/>
          </a:xfrm>
          <a:prstGeom prst="rect">
            <a:avLst/>
          </a:prstGeom>
          <a:solidFill>
            <a:srgbClr val="24B5E9"/>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600">
                <a:latin typeface="Huawei Sans" panose="020C0503030203020204" pitchFamily="34" charset="0"/>
              </a:rPr>
              <a:t>Контроллер SAS</a:t>
            </a:r>
          </a:p>
        </p:txBody>
      </p:sp>
      <p:sp>
        <p:nvSpPr>
          <p:cNvPr id="10" name="矩形 9"/>
          <p:cNvSpPr/>
          <p:nvPr/>
        </p:nvSpPr>
        <p:spPr>
          <a:xfrm>
            <a:off x="6233223" y="2650438"/>
            <a:ext cx="1638762" cy="438095"/>
          </a:xfrm>
          <a:prstGeom prst="rect">
            <a:avLst/>
          </a:prstGeom>
          <a:solidFill>
            <a:srgbClr val="24B5E9"/>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600">
                <a:latin typeface="Huawei Sans" panose="020C0503030203020204" pitchFamily="34" charset="0"/>
              </a:rPr>
              <a:t>Контроллер SAS</a:t>
            </a:r>
          </a:p>
        </p:txBody>
      </p:sp>
      <p:sp>
        <p:nvSpPr>
          <p:cNvPr id="11" name="矩形 10"/>
          <p:cNvSpPr/>
          <p:nvPr/>
        </p:nvSpPr>
        <p:spPr>
          <a:xfrm>
            <a:off x="8582286" y="2650437"/>
            <a:ext cx="1638762" cy="438097"/>
          </a:xfrm>
          <a:prstGeom prst="rect">
            <a:avLst/>
          </a:prstGeom>
          <a:solidFill>
            <a:srgbClr val="24B5E9"/>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sz="1600">
                <a:latin typeface="Huawei Sans" panose="020C0503030203020204" pitchFamily="34" charset="0"/>
              </a:rPr>
              <a:t>Контроллер SAS</a:t>
            </a:r>
          </a:p>
        </p:txBody>
      </p:sp>
      <p:sp>
        <p:nvSpPr>
          <p:cNvPr id="12" name="矩形 11"/>
          <p:cNvSpPr/>
          <p:nvPr/>
        </p:nvSpPr>
        <p:spPr>
          <a:xfrm>
            <a:off x="2985521" y="3883492"/>
            <a:ext cx="2459421" cy="581732"/>
          </a:xfrm>
          <a:prstGeom prst="rect">
            <a:avLst/>
          </a:prstGeom>
          <a:solidFill>
            <a:srgbClr val="24B5E9"/>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a:latin typeface="Huawei Sans" panose="020C0503030203020204" pitchFamily="34" charset="0"/>
              </a:rPr>
              <a:t>Расширитель SAS</a:t>
            </a:r>
          </a:p>
        </p:txBody>
      </p:sp>
      <p:sp>
        <p:nvSpPr>
          <p:cNvPr id="13" name="矩形 12"/>
          <p:cNvSpPr/>
          <p:nvPr/>
        </p:nvSpPr>
        <p:spPr>
          <a:xfrm>
            <a:off x="6399183" y="3883492"/>
            <a:ext cx="2262958" cy="581731"/>
          </a:xfrm>
          <a:prstGeom prst="rect">
            <a:avLst/>
          </a:prstGeom>
          <a:solidFill>
            <a:srgbClr val="24B5E9"/>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ru-RU">
                <a:latin typeface="Huawei Sans" panose="020C0503030203020204" pitchFamily="34" charset="0"/>
              </a:rPr>
              <a:t>Расширитель SAS</a:t>
            </a:r>
          </a:p>
        </p:txBody>
      </p:sp>
      <p:grpSp>
        <p:nvGrpSpPr>
          <p:cNvPr id="14" name="组合 13"/>
          <p:cNvGrpSpPr/>
          <p:nvPr/>
        </p:nvGrpSpPr>
        <p:grpSpPr>
          <a:xfrm>
            <a:off x="2741457" y="5259168"/>
            <a:ext cx="2545172" cy="478391"/>
            <a:chOff x="5979667" y="3484406"/>
            <a:chExt cx="2545172" cy="478391"/>
          </a:xfrm>
        </p:grpSpPr>
        <p:grpSp>
          <p:nvGrpSpPr>
            <p:cNvPr id="15" name="组合 366"/>
            <p:cNvGrpSpPr>
              <a:grpSpLocks/>
            </p:cNvGrpSpPr>
            <p:nvPr/>
          </p:nvGrpSpPr>
          <p:grpSpPr bwMode="auto">
            <a:xfrm>
              <a:off x="6856070" y="3484406"/>
              <a:ext cx="368300" cy="465933"/>
              <a:chOff x="8951913" y="4081463"/>
              <a:chExt cx="482600" cy="611187"/>
            </a:xfrm>
          </p:grpSpPr>
          <p:sp>
            <p:nvSpPr>
              <p:cNvPr id="71"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72"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73"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74"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75"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76"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77"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78"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79"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80"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16" name="组合 366"/>
            <p:cNvGrpSpPr>
              <a:grpSpLocks/>
            </p:cNvGrpSpPr>
            <p:nvPr/>
          </p:nvGrpSpPr>
          <p:grpSpPr bwMode="auto">
            <a:xfrm>
              <a:off x="7303639" y="3489917"/>
              <a:ext cx="368300" cy="465933"/>
              <a:chOff x="8951913" y="4081463"/>
              <a:chExt cx="482600" cy="611187"/>
            </a:xfrm>
          </p:grpSpPr>
          <p:sp>
            <p:nvSpPr>
              <p:cNvPr id="61"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62"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63"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64"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65"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66"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67"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68"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69"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70"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17" name="组合 366"/>
            <p:cNvGrpSpPr>
              <a:grpSpLocks/>
            </p:cNvGrpSpPr>
            <p:nvPr/>
          </p:nvGrpSpPr>
          <p:grpSpPr bwMode="auto">
            <a:xfrm>
              <a:off x="7724256" y="3496864"/>
              <a:ext cx="368300" cy="465933"/>
              <a:chOff x="8951913" y="4081463"/>
              <a:chExt cx="482600" cy="611187"/>
            </a:xfrm>
          </p:grpSpPr>
          <p:sp>
            <p:nvSpPr>
              <p:cNvPr id="51"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52"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53"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54"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55"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56"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57"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58"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59"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60"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18" name="组合 366"/>
            <p:cNvGrpSpPr>
              <a:grpSpLocks/>
            </p:cNvGrpSpPr>
            <p:nvPr/>
          </p:nvGrpSpPr>
          <p:grpSpPr bwMode="auto">
            <a:xfrm>
              <a:off x="6417908" y="3489456"/>
              <a:ext cx="368300" cy="465933"/>
              <a:chOff x="8951913" y="4081463"/>
              <a:chExt cx="482600" cy="611187"/>
            </a:xfrm>
          </p:grpSpPr>
          <p:sp>
            <p:nvSpPr>
              <p:cNvPr id="41"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42"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43"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44"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45"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46"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47"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48"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49"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50"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19" name="组合 366"/>
            <p:cNvGrpSpPr>
              <a:grpSpLocks/>
            </p:cNvGrpSpPr>
            <p:nvPr/>
          </p:nvGrpSpPr>
          <p:grpSpPr bwMode="auto">
            <a:xfrm>
              <a:off x="5979667" y="3496864"/>
              <a:ext cx="368300" cy="465933"/>
              <a:chOff x="8951913" y="4081463"/>
              <a:chExt cx="482600" cy="611187"/>
            </a:xfrm>
          </p:grpSpPr>
          <p:sp>
            <p:nvSpPr>
              <p:cNvPr id="31"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32"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33"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34"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35"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36"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37"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38"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39"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40"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20" name="组合 366"/>
            <p:cNvGrpSpPr>
              <a:grpSpLocks/>
            </p:cNvGrpSpPr>
            <p:nvPr/>
          </p:nvGrpSpPr>
          <p:grpSpPr bwMode="auto">
            <a:xfrm>
              <a:off x="8156539" y="3496864"/>
              <a:ext cx="368300" cy="465933"/>
              <a:chOff x="8951913" y="4081463"/>
              <a:chExt cx="482600" cy="611187"/>
            </a:xfrm>
          </p:grpSpPr>
          <p:sp>
            <p:nvSpPr>
              <p:cNvPr id="21"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2"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3"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4"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5"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6"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7"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8"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9"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30"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grpSp>
        <p:nvGrpSpPr>
          <p:cNvPr id="81" name="组合 80"/>
          <p:cNvGrpSpPr/>
          <p:nvPr/>
        </p:nvGrpSpPr>
        <p:grpSpPr>
          <a:xfrm>
            <a:off x="6565513" y="5264679"/>
            <a:ext cx="2545172" cy="478391"/>
            <a:chOff x="5979667" y="3484406"/>
            <a:chExt cx="2545172" cy="478391"/>
          </a:xfrm>
        </p:grpSpPr>
        <p:grpSp>
          <p:nvGrpSpPr>
            <p:cNvPr id="82" name="组合 366"/>
            <p:cNvGrpSpPr>
              <a:grpSpLocks/>
            </p:cNvGrpSpPr>
            <p:nvPr/>
          </p:nvGrpSpPr>
          <p:grpSpPr bwMode="auto">
            <a:xfrm>
              <a:off x="6856070" y="3484406"/>
              <a:ext cx="368300" cy="465933"/>
              <a:chOff x="8951913" y="4081463"/>
              <a:chExt cx="482600" cy="611187"/>
            </a:xfrm>
          </p:grpSpPr>
          <p:sp>
            <p:nvSpPr>
              <p:cNvPr id="138"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39"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40"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41"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42"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43"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44"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45"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46"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47"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83" name="组合 366"/>
            <p:cNvGrpSpPr>
              <a:grpSpLocks/>
            </p:cNvGrpSpPr>
            <p:nvPr/>
          </p:nvGrpSpPr>
          <p:grpSpPr bwMode="auto">
            <a:xfrm>
              <a:off x="7303639" y="3489917"/>
              <a:ext cx="368300" cy="465933"/>
              <a:chOff x="8951913" y="4081463"/>
              <a:chExt cx="482600" cy="611187"/>
            </a:xfrm>
          </p:grpSpPr>
          <p:sp>
            <p:nvSpPr>
              <p:cNvPr id="128"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9"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30"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31"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32"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33"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34"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35"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36"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37"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84" name="组合 366"/>
            <p:cNvGrpSpPr>
              <a:grpSpLocks/>
            </p:cNvGrpSpPr>
            <p:nvPr/>
          </p:nvGrpSpPr>
          <p:grpSpPr bwMode="auto">
            <a:xfrm>
              <a:off x="7724256" y="3496864"/>
              <a:ext cx="368300" cy="465933"/>
              <a:chOff x="8951913" y="4081463"/>
              <a:chExt cx="482600" cy="611187"/>
            </a:xfrm>
          </p:grpSpPr>
          <p:sp>
            <p:nvSpPr>
              <p:cNvPr id="118"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19"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0"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1"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2"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3"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4"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5"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6"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7"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85" name="组合 366"/>
            <p:cNvGrpSpPr>
              <a:grpSpLocks/>
            </p:cNvGrpSpPr>
            <p:nvPr/>
          </p:nvGrpSpPr>
          <p:grpSpPr bwMode="auto">
            <a:xfrm>
              <a:off x="6417908" y="3489456"/>
              <a:ext cx="368300" cy="465933"/>
              <a:chOff x="8951913" y="4081463"/>
              <a:chExt cx="482600" cy="611187"/>
            </a:xfrm>
          </p:grpSpPr>
          <p:sp>
            <p:nvSpPr>
              <p:cNvPr id="108"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09"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10"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11"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12"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13"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14"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15"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16"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17"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86" name="组合 366"/>
            <p:cNvGrpSpPr>
              <a:grpSpLocks/>
            </p:cNvGrpSpPr>
            <p:nvPr/>
          </p:nvGrpSpPr>
          <p:grpSpPr bwMode="auto">
            <a:xfrm>
              <a:off x="5979667" y="3496864"/>
              <a:ext cx="368300" cy="465933"/>
              <a:chOff x="8951913" y="4081463"/>
              <a:chExt cx="482600" cy="611187"/>
            </a:xfrm>
          </p:grpSpPr>
          <p:sp>
            <p:nvSpPr>
              <p:cNvPr id="98"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99"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00"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01"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02"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03"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04"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05"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06"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07"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87" name="组合 366"/>
            <p:cNvGrpSpPr>
              <a:grpSpLocks/>
            </p:cNvGrpSpPr>
            <p:nvPr/>
          </p:nvGrpSpPr>
          <p:grpSpPr bwMode="auto">
            <a:xfrm>
              <a:off x="8156539" y="3496864"/>
              <a:ext cx="368300" cy="465933"/>
              <a:chOff x="8951913" y="4081463"/>
              <a:chExt cx="482600" cy="611187"/>
            </a:xfrm>
          </p:grpSpPr>
          <p:sp>
            <p:nvSpPr>
              <p:cNvPr id="88"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89"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90"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91"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92"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93"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94"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95"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96"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97"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pic>
        <p:nvPicPr>
          <p:cNvPr id="5" name="图片 4"/>
          <p:cNvPicPr>
            <a:picLocks noChangeAspect="1"/>
          </p:cNvPicPr>
          <p:nvPr/>
        </p:nvPicPr>
        <p:blipFill>
          <a:blip r:embed="rId5">
            <a:duotone>
              <a:schemeClr val="accent5">
                <a:shade val="45000"/>
                <a:satMod val="135000"/>
              </a:schemeClr>
              <a:prstClr val="white"/>
            </a:duotone>
          </a:blip>
          <a:stretch>
            <a:fillRect/>
          </a:stretch>
        </p:blipFill>
        <p:spPr>
          <a:xfrm>
            <a:off x="6313080" y="1214118"/>
            <a:ext cx="1527373" cy="667655"/>
          </a:xfrm>
          <a:prstGeom prst="rect">
            <a:avLst/>
          </a:prstGeom>
        </p:spPr>
      </p:pic>
      <p:pic>
        <p:nvPicPr>
          <p:cNvPr id="4" name="图片 3"/>
          <p:cNvPicPr>
            <a:picLocks noChangeAspect="1"/>
          </p:cNvPicPr>
          <p:nvPr/>
        </p:nvPicPr>
        <p:blipFill>
          <a:blip r:embed="rId5">
            <a:duotone>
              <a:schemeClr val="accent5">
                <a:shade val="45000"/>
                <a:satMod val="135000"/>
              </a:schemeClr>
              <a:prstClr val="white"/>
            </a:duotone>
          </a:blip>
          <a:stretch>
            <a:fillRect/>
          </a:stretch>
        </p:blipFill>
        <p:spPr>
          <a:xfrm>
            <a:off x="4042844" y="1214117"/>
            <a:ext cx="1527373" cy="667655"/>
          </a:xfrm>
          <a:prstGeom prst="rect">
            <a:avLst/>
          </a:prstGeom>
        </p:spPr>
      </p:pic>
      <p:cxnSp>
        <p:nvCxnSpPr>
          <p:cNvPr id="151" name="直接连接符 150"/>
          <p:cNvCxnSpPr>
            <a:stCxn id="4" idx="3"/>
            <a:endCxn id="5" idx="1"/>
          </p:cNvCxnSpPr>
          <p:nvPr/>
        </p:nvCxnSpPr>
        <p:spPr>
          <a:xfrm>
            <a:off x="5570217" y="1547945"/>
            <a:ext cx="742863" cy="1"/>
          </a:xfrm>
          <a:prstGeom prst="line">
            <a:avLst/>
          </a:prstGeom>
          <a:ln w="28575">
            <a:solidFill>
              <a:srgbClr val="6385C3"/>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a:stCxn id="5" idx="3"/>
            <a:endCxn id="6" idx="1"/>
          </p:cNvCxnSpPr>
          <p:nvPr/>
        </p:nvCxnSpPr>
        <p:spPr>
          <a:xfrm>
            <a:off x="7840453" y="1547946"/>
            <a:ext cx="821688" cy="0"/>
          </a:xfrm>
          <a:prstGeom prst="line">
            <a:avLst/>
          </a:prstGeom>
          <a:ln w="28575">
            <a:solidFill>
              <a:srgbClr val="6385C3"/>
            </a:solidFill>
          </a:ln>
        </p:spPr>
        <p:style>
          <a:lnRef idx="1">
            <a:schemeClr val="accent1"/>
          </a:lnRef>
          <a:fillRef idx="0">
            <a:schemeClr val="accent1"/>
          </a:fillRef>
          <a:effectRef idx="0">
            <a:schemeClr val="accent1"/>
          </a:effectRef>
          <a:fontRef idx="minor">
            <a:schemeClr val="tx1"/>
          </a:fontRef>
        </p:style>
      </p:cxnSp>
      <p:sp>
        <p:nvSpPr>
          <p:cNvPr id="159" name="下箭头 158"/>
          <p:cNvSpPr/>
          <p:nvPr/>
        </p:nvSpPr>
        <p:spPr>
          <a:xfrm>
            <a:off x="2464357" y="1881772"/>
            <a:ext cx="184150" cy="643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160" name="下箭头 159"/>
          <p:cNvSpPr/>
          <p:nvPr/>
        </p:nvSpPr>
        <p:spPr>
          <a:xfrm>
            <a:off x="4693311" y="1881772"/>
            <a:ext cx="184150" cy="643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161" name="下箭头 160"/>
          <p:cNvSpPr/>
          <p:nvPr/>
        </p:nvSpPr>
        <p:spPr>
          <a:xfrm>
            <a:off x="6996394" y="1881772"/>
            <a:ext cx="184150" cy="643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162" name="下箭头 161"/>
          <p:cNvSpPr/>
          <p:nvPr/>
        </p:nvSpPr>
        <p:spPr>
          <a:xfrm>
            <a:off x="9318862" y="1881772"/>
            <a:ext cx="184150" cy="643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cxnSp>
        <p:nvCxnSpPr>
          <p:cNvPr id="164" name="直接连接符 163"/>
          <p:cNvCxnSpPr>
            <a:stCxn id="8" idx="2"/>
            <a:endCxn id="12" idx="0"/>
          </p:cNvCxnSpPr>
          <p:nvPr/>
        </p:nvCxnSpPr>
        <p:spPr>
          <a:xfrm>
            <a:off x="2575197" y="3088532"/>
            <a:ext cx="1640035" cy="794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直接连接符 165"/>
          <p:cNvCxnSpPr>
            <a:stCxn id="9" idx="2"/>
            <a:endCxn id="12" idx="0"/>
          </p:cNvCxnSpPr>
          <p:nvPr/>
        </p:nvCxnSpPr>
        <p:spPr>
          <a:xfrm flipH="1">
            <a:off x="4215232" y="3088534"/>
            <a:ext cx="567136" cy="794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直接连接符 167"/>
          <p:cNvCxnSpPr>
            <a:stCxn id="9" idx="2"/>
            <a:endCxn id="13" idx="0"/>
          </p:cNvCxnSpPr>
          <p:nvPr/>
        </p:nvCxnSpPr>
        <p:spPr>
          <a:xfrm>
            <a:off x="4782368" y="3088534"/>
            <a:ext cx="2748294" cy="794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直接连接符 169"/>
          <p:cNvCxnSpPr>
            <a:stCxn id="8" idx="2"/>
            <a:endCxn id="13" idx="0"/>
          </p:cNvCxnSpPr>
          <p:nvPr/>
        </p:nvCxnSpPr>
        <p:spPr>
          <a:xfrm>
            <a:off x="2575197" y="3088532"/>
            <a:ext cx="4955465" cy="794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直接连接符 171"/>
          <p:cNvCxnSpPr>
            <a:stCxn id="10" idx="2"/>
            <a:endCxn id="12" idx="0"/>
          </p:cNvCxnSpPr>
          <p:nvPr/>
        </p:nvCxnSpPr>
        <p:spPr>
          <a:xfrm flipH="1">
            <a:off x="4215232" y="3088533"/>
            <a:ext cx="2837372" cy="7949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直接连接符 173"/>
          <p:cNvCxnSpPr>
            <a:stCxn id="10" idx="2"/>
            <a:endCxn id="13" idx="0"/>
          </p:cNvCxnSpPr>
          <p:nvPr/>
        </p:nvCxnSpPr>
        <p:spPr>
          <a:xfrm>
            <a:off x="7052604" y="3088533"/>
            <a:ext cx="478058" cy="7949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直接连接符 175"/>
          <p:cNvCxnSpPr>
            <a:stCxn id="11" idx="2"/>
            <a:endCxn id="13" idx="0"/>
          </p:cNvCxnSpPr>
          <p:nvPr/>
        </p:nvCxnSpPr>
        <p:spPr>
          <a:xfrm flipH="1">
            <a:off x="7530662" y="3088534"/>
            <a:ext cx="1871005" cy="794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直接连接符 177"/>
          <p:cNvCxnSpPr>
            <a:stCxn id="11" idx="2"/>
            <a:endCxn id="12" idx="0"/>
          </p:cNvCxnSpPr>
          <p:nvPr/>
        </p:nvCxnSpPr>
        <p:spPr>
          <a:xfrm flipH="1">
            <a:off x="4215232" y="3088534"/>
            <a:ext cx="5186435" cy="794958"/>
          </a:xfrm>
          <a:prstGeom prst="line">
            <a:avLst/>
          </a:prstGeom>
        </p:spPr>
        <p:style>
          <a:lnRef idx="1">
            <a:schemeClr val="accent1"/>
          </a:lnRef>
          <a:fillRef idx="0">
            <a:schemeClr val="accent1"/>
          </a:fillRef>
          <a:effectRef idx="0">
            <a:schemeClr val="accent1"/>
          </a:effectRef>
          <a:fontRef idx="minor">
            <a:schemeClr val="tx1"/>
          </a:fontRef>
        </p:style>
      </p:cxnSp>
      <p:sp>
        <p:nvSpPr>
          <p:cNvPr id="181" name="下箭头 180"/>
          <p:cNvSpPr/>
          <p:nvPr/>
        </p:nvSpPr>
        <p:spPr>
          <a:xfrm>
            <a:off x="4043339" y="4527739"/>
            <a:ext cx="184150" cy="643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182" name="下箭头 181"/>
          <p:cNvSpPr/>
          <p:nvPr/>
        </p:nvSpPr>
        <p:spPr>
          <a:xfrm>
            <a:off x="7461236" y="4527739"/>
            <a:ext cx="184150" cy="643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183" name="文本框 182"/>
          <p:cNvSpPr txBox="1"/>
          <p:nvPr/>
        </p:nvSpPr>
        <p:spPr>
          <a:xfrm>
            <a:off x="1385244" y="5176290"/>
            <a:ext cx="1408264" cy="369332"/>
          </a:xfrm>
          <a:prstGeom prst="rect">
            <a:avLst/>
          </a:prstGeom>
          <a:noFill/>
        </p:spPr>
        <p:txBody>
          <a:bodyPr wrap="square" rtlCol="0">
            <a:noAutofit/>
          </a:bodyPr>
          <a:lstStyle/>
          <a:p>
            <a:pPr algn="ctr" fontAlgn="ctr"/>
            <a:r>
              <a:rPr lang="ru-RU">
                <a:latin typeface="Huawei Sans" panose="020C0503030203020204" pitchFamily="34" charset="0"/>
              </a:rPr>
              <a:t>Блок дисков</a:t>
            </a:r>
          </a:p>
        </p:txBody>
      </p:sp>
      <p:sp>
        <p:nvSpPr>
          <p:cNvPr id="184" name="文本框 183"/>
          <p:cNvSpPr txBox="1"/>
          <p:nvPr/>
        </p:nvSpPr>
        <p:spPr>
          <a:xfrm>
            <a:off x="9135272" y="5176290"/>
            <a:ext cx="1378424" cy="369332"/>
          </a:xfrm>
          <a:prstGeom prst="rect">
            <a:avLst/>
          </a:prstGeom>
          <a:noFill/>
        </p:spPr>
        <p:txBody>
          <a:bodyPr wrap="square" rtlCol="0">
            <a:noAutofit/>
          </a:bodyPr>
          <a:lstStyle/>
          <a:p>
            <a:pPr algn="ctr" fontAlgn="ctr"/>
            <a:r>
              <a:rPr lang="ru-RU">
                <a:latin typeface="Huawei Sans" panose="020C0503030203020204" pitchFamily="34" charset="0"/>
              </a:rPr>
              <a:t>Блок дисков</a:t>
            </a:r>
          </a:p>
        </p:txBody>
      </p:sp>
      <p:sp>
        <p:nvSpPr>
          <p:cNvPr id="185" name="文本框 184"/>
          <p:cNvSpPr txBox="1"/>
          <p:nvPr/>
        </p:nvSpPr>
        <p:spPr>
          <a:xfrm>
            <a:off x="2086650" y="1470356"/>
            <a:ext cx="993231" cy="205485"/>
          </a:xfrm>
          <a:prstGeom prst="rect">
            <a:avLst/>
          </a:prstGeom>
          <a:solidFill>
            <a:schemeClr val="bg1"/>
          </a:solidFill>
        </p:spPr>
        <p:txBody>
          <a:bodyPr wrap="square" lIns="0" tIns="0" rIns="0" bIns="0" rtlCol="0" anchor="ctr">
            <a:noAutofit/>
          </a:bodyPr>
          <a:lstStyle/>
          <a:p>
            <a:pPr algn="ctr" fontAlgn="ctr"/>
            <a:r>
              <a:rPr lang="ru-RU" sz="1200" dirty="0">
                <a:latin typeface="Huawei Sans" panose="020C0503030203020204" pitchFamily="34" charset="0"/>
              </a:rPr>
              <a:t>Контроллер A</a:t>
            </a:r>
          </a:p>
        </p:txBody>
      </p:sp>
      <p:sp>
        <p:nvSpPr>
          <p:cNvPr id="171" name="文本框 170"/>
          <p:cNvSpPr txBox="1"/>
          <p:nvPr/>
        </p:nvSpPr>
        <p:spPr>
          <a:xfrm>
            <a:off x="4298366" y="1470356"/>
            <a:ext cx="993231" cy="205485"/>
          </a:xfrm>
          <a:prstGeom prst="rect">
            <a:avLst/>
          </a:prstGeom>
          <a:solidFill>
            <a:schemeClr val="bg1"/>
          </a:solidFill>
        </p:spPr>
        <p:txBody>
          <a:bodyPr wrap="square" lIns="0" tIns="0" rIns="0" bIns="0" rtlCol="0" anchor="ctr">
            <a:noAutofit/>
          </a:bodyPr>
          <a:lstStyle/>
          <a:p>
            <a:pPr algn="ctr" fontAlgn="ctr"/>
            <a:r>
              <a:rPr lang="ru-RU" sz="1200" dirty="0">
                <a:latin typeface="Huawei Sans" panose="020C0503030203020204" pitchFamily="34" charset="0"/>
              </a:rPr>
              <a:t>Контроллер B</a:t>
            </a:r>
          </a:p>
        </p:txBody>
      </p:sp>
      <p:sp>
        <p:nvSpPr>
          <p:cNvPr id="173" name="文本框 172"/>
          <p:cNvSpPr txBox="1"/>
          <p:nvPr/>
        </p:nvSpPr>
        <p:spPr>
          <a:xfrm>
            <a:off x="6584675" y="1470356"/>
            <a:ext cx="993231" cy="205485"/>
          </a:xfrm>
          <a:prstGeom prst="rect">
            <a:avLst/>
          </a:prstGeom>
          <a:solidFill>
            <a:schemeClr val="bg1"/>
          </a:solidFill>
        </p:spPr>
        <p:txBody>
          <a:bodyPr wrap="square" lIns="0" tIns="0" rIns="0" bIns="0" rtlCol="0" anchor="ctr">
            <a:noAutofit/>
          </a:bodyPr>
          <a:lstStyle/>
          <a:p>
            <a:pPr algn="ctr" fontAlgn="ctr"/>
            <a:r>
              <a:rPr lang="ru-RU" sz="1200" dirty="0">
                <a:latin typeface="Huawei Sans" panose="020C0503030203020204" pitchFamily="34" charset="0"/>
              </a:rPr>
              <a:t>Контроллер C</a:t>
            </a:r>
          </a:p>
        </p:txBody>
      </p:sp>
      <p:sp>
        <p:nvSpPr>
          <p:cNvPr id="175" name="文本框 174"/>
          <p:cNvSpPr txBox="1"/>
          <p:nvPr/>
        </p:nvSpPr>
        <p:spPr>
          <a:xfrm>
            <a:off x="8977125" y="1470356"/>
            <a:ext cx="993231" cy="205485"/>
          </a:xfrm>
          <a:prstGeom prst="rect">
            <a:avLst/>
          </a:prstGeom>
          <a:solidFill>
            <a:schemeClr val="bg1"/>
          </a:solidFill>
        </p:spPr>
        <p:txBody>
          <a:bodyPr wrap="square" lIns="0" tIns="0" rIns="0" bIns="0" rtlCol="0" anchor="ctr">
            <a:noAutofit/>
          </a:bodyPr>
          <a:lstStyle/>
          <a:p>
            <a:pPr algn="ctr" fontAlgn="ctr"/>
            <a:r>
              <a:rPr lang="ru-RU" sz="1200" dirty="0">
                <a:latin typeface="Huawei Sans" panose="020C0503030203020204" pitchFamily="34" charset="0"/>
              </a:rPr>
              <a:t>Контроллер D</a:t>
            </a:r>
          </a:p>
        </p:txBody>
      </p:sp>
    </p:spTree>
    <p:extLst>
      <p:ext uri="{BB962C8B-B14F-4D97-AF65-F5344CB8AC3E}">
        <p14:creationId xmlns:p14="http://schemas.microsoft.com/office/powerpoint/2010/main" val="501786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1189652" cy="497095"/>
          </a:xfrm>
        </p:spPr>
        <p:txBody>
          <a:bodyPr wrap="square">
            <a:noAutofit/>
          </a:bodyPr>
          <a:lstStyle/>
          <a:p>
            <a:r>
              <a:rPr lang="ru-RU" dirty="0">
                <a:latin typeface="Huawei Sans" panose="020C0503030203020204" pitchFamily="34" charset="0"/>
              </a:rPr>
              <a:t>Эволюция архитектуры критически важных хранилищ</a:t>
            </a:r>
          </a:p>
        </p:txBody>
      </p:sp>
      <p:grpSp>
        <p:nvGrpSpPr>
          <p:cNvPr id="23" name="组合 22"/>
          <p:cNvGrpSpPr/>
          <p:nvPr/>
        </p:nvGrpSpPr>
        <p:grpSpPr>
          <a:xfrm>
            <a:off x="789316" y="1182834"/>
            <a:ext cx="10670848" cy="4724067"/>
            <a:chOff x="930443" y="1432926"/>
            <a:chExt cx="10670848" cy="4724067"/>
          </a:xfrm>
          <a:effectLst/>
        </p:grpSpPr>
        <p:grpSp>
          <p:nvGrpSpPr>
            <p:cNvPr id="22" name="组合 21"/>
            <p:cNvGrpSpPr/>
            <p:nvPr/>
          </p:nvGrpSpPr>
          <p:grpSpPr>
            <a:xfrm>
              <a:off x="1350820" y="1432926"/>
              <a:ext cx="9424972" cy="4724067"/>
              <a:chOff x="1350820" y="1432926"/>
              <a:chExt cx="9424972" cy="4724067"/>
            </a:xfrm>
            <a:effectLst>
              <a:outerShdw blurRad="50800" dist="38100" dir="5400000" algn="t" rotWithShape="0">
                <a:prstClr val="black">
                  <a:alpha val="40000"/>
                </a:prstClr>
              </a:outerShdw>
            </a:effectLst>
          </p:grpSpPr>
          <p:sp>
            <p:nvSpPr>
              <p:cNvPr id="5" name="AutoShape 5"/>
              <p:cNvSpPr>
                <a:spLocks noChangeArrowheads="1"/>
              </p:cNvSpPr>
              <p:nvPr/>
            </p:nvSpPr>
            <p:spPr bwMode="auto">
              <a:xfrm>
                <a:off x="6224584" y="1461834"/>
                <a:ext cx="2104787" cy="4695159"/>
              </a:xfrm>
              <a:prstGeom prst="roundRect">
                <a:avLst>
                  <a:gd name="adj" fmla="val 7208"/>
                </a:avLst>
              </a:prstGeom>
              <a:noFill/>
              <a:ln w="25400">
                <a:solidFill>
                  <a:srgbClr val="24B5E9"/>
                </a:solidFill>
              </a:ln>
              <a:effectLst/>
            </p:spPr>
            <p:style>
              <a:lnRef idx="2">
                <a:schemeClr val="accent1"/>
              </a:lnRef>
              <a:fillRef idx="1">
                <a:schemeClr val="lt1"/>
              </a:fillRef>
              <a:effectRef idx="0">
                <a:schemeClr val="accent1"/>
              </a:effectRef>
              <a:fontRef idx="minor">
                <a:schemeClr val="dk1"/>
              </a:fontRef>
            </p:style>
            <p:txBody>
              <a:bodyPr wrap="square" anchor="ctr">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ctr"/>
                <a:endParaRPr lang="en-US" altLang="zh-CN" dirty="0">
                  <a:latin typeface="Huawei Sans" panose="020C0503030203020204" pitchFamily="34" charset="0"/>
                  <a:ea typeface="宋体" panose="02010600030101010101" pitchFamily="2" charset="-122"/>
                </a:endParaRPr>
              </a:p>
            </p:txBody>
          </p:sp>
          <p:sp>
            <p:nvSpPr>
              <p:cNvPr id="13" name="AutoShape 5"/>
              <p:cNvSpPr>
                <a:spLocks noChangeArrowheads="1"/>
              </p:cNvSpPr>
              <p:nvPr/>
            </p:nvSpPr>
            <p:spPr bwMode="auto">
              <a:xfrm>
                <a:off x="8671005" y="1461834"/>
                <a:ext cx="2104787" cy="4695159"/>
              </a:xfrm>
              <a:prstGeom prst="roundRect">
                <a:avLst>
                  <a:gd name="adj" fmla="val 7208"/>
                </a:avLst>
              </a:prstGeom>
              <a:noFill/>
              <a:ln w="25400">
                <a:solidFill>
                  <a:srgbClr val="24B5E9"/>
                </a:solidFill>
              </a:ln>
              <a:effectLst/>
            </p:spPr>
            <p:style>
              <a:lnRef idx="2">
                <a:schemeClr val="accent1"/>
              </a:lnRef>
              <a:fillRef idx="1">
                <a:schemeClr val="lt1"/>
              </a:fillRef>
              <a:effectRef idx="0">
                <a:schemeClr val="accent1"/>
              </a:effectRef>
              <a:fontRef idx="minor">
                <a:schemeClr val="dk1"/>
              </a:fontRef>
            </p:style>
            <p:txBody>
              <a:bodyPr wrap="square" anchor="ctr">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ctr"/>
                <a:endParaRPr lang="en-US" altLang="zh-CN" dirty="0">
                  <a:latin typeface="Huawei Sans" panose="020C0503030203020204" pitchFamily="34" charset="0"/>
                  <a:ea typeface="宋体" panose="02010600030101010101" pitchFamily="2" charset="-122"/>
                </a:endParaRPr>
              </a:p>
            </p:txBody>
          </p:sp>
          <p:sp>
            <p:nvSpPr>
              <p:cNvPr id="16" name="AutoShape 5"/>
              <p:cNvSpPr>
                <a:spLocks noChangeArrowheads="1"/>
              </p:cNvSpPr>
              <p:nvPr/>
            </p:nvSpPr>
            <p:spPr bwMode="auto">
              <a:xfrm>
                <a:off x="3801984" y="1461833"/>
                <a:ext cx="2104787" cy="4695159"/>
              </a:xfrm>
              <a:prstGeom prst="roundRect">
                <a:avLst>
                  <a:gd name="adj" fmla="val 7208"/>
                </a:avLst>
              </a:prstGeom>
              <a:noFill/>
              <a:ln w="25400">
                <a:solidFill>
                  <a:srgbClr val="24B5E9"/>
                </a:solidFill>
              </a:ln>
              <a:effectLst/>
            </p:spPr>
            <p:style>
              <a:lnRef idx="2">
                <a:schemeClr val="accent1"/>
              </a:lnRef>
              <a:fillRef idx="1">
                <a:schemeClr val="lt1"/>
              </a:fillRef>
              <a:effectRef idx="0">
                <a:schemeClr val="accent1"/>
              </a:effectRef>
              <a:fontRef idx="minor">
                <a:schemeClr val="dk1"/>
              </a:fontRef>
            </p:style>
            <p:txBody>
              <a:bodyPr wrap="square" anchor="ctr">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ctr"/>
                <a:endParaRPr lang="en-US" altLang="zh-CN" dirty="0">
                  <a:latin typeface="Huawei Sans" panose="020C0503030203020204" pitchFamily="34" charset="0"/>
                  <a:ea typeface="宋体" panose="02010600030101010101" pitchFamily="2" charset="-122"/>
                </a:endParaRPr>
              </a:p>
            </p:txBody>
          </p:sp>
          <p:sp>
            <p:nvSpPr>
              <p:cNvPr id="19" name="AutoShape 5"/>
              <p:cNvSpPr>
                <a:spLocks noChangeArrowheads="1"/>
              </p:cNvSpPr>
              <p:nvPr/>
            </p:nvSpPr>
            <p:spPr bwMode="auto">
              <a:xfrm>
                <a:off x="1350820" y="1432926"/>
                <a:ext cx="2104787" cy="4695159"/>
              </a:xfrm>
              <a:prstGeom prst="roundRect">
                <a:avLst>
                  <a:gd name="adj" fmla="val 7208"/>
                </a:avLst>
              </a:prstGeom>
              <a:noFill/>
              <a:ln w="25400">
                <a:solidFill>
                  <a:srgbClr val="24B5E9"/>
                </a:solidFill>
              </a:ln>
              <a:effectLst/>
            </p:spPr>
            <p:style>
              <a:lnRef idx="2">
                <a:schemeClr val="accent1"/>
              </a:lnRef>
              <a:fillRef idx="1">
                <a:schemeClr val="lt1"/>
              </a:fillRef>
              <a:effectRef idx="0">
                <a:schemeClr val="accent1"/>
              </a:effectRef>
              <a:fontRef idx="minor">
                <a:schemeClr val="dk1"/>
              </a:fontRef>
            </p:style>
            <p:txBody>
              <a:bodyPr wrap="square" anchor="ctr">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ctr"/>
                <a:endParaRPr lang="en-US" altLang="zh-CN" dirty="0">
                  <a:latin typeface="Huawei Sans" panose="020C0503030203020204" pitchFamily="34" charset="0"/>
                  <a:ea typeface="宋体" panose="02010600030101010101" pitchFamily="2" charset="-122"/>
                </a:endParaRPr>
              </a:p>
            </p:txBody>
          </p:sp>
        </p:grpSp>
        <p:sp>
          <p:nvSpPr>
            <p:cNvPr id="21" name="右箭头 20"/>
            <p:cNvSpPr/>
            <p:nvPr/>
          </p:nvSpPr>
          <p:spPr>
            <a:xfrm>
              <a:off x="930443" y="1883248"/>
              <a:ext cx="10670848" cy="1565805"/>
            </a:xfrm>
            <a:prstGeom prst="rightArrow">
              <a:avLst>
                <a:gd name="adj1" fmla="val 50000"/>
                <a:gd name="adj2" fmla="val 38456"/>
              </a:avLst>
            </a:prstGeom>
            <a:solidFill>
              <a:schemeClr val="bg1">
                <a:alpha val="81000"/>
              </a:schemeClr>
            </a:solidFill>
            <a:ln w="25400">
              <a:solidFill>
                <a:srgbClr val="24B5E9"/>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fontAlgn="ctr"/>
              <a:endParaRPr lang="en-US" altLang="zh-CN" dirty="0">
                <a:latin typeface="Huawei Sans" panose="020C0503030203020204" pitchFamily="34" charset="0"/>
              </a:endParaRPr>
            </a:p>
          </p:txBody>
        </p:sp>
      </p:grpSp>
      <p:sp>
        <p:nvSpPr>
          <p:cNvPr id="25" name="文本框 24"/>
          <p:cNvSpPr txBox="1"/>
          <p:nvPr/>
        </p:nvSpPr>
        <p:spPr>
          <a:xfrm>
            <a:off x="1453050" y="1293897"/>
            <a:ext cx="1636966" cy="369332"/>
          </a:xfrm>
          <a:prstGeom prst="rect">
            <a:avLst/>
          </a:prstGeom>
          <a:noFill/>
          <a:effectLst/>
        </p:spPr>
        <p:txBody>
          <a:bodyPr wrap="square" rtlCol="0">
            <a:noAutofit/>
          </a:bodyPr>
          <a:lstStyle/>
          <a:p>
            <a:pPr algn="ctr" fontAlgn="ctr"/>
            <a:r>
              <a:rPr lang="ru-RU" dirty="0">
                <a:latin typeface="Huawei Sans" panose="020C0503030203020204" pitchFamily="34" charset="0"/>
              </a:rPr>
              <a:t>Шинная архитектура</a:t>
            </a:r>
          </a:p>
        </p:txBody>
      </p:sp>
      <p:sp>
        <p:nvSpPr>
          <p:cNvPr id="26" name="文本框 25"/>
          <p:cNvSpPr txBox="1"/>
          <p:nvPr/>
        </p:nvSpPr>
        <p:spPr>
          <a:xfrm>
            <a:off x="1251435" y="2885555"/>
            <a:ext cx="2091609" cy="1938992"/>
          </a:xfrm>
          <a:prstGeom prst="rect">
            <a:avLst/>
          </a:prstGeom>
          <a:noFill/>
          <a:effectLst/>
        </p:spPr>
        <p:txBody>
          <a:bodyPr wrap="square" rtlCol="0">
            <a:noAutofit/>
          </a:bodyPr>
          <a:lstStyle/>
          <a:p>
            <a:pPr fontAlgn="ctr"/>
            <a:r>
              <a:rPr lang="ru-RU" sz="1200" dirty="0">
                <a:latin typeface="Huawei Sans" panose="020C0503030203020204" pitchFamily="34" charset="0"/>
              </a:rPr>
              <a:t>Масштабируемая архитектура с несколькими контроллерами на базе взаимного подключения шин и расширение благодаря более мощным процессорам, интерфейсным модулям, памяти и протоколам.</a:t>
            </a:r>
          </a:p>
        </p:txBody>
      </p:sp>
      <p:sp>
        <p:nvSpPr>
          <p:cNvPr id="63" name="文本框 62"/>
          <p:cNvSpPr txBox="1"/>
          <p:nvPr/>
        </p:nvSpPr>
        <p:spPr>
          <a:xfrm>
            <a:off x="3734857" y="1335750"/>
            <a:ext cx="1764406" cy="369332"/>
          </a:xfrm>
          <a:prstGeom prst="rect">
            <a:avLst/>
          </a:prstGeom>
          <a:noFill/>
          <a:effectLst/>
        </p:spPr>
        <p:txBody>
          <a:bodyPr wrap="square" rtlCol="0">
            <a:noAutofit/>
          </a:bodyPr>
          <a:lstStyle/>
          <a:p>
            <a:pPr algn="ctr" fontAlgn="ctr"/>
            <a:r>
              <a:rPr lang="ru-RU" dirty="0">
                <a:latin typeface="Huawei Sans" panose="020C0503030203020204" pitchFamily="34" charset="0"/>
              </a:rPr>
              <a:t>Архитектура </a:t>
            </a:r>
            <a:r>
              <a:rPr lang="ru-RU" dirty="0" err="1">
                <a:latin typeface="Huawei Sans" panose="020C0503030203020204" pitchFamily="34" charset="0"/>
              </a:rPr>
              <a:t>Hi-Star</a:t>
            </a:r>
            <a:endParaRPr lang="ru-RU" dirty="0">
              <a:latin typeface="Huawei Sans" panose="020C0503030203020204" pitchFamily="34" charset="0"/>
            </a:endParaRPr>
          </a:p>
        </p:txBody>
      </p:sp>
      <p:sp>
        <p:nvSpPr>
          <p:cNvPr id="64" name="文本框 63"/>
          <p:cNvSpPr txBox="1"/>
          <p:nvPr/>
        </p:nvSpPr>
        <p:spPr>
          <a:xfrm>
            <a:off x="3713900" y="2877535"/>
            <a:ext cx="2031325" cy="1938992"/>
          </a:xfrm>
          <a:prstGeom prst="rect">
            <a:avLst/>
          </a:prstGeom>
          <a:noFill/>
          <a:effectLst/>
        </p:spPr>
        <p:txBody>
          <a:bodyPr wrap="square" rtlCol="0">
            <a:noAutofit/>
          </a:bodyPr>
          <a:lstStyle/>
          <a:p>
            <a:pPr fontAlgn="ctr"/>
            <a:r>
              <a:rPr lang="ru-RU" sz="1200" dirty="0">
                <a:latin typeface="Huawei Sans" panose="020C0503030203020204" pitchFamily="34" charset="0"/>
              </a:rPr>
              <a:t>Подключение на основе коммутатора интерфейсов </a:t>
            </a:r>
            <a:r>
              <a:rPr lang="ru-RU" sz="1200" dirty="0" err="1">
                <a:latin typeface="Huawei Sans" panose="020C0503030203020204" pitchFamily="34" charset="0"/>
              </a:rPr>
              <a:t>front-end</a:t>
            </a:r>
            <a:r>
              <a:rPr lang="ru-RU" sz="1200" dirty="0">
                <a:latin typeface="Huawei Sans" panose="020C0503030203020204" pitchFamily="34" charset="0"/>
              </a:rPr>
              <a:t>, дисковых интерфейсов </a:t>
            </a:r>
            <a:r>
              <a:rPr lang="ru-RU" sz="1200" dirty="0" err="1">
                <a:latin typeface="Huawei Sans" panose="020C0503030203020204" pitchFamily="34" charset="0"/>
              </a:rPr>
              <a:t>back-end</a:t>
            </a:r>
            <a:r>
              <a:rPr lang="ru-RU" sz="1200" dirty="0">
                <a:latin typeface="Huawei Sans" panose="020C0503030203020204" pitchFamily="34" charset="0"/>
              </a:rPr>
              <a:t> и модулей кэш-памяти, а также соединение с </a:t>
            </a:r>
            <a:r>
              <a:rPr lang="ru-RU" sz="1200" dirty="0" err="1">
                <a:latin typeface="Huawei Sans" panose="020C0503030203020204" pitchFamily="34" charset="0"/>
              </a:rPr>
              <a:t>back</a:t>
            </a:r>
            <a:r>
              <a:rPr lang="ru-RU" sz="1200" dirty="0">
                <a:latin typeface="Huawei Sans" panose="020C0503030203020204" pitchFamily="34" charset="0"/>
              </a:rPr>
              <a:t>-</a:t>
            </a:r>
            <a:r>
              <a:rPr lang="ru-RU" sz="1200" dirty="0" err="1">
                <a:latin typeface="Huawei Sans" panose="020C0503030203020204" pitchFamily="34" charset="0"/>
              </a:rPr>
              <a:t>end</a:t>
            </a:r>
            <a:r>
              <a:rPr lang="ru-RU" sz="1200" dirty="0">
                <a:latin typeface="Huawei Sans" panose="020C0503030203020204" pitchFamily="34" charset="0"/>
              </a:rPr>
              <a:t>-соединением </a:t>
            </a:r>
            <a:r>
              <a:rPr lang="ru-RU" sz="1200" dirty="0" err="1">
                <a:latin typeface="Huawei Sans" panose="020C0503030203020204" pitchFamily="34" charset="0"/>
              </a:rPr>
              <a:t>Fibre</a:t>
            </a:r>
            <a:r>
              <a:rPr lang="ru-RU" sz="1200" dirty="0">
                <a:latin typeface="Huawei Sans" panose="020C0503030203020204" pitchFamily="34" charset="0"/>
              </a:rPr>
              <a:t> </a:t>
            </a:r>
            <a:r>
              <a:rPr lang="ru-RU" sz="1200" dirty="0" err="1">
                <a:latin typeface="Huawei Sans" panose="020C0503030203020204" pitchFamily="34" charset="0"/>
              </a:rPr>
              <a:t>Channel</a:t>
            </a:r>
            <a:r>
              <a:rPr lang="ru-RU" sz="1200" dirty="0">
                <a:latin typeface="Huawei Sans" panose="020C0503030203020204" pitchFamily="34" charset="0"/>
              </a:rPr>
              <a:t>.</a:t>
            </a:r>
          </a:p>
        </p:txBody>
      </p:sp>
      <p:sp>
        <p:nvSpPr>
          <p:cNvPr id="66" name="文本框 65"/>
          <p:cNvSpPr txBox="1"/>
          <p:nvPr/>
        </p:nvSpPr>
        <p:spPr>
          <a:xfrm>
            <a:off x="6078781" y="1211742"/>
            <a:ext cx="2183673" cy="369332"/>
          </a:xfrm>
          <a:prstGeom prst="rect">
            <a:avLst/>
          </a:prstGeom>
          <a:noFill/>
          <a:effectLst/>
        </p:spPr>
        <p:txBody>
          <a:bodyPr wrap="square" rtlCol="0">
            <a:noAutofit/>
          </a:bodyPr>
          <a:lstStyle/>
          <a:p>
            <a:pPr algn="ctr" fontAlgn="ctr"/>
            <a:r>
              <a:rPr lang="ru-RU" sz="1600" dirty="0">
                <a:latin typeface="Huawei Sans" panose="020C0503030203020204" pitchFamily="34" charset="0"/>
              </a:rPr>
              <a:t>Архитектура прямого подключения</a:t>
            </a:r>
          </a:p>
        </p:txBody>
      </p:sp>
      <p:sp>
        <p:nvSpPr>
          <p:cNvPr id="67" name="文本框 66"/>
          <p:cNvSpPr txBox="1"/>
          <p:nvPr/>
        </p:nvSpPr>
        <p:spPr>
          <a:xfrm>
            <a:off x="6136255" y="2877535"/>
            <a:ext cx="2031325" cy="1569660"/>
          </a:xfrm>
          <a:prstGeom prst="rect">
            <a:avLst/>
          </a:prstGeom>
          <a:noFill/>
          <a:effectLst/>
        </p:spPr>
        <p:txBody>
          <a:bodyPr wrap="square" rtlCol="0">
            <a:noAutofit/>
          </a:bodyPr>
          <a:lstStyle/>
          <a:p>
            <a:pPr fontAlgn="ctr"/>
            <a:r>
              <a:rPr lang="ru-RU" sz="1200" dirty="0" err="1">
                <a:latin typeface="Huawei Sans" panose="020C0503030203020204" pitchFamily="34" charset="0"/>
              </a:rPr>
              <a:t>Front</a:t>
            </a:r>
            <a:r>
              <a:rPr lang="ru-RU" sz="1200" dirty="0">
                <a:latin typeface="Huawei Sans" panose="020C0503030203020204" pitchFamily="34" charset="0"/>
              </a:rPr>
              <a:t>-</a:t>
            </a:r>
            <a:r>
              <a:rPr lang="ru-RU" sz="1200" dirty="0" err="1">
                <a:latin typeface="Huawei Sans" panose="020C0503030203020204" pitchFamily="34" charset="0"/>
              </a:rPr>
              <a:t>end</a:t>
            </a:r>
            <a:r>
              <a:rPr lang="ru-RU" sz="1200" dirty="0">
                <a:latin typeface="Huawei Sans" panose="020C0503030203020204" pitchFamily="34" charset="0"/>
              </a:rPr>
              <a:t>-интерфейсы и дисковые интерфейсы </a:t>
            </a:r>
            <a:r>
              <a:rPr lang="ru-RU" sz="1200" dirty="0" err="1">
                <a:latin typeface="Huawei Sans" panose="020C0503030203020204" pitchFamily="34" charset="0"/>
              </a:rPr>
              <a:t>back-end</a:t>
            </a:r>
            <a:r>
              <a:rPr lang="ru-RU" sz="1200" dirty="0">
                <a:latin typeface="Huawei Sans" panose="020C0503030203020204" pitchFamily="34" charset="0"/>
              </a:rPr>
              <a:t> непосредственно подключаются к ресурсам кэш-памяти, чтобы избежать задержки из-за соединения шины и коммутатора.</a:t>
            </a:r>
          </a:p>
        </p:txBody>
      </p:sp>
      <p:sp>
        <p:nvSpPr>
          <p:cNvPr id="69" name="文本框 68"/>
          <p:cNvSpPr txBox="1"/>
          <p:nvPr/>
        </p:nvSpPr>
        <p:spPr>
          <a:xfrm>
            <a:off x="8576035" y="1199348"/>
            <a:ext cx="2046556" cy="369332"/>
          </a:xfrm>
          <a:prstGeom prst="rect">
            <a:avLst/>
          </a:prstGeom>
          <a:noFill/>
          <a:effectLst/>
        </p:spPr>
        <p:txBody>
          <a:bodyPr wrap="square" rtlCol="0">
            <a:noAutofit/>
          </a:bodyPr>
          <a:lstStyle/>
          <a:p>
            <a:pPr algn="ctr" fontAlgn="ctr"/>
            <a:r>
              <a:rPr lang="ru-RU" sz="1600" dirty="0">
                <a:latin typeface="Huawei Sans" panose="020C0503030203020204" pitchFamily="34" charset="0"/>
              </a:rPr>
              <a:t>Архитектура виртуальной матрицы</a:t>
            </a:r>
          </a:p>
        </p:txBody>
      </p:sp>
      <p:sp>
        <p:nvSpPr>
          <p:cNvPr id="70" name="文本框 69"/>
          <p:cNvSpPr txBox="1"/>
          <p:nvPr/>
        </p:nvSpPr>
        <p:spPr>
          <a:xfrm>
            <a:off x="8574655" y="2877535"/>
            <a:ext cx="2031325" cy="1200329"/>
          </a:xfrm>
          <a:prstGeom prst="rect">
            <a:avLst/>
          </a:prstGeom>
          <a:noFill/>
          <a:effectLst/>
        </p:spPr>
        <p:txBody>
          <a:bodyPr wrap="square" rtlCol="0">
            <a:noAutofit/>
          </a:bodyPr>
          <a:lstStyle/>
          <a:p>
            <a:pPr fontAlgn="ctr"/>
            <a:r>
              <a:rPr lang="ru-RU" sz="1200" dirty="0">
                <a:latin typeface="Huawei Sans" panose="020C0503030203020204" pitchFamily="34" charset="0"/>
              </a:rPr>
              <a:t>Режим внешнего расширения, режим полного переключения, платформа x86 и свободное соединения</a:t>
            </a:r>
          </a:p>
        </p:txBody>
      </p:sp>
      <p:grpSp>
        <p:nvGrpSpPr>
          <p:cNvPr id="105" name="组合 18414"/>
          <p:cNvGrpSpPr/>
          <p:nvPr/>
        </p:nvGrpSpPr>
        <p:grpSpPr bwMode="auto">
          <a:xfrm flipH="1">
            <a:off x="1748294" y="4972456"/>
            <a:ext cx="1033818" cy="736135"/>
            <a:chOff x="7421563" y="2968626"/>
            <a:chExt cx="493713" cy="531813"/>
          </a:xfrm>
          <a:solidFill>
            <a:srgbClr val="24B5E9"/>
          </a:solidFill>
        </p:grpSpPr>
        <p:sp>
          <p:nvSpPr>
            <p:cNvPr id="106" name="Freeform 595"/>
            <p:cNvSpPr>
              <a:spLocks noEditPoints="1"/>
            </p:cNvSpPr>
            <p:nvPr/>
          </p:nvSpPr>
          <p:spPr bwMode="auto">
            <a:xfrm>
              <a:off x="7591426" y="3032126"/>
              <a:ext cx="142875" cy="223838"/>
            </a:xfrm>
            <a:custGeom>
              <a:avLst/>
              <a:gdLst>
                <a:gd name="T0" fmla="*/ 15 w 168"/>
                <a:gd name="T1" fmla="*/ 248 h 263"/>
                <a:gd name="T2" fmla="*/ 15 w 168"/>
                <a:gd name="T3" fmla="*/ 248 h 263"/>
                <a:gd name="T4" fmla="*/ 153 w 168"/>
                <a:gd name="T5" fmla="*/ 248 h 263"/>
                <a:gd name="T6" fmla="*/ 153 w 168"/>
                <a:gd name="T7" fmla="*/ 14 h 263"/>
                <a:gd name="T8" fmla="*/ 15 w 168"/>
                <a:gd name="T9" fmla="*/ 14 h 263"/>
                <a:gd name="T10" fmla="*/ 15 w 168"/>
                <a:gd name="T11" fmla="*/ 248 h 263"/>
                <a:gd name="T12" fmla="*/ 160 w 168"/>
                <a:gd name="T13" fmla="*/ 263 h 263"/>
                <a:gd name="T14" fmla="*/ 160 w 168"/>
                <a:gd name="T15" fmla="*/ 263 h 263"/>
                <a:gd name="T16" fmla="*/ 8 w 168"/>
                <a:gd name="T17" fmla="*/ 263 h 263"/>
                <a:gd name="T18" fmla="*/ 0 w 168"/>
                <a:gd name="T19" fmla="*/ 255 h 263"/>
                <a:gd name="T20" fmla="*/ 0 w 168"/>
                <a:gd name="T21" fmla="*/ 7 h 263"/>
                <a:gd name="T22" fmla="*/ 8 w 168"/>
                <a:gd name="T23" fmla="*/ 0 h 263"/>
                <a:gd name="T24" fmla="*/ 160 w 168"/>
                <a:gd name="T25" fmla="*/ 0 h 263"/>
                <a:gd name="T26" fmla="*/ 168 w 168"/>
                <a:gd name="T27" fmla="*/ 7 h 263"/>
                <a:gd name="T28" fmla="*/ 168 w 168"/>
                <a:gd name="T29" fmla="*/ 255 h 263"/>
                <a:gd name="T30" fmla="*/ 160 w 168"/>
                <a:gd name="T31"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263">
                  <a:moveTo>
                    <a:pt x="15" y="248"/>
                  </a:moveTo>
                  <a:lnTo>
                    <a:pt x="15" y="248"/>
                  </a:lnTo>
                  <a:lnTo>
                    <a:pt x="153" y="248"/>
                  </a:lnTo>
                  <a:lnTo>
                    <a:pt x="153" y="14"/>
                  </a:lnTo>
                  <a:lnTo>
                    <a:pt x="15" y="14"/>
                  </a:lnTo>
                  <a:lnTo>
                    <a:pt x="15" y="248"/>
                  </a:lnTo>
                  <a:close/>
                  <a:moveTo>
                    <a:pt x="160" y="263"/>
                  </a:moveTo>
                  <a:lnTo>
                    <a:pt x="160" y="263"/>
                  </a:lnTo>
                  <a:lnTo>
                    <a:pt x="8" y="263"/>
                  </a:lnTo>
                  <a:cubicBezTo>
                    <a:pt x="4" y="263"/>
                    <a:pt x="0" y="259"/>
                    <a:pt x="0" y="255"/>
                  </a:cubicBezTo>
                  <a:lnTo>
                    <a:pt x="0" y="7"/>
                  </a:lnTo>
                  <a:cubicBezTo>
                    <a:pt x="0" y="3"/>
                    <a:pt x="4" y="0"/>
                    <a:pt x="8" y="0"/>
                  </a:cubicBezTo>
                  <a:lnTo>
                    <a:pt x="160" y="0"/>
                  </a:lnTo>
                  <a:cubicBezTo>
                    <a:pt x="165" y="0"/>
                    <a:pt x="168" y="3"/>
                    <a:pt x="168" y="7"/>
                  </a:cubicBezTo>
                  <a:lnTo>
                    <a:pt x="168" y="255"/>
                  </a:lnTo>
                  <a:cubicBezTo>
                    <a:pt x="168" y="259"/>
                    <a:pt x="165" y="263"/>
                    <a:pt x="160" y="263"/>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07" name="Freeform 596"/>
            <p:cNvSpPr>
              <a:spLocks noEditPoints="1"/>
            </p:cNvSpPr>
            <p:nvPr/>
          </p:nvSpPr>
          <p:spPr bwMode="auto">
            <a:xfrm>
              <a:off x="7626351" y="3065464"/>
              <a:ext cx="71438" cy="44450"/>
            </a:xfrm>
            <a:custGeom>
              <a:avLst/>
              <a:gdLst>
                <a:gd name="T0" fmla="*/ 14 w 84"/>
                <a:gd name="T1" fmla="*/ 15 h 51"/>
                <a:gd name="T2" fmla="*/ 14 w 84"/>
                <a:gd name="T3" fmla="*/ 15 h 51"/>
                <a:gd name="T4" fmla="*/ 15 w 84"/>
                <a:gd name="T5" fmla="*/ 36 h 51"/>
                <a:gd name="T6" fmla="*/ 69 w 84"/>
                <a:gd name="T7" fmla="*/ 36 h 51"/>
                <a:gd name="T8" fmla="*/ 70 w 84"/>
                <a:gd name="T9" fmla="*/ 15 h 51"/>
                <a:gd name="T10" fmla="*/ 14 w 84"/>
                <a:gd name="T11" fmla="*/ 15 h 51"/>
                <a:gd name="T12" fmla="*/ 71 w 84"/>
                <a:gd name="T13" fmla="*/ 51 h 51"/>
                <a:gd name="T14" fmla="*/ 71 w 84"/>
                <a:gd name="T15" fmla="*/ 51 h 51"/>
                <a:gd name="T16" fmla="*/ 14 w 84"/>
                <a:gd name="T17" fmla="*/ 51 h 51"/>
                <a:gd name="T18" fmla="*/ 0 w 84"/>
                <a:gd name="T19" fmla="*/ 36 h 51"/>
                <a:gd name="T20" fmla="*/ 0 w 84"/>
                <a:gd name="T21" fmla="*/ 15 h 51"/>
                <a:gd name="T22" fmla="*/ 14 w 84"/>
                <a:gd name="T23" fmla="*/ 0 h 51"/>
                <a:gd name="T24" fmla="*/ 71 w 84"/>
                <a:gd name="T25" fmla="*/ 0 h 51"/>
                <a:gd name="T26" fmla="*/ 84 w 84"/>
                <a:gd name="T27" fmla="*/ 15 h 51"/>
                <a:gd name="T28" fmla="*/ 84 w 84"/>
                <a:gd name="T29" fmla="*/ 36 h 51"/>
                <a:gd name="T30" fmla="*/ 71 w 84"/>
                <a:gd name="T3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51">
                  <a:moveTo>
                    <a:pt x="14" y="15"/>
                  </a:moveTo>
                  <a:lnTo>
                    <a:pt x="14" y="15"/>
                  </a:lnTo>
                  <a:lnTo>
                    <a:pt x="15" y="36"/>
                  </a:lnTo>
                  <a:lnTo>
                    <a:pt x="69" y="36"/>
                  </a:lnTo>
                  <a:lnTo>
                    <a:pt x="70" y="15"/>
                  </a:lnTo>
                  <a:lnTo>
                    <a:pt x="14" y="15"/>
                  </a:lnTo>
                  <a:close/>
                  <a:moveTo>
                    <a:pt x="71" y="51"/>
                  </a:moveTo>
                  <a:lnTo>
                    <a:pt x="71" y="51"/>
                  </a:lnTo>
                  <a:lnTo>
                    <a:pt x="14" y="51"/>
                  </a:lnTo>
                  <a:cubicBezTo>
                    <a:pt x="6" y="51"/>
                    <a:pt x="0" y="44"/>
                    <a:pt x="0" y="36"/>
                  </a:cubicBezTo>
                  <a:lnTo>
                    <a:pt x="0" y="15"/>
                  </a:lnTo>
                  <a:cubicBezTo>
                    <a:pt x="0" y="7"/>
                    <a:pt x="6" y="0"/>
                    <a:pt x="14" y="0"/>
                  </a:cubicBezTo>
                  <a:lnTo>
                    <a:pt x="71" y="0"/>
                  </a:lnTo>
                  <a:cubicBezTo>
                    <a:pt x="78" y="0"/>
                    <a:pt x="84" y="7"/>
                    <a:pt x="84" y="15"/>
                  </a:cubicBezTo>
                  <a:lnTo>
                    <a:pt x="84" y="36"/>
                  </a:lnTo>
                  <a:cubicBezTo>
                    <a:pt x="84" y="44"/>
                    <a:pt x="78" y="51"/>
                    <a:pt x="71" y="51"/>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08" name="Freeform 597"/>
            <p:cNvSpPr/>
            <p:nvPr/>
          </p:nvSpPr>
          <p:spPr bwMode="auto">
            <a:xfrm>
              <a:off x="7627938" y="3208339"/>
              <a:ext cx="71438" cy="15875"/>
            </a:xfrm>
            <a:custGeom>
              <a:avLst/>
              <a:gdLst>
                <a:gd name="T0" fmla="*/ 84 w 84"/>
                <a:gd name="T1" fmla="*/ 9 h 18"/>
                <a:gd name="T2" fmla="*/ 84 w 84"/>
                <a:gd name="T3" fmla="*/ 9 h 18"/>
                <a:gd name="T4" fmla="*/ 77 w 84"/>
                <a:gd name="T5" fmla="*/ 18 h 18"/>
                <a:gd name="T6" fmla="*/ 7 w 84"/>
                <a:gd name="T7" fmla="*/ 18 h 18"/>
                <a:gd name="T8" fmla="*/ 0 w 84"/>
                <a:gd name="T9" fmla="*/ 9 h 18"/>
                <a:gd name="T10" fmla="*/ 7 w 84"/>
                <a:gd name="T11" fmla="*/ 0 h 18"/>
                <a:gd name="T12" fmla="*/ 77 w 84"/>
                <a:gd name="T13" fmla="*/ 0 h 18"/>
                <a:gd name="T14" fmla="*/ 84 w 84"/>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8">
                  <a:moveTo>
                    <a:pt x="84" y="9"/>
                  </a:moveTo>
                  <a:lnTo>
                    <a:pt x="84" y="9"/>
                  </a:lnTo>
                  <a:cubicBezTo>
                    <a:pt x="84" y="14"/>
                    <a:pt x="81" y="18"/>
                    <a:pt x="77" y="18"/>
                  </a:cubicBezTo>
                  <a:lnTo>
                    <a:pt x="7" y="18"/>
                  </a:lnTo>
                  <a:cubicBezTo>
                    <a:pt x="3" y="18"/>
                    <a:pt x="0" y="14"/>
                    <a:pt x="0" y="9"/>
                  </a:cubicBezTo>
                  <a:cubicBezTo>
                    <a:pt x="0" y="4"/>
                    <a:pt x="3" y="0"/>
                    <a:pt x="7" y="0"/>
                  </a:cubicBezTo>
                  <a:lnTo>
                    <a:pt x="77" y="0"/>
                  </a:lnTo>
                  <a:cubicBezTo>
                    <a:pt x="81" y="0"/>
                    <a:pt x="84" y="4"/>
                    <a:pt x="84" y="9"/>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09" name="Freeform 598"/>
            <p:cNvSpPr/>
            <p:nvPr/>
          </p:nvSpPr>
          <p:spPr bwMode="auto">
            <a:xfrm>
              <a:off x="7599363" y="3121026"/>
              <a:ext cx="130175" cy="3175"/>
            </a:xfrm>
            <a:custGeom>
              <a:avLst/>
              <a:gdLst>
                <a:gd name="T0" fmla="*/ 153 w 153"/>
                <a:gd name="T1" fmla="*/ 5 h 5"/>
                <a:gd name="T2" fmla="*/ 153 w 153"/>
                <a:gd name="T3" fmla="*/ 5 h 5"/>
                <a:gd name="T4" fmla="*/ 0 w 153"/>
                <a:gd name="T5" fmla="*/ 5 h 5"/>
                <a:gd name="T6" fmla="*/ 0 w 153"/>
                <a:gd name="T7" fmla="*/ 0 h 5"/>
                <a:gd name="T8" fmla="*/ 153 w 153"/>
                <a:gd name="T9" fmla="*/ 0 h 5"/>
                <a:gd name="T10" fmla="*/ 153 w 153"/>
                <a:gd name="T11" fmla="*/ 5 h 5"/>
              </a:gdLst>
              <a:ahLst/>
              <a:cxnLst>
                <a:cxn ang="0">
                  <a:pos x="T0" y="T1"/>
                </a:cxn>
                <a:cxn ang="0">
                  <a:pos x="T2" y="T3"/>
                </a:cxn>
                <a:cxn ang="0">
                  <a:pos x="T4" y="T5"/>
                </a:cxn>
                <a:cxn ang="0">
                  <a:pos x="T6" y="T7"/>
                </a:cxn>
                <a:cxn ang="0">
                  <a:pos x="T8" y="T9"/>
                </a:cxn>
                <a:cxn ang="0">
                  <a:pos x="T10" y="T11"/>
                </a:cxn>
              </a:cxnLst>
              <a:rect l="0" t="0" r="r" b="b"/>
              <a:pathLst>
                <a:path w="153" h="5">
                  <a:moveTo>
                    <a:pt x="153" y="5"/>
                  </a:moveTo>
                  <a:lnTo>
                    <a:pt x="153" y="5"/>
                  </a:lnTo>
                  <a:lnTo>
                    <a:pt x="0" y="5"/>
                  </a:lnTo>
                  <a:lnTo>
                    <a:pt x="0" y="0"/>
                  </a:lnTo>
                  <a:lnTo>
                    <a:pt x="153" y="0"/>
                  </a:lnTo>
                  <a:lnTo>
                    <a:pt x="153" y="5"/>
                  </a:ln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10" name="Freeform 599"/>
            <p:cNvSpPr/>
            <p:nvPr/>
          </p:nvSpPr>
          <p:spPr bwMode="auto">
            <a:xfrm>
              <a:off x="7599363" y="3186114"/>
              <a:ext cx="130175" cy="4763"/>
            </a:xfrm>
            <a:custGeom>
              <a:avLst/>
              <a:gdLst>
                <a:gd name="T0" fmla="*/ 153 w 153"/>
                <a:gd name="T1" fmla="*/ 5 h 5"/>
                <a:gd name="T2" fmla="*/ 153 w 153"/>
                <a:gd name="T3" fmla="*/ 5 h 5"/>
                <a:gd name="T4" fmla="*/ 0 w 153"/>
                <a:gd name="T5" fmla="*/ 5 h 5"/>
                <a:gd name="T6" fmla="*/ 0 w 153"/>
                <a:gd name="T7" fmla="*/ 0 h 5"/>
                <a:gd name="T8" fmla="*/ 153 w 153"/>
                <a:gd name="T9" fmla="*/ 0 h 5"/>
                <a:gd name="T10" fmla="*/ 153 w 153"/>
                <a:gd name="T11" fmla="*/ 5 h 5"/>
              </a:gdLst>
              <a:ahLst/>
              <a:cxnLst>
                <a:cxn ang="0">
                  <a:pos x="T0" y="T1"/>
                </a:cxn>
                <a:cxn ang="0">
                  <a:pos x="T2" y="T3"/>
                </a:cxn>
                <a:cxn ang="0">
                  <a:pos x="T4" y="T5"/>
                </a:cxn>
                <a:cxn ang="0">
                  <a:pos x="T6" y="T7"/>
                </a:cxn>
                <a:cxn ang="0">
                  <a:pos x="T8" y="T9"/>
                </a:cxn>
                <a:cxn ang="0">
                  <a:pos x="T10" y="T11"/>
                </a:cxn>
              </a:cxnLst>
              <a:rect l="0" t="0" r="r" b="b"/>
              <a:pathLst>
                <a:path w="153" h="5">
                  <a:moveTo>
                    <a:pt x="153" y="5"/>
                  </a:moveTo>
                  <a:lnTo>
                    <a:pt x="153" y="5"/>
                  </a:lnTo>
                  <a:lnTo>
                    <a:pt x="0" y="5"/>
                  </a:lnTo>
                  <a:lnTo>
                    <a:pt x="0" y="0"/>
                  </a:lnTo>
                  <a:lnTo>
                    <a:pt x="153" y="0"/>
                  </a:lnTo>
                  <a:lnTo>
                    <a:pt x="153" y="5"/>
                  </a:ln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11" name="Freeform 600"/>
            <p:cNvSpPr/>
            <p:nvPr/>
          </p:nvSpPr>
          <p:spPr bwMode="auto">
            <a:xfrm>
              <a:off x="7669213" y="3082926"/>
              <a:ext cx="11113" cy="7938"/>
            </a:xfrm>
            <a:custGeom>
              <a:avLst/>
              <a:gdLst>
                <a:gd name="T0" fmla="*/ 13 w 13"/>
                <a:gd name="T1" fmla="*/ 9 h 9"/>
                <a:gd name="T2" fmla="*/ 13 w 13"/>
                <a:gd name="T3" fmla="*/ 9 h 9"/>
                <a:gd name="T4" fmla="*/ 0 w 13"/>
                <a:gd name="T5" fmla="*/ 9 h 9"/>
                <a:gd name="T6" fmla="*/ 0 w 13"/>
                <a:gd name="T7" fmla="*/ 0 h 9"/>
                <a:gd name="T8" fmla="*/ 13 w 13"/>
                <a:gd name="T9" fmla="*/ 0 h 9"/>
                <a:gd name="T10" fmla="*/ 13 w 13"/>
                <a:gd name="T11" fmla="*/ 9 h 9"/>
              </a:gdLst>
              <a:ahLst/>
              <a:cxnLst>
                <a:cxn ang="0">
                  <a:pos x="T0" y="T1"/>
                </a:cxn>
                <a:cxn ang="0">
                  <a:pos x="T2" y="T3"/>
                </a:cxn>
                <a:cxn ang="0">
                  <a:pos x="T4" y="T5"/>
                </a:cxn>
                <a:cxn ang="0">
                  <a:pos x="T6" y="T7"/>
                </a:cxn>
                <a:cxn ang="0">
                  <a:pos x="T8" y="T9"/>
                </a:cxn>
                <a:cxn ang="0">
                  <a:pos x="T10" y="T11"/>
                </a:cxn>
              </a:cxnLst>
              <a:rect l="0" t="0" r="r" b="b"/>
              <a:pathLst>
                <a:path w="13" h="9">
                  <a:moveTo>
                    <a:pt x="13" y="9"/>
                  </a:moveTo>
                  <a:lnTo>
                    <a:pt x="13" y="9"/>
                  </a:lnTo>
                  <a:lnTo>
                    <a:pt x="0" y="9"/>
                  </a:lnTo>
                  <a:lnTo>
                    <a:pt x="0" y="0"/>
                  </a:lnTo>
                  <a:lnTo>
                    <a:pt x="13" y="0"/>
                  </a:lnTo>
                  <a:lnTo>
                    <a:pt x="13" y="9"/>
                  </a:ln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12" name="Freeform 601"/>
            <p:cNvSpPr>
              <a:spLocks noEditPoints="1"/>
            </p:cNvSpPr>
            <p:nvPr/>
          </p:nvSpPr>
          <p:spPr bwMode="auto">
            <a:xfrm>
              <a:off x="7626351" y="3135314"/>
              <a:ext cx="71438" cy="41275"/>
            </a:xfrm>
            <a:custGeom>
              <a:avLst/>
              <a:gdLst>
                <a:gd name="T0" fmla="*/ 14 w 84"/>
                <a:gd name="T1" fmla="*/ 14 h 50"/>
                <a:gd name="T2" fmla="*/ 14 w 84"/>
                <a:gd name="T3" fmla="*/ 14 h 50"/>
                <a:gd name="T4" fmla="*/ 15 w 84"/>
                <a:gd name="T5" fmla="*/ 35 h 50"/>
                <a:gd name="T6" fmla="*/ 69 w 84"/>
                <a:gd name="T7" fmla="*/ 36 h 50"/>
                <a:gd name="T8" fmla="*/ 70 w 84"/>
                <a:gd name="T9" fmla="*/ 15 h 50"/>
                <a:gd name="T10" fmla="*/ 14 w 84"/>
                <a:gd name="T11" fmla="*/ 14 h 50"/>
                <a:gd name="T12" fmla="*/ 71 w 84"/>
                <a:gd name="T13" fmla="*/ 50 h 50"/>
                <a:gd name="T14" fmla="*/ 71 w 84"/>
                <a:gd name="T15" fmla="*/ 50 h 50"/>
                <a:gd name="T16" fmla="*/ 14 w 84"/>
                <a:gd name="T17" fmla="*/ 50 h 50"/>
                <a:gd name="T18" fmla="*/ 0 w 84"/>
                <a:gd name="T19" fmla="*/ 35 h 50"/>
                <a:gd name="T20" fmla="*/ 0 w 84"/>
                <a:gd name="T21" fmla="*/ 15 h 50"/>
                <a:gd name="T22" fmla="*/ 14 w 84"/>
                <a:gd name="T23" fmla="*/ 0 h 50"/>
                <a:gd name="T24" fmla="*/ 71 w 84"/>
                <a:gd name="T25" fmla="*/ 0 h 50"/>
                <a:gd name="T26" fmla="*/ 84 w 84"/>
                <a:gd name="T27" fmla="*/ 15 h 50"/>
                <a:gd name="T28" fmla="*/ 84 w 84"/>
                <a:gd name="T29" fmla="*/ 35 h 50"/>
                <a:gd name="T30" fmla="*/ 71 w 84"/>
                <a:gd name="T3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50">
                  <a:moveTo>
                    <a:pt x="14" y="14"/>
                  </a:moveTo>
                  <a:lnTo>
                    <a:pt x="14" y="14"/>
                  </a:lnTo>
                  <a:lnTo>
                    <a:pt x="15" y="35"/>
                  </a:lnTo>
                  <a:lnTo>
                    <a:pt x="69" y="36"/>
                  </a:lnTo>
                  <a:lnTo>
                    <a:pt x="70" y="15"/>
                  </a:lnTo>
                  <a:lnTo>
                    <a:pt x="14" y="14"/>
                  </a:lnTo>
                  <a:close/>
                  <a:moveTo>
                    <a:pt x="71" y="50"/>
                  </a:moveTo>
                  <a:lnTo>
                    <a:pt x="71" y="50"/>
                  </a:lnTo>
                  <a:lnTo>
                    <a:pt x="14" y="50"/>
                  </a:lnTo>
                  <a:cubicBezTo>
                    <a:pt x="6" y="50"/>
                    <a:pt x="0" y="43"/>
                    <a:pt x="0" y="35"/>
                  </a:cubicBezTo>
                  <a:lnTo>
                    <a:pt x="0" y="15"/>
                  </a:lnTo>
                  <a:cubicBezTo>
                    <a:pt x="0" y="6"/>
                    <a:pt x="6" y="0"/>
                    <a:pt x="14" y="0"/>
                  </a:cubicBezTo>
                  <a:lnTo>
                    <a:pt x="71" y="0"/>
                  </a:lnTo>
                  <a:cubicBezTo>
                    <a:pt x="78" y="0"/>
                    <a:pt x="84" y="6"/>
                    <a:pt x="84" y="15"/>
                  </a:cubicBezTo>
                  <a:lnTo>
                    <a:pt x="84" y="35"/>
                  </a:lnTo>
                  <a:cubicBezTo>
                    <a:pt x="84" y="43"/>
                    <a:pt x="78" y="50"/>
                    <a:pt x="71" y="50"/>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13" name="Freeform 602"/>
            <p:cNvSpPr/>
            <p:nvPr/>
          </p:nvSpPr>
          <p:spPr bwMode="auto">
            <a:xfrm>
              <a:off x="7669213" y="3151189"/>
              <a:ext cx="11113" cy="9525"/>
            </a:xfrm>
            <a:custGeom>
              <a:avLst/>
              <a:gdLst>
                <a:gd name="T0" fmla="*/ 13 w 13"/>
                <a:gd name="T1" fmla="*/ 10 h 10"/>
                <a:gd name="T2" fmla="*/ 13 w 13"/>
                <a:gd name="T3" fmla="*/ 10 h 10"/>
                <a:gd name="T4" fmla="*/ 0 w 13"/>
                <a:gd name="T5" fmla="*/ 10 h 10"/>
                <a:gd name="T6" fmla="*/ 0 w 13"/>
                <a:gd name="T7" fmla="*/ 0 h 10"/>
                <a:gd name="T8" fmla="*/ 13 w 13"/>
                <a:gd name="T9" fmla="*/ 0 h 10"/>
                <a:gd name="T10" fmla="*/ 13 w 13"/>
                <a:gd name="T11" fmla="*/ 10 h 10"/>
              </a:gdLst>
              <a:ahLst/>
              <a:cxnLst>
                <a:cxn ang="0">
                  <a:pos x="T0" y="T1"/>
                </a:cxn>
                <a:cxn ang="0">
                  <a:pos x="T2" y="T3"/>
                </a:cxn>
                <a:cxn ang="0">
                  <a:pos x="T4" y="T5"/>
                </a:cxn>
                <a:cxn ang="0">
                  <a:pos x="T6" y="T7"/>
                </a:cxn>
                <a:cxn ang="0">
                  <a:pos x="T8" y="T9"/>
                </a:cxn>
                <a:cxn ang="0">
                  <a:pos x="T10" y="T11"/>
                </a:cxn>
              </a:cxnLst>
              <a:rect l="0" t="0" r="r" b="b"/>
              <a:pathLst>
                <a:path w="13" h="10">
                  <a:moveTo>
                    <a:pt x="13" y="10"/>
                  </a:moveTo>
                  <a:lnTo>
                    <a:pt x="13" y="10"/>
                  </a:lnTo>
                  <a:lnTo>
                    <a:pt x="0" y="10"/>
                  </a:lnTo>
                  <a:lnTo>
                    <a:pt x="0" y="0"/>
                  </a:lnTo>
                  <a:lnTo>
                    <a:pt x="13" y="0"/>
                  </a:lnTo>
                  <a:lnTo>
                    <a:pt x="13" y="10"/>
                  </a:ln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14" name="Freeform 603"/>
            <p:cNvSpPr>
              <a:spLocks noEditPoints="1"/>
            </p:cNvSpPr>
            <p:nvPr/>
          </p:nvSpPr>
          <p:spPr bwMode="auto">
            <a:xfrm>
              <a:off x="7421563" y="3032126"/>
              <a:ext cx="142875" cy="223838"/>
            </a:xfrm>
            <a:custGeom>
              <a:avLst/>
              <a:gdLst>
                <a:gd name="T0" fmla="*/ 15 w 168"/>
                <a:gd name="T1" fmla="*/ 248 h 263"/>
                <a:gd name="T2" fmla="*/ 15 w 168"/>
                <a:gd name="T3" fmla="*/ 248 h 263"/>
                <a:gd name="T4" fmla="*/ 153 w 168"/>
                <a:gd name="T5" fmla="*/ 248 h 263"/>
                <a:gd name="T6" fmla="*/ 153 w 168"/>
                <a:gd name="T7" fmla="*/ 14 h 263"/>
                <a:gd name="T8" fmla="*/ 15 w 168"/>
                <a:gd name="T9" fmla="*/ 14 h 263"/>
                <a:gd name="T10" fmla="*/ 15 w 168"/>
                <a:gd name="T11" fmla="*/ 248 h 263"/>
                <a:gd name="T12" fmla="*/ 160 w 168"/>
                <a:gd name="T13" fmla="*/ 263 h 263"/>
                <a:gd name="T14" fmla="*/ 160 w 168"/>
                <a:gd name="T15" fmla="*/ 263 h 263"/>
                <a:gd name="T16" fmla="*/ 8 w 168"/>
                <a:gd name="T17" fmla="*/ 263 h 263"/>
                <a:gd name="T18" fmla="*/ 0 w 168"/>
                <a:gd name="T19" fmla="*/ 255 h 263"/>
                <a:gd name="T20" fmla="*/ 0 w 168"/>
                <a:gd name="T21" fmla="*/ 7 h 263"/>
                <a:gd name="T22" fmla="*/ 8 w 168"/>
                <a:gd name="T23" fmla="*/ 0 h 263"/>
                <a:gd name="T24" fmla="*/ 160 w 168"/>
                <a:gd name="T25" fmla="*/ 0 h 263"/>
                <a:gd name="T26" fmla="*/ 168 w 168"/>
                <a:gd name="T27" fmla="*/ 7 h 263"/>
                <a:gd name="T28" fmla="*/ 168 w 168"/>
                <a:gd name="T29" fmla="*/ 255 h 263"/>
                <a:gd name="T30" fmla="*/ 160 w 168"/>
                <a:gd name="T31"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263">
                  <a:moveTo>
                    <a:pt x="15" y="248"/>
                  </a:moveTo>
                  <a:lnTo>
                    <a:pt x="15" y="248"/>
                  </a:lnTo>
                  <a:lnTo>
                    <a:pt x="153" y="248"/>
                  </a:lnTo>
                  <a:lnTo>
                    <a:pt x="153" y="14"/>
                  </a:lnTo>
                  <a:lnTo>
                    <a:pt x="15" y="14"/>
                  </a:lnTo>
                  <a:lnTo>
                    <a:pt x="15" y="248"/>
                  </a:lnTo>
                  <a:close/>
                  <a:moveTo>
                    <a:pt x="160" y="263"/>
                  </a:moveTo>
                  <a:lnTo>
                    <a:pt x="160" y="263"/>
                  </a:lnTo>
                  <a:lnTo>
                    <a:pt x="8" y="263"/>
                  </a:lnTo>
                  <a:cubicBezTo>
                    <a:pt x="4" y="263"/>
                    <a:pt x="0" y="259"/>
                    <a:pt x="0" y="255"/>
                  </a:cubicBezTo>
                  <a:lnTo>
                    <a:pt x="0" y="7"/>
                  </a:lnTo>
                  <a:cubicBezTo>
                    <a:pt x="0" y="3"/>
                    <a:pt x="4" y="0"/>
                    <a:pt x="8" y="0"/>
                  </a:cubicBezTo>
                  <a:lnTo>
                    <a:pt x="160" y="0"/>
                  </a:lnTo>
                  <a:cubicBezTo>
                    <a:pt x="164" y="0"/>
                    <a:pt x="168" y="3"/>
                    <a:pt x="168" y="7"/>
                  </a:cubicBezTo>
                  <a:lnTo>
                    <a:pt x="168" y="255"/>
                  </a:lnTo>
                  <a:cubicBezTo>
                    <a:pt x="168" y="259"/>
                    <a:pt x="164" y="263"/>
                    <a:pt x="160" y="263"/>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15" name="Freeform 604"/>
            <p:cNvSpPr>
              <a:spLocks noEditPoints="1"/>
            </p:cNvSpPr>
            <p:nvPr/>
          </p:nvSpPr>
          <p:spPr bwMode="auto">
            <a:xfrm>
              <a:off x="7456488" y="3065464"/>
              <a:ext cx="71438" cy="44450"/>
            </a:xfrm>
            <a:custGeom>
              <a:avLst/>
              <a:gdLst>
                <a:gd name="T0" fmla="*/ 14 w 84"/>
                <a:gd name="T1" fmla="*/ 15 h 51"/>
                <a:gd name="T2" fmla="*/ 14 w 84"/>
                <a:gd name="T3" fmla="*/ 15 h 51"/>
                <a:gd name="T4" fmla="*/ 15 w 84"/>
                <a:gd name="T5" fmla="*/ 36 h 51"/>
                <a:gd name="T6" fmla="*/ 69 w 84"/>
                <a:gd name="T7" fmla="*/ 36 h 51"/>
                <a:gd name="T8" fmla="*/ 69 w 84"/>
                <a:gd name="T9" fmla="*/ 15 h 51"/>
                <a:gd name="T10" fmla="*/ 14 w 84"/>
                <a:gd name="T11" fmla="*/ 15 h 51"/>
                <a:gd name="T12" fmla="*/ 70 w 84"/>
                <a:gd name="T13" fmla="*/ 51 h 51"/>
                <a:gd name="T14" fmla="*/ 70 w 84"/>
                <a:gd name="T15" fmla="*/ 51 h 51"/>
                <a:gd name="T16" fmla="*/ 14 w 84"/>
                <a:gd name="T17" fmla="*/ 51 h 51"/>
                <a:gd name="T18" fmla="*/ 0 w 84"/>
                <a:gd name="T19" fmla="*/ 36 h 51"/>
                <a:gd name="T20" fmla="*/ 0 w 84"/>
                <a:gd name="T21" fmla="*/ 15 h 51"/>
                <a:gd name="T22" fmla="*/ 14 w 84"/>
                <a:gd name="T23" fmla="*/ 0 h 51"/>
                <a:gd name="T24" fmla="*/ 70 w 84"/>
                <a:gd name="T25" fmla="*/ 0 h 51"/>
                <a:gd name="T26" fmla="*/ 84 w 84"/>
                <a:gd name="T27" fmla="*/ 15 h 51"/>
                <a:gd name="T28" fmla="*/ 84 w 84"/>
                <a:gd name="T29" fmla="*/ 36 h 51"/>
                <a:gd name="T30" fmla="*/ 70 w 84"/>
                <a:gd name="T3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51">
                  <a:moveTo>
                    <a:pt x="14" y="15"/>
                  </a:moveTo>
                  <a:lnTo>
                    <a:pt x="14" y="15"/>
                  </a:lnTo>
                  <a:lnTo>
                    <a:pt x="15" y="36"/>
                  </a:lnTo>
                  <a:lnTo>
                    <a:pt x="69" y="36"/>
                  </a:lnTo>
                  <a:lnTo>
                    <a:pt x="69" y="15"/>
                  </a:lnTo>
                  <a:lnTo>
                    <a:pt x="14" y="15"/>
                  </a:lnTo>
                  <a:close/>
                  <a:moveTo>
                    <a:pt x="70" y="51"/>
                  </a:moveTo>
                  <a:lnTo>
                    <a:pt x="70" y="51"/>
                  </a:lnTo>
                  <a:lnTo>
                    <a:pt x="14" y="51"/>
                  </a:lnTo>
                  <a:cubicBezTo>
                    <a:pt x="6" y="51"/>
                    <a:pt x="0" y="44"/>
                    <a:pt x="0" y="36"/>
                  </a:cubicBezTo>
                  <a:lnTo>
                    <a:pt x="0" y="15"/>
                  </a:lnTo>
                  <a:cubicBezTo>
                    <a:pt x="0" y="7"/>
                    <a:pt x="6" y="0"/>
                    <a:pt x="14" y="0"/>
                  </a:cubicBezTo>
                  <a:lnTo>
                    <a:pt x="70" y="0"/>
                  </a:lnTo>
                  <a:cubicBezTo>
                    <a:pt x="78" y="0"/>
                    <a:pt x="84" y="7"/>
                    <a:pt x="84" y="15"/>
                  </a:cubicBezTo>
                  <a:lnTo>
                    <a:pt x="84" y="36"/>
                  </a:lnTo>
                  <a:cubicBezTo>
                    <a:pt x="84" y="44"/>
                    <a:pt x="78" y="51"/>
                    <a:pt x="70" y="51"/>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16" name="Freeform 605"/>
            <p:cNvSpPr/>
            <p:nvPr/>
          </p:nvSpPr>
          <p:spPr bwMode="auto">
            <a:xfrm>
              <a:off x="7458076" y="3208339"/>
              <a:ext cx="71438" cy="15875"/>
            </a:xfrm>
            <a:custGeom>
              <a:avLst/>
              <a:gdLst>
                <a:gd name="T0" fmla="*/ 84 w 84"/>
                <a:gd name="T1" fmla="*/ 9 h 18"/>
                <a:gd name="T2" fmla="*/ 84 w 84"/>
                <a:gd name="T3" fmla="*/ 9 h 18"/>
                <a:gd name="T4" fmla="*/ 76 w 84"/>
                <a:gd name="T5" fmla="*/ 18 h 18"/>
                <a:gd name="T6" fmla="*/ 7 w 84"/>
                <a:gd name="T7" fmla="*/ 18 h 18"/>
                <a:gd name="T8" fmla="*/ 0 w 84"/>
                <a:gd name="T9" fmla="*/ 9 h 18"/>
                <a:gd name="T10" fmla="*/ 7 w 84"/>
                <a:gd name="T11" fmla="*/ 0 h 18"/>
                <a:gd name="T12" fmla="*/ 76 w 84"/>
                <a:gd name="T13" fmla="*/ 0 h 18"/>
                <a:gd name="T14" fmla="*/ 84 w 84"/>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8">
                  <a:moveTo>
                    <a:pt x="84" y="9"/>
                  </a:moveTo>
                  <a:lnTo>
                    <a:pt x="84" y="9"/>
                  </a:lnTo>
                  <a:cubicBezTo>
                    <a:pt x="84" y="14"/>
                    <a:pt x="80" y="18"/>
                    <a:pt x="76" y="18"/>
                  </a:cubicBezTo>
                  <a:lnTo>
                    <a:pt x="7" y="18"/>
                  </a:lnTo>
                  <a:cubicBezTo>
                    <a:pt x="3" y="18"/>
                    <a:pt x="0" y="14"/>
                    <a:pt x="0" y="9"/>
                  </a:cubicBezTo>
                  <a:cubicBezTo>
                    <a:pt x="0" y="4"/>
                    <a:pt x="3" y="0"/>
                    <a:pt x="7" y="0"/>
                  </a:cubicBezTo>
                  <a:lnTo>
                    <a:pt x="76" y="0"/>
                  </a:lnTo>
                  <a:cubicBezTo>
                    <a:pt x="80" y="0"/>
                    <a:pt x="84" y="4"/>
                    <a:pt x="84" y="9"/>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17" name="Freeform 606"/>
            <p:cNvSpPr/>
            <p:nvPr/>
          </p:nvSpPr>
          <p:spPr bwMode="auto">
            <a:xfrm>
              <a:off x="7429501" y="3121026"/>
              <a:ext cx="130175" cy="3175"/>
            </a:xfrm>
            <a:custGeom>
              <a:avLst/>
              <a:gdLst>
                <a:gd name="T0" fmla="*/ 153 w 153"/>
                <a:gd name="T1" fmla="*/ 5 h 5"/>
                <a:gd name="T2" fmla="*/ 153 w 153"/>
                <a:gd name="T3" fmla="*/ 5 h 5"/>
                <a:gd name="T4" fmla="*/ 0 w 153"/>
                <a:gd name="T5" fmla="*/ 5 h 5"/>
                <a:gd name="T6" fmla="*/ 0 w 153"/>
                <a:gd name="T7" fmla="*/ 0 h 5"/>
                <a:gd name="T8" fmla="*/ 153 w 153"/>
                <a:gd name="T9" fmla="*/ 0 h 5"/>
                <a:gd name="T10" fmla="*/ 153 w 153"/>
                <a:gd name="T11" fmla="*/ 5 h 5"/>
              </a:gdLst>
              <a:ahLst/>
              <a:cxnLst>
                <a:cxn ang="0">
                  <a:pos x="T0" y="T1"/>
                </a:cxn>
                <a:cxn ang="0">
                  <a:pos x="T2" y="T3"/>
                </a:cxn>
                <a:cxn ang="0">
                  <a:pos x="T4" y="T5"/>
                </a:cxn>
                <a:cxn ang="0">
                  <a:pos x="T6" y="T7"/>
                </a:cxn>
                <a:cxn ang="0">
                  <a:pos x="T8" y="T9"/>
                </a:cxn>
                <a:cxn ang="0">
                  <a:pos x="T10" y="T11"/>
                </a:cxn>
              </a:cxnLst>
              <a:rect l="0" t="0" r="r" b="b"/>
              <a:pathLst>
                <a:path w="153" h="5">
                  <a:moveTo>
                    <a:pt x="153" y="5"/>
                  </a:moveTo>
                  <a:lnTo>
                    <a:pt x="153" y="5"/>
                  </a:lnTo>
                  <a:lnTo>
                    <a:pt x="0" y="5"/>
                  </a:lnTo>
                  <a:lnTo>
                    <a:pt x="0" y="0"/>
                  </a:lnTo>
                  <a:lnTo>
                    <a:pt x="153" y="0"/>
                  </a:lnTo>
                  <a:lnTo>
                    <a:pt x="153" y="5"/>
                  </a:ln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18" name="Freeform 607"/>
            <p:cNvSpPr/>
            <p:nvPr/>
          </p:nvSpPr>
          <p:spPr bwMode="auto">
            <a:xfrm>
              <a:off x="7429501" y="3186114"/>
              <a:ext cx="130175" cy="4763"/>
            </a:xfrm>
            <a:custGeom>
              <a:avLst/>
              <a:gdLst>
                <a:gd name="T0" fmla="*/ 153 w 153"/>
                <a:gd name="T1" fmla="*/ 5 h 5"/>
                <a:gd name="T2" fmla="*/ 153 w 153"/>
                <a:gd name="T3" fmla="*/ 5 h 5"/>
                <a:gd name="T4" fmla="*/ 0 w 153"/>
                <a:gd name="T5" fmla="*/ 5 h 5"/>
                <a:gd name="T6" fmla="*/ 0 w 153"/>
                <a:gd name="T7" fmla="*/ 0 h 5"/>
                <a:gd name="T8" fmla="*/ 153 w 153"/>
                <a:gd name="T9" fmla="*/ 0 h 5"/>
                <a:gd name="T10" fmla="*/ 153 w 153"/>
                <a:gd name="T11" fmla="*/ 5 h 5"/>
              </a:gdLst>
              <a:ahLst/>
              <a:cxnLst>
                <a:cxn ang="0">
                  <a:pos x="T0" y="T1"/>
                </a:cxn>
                <a:cxn ang="0">
                  <a:pos x="T2" y="T3"/>
                </a:cxn>
                <a:cxn ang="0">
                  <a:pos x="T4" y="T5"/>
                </a:cxn>
                <a:cxn ang="0">
                  <a:pos x="T6" y="T7"/>
                </a:cxn>
                <a:cxn ang="0">
                  <a:pos x="T8" y="T9"/>
                </a:cxn>
                <a:cxn ang="0">
                  <a:pos x="T10" y="T11"/>
                </a:cxn>
              </a:cxnLst>
              <a:rect l="0" t="0" r="r" b="b"/>
              <a:pathLst>
                <a:path w="153" h="5">
                  <a:moveTo>
                    <a:pt x="153" y="5"/>
                  </a:moveTo>
                  <a:lnTo>
                    <a:pt x="153" y="5"/>
                  </a:lnTo>
                  <a:lnTo>
                    <a:pt x="0" y="5"/>
                  </a:lnTo>
                  <a:lnTo>
                    <a:pt x="0" y="0"/>
                  </a:lnTo>
                  <a:lnTo>
                    <a:pt x="153" y="0"/>
                  </a:lnTo>
                  <a:lnTo>
                    <a:pt x="153" y="5"/>
                  </a:ln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19" name="Freeform 608"/>
            <p:cNvSpPr/>
            <p:nvPr/>
          </p:nvSpPr>
          <p:spPr bwMode="auto">
            <a:xfrm>
              <a:off x="7499351" y="3082926"/>
              <a:ext cx="11113" cy="7938"/>
            </a:xfrm>
            <a:custGeom>
              <a:avLst/>
              <a:gdLst>
                <a:gd name="T0" fmla="*/ 13 w 13"/>
                <a:gd name="T1" fmla="*/ 9 h 9"/>
                <a:gd name="T2" fmla="*/ 13 w 13"/>
                <a:gd name="T3" fmla="*/ 9 h 9"/>
                <a:gd name="T4" fmla="*/ 0 w 13"/>
                <a:gd name="T5" fmla="*/ 9 h 9"/>
                <a:gd name="T6" fmla="*/ 0 w 13"/>
                <a:gd name="T7" fmla="*/ 0 h 9"/>
                <a:gd name="T8" fmla="*/ 13 w 13"/>
                <a:gd name="T9" fmla="*/ 0 h 9"/>
                <a:gd name="T10" fmla="*/ 13 w 13"/>
                <a:gd name="T11" fmla="*/ 9 h 9"/>
              </a:gdLst>
              <a:ahLst/>
              <a:cxnLst>
                <a:cxn ang="0">
                  <a:pos x="T0" y="T1"/>
                </a:cxn>
                <a:cxn ang="0">
                  <a:pos x="T2" y="T3"/>
                </a:cxn>
                <a:cxn ang="0">
                  <a:pos x="T4" y="T5"/>
                </a:cxn>
                <a:cxn ang="0">
                  <a:pos x="T6" y="T7"/>
                </a:cxn>
                <a:cxn ang="0">
                  <a:pos x="T8" y="T9"/>
                </a:cxn>
                <a:cxn ang="0">
                  <a:pos x="T10" y="T11"/>
                </a:cxn>
              </a:cxnLst>
              <a:rect l="0" t="0" r="r" b="b"/>
              <a:pathLst>
                <a:path w="13" h="9">
                  <a:moveTo>
                    <a:pt x="13" y="9"/>
                  </a:moveTo>
                  <a:lnTo>
                    <a:pt x="13" y="9"/>
                  </a:lnTo>
                  <a:lnTo>
                    <a:pt x="0" y="9"/>
                  </a:lnTo>
                  <a:lnTo>
                    <a:pt x="0" y="0"/>
                  </a:lnTo>
                  <a:lnTo>
                    <a:pt x="13" y="0"/>
                  </a:lnTo>
                  <a:lnTo>
                    <a:pt x="13" y="9"/>
                  </a:ln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20" name="Freeform 609"/>
            <p:cNvSpPr>
              <a:spLocks noEditPoints="1"/>
            </p:cNvSpPr>
            <p:nvPr/>
          </p:nvSpPr>
          <p:spPr bwMode="auto">
            <a:xfrm>
              <a:off x="7456488" y="3135314"/>
              <a:ext cx="71438" cy="41275"/>
            </a:xfrm>
            <a:custGeom>
              <a:avLst/>
              <a:gdLst>
                <a:gd name="T0" fmla="*/ 14 w 84"/>
                <a:gd name="T1" fmla="*/ 14 h 50"/>
                <a:gd name="T2" fmla="*/ 14 w 84"/>
                <a:gd name="T3" fmla="*/ 14 h 50"/>
                <a:gd name="T4" fmla="*/ 15 w 84"/>
                <a:gd name="T5" fmla="*/ 35 h 50"/>
                <a:gd name="T6" fmla="*/ 69 w 84"/>
                <a:gd name="T7" fmla="*/ 36 h 50"/>
                <a:gd name="T8" fmla="*/ 69 w 84"/>
                <a:gd name="T9" fmla="*/ 15 h 50"/>
                <a:gd name="T10" fmla="*/ 14 w 84"/>
                <a:gd name="T11" fmla="*/ 14 h 50"/>
                <a:gd name="T12" fmla="*/ 70 w 84"/>
                <a:gd name="T13" fmla="*/ 50 h 50"/>
                <a:gd name="T14" fmla="*/ 70 w 84"/>
                <a:gd name="T15" fmla="*/ 50 h 50"/>
                <a:gd name="T16" fmla="*/ 14 w 84"/>
                <a:gd name="T17" fmla="*/ 50 h 50"/>
                <a:gd name="T18" fmla="*/ 0 w 84"/>
                <a:gd name="T19" fmla="*/ 35 h 50"/>
                <a:gd name="T20" fmla="*/ 0 w 84"/>
                <a:gd name="T21" fmla="*/ 15 h 50"/>
                <a:gd name="T22" fmla="*/ 14 w 84"/>
                <a:gd name="T23" fmla="*/ 0 h 50"/>
                <a:gd name="T24" fmla="*/ 70 w 84"/>
                <a:gd name="T25" fmla="*/ 0 h 50"/>
                <a:gd name="T26" fmla="*/ 84 w 84"/>
                <a:gd name="T27" fmla="*/ 15 h 50"/>
                <a:gd name="T28" fmla="*/ 84 w 84"/>
                <a:gd name="T29" fmla="*/ 35 h 50"/>
                <a:gd name="T30" fmla="*/ 70 w 84"/>
                <a:gd name="T3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50">
                  <a:moveTo>
                    <a:pt x="14" y="14"/>
                  </a:moveTo>
                  <a:lnTo>
                    <a:pt x="14" y="14"/>
                  </a:lnTo>
                  <a:lnTo>
                    <a:pt x="15" y="35"/>
                  </a:lnTo>
                  <a:lnTo>
                    <a:pt x="69" y="36"/>
                  </a:lnTo>
                  <a:lnTo>
                    <a:pt x="69" y="15"/>
                  </a:lnTo>
                  <a:lnTo>
                    <a:pt x="14" y="14"/>
                  </a:lnTo>
                  <a:close/>
                  <a:moveTo>
                    <a:pt x="70" y="50"/>
                  </a:moveTo>
                  <a:lnTo>
                    <a:pt x="70" y="50"/>
                  </a:lnTo>
                  <a:lnTo>
                    <a:pt x="14" y="50"/>
                  </a:lnTo>
                  <a:cubicBezTo>
                    <a:pt x="6" y="50"/>
                    <a:pt x="0" y="43"/>
                    <a:pt x="0" y="35"/>
                  </a:cubicBezTo>
                  <a:lnTo>
                    <a:pt x="0" y="15"/>
                  </a:lnTo>
                  <a:cubicBezTo>
                    <a:pt x="0" y="6"/>
                    <a:pt x="6" y="0"/>
                    <a:pt x="14" y="0"/>
                  </a:cubicBezTo>
                  <a:lnTo>
                    <a:pt x="70" y="0"/>
                  </a:lnTo>
                  <a:cubicBezTo>
                    <a:pt x="78" y="0"/>
                    <a:pt x="84" y="6"/>
                    <a:pt x="84" y="15"/>
                  </a:cubicBezTo>
                  <a:lnTo>
                    <a:pt x="84" y="35"/>
                  </a:lnTo>
                  <a:cubicBezTo>
                    <a:pt x="84" y="43"/>
                    <a:pt x="78" y="50"/>
                    <a:pt x="70" y="50"/>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21" name="Freeform 610"/>
            <p:cNvSpPr/>
            <p:nvPr/>
          </p:nvSpPr>
          <p:spPr bwMode="auto">
            <a:xfrm>
              <a:off x="7499351" y="3151189"/>
              <a:ext cx="11113" cy="9525"/>
            </a:xfrm>
            <a:custGeom>
              <a:avLst/>
              <a:gdLst>
                <a:gd name="T0" fmla="*/ 13 w 13"/>
                <a:gd name="T1" fmla="*/ 10 h 10"/>
                <a:gd name="T2" fmla="*/ 13 w 13"/>
                <a:gd name="T3" fmla="*/ 10 h 10"/>
                <a:gd name="T4" fmla="*/ 0 w 13"/>
                <a:gd name="T5" fmla="*/ 10 h 10"/>
                <a:gd name="T6" fmla="*/ 0 w 13"/>
                <a:gd name="T7" fmla="*/ 0 h 10"/>
                <a:gd name="T8" fmla="*/ 13 w 13"/>
                <a:gd name="T9" fmla="*/ 0 h 10"/>
                <a:gd name="T10" fmla="*/ 13 w 13"/>
                <a:gd name="T11" fmla="*/ 10 h 10"/>
              </a:gdLst>
              <a:ahLst/>
              <a:cxnLst>
                <a:cxn ang="0">
                  <a:pos x="T0" y="T1"/>
                </a:cxn>
                <a:cxn ang="0">
                  <a:pos x="T2" y="T3"/>
                </a:cxn>
                <a:cxn ang="0">
                  <a:pos x="T4" y="T5"/>
                </a:cxn>
                <a:cxn ang="0">
                  <a:pos x="T6" y="T7"/>
                </a:cxn>
                <a:cxn ang="0">
                  <a:pos x="T8" y="T9"/>
                </a:cxn>
                <a:cxn ang="0">
                  <a:pos x="T10" y="T11"/>
                </a:cxn>
              </a:cxnLst>
              <a:rect l="0" t="0" r="r" b="b"/>
              <a:pathLst>
                <a:path w="13" h="10">
                  <a:moveTo>
                    <a:pt x="13" y="10"/>
                  </a:moveTo>
                  <a:lnTo>
                    <a:pt x="13" y="10"/>
                  </a:lnTo>
                  <a:lnTo>
                    <a:pt x="0" y="10"/>
                  </a:lnTo>
                  <a:lnTo>
                    <a:pt x="0" y="0"/>
                  </a:lnTo>
                  <a:lnTo>
                    <a:pt x="13" y="0"/>
                  </a:lnTo>
                  <a:lnTo>
                    <a:pt x="13" y="10"/>
                  </a:ln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22" name="Freeform 611"/>
            <p:cNvSpPr>
              <a:spLocks noEditPoints="1"/>
            </p:cNvSpPr>
            <p:nvPr/>
          </p:nvSpPr>
          <p:spPr bwMode="auto">
            <a:xfrm>
              <a:off x="7778751" y="2968626"/>
              <a:ext cx="136525" cy="290513"/>
            </a:xfrm>
            <a:custGeom>
              <a:avLst/>
              <a:gdLst>
                <a:gd name="T0" fmla="*/ 15 w 161"/>
                <a:gd name="T1" fmla="*/ 328 h 343"/>
                <a:gd name="T2" fmla="*/ 15 w 161"/>
                <a:gd name="T3" fmla="*/ 328 h 343"/>
                <a:gd name="T4" fmla="*/ 146 w 161"/>
                <a:gd name="T5" fmla="*/ 328 h 343"/>
                <a:gd name="T6" fmla="*/ 146 w 161"/>
                <a:gd name="T7" fmla="*/ 15 h 343"/>
                <a:gd name="T8" fmla="*/ 15 w 161"/>
                <a:gd name="T9" fmla="*/ 15 h 343"/>
                <a:gd name="T10" fmla="*/ 15 w 161"/>
                <a:gd name="T11" fmla="*/ 328 h 343"/>
                <a:gd name="T12" fmla="*/ 153 w 161"/>
                <a:gd name="T13" fmla="*/ 343 h 343"/>
                <a:gd name="T14" fmla="*/ 153 w 161"/>
                <a:gd name="T15" fmla="*/ 343 h 343"/>
                <a:gd name="T16" fmla="*/ 8 w 161"/>
                <a:gd name="T17" fmla="*/ 343 h 343"/>
                <a:gd name="T18" fmla="*/ 0 w 161"/>
                <a:gd name="T19" fmla="*/ 336 h 343"/>
                <a:gd name="T20" fmla="*/ 0 w 161"/>
                <a:gd name="T21" fmla="*/ 8 h 343"/>
                <a:gd name="T22" fmla="*/ 8 w 161"/>
                <a:gd name="T23" fmla="*/ 0 h 343"/>
                <a:gd name="T24" fmla="*/ 153 w 161"/>
                <a:gd name="T25" fmla="*/ 0 h 343"/>
                <a:gd name="T26" fmla="*/ 161 w 161"/>
                <a:gd name="T27" fmla="*/ 8 h 343"/>
                <a:gd name="T28" fmla="*/ 161 w 161"/>
                <a:gd name="T29" fmla="*/ 336 h 343"/>
                <a:gd name="T30" fmla="*/ 153 w 161"/>
                <a:gd name="T3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 h="343">
                  <a:moveTo>
                    <a:pt x="15" y="328"/>
                  </a:moveTo>
                  <a:lnTo>
                    <a:pt x="15" y="328"/>
                  </a:lnTo>
                  <a:lnTo>
                    <a:pt x="146" y="328"/>
                  </a:lnTo>
                  <a:lnTo>
                    <a:pt x="146" y="15"/>
                  </a:lnTo>
                  <a:lnTo>
                    <a:pt x="15" y="15"/>
                  </a:lnTo>
                  <a:lnTo>
                    <a:pt x="15" y="328"/>
                  </a:lnTo>
                  <a:close/>
                  <a:moveTo>
                    <a:pt x="153" y="343"/>
                  </a:moveTo>
                  <a:lnTo>
                    <a:pt x="153" y="343"/>
                  </a:lnTo>
                  <a:lnTo>
                    <a:pt x="8" y="343"/>
                  </a:lnTo>
                  <a:cubicBezTo>
                    <a:pt x="4" y="343"/>
                    <a:pt x="0" y="340"/>
                    <a:pt x="0" y="336"/>
                  </a:cubicBezTo>
                  <a:lnTo>
                    <a:pt x="0" y="8"/>
                  </a:lnTo>
                  <a:cubicBezTo>
                    <a:pt x="0" y="4"/>
                    <a:pt x="4" y="0"/>
                    <a:pt x="8" y="0"/>
                  </a:cubicBezTo>
                  <a:lnTo>
                    <a:pt x="153" y="0"/>
                  </a:lnTo>
                  <a:cubicBezTo>
                    <a:pt x="158" y="0"/>
                    <a:pt x="161" y="4"/>
                    <a:pt x="161" y="8"/>
                  </a:cubicBezTo>
                  <a:lnTo>
                    <a:pt x="161" y="336"/>
                  </a:lnTo>
                  <a:cubicBezTo>
                    <a:pt x="161" y="340"/>
                    <a:pt x="158" y="343"/>
                    <a:pt x="153" y="343"/>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23" name="Freeform 612"/>
            <p:cNvSpPr>
              <a:spLocks noEditPoints="1"/>
            </p:cNvSpPr>
            <p:nvPr/>
          </p:nvSpPr>
          <p:spPr bwMode="auto">
            <a:xfrm>
              <a:off x="7804151" y="3001964"/>
              <a:ext cx="84138" cy="44450"/>
            </a:xfrm>
            <a:custGeom>
              <a:avLst/>
              <a:gdLst>
                <a:gd name="T0" fmla="*/ 88 w 99"/>
                <a:gd name="T1" fmla="*/ 10 h 52"/>
                <a:gd name="T2" fmla="*/ 88 w 99"/>
                <a:gd name="T3" fmla="*/ 10 h 52"/>
                <a:gd name="T4" fmla="*/ 11 w 99"/>
                <a:gd name="T5" fmla="*/ 10 h 52"/>
                <a:gd name="T6" fmla="*/ 10 w 99"/>
                <a:gd name="T7" fmla="*/ 13 h 52"/>
                <a:gd name="T8" fmla="*/ 10 w 99"/>
                <a:gd name="T9" fmla="*/ 40 h 52"/>
                <a:gd name="T10" fmla="*/ 11 w 99"/>
                <a:gd name="T11" fmla="*/ 42 h 52"/>
                <a:gd name="T12" fmla="*/ 88 w 99"/>
                <a:gd name="T13" fmla="*/ 42 h 52"/>
                <a:gd name="T14" fmla="*/ 89 w 99"/>
                <a:gd name="T15" fmla="*/ 40 h 52"/>
                <a:gd name="T16" fmla="*/ 89 w 99"/>
                <a:gd name="T17" fmla="*/ 13 h 52"/>
                <a:gd name="T18" fmla="*/ 88 w 99"/>
                <a:gd name="T19" fmla="*/ 10 h 52"/>
                <a:gd name="T20" fmla="*/ 88 w 99"/>
                <a:gd name="T21" fmla="*/ 52 h 52"/>
                <a:gd name="T22" fmla="*/ 88 w 99"/>
                <a:gd name="T23" fmla="*/ 52 h 52"/>
                <a:gd name="T24" fmla="*/ 11 w 99"/>
                <a:gd name="T25" fmla="*/ 52 h 52"/>
                <a:gd name="T26" fmla="*/ 0 w 99"/>
                <a:gd name="T27" fmla="*/ 40 h 52"/>
                <a:gd name="T28" fmla="*/ 0 w 99"/>
                <a:gd name="T29" fmla="*/ 13 h 52"/>
                <a:gd name="T30" fmla="*/ 11 w 99"/>
                <a:gd name="T31" fmla="*/ 0 h 52"/>
                <a:gd name="T32" fmla="*/ 88 w 99"/>
                <a:gd name="T33" fmla="*/ 0 h 52"/>
                <a:gd name="T34" fmla="*/ 99 w 99"/>
                <a:gd name="T35" fmla="*/ 13 h 52"/>
                <a:gd name="T36" fmla="*/ 99 w 99"/>
                <a:gd name="T37" fmla="*/ 40 h 52"/>
                <a:gd name="T38" fmla="*/ 88 w 99"/>
                <a:gd name="T3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9" h="52">
                  <a:moveTo>
                    <a:pt x="88" y="10"/>
                  </a:moveTo>
                  <a:lnTo>
                    <a:pt x="88" y="10"/>
                  </a:lnTo>
                  <a:lnTo>
                    <a:pt x="11" y="10"/>
                  </a:lnTo>
                  <a:cubicBezTo>
                    <a:pt x="11" y="10"/>
                    <a:pt x="10" y="11"/>
                    <a:pt x="10" y="13"/>
                  </a:cubicBezTo>
                  <a:lnTo>
                    <a:pt x="10" y="40"/>
                  </a:lnTo>
                  <a:cubicBezTo>
                    <a:pt x="10" y="41"/>
                    <a:pt x="11" y="42"/>
                    <a:pt x="11" y="42"/>
                  </a:cubicBezTo>
                  <a:lnTo>
                    <a:pt x="88" y="42"/>
                  </a:lnTo>
                  <a:cubicBezTo>
                    <a:pt x="88" y="42"/>
                    <a:pt x="89" y="41"/>
                    <a:pt x="89" y="40"/>
                  </a:cubicBezTo>
                  <a:lnTo>
                    <a:pt x="89" y="13"/>
                  </a:lnTo>
                  <a:cubicBezTo>
                    <a:pt x="89" y="11"/>
                    <a:pt x="88" y="10"/>
                    <a:pt x="88" y="10"/>
                  </a:cubicBezTo>
                  <a:close/>
                  <a:moveTo>
                    <a:pt x="88" y="52"/>
                  </a:moveTo>
                  <a:lnTo>
                    <a:pt x="88" y="52"/>
                  </a:lnTo>
                  <a:lnTo>
                    <a:pt x="11" y="52"/>
                  </a:lnTo>
                  <a:cubicBezTo>
                    <a:pt x="5" y="52"/>
                    <a:pt x="0" y="47"/>
                    <a:pt x="0" y="40"/>
                  </a:cubicBezTo>
                  <a:lnTo>
                    <a:pt x="0" y="13"/>
                  </a:lnTo>
                  <a:cubicBezTo>
                    <a:pt x="0" y="6"/>
                    <a:pt x="5" y="0"/>
                    <a:pt x="11" y="0"/>
                  </a:cubicBezTo>
                  <a:lnTo>
                    <a:pt x="88" y="0"/>
                  </a:lnTo>
                  <a:cubicBezTo>
                    <a:pt x="94" y="0"/>
                    <a:pt x="99" y="6"/>
                    <a:pt x="99" y="13"/>
                  </a:cubicBezTo>
                  <a:lnTo>
                    <a:pt x="99" y="40"/>
                  </a:lnTo>
                  <a:cubicBezTo>
                    <a:pt x="99" y="47"/>
                    <a:pt x="94" y="52"/>
                    <a:pt x="88" y="52"/>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24" name="Freeform 613"/>
            <p:cNvSpPr>
              <a:spLocks noEditPoints="1"/>
            </p:cNvSpPr>
            <p:nvPr/>
          </p:nvSpPr>
          <p:spPr bwMode="auto">
            <a:xfrm>
              <a:off x="7804151" y="3092451"/>
              <a:ext cx="84138" cy="44450"/>
            </a:xfrm>
            <a:custGeom>
              <a:avLst/>
              <a:gdLst>
                <a:gd name="T0" fmla="*/ 88 w 99"/>
                <a:gd name="T1" fmla="*/ 9 h 52"/>
                <a:gd name="T2" fmla="*/ 88 w 99"/>
                <a:gd name="T3" fmla="*/ 9 h 52"/>
                <a:gd name="T4" fmla="*/ 11 w 99"/>
                <a:gd name="T5" fmla="*/ 10 h 52"/>
                <a:gd name="T6" fmla="*/ 10 w 99"/>
                <a:gd name="T7" fmla="*/ 12 h 52"/>
                <a:gd name="T8" fmla="*/ 10 w 99"/>
                <a:gd name="T9" fmla="*/ 39 h 52"/>
                <a:gd name="T10" fmla="*/ 11 w 99"/>
                <a:gd name="T11" fmla="*/ 42 h 52"/>
                <a:gd name="T12" fmla="*/ 88 w 99"/>
                <a:gd name="T13" fmla="*/ 42 h 52"/>
                <a:gd name="T14" fmla="*/ 89 w 99"/>
                <a:gd name="T15" fmla="*/ 39 h 52"/>
                <a:gd name="T16" fmla="*/ 89 w 99"/>
                <a:gd name="T17" fmla="*/ 12 h 52"/>
                <a:gd name="T18" fmla="*/ 88 w 99"/>
                <a:gd name="T19" fmla="*/ 9 h 52"/>
                <a:gd name="T20" fmla="*/ 88 w 99"/>
                <a:gd name="T21" fmla="*/ 52 h 52"/>
                <a:gd name="T22" fmla="*/ 88 w 99"/>
                <a:gd name="T23" fmla="*/ 52 h 52"/>
                <a:gd name="T24" fmla="*/ 11 w 99"/>
                <a:gd name="T25" fmla="*/ 52 h 52"/>
                <a:gd name="T26" fmla="*/ 0 w 99"/>
                <a:gd name="T27" fmla="*/ 39 h 52"/>
                <a:gd name="T28" fmla="*/ 0 w 99"/>
                <a:gd name="T29" fmla="*/ 12 h 52"/>
                <a:gd name="T30" fmla="*/ 11 w 99"/>
                <a:gd name="T31" fmla="*/ 0 h 52"/>
                <a:gd name="T32" fmla="*/ 88 w 99"/>
                <a:gd name="T33" fmla="*/ 0 h 52"/>
                <a:gd name="T34" fmla="*/ 99 w 99"/>
                <a:gd name="T35" fmla="*/ 12 h 52"/>
                <a:gd name="T36" fmla="*/ 99 w 99"/>
                <a:gd name="T37" fmla="*/ 39 h 52"/>
                <a:gd name="T38" fmla="*/ 88 w 99"/>
                <a:gd name="T3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9" h="52">
                  <a:moveTo>
                    <a:pt x="88" y="9"/>
                  </a:moveTo>
                  <a:lnTo>
                    <a:pt x="88" y="9"/>
                  </a:lnTo>
                  <a:lnTo>
                    <a:pt x="11" y="10"/>
                  </a:lnTo>
                  <a:cubicBezTo>
                    <a:pt x="11" y="10"/>
                    <a:pt x="10" y="11"/>
                    <a:pt x="10" y="12"/>
                  </a:cubicBezTo>
                  <a:lnTo>
                    <a:pt x="10" y="39"/>
                  </a:lnTo>
                  <a:cubicBezTo>
                    <a:pt x="10" y="41"/>
                    <a:pt x="11" y="42"/>
                    <a:pt x="11" y="42"/>
                  </a:cubicBezTo>
                  <a:lnTo>
                    <a:pt x="88" y="42"/>
                  </a:lnTo>
                  <a:cubicBezTo>
                    <a:pt x="88" y="42"/>
                    <a:pt x="89" y="41"/>
                    <a:pt x="89" y="39"/>
                  </a:cubicBezTo>
                  <a:lnTo>
                    <a:pt x="89" y="12"/>
                  </a:lnTo>
                  <a:cubicBezTo>
                    <a:pt x="89" y="11"/>
                    <a:pt x="88" y="10"/>
                    <a:pt x="88" y="9"/>
                  </a:cubicBezTo>
                  <a:close/>
                  <a:moveTo>
                    <a:pt x="88" y="52"/>
                  </a:moveTo>
                  <a:lnTo>
                    <a:pt x="88" y="52"/>
                  </a:lnTo>
                  <a:lnTo>
                    <a:pt x="11" y="52"/>
                  </a:lnTo>
                  <a:cubicBezTo>
                    <a:pt x="5" y="52"/>
                    <a:pt x="0" y="46"/>
                    <a:pt x="0" y="39"/>
                  </a:cubicBezTo>
                  <a:lnTo>
                    <a:pt x="0" y="12"/>
                  </a:lnTo>
                  <a:cubicBezTo>
                    <a:pt x="0" y="5"/>
                    <a:pt x="5" y="0"/>
                    <a:pt x="11" y="0"/>
                  </a:cubicBezTo>
                  <a:lnTo>
                    <a:pt x="88" y="0"/>
                  </a:lnTo>
                  <a:cubicBezTo>
                    <a:pt x="94" y="0"/>
                    <a:pt x="99" y="5"/>
                    <a:pt x="99" y="12"/>
                  </a:cubicBezTo>
                  <a:lnTo>
                    <a:pt x="99" y="39"/>
                  </a:lnTo>
                  <a:cubicBezTo>
                    <a:pt x="99" y="46"/>
                    <a:pt x="94" y="52"/>
                    <a:pt x="88" y="52"/>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25" name="Freeform 614"/>
            <p:cNvSpPr/>
            <p:nvPr/>
          </p:nvSpPr>
          <p:spPr bwMode="auto">
            <a:xfrm>
              <a:off x="7789863" y="3062289"/>
              <a:ext cx="123825" cy="4763"/>
            </a:xfrm>
            <a:custGeom>
              <a:avLst/>
              <a:gdLst>
                <a:gd name="T0" fmla="*/ 146 w 146"/>
                <a:gd name="T1" fmla="*/ 5 h 5"/>
                <a:gd name="T2" fmla="*/ 146 w 146"/>
                <a:gd name="T3" fmla="*/ 5 h 5"/>
                <a:gd name="T4" fmla="*/ 0 w 146"/>
                <a:gd name="T5" fmla="*/ 5 h 5"/>
                <a:gd name="T6" fmla="*/ 0 w 146"/>
                <a:gd name="T7" fmla="*/ 0 h 5"/>
                <a:gd name="T8" fmla="*/ 146 w 146"/>
                <a:gd name="T9" fmla="*/ 0 h 5"/>
                <a:gd name="T10" fmla="*/ 146 w 146"/>
                <a:gd name="T11" fmla="*/ 5 h 5"/>
              </a:gdLst>
              <a:ahLst/>
              <a:cxnLst>
                <a:cxn ang="0">
                  <a:pos x="T0" y="T1"/>
                </a:cxn>
                <a:cxn ang="0">
                  <a:pos x="T2" y="T3"/>
                </a:cxn>
                <a:cxn ang="0">
                  <a:pos x="T4" y="T5"/>
                </a:cxn>
                <a:cxn ang="0">
                  <a:pos x="T6" y="T7"/>
                </a:cxn>
                <a:cxn ang="0">
                  <a:pos x="T8" y="T9"/>
                </a:cxn>
                <a:cxn ang="0">
                  <a:pos x="T10" y="T11"/>
                </a:cxn>
              </a:cxnLst>
              <a:rect l="0" t="0" r="r" b="b"/>
              <a:pathLst>
                <a:path w="146" h="5">
                  <a:moveTo>
                    <a:pt x="146" y="5"/>
                  </a:moveTo>
                  <a:lnTo>
                    <a:pt x="146" y="5"/>
                  </a:lnTo>
                  <a:lnTo>
                    <a:pt x="0" y="5"/>
                  </a:lnTo>
                  <a:lnTo>
                    <a:pt x="0" y="0"/>
                  </a:lnTo>
                  <a:lnTo>
                    <a:pt x="146" y="0"/>
                  </a:lnTo>
                  <a:lnTo>
                    <a:pt x="146" y="5"/>
                  </a:ln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26" name="Freeform 615"/>
            <p:cNvSpPr/>
            <p:nvPr/>
          </p:nvSpPr>
          <p:spPr bwMode="auto">
            <a:xfrm>
              <a:off x="7789863" y="3157539"/>
              <a:ext cx="123825" cy="4763"/>
            </a:xfrm>
            <a:custGeom>
              <a:avLst/>
              <a:gdLst>
                <a:gd name="T0" fmla="*/ 146 w 146"/>
                <a:gd name="T1" fmla="*/ 5 h 5"/>
                <a:gd name="T2" fmla="*/ 146 w 146"/>
                <a:gd name="T3" fmla="*/ 5 h 5"/>
                <a:gd name="T4" fmla="*/ 0 w 146"/>
                <a:gd name="T5" fmla="*/ 5 h 5"/>
                <a:gd name="T6" fmla="*/ 0 w 146"/>
                <a:gd name="T7" fmla="*/ 0 h 5"/>
                <a:gd name="T8" fmla="*/ 146 w 146"/>
                <a:gd name="T9" fmla="*/ 0 h 5"/>
                <a:gd name="T10" fmla="*/ 146 w 146"/>
                <a:gd name="T11" fmla="*/ 5 h 5"/>
              </a:gdLst>
              <a:ahLst/>
              <a:cxnLst>
                <a:cxn ang="0">
                  <a:pos x="T0" y="T1"/>
                </a:cxn>
                <a:cxn ang="0">
                  <a:pos x="T2" y="T3"/>
                </a:cxn>
                <a:cxn ang="0">
                  <a:pos x="T4" y="T5"/>
                </a:cxn>
                <a:cxn ang="0">
                  <a:pos x="T6" y="T7"/>
                </a:cxn>
                <a:cxn ang="0">
                  <a:pos x="T8" y="T9"/>
                </a:cxn>
                <a:cxn ang="0">
                  <a:pos x="T10" y="T11"/>
                </a:cxn>
              </a:cxnLst>
              <a:rect l="0" t="0" r="r" b="b"/>
              <a:pathLst>
                <a:path w="146" h="5">
                  <a:moveTo>
                    <a:pt x="146" y="5"/>
                  </a:moveTo>
                  <a:lnTo>
                    <a:pt x="146" y="5"/>
                  </a:lnTo>
                  <a:lnTo>
                    <a:pt x="0" y="5"/>
                  </a:lnTo>
                  <a:lnTo>
                    <a:pt x="0" y="0"/>
                  </a:lnTo>
                  <a:lnTo>
                    <a:pt x="146" y="0"/>
                  </a:lnTo>
                  <a:lnTo>
                    <a:pt x="146" y="5"/>
                  </a:ln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27" name="Freeform 616"/>
            <p:cNvSpPr/>
            <p:nvPr/>
          </p:nvSpPr>
          <p:spPr bwMode="auto">
            <a:xfrm>
              <a:off x="7812088" y="3184526"/>
              <a:ext cx="69850" cy="12700"/>
            </a:xfrm>
            <a:custGeom>
              <a:avLst/>
              <a:gdLst>
                <a:gd name="T0" fmla="*/ 81 w 81"/>
                <a:gd name="T1" fmla="*/ 8 h 16"/>
                <a:gd name="T2" fmla="*/ 81 w 81"/>
                <a:gd name="T3" fmla="*/ 8 h 16"/>
                <a:gd name="T4" fmla="*/ 75 w 81"/>
                <a:gd name="T5" fmla="*/ 16 h 16"/>
                <a:gd name="T6" fmla="*/ 6 w 81"/>
                <a:gd name="T7" fmla="*/ 16 h 16"/>
                <a:gd name="T8" fmla="*/ 0 w 81"/>
                <a:gd name="T9" fmla="*/ 8 h 16"/>
                <a:gd name="T10" fmla="*/ 6 w 81"/>
                <a:gd name="T11" fmla="*/ 0 h 16"/>
                <a:gd name="T12" fmla="*/ 75 w 81"/>
                <a:gd name="T13" fmla="*/ 0 h 16"/>
                <a:gd name="T14" fmla="*/ 81 w 81"/>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6">
                  <a:moveTo>
                    <a:pt x="81" y="8"/>
                  </a:moveTo>
                  <a:lnTo>
                    <a:pt x="81" y="8"/>
                  </a:lnTo>
                  <a:cubicBezTo>
                    <a:pt x="81" y="12"/>
                    <a:pt x="79" y="16"/>
                    <a:pt x="75" y="16"/>
                  </a:cubicBezTo>
                  <a:lnTo>
                    <a:pt x="6" y="16"/>
                  </a:lnTo>
                  <a:cubicBezTo>
                    <a:pt x="3" y="16"/>
                    <a:pt x="0" y="12"/>
                    <a:pt x="0" y="8"/>
                  </a:cubicBezTo>
                  <a:cubicBezTo>
                    <a:pt x="0" y="3"/>
                    <a:pt x="3" y="0"/>
                    <a:pt x="6" y="0"/>
                  </a:cubicBezTo>
                  <a:lnTo>
                    <a:pt x="75" y="0"/>
                  </a:lnTo>
                  <a:cubicBezTo>
                    <a:pt x="79" y="0"/>
                    <a:pt x="81" y="3"/>
                    <a:pt x="81" y="8"/>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28" name="Freeform 617"/>
            <p:cNvSpPr/>
            <p:nvPr/>
          </p:nvSpPr>
          <p:spPr bwMode="auto">
            <a:xfrm>
              <a:off x="7812088" y="3211514"/>
              <a:ext cx="69850" cy="12700"/>
            </a:xfrm>
            <a:custGeom>
              <a:avLst/>
              <a:gdLst>
                <a:gd name="T0" fmla="*/ 81 w 81"/>
                <a:gd name="T1" fmla="*/ 8 h 16"/>
                <a:gd name="T2" fmla="*/ 81 w 81"/>
                <a:gd name="T3" fmla="*/ 8 h 16"/>
                <a:gd name="T4" fmla="*/ 75 w 81"/>
                <a:gd name="T5" fmla="*/ 16 h 16"/>
                <a:gd name="T6" fmla="*/ 6 w 81"/>
                <a:gd name="T7" fmla="*/ 16 h 16"/>
                <a:gd name="T8" fmla="*/ 0 w 81"/>
                <a:gd name="T9" fmla="*/ 8 h 16"/>
                <a:gd name="T10" fmla="*/ 6 w 81"/>
                <a:gd name="T11" fmla="*/ 0 h 16"/>
                <a:gd name="T12" fmla="*/ 75 w 81"/>
                <a:gd name="T13" fmla="*/ 0 h 16"/>
                <a:gd name="T14" fmla="*/ 81 w 81"/>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6">
                  <a:moveTo>
                    <a:pt x="81" y="8"/>
                  </a:moveTo>
                  <a:lnTo>
                    <a:pt x="81" y="8"/>
                  </a:lnTo>
                  <a:cubicBezTo>
                    <a:pt x="81" y="12"/>
                    <a:pt x="79" y="16"/>
                    <a:pt x="75" y="16"/>
                  </a:cubicBezTo>
                  <a:lnTo>
                    <a:pt x="6" y="16"/>
                  </a:lnTo>
                  <a:cubicBezTo>
                    <a:pt x="3" y="16"/>
                    <a:pt x="0" y="12"/>
                    <a:pt x="0" y="8"/>
                  </a:cubicBezTo>
                  <a:cubicBezTo>
                    <a:pt x="0" y="3"/>
                    <a:pt x="3" y="0"/>
                    <a:pt x="6" y="0"/>
                  </a:cubicBezTo>
                  <a:lnTo>
                    <a:pt x="75" y="0"/>
                  </a:lnTo>
                  <a:cubicBezTo>
                    <a:pt x="79" y="0"/>
                    <a:pt x="81" y="3"/>
                    <a:pt x="81" y="8"/>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29" name="Freeform 618"/>
            <p:cNvSpPr/>
            <p:nvPr/>
          </p:nvSpPr>
          <p:spPr bwMode="auto">
            <a:xfrm>
              <a:off x="7483476" y="3249614"/>
              <a:ext cx="379413" cy="55563"/>
            </a:xfrm>
            <a:custGeom>
              <a:avLst/>
              <a:gdLst>
                <a:gd name="T0" fmla="*/ 433 w 445"/>
                <a:gd name="T1" fmla="*/ 65 h 65"/>
                <a:gd name="T2" fmla="*/ 433 w 445"/>
                <a:gd name="T3" fmla="*/ 65 h 65"/>
                <a:gd name="T4" fmla="*/ 13 w 445"/>
                <a:gd name="T5" fmla="*/ 65 h 65"/>
                <a:gd name="T6" fmla="*/ 0 w 445"/>
                <a:gd name="T7" fmla="*/ 53 h 65"/>
                <a:gd name="T8" fmla="*/ 0 w 445"/>
                <a:gd name="T9" fmla="*/ 0 h 65"/>
                <a:gd name="T10" fmla="*/ 25 w 445"/>
                <a:gd name="T11" fmla="*/ 0 h 65"/>
                <a:gd name="T12" fmla="*/ 25 w 445"/>
                <a:gd name="T13" fmla="*/ 40 h 65"/>
                <a:gd name="T14" fmla="*/ 421 w 445"/>
                <a:gd name="T15" fmla="*/ 40 h 65"/>
                <a:gd name="T16" fmla="*/ 421 w 445"/>
                <a:gd name="T17" fmla="*/ 5 h 65"/>
                <a:gd name="T18" fmla="*/ 445 w 445"/>
                <a:gd name="T19" fmla="*/ 5 h 65"/>
                <a:gd name="T20" fmla="*/ 445 w 445"/>
                <a:gd name="T21" fmla="*/ 53 h 65"/>
                <a:gd name="T22" fmla="*/ 433 w 445"/>
                <a:gd name="T2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5" h="65">
                  <a:moveTo>
                    <a:pt x="433" y="65"/>
                  </a:moveTo>
                  <a:lnTo>
                    <a:pt x="433" y="65"/>
                  </a:lnTo>
                  <a:lnTo>
                    <a:pt x="13" y="65"/>
                  </a:lnTo>
                  <a:cubicBezTo>
                    <a:pt x="6" y="65"/>
                    <a:pt x="0" y="60"/>
                    <a:pt x="0" y="53"/>
                  </a:cubicBezTo>
                  <a:lnTo>
                    <a:pt x="0" y="0"/>
                  </a:lnTo>
                  <a:lnTo>
                    <a:pt x="25" y="0"/>
                  </a:lnTo>
                  <a:lnTo>
                    <a:pt x="25" y="40"/>
                  </a:lnTo>
                  <a:lnTo>
                    <a:pt x="421" y="40"/>
                  </a:lnTo>
                  <a:lnTo>
                    <a:pt x="421" y="5"/>
                  </a:lnTo>
                  <a:lnTo>
                    <a:pt x="445" y="5"/>
                  </a:lnTo>
                  <a:lnTo>
                    <a:pt x="445" y="53"/>
                  </a:lnTo>
                  <a:cubicBezTo>
                    <a:pt x="445" y="60"/>
                    <a:pt x="440" y="65"/>
                    <a:pt x="433" y="65"/>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30" name="Freeform 619"/>
            <p:cNvSpPr/>
            <p:nvPr/>
          </p:nvSpPr>
          <p:spPr bwMode="auto">
            <a:xfrm>
              <a:off x="7653338" y="3254376"/>
              <a:ext cx="20638" cy="84138"/>
            </a:xfrm>
            <a:custGeom>
              <a:avLst/>
              <a:gdLst>
                <a:gd name="T0" fmla="*/ 25 w 25"/>
                <a:gd name="T1" fmla="*/ 100 h 100"/>
                <a:gd name="T2" fmla="*/ 25 w 25"/>
                <a:gd name="T3" fmla="*/ 100 h 100"/>
                <a:gd name="T4" fmla="*/ 0 w 25"/>
                <a:gd name="T5" fmla="*/ 100 h 100"/>
                <a:gd name="T6" fmla="*/ 0 w 25"/>
                <a:gd name="T7" fmla="*/ 0 h 100"/>
                <a:gd name="T8" fmla="*/ 25 w 25"/>
                <a:gd name="T9" fmla="*/ 0 h 100"/>
                <a:gd name="T10" fmla="*/ 25 w 25"/>
                <a:gd name="T11" fmla="*/ 100 h 100"/>
              </a:gdLst>
              <a:ahLst/>
              <a:cxnLst>
                <a:cxn ang="0">
                  <a:pos x="T0" y="T1"/>
                </a:cxn>
                <a:cxn ang="0">
                  <a:pos x="T2" y="T3"/>
                </a:cxn>
                <a:cxn ang="0">
                  <a:pos x="T4" y="T5"/>
                </a:cxn>
                <a:cxn ang="0">
                  <a:pos x="T6" y="T7"/>
                </a:cxn>
                <a:cxn ang="0">
                  <a:pos x="T8" y="T9"/>
                </a:cxn>
                <a:cxn ang="0">
                  <a:pos x="T10" y="T11"/>
                </a:cxn>
              </a:cxnLst>
              <a:rect l="0" t="0" r="r" b="b"/>
              <a:pathLst>
                <a:path w="25" h="100">
                  <a:moveTo>
                    <a:pt x="25" y="100"/>
                  </a:moveTo>
                  <a:lnTo>
                    <a:pt x="25" y="100"/>
                  </a:lnTo>
                  <a:lnTo>
                    <a:pt x="0" y="100"/>
                  </a:lnTo>
                  <a:lnTo>
                    <a:pt x="0" y="0"/>
                  </a:lnTo>
                  <a:lnTo>
                    <a:pt x="25" y="0"/>
                  </a:lnTo>
                  <a:lnTo>
                    <a:pt x="25" y="100"/>
                  </a:ln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31" name="Freeform 620"/>
            <p:cNvSpPr>
              <a:spLocks noEditPoints="1"/>
            </p:cNvSpPr>
            <p:nvPr/>
          </p:nvSpPr>
          <p:spPr bwMode="auto">
            <a:xfrm>
              <a:off x="7569201" y="3330576"/>
              <a:ext cx="188913" cy="79375"/>
            </a:xfrm>
            <a:custGeom>
              <a:avLst/>
              <a:gdLst>
                <a:gd name="T0" fmla="*/ 112 w 223"/>
                <a:gd name="T1" fmla="*/ 20 h 93"/>
                <a:gd name="T2" fmla="*/ 112 w 223"/>
                <a:gd name="T3" fmla="*/ 20 h 93"/>
                <a:gd name="T4" fmla="*/ 20 w 223"/>
                <a:gd name="T5" fmla="*/ 47 h 93"/>
                <a:gd name="T6" fmla="*/ 112 w 223"/>
                <a:gd name="T7" fmla="*/ 73 h 93"/>
                <a:gd name="T8" fmla="*/ 203 w 223"/>
                <a:gd name="T9" fmla="*/ 47 h 93"/>
                <a:gd name="T10" fmla="*/ 112 w 223"/>
                <a:gd name="T11" fmla="*/ 20 h 93"/>
                <a:gd name="T12" fmla="*/ 112 w 223"/>
                <a:gd name="T13" fmla="*/ 93 h 93"/>
                <a:gd name="T14" fmla="*/ 112 w 223"/>
                <a:gd name="T15" fmla="*/ 93 h 93"/>
                <a:gd name="T16" fmla="*/ 0 w 223"/>
                <a:gd name="T17" fmla="*/ 47 h 93"/>
                <a:gd name="T18" fmla="*/ 112 w 223"/>
                <a:gd name="T19" fmla="*/ 0 h 93"/>
                <a:gd name="T20" fmla="*/ 223 w 223"/>
                <a:gd name="T21" fmla="*/ 47 h 93"/>
                <a:gd name="T22" fmla="*/ 112 w 223"/>
                <a:gd name="T23"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3" h="93">
                  <a:moveTo>
                    <a:pt x="112" y="20"/>
                  </a:moveTo>
                  <a:lnTo>
                    <a:pt x="112" y="20"/>
                  </a:lnTo>
                  <a:cubicBezTo>
                    <a:pt x="53" y="20"/>
                    <a:pt x="20" y="38"/>
                    <a:pt x="20" y="47"/>
                  </a:cubicBezTo>
                  <a:cubicBezTo>
                    <a:pt x="20" y="56"/>
                    <a:pt x="53" y="73"/>
                    <a:pt x="112" y="73"/>
                  </a:cubicBezTo>
                  <a:cubicBezTo>
                    <a:pt x="171" y="73"/>
                    <a:pt x="203" y="56"/>
                    <a:pt x="203" y="47"/>
                  </a:cubicBezTo>
                  <a:cubicBezTo>
                    <a:pt x="203" y="38"/>
                    <a:pt x="171" y="20"/>
                    <a:pt x="112" y="20"/>
                  </a:cubicBezTo>
                  <a:close/>
                  <a:moveTo>
                    <a:pt x="112" y="93"/>
                  </a:moveTo>
                  <a:lnTo>
                    <a:pt x="112" y="93"/>
                  </a:lnTo>
                  <a:cubicBezTo>
                    <a:pt x="56" y="93"/>
                    <a:pt x="0" y="77"/>
                    <a:pt x="0" y="47"/>
                  </a:cubicBezTo>
                  <a:cubicBezTo>
                    <a:pt x="0" y="16"/>
                    <a:pt x="56" y="0"/>
                    <a:pt x="112" y="0"/>
                  </a:cubicBezTo>
                  <a:cubicBezTo>
                    <a:pt x="167" y="0"/>
                    <a:pt x="223" y="16"/>
                    <a:pt x="223" y="47"/>
                  </a:cubicBezTo>
                  <a:cubicBezTo>
                    <a:pt x="223" y="77"/>
                    <a:pt x="167" y="93"/>
                    <a:pt x="112" y="93"/>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32" name="Freeform 621"/>
            <p:cNvSpPr/>
            <p:nvPr/>
          </p:nvSpPr>
          <p:spPr bwMode="auto">
            <a:xfrm>
              <a:off x="7569201" y="3362326"/>
              <a:ext cx="188913" cy="122238"/>
            </a:xfrm>
            <a:custGeom>
              <a:avLst/>
              <a:gdLst>
                <a:gd name="T0" fmla="*/ 153 w 223"/>
                <a:gd name="T1" fmla="*/ 144 h 144"/>
                <a:gd name="T2" fmla="*/ 153 w 223"/>
                <a:gd name="T3" fmla="*/ 144 h 144"/>
                <a:gd name="T4" fmla="*/ 150 w 223"/>
                <a:gd name="T5" fmla="*/ 124 h 144"/>
                <a:gd name="T6" fmla="*/ 203 w 223"/>
                <a:gd name="T7" fmla="*/ 100 h 144"/>
                <a:gd name="T8" fmla="*/ 203 w 223"/>
                <a:gd name="T9" fmla="*/ 81 h 144"/>
                <a:gd name="T10" fmla="*/ 0 w 223"/>
                <a:gd name="T11" fmla="*/ 53 h 144"/>
                <a:gd name="T12" fmla="*/ 0 w 223"/>
                <a:gd name="T13" fmla="*/ 10 h 144"/>
                <a:gd name="T14" fmla="*/ 20 w 223"/>
                <a:gd name="T15" fmla="*/ 10 h 144"/>
                <a:gd name="T16" fmla="*/ 20 w 223"/>
                <a:gd name="T17" fmla="*/ 53 h 144"/>
                <a:gd name="T18" fmla="*/ 112 w 223"/>
                <a:gd name="T19" fmla="*/ 80 h 144"/>
                <a:gd name="T20" fmla="*/ 203 w 223"/>
                <a:gd name="T21" fmla="*/ 53 h 144"/>
                <a:gd name="T22" fmla="*/ 203 w 223"/>
                <a:gd name="T23" fmla="*/ 10 h 144"/>
                <a:gd name="T24" fmla="*/ 213 w 223"/>
                <a:gd name="T25" fmla="*/ 0 h 144"/>
                <a:gd name="T26" fmla="*/ 223 w 223"/>
                <a:gd name="T27" fmla="*/ 10 h 144"/>
                <a:gd name="T28" fmla="*/ 223 w 223"/>
                <a:gd name="T29" fmla="*/ 100 h 144"/>
                <a:gd name="T30" fmla="*/ 153 w 223"/>
                <a:gd name="T3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3" h="144">
                  <a:moveTo>
                    <a:pt x="153" y="144"/>
                  </a:moveTo>
                  <a:lnTo>
                    <a:pt x="153" y="144"/>
                  </a:lnTo>
                  <a:lnTo>
                    <a:pt x="150" y="124"/>
                  </a:lnTo>
                  <a:cubicBezTo>
                    <a:pt x="186" y="119"/>
                    <a:pt x="203" y="107"/>
                    <a:pt x="203" y="100"/>
                  </a:cubicBezTo>
                  <a:lnTo>
                    <a:pt x="203" y="81"/>
                  </a:lnTo>
                  <a:cubicBezTo>
                    <a:pt x="149" y="113"/>
                    <a:pt x="0" y="103"/>
                    <a:pt x="0" y="53"/>
                  </a:cubicBezTo>
                  <a:lnTo>
                    <a:pt x="0" y="10"/>
                  </a:lnTo>
                  <a:lnTo>
                    <a:pt x="20" y="10"/>
                  </a:lnTo>
                  <a:lnTo>
                    <a:pt x="20" y="53"/>
                  </a:lnTo>
                  <a:cubicBezTo>
                    <a:pt x="20" y="62"/>
                    <a:pt x="53" y="80"/>
                    <a:pt x="112" y="80"/>
                  </a:cubicBezTo>
                  <a:cubicBezTo>
                    <a:pt x="171" y="80"/>
                    <a:pt x="203" y="62"/>
                    <a:pt x="203" y="53"/>
                  </a:cubicBezTo>
                  <a:lnTo>
                    <a:pt x="203" y="10"/>
                  </a:lnTo>
                  <a:cubicBezTo>
                    <a:pt x="203" y="4"/>
                    <a:pt x="208" y="0"/>
                    <a:pt x="213" y="0"/>
                  </a:cubicBezTo>
                  <a:cubicBezTo>
                    <a:pt x="219" y="0"/>
                    <a:pt x="223" y="4"/>
                    <a:pt x="223" y="10"/>
                  </a:cubicBezTo>
                  <a:lnTo>
                    <a:pt x="223" y="100"/>
                  </a:lnTo>
                  <a:cubicBezTo>
                    <a:pt x="223" y="121"/>
                    <a:pt x="197" y="137"/>
                    <a:pt x="153" y="144"/>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33" name="Freeform 622"/>
            <p:cNvSpPr/>
            <p:nvPr/>
          </p:nvSpPr>
          <p:spPr bwMode="auto">
            <a:xfrm>
              <a:off x="7569201" y="3409951"/>
              <a:ext cx="63500" cy="74613"/>
            </a:xfrm>
            <a:custGeom>
              <a:avLst/>
              <a:gdLst>
                <a:gd name="T0" fmla="*/ 71 w 74"/>
                <a:gd name="T1" fmla="*/ 88 h 88"/>
                <a:gd name="T2" fmla="*/ 71 w 74"/>
                <a:gd name="T3" fmla="*/ 88 h 88"/>
                <a:gd name="T4" fmla="*/ 0 w 74"/>
                <a:gd name="T5" fmla="*/ 44 h 88"/>
                <a:gd name="T6" fmla="*/ 0 w 74"/>
                <a:gd name="T7" fmla="*/ 0 h 88"/>
                <a:gd name="T8" fmla="*/ 20 w 74"/>
                <a:gd name="T9" fmla="*/ 0 h 88"/>
                <a:gd name="T10" fmla="*/ 20 w 74"/>
                <a:gd name="T11" fmla="*/ 44 h 88"/>
                <a:gd name="T12" fmla="*/ 74 w 74"/>
                <a:gd name="T13" fmla="*/ 68 h 88"/>
                <a:gd name="T14" fmla="*/ 71 w 74"/>
                <a:gd name="T15" fmla="*/ 8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88">
                  <a:moveTo>
                    <a:pt x="71" y="88"/>
                  </a:moveTo>
                  <a:lnTo>
                    <a:pt x="71" y="88"/>
                  </a:lnTo>
                  <a:cubicBezTo>
                    <a:pt x="27" y="81"/>
                    <a:pt x="0" y="65"/>
                    <a:pt x="0" y="44"/>
                  </a:cubicBezTo>
                  <a:lnTo>
                    <a:pt x="0" y="0"/>
                  </a:lnTo>
                  <a:lnTo>
                    <a:pt x="20" y="0"/>
                  </a:lnTo>
                  <a:lnTo>
                    <a:pt x="20" y="44"/>
                  </a:lnTo>
                  <a:cubicBezTo>
                    <a:pt x="20" y="51"/>
                    <a:pt x="37" y="63"/>
                    <a:pt x="74" y="68"/>
                  </a:cubicBezTo>
                  <a:lnTo>
                    <a:pt x="71" y="88"/>
                  </a:ln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34" name="Freeform 623"/>
            <p:cNvSpPr/>
            <p:nvPr/>
          </p:nvSpPr>
          <p:spPr bwMode="auto">
            <a:xfrm>
              <a:off x="7608888" y="3455989"/>
              <a:ext cx="42863" cy="44450"/>
            </a:xfrm>
            <a:custGeom>
              <a:avLst/>
              <a:gdLst>
                <a:gd name="T0" fmla="*/ 26 w 52"/>
                <a:gd name="T1" fmla="*/ 52 h 52"/>
                <a:gd name="T2" fmla="*/ 26 w 52"/>
                <a:gd name="T3" fmla="*/ 52 h 52"/>
                <a:gd name="T4" fmla="*/ 0 w 52"/>
                <a:gd name="T5" fmla="*/ 26 h 52"/>
                <a:gd name="T6" fmla="*/ 26 w 52"/>
                <a:gd name="T7" fmla="*/ 0 h 52"/>
                <a:gd name="T8" fmla="*/ 52 w 52"/>
                <a:gd name="T9" fmla="*/ 26 h 52"/>
                <a:gd name="T10" fmla="*/ 26 w 52"/>
                <a:gd name="T11" fmla="*/ 52 h 52"/>
              </a:gdLst>
              <a:ahLst/>
              <a:cxnLst>
                <a:cxn ang="0">
                  <a:pos x="T0" y="T1"/>
                </a:cxn>
                <a:cxn ang="0">
                  <a:pos x="T2" y="T3"/>
                </a:cxn>
                <a:cxn ang="0">
                  <a:pos x="T4" y="T5"/>
                </a:cxn>
                <a:cxn ang="0">
                  <a:pos x="T6" y="T7"/>
                </a:cxn>
                <a:cxn ang="0">
                  <a:pos x="T8" y="T9"/>
                </a:cxn>
                <a:cxn ang="0">
                  <a:pos x="T10" y="T11"/>
                </a:cxn>
              </a:cxnLst>
              <a:rect l="0" t="0" r="r" b="b"/>
              <a:pathLst>
                <a:path w="52" h="52">
                  <a:moveTo>
                    <a:pt x="26" y="52"/>
                  </a:moveTo>
                  <a:lnTo>
                    <a:pt x="26" y="52"/>
                  </a:lnTo>
                  <a:cubicBezTo>
                    <a:pt x="12" y="52"/>
                    <a:pt x="0" y="40"/>
                    <a:pt x="0" y="26"/>
                  </a:cubicBezTo>
                  <a:cubicBezTo>
                    <a:pt x="0" y="12"/>
                    <a:pt x="12" y="0"/>
                    <a:pt x="26" y="0"/>
                  </a:cubicBezTo>
                  <a:cubicBezTo>
                    <a:pt x="40" y="0"/>
                    <a:pt x="52" y="12"/>
                    <a:pt x="52" y="26"/>
                  </a:cubicBezTo>
                  <a:cubicBezTo>
                    <a:pt x="52" y="40"/>
                    <a:pt x="40" y="52"/>
                    <a:pt x="26" y="52"/>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sp>
          <p:nvSpPr>
            <p:cNvPr id="135" name="Freeform 624"/>
            <p:cNvSpPr/>
            <p:nvPr/>
          </p:nvSpPr>
          <p:spPr bwMode="auto">
            <a:xfrm>
              <a:off x="7675563" y="3455989"/>
              <a:ext cx="44450" cy="44450"/>
            </a:xfrm>
            <a:custGeom>
              <a:avLst/>
              <a:gdLst>
                <a:gd name="T0" fmla="*/ 26 w 51"/>
                <a:gd name="T1" fmla="*/ 51 h 51"/>
                <a:gd name="T2" fmla="*/ 26 w 51"/>
                <a:gd name="T3" fmla="*/ 51 h 51"/>
                <a:gd name="T4" fmla="*/ 0 w 51"/>
                <a:gd name="T5" fmla="*/ 26 h 51"/>
                <a:gd name="T6" fmla="*/ 26 w 51"/>
                <a:gd name="T7" fmla="*/ 0 h 51"/>
                <a:gd name="T8" fmla="*/ 51 w 51"/>
                <a:gd name="T9" fmla="*/ 26 h 51"/>
                <a:gd name="T10" fmla="*/ 26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6" y="51"/>
                  </a:moveTo>
                  <a:lnTo>
                    <a:pt x="26" y="51"/>
                  </a:lnTo>
                  <a:cubicBezTo>
                    <a:pt x="11" y="51"/>
                    <a:pt x="0" y="40"/>
                    <a:pt x="0" y="26"/>
                  </a:cubicBezTo>
                  <a:cubicBezTo>
                    <a:pt x="0" y="11"/>
                    <a:pt x="11" y="0"/>
                    <a:pt x="26" y="0"/>
                  </a:cubicBezTo>
                  <a:cubicBezTo>
                    <a:pt x="40" y="0"/>
                    <a:pt x="51" y="11"/>
                    <a:pt x="51" y="26"/>
                  </a:cubicBezTo>
                  <a:cubicBezTo>
                    <a:pt x="51" y="40"/>
                    <a:pt x="40" y="51"/>
                    <a:pt x="26" y="51"/>
                  </a:cubicBezTo>
                  <a:close/>
                </a:path>
              </a:pathLst>
            </a:custGeom>
            <a:grpFill/>
            <a:ln w="0">
              <a:noFill/>
              <a:prstDash val="solid"/>
              <a:round/>
            </a:ln>
          </p:spPr>
          <p:txBody>
            <a:bodyPr wrap="square">
              <a:noAutofit/>
            </a:bodyPr>
            <a:lstStyle/>
            <a:p>
              <a:pPr defTabSz="342265" fontAlgn="ctr">
                <a:defRPr/>
              </a:pPr>
              <a:endParaRPr lang="en-US" altLang="zh-CN" sz="2000" dirty="0">
                <a:solidFill>
                  <a:prstClr val="black"/>
                </a:solidFill>
                <a:latin typeface="Huawei Sans" panose="020C0503030203020204" pitchFamily="34" charset="0"/>
                <a:cs typeface="宋体" panose="02010600030101010101" pitchFamily="2" charset="-122"/>
              </a:endParaRPr>
            </a:p>
          </p:txBody>
        </p:sp>
      </p:grpSp>
      <p:grpSp>
        <p:nvGrpSpPr>
          <p:cNvPr id="136" name="组合 135"/>
          <p:cNvGrpSpPr/>
          <p:nvPr/>
        </p:nvGrpSpPr>
        <p:grpSpPr>
          <a:xfrm flipH="1">
            <a:off x="4393041" y="5002700"/>
            <a:ext cx="710208" cy="725643"/>
            <a:chOff x="5712053" y="1194932"/>
            <a:chExt cx="484216" cy="494740"/>
          </a:xfrm>
          <a:solidFill>
            <a:srgbClr val="00B0F0"/>
          </a:solidFill>
        </p:grpSpPr>
        <p:grpSp>
          <p:nvGrpSpPr>
            <p:cNvPr id="137" name="组合 484"/>
            <p:cNvGrpSpPr>
              <a:grpSpLocks/>
            </p:cNvGrpSpPr>
            <p:nvPr/>
          </p:nvGrpSpPr>
          <p:grpSpPr bwMode="auto">
            <a:xfrm>
              <a:off x="5809326" y="1303111"/>
              <a:ext cx="285088" cy="229873"/>
              <a:chOff x="8659246" y="2191883"/>
              <a:chExt cx="366713" cy="377825"/>
            </a:xfrm>
            <a:grpFill/>
          </p:grpSpPr>
          <p:sp>
            <p:nvSpPr>
              <p:cNvPr id="142" name="Freeform 25"/>
              <p:cNvSpPr>
                <a:spLocks noChangeArrowheads="1"/>
              </p:cNvSpPr>
              <p:nvPr/>
            </p:nvSpPr>
            <p:spPr bwMode="auto">
              <a:xfrm>
                <a:off x="8832850" y="2377853"/>
                <a:ext cx="34925" cy="33337"/>
              </a:xfrm>
              <a:custGeom>
                <a:avLst/>
                <a:gdLst>
                  <a:gd name="T0" fmla="*/ 2147483647 w 9"/>
                  <a:gd name="T1" fmla="*/ 2147483647 h 9"/>
                  <a:gd name="T2" fmla="*/ 2147483647 w 9"/>
                  <a:gd name="T3" fmla="*/ 2147483647 h 9"/>
                  <a:gd name="T4" fmla="*/ 2147483647 w 9"/>
                  <a:gd name="T5" fmla="*/ 2147483647 h 9"/>
                  <a:gd name="T6" fmla="*/ 2147483647 w 9"/>
                  <a:gd name="T7" fmla="*/ 2147483647 h 9"/>
                  <a:gd name="T8" fmla="*/ 2147483647 w 9"/>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3" y="1"/>
                    </a:moveTo>
                    <a:cubicBezTo>
                      <a:pt x="4" y="0"/>
                      <a:pt x="7" y="0"/>
                      <a:pt x="8" y="2"/>
                    </a:cubicBezTo>
                    <a:cubicBezTo>
                      <a:pt x="9" y="4"/>
                      <a:pt x="9" y="7"/>
                      <a:pt x="7" y="8"/>
                    </a:cubicBezTo>
                    <a:cubicBezTo>
                      <a:pt x="5" y="9"/>
                      <a:pt x="2" y="8"/>
                      <a:pt x="1" y="6"/>
                    </a:cubicBezTo>
                    <a:cubicBezTo>
                      <a:pt x="0" y="5"/>
                      <a:pt x="1" y="2"/>
                      <a:pt x="3" y="1"/>
                    </a:cubicBezTo>
                    <a:close/>
                  </a:path>
                </a:pathLst>
              </a:custGeom>
              <a:grpFill/>
              <a:ln w="9525">
                <a:solidFill>
                  <a:schemeClr val="tx2">
                    <a:lumMod val="60000"/>
                    <a:lumOff val="40000"/>
                  </a:schemeClr>
                </a:solidFill>
                <a:round/>
                <a:headEnd/>
                <a:tailEnd/>
              </a:ln>
            </p:spPr>
            <p:txBody>
              <a:bodyPr wrap="square">
                <a:noAutofit/>
              </a:bodyPr>
              <a:lstStyle/>
              <a:p>
                <a:pPr fontAlgn="ctr">
                  <a:defRPr/>
                </a:pPr>
                <a:endParaRPr lang="en-US" altLang="zh-CN" dirty="0">
                  <a:latin typeface="Huawei Sans" panose="020C0503030203020204" pitchFamily="34" charset="0"/>
                </a:endParaRPr>
              </a:p>
            </p:txBody>
          </p:sp>
          <p:sp>
            <p:nvSpPr>
              <p:cNvPr id="143" name="Freeform 26"/>
              <p:cNvSpPr>
                <a:spLocks noChangeArrowheads="1"/>
              </p:cNvSpPr>
              <p:nvPr/>
            </p:nvSpPr>
            <p:spPr bwMode="auto">
              <a:xfrm>
                <a:off x="8841465" y="2343382"/>
                <a:ext cx="98425" cy="158749"/>
              </a:xfrm>
              <a:custGeom>
                <a:avLst/>
                <a:gdLst>
                  <a:gd name="T0" fmla="*/ 2147483647 w 26"/>
                  <a:gd name="T1" fmla="*/ 2147483647 h 41"/>
                  <a:gd name="T2" fmla="*/ 0 w 26"/>
                  <a:gd name="T3" fmla="*/ 2147483647 h 41"/>
                  <a:gd name="T4" fmla="*/ 0 w 26"/>
                  <a:gd name="T5" fmla="*/ 2147483647 h 41"/>
                  <a:gd name="T6" fmla="*/ 2147483647 w 26"/>
                  <a:gd name="T7" fmla="*/ 2147483647 h 41"/>
                  <a:gd name="T8" fmla="*/ 2147483647 w 26"/>
                  <a:gd name="T9" fmla="*/ 0 h 41"/>
                  <a:gd name="T10" fmla="*/ 2147483647 w 26"/>
                  <a:gd name="T11" fmla="*/ 2147483647 h 41"/>
                  <a:gd name="T12" fmla="*/ 2147483647 w 26"/>
                  <a:gd name="T13" fmla="*/ 2147483647 h 41"/>
                  <a:gd name="T14" fmla="*/ 2147483647 w 26"/>
                  <a:gd name="T15" fmla="*/ 2147483647 h 41"/>
                  <a:gd name="T16" fmla="*/ 2147483647 w 26"/>
                  <a:gd name="T17" fmla="*/ 2147483647 h 41"/>
                  <a:gd name="T18" fmla="*/ 2147483647 w 26"/>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41">
                    <a:moveTo>
                      <a:pt x="2" y="41"/>
                    </a:moveTo>
                    <a:cubicBezTo>
                      <a:pt x="1" y="41"/>
                      <a:pt x="0" y="40"/>
                      <a:pt x="0" y="40"/>
                    </a:cubicBezTo>
                    <a:cubicBezTo>
                      <a:pt x="0" y="14"/>
                      <a:pt x="0" y="14"/>
                      <a:pt x="0" y="14"/>
                    </a:cubicBezTo>
                    <a:cubicBezTo>
                      <a:pt x="0" y="14"/>
                      <a:pt x="1" y="14"/>
                      <a:pt x="1" y="14"/>
                    </a:cubicBezTo>
                    <a:cubicBezTo>
                      <a:pt x="25" y="0"/>
                      <a:pt x="25" y="0"/>
                      <a:pt x="25" y="0"/>
                    </a:cubicBezTo>
                    <a:cubicBezTo>
                      <a:pt x="25" y="0"/>
                      <a:pt x="26" y="0"/>
                      <a:pt x="26" y="1"/>
                    </a:cubicBezTo>
                    <a:cubicBezTo>
                      <a:pt x="26" y="1"/>
                      <a:pt x="26" y="2"/>
                      <a:pt x="26" y="2"/>
                    </a:cubicBezTo>
                    <a:cubicBezTo>
                      <a:pt x="3" y="15"/>
                      <a:pt x="3" y="15"/>
                      <a:pt x="3" y="15"/>
                    </a:cubicBezTo>
                    <a:cubicBezTo>
                      <a:pt x="3" y="40"/>
                      <a:pt x="3" y="40"/>
                      <a:pt x="3" y="40"/>
                    </a:cubicBezTo>
                    <a:cubicBezTo>
                      <a:pt x="3" y="40"/>
                      <a:pt x="2" y="41"/>
                      <a:pt x="2" y="41"/>
                    </a:cubicBezTo>
                    <a:close/>
                  </a:path>
                </a:pathLst>
              </a:custGeom>
              <a:grpFill/>
              <a:ln w="9525">
                <a:solidFill>
                  <a:schemeClr val="tx2">
                    <a:lumMod val="60000"/>
                    <a:lumOff val="40000"/>
                  </a:schemeClr>
                </a:solidFill>
                <a:round/>
                <a:headEnd/>
                <a:tailEnd/>
              </a:ln>
            </p:spPr>
            <p:txBody>
              <a:bodyPr wrap="square">
                <a:noAutofit/>
              </a:bodyPr>
              <a:lstStyle/>
              <a:p>
                <a:pPr fontAlgn="ctr">
                  <a:defRPr/>
                </a:pPr>
                <a:endParaRPr lang="en-US" altLang="zh-CN" dirty="0">
                  <a:latin typeface="Huawei Sans" panose="020C0503030203020204" pitchFamily="34" charset="0"/>
                </a:endParaRPr>
              </a:p>
            </p:txBody>
          </p:sp>
          <p:sp>
            <p:nvSpPr>
              <p:cNvPr id="144" name="Freeform 27"/>
              <p:cNvSpPr>
                <a:spLocks noChangeArrowheads="1"/>
              </p:cNvSpPr>
              <p:nvPr/>
            </p:nvSpPr>
            <p:spPr bwMode="auto">
              <a:xfrm>
                <a:off x="8761413" y="2342929"/>
                <a:ext cx="95250" cy="57150"/>
              </a:xfrm>
              <a:custGeom>
                <a:avLst/>
                <a:gdLst>
                  <a:gd name="T0" fmla="*/ 2147483647 w 25"/>
                  <a:gd name="T1" fmla="*/ 2147483647 h 15"/>
                  <a:gd name="T2" fmla="*/ 2147483647 w 25"/>
                  <a:gd name="T3" fmla="*/ 2147483647 h 15"/>
                  <a:gd name="T4" fmla="*/ 2147483647 w 25"/>
                  <a:gd name="T5" fmla="*/ 2147483647 h 15"/>
                  <a:gd name="T6" fmla="*/ 0 w 25"/>
                  <a:gd name="T7" fmla="*/ 0 h 15"/>
                  <a:gd name="T8" fmla="*/ 2147483647 w 25"/>
                  <a:gd name="T9" fmla="*/ 0 h 15"/>
                  <a:gd name="T10" fmla="*/ 2147483647 w 25"/>
                  <a:gd name="T11" fmla="*/ 2147483647 h 15"/>
                  <a:gd name="T12" fmla="*/ 2147483647 w 25"/>
                  <a:gd name="T13" fmla="*/ 2147483647 h 15"/>
                  <a:gd name="T14" fmla="*/ 2147483647 w 25"/>
                  <a:gd name="T15" fmla="*/ 2147483647 h 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15">
                    <a:moveTo>
                      <a:pt x="24" y="15"/>
                    </a:moveTo>
                    <a:cubicBezTo>
                      <a:pt x="23" y="15"/>
                      <a:pt x="23" y="14"/>
                      <a:pt x="23" y="14"/>
                    </a:cubicBezTo>
                    <a:cubicBezTo>
                      <a:pt x="1" y="2"/>
                      <a:pt x="1" y="2"/>
                      <a:pt x="1" y="2"/>
                    </a:cubicBezTo>
                    <a:cubicBezTo>
                      <a:pt x="0" y="1"/>
                      <a:pt x="0" y="1"/>
                      <a:pt x="0" y="0"/>
                    </a:cubicBezTo>
                    <a:cubicBezTo>
                      <a:pt x="1" y="0"/>
                      <a:pt x="1" y="0"/>
                      <a:pt x="2" y="0"/>
                    </a:cubicBezTo>
                    <a:cubicBezTo>
                      <a:pt x="24" y="13"/>
                      <a:pt x="24" y="13"/>
                      <a:pt x="24" y="13"/>
                    </a:cubicBezTo>
                    <a:cubicBezTo>
                      <a:pt x="25" y="13"/>
                      <a:pt x="25" y="13"/>
                      <a:pt x="24" y="14"/>
                    </a:cubicBezTo>
                    <a:cubicBezTo>
                      <a:pt x="24" y="14"/>
                      <a:pt x="24" y="15"/>
                      <a:pt x="24" y="15"/>
                    </a:cubicBezTo>
                    <a:close/>
                  </a:path>
                </a:pathLst>
              </a:custGeom>
              <a:grpFill/>
              <a:ln w="9525">
                <a:solidFill>
                  <a:schemeClr val="tx2">
                    <a:lumMod val="60000"/>
                    <a:lumOff val="40000"/>
                  </a:schemeClr>
                </a:solidFill>
                <a:round/>
                <a:headEnd/>
                <a:tailEnd/>
              </a:ln>
            </p:spPr>
            <p:txBody>
              <a:bodyPr wrap="square">
                <a:noAutofit/>
              </a:bodyPr>
              <a:lstStyle/>
              <a:p>
                <a:pPr fontAlgn="ctr">
                  <a:defRPr/>
                </a:pPr>
                <a:endParaRPr lang="en-US" altLang="zh-CN" dirty="0">
                  <a:latin typeface="Huawei Sans" panose="020C0503030203020204" pitchFamily="34" charset="0"/>
                </a:endParaRPr>
              </a:p>
            </p:txBody>
          </p:sp>
          <p:sp>
            <p:nvSpPr>
              <p:cNvPr id="145" name="Freeform 28"/>
              <p:cNvSpPr>
                <a:spLocks noEditPoints="1" noChangeArrowheads="1"/>
              </p:cNvSpPr>
              <p:nvPr/>
            </p:nvSpPr>
            <p:spPr bwMode="auto">
              <a:xfrm>
                <a:off x="8659246" y="2191883"/>
                <a:ext cx="366713" cy="377825"/>
              </a:xfrm>
              <a:custGeom>
                <a:avLst/>
                <a:gdLst>
                  <a:gd name="T0" fmla="*/ 2147483647 w 97"/>
                  <a:gd name="T1" fmla="*/ 2147483647 h 98"/>
                  <a:gd name="T2" fmla="*/ 2147483647 w 97"/>
                  <a:gd name="T3" fmla="*/ 2147483647 h 98"/>
                  <a:gd name="T4" fmla="*/ 2147483647 w 97"/>
                  <a:gd name="T5" fmla="*/ 2147483647 h 98"/>
                  <a:gd name="T6" fmla="*/ 2147483647 w 97"/>
                  <a:gd name="T7" fmla="*/ 2147483647 h 98"/>
                  <a:gd name="T8" fmla="*/ 2147483647 w 97"/>
                  <a:gd name="T9" fmla="*/ 2147483647 h 98"/>
                  <a:gd name="T10" fmla="*/ 2147483647 w 97"/>
                  <a:gd name="T11" fmla="*/ 2147483647 h 98"/>
                  <a:gd name="T12" fmla="*/ 2147483647 w 97"/>
                  <a:gd name="T13" fmla="*/ 2147483647 h 98"/>
                  <a:gd name="T14" fmla="*/ 2147483647 w 97"/>
                  <a:gd name="T15" fmla="*/ 2147483647 h 98"/>
                  <a:gd name="T16" fmla="*/ 2147483647 w 97"/>
                  <a:gd name="T17" fmla="*/ 2147483647 h 98"/>
                  <a:gd name="T18" fmla="*/ 2147483647 w 97"/>
                  <a:gd name="T19" fmla="*/ 2147483647 h 98"/>
                  <a:gd name="T20" fmla="*/ 2147483647 w 97"/>
                  <a:gd name="T21" fmla="*/ 2147483647 h 98"/>
                  <a:gd name="T22" fmla="*/ 2147483647 w 97"/>
                  <a:gd name="T23" fmla="*/ 2147483647 h 98"/>
                  <a:gd name="T24" fmla="*/ 2147483647 w 97"/>
                  <a:gd name="T25" fmla="*/ 2147483647 h 98"/>
                  <a:gd name="T26" fmla="*/ 2147483647 w 97"/>
                  <a:gd name="T27" fmla="*/ 2147483647 h 98"/>
                  <a:gd name="T28" fmla="*/ 2147483647 w 97"/>
                  <a:gd name="T29" fmla="*/ 2147483647 h 98"/>
                  <a:gd name="T30" fmla="*/ 2147483647 w 97"/>
                  <a:gd name="T31" fmla="*/ 2147483647 h 98"/>
                  <a:gd name="T32" fmla="*/ 2147483647 w 97"/>
                  <a:gd name="T33" fmla="*/ 2147483647 h 98"/>
                  <a:gd name="T34" fmla="*/ 2147483647 w 97"/>
                  <a:gd name="T35" fmla="*/ 0 h 98"/>
                  <a:gd name="T36" fmla="*/ 2147483647 w 97"/>
                  <a:gd name="T37" fmla="*/ 2147483647 h 98"/>
                  <a:gd name="T38" fmla="*/ 2147483647 w 97"/>
                  <a:gd name="T39" fmla="*/ 2147483647 h 98"/>
                  <a:gd name="T40" fmla="*/ 0 w 97"/>
                  <a:gd name="T41" fmla="*/ 2147483647 h 98"/>
                  <a:gd name="T42" fmla="*/ 0 w 97"/>
                  <a:gd name="T43" fmla="*/ 2147483647 h 98"/>
                  <a:gd name="T44" fmla="*/ 2147483647 w 97"/>
                  <a:gd name="T45" fmla="*/ 2147483647 h 98"/>
                  <a:gd name="T46" fmla="*/ 2147483647 w 97"/>
                  <a:gd name="T47" fmla="*/ 2147483647 h 98"/>
                  <a:gd name="T48" fmla="*/ 2147483647 w 97"/>
                  <a:gd name="T49" fmla="*/ 2147483647 h 98"/>
                  <a:gd name="T50" fmla="*/ 2147483647 w 97"/>
                  <a:gd name="T51" fmla="*/ 2147483647 h 98"/>
                  <a:gd name="T52" fmla="*/ 2147483647 w 97"/>
                  <a:gd name="T53" fmla="*/ 2147483647 h 98"/>
                  <a:gd name="T54" fmla="*/ 2147483647 w 97"/>
                  <a:gd name="T55" fmla="*/ 2147483647 h 98"/>
                  <a:gd name="T56" fmla="*/ 2147483647 w 97"/>
                  <a:gd name="T57" fmla="*/ 2147483647 h 98"/>
                  <a:gd name="T58" fmla="*/ 2147483647 w 97"/>
                  <a:gd name="T59" fmla="*/ 0 h 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7" h="98">
                    <a:moveTo>
                      <a:pt x="49" y="5"/>
                    </a:moveTo>
                    <a:cubicBezTo>
                      <a:pt x="69" y="17"/>
                      <a:pt x="69" y="17"/>
                      <a:pt x="69" y="17"/>
                    </a:cubicBezTo>
                    <a:cubicBezTo>
                      <a:pt x="69" y="42"/>
                      <a:pt x="69" y="42"/>
                      <a:pt x="69" y="42"/>
                    </a:cubicBezTo>
                    <a:cubicBezTo>
                      <a:pt x="69" y="43"/>
                      <a:pt x="69" y="45"/>
                      <a:pt x="71" y="45"/>
                    </a:cubicBezTo>
                    <a:cubicBezTo>
                      <a:pt x="93" y="58"/>
                      <a:pt x="93" y="58"/>
                      <a:pt x="93" y="58"/>
                    </a:cubicBezTo>
                    <a:cubicBezTo>
                      <a:pt x="93" y="81"/>
                      <a:pt x="93" y="81"/>
                      <a:pt x="93" y="81"/>
                    </a:cubicBezTo>
                    <a:cubicBezTo>
                      <a:pt x="73" y="93"/>
                      <a:pt x="73" y="93"/>
                      <a:pt x="73" y="93"/>
                    </a:cubicBezTo>
                    <a:cubicBezTo>
                      <a:pt x="51" y="80"/>
                      <a:pt x="51" y="80"/>
                      <a:pt x="51" y="80"/>
                    </a:cubicBezTo>
                    <a:cubicBezTo>
                      <a:pt x="50" y="80"/>
                      <a:pt x="49" y="80"/>
                      <a:pt x="49" y="80"/>
                    </a:cubicBezTo>
                    <a:cubicBezTo>
                      <a:pt x="48" y="80"/>
                      <a:pt x="47" y="80"/>
                      <a:pt x="46" y="80"/>
                    </a:cubicBezTo>
                    <a:cubicBezTo>
                      <a:pt x="24" y="93"/>
                      <a:pt x="24" y="93"/>
                      <a:pt x="24" y="93"/>
                    </a:cubicBezTo>
                    <a:cubicBezTo>
                      <a:pt x="4" y="81"/>
                      <a:pt x="4" y="81"/>
                      <a:pt x="4" y="81"/>
                    </a:cubicBezTo>
                    <a:cubicBezTo>
                      <a:pt x="4" y="58"/>
                      <a:pt x="4" y="58"/>
                      <a:pt x="4" y="58"/>
                    </a:cubicBezTo>
                    <a:cubicBezTo>
                      <a:pt x="26" y="45"/>
                      <a:pt x="26" y="45"/>
                      <a:pt x="26" y="45"/>
                    </a:cubicBezTo>
                    <a:cubicBezTo>
                      <a:pt x="28" y="45"/>
                      <a:pt x="29" y="43"/>
                      <a:pt x="29" y="42"/>
                    </a:cubicBezTo>
                    <a:cubicBezTo>
                      <a:pt x="29" y="17"/>
                      <a:pt x="29" y="17"/>
                      <a:pt x="29" y="17"/>
                    </a:cubicBezTo>
                    <a:cubicBezTo>
                      <a:pt x="49" y="5"/>
                      <a:pt x="49" y="5"/>
                      <a:pt x="49" y="5"/>
                    </a:cubicBezTo>
                    <a:moveTo>
                      <a:pt x="49" y="0"/>
                    </a:moveTo>
                    <a:cubicBezTo>
                      <a:pt x="24" y="14"/>
                      <a:pt x="24" y="14"/>
                      <a:pt x="24" y="14"/>
                    </a:cubicBezTo>
                    <a:cubicBezTo>
                      <a:pt x="24" y="42"/>
                      <a:pt x="24" y="42"/>
                      <a:pt x="24" y="42"/>
                    </a:cubicBezTo>
                    <a:cubicBezTo>
                      <a:pt x="0" y="56"/>
                      <a:pt x="0" y="56"/>
                      <a:pt x="0" y="56"/>
                    </a:cubicBezTo>
                    <a:cubicBezTo>
                      <a:pt x="0" y="84"/>
                      <a:pt x="0" y="84"/>
                      <a:pt x="0" y="84"/>
                    </a:cubicBezTo>
                    <a:cubicBezTo>
                      <a:pt x="24" y="98"/>
                      <a:pt x="24" y="98"/>
                      <a:pt x="24" y="98"/>
                    </a:cubicBezTo>
                    <a:cubicBezTo>
                      <a:pt x="49" y="84"/>
                      <a:pt x="49" y="84"/>
                      <a:pt x="49" y="84"/>
                    </a:cubicBezTo>
                    <a:cubicBezTo>
                      <a:pt x="73" y="98"/>
                      <a:pt x="73" y="98"/>
                      <a:pt x="73" y="98"/>
                    </a:cubicBezTo>
                    <a:cubicBezTo>
                      <a:pt x="97" y="84"/>
                      <a:pt x="97" y="84"/>
                      <a:pt x="97" y="84"/>
                    </a:cubicBezTo>
                    <a:cubicBezTo>
                      <a:pt x="97" y="56"/>
                      <a:pt x="97" y="56"/>
                      <a:pt x="97" y="56"/>
                    </a:cubicBezTo>
                    <a:cubicBezTo>
                      <a:pt x="73" y="42"/>
                      <a:pt x="73" y="42"/>
                      <a:pt x="73" y="42"/>
                    </a:cubicBezTo>
                    <a:cubicBezTo>
                      <a:pt x="73" y="14"/>
                      <a:pt x="73" y="14"/>
                      <a:pt x="73" y="14"/>
                    </a:cubicBezTo>
                    <a:cubicBezTo>
                      <a:pt x="49" y="0"/>
                      <a:pt x="49" y="0"/>
                      <a:pt x="49" y="0"/>
                    </a:cubicBezTo>
                    <a:close/>
                  </a:path>
                </a:pathLst>
              </a:custGeom>
              <a:grpFill/>
              <a:ln w="9525">
                <a:solidFill>
                  <a:srgbClr val="24B5E9"/>
                </a:solidFill>
                <a:round/>
                <a:headEnd/>
                <a:tailEnd/>
              </a:ln>
            </p:spPr>
            <p:txBody>
              <a:bodyPr wrap="square">
                <a:noAutofit/>
              </a:bodyPr>
              <a:lstStyle/>
              <a:p>
                <a:pPr fontAlgn="ctr">
                  <a:defRPr/>
                </a:pPr>
                <a:endParaRPr lang="en-US" altLang="zh-CN" dirty="0">
                  <a:latin typeface="Huawei Sans" panose="020C0503030203020204" pitchFamily="34" charset="0"/>
                </a:endParaRPr>
              </a:p>
            </p:txBody>
          </p:sp>
        </p:grpSp>
        <p:grpSp>
          <p:nvGrpSpPr>
            <p:cNvPr id="138" name="组 45"/>
            <p:cNvGrpSpPr>
              <a:grpSpLocks/>
            </p:cNvGrpSpPr>
            <p:nvPr/>
          </p:nvGrpSpPr>
          <p:grpSpPr bwMode="auto">
            <a:xfrm>
              <a:off x="5712053" y="1194932"/>
              <a:ext cx="484216" cy="494740"/>
              <a:chOff x="5899150" y="4705350"/>
              <a:chExt cx="442913" cy="452438"/>
            </a:xfrm>
            <a:grpFill/>
          </p:grpSpPr>
          <p:sp>
            <p:nvSpPr>
              <p:cNvPr id="139" name="Freeform 287"/>
              <p:cNvSpPr>
                <a:spLocks noChangeArrowheads="1"/>
              </p:cNvSpPr>
              <p:nvPr/>
            </p:nvSpPr>
            <p:spPr bwMode="auto">
              <a:xfrm>
                <a:off x="5899150" y="4705350"/>
                <a:ext cx="442913" cy="440886"/>
              </a:xfrm>
              <a:custGeom>
                <a:avLst/>
                <a:gdLst>
                  <a:gd name="T0" fmla="*/ 707 w 1231"/>
                  <a:gd name="T1" fmla="*/ 1221 h 1224"/>
                  <a:gd name="T2" fmla="*/ 684 w 1231"/>
                  <a:gd name="T3" fmla="*/ 1202 h 1224"/>
                  <a:gd name="T4" fmla="*/ 704 w 1231"/>
                  <a:gd name="T5" fmla="*/ 1176 h 1224"/>
                  <a:gd name="T6" fmla="*/ 1185 w 1231"/>
                  <a:gd name="T7" fmla="*/ 614 h 1224"/>
                  <a:gd name="T8" fmla="*/ 615 w 1231"/>
                  <a:gd name="T9" fmla="*/ 44 h 1224"/>
                  <a:gd name="T10" fmla="*/ 45 w 1231"/>
                  <a:gd name="T11" fmla="*/ 614 h 1224"/>
                  <a:gd name="T12" fmla="*/ 526 w 1231"/>
                  <a:gd name="T13" fmla="*/ 1176 h 1224"/>
                  <a:gd name="T14" fmla="*/ 545 w 1231"/>
                  <a:gd name="T15" fmla="*/ 1202 h 1224"/>
                  <a:gd name="T16" fmla="*/ 520 w 1231"/>
                  <a:gd name="T17" fmla="*/ 1221 h 1224"/>
                  <a:gd name="T18" fmla="*/ 0 w 1231"/>
                  <a:gd name="T19" fmla="*/ 615 h 1224"/>
                  <a:gd name="T20" fmla="*/ 615 w 1231"/>
                  <a:gd name="T21" fmla="*/ 0 h 1224"/>
                  <a:gd name="T22" fmla="*/ 1230 w 1231"/>
                  <a:gd name="T23" fmla="*/ 615 h 1224"/>
                  <a:gd name="T24" fmla="*/ 710 w 1231"/>
                  <a:gd name="T25" fmla="*/ 1221 h 1224"/>
                  <a:gd name="T26" fmla="*/ 707 w 1231"/>
                  <a:gd name="T27" fmla="*/ 1221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1" h="1224">
                    <a:moveTo>
                      <a:pt x="707" y="1221"/>
                    </a:moveTo>
                    <a:cubicBezTo>
                      <a:pt x="696" y="1221"/>
                      <a:pt x="686" y="1213"/>
                      <a:pt x="684" y="1202"/>
                    </a:cubicBezTo>
                    <a:cubicBezTo>
                      <a:pt x="682" y="1190"/>
                      <a:pt x="691" y="1178"/>
                      <a:pt x="704" y="1176"/>
                    </a:cubicBezTo>
                    <a:cubicBezTo>
                      <a:pt x="983" y="1132"/>
                      <a:pt x="1185" y="896"/>
                      <a:pt x="1185" y="614"/>
                    </a:cubicBezTo>
                    <a:cubicBezTo>
                      <a:pt x="1185" y="300"/>
                      <a:pt x="929" y="44"/>
                      <a:pt x="615" y="44"/>
                    </a:cubicBezTo>
                    <a:cubicBezTo>
                      <a:pt x="301" y="44"/>
                      <a:pt x="45" y="300"/>
                      <a:pt x="45" y="614"/>
                    </a:cubicBezTo>
                    <a:cubicBezTo>
                      <a:pt x="45" y="896"/>
                      <a:pt x="247" y="1132"/>
                      <a:pt x="526" y="1176"/>
                    </a:cubicBezTo>
                    <a:cubicBezTo>
                      <a:pt x="539" y="1178"/>
                      <a:pt x="546" y="1190"/>
                      <a:pt x="545" y="1202"/>
                    </a:cubicBezTo>
                    <a:cubicBezTo>
                      <a:pt x="543" y="1213"/>
                      <a:pt x="533" y="1223"/>
                      <a:pt x="520" y="1221"/>
                    </a:cubicBezTo>
                    <a:cubicBezTo>
                      <a:pt x="219" y="1174"/>
                      <a:pt x="0" y="918"/>
                      <a:pt x="0" y="615"/>
                    </a:cubicBezTo>
                    <a:cubicBezTo>
                      <a:pt x="0" y="276"/>
                      <a:pt x="276" y="0"/>
                      <a:pt x="615" y="0"/>
                    </a:cubicBezTo>
                    <a:cubicBezTo>
                      <a:pt x="954" y="0"/>
                      <a:pt x="1230" y="276"/>
                      <a:pt x="1230" y="615"/>
                    </a:cubicBezTo>
                    <a:cubicBezTo>
                      <a:pt x="1230" y="919"/>
                      <a:pt x="1011" y="1174"/>
                      <a:pt x="710" y="1221"/>
                    </a:cubicBezTo>
                    <a:cubicBezTo>
                      <a:pt x="709" y="1221"/>
                      <a:pt x="708" y="1221"/>
                      <a:pt x="707" y="1221"/>
                    </a:cubicBezTo>
                  </a:path>
                </a:pathLst>
              </a:custGeom>
              <a:grpFill/>
              <a:ln>
                <a:noFill/>
              </a:ln>
              <a:effectLst/>
            </p:spPr>
            <p:txBody>
              <a:bodyPr wrap="square" anchor="ctr">
                <a:noAutofit/>
              </a:bodyPr>
              <a:lstStyle/>
              <a:p>
                <a:pPr fontAlgn="ctr">
                  <a:defRPr/>
                </a:pPr>
                <a:endParaRPr lang="en-US" altLang="zh-CN" dirty="0">
                  <a:latin typeface="Huawei Sans" panose="020C0503030203020204" pitchFamily="34" charset="0"/>
                  <a:ea typeface="宋体" charset="0"/>
                  <a:cs typeface="宋体" charset="0"/>
                </a:endParaRPr>
              </a:p>
            </p:txBody>
          </p:sp>
          <p:sp>
            <p:nvSpPr>
              <p:cNvPr id="140" name="Freeform 288"/>
              <p:cNvSpPr>
                <a:spLocks noChangeArrowheads="1"/>
              </p:cNvSpPr>
              <p:nvPr/>
            </p:nvSpPr>
            <p:spPr bwMode="auto">
              <a:xfrm>
                <a:off x="6067650" y="5116394"/>
                <a:ext cx="41402" cy="41394"/>
              </a:xfrm>
              <a:custGeom>
                <a:avLst/>
                <a:gdLst>
                  <a:gd name="T0" fmla="*/ 114 w 115"/>
                  <a:gd name="T1" fmla="*/ 56 h 114"/>
                  <a:gd name="T2" fmla="*/ 106 w 115"/>
                  <a:gd name="T3" fmla="*/ 85 h 114"/>
                  <a:gd name="T4" fmla="*/ 85 w 115"/>
                  <a:gd name="T5" fmla="*/ 106 h 114"/>
                  <a:gd name="T6" fmla="*/ 57 w 115"/>
                  <a:gd name="T7" fmla="*/ 113 h 114"/>
                  <a:gd name="T8" fmla="*/ 29 w 115"/>
                  <a:gd name="T9" fmla="*/ 106 h 114"/>
                  <a:gd name="T10" fmla="*/ 8 w 115"/>
                  <a:gd name="T11" fmla="*/ 85 h 114"/>
                  <a:gd name="T12" fmla="*/ 0 w 115"/>
                  <a:gd name="T13" fmla="*/ 56 h 114"/>
                  <a:gd name="T14" fmla="*/ 8 w 115"/>
                  <a:gd name="T15" fmla="*/ 28 h 114"/>
                  <a:gd name="T16" fmla="*/ 29 w 115"/>
                  <a:gd name="T17" fmla="*/ 7 h 114"/>
                  <a:gd name="T18" fmla="*/ 57 w 115"/>
                  <a:gd name="T19" fmla="*/ 0 h 114"/>
                  <a:gd name="T20" fmla="*/ 85 w 115"/>
                  <a:gd name="T21" fmla="*/ 7 h 114"/>
                  <a:gd name="T22" fmla="*/ 106 w 115"/>
                  <a:gd name="T23" fmla="*/ 28 h 114"/>
                  <a:gd name="T24" fmla="*/ 114 w 115"/>
                  <a:gd name="T25" fmla="*/ 5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14">
                    <a:moveTo>
                      <a:pt x="114" y="56"/>
                    </a:moveTo>
                    <a:cubicBezTo>
                      <a:pt x="114" y="67"/>
                      <a:pt x="111" y="76"/>
                      <a:pt x="106" y="85"/>
                    </a:cubicBezTo>
                    <a:cubicBezTo>
                      <a:pt x="101" y="94"/>
                      <a:pt x="94" y="101"/>
                      <a:pt x="85" y="106"/>
                    </a:cubicBezTo>
                    <a:cubicBezTo>
                      <a:pt x="76" y="112"/>
                      <a:pt x="67" y="113"/>
                      <a:pt x="57" y="113"/>
                    </a:cubicBezTo>
                    <a:cubicBezTo>
                      <a:pt x="47" y="113"/>
                      <a:pt x="38" y="112"/>
                      <a:pt x="29" y="106"/>
                    </a:cubicBezTo>
                    <a:cubicBezTo>
                      <a:pt x="20" y="101"/>
                      <a:pt x="13" y="94"/>
                      <a:pt x="8" y="85"/>
                    </a:cubicBezTo>
                    <a:cubicBezTo>
                      <a:pt x="3" y="76"/>
                      <a:pt x="0" y="67"/>
                      <a:pt x="0" y="56"/>
                    </a:cubicBezTo>
                    <a:cubicBezTo>
                      <a:pt x="0" y="46"/>
                      <a:pt x="3" y="37"/>
                      <a:pt x="8" y="28"/>
                    </a:cubicBezTo>
                    <a:cubicBezTo>
                      <a:pt x="13" y="19"/>
                      <a:pt x="20" y="13"/>
                      <a:pt x="29" y="7"/>
                    </a:cubicBezTo>
                    <a:cubicBezTo>
                      <a:pt x="38" y="2"/>
                      <a:pt x="47" y="0"/>
                      <a:pt x="57" y="0"/>
                    </a:cubicBezTo>
                    <a:cubicBezTo>
                      <a:pt x="67" y="0"/>
                      <a:pt x="76" y="2"/>
                      <a:pt x="85" y="7"/>
                    </a:cubicBezTo>
                    <a:cubicBezTo>
                      <a:pt x="94" y="13"/>
                      <a:pt x="101" y="19"/>
                      <a:pt x="106" y="28"/>
                    </a:cubicBezTo>
                    <a:cubicBezTo>
                      <a:pt x="111" y="37"/>
                      <a:pt x="114" y="46"/>
                      <a:pt x="114" y="56"/>
                    </a:cubicBezTo>
                  </a:path>
                </a:pathLst>
              </a:custGeom>
              <a:grpFill/>
              <a:ln>
                <a:noFill/>
              </a:ln>
              <a:effectLst/>
            </p:spPr>
            <p:txBody>
              <a:bodyPr wrap="square" anchor="ctr">
                <a:noAutofit/>
              </a:bodyPr>
              <a:lstStyle/>
              <a:p>
                <a:pPr fontAlgn="ctr">
                  <a:defRPr/>
                </a:pPr>
                <a:endParaRPr lang="en-US" altLang="zh-CN" dirty="0">
                  <a:latin typeface="Huawei Sans" panose="020C0503030203020204" pitchFamily="34" charset="0"/>
                  <a:ea typeface="宋体" charset="0"/>
                  <a:cs typeface="宋体" charset="0"/>
                </a:endParaRPr>
              </a:p>
            </p:txBody>
          </p:sp>
          <p:sp>
            <p:nvSpPr>
              <p:cNvPr id="141" name="Freeform 289"/>
              <p:cNvSpPr>
                <a:spLocks noChangeArrowheads="1"/>
              </p:cNvSpPr>
              <p:nvPr/>
            </p:nvSpPr>
            <p:spPr bwMode="auto">
              <a:xfrm>
                <a:off x="6134086" y="5116394"/>
                <a:ext cx="41403" cy="41394"/>
              </a:xfrm>
              <a:custGeom>
                <a:avLst/>
                <a:gdLst>
                  <a:gd name="T0" fmla="*/ 113 w 114"/>
                  <a:gd name="T1" fmla="*/ 56 h 114"/>
                  <a:gd name="T2" fmla="*/ 106 w 114"/>
                  <a:gd name="T3" fmla="*/ 85 h 114"/>
                  <a:gd name="T4" fmla="*/ 85 w 114"/>
                  <a:gd name="T5" fmla="*/ 106 h 114"/>
                  <a:gd name="T6" fmla="*/ 57 w 114"/>
                  <a:gd name="T7" fmla="*/ 113 h 114"/>
                  <a:gd name="T8" fmla="*/ 28 w 114"/>
                  <a:gd name="T9" fmla="*/ 106 h 114"/>
                  <a:gd name="T10" fmla="*/ 8 w 114"/>
                  <a:gd name="T11" fmla="*/ 85 h 114"/>
                  <a:gd name="T12" fmla="*/ 0 w 114"/>
                  <a:gd name="T13" fmla="*/ 56 h 114"/>
                  <a:gd name="T14" fmla="*/ 8 w 114"/>
                  <a:gd name="T15" fmla="*/ 28 h 114"/>
                  <a:gd name="T16" fmla="*/ 28 w 114"/>
                  <a:gd name="T17" fmla="*/ 7 h 114"/>
                  <a:gd name="T18" fmla="*/ 57 w 114"/>
                  <a:gd name="T19" fmla="*/ 0 h 114"/>
                  <a:gd name="T20" fmla="*/ 85 w 114"/>
                  <a:gd name="T21" fmla="*/ 7 h 114"/>
                  <a:gd name="T22" fmla="*/ 106 w 114"/>
                  <a:gd name="T23" fmla="*/ 28 h 114"/>
                  <a:gd name="T24" fmla="*/ 113 w 114"/>
                  <a:gd name="T25" fmla="*/ 5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14">
                    <a:moveTo>
                      <a:pt x="113" y="56"/>
                    </a:moveTo>
                    <a:cubicBezTo>
                      <a:pt x="113" y="67"/>
                      <a:pt x="111" y="76"/>
                      <a:pt x="106" y="85"/>
                    </a:cubicBezTo>
                    <a:cubicBezTo>
                      <a:pt x="101" y="94"/>
                      <a:pt x="94" y="101"/>
                      <a:pt x="85" y="106"/>
                    </a:cubicBezTo>
                    <a:cubicBezTo>
                      <a:pt x="76" y="112"/>
                      <a:pt x="68" y="113"/>
                      <a:pt x="57" y="113"/>
                    </a:cubicBezTo>
                    <a:cubicBezTo>
                      <a:pt x="47" y="113"/>
                      <a:pt x="38" y="112"/>
                      <a:pt x="28" y="106"/>
                    </a:cubicBezTo>
                    <a:cubicBezTo>
                      <a:pt x="19" y="101"/>
                      <a:pt x="13" y="94"/>
                      <a:pt x="8" y="85"/>
                    </a:cubicBezTo>
                    <a:cubicBezTo>
                      <a:pt x="3" y="76"/>
                      <a:pt x="0" y="67"/>
                      <a:pt x="0" y="56"/>
                    </a:cubicBezTo>
                    <a:cubicBezTo>
                      <a:pt x="0" y="46"/>
                      <a:pt x="3" y="37"/>
                      <a:pt x="8" y="28"/>
                    </a:cubicBezTo>
                    <a:cubicBezTo>
                      <a:pt x="13" y="19"/>
                      <a:pt x="19" y="13"/>
                      <a:pt x="28" y="7"/>
                    </a:cubicBezTo>
                    <a:cubicBezTo>
                      <a:pt x="38" y="2"/>
                      <a:pt x="46" y="0"/>
                      <a:pt x="57" y="0"/>
                    </a:cubicBezTo>
                    <a:cubicBezTo>
                      <a:pt x="67" y="0"/>
                      <a:pt x="76" y="2"/>
                      <a:pt x="85" y="7"/>
                    </a:cubicBezTo>
                    <a:cubicBezTo>
                      <a:pt x="94" y="13"/>
                      <a:pt x="101" y="19"/>
                      <a:pt x="106" y="28"/>
                    </a:cubicBezTo>
                    <a:cubicBezTo>
                      <a:pt x="111" y="37"/>
                      <a:pt x="113" y="46"/>
                      <a:pt x="113" y="56"/>
                    </a:cubicBezTo>
                  </a:path>
                </a:pathLst>
              </a:custGeom>
              <a:grpFill/>
              <a:ln>
                <a:noFill/>
              </a:ln>
              <a:effectLst/>
            </p:spPr>
            <p:txBody>
              <a:bodyPr wrap="square" anchor="ctr">
                <a:noAutofit/>
              </a:bodyPr>
              <a:lstStyle/>
              <a:p>
                <a:pPr fontAlgn="ctr">
                  <a:defRPr/>
                </a:pPr>
                <a:endParaRPr lang="en-US" altLang="zh-CN" dirty="0">
                  <a:latin typeface="Huawei Sans" panose="020C0503030203020204" pitchFamily="34" charset="0"/>
                  <a:ea typeface="宋体" charset="0"/>
                  <a:cs typeface="宋体" charset="0"/>
                </a:endParaRPr>
              </a:p>
            </p:txBody>
          </p:sp>
        </p:grpSp>
      </p:grpSp>
      <p:grpSp>
        <p:nvGrpSpPr>
          <p:cNvPr id="146" name="组合 11"/>
          <p:cNvGrpSpPr>
            <a:grpSpLocks/>
          </p:cNvGrpSpPr>
          <p:nvPr/>
        </p:nvGrpSpPr>
        <p:grpSpPr bwMode="auto">
          <a:xfrm flipH="1">
            <a:off x="6721635" y="4889281"/>
            <a:ext cx="853437" cy="874400"/>
            <a:chOff x="7009734" y="1194932"/>
            <a:chExt cx="484216" cy="494740"/>
          </a:xfrm>
        </p:grpSpPr>
        <p:grpSp>
          <p:nvGrpSpPr>
            <p:cNvPr id="147" name="组合 478"/>
            <p:cNvGrpSpPr>
              <a:grpSpLocks/>
            </p:cNvGrpSpPr>
            <p:nvPr/>
          </p:nvGrpSpPr>
          <p:grpSpPr bwMode="auto">
            <a:xfrm>
              <a:off x="7156509" y="1270254"/>
              <a:ext cx="200204" cy="299252"/>
              <a:chOff x="8449212" y="1630533"/>
              <a:chExt cx="246195" cy="404412"/>
            </a:xfrm>
          </p:grpSpPr>
          <p:grpSp>
            <p:nvGrpSpPr>
              <p:cNvPr id="152" name="组合 151"/>
              <p:cNvGrpSpPr/>
              <p:nvPr/>
            </p:nvGrpSpPr>
            <p:grpSpPr>
              <a:xfrm>
                <a:off x="8449212" y="1630533"/>
                <a:ext cx="246195" cy="404412"/>
                <a:chOff x="12787313" y="-376238"/>
                <a:chExt cx="488950" cy="661988"/>
              </a:xfrm>
              <a:solidFill>
                <a:srgbClr val="41BFEC"/>
              </a:solidFill>
            </p:grpSpPr>
            <p:sp>
              <p:nvSpPr>
                <p:cNvPr id="154" name="Freeform 33"/>
                <p:cNvSpPr>
                  <a:spLocks noEditPoints="1"/>
                </p:cNvSpPr>
                <p:nvPr/>
              </p:nvSpPr>
              <p:spPr bwMode="auto">
                <a:xfrm>
                  <a:off x="12901612" y="-273238"/>
                  <a:ext cx="260350" cy="188913"/>
                </a:xfrm>
                <a:custGeom>
                  <a:avLst/>
                  <a:gdLst>
                    <a:gd name="T0" fmla="*/ 51 w 68"/>
                    <a:gd name="T1" fmla="*/ 13 h 50"/>
                    <a:gd name="T2" fmla="*/ 34 w 68"/>
                    <a:gd name="T3" fmla="*/ 0 h 50"/>
                    <a:gd name="T4" fmla="*/ 16 w 68"/>
                    <a:gd name="T5" fmla="*/ 13 h 50"/>
                    <a:gd name="T6" fmla="*/ 0 w 68"/>
                    <a:gd name="T7" fmla="*/ 31 h 50"/>
                    <a:gd name="T8" fmla="*/ 18 w 68"/>
                    <a:gd name="T9" fmla="*/ 50 h 50"/>
                    <a:gd name="T10" fmla="*/ 49 w 68"/>
                    <a:gd name="T11" fmla="*/ 50 h 50"/>
                    <a:gd name="T12" fmla="*/ 68 w 68"/>
                    <a:gd name="T13" fmla="*/ 31 h 50"/>
                    <a:gd name="T14" fmla="*/ 51 w 68"/>
                    <a:gd name="T15" fmla="*/ 13 h 50"/>
                    <a:gd name="T16" fmla="*/ 49 w 68"/>
                    <a:gd name="T17" fmla="*/ 46 h 50"/>
                    <a:gd name="T18" fmla="*/ 18 w 68"/>
                    <a:gd name="T19" fmla="*/ 46 h 50"/>
                    <a:gd name="T20" fmla="*/ 4 w 68"/>
                    <a:gd name="T21" fmla="*/ 31 h 50"/>
                    <a:gd name="T22" fmla="*/ 17 w 68"/>
                    <a:gd name="T23" fmla="*/ 17 h 50"/>
                    <a:gd name="T24" fmla="*/ 20 w 68"/>
                    <a:gd name="T25" fmla="*/ 14 h 50"/>
                    <a:gd name="T26" fmla="*/ 34 w 68"/>
                    <a:gd name="T27" fmla="*/ 4 h 50"/>
                    <a:gd name="T28" fmla="*/ 47 w 68"/>
                    <a:gd name="T29" fmla="*/ 14 h 50"/>
                    <a:gd name="T30" fmla="*/ 51 w 68"/>
                    <a:gd name="T31" fmla="*/ 17 h 50"/>
                    <a:gd name="T32" fmla="*/ 64 w 68"/>
                    <a:gd name="T33" fmla="*/ 31 h 50"/>
                    <a:gd name="T34" fmla="*/ 49 w 68"/>
                    <a:gd name="T35"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50">
                      <a:moveTo>
                        <a:pt x="51" y="13"/>
                      </a:moveTo>
                      <a:cubicBezTo>
                        <a:pt x="49" y="5"/>
                        <a:pt x="42" y="0"/>
                        <a:pt x="34" y="0"/>
                      </a:cubicBezTo>
                      <a:cubicBezTo>
                        <a:pt x="25" y="0"/>
                        <a:pt x="19" y="5"/>
                        <a:pt x="16" y="13"/>
                      </a:cubicBezTo>
                      <a:cubicBezTo>
                        <a:pt x="7" y="14"/>
                        <a:pt x="0" y="21"/>
                        <a:pt x="0" y="31"/>
                      </a:cubicBezTo>
                      <a:cubicBezTo>
                        <a:pt x="0" y="41"/>
                        <a:pt x="8" y="50"/>
                        <a:pt x="18" y="50"/>
                      </a:cubicBezTo>
                      <a:cubicBezTo>
                        <a:pt x="49" y="50"/>
                        <a:pt x="49" y="50"/>
                        <a:pt x="49" y="50"/>
                      </a:cubicBezTo>
                      <a:cubicBezTo>
                        <a:pt x="59" y="50"/>
                        <a:pt x="68" y="41"/>
                        <a:pt x="68" y="31"/>
                      </a:cubicBezTo>
                      <a:cubicBezTo>
                        <a:pt x="68" y="21"/>
                        <a:pt x="60" y="14"/>
                        <a:pt x="51" y="13"/>
                      </a:cubicBezTo>
                      <a:close/>
                      <a:moveTo>
                        <a:pt x="49" y="46"/>
                      </a:moveTo>
                      <a:cubicBezTo>
                        <a:pt x="18" y="46"/>
                        <a:pt x="18" y="46"/>
                        <a:pt x="18" y="46"/>
                      </a:cubicBezTo>
                      <a:cubicBezTo>
                        <a:pt x="10" y="46"/>
                        <a:pt x="4" y="39"/>
                        <a:pt x="4" y="31"/>
                      </a:cubicBezTo>
                      <a:cubicBezTo>
                        <a:pt x="4" y="24"/>
                        <a:pt x="9" y="17"/>
                        <a:pt x="17" y="17"/>
                      </a:cubicBezTo>
                      <a:cubicBezTo>
                        <a:pt x="18" y="16"/>
                        <a:pt x="19" y="15"/>
                        <a:pt x="20" y="14"/>
                      </a:cubicBezTo>
                      <a:cubicBezTo>
                        <a:pt x="22" y="8"/>
                        <a:pt x="27" y="4"/>
                        <a:pt x="34" y="4"/>
                      </a:cubicBezTo>
                      <a:cubicBezTo>
                        <a:pt x="40" y="4"/>
                        <a:pt x="45" y="8"/>
                        <a:pt x="47" y="14"/>
                      </a:cubicBezTo>
                      <a:cubicBezTo>
                        <a:pt x="48" y="15"/>
                        <a:pt x="49" y="16"/>
                        <a:pt x="51" y="17"/>
                      </a:cubicBezTo>
                      <a:cubicBezTo>
                        <a:pt x="58" y="17"/>
                        <a:pt x="64" y="24"/>
                        <a:pt x="64" y="31"/>
                      </a:cubicBezTo>
                      <a:cubicBezTo>
                        <a:pt x="64" y="39"/>
                        <a:pt x="57" y="46"/>
                        <a:pt x="49" y="46"/>
                      </a:cubicBezTo>
                      <a:close/>
                    </a:path>
                  </a:pathLst>
                </a:custGeom>
                <a:solidFill>
                  <a:srgbClr val="24B5E9"/>
                </a:solidFill>
                <a:ln w="9525">
                  <a:solidFill>
                    <a:schemeClr val="tx2">
                      <a:lumMod val="60000"/>
                      <a:lumOff val="40000"/>
                    </a:schemeClr>
                  </a:solidFill>
                  <a:round/>
                </a:ln>
              </p:spPr>
              <p:txBody>
                <a:bodyPr wrap="square" lIns="77391" tIns="38695" rIns="77391" bIns="38695">
                  <a:noAutofit/>
                </a:bodyPr>
                <a:lstStyle/>
                <a:p>
                  <a:pPr defTabSz="768985" fontAlgn="ctr">
                    <a:defRPr/>
                  </a:pPr>
                  <a:endParaRPr lang="en-US" sz="1000" dirty="0">
                    <a:solidFill>
                      <a:srgbClr val="1D1D1A"/>
                    </a:solidFill>
                    <a:latin typeface="Huawei Sans" panose="020C0503030203020204" pitchFamily="34" charset="0"/>
                    <a:ea typeface="微软雅黑" panose="020B0503020204020204" charset="-122"/>
                    <a:cs typeface="宋体" panose="02010600030101010101" pitchFamily="2" charset="-122"/>
                  </a:endParaRPr>
                </a:p>
              </p:txBody>
            </p:sp>
            <p:sp>
              <p:nvSpPr>
                <p:cNvPr id="155" name="Freeform 34"/>
                <p:cNvSpPr>
                  <a:spLocks noEditPoints="1"/>
                </p:cNvSpPr>
                <p:nvPr/>
              </p:nvSpPr>
              <p:spPr bwMode="auto">
                <a:xfrm>
                  <a:off x="12787313" y="-376238"/>
                  <a:ext cx="488950" cy="661988"/>
                </a:xfrm>
                <a:custGeom>
                  <a:avLst/>
                  <a:gdLst>
                    <a:gd name="T0" fmla="*/ 104 w 128"/>
                    <a:gd name="T1" fmla="*/ 0 h 176"/>
                    <a:gd name="T2" fmla="*/ 24 w 128"/>
                    <a:gd name="T3" fmla="*/ 0 h 176"/>
                    <a:gd name="T4" fmla="*/ 0 w 128"/>
                    <a:gd name="T5" fmla="*/ 24 h 176"/>
                    <a:gd name="T6" fmla="*/ 0 w 128"/>
                    <a:gd name="T7" fmla="*/ 152 h 176"/>
                    <a:gd name="T8" fmla="*/ 24 w 128"/>
                    <a:gd name="T9" fmla="*/ 176 h 176"/>
                    <a:gd name="T10" fmla="*/ 104 w 128"/>
                    <a:gd name="T11" fmla="*/ 176 h 176"/>
                    <a:gd name="T12" fmla="*/ 128 w 128"/>
                    <a:gd name="T13" fmla="*/ 152 h 176"/>
                    <a:gd name="T14" fmla="*/ 128 w 128"/>
                    <a:gd name="T15" fmla="*/ 24 h 176"/>
                    <a:gd name="T16" fmla="*/ 104 w 128"/>
                    <a:gd name="T17" fmla="*/ 0 h 176"/>
                    <a:gd name="T18" fmla="*/ 119 w 128"/>
                    <a:gd name="T19" fmla="*/ 152 h 176"/>
                    <a:gd name="T20" fmla="*/ 104 w 128"/>
                    <a:gd name="T21" fmla="*/ 168 h 176"/>
                    <a:gd name="T22" fmla="*/ 24 w 128"/>
                    <a:gd name="T23" fmla="*/ 168 h 176"/>
                    <a:gd name="T24" fmla="*/ 8 w 128"/>
                    <a:gd name="T25" fmla="*/ 152 h 176"/>
                    <a:gd name="T26" fmla="*/ 8 w 128"/>
                    <a:gd name="T27" fmla="*/ 24 h 176"/>
                    <a:gd name="T28" fmla="*/ 24 w 128"/>
                    <a:gd name="T29" fmla="*/ 8 h 176"/>
                    <a:gd name="T30" fmla="*/ 104 w 128"/>
                    <a:gd name="T31" fmla="*/ 8 h 176"/>
                    <a:gd name="T32" fmla="*/ 119 w 128"/>
                    <a:gd name="T33" fmla="*/ 24 h 176"/>
                    <a:gd name="T34" fmla="*/ 119 w 128"/>
                    <a:gd name="T35" fmla="*/ 15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76">
                      <a:moveTo>
                        <a:pt x="104" y="0"/>
                      </a:moveTo>
                      <a:cubicBezTo>
                        <a:pt x="24" y="0"/>
                        <a:pt x="24" y="0"/>
                        <a:pt x="24" y="0"/>
                      </a:cubicBezTo>
                      <a:cubicBezTo>
                        <a:pt x="10" y="0"/>
                        <a:pt x="0" y="11"/>
                        <a:pt x="0" y="24"/>
                      </a:cubicBezTo>
                      <a:cubicBezTo>
                        <a:pt x="0" y="152"/>
                        <a:pt x="0" y="152"/>
                        <a:pt x="0" y="152"/>
                      </a:cubicBezTo>
                      <a:cubicBezTo>
                        <a:pt x="0" y="165"/>
                        <a:pt x="10" y="176"/>
                        <a:pt x="24" y="176"/>
                      </a:cubicBezTo>
                      <a:cubicBezTo>
                        <a:pt x="104" y="176"/>
                        <a:pt x="104" y="176"/>
                        <a:pt x="104" y="176"/>
                      </a:cubicBezTo>
                      <a:cubicBezTo>
                        <a:pt x="117" y="176"/>
                        <a:pt x="128" y="165"/>
                        <a:pt x="128" y="152"/>
                      </a:cubicBezTo>
                      <a:cubicBezTo>
                        <a:pt x="128" y="24"/>
                        <a:pt x="128" y="24"/>
                        <a:pt x="128" y="24"/>
                      </a:cubicBezTo>
                      <a:cubicBezTo>
                        <a:pt x="128" y="11"/>
                        <a:pt x="117" y="0"/>
                        <a:pt x="104" y="0"/>
                      </a:cubicBezTo>
                      <a:close/>
                      <a:moveTo>
                        <a:pt x="119" y="152"/>
                      </a:moveTo>
                      <a:cubicBezTo>
                        <a:pt x="119" y="161"/>
                        <a:pt x="112" y="168"/>
                        <a:pt x="104" y="168"/>
                      </a:cubicBezTo>
                      <a:cubicBezTo>
                        <a:pt x="24" y="168"/>
                        <a:pt x="24" y="168"/>
                        <a:pt x="24" y="168"/>
                      </a:cubicBezTo>
                      <a:cubicBezTo>
                        <a:pt x="15" y="168"/>
                        <a:pt x="8" y="161"/>
                        <a:pt x="8" y="152"/>
                      </a:cubicBezTo>
                      <a:cubicBezTo>
                        <a:pt x="8" y="24"/>
                        <a:pt x="8" y="24"/>
                        <a:pt x="8" y="24"/>
                      </a:cubicBezTo>
                      <a:cubicBezTo>
                        <a:pt x="8" y="15"/>
                        <a:pt x="15" y="8"/>
                        <a:pt x="24" y="8"/>
                      </a:cubicBezTo>
                      <a:cubicBezTo>
                        <a:pt x="104" y="8"/>
                        <a:pt x="104" y="8"/>
                        <a:pt x="104" y="8"/>
                      </a:cubicBezTo>
                      <a:cubicBezTo>
                        <a:pt x="112" y="8"/>
                        <a:pt x="119" y="15"/>
                        <a:pt x="119" y="24"/>
                      </a:cubicBezTo>
                      <a:lnTo>
                        <a:pt x="119" y="152"/>
                      </a:lnTo>
                      <a:close/>
                    </a:path>
                  </a:pathLst>
                </a:custGeom>
                <a:solidFill>
                  <a:srgbClr val="24B5E9"/>
                </a:solidFill>
                <a:ln w="9525">
                  <a:solidFill>
                    <a:srgbClr val="00B0F0"/>
                  </a:solidFill>
                  <a:round/>
                </a:ln>
              </p:spPr>
              <p:txBody>
                <a:bodyPr wrap="square" lIns="77391" tIns="38695" rIns="77391" bIns="38695">
                  <a:noAutofit/>
                </a:bodyPr>
                <a:lstStyle/>
                <a:p>
                  <a:pPr defTabSz="768985" fontAlgn="ctr">
                    <a:defRPr/>
                  </a:pPr>
                  <a:endParaRPr lang="en-US" sz="1000" dirty="0">
                    <a:solidFill>
                      <a:srgbClr val="1D1D1A"/>
                    </a:solidFill>
                    <a:latin typeface="Huawei Sans" panose="020C0503030203020204" pitchFamily="34" charset="0"/>
                    <a:ea typeface="微软雅黑" panose="020B0503020204020204" charset="-122"/>
                    <a:cs typeface="宋体" panose="02010600030101010101" pitchFamily="2" charset="-122"/>
                  </a:endParaRPr>
                </a:p>
              </p:txBody>
            </p:sp>
          </p:grpSp>
          <p:sp>
            <p:nvSpPr>
              <p:cNvPr id="153" name="圆角矩形 152"/>
              <p:cNvSpPr/>
              <p:nvPr/>
            </p:nvSpPr>
            <p:spPr>
              <a:xfrm>
                <a:off x="8496453" y="1879068"/>
                <a:ext cx="146251" cy="98458"/>
              </a:xfrm>
              <a:prstGeom prst="round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defTabSz="768985" fontAlgn="ctr">
                  <a:defRPr/>
                </a:pPr>
                <a:endParaRPr lang="en-US" altLang="zh-CN" sz="1500" dirty="0">
                  <a:solidFill>
                    <a:srgbClr val="666666"/>
                  </a:solidFill>
                  <a:latin typeface="Huawei Sans" panose="020C0503030203020204" pitchFamily="34" charset="0"/>
                </a:endParaRPr>
              </a:p>
            </p:txBody>
          </p:sp>
        </p:grpSp>
        <p:grpSp>
          <p:nvGrpSpPr>
            <p:cNvPr id="148" name="组 45"/>
            <p:cNvGrpSpPr>
              <a:grpSpLocks/>
            </p:cNvGrpSpPr>
            <p:nvPr/>
          </p:nvGrpSpPr>
          <p:grpSpPr bwMode="auto">
            <a:xfrm>
              <a:off x="7009734" y="1194932"/>
              <a:ext cx="484216" cy="494740"/>
              <a:chOff x="5899150" y="4705350"/>
              <a:chExt cx="442913" cy="452438"/>
            </a:xfrm>
            <a:solidFill>
              <a:schemeClr val="tx2">
                <a:lumMod val="60000"/>
                <a:lumOff val="40000"/>
              </a:schemeClr>
            </a:solidFill>
          </p:grpSpPr>
          <p:sp>
            <p:nvSpPr>
              <p:cNvPr id="149" name="Freeform 287"/>
              <p:cNvSpPr>
                <a:spLocks noChangeArrowheads="1"/>
              </p:cNvSpPr>
              <p:nvPr/>
            </p:nvSpPr>
            <p:spPr bwMode="auto">
              <a:xfrm>
                <a:off x="5899150" y="4705350"/>
                <a:ext cx="442913" cy="440886"/>
              </a:xfrm>
              <a:custGeom>
                <a:avLst/>
                <a:gdLst>
                  <a:gd name="T0" fmla="*/ 707 w 1231"/>
                  <a:gd name="T1" fmla="*/ 1221 h 1224"/>
                  <a:gd name="T2" fmla="*/ 684 w 1231"/>
                  <a:gd name="T3" fmla="*/ 1202 h 1224"/>
                  <a:gd name="T4" fmla="*/ 704 w 1231"/>
                  <a:gd name="T5" fmla="*/ 1176 h 1224"/>
                  <a:gd name="T6" fmla="*/ 1185 w 1231"/>
                  <a:gd name="T7" fmla="*/ 614 h 1224"/>
                  <a:gd name="T8" fmla="*/ 615 w 1231"/>
                  <a:gd name="T9" fmla="*/ 44 h 1224"/>
                  <a:gd name="T10" fmla="*/ 45 w 1231"/>
                  <a:gd name="T11" fmla="*/ 614 h 1224"/>
                  <a:gd name="T12" fmla="*/ 526 w 1231"/>
                  <a:gd name="T13" fmla="*/ 1176 h 1224"/>
                  <a:gd name="T14" fmla="*/ 545 w 1231"/>
                  <a:gd name="T15" fmla="*/ 1202 h 1224"/>
                  <a:gd name="T16" fmla="*/ 520 w 1231"/>
                  <a:gd name="T17" fmla="*/ 1221 h 1224"/>
                  <a:gd name="T18" fmla="*/ 0 w 1231"/>
                  <a:gd name="T19" fmla="*/ 615 h 1224"/>
                  <a:gd name="T20" fmla="*/ 615 w 1231"/>
                  <a:gd name="T21" fmla="*/ 0 h 1224"/>
                  <a:gd name="T22" fmla="*/ 1230 w 1231"/>
                  <a:gd name="T23" fmla="*/ 615 h 1224"/>
                  <a:gd name="T24" fmla="*/ 710 w 1231"/>
                  <a:gd name="T25" fmla="*/ 1221 h 1224"/>
                  <a:gd name="T26" fmla="*/ 707 w 1231"/>
                  <a:gd name="T27" fmla="*/ 1221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1" h="1224">
                    <a:moveTo>
                      <a:pt x="707" y="1221"/>
                    </a:moveTo>
                    <a:cubicBezTo>
                      <a:pt x="696" y="1221"/>
                      <a:pt x="686" y="1213"/>
                      <a:pt x="684" y="1202"/>
                    </a:cubicBezTo>
                    <a:cubicBezTo>
                      <a:pt x="682" y="1190"/>
                      <a:pt x="691" y="1178"/>
                      <a:pt x="704" y="1176"/>
                    </a:cubicBezTo>
                    <a:cubicBezTo>
                      <a:pt x="983" y="1132"/>
                      <a:pt x="1185" y="896"/>
                      <a:pt x="1185" y="614"/>
                    </a:cubicBezTo>
                    <a:cubicBezTo>
                      <a:pt x="1185" y="300"/>
                      <a:pt x="929" y="44"/>
                      <a:pt x="615" y="44"/>
                    </a:cubicBezTo>
                    <a:cubicBezTo>
                      <a:pt x="301" y="44"/>
                      <a:pt x="45" y="300"/>
                      <a:pt x="45" y="614"/>
                    </a:cubicBezTo>
                    <a:cubicBezTo>
                      <a:pt x="45" y="896"/>
                      <a:pt x="247" y="1132"/>
                      <a:pt x="526" y="1176"/>
                    </a:cubicBezTo>
                    <a:cubicBezTo>
                      <a:pt x="539" y="1178"/>
                      <a:pt x="546" y="1190"/>
                      <a:pt x="545" y="1202"/>
                    </a:cubicBezTo>
                    <a:cubicBezTo>
                      <a:pt x="543" y="1213"/>
                      <a:pt x="533" y="1223"/>
                      <a:pt x="520" y="1221"/>
                    </a:cubicBezTo>
                    <a:cubicBezTo>
                      <a:pt x="219" y="1174"/>
                      <a:pt x="0" y="918"/>
                      <a:pt x="0" y="615"/>
                    </a:cubicBezTo>
                    <a:cubicBezTo>
                      <a:pt x="0" y="276"/>
                      <a:pt x="276" y="0"/>
                      <a:pt x="615" y="0"/>
                    </a:cubicBezTo>
                    <a:cubicBezTo>
                      <a:pt x="954" y="0"/>
                      <a:pt x="1230" y="276"/>
                      <a:pt x="1230" y="615"/>
                    </a:cubicBezTo>
                    <a:cubicBezTo>
                      <a:pt x="1230" y="919"/>
                      <a:pt x="1011" y="1174"/>
                      <a:pt x="710" y="1221"/>
                    </a:cubicBezTo>
                    <a:cubicBezTo>
                      <a:pt x="709" y="1221"/>
                      <a:pt x="708" y="1221"/>
                      <a:pt x="707" y="1221"/>
                    </a:cubicBezTo>
                  </a:path>
                </a:pathLst>
              </a:custGeom>
              <a:solidFill>
                <a:srgbClr val="24B5E9"/>
              </a:solidFill>
              <a:ln>
                <a:noFill/>
              </a:ln>
              <a:effectLst/>
            </p:spPr>
            <p:txBody>
              <a:bodyPr wrap="square" anchor="ctr">
                <a:noAutofit/>
              </a:bodyPr>
              <a:lstStyle/>
              <a:p>
                <a:pPr fontAlgn="ctr">
                  <a:defRPr/>
                </a:pPr>
                <a:endParaRPr lang="en-US" altLang="zh-CN" dirty="0">
                  <a:latin typeface="Huawei Sans" panose="020C0503030203020204" pitchFamily="34" charset="0"/>
                  <a:ea typeface="宋体" charset="0"/>
                  <a:cs typeface="宋体" charset="0"/>
                </a:endParaRPr>
              </a:p>
            </p:txBody>
          </p:sp>
          <p:sp>
            <p:nvSpPr>
              <p:cNvPr id="150" name="Freeform 288"/>
              <p:cNvSpPr>
                <a:spLocks noChangeArrowheads="1"/>
              </p:cNvSpPr>
              <p:nvPr/>
            </p:nvSpPr>
            <p:spPr bwMode="auto">
              <a:xfrm>
                <a:off x="6067650" y="5116394"/>
                <a:ext cx="41402" cy="41394"/>
              </a:xfrm>
              <a:custGeom>
                <a:avLst/>
                <a:gdLst>
                  <a:gd name="T0" fmla="*/ 114 w 115"/>
                  <a:gd name="T1" fmla="*/ 56 h 114"/>
                  <a:gd name="T2" fmla="*/ 106 w 115"/>
                  <a:gd name="T3" fmla="*/ 85 h 114"/>
                  <a:gd name="T4" fmla="*/ 85 w 115"/>
                  <a:gd name="T5" fmla="*/ 106 h 114"/>
                  <a:gd name="T6" fmla="*/ 57 w 115"/>
                  <a:gd name="T7" fmla="*/ 113 h 114"/>
                  <a:gd name="T8" fmla="*/ 29 w 115"/>
                  <a:gd name="T9" fmla="*/ 106 h 114"/>
                  <a:gd name="T10" fmla="*/ 8 w 115"/>
                  <a:gd name="T11" fmla="*/ 85 h 114"/>
                  <a:gd name="T12" fmla="*/ 0 w 115"/>
                  <a:gd name="T13" fmla="*/ 56 h 114"/>
                  <a:gd name="T14" fmla="*/ 8 w 115"/>
                  <a:gd name="T15" fmla="*/ 28 h 114"/>
                  <a:gd name="T16" fmla="*/ 29 w 115"/>
                  <a:gd name="T17" fmla="*/ 7 h 114"/>
                  <a:gd name="T18" fmla="*/ 57 w 115"/>
                  <a:gd name="T19" fmla="*/ 0 h 114"/>
                  <a:gd name="T20" fmla="*/ 85 w 115"/>
                  <a:gd name="T21" fmla="*/ 7 h 114"/>
                  <a:gd name="T22" fmla="*/ 106 w 115"/>
                  <a:gd name="T23" fmla="*/ 28 h 114"/>
                  <a:gd name="T24" fmla="*/ 114 w 115"/>
                  <a:gd name="T25" fmla="*/ 5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14">
                    <a:moveTo>
                      <a:pt x="114" y="56"/>
                    </a:moveTo>
                    <a:cubicBezTo>
                      <a:pt x="114" y="67"/>
                      <a:pt x="111" y="76"/>
                      <a:pt x="106" y="85"/>
                    </a:cubicBezTo>
                    <a:cubicBezTo>
                      <a:pt x="101" y="94"/>
                      <a:pt x="94" y="101"/>
                      <a:pt x="85" y="106"/>
                    </a:cubicBezTo>
                    <a:cubicBezTo>
                      <a:pt x="76" y="112"/>
                      <a:pt x="67" y="113"/>
                      <a:pt x="57" y="113"/>
                    </a:cubicBezTo>
                    <a:cubicBezTo>
                      <a:pt x="47" y="113"/>
                      <a:pt x="38" y="112"/>
                      <a:pt x="29" y="106"/>
                    </a:cubicBezTo>
                    <a:cubicBezTo>
                      <a:pt x="20" y="101"/>
                      <a:pt x="13" y="94"/>
                      <a:pt x="8" y="85"/>
                    </a:cubicBezTo>
                    <a:cubicBezTo>
                      <a:pt x="3" y="76"/>
                      <a:pt x="0" y="67"/>
                      <a:pt x="0" y="56"/>
                    </a:cubicBezTo>
                    <a:cubicBezTo>
                      <a:pt x="0" y="46"/>
                      <a:pt x="3" y="37"/>
                      <a:pt x="8" y="28"/>
                    </a:cubicBezTo>
                    <a:cubicBezTo>
                      <a:pt x="13" y="19"/>
                      <a:pt x="20" y="13"/>
                      <a:pt x="29" y="7"/>
                    </a:cubicBezTo>
                    <a:cubicBezTo>
                      <a:pt x="38" y="2"/>
                      <a:pt x="47" y="0"/>
                      <a:pt x="57" y="0"/>
                    </a:cubicBezTo>
                    <a:cubicBezTo>
                      <a:pt x="67" y="0"/>
                      <a:pt x="76" y="2"/>
                      <a:pt x="85" y="7"/>
                    </a:cubicBezTo>
                    <a:cubicBezTo>
                      <a:pt x="94" y="13"/>
                      <a:pt x="101" y="19"/>
                      <a:pt x="106" y="28"/>
                    </a:cubicBezTo>
                    <a:cubicBezTo>
                      <a:pt x="111" y="37"/>
                      <a:pt x="114" y="46"/>
                      <a:pt x="114" y="56"/>
                    </a:cubicBezTo>
                  </a:path>
                </a:pathLst>
              </a:custGeom>
              <a:grpFill/>
              <a:ln>
                <a:noFill/>
              </a:ln>
              <a:effectLst/>
            </p:spPr>
            <p:txBody>
              <a:bodyPr wrap="square" anchor="ctr">
                <a:noAutofit/>
              </a:bodyPr>
              <a:lstStyle/>
              <a:p>
                <a:pPr fontAlgn="ctr">
                  <a:defRPr/>
                </a:pPr>
                <a:endParaRPr lang="en-US" altLang="zh-CN" dirty="0">
                  <a:latin typeface="Huawei Sans" panose="020C0503030203020204" pitchFamily="34" charset="0"/>
                  <a:ea typeface="宋体" charset="0"/>
                  <a:cs typeface="宋体" charset="0"/>
                </a:endParaRPr>
              </a:p>
            </p:txBody>
          </p:sp>
          <p:sp>
            <p:nvSpPr>
              <p:cNvPr id="151" name="Freeform 289"/>
              <p:cNvSpPr>
                <a:spLocks noChangeArrowheads="1"/>
              </p:cNvSpPr>
              <p:nvPr/>
            </p:nvSpPr>
            <p:spPr bwMode="auto">
              <a:xfrm>
                <a:off x="6134086" y="5116394"/>
                <a:ext cx="41403" cy="41394"/>
              </a:xfrm>
              <a:custGeom>
                <a:avLst/>
                <a:gdLst>
                  <a:gd name="T0" fmla="*/ 113 w 114"/>
                  <a:gd name="T1" fmla="*/ 56 h 114"/>
                  <a:gd name="T2" fmla="*/ 106 w 114"/>
                  <a:gd name="T3" fmla="*/ 85 h 114"/>
                  <a:gd name="T4" fmla="*/ 85 w 114"/>
                  <a:gd name="T5" fmla="*/ 106 h 114"/>
                  <a:gd name="T6" fmla="*/ 57 w 114"/>
                  <a:gd name="T7" fmla="*/ 113 h 114"/>
                  <a:gd name="T8" fmla="*/ 28 w 114"/>
                  <a:gd name="T9" fmla="*/ 106 h 114"/>
                  <a:gd name="T10" fmla="*/ 8 w 114"/>
                  <a:gd name="T11" fmla="*/ 85 h 114"/>
                  <a:gd name="T12" fmla="*/ 0 w 114"/>
                  <a:gd name="T13" fmla="*/ 56 h 114"/>
                  <a:gd name="T14" fmla="*/ 8 w 114"/>
                  <a:gd name="T15" fmla="*/ 28 h 114"/>
                  <a:gd name="T16" fmla="*/ 28 w 114"/>
                  <a:gd name="T17" fmla="*/ 7 h 114"/>
                  <a:gd name="T18" fmla="*/ 57 w 114"/>
                  <a:gd name="T19" fmla="*/ 0 h 114"/>
                  <a:gd name="T20" fmla="*/ 85 w 114"/>
                  <a:gd name="T21" fmla="*/ 7 h 114"/>
                  <a:gd name="T22" fmla="*/ 106 w 114"/>
                  <a:gd name="T23" fmla="*/ 28 h 114"/>
                  <a:gd name="T24" fmla="*/ 113 w 114"/>
                  <a:gd name="T25" fmla="*/ 5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14">
                    <a:moveTo>
                      <a:pt x="113" y="56"/>
                    </a:moveTo>
                    <a:cubicBezTo>
                      <a:pt x="113" y="67"/>
                      <a:pt x="111" y="76"/>
                      <a:pt x="106" y="85"/>
                    </a:cubicBezTo>
                    <a:cubicBezTo>
                      <a:pt x="101" y="94"/>
                      <a:pt x="94" y="101"/>
                      <a:pt x="85" y="106"/>
                    </a:cubicBezTo>
                    <a:cubicBezTo>
                      <a:pt x="76" y="112"/>
                      <a:pt x="68" y="113"/>
                      <a:pt x="57" y="113"/>
                    </a:cubicBezTo>
                    <a:cubicBezTo>
                      <a:pt x="47" y="113"/>
                      <a:pt x="38" y="112"/>
                      <a:pt x="28" y="106"/>
                    </a:cubicBezTo>
                    <a:cubicBezTo>
                      <a:pt x="19" y="101"/>
                      <a:pt x="13" y="94"/>
                      <a:pt x="8" y="85"/>
                    </a:cubicBezTo>
                    <a:cubicBezTo>
                      <a:pt x="3" y="76"/>
                      <a:pt x="0" y="67"/>
                      <a:pt x="0" y="56"/>
                    </a:cubicBezTo>
                    <a:cubicBezTo>
                      <a:pt x="0" y="46"/>
                      <a:pt x="3" y="37"/>
                      <a:pt x="8" y="28"/>
                    </a:cubicBezTo>
                    <a:cubicBezTo>
                      <a:pt x="13" y="19"/>
                      <a:pt x="19" y="13"/>
                      <a:pt x="28" y="7"/>
                    </a:cubicBezTo>
                    <a:cubicBezTo>
                      <a:pt x="38" y="2"/>
                      <a:pt x="46" y="0"/>
                      <a:pt x="57" y="0"/>
                    </a:cubicBezTo>
                    <a:cubicBezTo>
                      <a:pt x="67" y="0"/>
                      <a:pt x="76" y="2"/>
                      <a:pt x="85" y="7"/>
                    </a:cubicBezTo>
                    <a:cubicBezTo>
                      <a:pt x="94" y="13"/>
                      <a:pt x="101" y="19"/>
                      <a:pt x="106" y="28"/>
                    </a:cubicBezTo>
                    <a:cubicBezTo>
                      <a:pt x="111" y="37"/>
                      <a:pt x="113" y="46"/>
                      <a:pt x="113" y="56"/>
                    </a:cubicBezTo>
                  </a:path>
                </a:pathLst>
              </a:custGeom>
              <a:grpFill/>
              <a:ln>
                <a:noFill/>
              </a:ln>
              <a:effectLst/>
            </p:spPr>
            <p:txBody>
              <a:bodyPr wrap="square" anchor="ctr">
                <a:noAutofit/>
              </a:bodyPr>
              <a:lstStyle/>
              <a:p>
                <a:pPr fontAlgn="ctr">
                  <a:defRPr/>
                </a:pPr>
                <a:endParaRPr lang="en-US" altLang="zh-CN" dirty="0">
                  <a:latin typeface="Huawei Sans" panose="020C0503030203020204" pitchFamily="34" charset="0"/>
                  <a:ea typeface="宋体" charset="0"/>
                  <a:cs typeface="宋体" charset="0"/>
                </a:endParaRPr>
              </a:p>
            </p:txBody>
          </p:sp>
        </p:grpSp>
      </p:grpSp>
      <p:grpSp>
        <p:nvGrpSpPr>
          <p:cNvPr id="157" name="组 2"/>
          <p:cNvGrpSpPr>
            <a:grpSpLocks/>
          </p:cNvGrpSpPr>
          <p:nvPr/>
        </p:nvGrpSpPr>
        <p:grpSpPr bwMode="auto">
          <a:xfrm>
            <a:off x="9020018" y="5124547"/>
            <a:ext cx="1182540" cy="609633"/>
            <a:chOff x="809625" y="1066800"/>
            <a:chExt cx="766763" cy="395288"/>
          </a:xfrm>
          <a:solidFill>
            <a:srgbClr val="00B0F0"/>
          </a:solidFill>
        </p:grpSpPr>
        <p:sp>
          <p:nvSpPr>
            <p:cNvPr id="166" name="Freeform 252"/>
            <p:cNvSpPr>
              <a:spLocks noChangeArrowheads="1"/>
            </p:cNvSpPr>
            <p:nvPr/>
          </p:nvSpPr>
          <p:spPr bwMode="auto">
            <a:xfrm>
              <a:off x="885825" y="1066800"/>
              <a:ext cx="690563" cy="392113"/>
            </a:xfrm>
            <a:custGeom>
              <a:avLst/>
              <a:gdLst>
                <a:gd name="T0" fmla="*/ 2147483647 w 1164"/>
                <a:gd name="T1" fmla="*/ 417355820 h 661"/>
                <a:gd name="T2" fmla="*/ 2147483647 w 1164"/>
                <a:gd name="T3" fmla="*/ 2147483647 h 661"/>
                <a:gd name="T4" fmla="*/ 2147483647 w 1164"/>
                <a:gd name="T5" fmla="*/ 2147483647 h 661"/>
                <a:gd name="T6" fmla="*/ 2147483647 w 1164"/>
                <a:gd name="T7" fmla="*/ 2147483647 h 661"/>
                <a:gd name="T8" fmla="*/ 2147483647 w 1164"/>
                <a:gd name="T9" fmla="*/ 2147483647 h 661"/>
                <a:gd name="T10" fmla="*/ 2147483647 w 1164"/>
                <a:gd name="T11" fmla="*/ 2147483647 h 661"/>
                <a:gd name="T12" fmla="*/ 2147483647 w 1164"/>
                <a:gd name="T13" fmla="*/ 2147483647 h 661"/>
                <a:gd name="T14" fmla="*/ 2147483647 w 1164"/>
                <a:gd name="T15" fmla="*/ 2147483647 h 661"/>
                <a:gd name="T16" fmla="*/ 2147483647 w 1164"/>
                <a:gd name="T17" fmla="*/ 2147483647 h 661"/>
                <a:gd name="T18" fmla="*/ 2147483647 w 1164"/>
                <a:gd name="T19" fmla="*/ 2147483647 h 661"/>
                <a:gd name="T20" fmla="*/ 2147483647 w 1164"/>
                <a:gd name="T21" fmla="*/ 2147483647 h 661"/>
                <a:gd name="T22" fmla="*/ 2147483647 w 1164"/>
                <a:gd name="T23" fmla="*/ 2147483647 h 661"/>
                <a:gd name="T24" fmla="*/ 2147483647 w 1164"/>
                <a:gd name="T25" fmla="*/ 2147483647 h 661"/>
                <a:gd name="T26" fmla="*/ 0 w 1164"/>
                <a:gd name="T27" fmla="*/ 2147483647 h 661"/>
                <a:gd name="T28" fmla="*/ 2147483647 w 1164"/>
                <a:gd name="T29" fmla="*/ 2147483647 h 661"/>
                <a:gd name="T30" fmla="*/ 2147483647 w 1164"/>
                <a:gd name="T31" fmla="*/ 1878805036 h 661"/>
                <a:gd name="T32" fmla="*/ 2147483647 w 1164"/>
                <a:gd name="T33" fmla="*/ 417355820 h 6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4" h="661">
                  <a:moveTo>
                    <a:pt x="99" y="2"/>
                  </a:moveTo>
                  <a:lnTo>
                    <a:pt x="1163" y="248"/>
                  </a:lnTo>
                  <a:lnTo>
                    <a:pt x="1163" y="480"/>
                  </a:lnTo>
                  <a:lnTo>
                    <a:pt x="1038" y="500"/>
                  </a:lnTo>
                  <a:cubicBezTo>
                    <a:pt x="1039" y="487"/>
                    <a:pt x="1036" y="472"/>
                    <a:pt x="1029" y="459"/>
                  </a:cubicBezTo>
                  <a:lnTo>
                    <a:pt x="1120" y="444"/>
                  </a:lnTo>
                  <a:lnTo>
                    <a:pt x="1120" y="282"/>
                  </a:lnTo>
                  <a:lnTo>
                    <a:pt x="96" y="45"/>
                  </a:lnTo>
                  <a:lnTo>
                    <a:pt x="44" y="505"/>
                  </a:lnTo>
                  <a:lnTo>
                    <a:pt x="81" y="613"/>
                  </a:lnTo>
                  <a:lnTo>
                    <a:pt x="805" y="495"/>
                  </a:lnTo>
                  <a:cubicBezTo>
                    <a:pt x="802" y="509"/>
                    <a:pt x="803" y="524"/>
                    <a:pt x="807" y="538"/>
                  </a:cubicBezTo>
                  <a:lnTo>
                    <a:pt x="52" y="660"/>
                  </a:lnTo>
                  <a:lnTo>
                    <a:pt x="0" y="509"/>
                  </a:lnTo>
                  <a:lnTo>
                    <a:pt x="54" y="34"/>
                  </a:lnTo>
                  <a:cubicBezTo>
                    <a:pt x="55" y="25"/>
                    <a:pt x="60" y="16"/>
                    <a:pt x="69" y="9"/>
                  </a:cubicBezTo>
                  <a:cubicBezTo>
                    <a:pt x="77" y="3"/>
                    <a:pt x="88" y="0"/>
                    <a:pt x="99" y="2"/>
                  </a:cubicBezTo>
                </a:path>
              </a:pathLst>
            </a:custGeom>
            <a:grpFill/>
            <a:ln w="9525" cap="rnd">
              <a:solidFill>
                <a:srgbClr val="24B5E9"/>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anchor="ctr">
              <a:noAutofit/>
            </a:bodyPr>
            <a:lstStyle/>
            <a:p>
              <a:pPr fontAlgn="ctr">
                <a:defRPr/>
              </a:pPr>
              <a:endParaRPr lang="en-US" altLang="zh-CN" dirty="0">
                <a:latin typeface="Huawei Sans" panose="020C0503030203020204" pitchFamily="34" charset="0"/>
              </a:endParaRPr>
            </a:p>
          </p:txBody>
        </p:sp>
        <p:sp>
          <p:nvSpPr>
            <p:cNvPr id="167" name="Freeform 253"/>
            <p:cNvSpPr>
              <a:spLocks noChangeArrowheads="1"/>
            </p:cNvSpPr>
            <p:nvPr/>
          </p:nvSpPr>
          <p:spPr bwMode="auto">
            <a:xfrm>
              <a:off x="809625" y="1077913"/>
              <a:ext cx="133350" cy="379412"/>
            </a:xfrm>
            <a:custGeom>
              <a:avLst/>
              <a:gdLst>
                <a:gd name="T0" fmla="*/ 2147483647 w 223"/>
                <a:gd name="T1" fmla="*/ 2147483647 h 641"/>
                <a:gd name="T2" fmla="*/ 2147483647 w 223"/>
                <a:gd name="T3" fmla="*/ 2147483647 h 641"/>
                <a:gd name="T4" fmla="*/ 2147483647 w 223"/>
                <a:gd name="T5" fmla="*/ 2147483647 h 641"/>
                <a:gd name="T6" fmla="*/ 2147483647 w 223"/>
                <a:gd name="T7" fmla="*/ 2147483647 h 641"/>
                <a:gd name="T8" fmla="*/ 2147483647 w 223"/>
                <a:gd name="T9" fmla="*/ 2147483647 h 641"/>
                <a:gd name="T10" fmla="*/ 2147483647 w 223"/>
                <a:gd name="T11" fmla="*/ 2147483647 h 641"/>
                <a:gd name="T12" fmla="*/ 0 w 223"/>
                <a:gd name="T13" fmla="*/ 2147483647 h 641"/>
                <a:gd name="T14" fmla="*/ 2147483647 w 223"/>
                <a:gd name="T15" fmla="*/ 2147483647 h 641"/>
                <a:gd name="T16" fmla="*/ 2147483647 w 223"/>
                <a:gd name="T17" fmla="*/ 2147483647 h 641"/>
                <a:gd name="T18" fmla="*/ 2147483647 w 223"/>
                <a:gd name="T19" fmla="*/ 0 h 641"/>
                <a:gd name="T20" fmla="*/ 2147483647 w 223"/>
                <a:gd name="T21" fmla="*/ 2147483647 h 641"/>
                <a:gd name="T22" fmla="*/ 2147483647 w 223"/>
                <a:gd name="T23" fmla="*/ 2147483647 h 641"/>
                <a:gd name="T24" fmla="*/ 2147483647 w 223"/>
                <a:gd name="T25" fmla="*/ 2147483647 h 641"/>
                <a:gd name="T26" fmla="*/ 2147483647 w 223"/>
                <a:gd name="T27" fmla="*/ 2147483647 h 641"/>
                <a:gd name="T28" fmla="*/ 2147483647 w 223"/>
                <a:gd name="T29" fmla="*/ 2147483647 h 641"/>
                <a:gd name="T30" fmla="*/ 2147483647 w 223"/>
                <a:gd name="T31" fmla="*/ 2147483647 h 641"/>
                <a:gd name="T32" fmla="*/ 2147483647 w 223"/>
                <a:gd name="T33" fmla="*/ 2147483647 h 641"/>
                <a:gd name="T34" fmla="*/ 2147483647 w 223"/>
                <a:gd name="T35" fmla="*/ 2147483647 h 641"/>
                <a:gd name="T36" fmla="*/ 2147483647 w 223"/>
                <a:gd name="T37" fmla="*/ 2147483647 h 641"/>
                <a:gd name="T38" fmla="*/ 2147483647 w 223"/>
                <a:gd name="T39" fmla="*/ 2147483647 h 641"/>
                <a:gd name="T40" fmla="*/ 2147483647 w 223"/>
                <a:gd name="T41" fmla="*/ 2147483647 h 641"/>
                <a:gd name="T42" fmla="*/ 2147483647 w 223"/>
                <a:gd name="T43" fmla="*/ 2147483647 h 641"/>
                <a:gd name="T44" fmla="*/ 2147483647 w 223"/>
                <a:gd name="T45" fmla="*/ 2147483647 h 641"/>
                <a:gd name="T46" fmla="*/ 2147483647 w 223"/>
                <a:gd name="T47" fmla="*/ 2147483647 h 641"/>
                <a:gd name="T48" fmla="*/ 2147483647 w 223"/>
                <a:gd name="T49" fmla="*/ 2147483647 h 641"/>
                <a:gd name="T50" fmla="*/ 2147483647 w 223"/>
                <a:gd name="T51" fmla="*/ 2147483647 h 641"/>
                <a:gd name="T52" fmla="*/ 2147483647 w 223"/>
                <a:gd name="T53" fmla="*/ 2147483647 h 641"/>
                <a:gd name="T54" fmla="*/ 2147483647 w 223"/>
                <a:gd name="T55" fmla="*/ 2147483647 h 641"/>
                <a:gd name="T56" fmla="*/ 2147483647 w 223"/>
                <a:gd name="T57" fmla="*/ 2147483647 h 641"/>
                <a:gd name="T58" fmla="*/ 2147483647 w 223"/>
                <a:gd name="T59" fmla="*/ 2147483647 h 641"/>
                <a:gd name="T60" fmla="*/ 2147483647 w 223"/>
                <a:gd name="T61" fmla="*/ 2147483647 h 641"/>
                <a:gd name="T62" fmla="*/ 2147483647 w 223"/>
                <a:gd name="T63" fmla="*/ 2147483647 h 641"/>
                <a:gd name="T64" fmla="*/ 2147483647 w 223"/>
                <a:gd name="T65" fmla="*/ 2147483647 h 641"/>
                <a:gd name="T66" fmla="*/ 2147483647 w 223"/>
                <a:gd name="T67" fmla="*/ 2147483647 h 641"/>
                <a:gd name="T68" fmla="*/ 2147483647 w 223"/>
                <a:gd name="T69" fmla="*/ 2147483647 h 641"/>
                <a:gd name="T70" fmla="*/ 2147483647 w 223"/>
                <a:gd name="T71" fmla="*/ 2147483647 h 6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3" h="641">
                  <a:moveTo>
                    <a:pt x="170" y="480"/>
                  </a:moveTo>
                  <a:cubicBezTo>
                    <a:pt x="170" y="487"/>
                    <a:pt x="170" y="494"/>
                    <a:pt x="171" y="503"/>
                  </a:cubicBezTo>
                  <a:lnTo>
                    <a:pt x="211" y="613"/>
                  </a:lnTo>
                  <a:cubicBezTo>
                    <a:pt x="208" y="612"/>
                    <a:pt x="205" y="612"/>
                    <a:pt x="201" y="612"/>
                  </a:cubicBezTo>
                  <a:cubicBezTo>
                    <a:pt x="178" y="612"/>
                    <a:pt x="163" y="624"/>
                    <a:pt x="155" y="640"/>
                  </a:cubicBezTo>
                  <a:lnTo>
                    <a:pt x="40" y="597"/>
                  </a:lnTo>
                  <a:lnTo>
                    <a:pt x="0" y="478"/>
                  </a:lnTo>
                  <a:lnTo>
                    <a:pt x="43" y="76"/>
                  </a:lnTo>
                  <a:cubicBezTo>
                    <a:pt x="45" y="58"/>
                    <a:pt x="56" y="43"/>
                    <a:pt x="73" y="37"/>
                  </a:cubicBezTo>
                  <a:lnTo>
                    <a:pt x="166" y="0"/>
                  </a:lnTo>
                  <a:cubicBezTo>
                    <a:pt x="174" y="19"/>
                    <a:pt x="190" y="32"/>
                    <a:pt x="214" y="32"/>
                  </a:cubicBezTo>
                  <a:cubicBezTo>
                    <a:pt x="216" y="32"/>
                    <a:pt x="219" y="31"/>
                    <a:pt x="222" y="31"/>
                  </a:cubicBezTo>
                  <a:lnTo>
                    <a:pt x="170" y="480"/>
                  </a:lnTo>
                  <a:close/>
                  <a:moveTo>
                    <a:pt x="163" y="593"/>
                  </a:moveTo>
                  <a:cubicBezTo>
                    <a:pt x="187" y="593"/>
                    <a:pt x="187" y="557"/>
                    <a:pt x="163" y="555"/>
                  </a:cubicBezTo>
                  <a:cubicBezTo>
                    <a:pt x="162" y="553"/>
                    <a:pt x="161" y="552"/>
                    <a:pt x="159" y="550"/>
                  </a:cubicBezTo>
                  <a:cubicBezTo>
                    <a:pt x="162" y="541"/>
                    <a:pt x="160" y="528"/>
                    <a:pt x="149" y="524"/>
                  </a:cubicBezTo>
                  <a:cubicBezTo>
                    <a:pt x="167" y="501"/>
                    <a:pt x="164" y="461"/>
                    <a:pt x="138" y="444"/>
                  </a:cubicBezTo>
                  <a:cubicBezTo>
                    <a:pt x="154" y="408"/>
                    <a:pt x="151" y="370"/>
                    <a:pt x="154" y="331"/>
                  </a:cubicBezTo>
                  <a:cubicBezTo>
                    <a:pt x="155" y="325"/>
                    <a:pt x="153" y="321"/>
                    <a:pt x="151" y="318"/>
                  </a:cubicBezTo>
                  <a:cubicBezTo>
                    <a:pt x="156" y="300"/>
                    <a:pt x="162" y="281"/>
                    <a:pt x="166" y="263"/>
                  </a:cubicBezTo>
                  <a:cubicBezTo>
                    <a:pt x="168" y="257"/>
                    <a:pt x="166" y="252"/>
                    <a:pt x="163" y="247"/>
                  </a:cubicBezTo>
                  <a:cubicBezTo>
                    <a:pt x="165" y="217"/>
                    <a:pt x="168" y="187"/>
                    <a:pt x="176" y="159"/>
                  </a:cubicBezTo>
                  <a:cubicBezTo>
                    <a:pt x="183" y="132"/>
                    <a:pt x="195" y="106"/>
                    <a:pt x="201" y="78"/>
                  </a:cubicBezTo>
                  <a:cubicBezTo>
                    <a:pt x="201" y="75"/>
                    <a:pt x="201" y="72"/>
                    <a:pt x="201" y="70"/>
                  </a:cubicBezTo>
                  <a:cubicBezTo>
                    <a:pt x="209" y="58"/>
                    <a:pt x="203" y="39"/>
                    <a:pt x="186" y="39"/>
                  </a:cubicBezTo>
                  <a:cubicBezTo>
                    <a:pt x="181" y="39"/>
                    <a:pt x="178" y="41"/>
                    <a:pt x="175" y="43"/>
                  </a:cubicBezTo>
                  <a:lnTo>
                    <a:pt x="88" y="76"/>
                  </a:lnTo>
                  <a:cubicBezTo>
                    <a:pt x="87" y="77"/>
                    <a:pt x="86" y="78"/>
                    <a:pt x="86" y="79"/>
                  </a:cubicBezTo>
                  <a:lnTo>
                    <a:pt x="44" y="472"/>
                  </a:lnTo>
                  <a:lnTo>
                    <a:pt x="75" y="562"/>
                  </a:lnTo>
                  <a:lnTo>
                    <a:pt x="154" y="590"/>
                  </a:lnTo>
                  <a:cubicBezTo>
                    <a:pt x="155" y="591"/>
                    <a:pt x="155" y="591"/>
                    <a:pt x="156" y="591"/>
                  </a:cubicBezTo>
                  <a:lnTo>
                    <a:pt x="161" y="594"/>
                  </a:lnTo>
                  <a:lnTo>
                    <a:pt x="161" y="593"/>
                  </a:lnTo>
                  <a:cubicBezTo>
                    <a:pt x="162" y="593"/>
                    <a:pt x="162" y="593"/>
                    <a:pt x="163" y="593"/>
                  </a:cubicBezTo>
                  <a:close/>
                </a:path>
              </a:pathLst>
            </a:custGeom>
            <a:grpFill/>
            <a:ln w="9525" cap="rnd">
              <a:solidFill>
                <a:srgbClr val="24B5E9"/>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anchor="ctr">
              <a:noAutofit/>
            </a:bodyPr>
            <a:lstStyle/>
            <a:p>
              <a:pPr fontAlgn="ctr">
                <a:defRPr/>
              </a:pPr>
              <a:endParaRPr lang="en-US" altLang="zh-CN" dirty="0">
                <a:latin typeface="Huawei Sans" panose="020C0503030203020204" pitchFamily="34" charset="0"/>
              </a:endParaRPr>
            </a:p>
          </p:txBody>
        </p:sp>
        <p:sp>
          <p:nvSpPr>
            <p:cNvPr id="168" name="Line 254"/>
            <p:cNvSpPr>
              <a:spLocks noChangeShapeType="1"/>
            </p:cNvSpPr>
            <p:nvPr/>
          </p:nvSpPr>
          <p:spPr bwMode="auto">
            <a:xfrm>
              <a:off x="958850" y="1085850"/>
              <a:ext cx="3175" cy="352425"/>
            </a:xfrm>
            <a:prstGeom prst="line">
              <a:avLst/>
            </a:prstGeom>
            <a:grpFill/>
            <a:ln w="3960">
              <a:solidFill>
                <a:srgbClr val="24B5E9"/>
              </a:solidFill>
              <a:miter lim="800000"/>
              <a:headEnd/>
              <a:tailEnd/>
            </a:ln>
            <a:extLst/>
          </p:spPr>
          <p:txBody>
            <a:bodyPr wrap="square">
              <a:noAutofit/>
            </a:bodyPr>
            <a:lstStyle/>
            <a:p>
              <a:pPr fontAlgn="ctr"/>
              <a:endParaRPr lang="en-US" altLang="zh-CN" dirty="0">
                <a:latin typeface="Huawei Sans" panose="020C0503030203020204" pitchFamily="34" charset="0"/>
              </a:endParaRPr>
            </a:p>
          </p:txBody>
        </p:sp>
        <p:sp>
          <p:nvSpPr>
            <p:cNvPr id="169" name="Line 255"/>
            <p:cNvSpPr>
              <a:spLocks noChangeShapeType="1"/>
            </p:cNvSpPr>
            <p:nvPr/>
          </p:nvSpPr>
          <p:spPr bwMode="auto">
            <a:xfrm>
              <a:off x="984250" y="1090613"/>
              <a:ext cx="3175" cy="346075"/>
            </a:xfrm>
            <a:prstGeom prst="line">
              <a:avLst/>
            </a:prstGeom>
            <a:grpFill/>
            <a:ln w="3960">
              <a:solidFill>
                <a:srgbClr val="24B5E9"/>
              </a:solidFill>
              <a:miter lim="800000"/>
              <a:headEnd/>
              <a:tailEnd/>
            </a:ln>
            <a:extLst/>
          </p:spPr>
          <p:txBody>
            <a:bodyPr wrap="square">
              <a:noAutofit/>
            </a:bodyPr>
            <a:lstStyle/>
            <a:p>
              <a:pPr fontAlgn="ctr"/>
              <a:endParaRPr lang="en-US" altLang="zh-CN" dirty="0">
                <a:latin typeface="Huawei Sans" panose="020C0503030203020204" pitchFamily="34" charset="0"/>
              </a:endParaRPr>
            </a:p>
          </p:txBody>
        </p:sp>
        <p:sp>
          <p:nvSpPr>
            <p:cNvPr id="170" name="Line 256"/>
            <p:cNvSpPr>
              <a:spLocks noChangeShapeType="1"/>
            </p:cNvSpPr>
            <p:nvPr/>
          </p:nvSpPr>
          <p:spPr bwMode="auto">
            <a:xfrm>
              <a:off x="1068388" y="1111250"/>
              <a:ext cx="3175" cy="311150"/>
            </a:xfrm>
            <a:prstGeom prst="line">
              <a:avLst/>
            </a:prstGeom>
            <a:grpFill/>
            <a:ln w="3960">
              <a:solidFill>
                <a:srgbClr val="24B5E9"/>
              </a:solidFill>
              <a:miter lim="800000"/>
              <a:headEnd/>
              <a:tailEnd/>
            </a:ln>
            <a:extLst/>
          </p:spPr>
          <p:txBody>
            <a:bodyPr wrap="square">
              <a:noAutofit/>
            </a:bodyPr>
            <a:lstStyle/>
            <a:p>
              <a:pPr fontAlgn="ctr"/>
              <a:endParaRPr lang="en-US" altLang="zh-CN" dirty="0">
                <a:latin typeface="Huawei Sans" panose="020C0503030203020204" pitchFamily="34" charset="0"/>
              </a:endParaRPr>
            </a:p>
          </p:txBody>
        </p:sp>
        <p:sp>
          <p:nvSpPr>
            <p:cNvPr id="171" name="Line 257"/>
            <p:cNvSpPr>
              <a:spLocks noChangeShapeType="1"/>
            </p:cNvSpPr>
            <p:nvPr/>
          </p:nvSpPr>
          <p:spPr bwMode="auto">
            <a:xfrm>
              <a:off x="1089025" y="1114425"/>
              <a:ext cx="3175" cy="303213"/>
            </a:xfrm>
            <a:prstGeom prst="line">
              <a:avLst/>
            </a:prstGeom>
            <a:grpFill/>
            <a:ln w="3960">
              <a:solidFill>
                <a:srgbClr val="24B5E9"/>
              </a:solidFill>
              <a:miter lim="800000"/>
              <a:headEnd/>
              <a:tailEnd/>
            </a:ln>
            <a:extLst/>
          </p:spPr>
          <p:txBody>
            <a:bodyPr wrap="square">
              <a:noAutofit/>
            </a:bodyPr>
            <a:lstStyle/>
            <a:p>
              <a:pPr fontAlgn="ctr"/>
              <a:endParaRPr lang="en-US" altLang="zh-CN" dirty="0">
                <a:latin typeface="Huawei Sans" panose="020C0503030203020204" pitchFamily="34" charset="0"/>
              </a:endParaRPr>
            </a:p>
          </p:txBody>
        </p:sp>
        <p:sp>
          <p:nvSpPr>
            <p:cNvPr id="172" name="Line 258"/>
            <p:cNvSpPr>
              <a:spLocks noChangeShapeType="1"/>
            </p:cNvSpPr>
            <p:nvPr/>
          </p:nvSpPr>
          <p:spPr bwMode="auto">
            <a:xfrm>
              <a:off x="1155700" y="1131888"/>
              <a:ext cx="1588" cy="274637"/>
            </a:xfrm>
            <a:prstGeom prst="line">
              <a:avLst/>
            </a:prstGeom>
            <a:grpFill/>
            <a:ln w="3960">
              <a:solidFill>
                <a:srgbClr val="24B5E9"/>
              </a:solidFill>
              <a:miter lim="800000"/>
              <a:headEnd/>
              <a:tailEnd/>
            </a:ln>
            <a:extLst/>
          </p:spPr>
          <p:txBody>
            <a:bodyPr wrap="square">
              <a:noAutofit/>
            </a:bodyPr>
            <a:lstStyle/>
            <a:p>
              <a:pPr fontAlgn="ctr"/>
              <a:endParaRPr lang="en-US" altLang="zh-CN" dirty="0">
                <a:latin typeface="Huawei Sans" panose="020C0503030203020204" pitchFamily="34" charset="0"/>
              </a:endParaRPr>
            </a:p>
          </p:txBody>
        </p:sp>
        <p:sp>
          <p:nvSpPr>
            <p:cNvPr id="173" name="Line 259"/>
            <p:cNvSpPr>
              <a:spLocks noChangeShapeType="1"/>
            </p:cNvSpPr>
            <p:nvPr/>
          </p:nvSpPr>
          <p:spPr bwMode="auto">
            <a:xfrm>
              <a:off x="1173163" y="1135063"/>
              <a:ext cx="3175" cy="269875"/>
            </a:xfrm>
            <a:prstGeom prst="line">
              <a:avLst/>
            </a:prstGeom>
            <a:grpFill/>
            <a:ln w="3960">
              <a:solidFill>
                <a:srgbClr val="24B5E9"/>
              </a:solidFill>
              <a:miter lim="800000"/>
              <a:headEnd/>
              <a:tailEnd/>
            </a:ln>
            <a:extLst/>
          </p:spPr>
          <p:txBody>
            <a:bodyPr wrap="square">
              <a:noAutofit/>
            </a:bodyPr>
            <a:lstStyle/>
            <a:p>
              <a:pPr fontAlgn="ctr"/>
              <a:endParaRPr lang="en-US" altLang="zh-CN" dirty="0">
                <a:latin typeface="Huawei Sans" panose="020C0503030203020204" pitchFamily="34" charset="0"/>
              </a:endParaRPr>
            </a:p>
          </p:txBody>
        </p:sp>
        <p:sp>
          <p:nvSpPr>
            <p:cNvPr id="174" name="Line 260"/>
            <p:cNvSpPr>
              <a:spLocks noChangeShapeType="1"/>
            </p:cNvSpPr>
            <p:nvPr/>
          </p:nvSpPr>
          <p:spPr bwMode="auto">
            <a:xfrm>
              <a:off x="1230313" y="1144588"/>
              <a:ext cx="3175" cy="254000"/>
            </a:xfrm>
            <a:prstGeom prst="line">
              <a:avLst/>
            </a:prstGeom>
            <a:grpFill/>
            <a:ln w="3960">
              <a:solidFill>
                <a:srgbClr val="24B5E9"/>
              </a:solidFill>
              <a:miter lim="800000"/>
              <a:headEnd/>
              <a:tailEnd/>
            </a:ln>
            <a:extLst/>
          </p:spPr>
          <p:txBody>
            <a:bodyPr wrap="square">
              <a:noAutofit/>
            </a:bodyPr>
            <a:lstStyle/>
            <a:p>
              <a:pPr fontAlgn="ctr"/>
              <a:endParaRPr lang="en-US" altLang="zh-CN" dirty="0">
                <a:latin typeface="Huawei Sans" panose="020C0503030203020204" pitchFamily="34" charset="0"/>
              </a:endParaRPr>
            </a:p>
          </p:txBody>
        </p:sp>
        <p:sp>
          <p:nvSpPr>
            <p:cNvPr id="175" name="Line 261"/>
            <p:cNvSpPr>
              <a:spLocks noChangeShapeType="1"/>
            </p:cNvSpPr>
            <p:nvPr/>
          </p:nvSpPr>
          <p:spPr bwMode="auto">
            <a:xfrm>
              <a:off x="1282700" y="1160463"/>
              <a:ext cx="3175" cy="228600"/>
            </a:xfrm>
            <a:prstGeom prst="line">
              <a:avLst/>
            </a:prstGeom>
            <a:grpFill/>
            <a:ln w="3960">
              <a:solidFill>
                <a:srgbClr val="24B5E9"/>
              </a:solidFill>
              <a:miter lim="800000"/>
              <a:headEnd/>
              <a:tailEnd/>
            </a:ln>
            <a:extLst/>
          </p:spPr>
          <p:txBody>
            <a:bodyPr wrap="square">
              <a:noAutofit/>
            </a:bodyPr>
            <a:lstStyle/>
            <a:p>
              <a:pPr fontAlgn="ctr"/>
              <a:endParaRPr lang="en-US" altLang="zh-CN" dirty="0">
                <a:latin typeface="Huawei Sans" panose="020C0503030203020204" pitchFamily="34" charset="0"/>
              </a:endParaRPr>
            </a:p>
          </p:txBody>
        </p:sp>
        <p:sp>
          <p:nvSpPr>
            <p:cNvPr id="176" name="Line 262"/>
            <p:cNvSpPr>
              <a:spLocks noChangeShapeType="1"/>
            </p:cNvSpPr>
            <p:nvPr/>
          </p:nvSpPr>
          <p:spPr bwMode="auto">
            <a:xfrm>
              <a:off x="1333500" y="1171575"/>
              <a:ext cx="1588" cy="206375"/>
            </a:xfrm>
            <a:prstGeom prst="line">
              <a:avLst/>
            </a:prstGeom>
            <a:grpFill/>
            <a:ln w="3960">
              <a:solidFill>
                <a:srgbClr val="24B5E9"/>
              </a:solidFill>
              <a:miter lim="800000"/>
              <a:headEnd/>
              <a:tailEnd/>
            </a:ln>
            <a:extLst/>
          </p:spPr>
          <p:txBody>
            <a:bodyPr wrap="square">
              <a:noAutofit/>
            </a:bodyPr>
            <a:lstStyle/>
            <a:p>
              <a:pPr fontAlgn="ctr"/>
              <a:endParaRPr lang="en-US" altLang="zh-CN" dirty="0">
                <a:latin typeface="Huawei Sans" panose="020C0503030203020204" pitchFamily="34" charset="0"/>
              </a:endParaRPr>
            </a:p>
          </p:txBody>
        </p:sp>
        <p:sp>
          <p:nvSpPr>
            <p:cNvPr id="177" name="Line 263"/>
            <p:cNvSpPr>
              <a:spLocks noChangeShapeType="1"/>
            </p:cNvSpPr>
            <p:nvPr/>
          </p:nvSpPr>
          <p:spPr bwMode="auto">
            <a:xfrm>
              <a:off x="1371600" y="1179513"/>
              <a:ext cx="3175" cy="193675"/>
            </a:xfrm>
            <a:prstGeom prst="line">
              <a:avLst/>
            </a:prstGeom>
            <a:grpFill/>
            <a:ln w="3960">
              <a:solidFill>
                <a:srgbClr val="24B5E9"/>
              </a:solidFill>
              <a:miter lim="800000"/>
              <a:headEnd/>
              <a:tailEnd/>
            </a:ln>
            <a:extLst/>
          </p:spPr>
          <p:txBody>
            <a:bodyPr wrap="square">
              <a:noAutofit/>
            </a:bodyPr>
            <a:lstStyle/>
            <a:p>
              <a:pPr fontAlgn="ctr"/>
              <a:endParaRPr lang="en-US" altLang="zh-CN" dirty="0">
                <a:latin typeface="Huawei Sans" panose="020C0503030203020204" pitchFamily="34" charset="0"/>
              </a:endParaRPr>
            </a:p>
          </p:txBody>
        </p:sp>
        <p:sp>
          <p:nvSpPr>
            <p:cNvPr id="178" name="Line 264"/>
            <p:cNvSpPr>
              <a:spLocks noChangeShapeType="1"/>
            </p:cNvSpPr>
            <p:nvPr/>
          </p:nvSpPr>
          <p:spPr bwMode="auto">
            <a:xfrm>
              <a:off x="1403350" y="1190625"/>
              <a:ext cx="3175" cy="177800"/>
            </a:xfrm>
            <a:prstGeom prst="line">
              <a:avLst/>
            </a:prstGeom>
            <a:grpFill/>
            <a:ln w="2880">
              <a:solidFill>
                <a:srgbClr val="24B5E9"/>
              </a:solidFill>
              <a:miter lim="800000"/>
              <a:headEnd/>
              <a:tailEnd/>
            </a:ln>
            <a:extLst/>
          </p:spPr>
          <p:txBody>
            <a:bodyPr wrap="square">
              <a:noAutofit/>
            </a:bodyPr>
            <a:lstStyle/>
            <a:p>
              <a:pPr fontAlgn="ctr"/>
              <a:endParaRPr lang="en-US" altLang="zh-CN" dirty="0">
                <a:latin typeface="Huawei Sans" panose="020C0503030203020204" pitchFamily="34" charset="0"/>
              </a:endParaRPr>
            </a:p>
          </p:txBody>
        </p:sp>
        <p:sp>
          <p:nvSpPr>
            <p:cNvPr id="179" name="Line 265"/>
            <p:cNvSpPr>
              <a:spLocks noChangeShapeType="1"/>
            </p:cNvSpPr>
            <p:nvPr/>
          </p:nvSpPr>
          <p:spPr bwMode="auto">
            <a:xfrm>
              <a:off x="1438275" y="1195388"/>
              <a:ext cx="1588" cy="169862"/>
            </a:xfrm>
            <a:prstGeom prst="line">
              <a:avLst/>
            </a:prstGeom>
            <a:grpFill/>
            <a:ln w="1800">
              <a:solidFill>
                <a:srgbClr val="24B5E9"/>
              </a:solidFill>
              <a:miter lim="800000"/>
              <a:headEnd/>
              <a:tailEnd/>
            </a:ln>
            <a:extLst/>
          </p:spPr>
          <p:txBody>
            <a:bodyPr wrap="square">
              <a:noAutofit/>
            </a:bodyPr>
            <a:lstStyle/>
            <a:p>
              <a:pPr fontAlgn="ctr"/>
              <a:endParaRPr lang="en-US" altLang="zh-CN" dirty="0">
                <a:latin typeface="Huawei Sans" panose="020C0503030203020204" pitchFamily="34" charset="0"/>
              </a:endParaRPr>
            </a:p>
          </p:txBody>
        </p:sp>
        <p:sp>
          <p:nvSpPr>
            <p:cNvPr id="181" name="Line 267"/>
            <p:cNvSpPr>
              <a:spLocks noChangeShapeType="1"/>
            </p:cNvSpPr>
            <p:nvPr/>
          </p:nvSpPr>
          <p:spPr bwMode="auto">
            <a:xfrm>
              <a:off x="1487488" y="1204913"/>
              <a:ext cx="3175" cy="147637"/>
            </a:xfrm>
            <a:prstGeom prst="line">
              <a:avLst/>
            </a:prstGeom>
            <a:grpFill/>
            <a:ln w="1800">
              <a:solidFill>
                <a:srgbClr val="24B5E9"/>
              </a:solidFill>
              <a:miter lim="800000"/>
              <a:headEnd/>
              <a:tailEnd/>
            </a:ln>
            <a:extLst/>
          </p:spPr>
          <p:txBody>
            <a:bodyPr wrap="square">
              <a:noAutofit/>
            </a:bodyPr>
            <a:lstStyle/>
            <a:p>
              <a:pPr fontAlgn="ctr"/>
              <a:endParaRPr lang="en-US" altLang="zh-CN" dirty="0">
                <a:latin typeface="Huawei Sans" panose="020C0503030203020204" pitchFamily="34" charset="0"/>
              </a:endParaRPr>
            </a:p>
          </p:txBody>
        </p:sp>
        <p:sp>
          <p:nvSpPr>
            <p:cNvPr id="186" name="Freeform 272"/>
            <p:cNvSpPr>
              <a:spLocks noChangeArrowheads="1"/>
            </p:cNvSpPr>
            <p:nvPr/>
          </p:nvSpPr>
          <p:spPr bwMode="auto">
            <a:xfrm>
              <a:off x="909638" y="1069975"/>
              <a:ext cx="36512" cy="38100"/>
            </a:xfrm>
            <a:custGeom>
              <a:avLst/>
              <a:gdLst>
                <a:gd name="T0" fmla="*/ 0 w 62"/>
                <a:gd name="T1" fmla="*/ 2147483647 h 65"/>
                <a:gd name="T2" fmla="*/ 2147483647 w 62"/>
                <a:gd name="T3" fmla="*/ 0 h 65"/>
                <a:gd name="T4" fmla="*/ 2147483647 w 62"/>
                <a:gd name="T5" fmla="*/ 0 h 65"/>
                <a:gd name="T6" fmla="*/ 2147483647 w 62"/>
                <a:gd name="T7" fmla="*/ 2147483647 h 65"/>
                <a:gd name="T8" fmla="*/ 2147483647 w 62"/>
                <a:gd name="T9" fmla="*/ 2147483647 h 65"/>
                <a:gd name="T10" fmla="*/ 0 w 62"/>
                <a:gd name="T11" fmla="*/ 2147483647 h 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65">
                  <a:moveTo>
                    <a:pt x="0" y="14"/>
                  </a:moveTo>
                  <a:lnTo>
                    <a:pt x="46" y="0"/>
                  </a:lnTo>
                  <a:lnTo>
                    <a:pt x="61" y="0"/>
                  </a:lnTo>
                  <a:lnTo>
                    <a:pt x="43" y="64"/>
                  </a:lnTo>
                  <a:lnTo>
                    <a:pt x="11" y="38"/>
                  </a:lnTo>
                  <a:lnTo>
                    <a:pt x="0" y="14"/>
                  </a:lnTo>
                </a:path>
              </a:pathLst>
            </a:custGeom>
            <a:grpFill/>
            <a:ln w="9525" cap="flat">
              <a:solidFill>
                <a:srgbClr val="24B5E9"/>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anchor="ctr">
              <a:noAutofit/>
            </a:bodyPr>
            <a:lstStyle/>
            <a:p>
              <a:pPr fontAlgn="ctr">
                <a:defRPr/>
              </a:pPr>
              <a:endParaRPr lang="en-US" altLang="zh-CN" dirty="0">
                <a:latin typeface="Huawei Sans" panose="020C0503030203020204" pitchFamily="34" charset="0"/>
              </a:endParaRPr>
            </a:p>
          </p:txBody>
        </p:sp>
        <p:sp>
          <p:nvSpPr>
            <p:cNvPr id="187" name="Freeform 273"/>
            <p:cNvSpPr>
              <a:spLocks noChangeArrowheads="1"/>
            </p:cNvSpPr>
            <p:nvPr/>
          </p:nvSpPr>
          <p:spPr bwMode="auto">
            <a:xfrm>
              <a:off x="901700" y="1438275"/>
              <a:ext cx="20638" cy="23813"/>
            </a:xfrm>
            <a:custGeom>
              <a:avLst/>
              <a:gdLst>
                <a:gd name="T0" fmla="*/ 0 w 37"/>
                <a:gd name="T1" fmla="*/ 2147483647 h 39"/>
                <a:gd name="T2" fmla="*/ 867805244 w 37"/>
                <a:gd name="T3" fmla="*/ 2147483647 h 39"/>
                <a:gd name="T4" fmla="*/ 2147483647 w 37"/>
                <a:gd name="T5" fmla="*/ 0 h 39"/>
                <a:gd name="T6" fmla="*/ 2147483647 w 37"/>
                <a:gd name="T7" fmla="*/ 2147483647 h 39"/>
                <a:gd name="T8" fmla="*/ 0 w 37"/>
                <a:gd name="T9" fmla="*/ 2147483647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9">
                  <a:moveTo>
                    <a:pt x="0" y="31"/>
                  </a:moveTo>
                  <a:lnTo>
                    <a:pt x="5" y="13"/>
                  </a:lnTo>
                  <a:lnTo>
                    <a:pt x="36" y="0"/>
                  </a:lnTo>
                  <a:lnTo>
                    <a:pt x="25" y="38"/>
                  </a:lnTo>
                  <a:lnTo>
                    <a:pt x="0" y="31"/>
                  </a:lnTo>
                </a:path>
              </a:pathLst>
            </a:custGeom>
            <a:grpFill/>
            <a:ln w="9525" cap="flat">
              <a:solidFill>
                <a:srgbClr val="24B5E9"/>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anchor="ctr">
              <a:noAutofit/>
            </a:bodyPr>
            <a:lstStyle/>
            <a:p>
              <a:pPr fontAlgn="ctr">
                <a:defRPr/>
              </a:pPr>
              <a:endParaRPr lang="en-US" altLang="zh-CN" dirty="0">
                <a:latin typeface="Huawei Sans" panose="020C0503030203020204" pitchFamily="34" charset="0"/>
              </a:endParaRPr>
            </a:p>
          </p:txBody>
        </p:sp>
        <p:sp>
          <p:nvSpPr>
            <p:cNvPr id="188" name="Freeform 282"/>
            <p:cNvSpPr>
              <a:spLocks noChangeArrowheads="1"/>
            </p:cNvSpPr>
            <p:nvPr/>
          </p:nvSpPr>
          <p:spPr bwMode="auto">
            <a:xfrm>
              <a:off x="1443038" y="1323975"/>
              <a:ext cx="68262" cy="66675"/>
            </a:xfrm>
            <a:custGeom>
              <a:avLst/>
              <a:gdLst>
                <a:gd name="T0" fmla="*/ 2147483647 w 115"/>
                <a:gd name="T1" fmla="*/ 2147483647 h 116"/>
                <a:gd name="T2" fmla="*/ 836431118 w 115"/>
                <a:gd name="T3" fmla="*/ 2147483647 h 116"/>
                <a:gd name="T4" fmla="*/ 2147483647 w 115"/>
                <a:gd name="T5" fmla="*/ 949504305 h 116"/>
                <a:gd name="T6" fmla="*/ 2147483647 w 115"/>
                <a:gd name="T7" fmla="*/ 2147483647 h 116"/>
                <a:gd name="T8" fmla="*/ 2147483647 w 115"/>
                <a:gd name="T9" fmla="*/ 2147483647 h 1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116">
                  <a:moveTo>
                    <a:pt x="64" y="110"/>
                  </a:moveTo>
                  <a:cubicBezTo>
                    <a:pt x="36" y="115"/>
                    <a:pt x="9" y="95"/>
                    <a:pt x="4" y="66"/>
                  </a:cubicBezTo>
                  <a:cubicBezTo>
                    <a:pt x="0" y="37"/>
                    <a:pt x="19" y="10"/>
                    <a:pt x="47" y="5"/>
                  </a:cubicBezTo>
                  <a:cubicBezTo>
                    <a:pt x="76" y="0"/>
                    <a:pt x="104" y="20"/>
                    <a:pt x="108" y="49"/>
                  </a:cubicBezTo>
                  <a:cubicBezTo>
                    <a:pt x="114" y="77"/>
                    <a:pt x="93" y="105"/>
                    <a:pt x="64" y="110"/>
                  </a:cubicBezTo>
                </a:path>
              </a:pathLst>
            </a:custGeom>
            <a:grpFill/>
            <a:ln w="9525" cap="flat">
              <a:solidFill>
                <a:srgbClr val="24B5E9"/>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anchor="ctr">
              <a:noAutofit/>
            </a:bodyPr>
            <a:lstStyle/>
            <a:p>
              <a:pPr fontAlgn="ctr">
                <a:defRPr/>
              </a:pPr>
              <a:endParaRPr lang="en-US" altLang="zh-CN" dirty="0">
                <a:latin typeface="Huawei Sans" panose="020C0503030203020204" pitchFamily="34" charset="0"/>
              </a:endParaRPr>
            </a:p>
          </p:txBody>
        </p:sp>
        <p:sp>
          <p:nvSpPr>
            <p:cNvPr id="189" name="Freeform 283"/>
            <p:cNvSpPr>
              <a:spLocks noChangeArrowheads="1"/>
            </p:cNvSpPr>
            <p:nvPr/>
          </p:nvSpPr>
          <p:spPr bwMode="auto">
            <a:xfrm>
              <a:off x="1330325" y="1341438"/>
              <a:ext cx="68263" cy="68262"/>
            </a:xfrm>
            <a:custGeom>
              <a:avLst/>
              <a:gdLst>
                <a:gd name="T0" fmla="*/ 2147483647 w 114"/>
                <a:gd name="T1" fmla="*/ 2147483647 h 116"/>
                <a:gd name="T2" fmla="*/ 858749738 w 114"/>
                <a:gd name="T3" fmla="*/ 2147483647 h 116"/>
                <a:gd name="T4" fmla="*/ 2147483647 w 114"/>
                <a:gd name="T5" fmla="*/ 1018819979 h 116"/>
                <a:gd name="T6" fmla="*/ 2147483647 w 114"/>
                <a:gd name="T7" fmla="*/ 2147483647 h 116"/>
                <a:gd name="T8" fmla="*/ 2147483647 w 114"/>
                <a:gd name="T9" fmla="*/ 2147483647 h 1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116">
                  <a:moveTo>
                    <a:pt x="65" y="110"/>
                  </a:moveTo>
                  <a:cubicBezTo>
                    <a:pt x="36" y="115"/>
                    <a:pt x="9" y="95"/>
                    <a:pt x="4" y="66"/>
                  </a:cubicBezTo>
                  <a:cubicBezTo>
                    <a:pt x="0" y="37"/>
                    <a:pt x="19" y="10"/>
                    <a:pt x="48" y="5"/>
                  </a:cubicBezTo>
                  <a:cubicBezTo>
                    <a:pt x="77" y="0"/>
                    <a:pt x="105" y="20"/>
                    <a:pt x="109" y="49"/>
                  </a:cubicBezTo>
                  <a:cubicBezTo>
                    <a:pt x="113" y="78"/>
                    <a:pt x="94" y="106"/>
                    <a:pt x="65" y="110"/>
                  </a:cubicBezTo>
                </a:path>
              </a:pathLst>
            </a:custGeom>
            <a:grpFill/>
            <a:ln w="9525" cap="flat">
              <a:solidFill>
                <a:srgbClr val="24B5E9"/>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anchor="ctr">
              <a:noAutofit/>
            </a:bodyPr>
            <a:lstStyle/>
            <a:p>
              <a:pPr fontAlgn="ctr">
                <a:defRPr/>
              </a:pPr>
              <a:endParaRPr lang="en-US" altLang="zh-CN" dirty="0">
                <a:latin typeface="Huawei Sans" panose="020C0503030203020204" pitchFamily="34" charset="0"/>
              </a:endParaRPr>
            </a:p>
          </p:txBody>
        </p:sp>
      </p:grpSp>
    </p:spTree>
    <p:extLst>
      <p:ext uri="{BB962C8B-B14F-4D97-AF65-F5344CB8AC3E}">
        <p14:creationId xmlns:p14="http://schemas.microsoft.com/office/powerpoint/2010/main" val="3921409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1086782" cy="497095"/>
          </a:xfrm>
        </p:spPr>
        <p:txBody>
          <a:bodyPr wrap="square">
            <a:noAutofit/>
          </a:bodyPr>
          <a:lstStyle/>
          <a:p>
            <a:r>
              <a:rPr lang="ru-RU" sz="2800" dirty="0">
                <a:latin typeface="Huawei Sans" panose="020C0503030203020204" pitchFamily="34" charset="0"/>
              </a:rPr>
              <a:t>Эволюция технологий программного обеспечения хранилищ</a:t>
            </a:r>
          </a:p>
        </p:txBody>
      </p:sp>
      <p:grpSp>
        <p:nvGrpSpPr>
          <p:cNvPr id="23" name="组合 22"/>
          <p:cNvGrpSpPr/>
          <p:nvPr/>
        </p:nvGrpSpPr>
        <p:grpSpPr>
          <a:xfrm>
            <a:off x="843287" y="1089849"/>
            <a:ext cx="10522918" cy="4724067"/>
            <a:chOff x="930443" y="1432926"/>
            <a:chExt cx="10522918" cy="4724067"/>
          </a:xfrm>
          <a:effectLst/>
        </p:grpSpPr>
        <p:grpSp>
          <p:nvGrpSpPr>
            <p:cNvPr id="22" name="组合 21"/>
            <p:cNvGrpSpPr/>
            <p:nvPr/>
          </p:nvGrpSpPr>
          <p:grpSpPr>
            <a:xfrm>
              <a:off x="1350820" y="1432926"/>
              <a:ext cx="9424972" cy="4724067"/>
              <a:chOff x="1350820" y="1432926"/>
              <a:chExt cx="9424972" cy="4724067"/>
            </a:xfrm>
            <a:effectLst>
              <a:outerShdw blurRad="50800" dist="38100" dir="5400000" algn="t" rotWithShape="0">
                <a:prstClr val="black">
                  <a:alpha val="40000"/>
                </a:prstClr>
              </a:outerShdw>
            </a:effectLst>
          </p:grpSpPr>
          <p:sp>
            <p:nvSpPr>
              <p:cNvPr id="5" name="AutoShape 5"/>
              <p:cNvSpPr>
                <a:spLocks noChangeArrowheads="1"/>
              </p:cNvSpPr>
              <p:nvPr/>
            </p:nvSpPr>
            <p:spPr bwMode="auto">
              <a:xfrm>
                <a:off x="6224584" y="1461834"/>
                <a:ext cx="2104787" cy="4695159"/>
              </a:xfrm>
              <a:prstGeom prst="roundRect">
                <a:avLst>
                  <a:gd name="adj" fmla="val 7208"/>
                </a:avLst>
              </a:prstGeom>
              <a:noFill/>
              <a:ln w="25400">
                <a:solidFill>
                  <a:srgbClr val="24B5E9"/>
                </a:solidFill>
              </a:ln>
              <a:effectLst/>
            </p:spPr>
            <p:style>
              <a:lnRef idx="2">
                <a:schemeClr val="accent1"/>
              </a:lnRef>
              <a:fillRef idx="1">
                <a:schemeClr val="lt1"/>
              </a:fillRef>
              <a:effectRef idx="0">
                <a:schemeClr val="accent1"/>
              </a:effectRef>
              <a:fontRef idx="minor">
                <a:schemeClr val="dk1"/>
              </a:fontRef>
            </p:style>
            <p:txBody>
              <a:bodyPr wrap="square" anchor="ctr">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ctr"/>
                <a:endParaRPr lang="en-US" altLang="zh-CN" dirty="0">
                  <a:latin typeface="Huawei Sans" panose="020C0503030203020204" pitchFamily="34" charset="0"/>
                  <a:ea typeface="宋体" panose="02010600030101010101" pitchFamily="2" charset="-122"/>
                </a:endParaRPr>
              </a:p>
            </p:txBody>
          </p:sp>
          <p:sp>
            <p:nvSpPr>
              <p:cNvPr id="13" name="AutoShape 5"/>
              <p:cNvSpPr>
                <a:spLocks noChangeArrowheads="1"/>
              </p:cNvSpPr>
              <p:nvPr/>
            </p:nvSpPr>
            <p:spPr bwMode="auto">
              <a:xfrm>
                <a:off x="8671005" y="1461834"/>
                <a:ext cx="2104787" cy="4695159"/>
              </a:xfrm>
              <a:prstGeom prst="roundRect">
                <a:avLst>
                  <a:gd name="adj" fmla="val 7208"/>
                </a:avLst>
              </a:prstGeom>
              <a:noFill/>
              <a:ln w="25400">
                <a:solidFill>
                  <a:srgbClr val="24B5E9"/>
                </a:solidFill>
              </a:ln>
              <a:effectLst/>
            </p:spPr>
            <p:style>
              <a:lnRef idx="2">
                <a:schemeClr val="accent1"/>
              </a:lnRef>
              <a:fillRef idx="1">
                <a:schemeClr val="lt1"/>
              </a:fillRef>
              <a:effectRef idx="0">
                <a:schemeClr val="accent1"/>
              </a:effectRef>
              <a:fontRef idx="minor">
                <a:schemeClr val="dk1"/>
              </a:fontRef>
            </p:style>
            <p:txBody>
              <a:bodyPr wrap="square" anchor="ctr">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ctr"/>
                <a:endParaRPr lang="en-US" altLang="zh-CN" dirty="0">
                  <a:latin typeface="Huawei Sans" panose="020C0503030203020204" pitchFamily="34" charset="0"/>
                  <a:ea typeface="宋体" panose="02010600030101010101" pitchFamily="2" charset="-122"/>
                </a:endParaRPr>
              </a:p>
            </p:txBody>
          </p:sp>
          <p:sp>
            <p:nvSpPr>
              <p:cNvPr id="16" name="AutoShape 5"/>
              <p:cNvSpPr>
                <a:spLocks noChangeArrowheads="1"/>
              </p:cNvSpPr>
              <p:nvPr/>
            </p:nvSpPr>
            <p:spPr bwMode="auto">
              <a:xfrm>
                <a:off x="3801984" y="1461833"/>
                <a:ext cx="2104787" cy="4695159"/>
              </a:xfrm>
              <a:prstGeom prst="roundRect">
                <a:avLst>
                  <a:gd name="adj" fmla="val 7208"/>
                </a:avLst>
              </a:prstGeom>
              <a:noFill/>
              <a:ln w="25400">
                <a:solidFill>
                  <a:srgbClr val="24B5E9"/>
                </a:solidFill>
              </a:ln>
              <a:effectLst/>
            </p:spPr>
            <p:style>
              <a:lnRef idx="2">
                <a:schemeClr val="accent1"/>
              </a:lnRef>
              <a:fillRef idx="1">
                <a:schemeClr val="lt1"/>
              </a:fillRef>
              <a:effectRef idx="0">
                <a:schemeClr val="accent1"/>
              </a:effectRef>
              <a:fontRef idx="minor">
                <a:schemeClr val="dk1"/>
              </a:fontRef>
            </p:style>
            <p:txBody>
              <a:bodyPr wrap="square" anchor="ctr">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ctr"/>
                <a:endParaRPr lang="en-US" altLang="zh-CN" dirty="0">
                  <a:latin typeface="Huawei Sans" panose="020C0503030203020204" pitchFamily="34" charset="0"/>
                  <a:ea typeface="宋体" panose="02010600030101010101" pitchFamily="2" charset="-122"/>
                </a:endParaRPr>
              </a:p>
            </p:txBody>
          </p:sp>
          <p:sp>
            <p:nvSpPr>
              <p:cNvPr id="19" name="AutoShape 5"/>
              <p:cNvSpPr>
                <a:spLocks noChangeArrowheads="1"/>
              </p:cNvSpPr>
              <p:nvPr/>
            </p:nvSpPr>
            <p:spPr bwMode="auto">
              <a:xfrm>
                <a:off x="1350820" y="1432926"/>
                <a:ext cx="2104787" cy="4695159"/>
              </a:xfrm>
              <a:prstGeom prst="roundRect">
                <a:avLst>
                  <a:gd name="adj" fmla="val 7208"/>
                </a:avLst>
              </a:prstGeom>
              <a:noFill/>
              <a:ln w="25400">
                <a:solidFill>
                  <a:srgbClr val="24B5E9"/>
                </a:solidFill>
              </a:ln>
              <a:effectLst/>
            </p:spPr>
            <p:style>
              <a:lnRef idx="2">
                <a:schemeClr val="accent1"/>
              </a:lnRef>
              <a:fillRef idx="1">
                <a:schemeClr val="lt1"/>
              </a:fillRef>
              <a:effectRef idx="0">
                <a:schemeClr val="accent1"/>
              </a:effectRef>
              <a:fontRef idx="minor">
                <a:schemeClr val="dk1"/>
              </a:fontRef>
            </p:style>
            <p:txBody>
              <a:bodyPr wrap="square" anchor="ctr">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ctr"/>
                <a:endParaRPr lang="en-US" altLang="zh-CN" dirty="0">
                  <a:latin typeface="Huawei Sans" panose="020C0503030203020204" pitchFamily="34" charset="0"/>
                  <a:ea typeface="宋体" panose="02010600030101010101" pitchFamily="2" charset="-122"/>
                </a:endParaRPr>
              </a:p>
            </p:txBody>
          </p:sp>
        </p:grpSp>
        <p:sp>
          <p:nvSpPr>
            <p:cNvPr id="21" name="右箭头 20"/>
            <p:cNvSpPr/>
            <p:nvPr/>
          </p:nvSpPr>
          <p:spPr>
            <a:xfrm>
              <a:off x="930443" y="1801968"/>
              <a:ext cx="10522918" cy="1565805"/>
            </a:xfrm>
            <a:prstGeom prst="rightArrow">
              <a:avLst>
                <a:gd name="adj1" fmla="val 50000"/>
                <a:gd name="adj2" fmla="val 35740"/>
              </a:avLst>
            </a:prstGeom>
            <a:solidFill>
              <a:schemeClr val="bg1">
                <a:alpha val="81000"/>
              </a:schemeClr>
            </a:solidFill>
            <a:ln w="25400">
              <a:solidFill>
                <a:srgbClr val="24B5E9"/>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fontAlgn="ctr"/>
              <a:endParaRPr lang="en-US" altLang="zh-CN" dirty="0">
                <a:latin typeface="Huawei Sans" panose="020C0503030203020204" pitchFamily="34" charset="0"/>
              </a:endParaRPr>
            </a:p>
          </p:txBody>
        </p:sp>
      </p:grpSp>
      <p:sp>
        <p:nvSpPr>
          <p:cNvPr id="25" name="文本框 24"/>
          <p:cNvSpPr txBox="1"/>
          <p:nvPr/>
        </p:nvSpPr>
        <p:spPr>
          <a:xfrm>
            <a:off x="1249343" y="1065063"/>
            <a:ext cx="2028612" cy="369332"/>
          </a:xfrm>
          <a:prstGeom prst="rect">
            <a:avLst/>
          </a:prstGeom>
          <a:noFill/>
          <a:effectLst/>
        </p:spPr>
        <p:txBody>
          <a:bodyPr wrap="square" rtlCol="0">
            <a:noAutofit/>
          </a:bodyPr>
          <a:lstStyle/>
          <a:p>
            <a:pPr algn="ctr" fontAlgn="ctr"/>
            <a:r>
              <a:rPr lang="ru-RU" sz="1600" dirty="0">
                <a:latin typeface="Huawei Sans" panose="020C0503030203020204" pitchFamily="34" charset="0"/>
              </a:rPr>
              <a:t>Повышение надежности данных</a:t>
            </a:r>
          </a:p>
        </p:txBody>
      </p:sp>
      <p:sp>
        <p:nvSpPr>
          <p:cNvPr id="26" name="文本框 25"/>
          <p:cNvSpPr txBox="1"/>
          <p:nvPr/>
        </p:nvSpPr>
        <p:spPr>
          <a:xfrm>
            <a:off x="1392562" y="2695961"/>
            <a:ext cx="2031325" cy="1569660"/>
          </a:xfrm>
          <a:prstGeom prst="rect">
            <a:avLst/>
          </a:prstGeom>
          <a:noFill/>
          <a:effectLst/>
        </p:spPr>
        <p:txBody>
          <a:bodyPr wrap="square" rtlCol="0">
            <a:noAutofit/>
          </a:bodyPr>
          <a:lstStyle/>
          <a:p>
            <a:pPr fontAlgn="ctr"/>
            <a:r>
              <a:rPr lang="ru-RU" sz="1200" dirty="0">
                <a:latin typeface="Huawei Sans" panose="020C0503030203020204" pitchFamily="34" charset="0"/>
              </a:rPr>
              <a:t>Появление технологий мгновенного снимка, клонирования и репликации данных (синхронной и асинхронной).</a:t>
            </a:r>
          </a:p>
        </p:txBody>
      </p:sp>
      <p:sp>
        <p:nvSpPr>
          <p:cNvPr id="63" name="文本框 62"/>
          <p:cNvSpPr txBox="1"/>
          <p:nvPr/>
        </p:nvSpPr>
        <p:spPr>
          <a:xfrm>
            <a:off x="3882954" y="1100031"/>
            <a:ext cx="1768533" cy="369332"/>
          </a:xfrm>
          <a:prstGeom prst="rect">
            <a:avLst/>
          </a:prstGeom>
          <a:noFill/>
          <a:effectLst/>
        </p:spPr>
        <p:txBody>
          <a:bodyPr wrap="square" rtlCol="0">
            <a:noAutofit/>
          </a:bodyPr>
          <a:lstStyle/>
          <a:p>
            <a:pPr algn="ctr" fontAlgn="ctr"/>
            <a:r>
              <a:rPr lang="ru-RU" sz="1600" dirty="0">
                <a:latin typeface="Huawei Sans" panose="020C0503030203020204" pitchFamily="34" charset="0"/>
              </a:rPr>
              <a:t>Упрощение управления данными</a:t>
            </a:r>
          </a:p>
        </p:txBody>
      </p:sp>
      <p:sp>
        <p:nvSpPr>
          <p:cNvPr id="64" name="文本框 63"/>
          <p:cNvSpPr txBox="1"/>
          <p:nvPr/>
        </p:nvSpPr>
        <p:spPr>
          <a:xfrm>
            <a:off x="3811380" y="2687941"/>
            <a:ext cx="2031325" cy="1938992"/>
          </a:xfrm>
          <a:prstGeom prst="rect">
            <a:avLst/>
          </a:prstGeom>
          <a:noFill/>
          <a:effectLst/>
        </p:spPr>
        <p:txBody>
          <a:bodyPr wrap="square" rtlCol="0">
            <a:noAutofit/>
          </a:bodyPr>
          <a:lstStyle/>
          <a:p>
            <a:pPr fontAlgn="ctr"/>
            <a:r>
              <a:rPr lang="ru-RU" sz="1200" dirty="0">
                <a:latin typeface="Huawei Sans" panose="020C0503030203020204" pitchFamily="34" charset="0"/>
              </a:rPr>
              <a:t>Гибкое управление устройствами хранения осуществляется централизованным ПО управления. Технология тонкого резервирования позволяет решать конфликты между инвестициями ресурсов и оптимальным использованием.</a:t>
            </a:r>
          </a:p>
        </p:txBody>
      </p:sp>
      <p:sp>
        <p:nvSpPr>
          <p:cNvPr id="66" name="文本框 65"/>
          <p:cNvSpPr txBox="1"/>
          <p:nvPr/>
        </p:nvSpPr>
        <p:spPr>
          <a:xfrm>
            <a:off x="6208632" y="1065063"/>
            <a:ext cx="2035236" cy="369332"/>
          </a:xfrm>
          <a:prstGeom prst="rect">
            <a:avLst/>
          </a:prstGeom>
          <a:noFill/>
          <a:effectLst/>
        </p:spPr>
        <p:txBody>
          <a:bodyPr wrap="square" rtlCol="0">
            <a:noAutofit/>
          </a:bodyPr>
          <a:lstStyle/>
          <a:p>
            <a:pPr algn="ctr" fontAlgn="ctr"/>
            <a:r>
              <a:rPr lang="ru-RU" sz="1600" dirty="0">
                <a:latin typeface="Huawei Sans" panose="020C0503030203020204" pitchFamily="34" charset="0"/>
              </a:rPr>
              <a:t>Повышение эффективности места</a:t>
            </a:r>
          </a:p>
        </p:txBody>
      </p:sp>
      <p:sp>
        <p:nvSpPr>
          <p:cNvPr id="67" name="文本框 66"/>
          <p:cNvSpPr txBox="1"/>
          <p:nvPr/>
        </p:nvSpPr>
        <p:spPr>
          <a:xfrm>
            <a:off x="6277382" y="2687941"/>
            <a:ext cx="2031325" cy="1938992"/>
          </a:xfrm>
          <a:prstGeom prst="rect">
            <a:avLst/>
          </a:prstGeom>
          <a:noFill/>
          <a:effectLst/>
        </p:spPr>
        <p:txBody>
          <a:bodyPr wrap="square" rtlCol="0">
            <a:noAutofit/>
          </a:bodyPr>
          <a:lstStyle/>
          <a:p>
            <a:pPr fontAlgn="ctr"/>
            <a:r>
              <a:rPr lang="ru-RU" sz="1200" dirty="0">
                <a:latin typeface="Huawei Sans" panose="020C0503030203020204" pitchFamily="34" charset="0"/>
              </a:rPr>
              <a:t>Многоуровневое хранилище способствует использованию пространства хранения и эффективности работы сервисов. Технология </a:t>
            </a:r>
            <a:r>
              <a:rPr lang="ru-RU" sz="1200" dirty="0" err="1">
                <a:latin typeface="Huawei Sans" panose="020C0503030203020204" pitchFamily="34" charset="0"/>
              </a:rPr>
              <a:t>дедупликации</a:t>
            </a:r>
            <a:r>
              <a:rPr lang="ru-RU" sz="1200" dirty="0">
                <a:latin typeface="Huawei Sans" panose="020C0503030203020204" pitchFamily="34" charset="0"/>
              </a:rPr>
              <a:t> данных снижает расходы на обслуживание и расширение емкости.</a:t>
            </a:r>
          </a:p>
        </p:txBody>
      </p:sp>
      <p:sp>
        <p:nvSpPr>
          <p:cNvPr id="69" name="文本框 68"/>
          <p:cNvSpPr txBox="1"/>
          <p:nvPr/>
        </p:nvSpPr>
        <p:spPr>
          <a:xfrm>
            <a:off x="8699580" y="1202273"/>
            <a:ext cx="2035236" cy="369332"/>
          </a:xfrm>
          <a:prstGeom prst="rect">
            <a:avLst/>
          </a:prstGeom>
          <a:noFill/>
          <a:effectLst/>
        </p:spPr>
        <p:txBody>
          <a:bodyPr wrap="square" rtlCol="0">
            <a:noAutofit/>
          </a:bodyPr>
          <a:lstStyle/>
          <a:p>
            <a:pPr algn="ctr" fontAlgn="ctr"/>
            <a:r>
              <a:rPr lang="ru-RU" sz="1600" dirty="0">
                <a:latin typeface="Huawei Sans" panose="020C0503030203020204" pitchFamily="34" charset="0"/>
              </a:rPr>
              <a:t>Оптимизация работы сервисов</a:t>
            </a:r>
          </a:p>
        </p:txBody>
      </p:sp>
      <p:sp>
        <p:nvSpPr>
          <p:cNvPr id="70" name="文本框 69"/>
          <p:cNvSpPr txBox="1"/>
          <p:nvPr/>
        </p:nvSpPr>
        <p:spPr>
          <a:xfrm>
            <a:off x="8715782" y="2687941"/>
            <a:ext cx="2031325" cy="1938992"/>
          </a:xfrm>
          <a:prstGeom prst="rect">
            <a:avLst/>
          </a:prstGeom>
          <a:noFill/>
          <a:effectLst/>
        </p:spPr>
        <p:txBody>
          <a:bodyPr wrap="square" rtlCol="0">
            <a:noAutofit/>
          </a:bodyPr>
          <a:lstStyle/>
          <a:p>
            <a:pPr fontAlgn="ctr"/>
            <a:r>
              <a:rPr lang="ru-RU" sz="1200" dirty="0">
                <a:latin typeface="Huawei Sans" panose="020C0503030203020204" pitchFamily="34" charset="0"/>
              </a:rPr>
              <a:t>Производительность оптимизируется в зависимости от типов сервисов. Ресурсы распределяются в зависимости от значимости сервисов. Ресурсы хранения сбалансированы и совместно используются гибко и глобально.</a:t>
            </a:r>
          </a:p>
        </p:txBody>
      </p:sp>
      <p:grpSp>
        <p:nvGrpSpPr>
          <p:cNvPr id="105" name="组合 104"/>
          <p:cNvGrpSpPr/>
          <p:nvPr/>
        </p:nvGrpSpPr>
        <p:grpSpPr>
          <a:xfrm>
            <a:off x="1947660" y="4797005"/>
            <a:ext cx="932638" cy="785904"/>
            <a:chOff x="4305300" y="763588"/>
            <a:chExt cx="539750" cy="454025"/>
          </a:xfrm>
          <a:solidFill>
            <a:srgbClr val="15B0E8"/>
          </a:solidFill>
        </p:grpSpPr>
        <p:sp>
          <p:nvSpPr>
            <p:cNvPr id="106" name="Freeform 55"/>
            <p:cNvSpPr>
              <a:spLocks noEditPoints="1"/>
            </p:cNvSpPr>
            <p:nvPr/>
          </p:nvSpPr>
          <p:spPr bwMode="auto">
            <a:xfrm>
              <a:off x="4305300" y="763588"/>
              <a:ext cx="539750" cy="454025"/>
            </a:xfrm>
            <a:custGeom>
              <a:avLst/>
              <a:gdLst>
                <a:gd name="T0" fmla="*/ 25 w 567"/>
                <a:gd name="T1" fmla="*/ 111 h 476"/>
                <a:gd name="T2" fmla="*/ 25 w 567"/>
                <a:gd name="T3" fmla="*/ 111 h 476"/>
                <a:gd name="T4" fmla="*/ 57 w 567"/>
                <a:gd name="T5" fmla="*/ 89 h 476"/>
                <a:gd name="T6" fmla="*/ 79 w 567"/>
                <a:gd name="T7" fmla="*/ 89 h 476"/>
                <a:gd name="T8" fmla="*/ 79 w 567"/>
                <a:gd name="T9" fmla="*/ 437 h 476"/>
                <a:gd name="T10" fmla="*/ 46 w 567"/>
                <a:gd name="T11" fmla="*/ 437 h 476"/>
                <a:gd name="T12" fmla="*/ 25 w 567"/>
                <a:gd name="T13" fmla="*/ 416 h 476"/>
                <a:gd name="T14" fmla="*/ 25 w 567"/>
                <a:gd name="T15" fmla="*/ 111 h 476"/>
                <a:gd name="T16" fmla="*/ 105 w 567"/>
                <a:gd name="T17" fmla="*/ 47 h 476"/>
                <a:gd name="T18" fmla="*/ 105 w 567"/>
                <a:gd name="T19" fmla="*/ 47 h 476"/>
                <a:gd name="T20" fmla="*/ 113 w 567"/>
                <a:gd name="T21" fmla="*/ 65 h 476"/>
                <a:gd name="T22" fmla="*/ 71 w 567"/>
                <a:gd name="T23" fmla="*/ 65 h 476"/>
                <a:gd name="T24" fmla="*/ 78 w 567"/>
                <a:gd name="T25" fmla="*/ 47 h 476"/>
                <a:gd name="T26" fmla="*/ 105 w 567"/>
                <a:gd name="T27" fmla="*/ 47 h 476"/>
                <a:gd name="T28" fmla="*/ 46 w 567"/>
                <a:gd name="T29" fmla="*/ 462 h 476"/>
                <a:gd name="T30" fmla="*/ 46 w 567"/>
                <a:gd name="T31" fmla="*/ 462 h 476"/>
                <a:gd name="T32" fmla="*/ 330 w 567"/>
                <a:gd name="T33" fmla="*/ 462 h 476"/>
                <a:gd name="T34" fmla="*/ 351 w 567"/>
                <a:gd name="T35" fmla="*/ 474 h 476"/>
                <a:gd name="T36" fmla="*/ 377 w 567"/>
                <a:gd name="T37" fmla="*/ 448 h 476"/>
                <a:gd name="T38" fmla="*/ 351 w 567"/>
                <a:gd name="T39" fmla="*/ 423 h 476"/>
                <a:gd name="T40" fmla="*/ 328 w 567"/>
                <a:gd name="T41" fmla="*/ 437 h 476"/>
                <a:gd name="T42" fmla="*/ 104 w 567"/>
                <a:gd name="T43" fmla="*/ 437 h 476"/>
                <a:gd name="T44" fmla="*/ 104 w 567"/>
                <a:gd name="T45" fmla="*/ 89 h 476"/>
                <a:gd name="T46" fmla="*/ 202 w 567"/>
                <a:gd name="T47" fmla="*/ 89 h 476"/>
                <a:gd name="T48" fmla="*/ 211 w 567"/>
                <a:gd name="T49" fmla="*/ 85 h 476"/>
                <a:gd name="T50" fmla="*/ 266 w 567"/>
                <a:gd name="T51" fmla="*/ 25 h 476"/>
                <a:gd name="T52" fmla="*/ 382 w 567"/>
                <a:gd name="T53" fmla="*/ 25 h 476"/>
                <a:gd name="T54" fmla="*/ 438 w 567"/>
                <a:gd name="T55" fmla="*/ 85 h 476"/>
                <a:gd name="T56" fmla="*/ 447 w 567"/>
                <a:gd name="T57" fmla="*/ 89 h 476"/>
                <a:gd name="T58" fmla="*/ 518 w 567"/>
                <a:gd name="T59" fmla="*/ 89 h 476"/>
                <a:gd name="T60" fmla="*/ 542 w 567"/>
                <a:gd name="T61" fmla="*/ 107 h 476"/>
                <a:gd name="T62" fmla="*/ 542 w 567"/>
                <a:gd name="T63" fmla="*/ 419 h 476"/>
                <a:gd name="T64" fmla="*/ 515 w 567"/>
                <a:gd name="T65" fmla="*/ 437 h 476"/>
                <a:gd name="T66" fmla="*/ 469 w 567"/>
                <a:gd name="T67" fmla="*/ 437 h 476"/>
                <a:gd name="T68" fmla="*/ 447 w 567"/>
                <a:gd name="T69" fmla="*/ 425 h 476"/>
                <a:gd name="T70" fmla="*/ 422 w 567"/>
                <a:gd name="T71" fmla="*/ 451 h 476"/>
                <a:gd name="T72" fmla="*/ 447 w 567"/>
                <a:gd name="T73" fmla="*/ 476 h 476"/>
                <a:gd name="T74" fmla="*/ 470 w 567"/>
                <a:gd name="T75" fmla="*/ 462 h 476"/>
                <a:gd name="T76" fmla="*/ 515 w 567"/>
                <a:gd name="T77" fmla="*/ 462 h 476"/>
                <a:gd name="T78" fmla="*/ 566 w 567"/>
                <a:gd name="T79" fmla="*/ 426 h 476"/>
                <a:gd name="T80" fmla="*/ 567 w 567"/>
                <a:gd name="T81" fmla="*/ 422 h 476"/>
                <a:gd name="T82" fmla="*/ 567 w 567"/>
                <a:gd name="T83" fmla="*/ 107 h 476"/>
                <a:gd name="T84" fmla="*/ 521 w 567"/>
                <a:gd name="T85" fmla="*/ 65 h 476"/>
                <a:gd name="T86" fmla="*/ 519 w 567"/>
                <a:gd name="T87" fmla="*/ 65 h 476"/>
                <a:gd name="T88" fmla="*/ 452 w 567"/>
                <a:gd name="T89" fmla="*/ 65 h 476"/>
                <a:gd name="T90" fmla="*/ 396 w 567"/>
                <a:gd name="T91" fmla="*/ 4 h 476"/>
                <a:gd name="T92" fmla="*/ 387 w 567"/>
                <a:gd name="T93" fmla="*/ 0 h 476"/>
                <a:gd name="T94" fmla="*/ 260 w 567"/>
                <a:gd name="T95" fmla="*/ 0 h 476"/>
                <a:gd name="T96" fmla="*/ 251 w 567"/>
                <a:gd name="T97" fmla="*/ 5 h 476"/>
                <a:gd name="T98" fmla="*/ 197 w 567"/>
                <a:gd name="T99" fmla="*/ 65 h 476"/>
                <a:gd name="T100" fmla="*/ 140 w 567"/>
                <a:gd name="T101" fmla="*/ 65 h 476"/>
                <a:gd name="T102" fmla="*/ 121 w 567"/>
                <a:gd name="T103" fmla="*/ 23 h 476"/>
                <a:gd name="T104" fmla="*/ 62 w 567"/>
                <a:gd name="T105" fmla="*/ 23 h 476"/>
                <a:gd name="T106" fmla="*/ 44 w 567"/>
                <a:gd name="T107" fmla="*/ 66 h 476"/>
                <a:gd name="T108" fmla="*/ 1 w 567"/>
                <a:gd name="T109" fmla="*/ 109 h 476"/>
                <a:gd name="T110" fmla="*/ 0 w 567"/>
                <a:gd name="T111" fmla="*/ 110 h 476"/>
                <a:gd name="T112" fmla="*/ 0 w 567"/>
                <a:gd name="T113" fmla="*/ 416 h 476"/>
                <a:gd name="T114" fmla="*/ 46 w 567"/>
                <a:gd name="T115" fmla="*/ 462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7" h="476">
                  <a:moveTo>
                    <a:pt x="25" y="111"/>
                  </a:moveTo>
                  <a:lnTo>
                    <a:pt x="25" y="111"/>
                  </a:lnTo>
                  <a:cubicBezTo>
                    <a:pt x="26" y="106"/>
                    <a:pt x="31" y="89"/>
                    <a:pt x="57" y="89"/>
                  </a:cubicBezTo>
                  <a:lnTo>
                    <a:pt x="79" y="89"/>
                  </a:lnTo>
                  <a:lnTo>
                    <a:pt x="79" y="437"/>
                  </a:lnTo>
                  <a:lnTo>
                    <a:pt x="46" y="437"/>
                  </a:lnTo>
                  <a:cubicBezTo>
                    <a:pt x="41" y="437"/>
                    <a:pt x="25" y="434"/>
                    <a:pt x="25" y="416"/>
                  </a:cubicBezTo>
                  <a:lnTo>
                    <a:pt x="25" y="111"/>
                  </a:lnTo>
                  <a:close/>
                  <a:moveTo>
                    <a:pt x="105" y="47"/>
                  </a:moveTo>
                  <a:lnTo>
                    <a:pt x="105" y="47"/>
                  </a:lnTo>
                  <a:lnTo>
                    <a:pt x="113" y="65"/>
                  </a:lnTo>
                  <a:lnTo>
                    <a:pt x="71" y="65"/>
                  </a:lnTo>
                  <a:lnTo>
                    <a:pt x="78" y="47"/>
                  </a:lnTo>
                  <a:lnTo>
                    <a:pt x="105" y="47"/>
                  </a:lnTo>
                  <a:close/>
                  <a:moveTo>
                    <a:pt x="46" y="462"/>
                  </a:moveTo>
                  <a:lnTo>
                    <a:pt x="46" y="462"/>
                  </a:lnTo>
                  <a:lnTo>
                    <a:pt x="330" y="462"/>
                  </a:lnTo>
                  <a:cubicBezTo>
                    <a:pt x="334" y="469"/>
                    <a:pt x="342" y="474"/>
                    <a:pt x="351" y="474"/>
                  </a:cubicBezTo>
                  <a:cubicBezTo>
                    <a:pt x="366" y="474"/>
                    <a:pt x="377" y="462"/>
                    <a:pt x="377" y="448"/>
                  </a:cubicBezTo>
                  <a:cubicBezTo>
                    <a:pt x="377" y="434"/>
                    <a:pt x="366" y="423"/>
                    <a:pt x="351" y="423"/>
                  </a:cubicBezTo>
                  <a:cubicBezTo>
                    <a:pt x="341" y="423"/>
                    <a:pt x="333" y="429"/>
                    <a:pt x="328" y="437"/>
                  </a:cubicBezTo>
                  <a:lnTo>
                    <a:pt x="104" y="437"/>
                  </a:lnTo>
                  <a:lnTo>
                    <a:pt x="104" y="89"/>
                  </a:lnTo>
                  <a:lnTo>
                    <a:pt x="202" y="89"/>
                  </a:lnTo>
                  <a:cubicBezTo>
                    <a:pt x="205" y="89"/>
                    <a:pt x="209" y="88"/>
                    <a:pt x="211" y="85"/>
                  </a:cubicBezTo>
                  <a:lnTo>
                    <a:pt x="266" y="25"/>
                  </a:lnTo>
                  <a:lnTo>
                    <a:pt x="382" y="25"/>
                  </a:lnTo>
                  <a:lnTo>
                    <a:pt x="438" y="85"/>
                  </a:lnTo>
                  <a:cubicBezTo>
                    <a:pt x="440" y="88"/>
                    <a:pt x="443" y="89"/>
                    <a:pt x="447" y="89"/>
                  </a:cubicBezTo>
                  <a:lnTo>
                    <a:pt x="518" y="89"/>
                  </a:lnTo>
                  <a:cubicBezTo>
                    <a:pt x="522" y="90"/>
                    <a:pt x="542" y="94"/>
                    <a:pt x="542" y="107"/>
                  </a:cubicBezTo>
                  <a:lnTo>
                    <a:pt x="542" y="419"/>
                  </a:lnTo>
                  <a:cubicBezTo>
                    <a:pt x="540" y="424"/>
                    <a:pt x="532" y="437"/>
                    <a:pt x="515" y="437"/>
                  </a:cubicBezTo>
                  <a:lnTo>
                    <a:pt x="469" y="437"/>
                  </a:lnTo>
                  <a:cubicBezTo>
                    <a:pt x="465" y="430"/>
                    <a:pt x="457" y="425"/>
                    <a:pt x="447" y="425"/>
                  </a:cubicBezTo>
                  <a:cubicBezTo>
                    <a:pt x="433" y="425"/>
                    <a:pt x="422" y="437"/>
                    <a:pt x="422" y="451"/>
                  </a:cubicBezTo>
                  <a:cubicBezTo>
                    <a:pt x="422" y="465"/>
                    <a:pt x="433" y="476"/>
                    <a:pt x="447" y="476"/>
                  </a:cubicBezTo>
                  <a:cubicBezTo>
                    <a:pt x="458" y="476"/>
                    <a:pt x="466" y="470"/>
                    <a:pt x="470" y="462"/>
                  </a:cubicBezTo>
                  <a:lnTo>
                    <a:pt x="515" y="462"/>
                  </a:lnTo>
                  <a:cubicBezTo>
                    <a:pt x="552" y="462"/>
                    <a:pt x="565" y="428"/>
                    <a:pt x="566" y="426"/>
                  </a:cubicBezTo>
                  <a:cubicBezTo>
                    <a:pt x="566" y="425"/>
                    <a:pt x="567" y="423"/>
                    <a:pt x="567" y="422"/>
                  </a:cubicBezTo>
                  <a:lnTo>
                    <a:pt x="567" y="107"/>
                  </a:lnTo>
                  <a:cubicBezTo>
                    <a:pt x="567" y="78"/>
                    <a:pt x="537" y="67"/>
                    <a:pt x="521" y="65"/>
                  </a:cubicBezTo>
                  <a:cubicBezTo>
                    <a:pt x="520" y="65"/>
                    <a:pt x="520" y="65"/>
                    <a:pt x="519" y="65"/>
                  </a:cubicBezTo>
                  <a:lnTo>
                    <a:pt x="452" y="65"/>
                  </a:lnTo>
                  <a:lnTo>
                    <a:pt x="396" y="4"/>
                  </a:lnTo>
                  <a:cubicBezTo>
                    <a:pt x="394" y="2"/>
                    <a:pt x="390" y="0"/>
                    <a:pt x="387" y="0"/>
                  </a:cubicBezTo>
                  <a:lnTo>
                    <a:pt x="260" y="0"/>
                  </a:lnTo>
                  <a:cubicBezTo>
                    <a:pt x="257" y="0"/>
                    <a:pt x="253" y="2"/>
                    <a:pt x="251" y="5"/>
                  </a:cubicBezTo>
                  <a:lnTo>
                    <a:pt x="197" y="65"/>
                  </a:lnTo>
                  <a:lnTo>
                    <a:pt x="140" y="65"/>
                  </a:lnTo>
                  <a:lnTo>
                    <a:pt x="121" y="23"/>
                  </a:lnTo>
                  <a:lnTo>
                    <a:pt x="62" y="23"/>
                  </a:lnTo>
                  <a:lnTo>
                    <a:pt x="44" y="66"/>
                  </a:lnTo>
                  <a:cubicBezTo>
                    <a:pt x="13" y="71"/>
                    <a:pt x="2" y="95"/>
                    <a:pt x="1" y="109"/>
                  </a:cubicBezTo>
                  <a:cubicBezTo>
                    <a:pt x="0" y="109"/>
                    <a:pt x="0" y="110"/>
                    <a:pt x="0" y="110"/>
                  </a:cubicBezTo>
                  <a:lnTo>
                    <a:pt x="0" y="416"/>
                  </a:lnTo>
                  <a:cubicBezTo>
                    <a:pt x="0" y="448"/>
                    <a:pt x="27" y="461"/>
                    <a:pt x="46" y="462"/>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07" name="Freeform 56"/>
            <p:cNvSpPr>
              <a:spLocks noEditPoints="1"/>
            </p:cNvSpPr>
            <p:nvPr/>
          </p:nvSpPr>
          <p:spPr bwMode="auto">
            <a:xfrm>
              <a:off x="4546600" y="955675"/>
              <a:ext cx="128588" cy="130175"/>
            </a:xfrm>
            <a:custGeom>
              <a:avLst/>
              <a:gdLst>
                <a:gd name="T0" fmla="*/ 68 w 135"/>
                <a:gd name="T1" fmla="*/ 25 h 136"/>
                <a:gd name="T2" fmla="*/ 68 w 135"/>
                <a:gd name="T3" fmla="*/ 25 h 136"/>
                <a:gd name="T4" fmla="*/ 111 w 135"/>
                <a:gd name="T5" fmla="*/ 68 h 136"/>
                <a:gd name="T6" fmla="*/ 68 w 135"/>
                <a:gd name="T7" fmla="*/ 111 h 136"/>
                <a:gd name="T8" fmla="*/ 25 w 135"/>
                <a:gd name="T9" fmla="*/ 68 h 136"/>
                <a:gd name="T10" fmla="*/ 68 w 135"/>
                <a:gd name="T11" fmla="*/ 25 h 136"/>
                <a:gd name="T12" fmla="*/ 68 w 135"/>
                <a:gd name="T13" fmla="*/ 136 h 136"/>
                <a:gd name="T14" fmla="*/ 68 w 135"/>
                <a:gd name="T15" fmla="*/ 136 h 136"/>
                <a:gd name="T16" fmla="*/ 135 w 135"/>
                <a:gd name="T17" fmla="*/ 68 h 136"/>
                <a:gd name="T18" fmla="*/ 68 w 135"/>
                <a:gd name="T19" fmla="*/ 0 h 136"/>
                <a:gd name="T20" fmla="*/ 0 w 135"/>
                <a:gd name="T21" fmla="*/ 68 h 136"/>
                <a:gd name="T22" fmla="*/ 68 w 135"/>
                <a:gd name="T2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 h="136">
                  <a:moveTo>
                    <a:pt x="68" y="25"/>
                  </a:moveTo>
                  <a:lnTo>
                    <a:pt x="68" y="25"/>
                  </a:lnTo>
                  <a:cubicBezTo>
                    <a:pt x="92" y="25"/>
                    <a:pt x="111" y="44"/>
                    <a:pt x="111" y="68"/>
                  </a:cubicBezTo>
                  <a:cubicBezTo>
                    <a:pt x="111" y="92"/>
                    <a:pt x="92" y="111"/>
                    <a:pt x="68" y="111"/>
                  </a:cubicBezTo>
                  <a:cubicBezTo>
                    <a:pt x="44" y="111"/>
                    <a:pt x="25" y="92"/>
                    <a:pt x="25" y="68"/>
                  </a:cubicBezTo>
                  <a:cubicBezTo>
                    <a:pt x="25" y="44"/>
                    <a:pt x="44" y="25"/>
                    <a:pt x="68" y="25"/>
                  </a:cubicBezTo>
                  <a:close/>
                  <a:moveTo>
                    <a:pt x="68" y="136"/>
                  </a:moveTo>
                  <a:lnTo>
                    <a:pt x="68" y="136"/>
                  </a:lnTo>
                  <a:cubicBezTo>
                    <a:pt x="105" y="136"/>
                    <a:pt x="135" y="105"/>
                    <a:pt x="135" y="68"/>
                  </a:cubicBezTo>
                  <a:cubicBezTo>
                    <a:pt x="135" y="31"/>
                    <a:pt x="105" y="0"/>
                    <a:pt x="68" y="0"/>
                  </a:cubicBezTo>
                  <a:cubicBezTo>
                    <a:pt x="31" y="0"/>
                    <a:pt x="0" y="31"/>
                    <a:pt x="0" y="68"/>
                  </a:cubicBezTo>
                  <a:cubicBezTo>
                    <a:pt x="0" y="105"/>
                    <a:pt x="31" y="136"/>
                    <a:pt x="68" y="136"/>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08" name="Freeform 57"/>
            <p:cNvSpPr>
              <a:spLocks noEditPoints="1"/>
            </p:cNvSpPr>
            <p:nvPr/>
          </p:nvSpPr>
          <p:spPr bwMode="auto">
            <a:xfrm>
              <a:off x="4486275" y="895350"/>
              <a:ext cx="250825" cy="250825"/>
            </a:xfrm>
            <a:custGeom>
              <a:avLst/>
              <a:gdLst>
                <a:gd name="T0" fmla="*/ 132 w 263"/>
                <a:gd name="T1" fmla="*/ 22 h 262"/>
                <a:gd name="T2" fmla="*/ 132 w 263"/>
                <a:gd name="T3" fmla="*/ 22 h 262"/>
                <a:gd name="T4" fmla="*/ 240 w 263"/>
                <a:gd name="T5" fmla="*/ 131 h 262"/>
                <a:gd name="T6" fmla="*/ 132 w 263"/>
                <a:gd name="T7" fmla="*/ 239 h 262"/>
                <a:gd name="T8" fmla="*/ 23 w 263"/>
                <a:gd name="T9" fmla="*/ 131 h 262"/>
                <a:gd name="T10" fmla="*/ 132 w 263"/>
                <a:gd name="T11" fmla="*/ 22 h 262"/>
                <a:gd name="T12" fmla="*/ 0 w 263"/>
                <a:gd name="T13" fmla="*/ 131 h 262"/>
                <a:gd name="T14" fmla="*/ 0 w 263"/>
                <a:gd name="T15" fmla="*/ 131 h 262"/>
                <a:gd name="T16" fmla="*/ 132 w 263"/>
                <a:gd name="T17" fmla="*/ 262 h 262"/>
                <a:gd name="T18" fmla="*/ 263 w 263"/>
                <a:gd name="T19" fmla="*/ 131 h 262"/>
                <a:gd name="T20" fmla="*/ 132 w 263"/>
                <a:gd name="T21" fmla="*/ 0 h 262"/>
                <a:gd name="T22" fmla="*/ 0 w 263"/>
                <a:gd name="T23" fmla="*/ 13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3" h="262">
                  <a:moveTo>
                    <a:pt x="132" y="22"/>
                  </a:moveTo>
                  <a:lnTo>
                    <a:pt x="132" y="22"/>
                  </a:lnTo>
                  <a:cubicBezTo>
                    <a:pt x="192" y="22"/>
                    <a:pt x="240" y="71"/>
                    <a:pt x="240" y="131"/>
                  </a:cubicBezTo>
                  <a:cubicBezTo>
                    <a:pt x="240" y="191"/>
                    <a:pt x="192" y="239"/>
                    <a:pt x="132" y="239"/>
                  </a:cubicBezTo>
                  <a:cubicBezTo>
                    <a:pt x="72" y="239"/>
                    <a:pt x="23" y="191"/>
                    <a:pt x="23" y="131"/>
                  </a:cubicBezTo>
                  <a:cubicBezTo>
                    <a:pt x="23" y="71"/>
                    <a:pt x="72" y="22"/>
                    <a:pt x="132" y="22"/>
                  </a:cubicBezTo>
                  <a:close/>
                  <a:moveTo>
                    <a:pt x="0" y="131"/>
                  </a:moveTo>
                  <a:lnTo>
                    <a:pt x="0" y="131"/>
                  </a:lnTo>
                  <a:cubicBezTo>
                    <a:pt x="0" y="203"/>
                    <a:pt x="59" y="262"/>
                    <a:pt x="132" y="262"/>
                  </a:cubicBezTo>
                  <a:cubicBezTo>
                    <a:pt x="204" y="262"/>
                    <a:pt x="263" y="203"/>
                    <a:pt x="263" y="131"/>
                  </a:cubicBezTo>
                  <a:cubicBezTo>
                    <a:pt x="263" y="59"/>
                    <a:pt x="204" y="0"/>
                    <a:pt x="132" y="0"/>
                  </a:cubicBezTo>
                  <a:cubicBezTo>
                    <a:pt x="59" y="0"/>
                    <a:pt x="0" y="59"/>
                    <a:pt x="0" y="13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09" name="Freeform 58"/>
            <p:cNvSpPr>
              <a:spLocks/>
            </p:cNvSpPr>
            <p:nvPr/>
          </p:nvSpPr>
          <p:spPr bwMode="auto">
            <a:xfrm>
              <a:off x="4560888" y="828675"/>
              <a:ext cx="103188" cy="22225"/>
            </a:xfrm>
            <a:custGeom>
              <a:avLst/>
              <a:gdLst>
                <a:gd name="T0" fmla="*/ 96 w 108"/>
                <a:gd name="T1" fmla="*/ 23 h 23"/>
                <a:gd name="T2" fmla="*/ 96 w 108"/>
                <a:gd name="T3" fmla="*/ 23 h 23"/>
                <a:gd name="T4" fmla="*/ 108 w 108"/>
                <a:gd name="T5" fmla="*/ 11 h 23"/>
                <a:gd name="T6" fmla="*/ 96 w 108"/>
                <a:gd name="T7" fmla="*/ 0 h 23"/>
                <a:gd name="T8" fmla="*/ 11 w 108"/>
                <a:gd name="T9" fmla="*/ 0 h 23"/>
                <a:gd name="T10" fmla="*/ 0 w 108"/>
                <a:gd name="T11" fmla="*/ 11 h 23"/>
                <a:gd name="T12" fmla="*/ 11 w 108"/>
                <a:gd name="T13" fmla="*/ 23 h 23"/>
                <a:gd name="T14" fmla="*/ 96 w 108"/>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23">
                  <a:moveTo>
                    <a:pt x="96" y="23"/>
                  </a:moveTo>
                  <a:lnTo>
                    <a:pt x="96" y="23"/>
                  </a:lnTo>
                  <a:cubicBezTo>
                    <a:pt x="102" y="23"/>
                    <a:pt x="108" y="18"/>
                    <a:pt x="108" y="11"/>
                  </a:cubicBezTo>
                  <a:cubicBezTo>
                    <a:pt x="108" y="5"/>
                    <a:pt x="102" y="0"/>
                    <a:pt x="96" y="0"/>
                  </a:cubicBezTo>
                  <a:lnTo>
                    <a:pt x="11" y="0"/>
                  </a:lnTo>
                  <a:cubicBezTo>
                    <a:pt x="5" y="0"/>
                    <a:pt x="0" y="5"/>
                    <a:pt x="0" y="11"/>
                  </a:cubicBezTo>
                  <a:cubicBezTo>
                    <a:pt x="0" y="18"/>
                    <a:pt x="5" y="23"/>
                    <a:pt x="11" y="23"/>
                  </a:cubicBezTo>
                  <a:lnTo>
                    <a:pt x="96" y="23"/>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grpSp>
      <p:grpSp>
        <p:nvGrpSpPr>
          <p:cNvPr id="110" name="组合 109"/>
          <p:cNvGrpSpPr/>
          <p:nvPr/>
        </p:nvGrpSpPr>
        <p:grpSpPr>
          <a:xfrm>
            <a:off x="6855757" y="4713345"/>
            <a:ext cx="861335" cy="888466"/>
            <a:chOff x="2824163" y="2017713"/>
            <a:chExt cx="534988" cy="550862"/>
          </a:xfrm>
          <a:solidFill>
            <a:srgbClr val="15B0E8"/>
          </a:solidFill>
        </p:grpSpPr>
        <p:sp>
          <p:nvSpPr>
            <p:cNvPr id="111" name="Freeform 65"/>
            <p:cNvSpPr>
              <a:spLocks noEditPoints="1"/>
            </p:cNvSpPr>
            <p:nvPr/>
          </p:nvSpPr>
          <p:spPr bwMode="auto">
            <a:xfrm>
              <a:off x="2824163" y="2017713"/>
              <a:ext cx="534988" cy="198438"/>
            </a:xfrm>
            <a:custGeom>
              <a:avLst/>
              <a:gdLst>
                <a:gd name="T0" fmla="*/ 281 w 562"/>
                <a:gd name="T1" fmla="*/ 183 h 209"/>
                <a:gd name="T2" fmla="*/ 281 w 562"/>
                <a:gd name="T3" fmla="*/ 183 h 209"/>
                <a:gd name="T4" fmla="*/ 50 w 562"/>
                <a:gd name="T5" fmla="*/ 104 h 209"/>
                <a:gd name="T6" fmla="*/ 281 w 562"/>
                <a:gd name="T7" fmla="*/ 25 h 209"/>
                <a:gd name="T8" fmla="*/ 511 w 562"/>
                <a:gd name="T9" fmla="*/ 104 h 209"/>
                <a:gd name="T10" fmla="*/ 281 w 562"/>
                <a:gd name="T11" fmla="*/ 183 h 209"/>
                <a:gd name="T12" fmla="*/ 553 w 562"/>
                <a:gd name="T13" fmla="*/ 93 h 209"/>
                <a:gd name="T14" fmla="*/ 553 w 562"/>
                <a:gd name="T15" fmla="*/ 93 h 209"/>
                <a:gd name="T16" fmla="*/ 285 w 562"/>
                <a:gd name="T17" fmla="*/ 1 h 209"/>
                <a:gd name="T18" fmla="*/ 277 w 562"/>
                <a:gd name="T19" fmla="*/ 1 h 209"/>
                <a:gd name="T20" fmla="*/ 8 w 562"/>
                <a:gd name="T21" fmla="*/ 93 h 209"/>
                <a:gd name="T22" fmla="*/ 0 w 562"/>
                <a:gd name="T23" fmla="*/ 104 h 209"/>
                <a:gd name="T24" fmla="*/ 8 w 562"/>
                <a:gd name="T25" fmla="*/ 116 h 209"/>
                <a:gd name="T26" fmla="*/ 277 w 562"/>
                <a:gd name="T27" fmla="*/ 208 h 209"/>
                <a:gd name="T28" fmla="*/ 281 w 562"/>
                <a:gd name="T29" fmla="*/ 209 h 209"/>
                <a:gd name="T30" fmla="*/ 285 w 562"/>
                <a:gd name="T31" fmla="*/ 208 h 209"/>
                <a:gd name="T32" fmla="*/ 553 w 562"/>
                <a:gd name="T33" fmla="*/ 116 h 209"/>
                <a:gd name="T34" fmla="*/ 562 w 562"/>
                <a:gd name="T35" fmla="*/ 104 h 209"/>
                <a:gd name="T36" fmla="*/ 553 w 562"/>
                <a:gd name="T37"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2" h="209">
                  <a:moveTo>
                    <a:pt x="281" y="183"/>
                  </a:moveTo>
                  <a:lnTo>
                    <a:pt x="281" y="183"/>
                  </a:lnTo>
                  <a:lnTo>
                    <a:pt x="50" y="104"/>
                  </a:lnTo>
                  <a:lnTo>
                    <a:pt x="281" y="25"/>
                  </a:lnTo>
                  <a:lnTo>
                    <a:pt x="511" y="104"/>
                  </a:lnTo>
                  <a:lnTo>
                    <a:pt x="281" y="183"/>
                  </a:lnTo>
                  <a:close/>
                  <a:moveTo>
                    <a:pt x="553" y="93"/>
                  </a:moveTo>
                  <a:lnTo>
                    <a:pt x="553" y="93"/>
                  </a:lnTo>
                  <a:lnTo>
                    <a:pt x="285" y="1"/>
                  </a:lnTo>
                  <a:cubicBezTo>
                    <a:pt x="282" y="0"/>
                    <a:pt x="279" y="0"/>
                    <a:pt x="277" y="1"/>
                  </a:cubicBezTo>
                  <a:lnTo>
                    <a:pt x="8" y="93"/>
                  </a:lnTo>
                  <a:cubicBezTo>
                    <a:pt x="3" y="94"/>
                    <a:pt x="0" y="99"/>
                    <a:pt x="0" y="104"/>
                  </a:cubicBezTo>
                  <a:cubicBezTo>
                    <a:pt x="0" y="110"/>
                    <a:pt x="3" y="114"/>
                    <a:pt x="8" y="116"/>
                  </a:cubicBezTo>
                  <a:lnTo>
                    <a:pt x="277" y="208"/>
                  </a:lnTo>
                  <a:cubicBezTo>
                    <a:pt x="278" y="209"/>
                    <a:pt x="279" y="209"/>
                    <a:pt x="281" y="209"/>
                  </a:cubicBezTo>
                  <a:cubicBezTo>
                    <a:pt x="282" y="209"/>
                    <a:pt x="283" y="209"/>
                    <a:pt x="285" y="208"/>
                  </a:cubicBezTo>
                  <a:lnTo>
                    <a:pt x="553" y="116"/>
                  </a:lnTo>
                  <a:cubicBezTo>
                    <a:pt x="558" y="114"/>
                    <a:pt x="562" y="110"/>
                    <a:pt x="562" y="104"/>
                  </a:cubicBezTo>
                  <a:cubicBezTo>
                    <a:pt x="562" y="99"/>
                    <a:pt x="558" y="94"/>
                    <a:pt x="553" y="93"/>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12" name="Freeform 66"/>
            <p:cNvSpPr>
              <a:spLocks noEditPoints="1"/>
            </p:cNvSpPr>
            <p:nvPr/>
          </p:nvSpPr>
          <p:spPr bwMode="auto">
            <a:xfrm>
              <a:off x="2824163" y="2224088"/>
              <a:ext cx="534988" cy="168275"/>
            </a:xfrm>
            <a:custGeom>
              <a:avLst/>
              <a:gdLst>
                <a:gd name="T0" fmla="*/ 281 w 562"/>
                <a:gd name="T1" fmla="*/ 151 h 176"/>
                <a:gd name="T2" fmla="*/ 281 w 562"/>
                <a:gd name="T3" fmla="*/ 151 h 176"/>
                <a:gd name="T4" fmla="*/ 50 w 562"/>
                <a:gd name="T5" fmla="*/ 72 h 176"/>
                <a:gd name="T6" fmla="*/ 183 w 562"/>
                <a:gd name="T7" fmla="*/ 26 h 176"/>
                <a:gd name="T8" fmla="*/ 277 w 562"/>
                <a:gd name="T9" fmla="*/ 58 h 176"/>
                <a:gd name="T10" fmla="*/ 284 w 562"/>
                <a:gd name="T11" fmla="*/ 58 h 176"/>
                <a:gd name="T12" fmla="*/ 383 w 562"/>
                <a:gd name="T13" fmla="*/ 28 h 176"/>
                <a:gd name="T14" fmla="*/ 511 w 562"/>
                <a:gd name="T15" fmla="*/ 72 h 176"/>
                <a:gd name="T16" fmla="*/ 281 w 562"/>
                <a:gd name="T17" fmla="*/ 151 h 176"/>
                <a:gd name="T18" fmla="*/ 553 w 562"/>
                <a:gd name="T19" fmla="*/ 60 h 176"/>
                <a:gd name="T20" fmla="*/ 553 w 562"/>
                <a:gd name="T21" fmla="*/ 60 h 176"/>
                <a:gd name="T22" fmla="*/ 387 w 562"/>
                <a:gd name="T23" fmla="*/ 3 h 176"/>
                <a:gd name="T24" fmla="*/ 380 w 562"/>
                <a:gd name="T25" fmla="*/ 3 h 176"/>
                <a:gd name="T26" fmla="*/ 281 w 562"/>
                <a:gd name="T27" fmla="*/ 34 h 176"/>
                <a:gd name="T28" fmla="*/ 187 w 562"/>
                <a:gd name="T29" fmla="*/ 1 h 176"/>
                <a:gd name="T30" fmla="*/ 179 w 562"/>
                <a:gd name="T31" fmla="*/ 1 h 176"/>
                <a:gd name="T32" fmla="*/ 8 w 562"/>
                <a:gd name="T33" fmla="*/ 60 h 176"/>
                <a:gd name="T34" fmla="*/ 0 w 562"/>
                <a:gd name="T35" fmla="*/ 72 h 176"/>
                <a:gd name="T36" fmla="*/ 8 w 562"/>
                <a:gd name="T37" fmla="*/ 83 h 176"/>
                <a:gd name="T38" fmla="*/ 277 w 562"/>
                <a:gd name="T39" fmla="*/ 175 h 176"/>
                <a:gd name="T40" fmla="*/ 281 w 562"/>
                <a:gd name="T41" fmla="*/ 176 h 176"/>
                <a:gd name="T42" fmla="*/ 285 w 562"/>
                <a:gd name="T43" fmla="*/ 175 h 176"/>
                <a:gd name="T44" fmla="*/ 553 w 562"/>
                <a:gd name="T45" fmla="*/ 83 h 176"/>
                <a:gd name="T46" fmla="*/ 562 w 562"/>
                <a:gd name="T47" fmla="*/ 72 h 176"/>
                <a:gd name="T48" fmla="*/ 553 w 562"/>
                <a:gd name="T49" fmla="*/ 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2" h="176">
                  <a:moveTo>
                    <a:pt x="281" y="151"/>
                  </a:moveTo>
                  <a:lnTo>
                    <a:pt x="281" y="151"/>
                  </a:lnTo>
                  <a:lnTo>
                    <a:pt x="50" y="72"/>
                  </a:lnTo>
                  <a:lnTo>
                    <a:pt x="183" y="26"/>
                  </a:lnTo>
                  <a:lnTo>
                    <a:pt x="277" y="58"/>
                  </a:lnTo>
                  <a:cubicBezTo>
                    <a:pt x="279" y="59"/>
                    <a:pt x="282" y="59"/>
                    <a:pt x="284" y="58"/>
                  </a:cubicBezTo>
                  <a:lnTo>
                    <a:pt x="383" y="28"/>
                  </a:lnTo>
                  <a:lnTo>
                    <a:pt x="511" y="72"/>
                  </a:lnTo>
                  <a:lnTo>
                    <a:pt x="281" y="151"/>
                  </a:lnTo>
                  <a:close/>
                  <a:moveTo>
                    <a:pt x="553" y="60"/>
                  </a:moveTo>
                  <a:lnTo>
                    <a:pt x="553" y="60"/>
                  </a:lnTo>
                  <a:lnTo>
                    <a:pt x="387" y="3"/>
                  </a:lnTo>
                  <a:cubicBezTo>
                    <a:pt x="385" y="2"/>
                    <a:pt x="382" y="2"/>
                    <a:pt x="380" y="3"/>
                  </a:cubicBezTo>
                  <a:lnTo>
                    <a:pt x="281" y="34"/>
                  </a:lnTo>
                  <a:lnTo>
                    <a:pt x="187" y="1"/>
                  </a:lnTo>
                  <a:cubicBezTo>
                    <a:pt x="184" y="0"/>
                    <a:pt x="181" y="0"/>
                    <a:pt x="179" y="1"/>
                  </a:cubicBezTo>
                  <a:lnTo>
                    <a:pt x="8" y="60"/>
                  </a:lnTo>
                  <a:cubicBezTo>
                    <a:pt x="3" y="62"/>
                    <a:pt x="0" y="66"/>
                    <a:pt x="0" y="72"/>
                  </a:cubicBezTo>
                  <a:cubicBezTo>
                    <a:pt x="0" y="77"/>
                    <a:pt x="3" y="81"/>
                    <a:pt x="8" y="83"/>
                  </a:cubicBezTo>
                  <a:lnTo>
                    <a:pt x="277" y="175"/>
                  </a:lnTo>
                  <a:cubicBezTo>
                    <a:pt x="278" y="176"/>
                    <a:pt x="279" y="176"/>
                    <a:pt x="281" y="176"/>
                  </a:cubicBezTo>
                  <a:cubicBezTo>
                    <a:pt x="282" y="176"/>
                    <a:pt x="283" y="176"/>
                    <a:pt x="285" y="175"/>
                  </a:cubicBezTo>
                  <a:lnTo>
                    <a:pt x="553" y="83"/>
                  </a:lnTo>
                  <a:cubicBezTo>
                    <a:pt x="558" y="81"/>
                    <a:pt x="562" y="77"/>
                    <a:pt x="562" y="72"/>
                  </a:cubicBezTo>
                  <a:cubicBezTo>
                    <a:pt x="562" y="66"/>
                    <a:pt x="558" y="62"/>
                    <a:pt x="553" y="6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13" name="Freeform 67"/>
            <p:cNvSpPr>
              <a:spLocks/>
            </p:cNvSpPr>
            <p:nvPr/>
          </p:nvSpPr>
          <p:spPr bwMode="auto">
            <a:xfrm>
              <a:off x="2849563" y="2187575"/>
              <a:ext cx="69850" cy="49213"/>
            </a:xfrm>
            <a:custGeom>
              <a:avLst/>
              <a:gdLst>
                <a:gd name="T0" fmla="*/ 0 w 73"/>
                <a:gd name="T1" fmla="*/ 0 h 50"/>
                <a:gd name="T2" fmla="*/ 0 w 73"/>
                <a:gd name="T3" fmla="*/ 0 h 50"/>
                <a:gd name="T4" fmla="*/ 37 w 73"/>
                <a:gd name="T5" fmla="*/ 50 h 50"/>
                <a:gd name="T6" fmla="*/ 73 w 73"/>
                <a:gd name="T7" fmla="*/ 0 h 50"/>
                <a:gd name="T8" fmla="*/ 0 w 73"/>
                <a:gd name="T9" fmla="*/ 0 h 50"/>
              </a:gdLst>
              <a:ahLst/>
              <a:cxnLst>
                <a:cxn ang="0">
                  <a:pos x="T0" y="T1"/>
                </a:cxn>
                <a:cxn ang="0">
                  <a:pos x="T2" y="T3"/>
                </a:cxn>
                <a:cxn ang="0">
                  <a:pos x="T4" y="T5"/>
                </a:cxn>
                <a:cxn ang="0">
                  <a:pos x="T6" y="T7"/>
                </a:cxn>
                <a:cxn ang="0">
                  <a:pos x="T8" y="T9"/>
                </a:cxn>
              </a:cxnLst>
              <a:rect l="0" t="0" r="r" b="b"/>
              <a:pathLst>
                <a:path w="73" h="50">
                  <a:moveTo>
                    <a:pt x="0" y="0"/>
                  </a:moveTo>
                  <a:lnTo>
                    <a:pt x="0" y="0"/>
                  </a:lnTo>
                  <a:lnTo>
                    <a:pt x="37" y="50"/>
                  </a:lnTo>
                  <a:lnTo>
                    <a:pt x="73" y="0"/>
                  </a:lnTo>
                  <a:lnTo>
                    <a:pt x="0"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14" name="Freeform 68"/>
            <p:cNvSpPr>
              <a:spLocks/>
            </p:cNvSpPr>
            <p:nvPr/>
          </p:nvSpPr>
          <p:spPr bwMode="auto">
            <a:xfrm>
              <a:off x="2849563" y="2363788"/>
              <a:ext cx="69850" cy="47625"/>
            </a:xfrm>
            <a:custGeom>
              <a:avLst/>
              <a:gdLst>
                <a:gd name="T0" fmla="*/ 0 w 73"/>
                <a:gd name="T1" fmla="*/ 0 h 51"/>
                <a:gd name="T2" fmla="*/ 0 w 73"/>
                <a:gd name="T3" fmla="*/ 0 h 51"/>
                <a:gd name="T4" fmla="*/ 37 w 73"/>
                <a:gd name="T5" fmla="*/ 51 h 51"/>
                <a:gd name="T6" fmla="*/ 73 w 73"/>
                <a:gd name="T7" fmla="*/ 0 h 51"/>
                <a:gd name="T8" fmla="*/ 0 w 73"/>
                <a:gd name="T9" fmla="*/ 0 h 51"/>
              </a:gdLst>
              <a:ahLst/>
              <a:cxnLst>
                <a:cxn ang="0">
                  <a:pos x="T0" y="T1"/>
                </a:cxn>
                <a:cxn ang="0">
                  <a:pos x="T2" y="T3"/>
                </a:cxn>
                <a:cxn ang="0">
                  <a:pos x="T4" y="T5"/>
                </a:cxn>
                <a:cxn ang="0">
                  <a:pos x="T6" y="T7"/>
                </a:cxn>
                <a:cxn ang="0">
                  <a:pos x="T8" y="T9"/>
                </a:cxn>
              </a:cxnLst>
              <a:rect l="0" t="0" r="r" b="b"/>
              <a:pathLst>
                <a:path w="73" h="51">
                  <a:moveTo>
                    <a:pt x="0" y="0"/>
                  </a:moveTo>
                  <a:lnTo>
                    <a:pt x="0" y="0"/>
                  </a:lnTo>
                  <a:lnTo>
                    <a:pt x="37" y="51"/>
                  </a:lnTo>
                  <a:lnTo>
                    <a:pt x="73" y="0"/>
                  </a:lnTo>
                  <a:lnTo>
                    <a:pt x="0"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15" name="Freeform 69"/>
            <p:cNvSpPr>
              <a:spLocks/>
            </p:cNvSpPr>
            <p:nvPr/>
          </p:nvSpPr>
          <p:spPr bwMode="auto">
            <a:xfrm>
              <a:off x="3255963" y="2352675"/>
              <a:ext cx="69850" cy="49213"/>
            </a:xfrm>
            <a:custGeom>
              <a:avLst/>
              <a:gdLst>
                <a:gd name="T0" fmla="*/ 0 w 73"/>
                <a:gd name="T1" fmla="*/ 51 h 51"/>
                <a:gd name="T2" fmla="*/ 0 w 73"/>
                <a:gd name="T3" fmla="*/ 51 h 51"/>
                <a:gd name="T4" fmla="*/ 73 w 73"/>
                <a:gd name="T5" fmla="*/ 51 h 51"/>
                <a:gd name="T6" fmla="*/ 36 w 73"/>
                <a:gd name="T7" fmla="*/ 0 h 51"/>
                <a:gd name="T8" fmla="*/ 0 w 73"/>
                <a:gd name="T9" fmla="*/ 51 h 51"/>
              </a:gdLst>
              <a:ahLst/>
              <a:cxnLst>
                <a:cxn ang="0">
                  <a:pos x="T0" y="T1"/>
                </a:cxn>
                <a:cxn ang="0">
                  <a:pos x="T2" y="T3"/>
                </a:cxn>
                <a:cxn ang="0">
                  <a:pos x="T4" y="T5"/>
                </a:cxn>
                <a:cxn ang="0">
                  <a:pos x="T6" y="T7"/>
                </a:cxn>
                <a:cxn ang="0">
                  <a:pos x="T8" y="T9"/>
                </a:cxn>
              </a:cxnLst>
              <a:rect l="0" t="0" r="r" b="b"/>
              <a:pathLst>
                <a:path w="73" h="51">
                  <a:moveTo>
                    <a:pt x="0" y="51"/>
                  </a:moveTo>
                  <a:lnTo>
                    <a:pt x="0" y="51"/>
                  </a:lnTo>
                  <a:lnTo>
                    <a:pt x="73" y="51"/>
                  </a:lnTo>
                  <a:lnTo>
                    <a:pt x="36" y="0"/>
                  </a:lnTo>
                  <a:lnTo>
                    <a:pt x="0" y="51"/>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16" name="Freeform 70"/>
            <p:cNvSpPr>
              <a:spLocks/>
            </p:cNvSpPr>
            <p:nvPr/>
          </p:nvSpPr>
          <p:spPr bwMode="auto">
            <a:xfrm>
              <a:off x="3255963" y="2178050"/>
              <a:ext cx="69850" cy="47625"/>
            </a:xfrm>
            <a:custGeom>
              <a:avLst/>
              <a:gdLst>
                <a:gd name="T0" fmla="*/ 0 w 73"/>
                <a:gd name="T1" fmla="*/ 50 h 50"/>
                <a:gd name="T2" fmla="*/ 0 w 73"/>
                <a:gd name="T3" fmla="*/ 50 h 50"/>
                <a:gd name="T4" fmla="*/ 73 w 73"/>
                <a:gd name="T5" fmla="*/ 50 h 50"/>
                <a:gd name="T6" fmla="*/ 36 w 73"/>
                <a:gd name="T7" fmla="*/ 0 h 50"/>
                <a:gd name="T8" fmla="*/ 0 w 73"/>
                <a:gd name="T9" fmla="*/ 50 h 50"/>
              </a:gdLst>
              <a:ahLst/>
              <a:cxnLst>
                <a:cxn ang="0">
                  <a:pos x="T0" y="T1"/>
                </a:cxn>
                <a:cxn ang="0">
                  <a:pos x="T2" y="T3"/>
                </a:cxn>
                <a:cxn ang="0">
                  <a:pos x="T4" y="T5"/>
                </a:cxn>
                <a:cxn ang="0">
                  <a:pos x="T6" y="T7"/>
                </a:cxn>
                <a:cxn ang="0">
                  <a:pos x="T8" y="T9"/>
                </a:cxn>
              </a:cxnLst>
              <a:rect l="0" t="0" r="r" b="b"/>
              <a:pathLst>
                <a:path w="73" h="50">
                  <a:moveTo>
                    <a:pt x="0" y="50"/>
                  </a:moveTo>
                  <a:lnTo>
                    <a:pt x="0" y="50"/>
                  </a:lnTo>
                  <a:lnTo>
                    <a:pt x="73" y="50"/>
                  </a:lnTo>
                  <a:lnTo>
                    <a:pt x="36" y="0"/>
                  </a:lnTo>
                  <a:lnTo>
                    <a:pt x="0" y="5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17" name="Freeform 71"/>
            <p:cNvSpPr>
              <a:spLocks/>
            </p:cNvSpPr>
            <p:nvPr/>
          </p:nvSpPr>
          <p:spPr bwMode="auto">
            <a:xfrm>
              <a:off x="2824163" y="2400300"/>
              <a:ext cx="534988" cy="168275"/>
            </a:xfrm>
            <a:custGeom>
              <a:avLst/>
              <a:gdLst>
                <a:gd name="T0" fmla="*/ 329 w 562"/>
                <a:gd name="T1" fmla="*/ 125 h 176"/>
                <a:gd name="T2" fmla="*/ 329 w 562"/>
                <a:gd name="T3" fmla="*/ 125 h 176"/>
                <a:gd name="T4" fmla="*/ 303 w 562"/>
                <a:gd name="T5" fmla="*/ 150 h 176"/>
                <a:gd name="T6" fmla="*/ 329 w 562"/>
                <a:gd name="T7" fmla="*/ 176 h 176"/>
                <a:gd name="T8" fmla="*/ 354 w 562"/>
                <a:gd name="T9" fmla="*/ 151 h 176"/>
                <a:gd name="T10" fmla="*/ 553 w 562"/>
                <a:gd name="T11" fmla="*/ 83 h 176"/>
                <a:gd name="T12" fmla="*/ 562 w 562"/>
                <a:gd name="T13" fmla="*/ 71 h 176"/>
                <a:gd name="T14" fmla="*/ 553 w 562"/>
                <a:gd name="T15" fmla="*/ 60 h 176"/>
                <a:gd name="T16" fmla="*/ 387 w 562"/>
                <a:gd name="T17" fmla="*/ 3 h 176"/>
                <a:gd name="T18" fmla="*/ 380 w 562"/>
                <a:gd name="T19" fmla="*/ 3 h 176"/>
                <a:gd name="T20" fmla="*/ 281 w 562"/>
                <a:gd name="T21" fmla="*/ 33 h 176"/>
                <a:gd name="T22" fmla="*/ 187 w 562"/>
                <a:gd name="T23" fmla="*/ 1 h 176"/>
                <a:gd name="T24" fmla="*/ 179 w 562"/>
                <a:gd name="T25" fmla="*/ 1 h 176"/>
                <a:gd name="T26" fmla="*/ 8 w 562"/>
                <a:gd name="T27" fmla="*/ 60 h 176"/>
                <a:gd name="T28" fmla="*/ 0 w 562"/>
                <a:gd name="T29" fmla="*/ 71 h 176"/>
                <a:gd name="T30" fmla="*/ 8 w 562"/>
                <a:gd name="T31" fmla="*/ 83 h 176"/>
                <a:gd name="T32" fmla="*/ 207 w 562"/>
                <a:gd name="T33" fmla="*/ 151 h 176"/>
                <a:gd name="T34" fmla="*/ 233 w 562"/>
                <a:gd name="T35" fmla="*/ 174 h 176"/>
                <a:gd name="T36" fmla="*/ 258 w 562"/>
                <a:gd name="T37" fmla="*/ 148 h 176"/>
                <a:gd name="T38" fmla="*/ 233 w 562"/>
                <a:gd name="T39" fmla="*/ 122 h 176"/>
                <a:gd name="T40" fmla="*/ 216 w 562"/>
                <a:gd name="T41" fmla="*/ 128 h 176"/>
                <a:gd name="T42" fmla="*/ 50 w 562"/>
                <a:gd name="T43" fmla="*/ 71 h 176"/>
                <a:gd name="T44" fmla="*/ 183 w 562"/>
                <a:gd name="T45" fmla="*/ 26 h 176"/>
                <a:gd name="T46" fmla="*/ 277 w 562"/>
                <a:gd name="T47" fmla="*/ 58 h 176"/>
                <a:gd name="T48" fmla="*/ 284 w 562"/>
                <a:gd name="T49" fmla="*/ 58 h 176"/>
                <a:gd name="T50" fmla="*/ 383 w 562"/>
                <a:gd name="T51" fmla="*/ 27 h 176"/>
                <a:gd name="T52" fmla="*/ 511 w 562"/>
                <a:gd name="T53" fmla="*/ 71 h 176"/>
                <a:gd name="T54" fmla="*/ 343 w 562"/>
                <a:gd name="T55" fmla="*/ 129 h 176"/>
                <a:gd name="T56" fmla="*/ 329 w 562"/>
                <a:gd name="T57" fmla="*/ 12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2" h="176">
                  <a:moveTo>
                    <a:pt x="329" y="125"/>
                  </a:moveTo>
                  <a:lnTo>
                    <a:pt x="329" y="125"/>
                  </a:lnTo>
                  <a:cubicBezTo>
                    <a:pt x="314" y="125"/>
                    <a:pt x="303" y="136"/>
                    <a:pt x="303" y="150"/>
                  </a:cubicBezTo>
                  <a:cubicBezTo>
                    <a:pt x="303" y="165"/>
                    <a:pt x="314" y="176"/>
                    <a:pt x="329" y="176"/>
                  </a:cubicBezTo>
                  <a:cubicBezTo>
                    <a:pt x="342" y="176"/>
                    <a:pt x="354" y="165"/>
                    <a:pt x="354" y="151"/>
                  </a:cubicBezTo>
                  <a:lnTo>
                    <a:pt x="553" y="83"/>
                  </a:lnTo>
                  <a:cubicBezTo>
                    <a:pt x="558" y="81"/>
                    <a:pt x="562" y="77"/>
                    <a:pt x="562" y="71"/>
                  </a:cubicBezTo>
                  <a:cubicBezTo>
                    <a:pt x="562" y="66"/>
                    <a:pt x="558" y="61"/>
                    <a:pt x="553" y="60"/>
                  </a:cubicBezTo>
                  <a:lnTo>
                    <a:pt x="387" y="3"/>
                  </a:lnTo>
                  <a:cubicBezTo>
                    <a:pt x="385" y="2"/>
                    <a:pt x="382" y="2"/>
                    <a:pt x="380" y="3"/>
                  </a:cubicBezTo>
                  <a:lnTo>
                    <a:pt x="281" y="33"/>
                  </a:lnTo>
                  <a:lnTo>
                    <a:pt x="187" y="1"/>
                  </a:lnTo>
                  <a:cubicBezTo>
                    <a:pt x="184" y="0"/>
                    <a:pt x="181" y="0"/>
                    <a:pt x="179" y="1"/>
                  </a:cubicBezTo>
                  <a:lnTo>
                    <a:pt x="8" y="60"/>
                  </a:lnTo>
                  <a:cubicBezTo>
                    <a:pt x="3" y="61"/>
                    <a:pt x="0" y="66"/>
                    <a:pt x="0" y="71"/>
                  </a:cubicBezTo>
                  <a:cubicBezTo>
                    <a:pt x="0" y="77"/>
                    <a:pt x="3" y="81"/>
                    <a:pt x="8" y="83"/>
                  </a:cubicBezTo>
                  <a:lnTo>
                    <a:pt x="207" y="151"/>
                  </a:lnTo>
                  <a:cubicBezTo>
                    <a:pt x="209" y="164"/>
                    <a:pt x="220" y="174"/>
                    <a:pt x="233" y="174"/>
                  </a:cubicBezTo>
                  <a:cubicBezTo>
                    <a:pt x="247" y="174"/>
                    <a:pt x="258" y="162"/>
                    <a:pt x="258" y="148"/>
                  </a:cubicBezTo>
                  <a:cubicBezTo>
                    <a:pt x="258" y="134"/>
                    <a:pt x="247" y="122"/>
                    <a:pt x="233" y="122"/>
                  </a:cubicBezTo>
                  <a:cubicBezTo>
                    <a:pt x="226" y="122"/>
                    <a:pt x="221" y="125"/>
                    <a:pt x="216" y="128"/>
                  </a:cubicBezTo>
                  <a:lnTo>
                    <a:pt x="50" y="71"/>
                  </a:lnTo>
                  <a:lnTo>
                    <a:pt x="183" y="26"/>
                  </a:lnTo>
                  <a:lnTo>
                    <a:pt x="277" y="58"/>
                  </a:lnTo>
                  <a:cubicBezTo>
                    <a:pt x="279" y="59"/>
                    <a:pt x="282" y="59"/>
                    <a:pt x="284" y="58"/>
                  </a:cubicBezTo>
                  <a:lnTo>
                    <a:pt x="383" y="27"/>
                  </a:lnTo>
                  <a:lnTo>
                    <a:pt x="511" y="71"/>
                  </a:lnTo>
                  <a:lnTo>
                    <a:pt x="343" y="129"/>
                  </a:lnTo>
                  <a:cubicBezTo>
                    <a:pt x="339" y="126"/>
                    <a:pt x="334" y="125"/>
                    <a:pt x="329" y="125"/>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grpSp>
      <p:grpSp>
        <p:nvGrpSpPr>
          <p:cNvPr id="118" name="组合 117"/>
          <p:cNvGrpSpPr/>
          <p:nvPr/>
        </p:nvGrpSpPr>
        <p:grpSpPr>
          <a:xfrm>
            <a:off x="9147942" y="4802023"/>
            <a:ext cx="1092777" cy="818525"/>
            <a:chOff x="5584825" y="2008188"/>
            <a:chExt cx="692150" cy="517525"/>
          </a:xfrm>
          <a:solidFill>
            <a:srgbClr val="15B0E8"/>
          </a:solidFill>
        </p:grpSpPr>
        <p:sp>
          <p:nvSpPr>
            <p:cNvPr id="119" name="Freeform 72"/>
            <p:cNvSpPr>
              <a:spLocks/>
            </p:cNvSpPr>
            <p:nvPr/>
          </p:nvSpPr>
          <p:spPr bwMode="auto">
            <a:xfrm>
              <a:off x="5718175" y="2419350"/>
              <a:ext cx="423863" cy="95250"/>
            </a:xfrm>
            <a:custGeom>
              <a:avLst/>
              <a:gdLst>
                <a:gd name="T0" fmla="*/ 432 w 444"/>
                <a:gd name="T1" fmla="*/ 98 h 100"/>
                <a:gd name="T2" fmla="*/ 432 w 444"/>
                <a:gd name="T3" fmla="*/ 98 h 100"/>
                <a:gd name="T4" fmla="*/ 444 w 444"/>
                <a:gd name="T5" fmla="*/ 86 h 100"/>
                <a:gd name="T6" fmla="*/ 444 w 444"/>
                <a:gd name="T7" fmla="*/ 0 h 100"/>
                <a:gd name="T8" fmla="*/ 0 w 444"/>
                <a:gd name="T9" fmla="*/ 0 h 100"/>
                <a:gd name="T10" fmla="*/ 0 w 444"/>
                <a:gd name="T11" fmla="*/ 86 h 100"/>
                <a:gd name="T12" fmla="*/ 12 w 444"/>
                <a:gd name="T13" fmla="*/ 98 h 100"/>
                <a:gd name="T14" fmla="*/ 24 w 444"/>
                <a:gd name="T15" fmla="*/ 86 h 100"/>
                <a:gd name="T16" fmla="*/ 24 w 444"/>
                <a:gd name="T17" fmla="*/ 25 h 100"/>
                <a:gd name="T18" fmla="*/ 55 w 444"/>
                <a:gd name="T19" fmla="*/ 25 h 100"/>
                <a:gd name="T20" fmla="*/ 55 w 444"/>
                <a:gd name="T21" fmla="*/ 100 h 100"/>
                <a:gd name="T22" fmla="*/ 75 w 444"/>
                <a:gd name="T23" fmla="*/ 100 h 100"/>
                <a:gd name="T24" fmla="*/ 75 w 444"/>
                <a:gd name="T25" fmla="*/ 25 h 100"/>
                <a:gd name="T26" fmla="*/ 107 w 444"/>
                <a:gd name="T27" fmla="*/ 25 h 100"/>
                <a:gd name="T28" fmla="*/ 107 w 444"/>
                <a:gd name="T29" fmla="*/ 100 h 100"/>
                <a:gd name="T30" fmla="*/ 127 w 444"/>
                <a:gd name="T31" fmla="*/ 100 h 100"/>
                <a:gd name="T32" fmla="*/ 127 w 444"/>
                <a:gd name="T33" fmla="*/ 25 h 100"/>
                <a:gd name="T34" fmla="*/ 158 w 444"/>
                <a:gd name="T35" fmla="*/ 25 h 100"/>
                <a:gd name="T36" fmla="*/ 158 w 444"/>
                <a:gd name="T37" fmla="*/ 100 h 100"/>
                <a:gd name="T38" fmla="*/ 178 w 444"/>
                <a:gd name="T39" fmla="*/ 100 h 100"/>
                <a:gd name="T40" fmla="*/ 178 w 444"/>
                <a:gd name="T41" fmla="*/ 25 h 100"/>
                <a:gd name="T42" fmla="*/ 210 w 444"/>
                <a:gd name="T43" fmla="*/ 25 h 100"/>
                <a:gd name="T44" fmla="*/ 210 w 444"/>
                <a:gd name="T45" fmla="*/ 100 h 100"/>
                <a:gd name="T46" fmla="*/ 230 w 444"/>
                <a:gd name="T47" fmla="*/ 100 h 100"/>
                <a:gd name="T48" fmla="*/ 230 w 444"/>
                <a:gd name="T49" fmla="*/ 25 h 100"/>
                <a:gd name="T50" fmla="*/ 262 w 444"/>
                <a:gd name="T51" fmla="*/ 25 h 100"/>
                <a:gd name="T52" fmla="*/ 262 w 444"/>
                <a:gd name="T53" fmla="*/ 100 h 100"/>
                <a:gd name="T54" fmla="*/ 281 w 444"/>
                <a:gd name="T55" fmla="*/ 100 h 100"/>
                <a:gd name="T56" fmla="*/ 281 w 444"/>
                <a:gd name="T57" fmla="*/ 25 h 100"/>
                <a:gd name="T58" fmla="*/ 313 w 444"/>
                <a:gd name="T59" fmla="*/ 25 h 100"/>
                <a:gd name="T60" fmla="*/ 313 w 444"/>
                <a:gd name="T61" fmla="*/ 100 h 100"/>
                <a:gd name="T62" fmla="*/ 333 w 444"/>
                <a:gd name="T63" fmla="*/ 100 h 100"/>
                <a:gd name="T64" fmla="*/ 333 w 444"/>
                <a:gd name="T65" fmla="*/ 25 h 100"/>
                <a:gd name="T66" fmla="*/ 365 w 444"/>
                <a:gd name="T67" fmla="*/ 25 h 100"/>
                <a:gd name="T68" fmla="*/ 365 w 444"/>
                <a:gd name="T69" fmla="*/ 100 h 100"/>
                <a:gd name="T70" fmla="*/ 385 w 444"/>
                <a:gd name="T71" fmla="*/ 100 h 100"/>
                <a:gd name="T72" fmla="*/ 385 w 444"/>
                <a:gd name="T73" fmla="*/ 25 h 100"/>
                <a:gd name="T74" fmla="*/ 420 w 444"/>
                <a:gd name="T75" fmla="*/ 25 h 100"/>
                <a:gd name="T76" fmla="*/ 420 w 444"/>
                <a:gd name="T77" fmla="*/ 86 h 100"/>
                <a:gd name="T78" fmla="*/ 432 w 444"/>
                <a:gd name="T79" fmla="*/ 9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4" h="100">
                  <a:moveTo>
                    <a:pt x="432" y="98"/>
                  </a:moveTo>
                  <a:lnTo>
                    <a:pt x="432" y="98"/>
                  </a:lnTo>
                  <a:cubicBezTo>
                    <a:pt x="439" y="98"/>
                    <a:pt x="444" y="93"/>
                    <a:pt x="444" y="86"/>
                  </a:cubicBezTo>
                  <a:lnTo>
                    <a:pt x="444" y="0"/>
                  </a:lnTo>
                  <a:lnTo>
                    <a:pt x="0" y="0"/>
                  </a:lnTo>
                  <a:lnTo>
                    <a:pt x="0" y="86"/>
                  </a:lnTo>
                  <a:cubicBezTo>
                    <a:pt x="0" y="93"/>
                    <a:pt x="5" y="98"/>
                    <a:pt x="12" y="98"/>
                  </a:cubicBezTo>
                  <a:cubicBezTo>
                    <a:pt x="19" y="98"/>
                    <a:pt x="24" y="93"/>
                    <a:pt x="24" y="86"/>
                  </a:cubicBezTo>
                  <a:lnTo>
                    <a:pt x="24" y="25"/>
                  </a:lnTo>
                  <a:lnTo>
                    <a:pt x="55" y="25"/>
                  </a:lnTo>
                  <a:lnTo>
                    <a:pt x="55" y="100"/>
                  </a:lnTo>
                  <a:lnTo>
                    <a:pt x="75" y="100"/>
                  </a:lnTo>
                  <a:lnTo>
                    <a:pt x="75" y="25"/>
                  </a:lnTo>
                  <a:lnTo>
                    <a:pt x="107" y="25"/>
                  </a:lnTo>
                  <a:lnTo>
                    <a:pt x="107" y="100"/>
                  </a:lnTo>
                  <a:lnTo>
                    <a:pt x="127" y="100"/>
                  </a:lnTo>
                  <a:lnTo>
                    <a:pt x="127" y="25"/>
                  </a:lnTo>
                  <a:lnTo>
                    <a:pt x="158" y="25"/>
                  </a:lnTo>
                  <a:lnTo>
                    <a:pt x="158" y="100"/>
                  </a:lnTo>
                  <a:lnTo>
                    <a:pt x="178" y="100"/>
                  </a:lnTo>
                  <a:lnTo>
                    <a:pt x="178" y="25"/>
                  </a:lnTo>
                  <a:lnTo>
                    <a:pt x="210" y="25"/>
                  </a:lnTo>
                  <a:lnTo>
                    <a:pt x="210" y="100"/>
                  </a:lnTo>
                  <a:lnTo>
                    <a:pt x="230" y="100"/>
                  </a:lnTo>
                  <a:lnTo>
                    <a:pt x="230" y="25"/>
                  </a:lnTo>
                  <a:lnTo>
                    <a:pt x="262" y="25"/>
                  </a:lnTo>
                  <a:lnTo>
                    <a:pt x="262" y="100"/>
                  </a:lnTo>
                  <a:lnTo>
                    <a:pt x="281" y="100"/>
                  </a:lnTo>
                  <a:lnTo>
                    <a:pt x="281" y="25"/>
                  </a:lnTo>
                  <a:lnTo>
                    <a:pt x="313" y="25"/>
                  </a:lnTo>
                  <a:lnTo>
                    <a:pt x="313" y="100"/>
                  </a:lnTo>
                  <a:lnTo>
                    <a:pt x="333" y="100"/>
                  </a:lnTo>
                  <a:lnTo>
                    <a:pt x="333" y="25"/>
                  </a:lnTo>
                  <a:lnTo>
                    <a:pt x="365" y="25"/>
                  </a:lnTo>
                  <a:lnTo>
                    <a:pt x="365" y="100"/>
                  </a:lnTo>
                  <a:lnTo>
                    <a:pt x="385" y="100"/>
                  </a:lnTo>
                  <a:lnTo>
                    <a:pt x="385" y="25"/>
                  </a:lnTo>
                  <a:lnTo>
                    <a:pt x="420" y="25"/>
                  </a:lnTo>
                  <a:lnTo>
                    <a:pt x="420" y="86"/>
                  </a:lnTo>
                  <a:cubicBezTo>
                    <a:pt x="420" y="93"/>
                    <a:pt x="425" y="98"/>
                    <a:pt x="432" y="98"/>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20" name="Freeform 73"/>
            <p:cNvSpPr>
              <a:spLocks/>
            </p:cNvSpPr>
            <p:nvPr/>
          </p:nvSpPr>
          <p:spPr bwMode="auto">
            <a:xfrm>
              <a:off x="5715000" y="2373313"/>
              <a:ext cx="428625" cy="19050"/>
            </a:xfrm>
            <a:custGeom>
              <a:avLst/>
              <a:gdLst>
                <a:gd name="T0" fmla="*/ 449 w 449"/>
                <a:gd name="T1" fmla="*/ 0 h 20"/>
                <a:gd name="T2" fmla="*/ 449 w 449"/>
                <a:gd name="T3" fmla="*/ 0 h 20"/>
                <a:gd name="T4" fmla="*/ 0 w 449"/>
                <a:gd name="T5" fmla="*/ 0 h 20"/>
                <a:gd name="T6" fmla="*/ 0 w 449"/>
                <a:gd name="T7" fmla="*/ 20 h 20"/>
                <a:gd name="T8" fmla="*/ 449 w 449"/>
                <a:gd name="T9" fmla="*/ 20 h 20"/>
                <a:gd name="T10" fmla="*/ 449 w 449"/>
                <a:gd name="T11" fmla="*/ 0 h 20"/>
              </a:gdLst>
              <a:ahLst/>
              <a:cxnLst>
                <a:cxn ang="0">
                  <a:pos x="T0" y="T1"/>
                </a:cxn>
                <a:cxn ang="0">
                  <a:pos x="T2" y="T3"/>
                </a:cxn>
                <a:cxn ang="0">
                  <a:pos x="T4" y="T5"/>
                </a:cxn>
                <a:cxn ang="0">
                  <a:pos x="T6" y="T7"/>
                </a:cxn>
                <a:cxn ang="0">
                  <a:pos x="T8" y="T9"/>
                </a:cxn>
                <a:cxn ang="0">
                  <a:pos x="T10" y="T11"/>
                </a:cxn>
              </a:cxnLst>
              <a:rect l="0" t="0" r="r" b="b"/>
              <a:pathLst>
                <a:path w="449" h="20">
                  <a:moveTo>
                    <a:pt x="449" y="0"/>
                  </a:moveTo>
                  <a:lnTo>
                    <a:pt x="449" y="0"/>
                  </a:lnTo>
                  <a:lnTo>
                    <a:pt x="0" y="0"/>
                  </a:lnTo>
                  <a:lnTo>
                    <a:pt x="0" y="20"/>
                  </a:lnTo>
                  <a:lnTo>
                    <a:pt x="449" y="20"/>
                  </a:lnTo>
                  <a:lnTo>
                    <a:pt x="449"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21" name="Freeform 74"/>
            <p:cNvSpPr>
              <a:spLocks noEditPoints="1"/>
            </p:cNvSpPr>
            <p:nvPr/>
          </p:nvSpPr>
          <p:spPr bwMode="auto">
            <a:xfrm>
              <a:off x="5584825" y="2043113"/>
              <a:ext cx="692150" cy="482600"/>
            </a:xfrm>
            <a:custGeom>
              <a:avLst/>
              <a:gdLst>
                <a:gd name="T0" fmla="*/ 358 w 725"/>
                <a:gd name="T1" fmla="*/ 292 h 505"/>
                <a:gd name="T2" fmla="*/ 362 w 725"/>
                <a:gd name="T3" fmla="*/ 166 h 505"/>
                <a:gd name="T4" fmla="*/ 358 w 725"/>
                <a:gd name="T5" fmla="*/ 292 h 505"/>
                <a:gd name="T6" fmla="*/ 349 w 725"/>
                <a:gd name="T7" fmla="*/ 20 h 505"/>
                <a:gd name="T8" fmla="*/ 255 w 725"/>
                <a:gd name="T9" fmla="*/ 68 h 505"/>
                <a:gd name="T10" fmla="*/ 244 w 725"/>
                <a:gd name="T11" fmla="*/ 83 h 505"/>
                <a:gd name="T12" fmla="*/ 349 w 725"/>
                <a:gd name="T13" fmla="*/ 83 h 505"/>
                <a:gd name="T14" fmla="*/ 228 w 725"/>
                <a:gd name="T15" fmla="*/ 118 h 505"/>
                <a:gd name="T16" fmla="*/ 329 w 725"/>
                <a:gd name="T17" fmla="*/ 167 h 505"/>
                <a:gd name="T18" fmla="*/ 223 w 725"/>
                <a:gd name="T19" fmla="*/ 167 h 505"/>
                <a:gd name="T20" fmla="*/ 225 w 725"/>
                <a:gd name="T21" fmla="*/ 133 h 505"/>
                <a:gd name="T22" fmla="*/ 349 w 725"/>
                <a:gd name="T23" fmla="*/ 151 h 505"/>
                <a:gd name="T24" fmla="*/ 225 w 725"/>
                <a:gd name="T25" fmla="*/ 182 h 505"/>
                <a:gd name="T26" fmla="*/ 311 w 725"/>
                <a:gd name="T27" fmla="*/ 182 h 505"/>
                <a:gd name="T28" fmla="*/ 225 w 725"/>
                <a:gd name="T29" fmla="*/ 182 h 505"/>
                <a:gd name="T30" fmla="*/ 517 w 725"/>
                <a:gd name="T31" fmla="*/ 156 h 505"/>
                <a:gd name="T32" fmla="*/ 368 w 725"/>
                <a:gd name="T33" fmla="*/ 146 h 505"/>
                <a:gd name="T34" fmla="*/ 358 w 725"/>
                <a:gd name="T35" fmla="*/ 0 h 505"/>
                <a:gd name="T36" fmla="*/ 217 w 725"/>
                <a:gd name="T37" fmla="*/ 220 h 505"/>
                <a:gd name="T38" fmla="*/ 0 w 725"/>
                <a:gd name="T39" fmla="*/ 491 h 505"/>
                <a:gd name="T40" fmla="*/ 76 w 725"/>
                <a:gd name="T41" fmla="*/ 505 h 505"/>
                <a:gd name="T42" fmla="*/ 76 w 725"/>
                <a:gd name="T43" fmla="*/ 453 h 505"/>
                <a:gd name="T44" fmla="*/ 25 w 725"/>
                <a:gd name="T45" fmla="*/ 467 h 505"/>
                <a:gd name="T46" fmla="*/ 75 w 725"/>
                <a:gd name="T47" fmla="*/ 418 h 505"/>
                <a:gd name="T48" fmla="*/ 75 w 725"/>
                <a:gd name="T49" fmla="*/ 393 h 505"/>
                <a:gd name="T50" fmla="*/ 25 w 725"/>
                <a:gd name="T51" fmla="*/ 245 h 505"/>
                <a:gd name="T52" fmla="*/ 238 w 725"/>
                <a:gd name="T53" fmla="*/ 254 h 505"/>
                <a:gd name="T54" fmla="*/ 238 w 725"/>
                <a:gd name="T55" fmla="*/ 255 h 505"/>
                <a:gd name="T56" fmla="*/ 495 w 725"/>
                <a:gd name="T57" fmla="*/ 245 h 505"/>
                <a:gd name="T58" fmla="*/ 701 w 725"/>
                <a:gd name="T59" fmla="*/ 393 h 505"/>
                <a:gd name="T60" fmla="*/ 639 w 725"/>
                <a:gd name="T61" fmla="*/ 406 h 505"/>
                <a:gd name="T62" fmla="*/ 701 w 725"/>
                <a:gd name="T63" fmla="*/ 418 h 505"/>
                <a:gd name="T64" fmla="*/ 666 w 725"/>
                <a:gd name="T65" fmla="*/ 467 h 505"/>
                <a:gd name="T66" fmla="*/ 618 w 725"/>
                <a:gd name="T67" fmla="*/ 479 h 505"/>
                <a:gd name="T68" fmla="*/ 666 w 725"/>
                <a:gd name="T69" fmla="*/ 491 h 505"/>
                <a:gd name="T70" fmla="*/ 725 w 725"/>
                <a:gd name="T71" fmla="*/ 220 h 505"/>
                <a:gd name="T72" fmla="*/ 517 w 725"/>
                <a:gd name="T73" fmla="*/ 156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5" h="505">
                  <a:moveTo>
                    <a:pt x="358" y="292"/>
                  </a:moveTo>
                  <a:lnTo>
                    <a:pt x="358" y="292"/>
                  </a:lnTo>
                  <a:cubicBezTo>
                    <a:pt x="320" y="292"/>
                    <a:pt x="285" y="275"/>
                    <a:pt x="260" y="249"/>
                  </a:cubicBezTo>
                  <a:lnTo>
                    <a:pt x="362" y="166"/>
                  </a:lnTo>
                  <a:lnTo>
                    <a:pt x="497" y="166"/>
                  </a:lnTo>
                  <a:cubicBezTo>
                    <a:pt x="493" y="248"/>
                    <a:pt x="446" y="292"/>
                    <a:pt x="358" y="292"/>
                  </a:cubicBezTo>
                  <a:close/>
                  <a:moveTo>
                    <a:pt x="349" y="20"/>
                  </a:moveTo>
                  <a:lnTo>
                    <a:pt x="349" y="20"/>
                  </a:lnTo>
                  <a:lnTo>
                    <a:pt x="349" y="68"/>
                  </a:lnTo>
                  <a:lnTo>
                    <a:pt x="255" y="68"/>
                  </a:lnTo>
                  <a:cubicBezTo>
                    <a:pt x="278" y="41"/>
                    <a:pt x="311" y="23"/>
                    <a:pt x="349" y="20"/>
                  </a:cubicBezTo>
                  <a:close/>
                  <a:moveTo>
                    <a:pt x="244" y="83"/>
                  </a:moveTo>
                  <a:lnTo>
                    <a:pt x="244" y="83"/>
                  </a:lnTo>
                  <a:lnTo>
                    <a:pt x="349" y="83"/>
                  </a:lnTo>
                  <a:lnTo>
                    <a:pt x="349" y="118"/>
                  </a:lnTo>
                  <a:lnTo>
                    <a:pt x="228" y="118"/>
                  </a:lnTo>
                  <a:cubicBezTo>
                    <a:pt x="232" y="106"/>
                    <a:pt x="237" y="94"/>
                    <a:pt x="244" y="83"/>
                  </a:cubicBezTo>
                  <a:close/>
                  <a:moveTo>
                    <a:pt x="329" y="167"/>
                  </a:moveTo>
                  <a:lnTo>
                    <a:pt x="329" y="167"/>
                  </a:lnTo>
                  <a:lnTo>
                    <a:pt x="223" y="167"/>
                  </a:lnTo>
                  <a:cubicBezTo>
                    <a:pt x="223" y="164"/>
                    <a:pt x="223" y="160"/>
                    <a:pt x="223" y="156"/>
                  </a:cubicBezTo>
                  <a:cubicBezTo>
                    <a:pt x="223" y="148"/>
                    <a:pt x="223" y="140"/>
                    <a:pt x="225" y="133"/>
                  </a:cubicBezTo>
                  <a:lnTo>
                    <a:pt x="349" y="133"/>
                  </a:lnTo>
                  <a:lnTo>
                    <a:pt x="349" y="151"/>
                  </a:lnTo>
                  <a:lnTo>
                    <a:pt x="329" y="167"/>
                  </a:lnTo>
                  <a:close/>
                  <a:moveTo>
                    <a:pt x="225" y="182"/>
                  </a:moveTo>
                  <a:lnTo>
                    <a:pt x="225" y="182"/>
                  </a:lnTo>
                  <a:lnTo>
                    <a:pt x="311" y="182"/>
                  </a:lnTo>
                  <a:lnTo>
                    <a:pt x="248" y="234"/>
                  </a:lnTo>
                  <a:cubicBezTo>
                    <a:pt x="237" y="219"/>
                    <a:pt x="229" y="201"/>
                    <a:pt x="225" y="182"/>
                  </a:cubicBezTo>
                  <a:close/>
                  <a:moveTo>
                    <a:pt x="517" y="156"/>
                  </a:moveTo>
                  <a:lnTo>
                    <a:pt x="517" y="156"/>
                  </a:lnTo>
                  <a:lnTo>
                    <a:pt x="517" y="146"/>
                  </a:lnTo>
                  <a:lnTo>
                    <a:pt x="368" y="146"/>
                  </a:lnTo>
                  <a:lnTo>
                    <a:pt x="368" y="0"/>
                  </a:lnTo>
                  <a:lnTo>
                    <a:pt x="358" y="0"/>
                  </a:lnTo>
                  <a:cubicBezTo>
                    <a:pt x="273" y="0"/>
                    <a:pt x="203" y="70"/>
                    <a:pt x="203" y="156"/>
                  </a:cubicBezTo>
                  <a:cubicBezTo>
                    <a:pt x="203" y="179"/>
                    <a:pt x="208" y="201"/>
                    <a:pt x="217" y="220"/>
                  </a:cubicBezTo>
                  <a:lnTo>
                    <a:pt x="0" y="220"/>
                  </a:lnTo>
                  <a:lnTo>
                    <a:pt x="0" y="491"/>
                  </a:lnTo>
                  <a:lnTo>
                    <a:pt x="54" y="491"/>
                  </a:lnTo>
                  <a:cubicBezTo>
                    <a:pt x="58" y="499"/>
                    <a:pt x="66" y="505"/>
                    <a:pt x="76" y="505"/>
                  </a:cubicBezTo>
                  <a:cubicBezTo>
                    <a:pt x="90" y="505"/>
                    <a:pt x="102" y="493"/>
                    <a:pt x="102" y="479"/>
                  </a:cubicBezTo>
                  <a:cubicBezTo>
                    <a:pt x="102" y="465"/>
                    <a:pt x="90" y="453"/>
                    <a:pt x="76" y="453"/>
                  </a:cubicBezTo>
                  <a:cubicBezTo>
                    <a:pt x="66" y="453"/>
                    <a:pt x="58" y="459"/>
                    <a:pt x="54" y="467"/>
                  </a:cubicBezTo>
                  <a:lnTo>
                    <a:pt x="25" y="467"/>
                  </a:lnTo>
                  <a:lnTo>
                    <a:pt x="25" y="418"/>
                  </a:lnTo>
                  <a:lnTo>
                    <a:pt x="75" y="418"/>
                  </a:lnTo>
                  <a:cubicBezTo>
                    <a:pt x="82" y="418"/>
                    <a:pt x="87" y="413"/>
                    <a:pt x="87" y="406"/>
                  </a:cubicBezTo>
                  <a:cubicBezTo>
                    <a:pt x="87" y="399"/>
                    <a:pt x="82" y="393"/>
                    <a:pt x="75" y="393"/>
                  </a:cubicBezTo>
                  <a:lnTo>
                    <a:pt x="25" y="393"/>
                  </a:lnTo>
                  <a:lnTo>
                    <a:pt x="25" y="245"/>
                  </a:lnTo>
                  <a:lnTo>
                    <a:pt x="231" y="245"/>
                  </a:lnTo>
                  <a:cubicBezTo>
                    <a:pt x="233" y="248"/>
                    <a:pt x="236" y="251"/>
                    <a:pt x="238" y="254"/>
                  </a:cubicBezTo>
                  <a:cubicBezTo>
                    <a:pt x="238" y="254"/>
                    <a:pt x="238" y="254"/>
                    <a:pt x="238" y="254"/>
                  </a:cubicBezTo>
                  <a:cubicBezTo>
                    <a:pt x="238" y="255"/>
                    <a:pt x="238" y="255"/>
                    <a:pt x="238" y="255"/>
                  </a:cubicBezTo>
                  <a:cubicBezTo>
                    <a:pt x="267" y="289"/>
                    <a:pt x="310" y="311"/>
                    <a:pt x="358" y="311"/>
                  </a:cubicBezTo>
                  <a:cubicBezTo>
                    <a:pt x="423" y="311"/>
                    <a:pt x="470" y="288"/>
                    <a:pt x="495" y="245"/>
                  </a:cubicBezTo>
                  <a:lnTo>
                    <a:pt x="701" y="245"/>
                  </a:lnTo>
                  <a:lnTo>
                    <a:pt x="701" y="393"/>
                  </a:lnTo>
                  <a:lnTo>
                    <a:pt x="651" y="393"/>
                  </a:lnTo>
                  <a:cubicBezTo>
                    <a:pt x="644" y="393"/>
                    <a:pt x="639" y="399"/>
                    <a:pt x="639" y="406"/>
                  </a:cubicBezTo>
                  <a:cubicBezTo>
                    <a:pt x="639" y="413"/>
                    <a:pt x="644" y="418"/>
                    <a:pt x="651" y="418"/>
                  </a:cubicBezTo>
                  <a:lnTo>
                    <a:pt x="701" y="418"/>
                  </a:lnTo>
                  <a:lnTo>
                    <a:pt x="701" y="467"/>
                  </a:lnTo>
                  <a:lnTo>
                    <a:pt x="666" y="467"/>
                  </a:lnTo>
                  <a:cubicBezTo>
                    <a:pt x="662" y="459"/>
                    <a:pt x="653" y="453"/>
                    <a:pt x="643" y="453"/>
                  </a:cubicBezTo>
                  <a:cubicBezTo>
                    <a:pt x="629" y="453"/>
                    <a:pt x="618" y="465"/>
                    <a:pt x="618" y="479"/>
                  </a:cubicBezTo>
                  <a:cubicBezTo>
                    <a:pt x="618" y="493"/>
                    <a:pt x="629" y="505"/>
                    <a:pt x="643" y="505"/>
                  </a:cubicBezTo>
                  <a:cubicBezTo>
                    <a:pt x="653" y="505"/>
                    <a:pt x="662" y="499"/>
                    <a:pt x="666" y="491"/>
                  </a:cubicBezTo>
                  <a:lnTo>
                    <a:pt x="725" y="491"/>
                  </a:lnTo>
                  <a:lnTo>
                    <a:pt x="725" y="220"/>
                  </a:lnTo>
                  <a:lnTo>
                    <a:pt x="507" y="220"/>
                  </a:lnTo>
                  <a:cubicBezTo>
                    <a:pt x="513" y="201"/>
                    <a:pt x="517" y="180"/>
                    <a:pt x="517" y="156"/>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22" name="Freeform 75"/>
            <p:cNvSpPr>
              <a:spLocks noEditPoints="1"/>
            </p:cNvSpPr>
            <p:nvPr/>
          </p:nvSpPr>
          <p:spPr bwMode="auto">
            <a:xfrm>
              <a:off x="5978525" y="2008188"/>
              <a:ext cx="130175" cy="130175"/>
            </a:xfrm>
            <a:custGeom>
              <a:avLst/>
              <a:gdLst>
                <a:gd name="T0" fmla="*/ 19 w 137"/>
                <a:gd name="T1" fmla="*/ 117 h 137"/>
                <a:gd name="T2" fmla="*/ 19 w 137"/>
                <a:gd name="T3" fmla="*/ 117 h 137"/>
                <a:gd name="T4" fmla="*/ 19 w 137"/>
                <a:gd name="T5" fmla="*/ 20 h 137"/>
                <a:gd name="T6" fmla="*/ 117 w 137"/>
                <a:gd name="T7" fmla="*/ 117 h 137"/>
                <a:gd name="T8" fmla="*/ 19 w 137"/>
                <a:gd name="T9" fmla="*/ 117 h 137"/>
                <a:gd name="T10" fmla="*/ 9 w 137"/>
                <a:gd name="T11" fmla="*/ 0 h 137"/>
                <a:gd name="T12" fmla="*/ 9 w 137"/>
                <a:gd name="T13" fmla="*/ 0 h 137"/>
                <a:gd name="T14" fmla="*/ 0 w 137"/>
                <a:gd name="T15" fmla="*/ 0 h 137"/>
                <a:gd name="T16" fmla="*/ 0 w 137"/>
                <a:gd name="T17" fmla="*/ 137 h 137"/>
                <a:gd name="T18" fmla="*/ 137 w 137"/>
                <a:gd name="T19" fmla="*/ 137 h 137"/>
                <a:gd name="T20" fmla="*/ 137 w 137"/>
                <a:gd name="T21" fmla="*/ 127 h 137"/>
                <a:gd name="T22" fmla="*/ 9 w 137"/>
                <a:gd name="T2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37">
                  <a:moveTo>
                    <a:pt x="19" y="117"/>
                  </a:moveTo>
                  <a:lnTo>
                    <a:pt x="19" y="117"/>
                  </a:lnTo>
                  <a:lnTo>
                    <a:pt x="19" y="20"/>
                  </a:lnTo>
                  <a:cubicBezTo>
                    <a:pt x="71" y="25"/>
                    <a:pt x="112" y="66"/>
                    <a:pt x="117" y="117"/>
                  </a:cubicBezTo>
                  <a:lnTo>
                    <a:pt x="19" y="117"/>
                  </a:lnTo>
                  <a:close/>
                  <a:moveTo>
                    <a:pt x="9" y="0"/>
                  </a:moveTo>
                  <a:lnTo>
                    <a:pt x="9" y="0"/>
                  </a:lnTo>
                  <a:lnTo>
                    <a:pt x="0" y="0"/>
                  </a:lnTo>
                  <a:lnTo>
                    <a:pt x="0" y="137"/>
                  </a:lnTo>
                  <a:lnTo>
                    <a:pt x="137" y="137"/>
                  </a:lnTo>
                  <a:lnTo>
                    <a:pt x="137" y="127"/>
                  </a:lnTo>
                  <a:cubicBezTo>
                    <a:pt x="137" y="57"/>
                    <a:pt x="80" y="0"/>
                    <a:pt x="9"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grpSp>
      <p:grpSp>
        <p:nvGrpSpPr>
          <p:cNvPr id="123" name="组合 122"/>
          <p:cNvGrpSpPr/>
          <p:nvPr/>
        </p:nvGrpSpPr>
        <p:grpSpPr>
          <a:xfrm>
            <a:off x="4515509" y="4977336"/>
            <a:ext cx="786988" cy="638337"/>
            <a:chOff x="8426450" y="830263"/>
            <a:chExt cx="492125" cy="398463"/>
          </a:xfrm>
          <a:solidFill>
            <a:srgbClr val="15B0E8"/>
          </a:solidFill>
        </p:grpSpPr>
        <p:sp>
          <p:nvSpPr>
            <p:cNvPr id="124" name="Freeform 126"/>
            <p:cNvSpPr>
              <a:spLocks/>
            </p:cNvSpPr>
            <p:nvPr/>
          </p:nvSpPr>
          <p:spPr bwMode="auto">
            <a:xfrm>
              <a:off x="8426450" y="830263"/>
              <a:ext cx="492125" cy="398463"/>
            </a:xfrm>
            <a:custGeom>
              <a:avLst/>
              <a:gdLst>
                <a:gd name="T0" fmla="*/ 25 w 517"/>
                <a:gd name="T1" fmla="*/ 403 h 416"/>
                <a:gd name="T2" fmla="*/ 25 w 517"/>
                <a:gd name="T3" fmla="*/ 403 h 416"/>
                <a:gd name="T4" fmla="*/ 322 w 517"/>
                <a:gd name="T5" fmla="*/ 403 h 416"/>
                <a:gd name="T6" fmla="*/ 345 w 517"/>
                <a:gd name="T7" fmla="*/ 416 h 416"/>
                <a:gd name="T8" fmla="*/ 370 w 517"/>
                <a:gd name="T9" fmla="*/ 390 h 416"/>
                <a:gd name="T10" fmla="*/ 345 w 517"/>
                <a:gd name="T11" fmla="*/ 364 h 416"/>
                <a:gd name="T12" fmla="*/ 322 w 517"/>
                <a:gd name="T13" fmla="*/ 378 h 416"/>
                <a:gd name="T14" fmla="*/ 25 w 517"/>
                <a:gd name="T15" fmla="*/ 378 h 416"/>
                <a:gd name="T16" fmla="*/ 25 w 517"/>
                <a:gd name="T17" fmla="*/ 25 h 416"/>
                <a:gd name="T18" fmla="*/ 493 w 517"/>
                <a:gd name="T19" fmla="*/ 25 h 416"/>
                <a:gd name="T20" fmla="*/ 492 w 517"/>
                <a:gd name="T21" fmla="*/ 378 h 416"/>
                <a:gd name="T22" fmla="*/ 446 w 517"/>
                <a:gd name="T23" fmla="*/ 378 h 416"/>
                <a:gd name="T24" fmla="*/ 423 w 517"/>
                <a:gd name="T25" fmla="*/ 364 h 416"/>
                <a:gd name="T26" fmla="*/ 398 w 517"/>
                <a:gd name="T27" fmla="*/ 390 h 416"/>
                <a:gd name="T28" fmla="*/ 423 w 517"/>
                <a:gd name="T29" fmla="*/ 416 h 416"/>
                <a:gd name="T30" fmla="*/ 446 w 517"/>
                <a:gd name="T31" fmla="*/ 403 h 416"/>
                <a:gd name="T32" fmla="*/ 492 w 517"/>
                <a:gd name="T33" fmla="*/ 403 h 416"/>
                <a:gd name="T34" fmla="*/ 517 w 517"/>
                <a:gd name="T35" fmla="*/ 378 h 416"/>
                <a:gd name="T36" fmla="*/ 517 w 517"/>
                <a:gd name="T37" fmla="*/ 25 h 416"/>
                <a:gd name="T38" fmla="*/ 492 w 517"/>
                <a:gd name="T39" fmla="*/ 0 h 416"/>
                <a:gd name="T40" fmla="*/ 25 w 517"/>
                <a:gd name="T41" fmla="*/ 0 h 416"/>
                <a:gd name="T42" fmla="*/ 0 w 517"/>
                <a:gd name="T43" fmla="*/ 25 h 416"/>
                <a:gd name="T44" fmla="*/ 0 w 517"/>
                <a:gd name="T45" fmla="*/ 378 h 416"/>
                <a:gd name="T46" fmla="*/ 25 w 517"/>
                <a:gd name="T47" fmla="*/ 403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7" h="416">
                  <a:moveTo>
                    <a:pt x="25" y="403"/>
                  </a:moveTo>
                  <a:lnTo>
                    <a:pt x="25" y="403"/>
                  </a:lnTo>
                  <a:lnTo>
                    <a:pt x="322" y="403"/>
                  </a:lnTo>
                  <a:cubicBezTo>
                    <a:pt x="327" y="410"/>
                    <a:pt x="335" y="416"/>
                    <a:pt x="345" y="416"/>
                  </a:cubicBezTo>
                  <a:cubicBezTo>
                    <a:pt x="359" y="416"/>
                    <a:pt x="370" y="404"/>
                    <a:pt x="370" y="390"/>
                  </a:cubicBezTo>
                  <a:cubicBezTo>
                    <a:pt x="370" y="376"/>
                    <a:pt x="359" y="364"/>
                    <a:pt x="345" y="364"/>
                  </a:cubicBezTo>
                  <a:cubicBezTo>
                    <a:pt x="335" y="364"/>
                    <a:pt x="326" y="370"/>
                    <a:pt x="322" y="378"/>
                  </a:cubicBezTo>
                  <a:lnTo>
                    <a:pt x="25" y="378"/>
                  </a:lnTo>
                  <a:lnTo>
                    <a:pt x="25" y="25"/>
                  </a:lnTo>
                  <a:lnTo>
                    <a:pt x="493" y="25"/>
                  </a:lnTo>
                  <a:lnTo>
                    <a:pt x="492" y="378"/>
                  </a:lnTo>
                  <a:lnTo>
                    <a:pt x="446" y="378"/>
                  </a:lnTo>
                  <a:cubicBezTo>
                    <a:pt x="442" y="370"/>
                    <a:pt x="433" y="364"/>
                    <a:pt x="423" y="364"/>
                  </a:cubicBezTo>
                  <a:cubicBezTo>
                    <a:pt x="409" y="364"/>
                    <a:pt x="398" y="376"/>
                    <a:pt x="398" y="390"/>
                  </a:cubicBezTo>
                  <a:cubicBezTo>
                    <a:pt x="398" y="404"/>
                    <a:pt x="409" y="416"/>
                    <a:pt x="423" y="416"/>
                  </a:cubicBezTo>
                  <a:cubicBezTo>
                    <a:pt x="433" y="416"/>
                    <a:pt x="441" y="410"/>
                    <a:pt x="446" y="403"/>
                  </a:cubicBezTo>
                  <a:lnTo>
                    <a:pt x="492" y="403"/>
                  </a:lnTo>
                  <a:cubicBezTo>
                    <a:pt x="506" y="403"/>
                    <a:pt x="517" y="391"/>
                    <a:pt x="517" y="378"/>
                  </a:cubicBezTo>
                  <a:lnTo>
                    <a:pt x="517" y="25"/>
                  </a:lnTo>
                  <a:cubicBezTo>
                    <a:pt x="517" y="11"/>
                    <a:pt x="506" y="0"/>
                    <a:pt x="492" y="0"/>
                  </a:cubicBezTo>
                  <a:lnTo>
                    <a:pt x="25" y="0"/>
                  </a:lnTo>
                  <a:cubicBezTo>
                    <a:pt x="11" y="0"/>
                    <a:pt x="0" y="11"/>
                    <a:pt x="0" y="25"/>
                  </a:cubicBezTo>
                  <a:lnTo>
                    <a:pt x="0" y="378"/>
                  </a:lnTo>
                  <a:cubicBezTo>
                    <a:pt x="0" y="391"/>
                    <a:pt x="11" y="403"/>
                    <a:pt x="25" y="403"/>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25" name="Freeform 127"/>
            <p:cNvSpPr>
              <a:spLocks/>
            </p:cNvSpPr>
            <p:nvPr/>
          </p:nvSpPr>
          <p:spPr bwMode="auto">
            <a:xfrm>
              <a:off x="8662988" y="989013"/>
              <a:ext cx="23813" cy="127000"/>
            </a:xfrm>
            <a:custGeom>
              <a:avLst/>
              <a:gdLst>
                <a:gd name="T0" fmla="*/ 0 w 25"/>
                <a:gd name="T1" fmla="*/ 12 h 133"/>
                <a:gd name="T2" fmla="*/ 0 w 25"/>
                <a:gd name="T3" fmla="*/ 12 h 133"/>
                <a:gd name="T4" fmla="*/ 0 w 25"/>
                <a:gd name="T5" fmla="*/ 121 h 133"/>
                <a:gd name="T6" fmla="*/ 12 w 25"/>
                <a:gd name="T7" fmla="*/ 133 h 133"/>
                <a:gd name="T8" fmla="*/ 25 w 25"/>
                <a:gd name="T9" fmla="*/ 121 h 133"/>
                <a:gd name="T10" fmla="*/ 25 w 25"/>
                <a:gd name="T11" fmla="*/ 12 h 133"/>
                <a:gd name="T12" fmla="*/ 12 w 25"/>
                <a:gd name="T13" fmla="*/ 0 h 133"/>
                <a:gd name="T14" fmla="*/ 0 w 25"/>
                <a:gd name="T15" fmla="*/ 12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33">
                  <a:moveTo>
                    <a:pt x="0" y="12"/>
                  </a:moveTo>
                  <a:lnTo>
                    <a:pt x="0" y="12"/>
                  </a:lnTo>
                  <a:lnTo>
                    <a:pt x="0" y="121"/>
                  </a:lnTo>
                  <a:cubicBezTo>
                    <a:pt x="0" y="128"/>
                    <a:pt x="6" y="133"/>
                    <a:pt x="12" y="133"/>
                  </a:cubicBezTo>
                  <a:cubicBezTo>
                    <a:pt x="19" y="133"/>
                    <a:pt x="25" y="128"/>
                    <a:pt x="25" y="121"/>
                  </a:cubicBezTo>
                  <a:lnTo>
                    <a:pt x="25" y="12"/>
                  </a:lnTo>
                  <a:cubicBezTo>
                    <a:pt x="25" y="5"/>
                    <a:pt x="19" y="0"/>
                    <a:pt x="12" y="0"/>
                  </a:cubicBezTo>
                  <a:cubicBezTo>
                    <a:pt x="6" y="0"/>
                    <a:pt x="0" y="5"/>
                    <a:pt x="0" y="12"/>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26" name="Freeform 128"/>
            <p:cNvSpPr>
              <a:spLocks noEditPoints="1"/>
            </p:cNvSpPr>
            <p:nvPr/>
          </p:nvSpPr>
          <p:spPr bwMode="auto">
            <a:xfrm>
              <a:off x="8497888" y="927100"/>
              <a:ext cx="349250" cy="180975"/>
            </a:xfrm>
            <a:custGeom>
              <a:avLst/>
              <a:gdLst>
                <a:gd name="T0" fmla="*/ 81 w 366"/>
                <a:gd name="T1" fmla="*/ 131 h 190"/>
                <a:gd name="T2" fmla="*/ 81 w 366"/>
                <a:gd name="T3" fmla="*/ 131 h 190"/>
                <a:gd name="T4" fmla="*/ 53 w 366"/>
                <a:gd name="T5" fmla="*/ 160 h 190"/>
                <a:gd name="T6" fmla="*/ 24 w 366"/>
                <a:gd name="T7" fmla="*/ 131 h 190"/>
                <a:gd name="T8" fmla="*/ 53 w 366"/>
                <a:gd name="T9" fmla="*/ 103 h 190"/>
                <a:gd name="T10" fmla="*/ 81 w 366"/>
                <a:gd name="T11" fmla="*/ 131 h 190"/>
                <a:gd name="T12" fmla="*/ 313 w 366"/>
                <a:gd name="T13" fmla="*/ 190 h 190"/>
                <a:gd name="T14" fmla="*/ 313 w 366"/>
                <a:gd name="T15" fmla="*/ 190 h 190"/>
                <a:gd name="T16" fmla="*/ 366 w 366"/>
                <a:gd name="T17" fmla="*/ 128 h 190"/>
                <a:gd name="T18" fmla="*/ 325 w 366"/>
                <a:gd name="T19" fmla="*/ 128 h 190"/>
                <a:gd name="T20" fmla="*/ 179 w 366"/>
                <a:gd name="T21" fmla="*/ 0 h 190"/>
                <a:gd name="T22" fmla="*/ 45 w 366"/>
                <a:gd name="T23" fmla="*/ 79 h 190"/>
                <a:gd name="T24" fmla="*/ 0 w 366"/>
                <a:gd name="T25" fmla="*/ 131 h 190"/>
                <a:gd name="T26" fmla="*/ 53 w 366"/>
                <a:gd name="T27" fmla="*/ 184 h 190"/>
                <a:gd name="T28" fmla="*/ 105 w 366"/>
                <a:gd name="T29" fmla="*/ 131 h 190"/>
                <a:gd name="T30" fmla="*/ 72 w 366"/>
                <a:gd name="T31" fmla="*/ 82 h 190"/>
                <a:gd name="T32" fmla="*/ 179 w 366"/>
                <a:gd name="T33" fmla="*/ 25 h 190"/>
                <a:gd name="T34" fmla="*/ 301 w 366"/>
                <a:gd name="T35" fmla="*/ 128 h 190"/>
                <a:gd name="T36" fmla="*/ 261 w 366"/>
                <a:gd name="T37" fmla="*/ 127 h 190"/>
                <a:gd name="T38" fmla="*/ 313 w 366"/>
                <a:gd name="T39"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6" h="190">
                  <a:moveTo>
                    <a:pt x="81" y="131"/>
                  </a:moveTo>
                  <a:lnTo>
                    <a:pt x="81" y="131"/>
                  </a:lnTo>
                  <a:cubicBezTo>
                    <a:pt x="81" y="147"/>
                    <a:pt x="68" y="160"/>
                    <a:pt x="53" y="160"/>
                  </a:cubicBezTo>
                  <a:cubicBezTo>
                    <a:pt x="37" y="160"/>
                    <a:pt x="24" y="147"/>
                    <a:pt x="24" y="131"/>
                  </a:cubicBezTo>
                  <a:cubicBezTo>
                    <a:pt x="24" y="116"/>
                    <a:pt x="37" y="103"/>
                    <a:pt x="53" y="103"/>
                  </a:cubicBezTo>
                  <a:cubicBezTo>
                    <a:pt x="68" y="103"/>
                    <a:pt x="81" y="116"/>
                    <a:pt x="81" y="131"/>
                  </a:cubicBezTo>
                  <a:close/>
                  <a:moveTo>
                    <a:pt x="313" y="190"/>
                  </a:moveTo>
                  <a:lnTo>
                    <a:pt x="313" y="190"/>
                  </a:lnTo>
                  <a:lnTo>
                    <a:pt x="366" y="128"/>
                  </a:lnTo>
                  <a:lnTo>
                    <a:pt x="325" y="128"/>
                  </a:lnTo>
                  <a:cubicBezTo>
                    <a:pt x="324" y="57"/>
                    <a:pt x="259" y="0"/>
                    <a:pt x="179" y="0"/>
                  </a:cubicBezTo>
                  <a:cubicBezTo>
                    <a:pt x="121" y="0"/>
                    <a:pt x="68" y="31"/>
                    <a:pt x="45" y="79"/>
                  </a:cubicBezTo>
                  <a:cubicBezTo>
                    <a:pt x="19" y="83"/>
                    <a:pt x="0" y="105"/>
                    <a:pt x="0" y="131"/>
                  </a:cubicBezTo>
                  <a:cubicBezTo>
                    <a:pt x="0" y="161"/>
                    <a:pt x="23" y="184"/>
                    <a:pt x="53" y="184"/>
                  </a:cubicBezTo>
                  <a:cubicBezTo>
                    <a:pt x="82" y="184"/>
                    <a:pt x="105" y="161"/>
                    <a:pt x="105" y="131"/>
                  </a:cubicBezTo>
                  <a:cubicBezTo>
                    <a:pt x="105" y="109"/>
                    <a:pt x="91" y="90"/>
                    <a:pt x="72" y="82"/>
                  </a:cubicBezTo>
                  <a:cubicBezTo>
                    <a:pt x="92" y="47"/>
                    <a:pt x="133" y="25"/>
                    <a:pt x="179" y="25"/>
                  </a:cubicBezTo>
                  <a:cubicBezTo>
                    <a:pt x="245" y="25"/>
                    <a:pt x="299" y="71"/>
                    <a:pt x="301" y="128"/>
                  </a:cubicBezTo>
                  <a:lnTo>
                    <a:pt x="261" y="127"/>
                  </a:lnTo>
                  <a:lnTo>
                    <a:pt x="313" y="19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grpSp>
    </p:spTree>
    <p:extLst>
      <p:ext uri="{BB962C8B-B14F-4D97-AF65-F5344CB8AC3E}">
        <p14:creationId xmlns:p14="http://schemas.microsoft.com/office/powerpoint/2010/main" val="3972187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a:latin typeface="Huawei Sans" panose="020C0503030203020204" pitchFamily="34" charset="0"/>
              </a:rPr>
              <a:t>Распределенная архитектура хранения</a:t>
            </a:r>
          </a:p>
        </p:txBody>
      </p:sp>
      <p:sp>
        <p:nvSpPr>
          <p:cNvPr id="4" name="矩形 3"/>
          <p:cNvSpPr/>
          <p:nvPr/>
        </p:nvSpPr>
        <p:spPr bwMode="auto">
          <a:xfrm>
            <a:off x="798698" y="2034271"/>
            <a:ext cx="940403" cy="3356262"/>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endParaRPr lang="en-US" altLang="zh-CN" b="0" i="0" kern="0" dirty="0">
              <a:solidFill>
                <a:sysClr val="windowText" lastClr="000000"/>
              </a:solidFill>
              <a:latin typeface="Huawei Sans" panose="020C0503030203020204" pitchFamily="34" charset="0"/>
              <a:ea typeface="华文细黑" panose="02010600040101010101" pitchFamily="2" charset="-122"/>
            </a:endParaRPr>
          </a:p>
        </p:txBody>
      </p:sp>
      <p:sp>
        <p:nvSpPr>
          <p:cNvPr id="5" name="文本框 4"/>
          <p:cNvSpPr txBox="1"/>
          <p:nvPr/>
        </p:nvSpPr>
        <p:spPr>
          <a:xfrm>
            <a:off x="717305" y="5378414"/>
            <a:ext cx="1220290" cy="255674"/>
          </a:xfrm>
          <a:prstGeom prst="rect">
            <a:avLst/>
          </a:prstGeom>
          <a:noFill/>
        </p:spPr>
        <p:txBody>
          <a:bodyPr wrap="square" rtlCol="0">
            <a:noAutofit/>
          </a:bodyPr>
          <a:lstStyle/>
          <a:p>
            <a:pPr algn="ctr" fontAlgn="ctr"/>
            <a:r>
              <a:rPr lang="ru-RU" sz="1200" dirty="0">
                <a:latin typeface="Huawei Sans" panose="020C0503030203020204" pitchFamily="34" charset="0"/>
              </a:rPr>
              <a:t>Узел сервера</a:t>
            </a:r>
          </a:p>
        </p:txBody>
      </p:sp>
      <p:sp>
        <p:nvSpPr>
          <p:cNvPr id="6" name="矩形 5"/>
          <p:cNvSpPr/>
          <p:nvPr/>
        </p:nvSpPr>
        <p:spPr bwMode="auto">
          <a:xfrm>
            <a:off x="1927832" y="2030805"/>
            <a:ext cx="940403" cy="3359727"/>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endParaRPr lang="en-US" altLang="zh-CN" b="0" i="0" kern="0" dirty="0">
              <a:solidFill>
                <a:sysClr val="windowText" lastClr="000000"/>
              </a:solidFill>
              <a:latin typeface="Huawei Sans" panose="020C0503030203020204" pitchFamily="34" charset="0"/>
              <a:ea typeface="华文细黑" panose="02010600040101010101" pitchFamily="2" charset="-122"/>
            </a:endParaRPr>
          </a:p>
        </p:txBody>
      </p:sp>
      <p:sp>
        <p:nvSpPr>
          <p:cNvPr id="8" name="矩形 7"/>
          <p:cNvSpPr/>
          <p:nvPr/>
        </p:nvSpPr>
        <p:spPr bwMode="auto">
          <a:xfrm>
            <a:off x="3056973" y="2037732"/>
            <a:ext cx="940403" cy="3352800"/>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endParaRPr lang="en-US" altLang="zh-CN" b="0" i="0" kern="0" dirty="0">
              <a:solidFill>
                <a:sysClr val="windowText" lastClr="000000"/>
              </a:solidFill>
              <a:latin typeface="Huawei Sans" panose="020C0503030203020204" pitchFamily="34" charset="0"/>
              <a:ea typeface="华文细黑" panose="02010600040101010101" pitchFamily="2" charset="-122"/>
            </a:endParaRPr>
          </a:p>
        </p:txBody>
      </p:sp>
      <p:sp>
        <p:nvSpPr>
          <p:cNvPr id="10" name="矩形 9"/>
          <p:cNvSpPr/>
          <p:nvPr/>
        </p:nvSpPr>
        <p:spPr bwMode="auto">
          <a:xfrm>
            <a:off x="976509" y="4577935"/>
            <a:ext cx="554866"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sz="1400">
                <a:solidFill>
                  <a:sysClr val="windowText" lastClr="000000"/>
                </a:solidFill>
                <a:latin typeface="Huawei Sans" panose="020C0503030203020204" pitchFamily="34" charset="0"/>
              </a:rPr>
              <a:t>OSD</a:t>
            </a:r>
          </a:p>
        </p:txBody>
      </p:sp>
      <p:sp>
        <p:nvSpPr>
          <p:cNvPr id="11" name="矩形 10"/>
          <p:cNvSpPr/>
          <p:nvPr/>
        </p:nvSpPr>
        <p:spPr bwMode="auto">
          <a:xfrm>
            <a:off x="4553350" y="2189341"/>
            <a:ext cx="852398" cy="1754263"/>
          </a:xfrm>
          <a:prstGeom prst="rect">
            <a:avLst/>
          </a:prstGeom>
          <a:noFill/>
          <a:ln w="25400">
            <a:solidFill>
              <a:srgbClr val="000000"/>
            </a:solidFill>
            <a:round/>
            <a:headEnd/>
            <a:tailEnd type="stealth" w="med" len="med"/>
          </a:ln>
          <a:effectLst/>
        </p:spPr>
        <p:txBody>
          <a:bodyPr wrap="square" lIns="73025" tIns="36512" rIns="73025" bIns="36512" rtlCol="0" anchor="t">
            <a:noAutofit/>
          </a:bodyPr>
          <a:lstStyle/>
          <a:p>
            <a:pPr algn="ctr" fontAlgn="ctr">
              <a:spcBef>
                <a:spcPts val="0"/>
              </a:spcBef>
              <a:spcAft>
                <a:spcPts val="0"/>
              </a:spcAft>
            </a:pPr>
            <a:r>
              <a:rPr lang="ru-RU" sz="1400">
                <a:solidFill>
                  <a:sysClr val="windowText" lastClr="000000"/>
                </a:solidFill>
                <a:latin typeface="Huawei Sans" panose="020C0503030203020204" pitchFamily="34" charset="0"/>
              </a:rPr>
              <a:t>EDS-F</a:t>
            </a:r>
          </a:p>
        </p:txBody>
      </p:sp>
      <p:sp>
        <p:nvSpPr>
          <p:cNvPr id="12" name="矩形 11"/>
          <p:cNvSpPr/>
          <p:nvPr/>
        </p:nvSpPr>
        <p:spPr bwMode="auto">
          <a:xfrm>
            <a:off x="4513972" y="2030806"/>
            <a:ext cx="940403" cy="33597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endParaRPr lang="en-US" altLang="zh-CN" b="0" i="0" kern="0" dirty="0">
              <a:solidFill>
                <a:sysClr val="windowText" lastClr="000000"/>
              </a:solidFill>
              <a:latin typeface="Huawei Sans" panose="020C0503030203020204" pitchFamily="34" charset="0"/>
              <a:ea typeface="华文细黑" panose="02010600040101010101" pitchFamily="2" charset="-122"/>
            </a:endParaRPr>
          </a:p>
        </p:txBody>
      </p:sp>
      <p:sp>
        <p:nvSpPr>
          <p:cNvPr id="14" name="矩形 13"/>
          <p:cNvSpPr/>
          <p:nvPr/>
        </p:nvSpPr>
        <p:spPr bwMode="auto">
          <a:xfrm>
            <a:off x="5643106" y="2027340"/>
            <a:ext cx="940403" cy="3363191"/>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endParaRPr lang="en-US" altLang="zh-CN" b="0" i="0" kern="0" dirty="0">
              <a:solidFill>
                <a:sysClr val="windowText" lastClr="000000"/>
              </a:solidFill>
              <a:latin typeface="Huawei Sans" panose="020C0503030203020204" pitchFamily="34" charset="0"/>
              <a:ea typeface="华文细黑" panose="02010600040101010101" pitchFamily="2" charset="-122"/>
            </a:endParaRPr>
          </a:p>
        </p:txBody>
      </p:sp>
      <p:sp>
        <p:nvSpPr>
          <p:cNvPr id="16" name="矩形 15"/>
          <p:cNvSpPr/>
          <p:nvPr/>
        </p:nvSpPr>
        <p:spPr bwMode="auto">
          <a:xfrm>
            <a:off x="6772247" y="2034267"/>
            <a:ext cx="940403" cy="3356264"/>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endParaRPr lang="en-US" altLang="zh-CN" b="0" i="0" kern="0" dirty="0">
              <a:solidFill>
                <a:sysClr val="windowText" lastClr="000000"/>
              </a:solidFill>
              <a:latin typeface="Huawei Sans" panose="020C0503030203020204" pitchFamily="34" charset="0"/>
              <a:ea typeface="华文细黑" panose="02010600040101010101" pitchFamily="2" charset="-122"/>
            </a:endParaRPr>
          </a:p>
        </p:txBody>
      </p:sp>
      <p:sp>
        <p:nvSpPr>
          <p:cNvPr id="18" name="矩形 17"/>
          <p:cNvSpPr/>
          <p:nvPr/>
        </p:nvSpPr>
        <p:spPr bwMode="auto">
          <a:xfrm>
            <a:off x="8196861" y="2037731"/>
            <a:ext cx="940403" cy="3352799"/>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endParaRPr lang="en-US" altLang="zh-CN" b="0" i="0" kern="0" dirty="0">
              <a:solidFill>
                <a:sysClr val="windowText" lastClr="000000"/>
              </a:solidFill>
              <a:latin typeface="Huawei Sans" panose="020C0503030203020204" pitchFamily="34" charset="0"/>
              <a:ea typeface="华文细黑" panose="02010600040101010101" pitchFamily="2" charset="-122"/>
            </a:endParaRPr>
          </a:p>
        </p:txBody>
      </p:sp>
      <p:sp>
        <p:nvSpPr>
          <p:cNvPr id="20" name="矩形 19"/>
          <p:cNvSpPr/>
          <p:nvPr/>
        </p:nvSpPr>
        <p:spPr bwMode="auto">
          <a:xfrm>
            <a:off x="9325995" y="2034266"/>
            <a:ext cx="940403" cy="3356263"/>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endParaRPr lang="en-US" altLang="zh-CN" b="0" i="0" kern="0" dirty="0">
              <a:solidFill>
                <a:sysClr val="windowText" lastClr="000000"/>
              </a:solidFill>
              <a:latin typeface="Huawei Sans" panose="020C0503030203020204" pitchFamily="34" charset="0"/>
              <a:ea typeface="华文细黑" panose="02010600040101010101" pitchFamily="2" charset="-122"/>
            </a:endParaRPr>
          </a:p>
        </p:txBody>
      </p:sp>
      <p:sp>
        <p:nvSpPr>
          <p:cNvPr id="22" name="矩形 21"/>
          <p:cNvSpPr/>
          <p:nvPr/>
        </p:nvSpPr>
        <p:spPr bwMode="auto">
          <a:xfrm>
            <a:off x="10455136" y="2041193"/>
            <a:ext cx="940403" cy="334933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endParaRPr lang="en-US" altLang="zh-CN" b="0" i="0" kern="0" dirty="0">
              <a:solidFill>
                <a:sysClr val="windowText" lastClr="000000"/>
              </a:solidFill>
              <a:latin typeface="Huawei Sans" panose="020C0503030203020204" pitchFamily="34" charset="0"/>
              <a:ea typeface="华文细黑" panose="02010600040101010101" pitchFamily="2" charset="-122"/>
            </a:endParaRPr>
          </a:p>
        </p:txBody>
      </p:sp>
      <p:sp>
        <p:nvSpPr>
          <p:cNvPr id="24" name="圆角矩形 23"/>
          <p:cNvSpPr/>
          <p:nvPr/>
        </p:nvSpPr>
        <p:spPr bwMode="auto">
          <a:xfrm>
            <a:off x="785002" y="3374194"/>
            <a:ext cx="3351789" cy="1354283"/>
          </a:xfrm>
          <a:prstGeom prst="roundRect">
            <a:avLst/>
          </a:prstGeom>
          <a:solidFill>
            <a:schemeClr val="accent1">
              <a:lumMod val="20000"/>
              <a:lumOff val="80000"/>
              <a:alpha val="65000"/>
            </a:schemeClr>
          </a:solidFill>
          <a:ln w="25400">
            <a:solidFill>
              <a:srgbClr val="00B050"/>
            </a:solidFill>
            <a:prstDash val="lgDash"/>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a:solidFill>
                  <a:srgbClr val="00B050"/>
                </a:solidFill>
                <a:latin typeface="Huawei Sans" panose="020C0503030203020204" pitchFamily="34" charset="0"/>
              </a:rPr>
              <a:t>Пул хранения (блок)</a:t>
            </a:r>
          </a:p>
        </p:txBody>
      </p:sp>
      <p:sp>
        <p:nvSpPr>
          <p:cNvPr id="25" name="圆角矩形 24"/>
          <p:cNvSpPr/>
          <p:nvPr/>
        </p:nvSpPr>
        <p:spPr bwMode="auto">
          <a:xfrm>
            <a:off x="4371110" y="3374194"/>
            <a:ext cx="3480954" cy="1354283"/>
          </a:xfrm>
          <a:prstGeom prst="roundRect">
            <a:avLst/>
          </a:prstGeom>
          <a:solidFill>
            <a:schemeClr val="accent1">
              <a:lumMod val="20000"/>
              <a:lumOff val="80000"/>
              <a:alpha val="65000"/>
            </a:schemeClr>
          </a:solidFill>
          <a:ln w="25400">
            <a:solidFill>
              <a:srgbClr val="00B050"/>
            </a:solidFill>
            <a:prstDash val="lgDash"/>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a:solidFill>
                  <a:srgbClr val="00B050"/>
                </a:solidFill>
                <a:latin typeface="Huawei Sans" panose="020C0503030203020204" pitchFamily="34" charset="0"/>
              </a:rPr>
              <a:t>Пул хранения (HDFS)</a:t>
            </a:r>
          </a:p>
        </p:txBody>
      </p:sp>
      <p:sp>
        <p:nvSpPr>
          <p:cNvPr id="26" name="圆角矩形 25"/>
          <p:cNvSpPr/>
          <p:nvPr/>
        </p:nvSpPr>
        <p:spPr bwMode="auto">
          <a:xfrm>
            <a:off x="8074780" y="3381120"/>
            <a:ext cx="3283703" cy="1347357"/>
          </a:xfrm>
          <a:prstGeom prst="roundRect">
            <a:avLst/>
          </a:prstGeom>
          <a:solidFill>
            <a:schemeClr val="accent1">
              <a:lumMod val="20000"/>
              <a:lumOff val="80000"/>
              <a:alpha val="65000"/>
            </a:schemeClr>
          </a:solidFill>
          <a:ln w="25400">
            <a:solidFill>
              <a:srgbClr val="00B050"/>
            </a:solidFill>
            <a:prstDash val="lgDash"/>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a:solidFill>
                  <a:srgbClr val="00B050"/>
                </a:solidFill>
                <a:latin typeface="Huawei Sans" panose="020C0503030203020204" pitchFamily="34" charset="0"/>
              </a:rPr>
              <a:t>Пул хранения (объект)</a:t>
            </a:r>
          </a:p>
        </p:txBody>
      </p:sp>
      <p:sp>
        <p:nvSpPr>
          <p:cNvPr id="27" name="矩形 26"/>
          <p:cNvSpPr/>
          <p:nvPr/>
        </p:nvSpPr>
        <p:spPr bwMode="auto">
          <a:xfrm>
            <a:off x="2147218" y="4584861"/>
            <a:ext cx="554866"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sz="1400">
                <a:solidFill>
                  <a:sysClr val="windowText" lastClr="000000"/>
                </a:solidFill>
                <a:latin typeface="Huawei Sans" panose="020C0503030203020204" pitchFamily="34" charset="0"/>
              </a:rPr>
              <a:t>OSD</a:t>
            </a:r>
          </a:p>
        </p:txBody>
      </p:sp>
      <p:sp>
        <p:nvSpPr>
          <p:cNvPr id="28" name="矩形 27"/>
          <p:cNvSpPr/>
          <p:nvPr/>
        </p:nvSpPr>
        <p:spPr bwMode="auto">
          <a:xfrm>
            <a:off x="3245195" y="4591787"/>
            <a:ext cx="554866"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sz="1400">
                <a:solidFill>
                  <a:sysClr val="windowText" lastClr="000000"/>
                </a:solidFill>
                <a:latin typeface="Huawei Sans" panose="020C0503030203020204" pitchFamily="34" charset="0"/>
              </a:rPr>
              <a:t>OSD</a:t>
            </a:r>
          </a:p>
        </p:txBody>
      </p:sp>
      <p:sp>
        <p:nvSpPr>
          <p:cNvPr id="29" name="矩形 28"/>
          <p:cNvSpPr/>
          <p:nvPr/>
        </p:nvSpPr>
        <p:spPr bwMode="auto">
          <a:xfrm>
            <a:off x="4716027" y="4588322"/>
            <a:ext cx="554866"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sz="1400">
                <a:solidFill>
                  <a:sysClr val="windowText" lastClr="000000"/>
                </a:solidFill>
                <a:latin typeface="Huawei Sans" panose="020C0503030203020204" pitchFamily="34" charset="0"/>
              </a:rPr>
              <a:t>OSD</a:t>
            </a:r>
          </a:p>
        </p:txBody>
      </p:sp>
      <p:sp>
        <p:nvSpPr>
          <p:cNvPr id="30" name="矩形 29"/>
          <p:cNvSpPr/>
          <p:nvPr/>
        </p:nvSpPr>
        <p:spPr bwMode="auto">
          <a:xfrm>
            <a:off x="5865955" y="4595248"/>
            <a:ext cx="554866"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sz="1400">
                <a:solidFill>
                  <a:sysClr val="windowText" lastClr="000000"/>
                </a:solidFill>
                <a:latin typeface="Huawei Sans" panose="020C0503030203020204" pitchFamily="34" charset="0"/>
              </a:rPr>
              <a:t>OSD</a:t>
            </a:r>
          </a:p>
        </p:txBody>
      </p:sp>
      <p:sp>
        <p:nvSpPr>
          <p:cNvPr id="31" name="矩形 30"/>
          <p:cNvSpPr/>
          <p:nvPr/>
        </p:nvSpPr>
        <p:spPr bwMode="auto">
          <a:xfrm>
            <a:off x="6943148" y="4602174"/>
            <a:ext cx="554866"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sz="1400">
                <a:solidFill>
                  <a:sysClr val="windowText" lastClr="000000"/>
                </a:solidFill>
                <a:latin typeface="Huawei Sans" panose="020C0503030203020204" pitchFamily="34" charset="0"/>
              </a:rPr>
              <a:t>OSD</a:t>
            </a:r>
          </a:p>
        </p:txBody>
      </p:sp>
      <p:sp>
        <p:nvSpPr>
          <p:cNvPr id="32" name="矩形 31"/>
          <p:cNvSpPr/>
          <p:nvPr/>
        </p:nvSpPr>
        <p:spPr bwMode="auto">
          <a:xfrm>
            <a:off x="8381601" y="4598709"/>
            <a:ext cx="554866"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sz="1400">
                <a:solidFill>
                  <a:sysClr val="windowText" lastClr="000000"/>
                </a:solidFill>
                <a:latin typeface="Huawei Sans" panose="020C0503030203020204" pitchFamily="34" charset="0"/>
              </a:rPr>
              <a:t>OSD</a:t>
            </a:r>
          </a:p>
        </p:txBody>
      </p:sp>
      <p:sp>
        <p:nvSpPr>
          <p:cNvPr id="33" name="矩形 32"/>
          <p:cNvSpPr/>
          <p:nvPr/>
        </p:nvSpPr>
        <p:spPr bwMode="auto">
          <a:xfrm>
            <a:off x="9521139" y="4595244"/>
            <a:ext cx="554866"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sz="1400">
                <a:solidFill>
                  <a:sysClr val="windowText" lastClr="000000"/>
                </a:solidFill>
                <a:latin typeface="Huawei Sans" panose="020C0503030203020204" pitchFamily="34" charset="0"/>
              </a:rPr>
              <a:t>OSD</a:t>
            </a:r>
          </a:p>
        </p:txBody>
      </p:sp>
      <p:sp>
        <p:nvSpPr>
          <p:cNvPr id="34" name="矩形 33"/>
          <p:cNvSpPr/>
          <p:nvPr/>
        </p:nvSpPr>
        <p:spPr bwMode="auto">
          <a:xfrm>
            <a:off x="10639895" y="4602170"/>
            <a:ext cx="554866"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sz="1400">
                <a:solidFill>
                  <a:sysClr val="windowText" lastClr="000000"/>
                </a:solidFill>
                <a:latin typeface="Huawei Sans" panose="020C0503030203020204" pitchFamily="34" charset="0"/>
              </a:rPr>
              <a:t>OSD</a:t>
            </a:r>
          </a:p>
        </p:txBody>
      </p:sp>
      <p:sp>
        <p:nvSpPr>
          <p:cNvPr id="35" name="矩形 34"/>
          <p:cNvSpPr/>
          <p:nvPr/>
        </p:nvSpPr>
        <p:spPr bwMode="auto">
          <a:xfrm>
            <a:off x="5692887" y="2189341"/>
            <a:ext cx="852398" cy="1761189"/>
          </a:xfrm>
          <a:prstGeom prst="rect">
            <a:avLst/>
          </a:prstGeom>
          <a:noFill/>
          <a:ln w="25400">
            <a:solidFill>
              <a:srgbClr val="000000"/>
            </a:solidFill>
            <a:round/>
            <a:headEnd/>
            <a:tailEnd type="stealth" w="med" len="med"/>
          </a:ln>
          <a:effectLst/>
        </p:spPr>
        <p:txBody>
          <a:bodyPr wrap="square" lIns="73025" tIns="36512" rIns="73025" bIns="36512" rtlCol="0" anchor="t">
            <a:noAutofit/>
          </a:bodyPr>
          <a:lstStyle/>
          <a:p>
            <a:pPr algn="ctr" fontAlgn="ctr">
              <a:spcBef>
                <a:spcPts val="0"/>
              </a:spcBef>
              <a:spcAft>
                <a:spcPts val="0"/>
              </a:spcAft>
            </a:pPr>
            <a:r>
              <a:rPr lang="ru-RU" sz="1400">
                <a:solidFill>
                  <a:sysClr val="windowText" lastClr="000000"/>
                </a:solidFill>
                <a:latin typeface="Huawei Sans" panose="020C0503030203020204" pitchFamily="34" charset="0"/>
              </a:rPr>
              <a:t>EDS-F</a:t>
            </a:r>
          </a:p>
        </p:txBody>
      </p:sp>
      <p:sp>
        <p:nvSpPr>
          <p:cNvPr id="36" name="矩形 35"/>
          <p:cNvSpPr/>
          <p:nvPr/>
        </p:nvSpPr>
        <p:spPr bwMode="auto">
          <a:xfrm>
            <a:off x="6811645" y="2189341"/>
            <a:ext cx="852398" cy="1768115"/>
          </a:xfrm>
          <a:prstGeom prst="rect">
            <a:avLst/>
          </a:prstGeom>
          <a:noFill/>
          <a:ln w="25400">
            <a:solidFill>
              <a:srgbClr val="000000"/>
            </a:solidFill>
            <a:round/>
            <a:headEnd/>
            <a:tailEnd type="stealth" w="med" len="med"/>
          </a:ln>
          <a:effectLst/>
        </p:spPr>
        <p:txBody>
          <a:bodyPr wrap="square" lIns="73025" tIns="36512" rIns="73025" bIns="36512" rtlCol="0" anchor="t">
            <a:noAutofit/>
          </a:bodyPr>
          <a:lstStyle/>
          <a:p>
            <a:pPr algn="ctr" fontAlgn="ctr">
              <a:spcBef>
                <a:spcPts val="0"/>
              </a:spcBef>
              <a:spcAft>
                <a:spcPts val="0"/>
              </a:spcAft>
            </a:pPr>
            <a:r>
              <a:rPr lang="ru-RU" sz="1400">
                <a:solidFill>
                  <a:sysClr val="windowText" lastClr="000000"/>
                </a:solidFill>
                <a:latin typeface="Huawei Sans" panose="020C0503030203020204" pitchFamily="34" charset="0"/>
              </a:rPr>
              <a:t>EDS-F</a:t>
            </a:r>
          </a:p>
        </p:txBody>
      </p:sp>
      <p:sp>
        <p:nvSpPr>
          <p:cNvPr id="37" name="矩形 36"/>
          <p:cNvSpPr/>
          <p:nvPr/>
        </p:nvSpPr>
        <p:spPr bwMode="auto">
          <a:xfrm>
            <a:off x="847324" y="2663824"/>
            <a:ext cx="852398" cy="1279780"/>
          </a:xfrm>
          <a:prstGeom prst="rect">
            <a:avLst/>
          </a:prstGeom>
          <a:noFill/>
          <a:ln w="25400">
            <a:solidFill>
              <a:srgbClr val="000000"/>
            </a:solidFill>
            <a:round/>
            <a:headEnd/>
            <a:tailEnd type="stealth" w="med" len="med"/>
          </a:ln>
          <a:effectLst/>
        </p:spPr>
        <p:txBody>
          <a:bodyPr wrap="square" lIns="73025" tIns="36512" rIns="73025" bIns="36512" rtlCol="0" anchor="t">
            <a:noAutofit/>
          </a:bodyPr>
          <a:lstStyle/>
          <a:p>
            <a:pPr algn="ctr" fontAlgn="ctr">
              <a:spcBef>
                <a:spcPts val="0"/>
              </a:spcBef>
              <a:spcAft>
                <a:spcPts val="0"/>
              </a:spcAft>
            </a:pPr>
            <a:r>
              <a:rPr lang="ru-RU" sz="1400">
                <a:solidFill>
                  <a:sysClr val="windowText" lastClr="000000"/>
                </a:solidFill>
                <a:latin typeface="Huawei Sans" panose="020C0503030203020204" pitchFamily="34" charset="0"/>
              </a:rPr>
              <a:t>EDS-B</a:t>
            </a:r>
          </a:p>
        </p:txBody>
      </p:sp>
      <p:sp>
        <p:nvSpPr>
          <p:cNvPr id="38" name="矩形 37"/>
          <p:cNvSpPr/>
          <p:nvPr/>
        </p:nvSpPr>
        <p:spPr bwMode="auto">
          <a:xfrm>
            <a:off x="1976470" y="2663824"/>
            <a:ext cx="852398" cy="1286706"/>
          </a:xfrm>
          <a:prstGeom prst="rect">
            <a:avLst/>
          </a:prstGeom>
          <a:noFill/>
          <a:ln w="25400">
            <a:solidFill>
              <a:srgbClr val="000000"/>
            </a:solidFill>
            <a:round/>
            <a:headEnd/>
            <a:tailEnd type="stealth" w="med" len="med"/>
          </a:ln>
          <a:effectLst/>
        </p:spPr>
        <p:txBody>
          <a:bodyPr wrap="square" lIns="73025" tIns="36512" rIns="73025" bIns="36512" rtlCol="0" anchor="t">
            <a:noAutofit/>
          </a:bodyPr>
          <a:lstStyle/>
          <a:p>
            <a:pPr algn="ctr" fontAlgn="ctr">
              <a:spcBef>
                <a:spcPts val="0"/>
              </a:spcBef>
              <a:spcAft>
                <a:spcPts val="0"/>
              </a:spcAft>
            </a:pPr>
            <a:r>
              <a:rPr lang="ru-RU" sz="1400">
                <a:solidFill>
                  <a:sysClr val="windowText" lastClr="000000"/>
                </a:solidFill>
                <a:latin typeface="Huawei Sans" panose="020C0503030203020204" pitchFamily="34" charset="0"/>
              </a:rPr>
              <a:t>EDS-B</a:t>
            </a:r>
          </a:p>
        </p:txBody>
      </p:sp>
      <p:sp>
        <p:nvSpPr>
          <p:cNvPr id="39" name="矩形 38"/>
          <p:cNvSpPr/>
          <p:nvPr/>
        </p:nvSpPr>
        <p:spPr bwMode="auto">
          <a:xfrm>
            <a:off x="3095227" y="2663824"/>
            <a:ext cx="852398" cy="1293632"/>
          </a:xfrm>
          <a:prstGeom prst="rect">
            <a:avLst/>
          </a:prstGeom>
          <a:noFill/>
          <a:ln w="25400">
            <a:solidFill>
              <a:srgbClr val="000000"/>
            </a:solidFill>
            <a:round/>
            <a:headEnd/>
            <a:tailEnd type="stealth" w="med" len="med"/>
          </a:ln>
          <a:effectLst/>
        </p:spPr>
        <p:txBody>
          <a:bodyPr wrap="square" lIns="73025" tIns="36512" rIns="73025" bIns="36512" rtlCol="0" anchor="t">
            <a:noAutofit/>
          </a:bodyPr>
          <a:lstStyle/>
          <a:p>
            <a:pPr algn="ctr" fontAlgn="ctr">
              <a:spcBef>
                <a:spcPts val="0"/>
              </a:spcBef>
              <a:spcAft>
                <a:spcPts val="0"/>
              </a:spcAft>
            </a:pPr>
            <a:r>
              <a:rPr lang="ru-RU" sz="1400">
                <a:solidFill>
                  <a:sysClr val="windowText" lastClr="000000"/>
                </a:solidFill>
                <a:latin typeface="Huawei Sans" panose="020C0503030203020204" pitchFamily="34" charset="0"/>
              </a:rPr>
              <a:t>EDS-B</a:t>
            </a:r>
          </a:p>
        </p:txBody>
      </p:sp>
      <p:sp>
        <p:nvSpPr>
          <p:cNvPr id="40" name="矩形 39"/>
          <p:cNvSpPr/>
          <p:nvPr/>
        </p:nvSpPr>
        <p:spPr bwMode="auto">
          <a:xfrm>
            <a:off x="809073" y="964220"/>
            <a:ext cx="1561151" cy="696474"/>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endParaRPr lang="en-US" altLang="zh-CN" b="0" i="0" kern="0" dirty="0">
              <a:solidFill>
                <a:sysClr val="windowText" lastClr="000000"/>
              </a:solidFill>
              <a:latin typeface="Huawei Sans" panose="020C0503030203020204" pitchFamily="34" charset="0"/>
              <a:ea typeface="华文细黑" panose="02010600040101010101" pitchFamily="2" charset="-122"/>
            </a:endParaRPr>
          </a:p>
        </p:txBody>
      </p:sp>
      <p:sp>
        <p:nvSpPr>
          <p:cNvPr id="41" name="文本框 40"/>
          <p:cNvSpPr txBox="1"/>
          <p:nvPr/>
        </p:nvSpPr>
        <p:spPr>
          <a:xfrm>
            <a:off x="1393096" y="1589768"/>
            <a:ext cx="1533267" cy="369332"/>
          </a:xfrm>
          <a:prstGeom prst="rect">
            <a:avLst/>
          </a:prstGeom>
          <a:noFill/>
        </p:spPr>
        <p:txBody>
          <a:bodyPr wrap="square" rtlCol="0">
            <a:noAutofit/>
          </a:bodyPr>
          <a:lstStyle/>
          <a:p>
            <a:pPr algn="ctr" fontAlgn="ctr"/>
            <a:r>
              <a:rPr lang="ru-RU" sz="1200" dirty="0">
                <a:latin typeface="Huawei Sans" panose="020C0503030203020204" pitchFamily="34" charset="0"/>
              </a:rPr>
              <a:t>Вычислительный узел</a:t>
            </a:r>
          </a:p>
        </p:txBody>
      </p:sp>
      <p:sp>
        <p:nvSpPr>
          <p:cNvPr id="42" name="矩形 41"/>
          <p:cNvSpPr/>
          <p:nvPr/>
        </p:nvSpPr>
        <p:spPr bwMode="auto">
          <a:xfrm>
            <a:off x="1124683" y="1158622"/>
            <a:ext cx="852398"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sz="1400">
                <a:solidFill>
                  <a:sysClr val="windowText" lastClr="000000"/>
                </a:solidFill>
                <a:latin typeface="Huawei Sans" panose="020C0503030203020204" pitchFamily="34" charset="0"/>
              </a:rPr>
              <a:t>VBS</a:t>
            </a:r>
          </a:p>
        </p:txBody>
      </p:sp>
      <p:sp>
        <p:nvSpPr>
          <p:cNvPr id="43" name="矩形 42"/>
          <p:cNvSpPr/>
          <p:nvPr/>
        </p:nvSpPr>
        <p:spPr bwMode="auto">
          <a:xfrm>
            <a:off x="8240863" y="2175489"/>
            <a:ext cx="852398" cy="474483"/>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sz="1400">
                <a:solidFill>
                  <a:sysClr val="windowText" lastClr="000000"/>
                </a:solidFill>
                <a:latin typeface="Huawei Sans" panose="020C0503030203020204" pitchFamily="34" charset="0"/>
              </a:rPr>
              <a:t>Сервис OBJ</a:t>
            </a:r>
          </a:p>
        </p:txBody>
      </p:sp>
      <p:sp>
        <p:nvSpPr>
          <p:cNvPr id="44" name="矩形 43"/>
          <p:cNvSpPr/>
          <p:nvPr/>
        </p:nvSpPr>
        <p:spPr bwMode="auto">
          <a:xfrm>
            <a:off x="9370009" y="2182415"/>
            <a:ext cx="852398" cy="474483"/>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sz="1400">
                <a:solidFill>
                  <a:sysClr val="windowText" lastClr="000000"/>
                </a:solidFill>
                <a:latin typeface="Huawei Sans" panose="020C0503030203020204" pitchFamily="34" charset="0"/>
              </a:rPr>
              <a:t>Сервис OBJ</a:t>
            </a:r>
          </a:p>
        </p:txBody>
      </p:sp>
      <p:sp>
        <p:nvSpPr>
          <p:cNvPr id="45" name="矩形 44"/>
          <p:cNvSpPr/>
          <p:nvPr/>
        </p:nvSpPr>
        <p:spPr bwMode="auto">
          <a:xfrm>
            <a:off x="10499158" y="2189341"/>
            <a:ext cx="852398" cy="474483"/>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sz="1400">
                <a:solidFill>
                  <a:sysClr val="windowText" lastClr="000000"/>
                </a:solidFill>
                <a:latin typeface="Huawei Sans" panose="020C0503030203020204" pitchFamily="34" charset="0"/>
              </a:rPr>
              <a:t>Сервис OBJ</a:t>
            </a:r>
          </a:p>
        </p:txBody>
      </p:sp>
      <p:sp>
        <p:nvSpPr>
          <p:cNvPr id="46" name="矩形 45"/>
          <p:cNvSpPr/>
          <p:nvPr/>
        </p:nvSpPr>
        <p:spPr bwMode="auto">
          <a:xfrm>
            <a:off x="8237398" y="2847439"/>
            <a:ext cx="852398" cy="474483"/>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sz="1400">
                <a:solidFill>
                  <a:sysClr val="windowText" lastClr="000000"/>
                </a:solidFill>
                <a:latin typeface="Huawei Sans" panose="020C0503030203020204" pitchFamily="34" charset="0"/>
              </a:rPr>
              <a:t>Индекс OBJ</a:t>
            </a:r>
          </a:p>
        </p:txBody>
      </p:sp>
      <p:sp>
        <p:nvSpPr>
          <p:cNvPr id="47" name="矩形 46"/>
          <p:cNvSpPr/>
          <p:nvPr/>
        </p:nvSpPr>
        <p:spPr bwMode="auto">
          <a:xfrm>
            <a:off x="9356154" y="2854365"/>
            <a:ext cx="852398" cy="474483"/>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sz="1400">
                <a:solidFill>
                  <a:sysClr val="windowText" lastClr="000000"/>
                </a:solidFill>
                <a:latin typeface="Huawei Sans" panose="020C0503030203020204" pitchFamily="34" charset="0"/>
              </a:rPr>
              <a:t>Индекс OBJ</a:t>
            </a:r>
          </a:p>
        </p:txBody>
      </p:sp>
      <p:sp>
        <p:nvSpPr>
          <p:cNvPr id="48" name="矩形 47"/>
          <p:cNvSpPr/>
          <p:nvPr/>
        </p:nvSpPr>
        <p:spPr bwMode="auto">
          <a:xfrm>
            <a:off x="10506085" y="2850900"/>
            <a:ext cx="852398" cy="474483"/>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sz="1400">
                <a:solidFill>
                  <a:sysClr val="windowText" lastClr="000000"/>
                </a:solidFill>
                <a:latin typeface="Huawei Sans" panose="020C0503030203020204" pitchFamily="34" charset="0"/>
              </a:rPr>
              <a:t>Индекс OBJ</a:t>
            </a:r>
          </a:p>
        </p:txBody>
      </p:sp>
      <p:sp>
        <p:nvSpPr>
          <p:cNvPr id="49" name="矩形 48"/>
          <p:cNvSpPr/>
          <p:nvPr/>
        </p:nvSpPr>
        <p:spPr bwMode="auto">
          <a:xfrm>
            <a:off x="1970116" y="2159689"/>
            <a:ext cx="852398"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sz="1400">
                <a:solidFill>
                  <a:sysClr val="windowText" lastClr="000000"/>
                </a:solidFill>
                <a:latin typeface="Huawei Sans" panose="020C0503030203020204" pitchFamily="34" charset="0"/>
              </a:rPr>
              <a:t>VBS</a:t>
            </a:r>
          </a:p>
        </p:txBody>
      </p:sp>
      <p:sp>
        <p:nvSpPr>
          <p:cNvPr id="50" name="矩形 49"/>
          <p:cNvSpPr/>
          <p:nvPr/>
        </p:nvSpPr>
        <p:spPr bwMode="auto">
          <a:xfrm>
            <a:off x="2800663" y="960755"/>
            <a:ext cx="1561151" cy="696474"/>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endParaRPr lang="en-US" altLang="zh-CN" b="0" i="0" kern="0" dirty="0">
              <a:solidFill>
                <a:sysClr val="windowText" lastClr="000000"/>
              </a:solidFill>
              <a:latin typeface="Huawei Sans" panose="020C0503030203020204" pitchFamily="34" charset="0"/>
              <a:ea typeface="华文细黑" panose="02010600040101010101" pitchFamily="2" charset="-122"/>
            </a:endParaRPr>
          </a:p>
        </p:txBody>
      </p:sp>
      <p:sp>
        <p:nvSpPr>
          <p:cNvPr id="51" name="文本框 50"/>
          <p:cNvSpPr txBox="1"/>
          <p:nvPr/>
        </p:nvSpPr>
        <p:spPr>
          <a:xfrm>
            <a:off x="3210956" y="1610256"/>
            <a:ext cx="1533267" cy="369332"/>
          </a:xfrm>
          <a:prstGeom prst="rect">
            <a:avLst/>
          </a:prstGeom>
          <a:noFill/>
        </p:spPr>
        <p:txBody>
          <a:bodyPr wrap="square" rtlCol="0">
            <a:noAutofit/>
          </a:bodyPr>
          <a:lstStyle/>
          <a:p>
            <a:pPr algn="ctr" fontAlgn="ctr"/>
            <a:r>
              <a:rPr lang="ru-RU" sz="1200" dirty="0">
                <a:latin typeface="Huawei Sans" panose="020C0503030203020204" pitchFamily="34" charset="0"/>
              </a:rPr>
              <a:t>Вычислительный узел</a:t>
            </a:r>
          </a:p>
        </p:txBody>
      </p:sp>
      <p:sp>
        <p:nvSpPr>
          <p:cNvPr id="52" name="矩形 51"/>
          <p:cNvSpPr/>
          <p:nvPr/>
        </p:nvSpPr>
        <p:spPr bwMode="auto">
          <a:xfrm>
            <a:off x="3070979" y="1044980"/>
            <a:ext cx="1020518" cy="525553"/>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sz="1200" dirty="0">
                <a:solidFill>
                  <a:sysClr val="windowText" lastClr="000000"/>
                </a:solidFill>
                <a:latin typeface="Huawei Sans" panose="020C0503030203020204" pitchFamily="34" charset="0"/>
              </a:rPr>
              <a:t>Индикатор </a:t>
            </a:r>
            <a:r>
              <a:rPr lang="ru-RU" sz="1200" dirty="0" err="1">
                <a:solidFill>
                  <a:sysClr val="windowText" lastClr="000000"/>
                </a:solidFill>
                <a:latin typeface="Huawei Sans" panose="020C0503030203020204" pitchFamily="34" charset="0"/>
              </a:rPr>
              <a:t>iSCSI</a:t>
            </a:r>
            <a:endParaRPr lang="ru-RU" sz="1200" dirty="0">
              <a:solidFill>
                <a:sysClr val="windowText" lastClr="000000"/>
              </a:solidFill>
              <a:latin typeface="Huawei Sans" panose="020C0503030203020204" pitchFamily="34" charset="0"/>
            </a:endParaRPr>
          </a:p>
        </p:txBody>
      </p:sp>
      <p:cxnSp>
        <p:nvCxnSpPr>
          <p:cNvPr id="53" name="直接箭头连接符 52"/>
          <p:cNvCxnSpPr>
            <a:stCxn id="42" idx="2"/>
            <a:endCxn id="37" idx="0"/>
          </p:cNvCxnSpPr>
          <p:nvPr/>
        </p:nvCxnSpPr>
        <p:spPr bwMode="auto">
          <a:xfrm flipH="1">
            <a:off x="1273523" y="1484948"/>
            <a:ext cx="277359" cy="117887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4" name="直接箭头连接符 53"/>
          <p:cNvCxnSpPr>
            <a:stCxn id="52" idx="2"/>
            <a:endCxn id="49" idx="0"/>
          </p:cNvCxnSpPr>
          <p:nvPr/>
        </p:nvCxnSpPr>
        <p:spPr bwMode="auto">
          <a:xfrm flipH="1">
            <a:off x="2396315" y="1570533"/>
            <a:ext cx="1184923" cy="5891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5" name="直接箭头连接符 54"/>
          <p:cNvCxnSpPr>
            <a:stCxn id="49" idx="2"/>
            <a:endCxn id="39" idx="0"/>
          </p:cNvCxnSpPr>
          <p:nvPr/>
        </p:nvCxnSpPr>
        <p:spPr bwMode="auto">
          <a:xfrm>
            <a:off x="2396315" y="2486015"/>
            <a:ext cx="1125111" cy="17780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6" name="矩形 55"/>
          <p:cNvSpPr/>
          <p:nvPr/>
        </p:nvSpPr>
        <p:spPr bwMode="auto">
          <a:xfrm>
            <a:off x="5359017" y="985963"/>
            <a:ext cx="1561151" cy="666971"/>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endParaRPr lang="en-US" altLang="zh-CN" b="0" i="0" kern="0" dirty="0">
              <a:solidFill>
                <a:sysClr val="windowText" lastClr="000000"/>
              </a:solidFill>
              <a:latin typeface="Huawei Sans" panose="020C0503030203020204" pitchFamily="34" charset="0"/>
              <a:ea typeface="华文细黑" panose="02010600040101010101" pitchFamily="2" charset="-122"/>
            </a:endParaRPr>
          </a:p>
        </p:txBody>
      </p:sp>
      <p:sp>
        <p:nvSpPr>
          <p:cNvPr id="57" name="文本框 56"/>
          <p:cNvSpPr txBox="1"/>
          <p:nvPr/>
        </p:nvSpPr>
        <p:spPr>
          <a:xfrm>
            <a:off x="5377258" y="1033121"/>
            <a:ext cx="1535998" cy="369332"/>
          </a:xfrm>
          <a:prstGeom prst="rect">
            <a:avLst/>
          </a:prstGeom>
          <a:noFill/>
        </p:spPr>
        <p:txBody>
          <a:bodyPr wrap="square" rtlCol="0">
            <a:noAutofit/>
          </a:bodyPr>
          <a:lstStyle/>
          <a:p>
            <a:pPr algn="ctr" fontAlgn="ctr"/>
            <a:r>
              <a:rPr lang="ru-RU" dirty="0">
                <a:latin typeface="Huawei Sans" panose="020C0503030203020204" pitchFamily="34" charset="0"/>
              </a:rPr>
              <a:t>Клиент HDFS</a:t>
            </a:r>
          </a:p>
        </p:txBody>
      </p:sp>
      <p:sp>
        <p:nvSpPr>
          <p:cNvPr id="58" name="矩形 57"/>
          <p:cNvSpPr/>
          <p:nvPr/>
        </p:nvSpPr>
        <p:spPr bwMode="auto">
          <a:xfrm>
            <a:off x="9185081" y="964219"/>
            <a:ext cx="1888993" cy="666971"/>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endParaRPr lang="en-US" altLang="zh-CN" b="0" i="0" kern="0" dirty="0">
              <a:solidFill>
                <a:sysClr val="windowText" lastClr="000000"/>
              </a:solidFill>
              <a:latin typeface="Huawei Sans" panose="020C0503030203020204" pitchFamily="34" charset="0"/>
              <a:ea typeface="华文细黑" panose="02010600040101010101" pitchFamily="2" charset="-122"/>
            </a:endParaRPr>
          </a:p>
        </p:txBody>
      </p:sp>
      <p:sp>
        <p:nvSpPr>
          <p:cNvPr id="59" name="文本框 58"/>
          <p:cNvSpPr txBox="1"/>
          <p:nvPr/>
        </p:nvSpPr>
        <p:spPr>
          <a:xfrm>
            <a:off x="9236902" y="982291"/>
            <a:ext cx="1818126" cy="369332"/>
          </a:xfrm>
          <a:prstGeom prst="rect">
            <a:avLst/>
          </a:prstGeom>
          <a:noFill/>
        </p:spPr>
        <p:txBody>
          <a:bodyPr wrap="square" rtlCol="0">
            <a:noAutofit/>
          </a:bodyPr>
          <a:lstStyle/>
          <a:p>
            <a:pPr algn="ctr" fontAlgn="ctr"/>
            <a:r>
              <a:rPr lang="ru-RU" dirty="0">
                <a:latin typeface="Huawei Sans" panose="020C0503030203020204" pitchFamily="34" charset="0"/>
              </a:rPr>
              <a:t>Клиент S3/</a:t>
            </a:r>
            <a:r>
              <a:rPr lang="ru-RU" dirty="0" err="1">
                <a:latin typeface="Huawei Sans" panose="020C0503030203020204" pitchFamily="34" charset="0"/>
              </a:rPr>
              <a:t>Swift</a:t>
            </a:r>
            <a:endParaRPr lang="ru-RU" dirty="0">
              <a:latin typeface="Huawei Sans" panose="020C0503030203020204" pitchFamily="34" charset="0"/>
            </a:endParaRPr>
          </a:p>
        </p:txBody>
      </p:sp>
      <p:cxnSp>
        <p:nvCxnSpPr>
          <p:cNvPr id="60" name="直接箭头连接符 59"/>
          <p:cNvCxnSpPr>
            <a:stCxn id="58" idx="2"/>
            <a:endCxn id="44" idx="0"/>
          </p:cNvCxnSpPr>
          <p:nvPr/>
        </p:nvCxnSpPr>
        <p:spPr bwMode="auto">
          <a:xfrm flipH="1">
            <a:off x="9796208" y="1631190"/>
            <a:ext cx="333370" cy="55122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1" name="直接箭头连接符 60"/>
          <p:cNvCxnSpPr>
            <a:stCxn id="56" idx="2"/>
            <a:endCxn id="35" idx="0"/>
          </p:cNvCxnSpPr>
          <p:nvPr/>
        </p:nvCxnSpPr>
        <p:spPr bwMode="auto">
          <a:xfrm flipH="1">
            <a:off x="6119086" y="1652934"/>
            <a:ext cx="20507" cy="53640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2" name="矩形 61"/>
          <p:cNvSpPr/>
          <p:nvPr/>
        </p:nvSpPr>
        <p:spPr bwMode="auto">
          <a:xfrm>
            <a:off x="972402" y="3396024"/>
            <a:ext cx="648840"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sz="1100" dirty="0">
                <a:solidFill>
                  <a:sysClr val="windowText" lastClr="000000"/>
                </a:solidFill>
                <a:latin typeface="Huawei Sans" panose="020C0503030203020204" pitchFamily="34" charset="0"/>
              </a:rPr>
              <a:t>Индекс</a:t>
            </a:r>
            <a:endParaRPr lang="ru-RU" sz="1200" dirty="0">
              <a:solidFill>
                <a:sysClr val="windowText" lastClr="000000"/>
              </a:solidFill>
              <a:latin typeface="Huawei Sans" panose="020C0503030203020204" pitchFamily="34" charset="0"/>
            </a:endParaRPr>
          </a:p>
        </p:txBody>
      </p:sp>
      <p:sp>
        <p:nvSpPr>
          <p:cNvPr id="63" name="矩形 62"/>
          <p:cNvSpPr/>
          <p:nvPr/>
        </p:nvSpPr>
        <p:spPr bwMode="auto">
          <a:xfrm>
            <a:off x="847325" y="2970132"/>
            <a:ext cx="866094" cy="319240"/>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sz="1100" dirty="0">
                <a:solidFill>
                  <a:sysClr val="windowText" lastClr="000000"/>
                </a:solidFill>
                <a:latin typeface="Huawei Sans" panose="020C0503030203020204" pitchFamily="34" charset="0"/>
              </a:rPr>
              <a:t>Блоковый </a:t>
            </a:r>
            <a:r>
              <a:rPr lang="ru-RU" sz="1100" dirty="0" smtClean="0">
                <a:solidFill>
                  <a:sysClr val="windowText" lastClr="000000"/>
                </a:solidFill>
                <a:latin typeface="Huawei Sans" panose="020C0503030203020204" pitchFamily="34" charset="0"/>
              </a:rPr>
              <a:t>сервис</a:t>
            </a:r>
            <a:endParaRPr lang="ru-RU" sz="1100" dirty="0">
              <a:solidFill>
                <a:sysClr val="windowText" lastClr="000000"/>
              </a:solidFill>
              <a:latin typeface="Huawei Sans" panose="020C0503030203020204" pitchFamily="34" charset="0"/>
            </a:endParaRPr>
          </a:p>
        </p:txBody>
      </p:sp>
      <p:sp>
        <p:nvSpPr>
          <p:cNvPr id="64" name="矩形 63"/>
          <p:cNvSpPr/>
          <p:nvPr/>
        </p:nvSpPr>
        <p:spPr bwMode="auto">
          <a:xfrm>
            <a:off x="2070378" y="3402950"/>
            <a:ext cx="648840"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sz="1100" dirty="0">
                <a:solidFill>
                  <a:sysClr val="windowText" lastClr="000000"/>
                </a:solidFill>
                <a:latin typeface="Huawei Sans" panose="020C0503030203020204" pitchFamily="34" charset="0"/>
              </a:rPr>
              <a:t>Индекс</a:t>
            </a:r>
          </a:p>
        </p:txBody>
      </p:sp>
      <p:sp>
        <p:nvSpPr>
          <p:cNvPr id="65" name="矩形 64"/>
          <p:cNvSpPr/>
          <p:nvPr/>
        </p:nvSpPr>
        <p:spPr bwMode="auto">
          <a:xfrm>
            <a:off x="1970117" y="2977057"/>
            <a:ext cx="848984" cy="365885"/>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r>
              <a:rPr lang="ru-RU" altLang="zh-CN" sz="1100" dirty="0">
                <a:solidFill>
                  <a:sysClr val="windowText" lastClr="000000"/>
                </a:solidFill>
                <a:latin typeface="Huawei Sans" panose="020C0503030203020204" pitchFamily="34" charset="0"/>
              </a:rPr>
              <a:t>Блоковый </a:t>
            </a:r>
            <a:r>
              <a:rPr lang="ru-RU" altLang="zh-CN" sz="1100" dirty="0" smtClean="0">
                <a:solidFill>
                  <a:sysClr val="windowText" lastClr="000000"/>
                </a:solidFill>
                <a:latin typeface="Huawei Sans" panose="020C0503030203020204" pitchFamily="34" charset="0"/>
              </a:rPr>
              <a:t>сервис</a:t>
            </a:r>
            <a:endParaRPr lang="ru-RU" altLang="zh-CN" sz="1100" dirty="0">
              <a:solidFill>
                <a:sysClr val="windowText" lastClr="000000"/>
              </a:solidFill>
              <a:latin typeface="Huawei Sans" panose="020C0503030203020204" pitchFamily="34" charset="0"/>
            </a:endParaRPr>
          </a:p>
        </p:txBody>
      </p:sp>
      <p:sp>
        <p:nvSpPr>
          <p:cNvPr id="66" name="矩形 65"/>
          <p:cNvSpPr/>
          <p:nvPr/>
        </p:nvSpPr>
        <p:spPr bwMode="auto">
          <a:xfrm>
            <a:off x="3199529" y="3409876"/>
            <a:ext cx="648840"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sz="1100" dirty="0">
                <a:solidFill>
                  <a:sysClr val="windowText" lastClr="000000"/>
                </a:solidFill>
                <a:latin typeface="Huawei Sans" panose="020C0503030203020204" pitchFamily="34" charset="0"/>
              </a:rPr>
              <a:t>Индекс</a:t>
            </a:r>
            <a:endParaRPr lang="ru-RU" sz="1200" dirty="0">
              <a:solidFill>
                <a:sysClr val="windowText" lastClr="000000"/>
              </a:solidFill>
              <a:latin typeface="Huawei Sans" panose="020C0503030203020204" pitchFamily="34" charset="0"/>
            </a:endParaRPr>
          </a:p>
        </p:txBody>
      </p:sp>
      <p:sp>
        <p:nvSpPr>
          <p:cNvPr id="67" name="矩形 66"/>
          <p:cNvSpPr/>
          <p:nvPr/>
        </p:nvSpPr>
        <p:spPr bwMode="auto">
          <a:xfrm>
            <a:off x="3037381" y="2977057"/>
            <a:ext cx="901099" cy="365885"/>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r>
              <a:rPr lang="ru-RU" altLang="zh-CN" sz="1100" dirty="0">
                <a:solidFill>
                  <a:sysClr val="windowText" lastClr="000000"/>
                </a:solidFill>
                <a:latin typeface="Huawei Sans" panose="020C0503030203020204" pitchFamily="34" charset="0"/>
              </a:rPr>
              <a:t>Блоковый </a:t>
            </a:r>
            <a:r>
              <a:rPr lang="ru-RU" altLang="zh-CN" sz="1100" dirty="0" smtClean="0">
                <a:solidFill>
                  <a:sysClr val="windowText" lastClr="000000"/>
                </a:solidFill>
                <a:latin typeface="Huawei Sans" panose="020C0503030203020204" pitchFamily="34" charset="0"/>
              </a:rPr>
              <a:t>сервис</a:t>
            </a:r>
            <a:endParaRPr lang="ru-RU" altLang="zh-CN" sz="1100" dirty="0">
              <a:solidFill>
                <a:sysClr val="windowText" lastClr="000000"/>
              </a:solidFill>
              <a:latin typeface="Huawei Sans" panose="020C0503030203020204" pitchFamily="34" charset="0"/>
            </a:endParaRPr>
          </a:p>
        </p:txBody>
      </p:sp>
      <p:sp>
        <p:nvSpPr>
          <p:cNvPr id="68" name="矩形 67"/>
          <p:cNvSpPr/>
          <p:nvPr/>
        </p:nvSpPr>
        <p:spPr bwMode="auto">
          <a:xfrm>
            <a:off x="4670364" y="3406411"/>
            <a:ext cx="648840"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sz="1100" dirty="0">
                <a:solidFill>
                  <a:sysClr val="windowText" lastClr="000000"/>
                </a:solidFill>
                <a:latin typeface="Huawei Sans" panose="020C0503030203020204" pitchFamily="34" charset="0"/>
              </a:rPr>
              <a:t>Индекс</a:t>
            </a:r>
          </a:p>
        </p:txBody>
      </p:sp>
      <p:sp>
        <p:nvSpPr>
          <p:cNvPr id="69" name="矩形 68"/>
          <p:cNvSpPr/>
          <p:nvPr/>
        </p:nvSpPr>
        <p:spPr bwMode="auto">
          <a:xfrm>
            <a:off x="4553351" y="2663824"/>
            <a:ext cx="755188" cy="65933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sz="1200" dirty="0">
                <a:solidFill>
                  <a:sysClr val="windowText" lastClr="000000"/>
                </a:solidFill>
                <a:latin typeface="Huawei Sans" panose="020C0503030203020204" pitchFamily="34" charset="0"/>
              </a:rPr>
              <a:t>Сервис HDFS</a:t>
            </a:r>
          </a:p>
        </p:txBody>
      </p:sp>
      <p:sp>
        <p:nvSpPr>
          <p:cNvPr id="70" name="矩形 69"/>
          <p:cNvSpPr/>
          <p:nvPr/>
        </p:nvSpPr>
        <p:spPr bwMode="auto">
          <a:xfrm>
            <a:off x="5799513" y="3402946"/>
            <a:ext cx="648840"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sz="1100" dirty="0">
                <a:solidFill>
                  <a:sysClr val="windowText" lastClr="000000"/>
                </a:solidFill>
                <a:latin typeface="Huawei Sans" panose="020C0503030203020204" pitchFamily="34" charset="0"/>
              </a:rPr>
              <a:t>Индекс</a:t>
            </a:r>
            <a:endParaRPr lang="ru-RU" sz="1200" dirty="0">
              <a:solidFill>
                <a:sysClr val="windowText" lastClr="000000"/>
              </a:solidFill>
              <a:latin typeface="Huawei Sans" panose="020C0503030203020204" pitchFamily="34" charset="0"/>
            </a:endParaRPr>
          </a:p>
        </p:txBody>
      </p:sp>
      <p:sp>
        <p:nvSpPr>
          <p:cNvPr id="71" name="矩形 70"/>
          <p:cNvSpPr/>
          <p:nvPr/>
        </p:nvSpPr>
        <p:spPr bwMode="auto">
          <a:xfrm>
            <a:off x="5788846" y="2660359"/>
            <a:ext cx="659507" cy="65933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sz="1200" dirty="0">
                <a:solidFill>
                  <a:sysClr val="windowText" lastClr="000000"/>
                </a:solidFill>
                <a:latin typeface="Huawei Sans" panose="020C0503030203020204" pitchFamily="34" charset="0"/>
              </a:rPr>
              <a:t>Сервис HDFS</a:t>
            </a:r>
          </a:p>
        </p:txBody>
      </p:sp>
      <p:sp>
        <p:nvSpPr>
          <p:cNvPr id="72" name="矩形 71"/>
          <p:cNvSpPr/>
          <p:nvPr/>
        </p:nvSpPr>
        <p:spPr bwMode="auto">
          <a:xfrm>
            <a:off x="6918269" y="3409872"/>
            <a:ext cx="648840"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sz="1100" dirty="0">
                <a:solidFill>
                  <a:sysClr val="windowText" lastClr="000000"/>
                </a:solidFill>
                <a:latin typeface="Huawei Sans" panose="020C0503030203020204" pitchFamily="34" charset="0"/>
              </a:rPr>
              <a:t>Индекс</a:t>
            </a:r>
          </a:p>
        </p:txBody>
      </p:sp>
      <p:sp>
        <p:nvSpPr>
          <p:cNvPr id="73" name="矩形 72"/>
          <p:cNvSpPr/>
          <p:nvPr/>
        </p:nvSpPr>
        <p:spPr bwMode="auto">
          <a:xfrm>
            <a:off x="6907602" y="2667285"/>
            <a:ext cx="659507" cy="65933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sz="1200" dirty="0">
                <a:solidFill>
                  <a:sysClr val="windowText" lastClr="000000"/>
                </a:solidFill>
                <a:latin typeface="Huawei Sans" panose="020C0503030203020204" pitchFamily="34" charset="0"/>
              </a:rPr>
              <a:t>Сервис HDFS</a:t>
            </a:r>
          </a:p>
        </p:txBody>
      </p:sp>
      <p:sp>
        <p:nvSpPr>
          <p:cNvPr id="74" name="矩形 73"/>
          <p:cNvSpPr/>
          <p:nvPr/>
        </p:nvSpPr>
        <p:spPr bwMode="auto">
          <a:xfrm>
            <a:off x="986900" y="4187159"/>
            <a:ext cx="554866"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sz="1200">
                <a:solidFill>
                  <a:sysClr val="windowText" lastClr="000000"/>
                </a:solidFill>
                <a:latin typeface="Huawei Sans" panose="020C0503030203020204" pitchFamily="34" charset="0"/>
              </a:rPr>
              <a:t>MDC</a:t>
            </a:r>
          </a:p>
        </p:txBody>
      </p:sp>
      <p:sp>
        <p:nvSpPr>
          <p:cNvPr id="75" name="矩形 74"/>
          <p:cNvSpPr/>
          <p:nvPr/>
        </p:nvSpPr>
        <p:spPr bwMode="auto">
          <a:xfrm>
            <a:off x="4702171" y="4194085"/>
            <a:ext cx="554866"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sz="1200">
                <a:solidFill>
                  <a:sysClr val="windowText" lastClr="000000"/>
                </a:solidFill>
                <a:latin typeface="Huawei Sans" panose="020C0503030203020204" pitchFamily="34" charset="0"/>
              </a:rPr>
              <a:t>MDC</a:t>
            </a:r>
          </a:p>
        </p:txBody>
      </p:sp>
      <p:sp>
        <p:nvSpPr>
          <p:cNvPr id="76" name="矩形 75"/>
          <p:cNvSpPr/>
          <p:nvPr/>
        </p:nvSpPr>
        <p:spPr bwMode="auto">
          <a:xfrm>
            <a:off x="8353888" y="4201011"/>
            <a:ext cx="554866"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sz="1200">
                <a:solidFill>
                  <a:sysClr val="windowText" lastClr="000000"/>
                </a:solidFill>
                <a:latin typeface="Huawei Sans" panose="020C0503030203020204" pitchFamily="34" charset="0"/>
              </a:rPr>
              <a:t>MDC</a:t>
            </a:r>
          </a:p>
        </p:txBody>
      </p:sp>
      <p:sp>
        <p:nvSpPr>
          <p:cNvPr id="77" name="矩形 76"/>
          <p:cNvSpPr/>
          <p:nvPr/>
        </p:nvSpPr>
        <p:spPr bwMode="auto">
          <a:xfrm>
            <a:off x="8377600" y="5008044"/>
            <a:ext cx="554866"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sz="1200">
                <a:solidFill>
                  <a:sysClr val="windowText" lastClr="000000"/>
                </a:solidFill>
                <a:latin typeface="Huawei Sans" panose="020C0503030203020204" pitchFamily="34" charset="0"/>
              </a:rPr>
              <a:t>CM</a:t>
            </a:r>
          </a:p>
        </p:txBody>
      </p:sp>
      <p:sp>
        <p:nvSpPr>
          <p:cNvPr id="78" name="矩形 77"/>
          <p:cNvSpPr/>
          <p:nvPr/>
        </p:nvSpPr>
        <p:spPr bwMode="auto">
          <a:xfrm>
            <a:off x="6950058" y="4996352"/>
            <a:ext cx="554866"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sz="1200">
                <a:solidFill>
                  <a:sysClr val="windowText" lastClr="000000"/>
                </a:solidFill>
                <a:latin typeface="Huawei Sans" panose="020C0503030203020204" pitchFamily="34" charset="0"/>
              </a:rPr>
              <a:t>CM</a:t>
            </a:r>
          </a:p>
        </p:txBody>
      </p:sp>
      <p:sp>
        <p:nvSpPr>
          <p:cNvPr id="79" name="矩形 78"/>
          <p:cNvSpPr/>
          <p:nvPr/>
        </p:nvSpPr>
        <p:spPr bwMode="auto">
          <a:xfrm>
            <a:off x="3249265" y="4981681"/>
            <a:ext cx="554866" cy="326326"/>
          </a:xfrm>
          <a:prstGeom prst="rect">
            <a:avLst/>
          </a:prstGeom>
          <a:noFill/>
          <a:ln w="25400">
            <a:solidFill>
              <a:srgbClr val="000000"/>
            </a:solidFill>
            <a:round/>
            <a:headEnd/>
            <a:tailEnd type="stealth" w="med" len="med"/>
          </a:ln>
          <a:effectLst/>
        </p:spPr>
        <p:txBody>
          <a:bodyPr wrap="square" lIns="73025" tIns="36512" rIns="73025" bIns="36512" rtlCol="0" anchor="ctr">
            <a:noAutofit/>
          </a:bodyPr>
          <a:lstStyle/>
          <a:p>
            <a:pPr algn="ctr" fontAlgn="ctr">
              <a:spcBef>
                <a:spcPts val="0"/>
              </a:spcBef>
              <a:spcAft>
                <a:spcPts val="0"/>
              </a:spcAft>
            </a:pPr>
            <a:r>
              <a:rPr lang="ru-RU" sz="1200">
                <a:solidFill>
                  <a:sysClr val="windowText" lastClr="000000"/>
                </a:solidFill>
                <a:latin typeface="Huawei Sans" panose="020C0503030203020204" pitchFamily="34" charset="0"/>
              </a:rPr>
              <a:t>CM</a:t>
            </a:r>
          </a:p>
        </p:txBody>
      </p:sp>
      <p:sp>
        <p:nvSpPr>
          <p:cNvPr id="80" name="文本框 79"/>
          <p:cNvSpPr txBox="1"/>
          <p:nvPr/>
        </p:nvSpPr>
        <p:spPr>
          <a:xfrm>
            <a:off x="1818608" y="5392791"/>
            <a:ext cx="1276619" cy="241298"/>
          </a:xfrm>
          <a:prstGeom prst="rect">
            <a:avLst/>
          </a:prstGeom>
          <a:noFill/>
        </p:spPr>
        <p:txBody>
          <a:bodyPr wrap="square" rtlCol="0">
            <a:noAutofit/>
          </a:bodyPr>
          <a:lstStyle/>
          <a:p>
            <a:pPr algn="ctr" fontAlgn="ctr"/>
            <a:r>
              <a:rPr lang="ru-RU" sz="1200" dirty="0">
                <a:latin typeface="Huawei Sans" panose="020C0503030203020204" pitchFamily="34" charset="0"/>
              </a:rPr>
              <a:t>Узел сервера</a:t>
            </a:r>
          </a:p>
        </p:txBody>
      </p:sp>
      <p:sp>
        <p:nvSpPr>
          <p:cNvPr id="81" name="文本框 80"/>
          <p:cNvSpPr txBox="1"/>
          <p:nvPr/>
        </p:nvSpPr>
        <p:spPr>
          <a:xfrm>
            <a:off x="2974548" y="5392789"/>
            <a:ext cx="1276347" cy="324069"/>
          </a:xfrm>
          <a:prstGeom prst="rect">
            <a:avLst/>
          </a:prstGeom>
          <a:noFill/>
        </p:spPr>
        <p:txBody>
          <a:bodyPr wrap="square" rtlCol="0">
            <a:noAutofit/>
          </a:bodyPr>
          <a:lstStyle/>
          <a:p>
            <a:pPr algn="ctr" fontAlgn="ctr"/>
            <a:r>
              <a:rPr lang="ru-RU" sz="1200" dirty="0">
                <a:latin typeface="Huawei Sans" panose="020C0503030203020204" pitchFamily="34" charset="0"/>
              </a:rPr>
              <a:t>Узел сервера</a:t>
            </a:r>
          </a:p>
        </p:txBody>
      </p:sp>
      <p:sp>
        <p:nvSpPr>
          <p:cNvPr id="82" name="文本框 81"/>
          <p:cNvSpPr txBox="1"/>
          <p:nvPr/>
        </p:nvSpPr>
        <p:spPr>
          <a:xfrm>
            <a:off x="4439634" y="5375536"/>
            <a:ext cx="1213235" cy="341322"/>
          </a:xfrm>
          <a:prstGeom prst="rect">
            <a:avLst/>
          </a:prstGeom>
          <a:noFill/>
        </p:spPr>
        <p:txBody>
          <a:bodyPr wrap="square" rtlCol="0">
            <a:noAutofit/>
          </a:bodyPr>
          <a:lstStyle/>
          <a:p>
            <a:pPr algn="ctr" fontAlgn="ctr"/>
            <a:r>
              <a:rPr lang="ru-RU" sz="1200" dirty="0">
                <a:latin typeface="Huawei Sans" panose="020C0503030203020204" pitchFamily="34" charset="0"/>
              </a:rPr>
              <a:t>Узел сервера</a:t>
            </a:r>
          </a:p>
        </p:txBody>
      </p:sp>
      <p:sp>
        <p:nvSpPr>
          <p:cNvPr id="83" name="文本框 82"/>
          <p:cNvSpPr txBox="1"/>
          <p:nvPr/>
        </p:nvSpPr>
        <p:spPr>
          <a:xfrm>
            <a:off x="5561064" y="5392789"/>
            <a:ext cx="1211183" cy="279001"/>
          </a:xfrm>
          <a:prstGeom prst="rect">
            <a:avLst/>
          </a:prstGeom>
          <a:noFill/>
        </p:spPr>
        <p:txBody>
          <a:bodyPr wrap="square" rtlCol="0">
            <a:noAutofit/>
          </a:bodyPr>
          <a:lstStyle/>
          <a:p>
            <a:pPr algn="ctr" fontAlgn="ctr"/>
            <a:r>
              <a:rPr lang="ru-RU" sz="1200" dirty="0">
                <a:latin typeface="Huawei Sans" panose="020C0503030203020204" pitchFamily="34" charset="0"/>
              </a:rPr>
              <a:t>Узел сервера</a:t>
            </a:r>
          </a:p>
        </p:txBody>
      </p:sp>
      <p:sp>
        <p:nvSpPr>
          <p:cNvPr id="84" name="文本框 83"/>
          <p:cNvSpPr txBox="1"/>
          <p:nvPr/>
        </p:nvSpPr>
        <p:spPr>
          <a:xfrm>
            <a:off x="6699748" y="5375536"/>
            <a:ext cx="1205927" cy="332440"/>
          </a:xfrm>
          <a:prstGeom prst="rect">
            <a:avLst/>
          </a:prstGeom>
          <a:noFill/>
        </p:spPr>
        <p:txBody>
          <a:bodyPr wrap="square" rtlCol="0">
            <a:noAutofit/>
          </a:bodyPr>
          <a:lstStyle/>
          <a:p>
            <a:pPr algn="ctr" fontAlgn="ctr"/>
            <a:r>
              <a:rPr lang="ru-RU" sz="1200" dirty="0">
                <a:latin typeface="Huawei Sans" panose="020C0503030203020204" pitchFamily="34" charset="0"/>
              </a:rPr>
              <a:t>Узел сервера</a:t>
            </a:r>
          </a:p>
        </p:txBody>
      </p:sp>
      <p:sp>
        <p:nvSpPr>
          <p:cNvPr id="85" name="文本框 84"/>
          <p:cNvSpPr txBox="1"/>
          <p:nvPr/>
        </p:nvSpPr>
        <p:spPr>
          <a:xfrm>
            <a:off x="8094414" y="5375536"/>
            <a:ext cx="1261740" cy="291274"/>
          </a:xfrm>
          <a:prstGeom prst="rect">
            <a:avLst/>
          </a:prstGeom>
          <a:noFill/>
        </p:spPr>
        <p:txBody>
          <a:bodyPr wrap="square" rtlCol="0">
            <a:noAutofit/>
          </a:bodyPr>
          <a:lstStyle/>
          <a:p>
            <a:pPr algn="ctr" fontAlgn="ctr"/>
            <a:r>
              <a:rPr lang="ru-RU" sz="1200" dirty="0">
                <a:latin typeface="Huawei Sans" panose="020C0503030203020204" pitchFamily="34" charset="0"/>
              </a:rPr>
              <a:t>Узел сервера</a:t>
            </a:r>
          </a:p>
        </p:txBody>
      </p:sp>
      <p:sp>
        <p:nvSpPr>
          <p:cNvPr id="86" name="文本框 85"/>
          <p:cNvSpPr txBox="1"/>
          <p:nvPr/>
        </p:nvSpPr>
        <p:spPr>
          <a:xfrm>
            <a:off x="9250351" y="5375536"/>
            <a:ext cx="1255734" cy="307777"/>
          </a:xfrm>
          <a:prstGeom prst="rect">
            <a:avLst/>
          </a:prstGeom>
          <a:noFill/>
        </p:spPr>
        <p:txBody>
          <a:bodyPr wrap="square" rtlCol="0">
            <a:noAutofit/>
          </a:bodyPr>
          <a:lstStyle/>
          <a:p>
            <a:pPr algn="ctr" fontAlgn="ctr"/>
            <a:r>
              <a:rPr lang="ru-RU" sz="1200" dirty="0">
                <a:latin typeface="Huawei Sans" panose="020C0503030203020204" pitchFamily="34" charset="0"/>
              </a:rPr>
              <a:t>Узел сервера</a:t>
            </a:r>
          </a:p>
        </p:txBody>
      </p:sp>
      <p:sp>
        <p:nvSpPr>
          <p:cNvPr id="87" name="文本框 86"/>
          <p:cNvSpPr txBox="1"/>
          <p:nvPr/>
        </p:nvSpPr>
        <p:spPr>
          <a:xfrm>
            <a:off x="10389036" y="5375536"/>
            <a:ext cx="1272986" cy="307777"/>
          </a:xfrm>
          <a:prstGeom prst="rect">
            <a:avLst/>
          </a:prstGeom>
          <a:noFill/>
        </p:spPr>
        <p:txBody>
          <a:bodyPr wrap="square" rtlCol="0">
            <a:noAutofit/>
          </a:bodyPr>
          <a:lstStyle/>
          <a:p>
            <a:pPr algn="ctr" fontAlgn="ctr"/>
            <a:r>
              <a:rPr lang="ru-RU" sz="1200" dirty="0">
                <a:latin typeface="Huawei Sans" panose="020C0503030203020204" pitchFamily="34" charset="0"/>
              </a:rPr>
              <a:t>Узел сервера</a:t>
            </a:r>
          </a:p>
        </p:txBody>
      </p:sp>
      <p:sp>
        <p:nvSpPr>
          <p:cNvPr id="88" name="文本框 87"/>
          <p:cNvSpPr txBox="1"/>
          <p:nvPr/>
        </p:nvSpPr>
        <p:spPr>
          <a:xfrm>
            <a:off x="738335" y="5707976"/>
            <a:ext cx="10721827" cy="474153"/>
          </a:xfrm>
          <a:prstGeom prst="rect">
            <a:avLst/>
          </a:prstGeom>
          <a:noFill/>
          <a:ln>
            <a:solidFill>
              <a:schemeClr val="tx1"/>
            </a:solidFill>
          </a:ln>
        </p:spPr>
        <p:txBody>
          <a:bodyPr wrap="square" rtlCol="0">
            <a:noAutofit/>
          </a:bodyPr>
          <a:lstStyle/>
          <a:p>
            <a:pPr fontAlgn="ctr"/>
            <a:r>
              <a:rPr lang="ru-RU" sz="1400" dirty="0">
                <a:latin typeface="Huawei Sans" panose="020C0503030203020204" pitchFamily="34" charset="0"/>
              </a:rPr>
              <a:t>Примечание. </a:t>
            </a:r>
            <a:r>
              <a:rPr lang="ru-RU" sz="1400" dirty="0" smtClean="0">
                <a:latin typeface="Huawei Sans" panose="020C0503030203020204" pitchFamily="34" charset="0"/>
              </a:rPr>
              <a:t/>
            </a:r>
            <a:br>
              <a:rPr lang="ru-RU" sz="1400" dirty="0" smtClean="0">
                <a:latin typeface="Huawei Sans" panose="020C0503030203020204" pitchFamily="34" charset="0"/>
              </a:rPr>
            </a:br>
            <a:r>
              <a:rPr lang="ru-RU" sz="1400" dirty="0" smtClean="0">
                <a:latin typeface="Huawei Sans" panose="020C0503030203020204" pitchFamily="34" charset="0"/>
              </a:rPr>
              <a:t>Для </a:t>
            </a:r>
            <a:r>
              <a:rPr lang="ru-RU" sz="1400" dirty="0">
                <a:latin typeface="Huawei Sans" panose="020C0503030203020204" pitchFamily="34" charset="0"/>
              </a:rPr>
              <a:t>описания распределенной архитектуры хранения в качестве примера используется Huawei </a:t>
            </a:r>
            <a:r>
              <a:rPr lang="ru-RU" sz="1400" dirty="0" err="1">
                <a:latin typeface="Huawei Sans" panose="020C0503030203020204" pitchFamily="34" charset="0"/>
              </a:rPr>
              <a:t>OceanStor</a:t>
            </a:r>
            <a:r>
              <a:rPr lang="ru-RU" sz="1400" dirty="0">
                <a:latin typeface="Huawei Sans" panose="020C0503030203020204" pitchFamily="34" charset="0"/>
              </a:rPr>
              <a:t> 100D.</a:t>
            </a:r>
          </a:p>
        </p:txBody>
      </p:sp>
    </p:spTree>
    <p:extLst>
      <p:ext uri="{BB962C8B-B14F-4D97-AF65-F5344CB8AC3E}">
        <p14:creationId xmlns:p14="http://schemas.microsoft.com/office/powerpoint/2010/main" val="4153905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wrap="square">
            <a:noAutofit/>
          </a:bodyPr>
          <a:lstStyle/>
          <a:p>
            <a:r>
              <a:rPr lang="ru-RU">
                <a:solidFill>
                  <a:schemeClr val="bg1">
                    <a:lumMod val="50000"/>
                  </a:schemeClr>
                </a:solidFill>
                <a:latin typeface="Huawei Sans" panose="020C0503030203020204" pitchFamily="34" charset="0"/>
              </a:rPr>
              <a:t>Эволюция архитектуры систем хранения данных</a:t>
            </a:r>
          </a:p>
          <a:p>
            <a:r>
              <a:rPr lang="ru-RU" b="1">
                <a:latin typeface="Huawei Sans" panose="020C0503030203020204" pitchFamily="34" charset="0"/>
              </a:rPr>
              <a:t>Способы расширения систем хранения данных</a:t>
            </a:r>
          </a:p>
          <a:p>
            <a:r>
              <a:rPr lang="ru-RU">
                <a:solidFill>
                  <a:schemeClr val="bg1">
                    <a:lumMod val="50000"/>
                  </a:schemeClr>
                </a:solidFill>
                <a:latin typeface="Huawei Sans" panose="020C0503030203020204" pitchFamily="34" charset="0"/>
              </a:rPr>
              <a:t>Архитектура продуктов хранения данных Huawei</a:t>
            </a:r>
          </a:p>
          <a:p>
            <a:endParaRPr lang="en-US" altLang="zh-CN" dirty="0" smtClean="0">
              <a:latin typeface="Huawei Sans" panose="020C0503030203020204" pitchFamily="34" charset="0"/>
            </a:endParaRPr>
          </a:p>
          <a:p>
            <a:endParaRPr lang="en-US" altLang="zh-CN" dirty="0">
              <a:latin typeface="Huawei Sans" panose="020C0503030203020204" pitchFamily="34" charset="0"/>
            </a:endParaRPr>
          </a:p>
        </p:txBody>
      </p:sp>
    </p:spTree>
    <p:extLst>
      <p:ext uri="{BB962C8B-B14F-4D97-AF65-F5344CB8AC3E}">
        <p14:creationId xmlns:p14="http://schemas.microsoft.com/office/powerpoint/2010/main" val="1505658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title"/>
          </p:nvPr>
        </p:nvSpPr>
        <p:spPr/>
        <p:txBody>
          <a:bodyPr wrap="square">
            <a:noAutofit/>
          </a:bodyPr>
          <a:lstStyle/>
          <a:p>
            <a:r>
              <a:rPr lang="ru-RU">
                <a:latin typeface="Huawei Sans" panose="020C0503030203020204" pitchFamily="34" charset="0"/>
              </a:rPr>
              <a:t>Вертикальное и горизонтальное масштабировние</a:t>
            </a:r>
          </a:p>
        </p:txBody>
      </p:sp>
      <p:sp>
        <p:nvSpPr>
          <p:cNvPr id="17" name="文本占位符 16"/>
          <p:cNvSpPr>
            <a:spLocks noGrp="1"/>
          </p:cNvSpPr>
          <p:nvPr>
            <p:ph type="body" sz="quarter" idx="10"/>
          </p:nvPr>
        </p:nvSpPr>
        <p:spPr/>
        <p:txBody>
          <a:bodyPr wrap="square">
            <a:noAutofit/>
          </a:bodyPr>
          <a:lstStyle/>
          <a:p>
            <a:r>
              <a:rPr lang="ru-RU" sz="1400" dirty="0">
                <a:latin typeface="Huawei Sans" panose="020C0503030203020204" pitchFamily="34" charset="0"/>
              </a:rPr>
              <a:t>Объем сервисных данных продолжает расти с продолжающимся развитием корпоративных информационных систем и постоянно растущим масштабом сервисов. Первоначальная конфигурация систем хранения часто недостаточна для удовлетворения этих требований. Расширение емкости системы хранения стало одной из основных проблем системных администраторов. Существует два метода расширения емкости: горизонтальное и вертикальное масштабирование. Ниже в качестве примера приведены продукты хранения данных Huawei для описания этих двух методов.</a:t>
            </a:r>
          </a:p>
        </p:txBody>
      </p:sp>
      <p:sp>
        <p:nvSpPr>
          <p:cNvPr id="4" name="fb119453-edac-4d01-99a0-970d60ee7439"/>
          <p:cNvSpPr>
            <a:spLocks noChangeAspect="1" noChangeArrowheads="1"/>
          </p:cNvSpPr>
          <p:nvPr/>
        </p:nvSpPr>
        <p:spPr bwMode="auto">
          <a:xfrm>
            <a:off x="9802818" y="2842820"/>
            <a:ext cx="1444625" cy="1081646"/>
          </a:xfrm>
          <a:prstGeom prst="rect">
            <a:avLst/>
          </a:prstGeom>
          <a:solidFill>
            <a:srgbClr val="EAEAEA"/>
          </a:solidFill>
          <a:ln w="9525" algn="ctr">
            <a:noFill/>
            <a:miter lim="800000"/>
            <a:headEnd/>
            <a:tailEnd/>
          </a:ln>
        </p:spPr>
        <p:txBody>
          <a:bodyPr wrap="square" anchor="ctr">
            <a:noAutofit/>
          </a:bodyPr>
          <a:lstStyle/>
          <a:p>
            <a:pPr fontAlgn="ctr"/>
            <a:endParaRPr lang="en-US" altLang="zh-CN" sz="1200" dirty="0">
              <a:latin typeface="Huawei Sans" panose="020C0503030203020204" pitchFamily="34" charset="0"/>
              <a:cs typeface="Arial" pitchFamily="34" charset="0"/>
            </a:endParaRPr>
          </a:p>
        </p:txBody>
      </p:sp>
      <p:sp>
        <p:nvSpPr>
          <p:cNvPr id="5" name="8e19fc2f-9315-4b16-b0ae-e16f8ca7f15c"/>
          <p:cNvSpPr>
            <a:spLocks noChangeAspect="1" noChangeArrowheads="1"/>
          </p:cNvSpPr>
          <p:nvPr/>
        </p:nvSpPr>
        <p:spPr bwMode="auto">
          <a:xfrm>
            <a:off x="4290630" y="3523467"/>
            <a:ext cx="1444625" cy="1619250"/>
          </a:xfrm>
          <a:prstGeom prst="rect">
            <a:avLst/>
          </a:prstGeom>
          <a:solidFill>
            <a:srgbClr val="EAEAEA"/>
          </a:solidFill>
          <a:ln w="9525" algn="ctr">
            <a:noFill/>
            <a:miter lim="800000"/>
            <a:headEnd/>
            <a:tailEnd/>
          </a:ln>
        </p:spPr>
        <p:txBody>
          <a:bodyPr wrap="square" anchor="ctr">
            <a:noAutofit/>
          </a:bodyPr>
          <a:lstStyle/>
          <a:p>
            <a:pPr fontAlgn="ctr"/>
            <a:endParaRPr lang="en-US" altLang="zh-CN" sz="1200" dirty="0">
              <a:latin typeface="Huawei Sans" panose="020C0503030203020204" pitchFamily="34" charset="0"/>
              <a:cs typeface="Arial" pitchFamily="34" charset="0"/>
            </a:endParaRPr>
          </a:p>
        </p:txBody>
      </p:sp>
      <p:sp>
        <p:nvSpPr>
          <p:cNvPr id="6" name="1a473f00-b3aa-4d0c-bb3d-a06d7367d6c0"/>
          <p:cNvSpPr>
            <a:spLocks noChangeAspect="1" noChangeArrowheads="1"/>
          </p:cNvSpPr>
          <p:nvPr/>
        </p:nvSpPr>
        <p:spPr bwMode="auto">
          <a:xfrm>
            <a:off x="1107723" y="3511561"/>
            <a:ext cx="1444625" cy="1619250"/>
          </a:xfrm>
          <a:prstGeom prst="rect">
            <a:avLst/>
          </a:prstGeom>
          <a:solidFill>
            <a:srgbClr val="EAEAEA"/>
          </a:solidFill>
          <a:ln w="9525" algn="ctr">
            <a:noFill/>
            <a:miter lim="800000"/>
            <a:headEnd/>
            <a:tailEnd/>
          </a:ln>
        </p:spPr>
        <p:txBody>
          <a:bodyPr wrap="square" anchor="ctr">
            <a:noAutofit/>
          </a:bodyPr>
          <a:lstStyle/>
          <a:p>
            <a:pPr fontAlgn="ctr"/>
            <a:endParaRPr lang="en-US" altLang="zh-CN" sz="1200" dirty="0">
              <a:latin typeface="Huawei Sans" panose="020C0503030203020204" pitchFamily="34" charset="0"/>
              <a:cs typeface="Arial" pitchFamily="34" charset="0"/>
            </a:endParaRPr>
          </a:p>
        </p:txBody>
      </p:sp>
      <p:sp>
        <p:nvSpPr>
          <p:cNvPr id="7" name="e806c673-e35b-4e39-b06d-7ae665098d0d"/>
          <p:cNvSpPr>
            <a:spLocks noChangeArrowheads="1"/>
          </p:cNvSpPr>
          <p:nvPr/>
        </p:nvSpPr>
        <p:spPr bwMode="gray">
          <a:xfrm>
            <a:off x="4435093" y="4033054"/>
            <a:ext cx="242887" cy="261938"/>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8" name="6642f978-ef86-4e10-8058-eaa87997d096"/>
          <p:cNvSpPr>
            <a:spLocks noChangeArrowheads="1"/>
          </p:cNvSpPr>
          <p:nvPr/>
        </p:nvSpPr>
        <p:spPr bwMode="gray">
          <a:xfrm>
            <a:off x="4747830" y="4033054"/>
            <a:ext cx="242888" cy="261938"/>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9" name="eec884ae-e082-4545-8811-5dff35746824"/>
          <p:cNvSpPr>
            <a:spLocks noChangeArrowheads="1"/>
          </p:cNvSpPr>
          <p:nvPr/>
        </p:nvSpPr>
        <p:spPr bwMode="gray">
          <a:xfrm>
            <a:off x="5078030" y="4026704"/>
            <a:ext cx="241300" cy="261938"/>
          </a:xfrm>
          <a:prstGeom prst="can">
            <a:avLst>
              <a:gd name="adj" fmla="val 48497"/>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10" name="87da59a5-5e73-4e1b-bf83-f22e1eacbf13"/>
          <p:cNvSpPr>
            <a:spLocks noChangeArrowheads="1"/>
          </p:cNvSpPr>
          <p:nvPr/>
        </p:nvSpPr>
        <p:spPr bwMode="gray">
          <a:xfrm>
            <a:off x="5390768" y="4026704"/>
            <a:ext cx="242887" cy="261938"/>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11" name="cf9dc851-ba28-424d-8306-ccad90070f45"/>
          <p:cNvSpPr>
            <a:spLocks noChangeArrowheads="1"/>
          </p:cNvSpPr>
          <p:nvPr/>
        </p:nvSpPr>
        <p:spPr bwMode="gray">
          <a:xfrm>
            <a:off x="4435093" y="4294992"/>
            <a:ext cx="242887" cy="261937"/>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12" name="4458c765-e81e-43ad-a48d-9375dcaf43b7"/>
          <p:cNvSpPr>
            <a:spLocks noChangeArrowheads="1"/>
          </p:cNvSpPr>
          <p:nvPr/>
        </p:nvSpPr>
        <p:spPr bwMode="gray">
          <a:xfrm>
            <a:off x="4747830" y="4294992"/>
            <a:ext cx="242888" cy="261937"/>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13" name="d799e42c-c3d2-4857-aa1d-dd9629e88a5b"/>
          <p:cNvSpPr>
            <a:spLocks noChangeArrowheads="1"/>
          </p:cNvSpPr>
          <p:nvPr/>
        </p:nvSpPr>
        <p:spPr bwMode="gray">
          <a:xfrm>
            <a:off x="5078030" y="4288642"/>
            <a:ext cx="241300" cy="261937"/>
          </a:xfrm>
          <a:prstGeom prst="can">
            <a:avLst>
              <a:gd name="adj" fmla="val 48497"/>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14" name="d8c697f6-207c-4223-9cea-9fa3f0323c93"/>
          <p:cNvSpPr>
            <a:spLocks noChangeArrowheads="1"/>
          </p:cNvSpPr>
          <p:nvPr/>
        </p:nvSpPr>
        <p:spPr bwMode="gray">
          <a:xfrm>
            <a:off x="5390768" y="4288642"/>
            <a:ext cx="242887" cy="261937"/>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15" name="983d0b7a-1f53-49de-adf8-618622092fd9"/>
          <p:cNvSpPr>
            <a:spLocks noChangeArrowheads="1"/>
          </p:cNvSpPr>
          <p:nvPr/>
        </p:nvSpPr>
        <p:spPr bwMode="gray">
          <a:xfrm>
            <a:off x="1845911" y="4451361"/>
            <a:ext cx="242887" cy="261937"/>
          </a:xfrm>
          <a:prstGeom prst="can">
            <a:avLst>
              <a:gd name="adj" fmla="val 48180"/>
            </a:avLst>
          </a:prstGeom>
          <a:gradFill rotWithShape="1">
            <a:gsLst>
              <a:gs pos="0">
                <a:srgbClr val="1F571E"/>
              </a:gs>
              <a:gs pos="50000">
                <a:srgbClr val="44BD41"/>
              </a:gs>
              <a:gs pos="100000">
                <a:srgbClr val="1F571E"/>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18" name="4b170915-cf81-473a-8493-f7542d8f92bb"/>
          <p:cNvSpPr>
            <a:spLocks noChangeArrowheads="1"/>
          </p:cNvSpPr>
          <p:nvPr/>
        </p:nvSpPr>
        <p:spPr bwMode="gray">
          <a:xfrm>
            <a:off x="2160236" y="4451361"/>
            <a:ext cx="242887" cy="261937"/>
          </a:xfrm>
          <a:prstGeom prst="can">
            <a:avLst>
              <a:gd name="adj" fmla="val 48180"/>
            </a:avLst>
          </a:prstGeom>
          <a:gradFill rotWithShape="1">
            <a:gsLst>
              <a:gs pos="0">
                <a:srgbClr val="1F571E"/>
              </a:gs>
              <a:gs pos="50000">
                <a:srgbClr val="44BD41"/>
              </a:gs>
              <a:gs pos="100000">
                <a:srgbClr val="1F571E"/>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19" name="a1527436-6570-4604-87c7-6ae173de2721"/>
          <p:cNvSpPr>
            <a:spLocks noChangeArrowheads="1"/>
          </p:cNvSpPr>
          <p:nvPr/>
        </p:nvSpPr>
        <p:spPr bwMode="gray">
          <a:xfrm>
            <a:off x="1845911" y="4713298"/>
            <a:ext cx="242887" cy="261938"/>
          </a:xfrm>
          <a:prstGeom prst="can">
            <a:avLst>
              <a:gd name="adj" fmla="val 48180"/>
            </a:avLst>
          </a:prstGeom>
          <a:gradFill rotWithShape="1">
            <a:gsLst>
              <a:gs pos="0">
                <a:srgbClr val="1F571E"/>
              </a:gs>
              <a:gs pos="50000">
                <a:srgbClr val="44BD41"/>
              </a:gs>
              <a:gs pos="100000">
                <a:srgbClr val="1F571E"/>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20" name="cbf6d122-1953-47cf-b412-6c2ff4c7e02f"/>
          <p:cNvSpPr>
            <a:spLocks noChangeArrowheads="1"/>
          </p:cNvSpPr>
          <p:nvPr/>
        </p:nvSpPr>
        <p:spPr bwMode="gray">
          <a:xfrm>
            <a:off x="2160236" y="4713298"/>
            <a:ext cx="242887" cy="261938"/>
          </a:xfrm>
          <a:prstGeom prst="can">
            <a:avLst>
              <a:gd name="adj" fmla="val 48180"/>
            </a:avLst>
          </a:prstGeom>
          <a:gradFill rotWithShape="1">
            <a:gsLst>
              <a:gs pos="0">
                <a:srgbClr val="1F571E"/>
              </a:gs>
              <a:gs pos="50000">
                <a:srgbClr val="44BD41"/>
              </a:gs>
              <a:gs pos="100000">
                <a:srgbClr val="1F571E"/>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21" name="429167df-21c2-4dbe-8c0f-965f7dfd3a94"/>
          <p:cNvSpPr>
            <a:spLocks noChangeArrowheads="1"/>
          </p:cNvSpPr>
          <p:nvPr/>
        </p:nvSpPr>
        <p:spPr bwMode="auto">
          <a:xfrm>
            <a:off x="3390518" y="3321854"/>
            <a:ext cx="242887" cy="260350"/>
          </a:xfrm>
          <a:prstGeom prst="can">
            <a:avLst>
              <a:gd name="adj" fmla="val 47888"/>
            </a:avLst>
          </a:prstGeom>
          <a:gradFill rotWithShape="0">
            <a:gsLst>
              <a:gs pos="0">
                <a:srgbClr val="764700"/>
              </a:gs>
              <a:gs pos="50000">
                <a:srgbClr val="FF9900"/>
              </a:gs>
              <a:gs pos="100000">
                <a:srgbClr val="764700"/>
              </a:gs>
            </a:gsLst>
            <a:lin ang="0" scaled="1"/>
          </a:gradFill>
          <a:ln w="9525">
            <a:noFill/>
            <a:round/>
            <a:headEnd/>
            <a:tailEnd/>
          </a:ln>
        </p:spPr>
        <p:txBody>
          <a:bodyPr wrap="square" anchor="ctr">
            <a:noAutofit/>
          </a:bodyPr>
          <a:lstStyle/>
          <a:p>
            <a:pPr algn="ctr" defTabSz="801688" fontAlgn="ctr"/>
            <a:endParaRPr lang="en-US" altLang="zh-CN" sz="1200" b="1" dirty="0">
              <a:solidFill>
                <a:schemeClr val="bg1"/>
              </a:solidFill>
              <a:latin typeface="Huawei Sans" panose="020C0503030203020204" pitchFamily="34" charset="0"/>
              <a:cs typeface="Arial" pitchFamily="34" charset="0"/>
            </a:endParaRPr>
          </a:p>
        </p:txBody>
      </p:sp>
      <p:sp>
        <p:nvSpPr>
          <p:cNvPr id="22" name="77b73d6f-a2db-461d-8b19-abba1884dd6b"/>
          <p:cNvSpPr>
            <a:spLocks noChangeArrowheads="1"/>
          </p:cNvSpPr>
          <p:nvPr/>
        </p:nvSpPr>
        <p:spPr bwMode="auto">
          <a:xfrm>
            <a:off x="3390518" y="3596492"/>
            <a:ext cx="242887" cy="261937"/>
          </a:xfrm>
          <a:prstGeom prst="can">
            <a:avLst>
              <a:gd name="adj" fmla="val 48180"/>
            </a:avLst>
          </a:prstGeom>
          <a:gradFill rotWithShape="0">
            <a:gsLst>
              <a:gs pos="0">
                <a:srgbClr val="764700"/>
              </a:gs>
              <a:gs pos="50000">
                <a:srgbClr val="FF9900"/>
              </a:gs>
              <a:gs pos="100000">
                <a:srgbClr val="764700"/>
              </a:gs>
            </a:gsLst>
            <a:lin ang="0" scaled="1"/>
          </a:gradFill>
          <a:ln w="9525">
            <a:noFill/>
            <a:round/>
            <a:headEnd/>
            <a:tailEnd/>
          </a:ln>
        </p:spPr>
        <p:txBody>
          <a:bodyPr wrap="square" anchor="ctr">
            <a:noAutofit/>
          </a:bodyPr>
          <a:lstStyle/>
          <a:p>
            <a:pPr algn="ctr" defTabSz="801688" fontAlgn="ctr"/>
            <a:endParaRPr lang="en-US" altLang="zh-CN" sz="1200" b="1" dirty="0">
              <a:solidFill>
                <a:schemeClr val="bg1"/>
              </a:solidFill>
              <a:latin typeface="Huawei Sans" panose="020C0503030203020204" pitchFamily="34" charset="0"/>
              <a:cs typeface="Arial" pitchFamily="34" charset="0"/>
            </a:endParaRPr>
          </a:p>
        </p:txBody>
      </p:sp>
      <p:sp>
        <p:nvSpPr>
          <p:cNvPr id="23" name="b553e30d-e7e4-40b4-bdda-abb3e2281601"/>
          <p:cNvSpPr>
            <a:spLocks noChangeArrowheads="1"/>
          </p:cNvSpPr>
          <p:nvPr/>
        </p:nvSpPr>
        <p:spPr bwMode="auto">
          <a:xfrm>
            <a:off x="3700080" y="3596492"/>
            <a:ext cx="242888" cy="261937"/>
          </a:xfrm>
          <a:prstGeom prst="can">
            <a:avLst>
              <a:gd name="adj" fmla="val 48180"/>
            </a:avLst>
          </a:prstGeom>
          <a:gradFill rotWithShape="0">
            <a:gsLst>
              <a:gs pos="0">
                <a:srgbClr val="764700"/>
              </a:gs>
              <a:gs pos="50000">
                <a:srgbClr val="FF9900"/>
              </a:gs>
              <a:gs pos="100000">
                <a:srgbClr val="764700"/>
              </a:gs>
            </a:gsLst>
            <a:lin ang="0" scaled="1"/>
          </a:gradFill>
          <a:ln w="9525">
            <a:noFill/>
            <a:round/>
            <a:headEnd/>
            <a:tailEnd/>
          </a:ln>
        </p:spPr>
        <p:txBody>
          <a:bodyPr wrap="square" anchor="ctr">
            <a:noAutofit/>
          </a:bodyPr>
          <a:lstStyle/>
          <a:p>
            <a:pPr algn="ctr" defTabSz="801688" fontAlgn="ctr"/>
            <a:endParaRPr lang="en-US" altLang="zh-CN" sz="1200" b="1" dirty="0">
              <a:solidFill>
                <a:schemeClr val="bg1"/>
              </a:solidFill>
              <a:latin typeface="Huawei Sans" panose="020C0503030203020204" pitchFamily="34" charset="0"/>
              <a:cs typeface="Arial" pitchFamily="34" charset="0"/>
            </a:endParaRPr>
          </a:p>
        </p:txBody>
      </p:sp>
      <p:sp>
        <p:nvSpPr>
          <p:cNvPr id="24" name="e4e5b607-86aa-4a82-8c22-83e8eb1ddff7"/>
          <p:cNvSpPr>
            <a:spLocks noChangeArrowheads="1"/>
          </p:cNvSpPr>
          <p:nvPr/>
        </p:nvSpPr>
        <p:spPr bwMode="auto">
          <a:xfrm>
            <a:off x="3700080" y="3325029"/>
            <a:ext cx="242888" cy="261938"/>
          </a:xfrm>
          <a:prstGeom prst="can">
            <a:avLst>
              <a:gd name="adj" fmla="val 48180"/>
            </a:avLst>
          </a:prstGeom>
          <a:gradFill rotWithShape="0">
            <a:gsLst>
              <a:gs pos="0">
                <a:srgbClr val="764700"/>
              </a:gs>
              <a:gs pos="50000">
                <a:srgbClr val="FF9900"/>
              </a:gs>
              <a:gs pos="100000">
                <a:srgbClr val="764700"/>
              </a:gs>
            </a:gsLst>
            <a:lin ang="0" scaled="1"/>
          </a:gradFill>
          <a:ln w="9525">
            <a:noFill/>
            <a:round/>
            <a:headEnd/>
            <a:tailEnd/>
          </a:ln>
        </p:spPr>
        <p:txBody>
          <a:bodyPr wrap="square" anchor="ctr">
            <a:noAutofit/>
          </a:bodyPr>
          <a:lstStyle/>
          <a:p>
            <a:pPr algn="ctr" defTabSz="801688" fontAlgn="ctr"/>
            <a:endParaRPr lang="en-US" altLang="zh-CN" sz="1200" b="1" dirty="0">
              <a:solidFill>
                <a:schemeClr val="bg1"/>
              </a:solidFill>
              <a:latin typeface="Huawei Sans" panose="020C0503030203020204" pitchFamily="34" charset="0"/>
              <a:cs typeface="Arial" pitchFamily="34" charset="0"/>
            </a:endParaRPr>
          </a:p>
        </p:txBody>
      </p:sp>
      <p:sp>
        <p:nvSpPr>
          <p:cNvPr id="25" name="7261d711-91a8-4d0d-b040-37265f4fff4a"/>
          <p:cNvSpPr>
            <a:spLocks noChangeArrowheads="1"/>
          </p:cNvSpPr>
          <p:nvPr/>
        </p:nvSpPr>
        <p:spPr bwMode="gray">
          <a:xfrm>
            <a:off x="1239486" y="4457711"/>
            <a:ext cx="242887" cy="261937"/>
          </a:xfrm>
          <a:prstGeom prst="can">
            <a:avLst>
              <a:gd name="adj" fmla="val 48180"/>
            </a:avLst>
          </a:prstGeom>
          <a:gradFill rotWithShape="1">
            <a:gsLst>
              <a:gs pos="0">
                <a:srgbClr val="1F571E"/>
              </a:gs>
              <a:gs pos="50000">
                <a:srgbClr val="44BD41"/>
              </a:gs>
              <a:gs pos="100000">
                <a:srgbClr val="1F571E"/>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26" name="b083da9f-5065-447e-9d23-d48193ccd931"/>
          <p:cNvSpPr>
            <a:spLocks noChangeArrowheads="1"/>
          </p:cNvSpPr>
          <p:nvPr/>
        </p:nvSpPr>
        <p:spPr bwMode="gray">
          <a:xfrm>
            <a:off x="1553811" y="4457711"/>
            <a:ext cx="242887" cy="261937"/>
          </a:xfrm>
          <a:prstGeom prst="can">
            <a:avLst>
              <a:gd name="adj" fmla="val 48180"/>
            </a:avLst>
          </a:prstGeom>
          <a:gradFill rotWithShape="1">
            <a:gsLst>
              <a:gs pos="0">
                <a:srgbClr val="1F571E"/>
              </a:gs>
              <a:gs pos="50000">
                <a:srgbClr val="44BD41"/>
              </a:gs>
              <a:gs pos="100000">
                <a:srgbClr val="1F571E"/>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27" name="da845b0a-3e10-4e1b-855c-f7956b715800"/>
          <p:cNvSpPr>
            <a:spLocks noChangeArrowheads="1"/>
          </p:cNvSpPr>
          <p:nvPr/>
        </p:nvSpPr>
        <p:spPr bwMode="gray">
          <a:xfrm>
            <a:off x="1239486" y="4719648"/>
            <a:ext cx="242887" cy="261938"/>
          </a:xfrm>
          <a:prstGeom prst="can">
            <a:avLst>
              <a:gd name="adj" fmla="val 48180"/>
            </a:avLst>
          </a:prstGeom>
          <a:gradFill rotWithShape="1">
            <a:gsLst>
              <a:gs pos="0">
                <a:srgbClr val="1F571E"/>
              </a:gs>
              <a:gs pos="50000">
                <a:srgbClr val="44BD41"/>
              </a:gs>
              <a:gs pos="100000">
                <a:srgbClr val="1F571E"/>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28" name="3f43a3ff-3ea8-4ec0-bac0-02c102170ea2"/>
          <p:cNvSpPr>
            <a:spLocks noChangeArrowheads="1"/>
          </p:cNvSpPr>
          <p:nvPr/>
        </p:nvSpPr>
        <p:spPr bwMode="gray">
          <a:xfrm>
            <a:off x="1553811" y="4719648"/>
            <a:ext cx="242887" cy="261938"/>
          </a:xfrm>
          <a:prstGeom prst="can">
            <a:avLst>
              <a:gd name="adj" fmla="val 48180"/>
            </a:avLst>
          </a:prstGeom>
          <a:gradFill rotWithShape="1">
            <a:gsLst>
              <a:gs pos="0">
                <a:srgbClr val="1F571E"/>
              </a:gs>
              <a:gs pos="50000">
                <a:srgbClr val="44BD41"/>
              </a:gs>
              <a:gs pos="100000">
                <a:srgbClr val="1F571E"/>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29" name="9ea349cc-1dfd-428a-997c-fd5499e29ff8"/>
          <p:cNvSpPr>
            <a:spLocks noChangeArrowheads="1"/>
          </p:cNvSpPr>
          <p:nvPr/>
        </p:nvSpPr>
        <p:spPr bwMode="gray">
          <a:xfrm>
            <a:off x="4436680" y="4552167"/>
            <a:ext cx="242888" cy="261937"/>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30" name="ded8b72f-01b1-4840-ab83-c50cfa0e5f8f"/>
          <p:cNvSpPr>
            <a:spLocks noChangeArrowheads="1"/>
          </p:cNvSpPr>
          <p:nvPr/>
        </p:nvSpPr>
        <p:spPr bwMode="gray">
          <a:xfrm>
            <a:off x="4751005" y="4552167"/>
            <a:ext cx="242888" cy="261937"/>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31" name="26a3cba8-100c-49d8-8085-3fd379179c4a"/>
          <p:cNvSpPr>
            <a:spLocks noChangeArrowheads="1"/>
          </p:cNvSpPr>
          <p:nvPr/>
        </p:nvSpPr>
        <p:spPr bwMode="gray">
          <a:xfrm>
            <a:off x="5079618" y="4545817"/>
            <a:ext cx="242887" cy="261937"/>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32" name="c3617efd-55e2-4837-9c57-52f1cc2da139"/>
          <p:cNvSpPr>
            <a:spLocks noChangeArrowheads="1"/>
          </p:cNvSpPr>
          <p:nvPr/>
        </p:nvSpPr>
        <p:spPr bwMode="gray">
          <a:xfrm>
            <a:off x="5393943" y="4545817"/>
            <a:ext cx="241300" cy="261937"/>
          </a:xfrm>
          <a:prstGeom prst="can">
            <a:avLst>
              <a:gd name="adj" fmla="val 48497"/>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33" name="0fb517f4-c893-419c-aa6e-1d8ff0b08457"/>
          <p:cNvSpPr>
            <a:spLocks noChangeArrowheads="1"/>
          </p:cNvSpPr>
          <p:nvPr/>
        </p:nvSpPr>
        <p:spPr bwMode="gray">
          <a:xfrm>
            <a:off x="4436680" y="4814104"/>
            <a:ext cx="242888" cy="260350"/>
          </a:xfrm>
          <a:prstGeom prst="can">
            <a:avLst>
              <a:gd name="adj" fmla="val 47888"/>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34" name="3a3de52f-861b-4a70-bb9b-b6e5336424c1"/>
          <p:cNvSpPr>
            <a:spLocks noChangeArrowheads="1"/>
          </p:cNvSpPr>
          <p:nvPr/>
        </p:nvSpPr>
        <p:spPr bwMode="gray">
          <a:xfrm>
            <a:off x="4751005" y="4814104"/>
            <a:ext cx="242888" cy="260350"/>
          </a:xfrm>
          <a:prstGeom prst="can">
            <a:avLst>
              <a:gd name="adj" fmla="val 47888"/>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35" name="2a9f8c2a-c80b-40f4-badb-64c8f9de95ec"/>
          <p:cNvSpPr>
            <a:spLocks noChangeArrowheads="1"/>
          </p:cNvSpPr>
          <p:nvPr/>
        </p:nvSpPr>
        <p:spPr bwMode="gray">
          <a:xfrm>
            <a:off x="5079618" y="4807754"/>
            <a:ext cx="242887" cy="261938"/>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36" name="56270370-82ce-401d-a3bb-5ae88bec56ba"/>
          <p:cNvSpPr>
            <a:spLocks noChangeArrowheads="1"/>
          </p:cNvSpPr>
          <p:nvPr/>
        </p:nvSpPr>
        <p:spPr bwMode="gray">
          <a:xfrm>
            <a:off x="5393943" y="4807754"/>
            <a:ext cx="241300" cy="261938"/>
          </a:xfrm>
          <a:prstGeom prst="can">
            <a:avLst>
              <a:gd name="adj" fmla="val 48497"/>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37" name="74af15cd-9d83-4030-bf68-f2b61fb79144"/>
          <p:cNvSpPr>
            <a:spLocks noChangeArrowheads="1"/>
          </p:cNvSpPr>
          <p:nvPr/>
        </p:nvSpPr>
        <p:spPr bwMode="auto">
          <a:xfrm>
            <a:off x="3390518" y="3883829"/>
            <a:ext cx="242887" cy="260350"/>
          </a:xfrm>
          <a:prstGeom prst="can">
            <a:avLst>
              <a:gd name="adj" fmla="val 47888"/>
            </a:avLst>
          </a:prstGeom>
          <a:gradFill rotWithShape="0">
            <a:gsLst>
              <a:gs pos="0">
                <a:srgbClr val="764700"/>
              </a:gs>
              <a:gs pos="50000">
                <a:srgbClr val="FF9900"/>
              </a:gs>
              <a:gs pos="100000">
                <a:srgbClr val="764700"/>
              </a:gs>
            </a:gsLst>
            <a:lin ang="0" scaled="1"/>
          </a:gradFill>
          <a:ln w="9525">
            <a:noFill/>
            <a:round/>
            <a:headEnd/>
            <a:tailEnd/>
          </a:ln>
        </p:spPr>
        <p:txBody>
          <a:bodyPr wrap="square" anchor="ctr">
            <a:noAutofit/>
          </a:bodyPr>
          <a:lstStyle/>
          <a:p>
            <a:pPr algn="ctr" defTabSz="801688" fontAlgn="ctr"/>
            <a:endParaRPr lang="en-US" altLang="zh-CN" sz="1200" b="1" dirty="0">
              <a:solidFill>
                <a:schemeClr val="bg1"/>
              </a:solidFill>
              <a:latin typeface="Huawei Sans" panose="020C0503030203020204" pitchFamily="34" charset="0"/>
              <a:cs typeface="Arial" pitchFamily="34" charset="0"/>
            </a:endParaRPr>
          </a:p>
        </p:txBody>
      </p:sp>
      <p:sp>
        <p:nvSpPr>
          <p:cNvPr id="38" name="4c502a1e-a00a-4f29-8d29-52e44aa0d8b2"/>
          <p:cNvSpPr>
            <a:spLocks noChangeArrowheads="1"/>
          </p:cNvSpPr>
          <p:nvPr/>
        </p:nvSpPr>
        <p:spPr bwMode="auto">
          <a:xfrm>
            <a:off x="3390518" y="4158467"/>
            <a:ext cx="242887" cy="261937"/>
          </a:xfrm>
          <a:prstGeom prst="can">
            <a:avLst>
              <a:gd name="adj" fmla="val 48180"/>
            </a:avLst>
          </a:prstGeom>
          <a:gradFill rotWithShape="0">
            <a:gsLst>
              <a:gs pos="0">
                <a:srgbClr val="764700"/>
              </a:gs>
              <a:gs pos="50000">
                <a:srgbClr val="FF9900"/>
              </a:gs>
              <a:gs pos="100000">
                <a:srgbClr val="764700"/>
              </a:gs>
            </a:gsLst>
            <a:lin ang="0" scaled="1"/>
          </a:gradFill>
          <a:ln w="9525">
            <a:noFill/>
            <a:round/>
            <a:headEnd/>
            <a:tailEnd/>
          </a:ln>
        </p:spPr>
        <p:txBody>
          <a:bodyPr wrap="square" anchor="ctr">
            <a:noAutofit/>
          </a:bodyPr>
          <a:lstStyle/>
          <a:p>
            <a:pPr algn="ctr" defTabSz="801688" fontAlgn="ctr"/>
            <a:endParaRPr lang="en-US" altLang="zh-CN" sz="1200" b="1" dirty="0">
              <a:solidFill>
                <a:schemeClr val="bg1"/>
              </a:solidFill>
              <a:latin typeface="Huawei Sans" panose="020C0503030203020204" pitchFamily="34" charset="0"/>
              <a:cs typeface="Arial" pitchFamily="34" charset="0"/>
            </a:endParaRPr>
          </a:p>
        </p:txBody>
      </p:sp>
      <p:sp>
        <p:nvSpPr>
          <p:cNvPr id="39" name="6f8a3840-ef2c-4936-9cec-71750a675dfc"/>
          <p:cNvSpPr>
            <a:spLocks noChangeArrowheads="1"/>
          </p:cNvSpPr>
          <p:nvPr/>
        </p:nvSpPr>
        <p:spPr bwMode="auto">
          <a:xfrm>
            <a:off x="3700080" y="4158467"/>
            <a:ext cx="242888" cy="261937"/>
          </a:xfrm>
          <a:prstGeom prst="can">
            <a:avLst>
              <a:gd name="adj" fmla="val 48180"/>
            </a:avLst>
          </a:prstGeom>
          <a:gradFill rotWithShape="0">
            <a:gsLst>
              <a:gs pos="0">
                <a:srgbClr val="764700"/>
              </a:gs>
              <a:gs pos="50000">
                <a:srgbClr val="FF9900"/>
              </a:gs>
              <a:gs pos="100000">
                <a:srgbClr val="764700"/>
              </a:gs>
            </a:gsLst>
            <a:lin ang="0" scaled="1"/>
          </a:gradFill>
          <a:ln w="9525">
            <a:noFill/>
            <a:round/>
            <a:headEnd/>
            <a:tailEnd/>
          </a:ln>
        </p:spPr>
        <p:txBody>
          <a:bodyPr wrap="square" anchor="ctr">
            <a:noAutofit/>
          </a:bodyPr>
          <a:lstStyle/>
          <a:p>
            <a:pPr algn="ctr" defTabSz="801688" fontAlgn="ctr"/>
            <a:endParaRPr lang="en-US" altLang="zh-CN" sz="1200" b="1" dirty="0">
              <a:solidFill>
                <a:schemeClr val="bg1"/>
              </a:solidFill>
              <a:latin typeface="Huawei Sans" panose="020C0503030203020204" pitchFamily="34" charset="0"/>
              <a:cs typeface="Arial" pitchFamily="34" charset="0"/>
            </a:endParaRPr>
          </a:p>
        </p:txBody>
      </p:sp>
      <p:sp>
        <p:nvSpPr>
          <p:cNvPr id="40" name="75b9ff81-4abc-4c15-86b1-af1d542cb8a5"/>
          <p:cNvSpPr>
            <a:spLocks noChangeArrowheads="1"/>
          </p:cNvSpPr>
          <p:nvPr/>
        </p:nvSpPr>
        <p:spPr bwMode="auto">
          <a:xfrm>
            <a:off x="3700080" y="3887004"/>
            <a:ext cx="242888" cy="261938"/>
          </a:xfrm>
          <a:prstGeom prst="can">
            <a:avLst>
              <a:gd name="adj" fmla="val 48180"/>
            </a:avLst>
          </a:prstGeom>
          <a:gradFill rotWithShape="0">
            <a:gsLst>
              <a:gs pos="0">
                <a:srgbClr val="764700"/>
              </a:gs>
              <a:gs pos="50000">
                <a:srgbClr val="FF9900"/>
              </a:gs>
              <a:gs pos="100000">
                <a:srgbClr val="764700"/>
              </a:gs>
            </a:gsLst>
            <a:lin ang="0" scaled="1"/>
          </a:gradFill>
          <a:ln w="9525">
            <a:noFill/>
            <a:round/>
            <a:headEnd/>
            <a:tailEnd/>
          </a:ln>
        </p:spPr>
        <p:txBody>
          <a:bodyPr wrap="square" anchor="ctr">
            <a:noAutofit/>
          </a:bodyPr>
          <a:lstStyle/>
          <a:p>
            <a:pPr algn="ctr" defTabSz="801688" fontAlgn="ctr"/>
            <a:endParaRPr lang="en-US" altLang="zh-CN" sz="1200" b="1" dirty="0">
              <a:solidFill>
                <a:schemeClr val="bg1"/>
              </a:solidFill>
              <a:latin typeface="Huawei Sans" panose="020C0503030203020204" pitchFamily="34" charset="0"/>
              <a:cs typeface="Arial" pitchFamily="34" charset="0"/>
            </a:endParaRPr>
          </a:p>
        </p:txBody>
      </p:sp>
      <p:sp>
        <p:nvSpPr>
          <p:cNvPr id="41" name="d2cff026-6258-40dd-9a02-bd0fd6435265"/>
          <p:cNvSpPr>
            <a:spLocks noChangeArrowheads="1"/>
          </p:cNvSpPr>
          <p:nvPr/>
        </p:nvSpPr>
        <p:spPr bwMode="auto">
          <a:xfrm>
            <a:off x="2620610" y="4531529"/>
            <a:ext cx="1706533" cy="719139"/>
          </a:xfrm>
          <a:prstGeom prst="rightArrow">
            <a:avLst>
              <a:gd name="adj1" fmla="val 50000"/>
              <a:gd name="adj2" fmla="val 50017"/>
            </a:avLst>
          </a:prstGeom>
          <a:solidFill>
            <a:srgbClr val="C0C0C0"/>
          </a:solidFill>
          <a:ln w="9525" algn="ctr">
            <a:noFill/>
            <a:miter lim="800000"/>
            <a:headEnd/>
            <a:tailEnd/>
          </a:ln>
        </p:spPr>
        <p:txBody>
          <a:bodyPr wrap="square" lIns="0" rIns="0" anchor="ctr">
            <a:noAutofit/>
          </a:bodyPr>
          <a:lstStyle/>
          <a:p>
            <a:pPr algn="ctr" defTabSz="935038" fontAlgn="ctr"/>
            <a:r>
              <a:rPr lang="ru-RU" sz="1200" dirty="0">
                <a:latin typeface="Huawei Sans" panose="020C0503030203020204" pitchFamily="34" charset="0"/>
              </a:rPr>
              <a:t>Вертикальное масштабирование</a:t>
            </a:r>
          </a:p>
        </p:txBody>
      </p:sp>
      <p:sp>
        <p:nvSpPr>
          <p:cNvPr id="42" name="b9d02f57-f347-4918-8681-631ef6a624bc"/>
          <p:cNvSpPr>
            <a:spLocks noChangeAspect="1" noChangeArrowheads="1"/>
          </p:cNvSpPr>
          <p:nvPr/>
        </p:nvSpPr>
        <p:spPr bwMode="auto">
          <a:xfrm>
            <a:off x="6378193" y="2904434"/>
            <a:ext cx="1446212" cy="1295400"/>
          </a:xfrm>
          <a:prstGeom prst="rect">
            <a:avLst/>
          </a:prstGeom>
          <a:solidFill>
            <a:srgbClr val="EAEAEA"/>
          </a:solidFill>
          <a:ln w="9525" algn="ctr">
            <a:noFill/>
            <a:miter lim="800000"/>
            <a:headEnd/>
            <a:tailEnd/>
          </a:ln>
        </p:spPr>
        <p:txBody>
          <a:bodyPr wrap="square" anchor="ctr">
            <a:noAutofit/>
          </a:bodyPr>
          <a:lstStyle/>
          <a:p>
            <a:pPr fontAlgn="ctr"/>
            <a:endParaRPr lang="en-US" altLang="zh-CN" sz="1200" dirty="0">
              <a:latin typeface="Huawei Sans" panose="020C0503030203020204" pitchFamily="34" charset="0"/>
              <a:cs typeface="Arial" pitchFamily="34" charset="0"/>
            </a:endParaRPr>
          </a:p>
        </p:txBody>
      </p:sp>
      <p:sp>
        <p:nvSpPr>
          <p:cNvPr id="43" name="5948c447-ff0b-4559-a30c-5d5bffdc9da9"/>
          <p:cNvSpPr>
            <a:spLocks noChangeArrowheads="1"/>
          </p:cNvSpPr>
          <p:nvPr/>
        </p:nvSpPr>
        <p:spPr bwMode="gray">
          <a:xfrm>
            <a:off x="7117968" y="3485459"/>
            <a:ext cx="242887" cy="260350"/>
          </a:xfrm>
          <a:prstGeom prst="can">
            <a:avLst>
              <a:gd name="adj" fmla="val 47888"/>
            </a:avLst>
          </a:prstGeom>
          <a:gradFill rotWithShape="1">
            <a:gsLst>
              <a:gs pos="0">
                <a:srgbClr val="1F571E"/>
              </a:gs>
              <a:gs pos="50000">
                <a:srgbClr val="44BD41"/>
              </a:gs>
              <a:gs pos="100000">
                <a:srgbClr val="1F571E"/>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44" name="6b0c9d55-4af8-4b78-aad6-5b413c1ea9fd"/>
          <p:cNvSpPr>
            <a:spLocks noChangeArrowheads="1"/>
          </p:cNvSpPr>
          <p:nvPr/>
        </p:nvSpPr>
        <p:spPr bwMode="gray">
          <a:xfrm>
            <a:off x="7432293" y="3485459"/>
            <a:ext cx="242887" cy="260350"/>
          </a:xfrm>
          <a:prstGeom prst="can">
            <a:avLst>
              <a:gd name="adj" fmla="val 47888"/>
            </a:avLst>
          </a:prstGeom>
          <a:gradFill rotWithShape="1">
            <a:gsLst>
              <a:gs pos="0">
                <a:srgbClr val="1F571E"/>
              </a:gs>
              <a:gs pos="50000">
                <a:srgbClr val="44BD41"/>
              </a:gs>
              <a:gs pos="100000">
                <a:srgbClr val="1F571E"/>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45" name="1285966c-432d-492a-b8ad-a9d23d375190"/>
          <p:cNvSpPr>
            <a:spLocks noChangeArrowheads="1"/>
          </p:cNvSpPr>
          <p:nvPr/>
        </p:nvSpPr>
        <p:spPr bwMode="gray">
          <a:xfrm>
            <a:off x="7117968" y="3745809"/>
            <a:ext cx="242887" cy="261938"/>
          </a:xfrm>
          <a:prstGeom prst="can">
            <a:avLst>
              <a:gd name="adj" fmla="val 48180"/>
            </a:avLst>
          </a:prstGeom>
          <a:gradFill rotWithShape="1">
            <a:gsLst>
              <a:gs pos="0">
                <a:srgbClr val="1F571E"/>
              </a:gs>
              <a:gs pos="50000">
                <a:srgbClr val="44BD41"/>
              </a:gs>
              <a:gs pos="100000">
                <a:srgbClr val="1F571E"/>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46" name="897efbc4-d7b4-484d-a9dc-487cb94dfed6"/>
          <p:cNvSpPr>
            <a:spLocks noChangeArrowheads="1"/>
          </p:cNvSpPr>
          <p:nvPr/>
        </p:nvSpPr>
        <p:spPr bwMode="gray">
          <a:xfrm>
            <a:off x="7432293" y="3745809"/>
            <a:ext cx="242887" cy="261938"/>
          </a:xfrm>
          <a:prstGeom prst="can">
            <a:avLst>
              <a:gd name="adj" fmla="val 48180"/>
            </a:avLst>
          </a:prstGeom>
          <a:gradFill rotWithShape="1">
            <a:gsLst>
              <a:gs pos="0">
                <a:srgbClr val="1F571E"/>
              </a:gs>
              <a:gs pos="50000">
                <a:srgbClr val="44BD41"/>
              </a:gs>
              <a:gs pos="100000">
                <a:srgbClr val="1F571E"/>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47" name="a277b956-0b08-4cf7-8a19-9917cdf8e452"/>
          <p:cNvSpPr>
            <a:spLocks noChangeArrowheads="1"/>
          </p:cNvSpPr>
          <p:nvPr/>
        </p:nvSpPr>
        <p:spPr bwMode="gray">
          <a:xfrm>
            <a:off x="6511543" y="3490222"/>
            <a:ext cx="242887" cy="261937"/>
          </a:xfrm>
          <a:prstGeom prst="can">
            <a:avLst>
              <a:gd name="adj" fmla="val 48180"/>
            </a:avLst>
          </a:prstGeom>
          <a:gradFill rotWithShape="1">
            <a:gsLst>
              <a:gs pos="0">
                <a:srgbClr val="1F571E"/>
              </a:gs>
              <a:gs pos="50000">
                <a:srgbClr val="44BD41"/>
              </a:gs>
              <a:gs pos="100000">
                <a:srgbClr val="1F571E"/>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48" name="12ae1fc6-aed4-43de-861e-f53c0bf5ef46"/>
          <p:cNvSpPr>
            <a:spLocks noChangeArrowheads="1"/>
          </p:cNvSpPr>
          <p:nvPr/>
        </p:nvSpPr>
        <p:spPr bwMode="gray">
          <a:xfrm>
            <a:off x="6825868" y="3490222"/>
            <a:ext cx="241300" cy="261937"/>
          </a:xfrm>
          <a:prstGeom prst="can">
            <a:avLst>
              <a:gd name="adj" fmla="val 48497"/>
            </a:avLst>
          </a:prstGeom>
          <a:gradFill rotWithShape="1">
            <a:gsLst>
              <a:gs pos="0">
                <a:srgbClr val="1F571E"/>
              </a:gs>
              <a:gs pos="50000">
                <a:srgbClr val="44BD41"/>
              </a:gs>
              <a:gs pos="100000">
                <a:srgbClr val="1F571E"/>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49" name="30a46ec8-7f53-4094-8050-96613bc1041c"/>
          <p:cNvSpPr>
            <a:spLocks noChangeArrowheads="1"/>
          </p:cNvSpPr>
          <p:nvPr/>
        </p:nvSpPr>
        <p:spPr bwMode="gray">
          <a:xfrm>
            <a:off x="6511543" y="3752159"/>
            <a:ext cx="242887" cy="261938"/>
          </a:xfrm>
          <a:prstGeom prst="can">
            <a:avLst>
              <a:gd name="adj" fmla="val 48180"/>
            </a:avLst>
          </a:prstGeom>
          <a:gradFill rotWithShape="1">
            <a:gsLst>
              <a:gs pos="0">
                <a:srgbClr val="1F571E"/>
              </a:gs>
              <a:gs pos="50000">
                <a:srgbClr val="44BD41"/>
              </a:gs>
              <a:gs pos="100000">
                <a:srgbClr val="1F571E"/>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50" name="156f76cb-fb3e-4f35-a703-e16c11aef1f1"/>
          <p:cNvSpPr>
            <a:spLocks noChangeArrowheads="1"/>
          </p:cNvSpPr>
          <p:nvPr/>
        </p:nvSpPr>
        <p:spPr bwMode="gray">
          <a:xfrm>
            <a:off x="6825868" y="3752159"/>
            <a:ext cx="241300" cy="261938"/>
          </a:xfrm>
          <a:prstGeom prst="can">
            <a:avLst>
              <a:gd name="adj" fmla="val 48497"/>
            </a:avLst>
          </a:prstGeom>
          <a:gradFill rotWithShape="1">
            <a:gsLst>
              <a:gs pos="0">
                <a:srgbClr val="1F571E"/>
              </a:gs>
              <a:gs pos="50000">
                <a:srgbClr val="44BD41"/>
              </a:gs>
              <a:gs pos="100000">
                <a:srgbClr val="1F571E"/>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51" name="713f7ff4-2ffb-4225-89f2-7473c82c223e"/>
          <p:cNvSpPr>
            <a:spLocks noChangeAspect="1" noChangeArrowheads="1"/>
          </p:cNvSpPr>
          <p:nvPr/>
        </p:nvSpPr>
        <p:spPr bwMode="auto">
          <a:xfrm>
            <a:off x="6378193" y="4344297"/>
            <a:ext cx="1446212" cy="1296987"/>
          </a:xfrm>
          <a:prstGeom prst="rect">
            <a:avLst/>
          </a:prstGeom>
          <a:solidFill>
            <a:srgbClr val="EAEAEA"/>
          </a:solidFill>
          <a:ln w="9525" algn="ctr">
            <a:noFill/>
            <a:miter lim="800000"/>
            <a:headEnd/>
            <a:tailEnd/>
          </a:ln>
        </p:spPr>
        <p:txBody>
          <a:bodyPr wrap="square" anchor="ctr">
            <a:noAutofit/>
          </a:bodyPr>
          <a:lstStyle/>
          <a:p>
            <a:pPr fontAlgn="ctr"/>
            <a:endParaRPr lang="en-US" altLang="zh-CN" sz="1200" dirty="0">
              <a:latin typeface="Huawei Sans" panose="020C0503030203020204" pitchFamily="34" charset="0"/>
              <a:cs typeface="Arial" pitchFamily="34" charset="0"/>
            </a:endParaRPr>
          </a:p>
        </p:txBody>
      </p:sp>
      <p:sp>
        <p:nvSpPr>
          <p:cNvPr id="52" name="fa794226-85e0-4e4d-8215-a1f584102daa"/>
          <p:cNvSpPr>
            <a:spLocks noChangeArrowheads="1"/>
          </p:cNvSpPr>
          <p:nvPr/>
        </p:nvSpPr>
        <p:spPr bwMode="gray">
          <a:xfrm>
            <a:off x="7117968" y="4925322"/>
            <a:ext cx="242887" cy="261937"/>
          </a:xfrm>
          <a:prstGeom prst="can">
            <a:avLst>
              <a:gd name="adj" fmla="val 48180"/>
            </a:avLst>
          </a:prstGeom>
          <a:gradFill rotWithShape="0">
            <a:gsLst>
              <a:gs pos="0">
                <a:srgbClr val="764700"/>
              </a:gs>
              <a:gs pos="50000">
                <a:srgbClr val="FF9900"/>
              </a:gs>
              <a:gs pos="100000">
                <a:srgbClr val="764700"/>
              </a:gs>
            </a:gsLst>
            <a:lin ang="0" scaled="1"/>
          </a:gradFill>
          <a:ln w="9525">
            <a:noFill/>
            <a:round/>
            <a:headEnd/>
            <a:tailEnd/>
          </a:ln>
        </p:spPr>
        <p:txBody>
          <a:bodyPr wrap="square" anchor="ctr">
            <a:noAutofit/>
          </a:bodyPr>
          <a:lstStyle/>
          <a:p>
            <a:pPr algn="ctr" defTabSz="801688" fontAlgn="ctr"/>
            <a:endParaRPr lang="en-US" altLang="zh-CN" sz="1200" b="1" dirty="0">
              <a:solidFill>
                <a:schemeClr val="bg1"/>
              </a:solidFill>
              <a:latin typeface="Huawei Sans" panose="020C0503030203020204" pitchFamily="34" charset="0"/>
              <a:cs typeface="Arial" pitchFamily="34" charset="0"/>
            </a:endParaRPr>
          </a:p>
        </p:txBody>
      </p:sp>
      <p:sp>
        <p:nvSpPr>
          <p:cNvPr id="53" name="8ecc7c7e-971b-4d44-9a43-910aeb08eedf"/>
          <p:cNvSpPr>
            <a:spLocks noChangeArrowheads="1"/>
          </p:cNvSpPr>
          <p:nvPr/>
        </p:nvSpPr>
        <p:spPr bwMode="gray">
          <a:xfrm>
            <a:off x="7432293" y="4925322"/>
            <a:ext cx="242887" cy="261937"/>
          </a:xfrm>
          <a:prstGeom prst="can">
            <a:avLst>
              <a:gd name="adj" fmla="val 48180"/>
            </a:avLst>
          </a:prstGeom>
          <a:gradFill rotWithShape="0">
            <a:gsLst>
              <a:gs pos="0">
                <a:srgbClr val="764700"/>
              </a:gs>
              <a:gs pos="50000">
                <a:srgbClr val="FF9900"/>
              </a:gs>
              <a:gs pos="100000">
                <a:srgbClr val="764700"/>
              </a:gs>
            </a:gsLst>
            <a:lin ang="0" scaled="1"/>
          </a:gradFill>
          <a:ln w="9525">
            <a:noFill/>
            <a:round/>
            <a:headEnd/>
            <a:tailEnd/>
          </a:ln>
        </p:spPr>
        <p:txBody>
          <a:bodyPr wrap="square" anchor="ctr">
            <a:noAutofit/>
          </a:bodyPr>
          <a:lstStyle/>
          <a:p>
            <a:pPr algn="ctr" defTabSz="801688" fontAlgn="ctr"/>
            <a:endParaRPr lang="en-US" altLang="zh-CN" sz="1200" b="1" dirty="0">
              <a:solidFill>
                <a:schemeClr val="bg1"/>
              </a:solidFill>
              <a:latin typeface="Huawei Sans" panose="020C0503030203020204" pitchFamily="34" charset="0"/>
              <a:cs typeface="Arial" pitchFamily="34" charset="0"/>
            </a:endParaRPr>
          </a:p>
        </p:txBody>
      </p:sp>
      <p:sp>
        <p:nvSpPr>
          <p:cNvPr id="54" name="c606c775-f2b3-4fc7-a418-1ed958b7dc73"/>
          <p:cNvSpPr>
            <a:spLocks noChangeArrowheads="1"/>
          </p:cNvSpPr>
          <p:nvPr/>
        </p:nvSpPr>
        <p:spPr bwMode="gray">
          <a:xfrm>
            <a:off x="7117968" y="5187259"/>
            <a:ext cx="242887" cy="260350"/>
          </a:xfrm>
          <a:prstGeom prst="can">
            <a:avLst>
              <a:gd name="adj" fmla="val 47888"/>
            </a:avLst>
          </a:prstGeom>
          <a:gradFill rotWithShape="0">
            <a:gsLst>
              <a:gs pos="0">
                <a:srgbClr val="764700"/>
              </a:gs>
              <a:gs pos="50000">
                <a:srgbClr val="FF9900"/>
              </a:gs>
              <a:gs pos="100000">
                <a:srgbClr val="764700"/>
              </a:gs>
            </a:gsLst>
            <a:lin ang="0" scaled="1"/>
          </a:gradFill>
          <a:ln w="9525">
            <a:noFill/>
            <a:round/>
            <a:headEnd/>
            <a:tailEnd/>
          </a:ln>
        </p:spPr>
        <p:txBody>
          <a:bodyPr wrap="square" anchor="ctr">
            <a:noAutofit/>
          </a:bodyPr>
          <a:lstStyle/>
          <a:p>
            <a:pPr algn="ctr" defTabSz="801688" fontAlgn="ctr"/>
            <a:endParaRPr lang="en-US" altLang="zh-CN" sz="1200" b="1" dirty="0">
              <a:solidFill>
                <a:schemeClr val="bg1"/>
              </a:solidFill>
              <a:latin typeface="Huawei Sans" panose="020C0503030203020204" pitchFamily="34" charset="0"/>
              <a:cs typeface="Arial" pitchFamily="34" charset="0"/>
            </a:endParaRPr>
          </a:p>
        </p:txBody>
      </p:sp>
      <p:sp>
        <p:nvSpPr>
          <p:cNvPr id="55" name="fb5ca6d9-195f-435f-8edf-4e77e38662ef"/>
          <p:cNvSpPr>
            <a:spLocks noChangeArrowheads="1"/>
          </p:cNvSpPr>
          <p:nvPr/>
        </p:nvSpPr>
        <p:spPr bwMode="gray">
          <a:xfrm>
            <a:off x="7432293" y="5187259"/>
            <a:ext cx="242887" cy="260350"/>
          </a:xfrm>
          <a:prstGeom prst="can">
            <a:avLst>
              <a:gd name="adj" fmla="val 47888"/>
            </a:avLst>
          </a:prstGeom>
          <a:gradFill rotWithShape="0">
            <a:gsLst>
              <a:gs pos="0">
                <a:srgbClr val="764700"/>
              </a:gs>
              <a:gs pos="50000">
                <a:srgbClr val="FF9900"/>
              </a:gs>
              <a:gs pos="100000">
                <a:srgbClr val="764700"/>
              </a:gs>
            </a:gsLst>
            <a:lin ang="0" scaled="1"/>
          </a:gradFill>
          <a:ln w="9525">
            <a:noFill/>
            <a:round/>
            <a:headEnd/>
            <a:tailEnd/>
          </a:ln>
        </p:spPr>
        <p:txBody>
          <a:bodyPr wrap="square" anchor="ctr">
            <a:noAutofit/>
          </a:bodyPr>
          <a:lstStyle/>
          <a:p>
            <a:pPr algn="ctr" defTabSz="801688" fontAlgn="ctr"/>
            <a:endParaRPr lang="en-US" altLang="zh-CN" sz="1200" b="1" dirty="0">
              <a:solidFill>
                <a:schemeClr val="bg1"/>
              </a:solidFill>
              <a:latin typeface="Huawei Sans" panose="020C0503030203020204" pitchFamily="34" charset="0"/>
              <a:cs typeface="Arial" pitchFamily="34" charset="0"/>
            </a:endParaRPr>
          </a:p>
        </p:txBody>
      </p:sp>
      <p:sp>
        <p:nvSpPr>
          <p:cNvPr id="56" name="027e9dfb-b3fc-4d8f-ac31-3cb44436965c"/>
          <p:cNvSpPr>
            <a:spLocks noChangeArrowheads="1"/>
          </p:cNvSpPr>
          <p:nvPr/>
        </p:nvSpPr>
        <p:spPr bwMode="gray">
          <a:xfrm>
            <a:off x="6511543" y="4930084"/>
            <a:ext cx="242887" cy="261938"/>
          </a:xfrm>
          <a:prstGeom prst="can">
            <a:avLst>
              <a:gd name="adj" fmla="val 48180"/>
            </a:avLst>
          </a:prstGeom>
          <a:gradFill rotWithShape="0">
            <a:gsLst>
              <a:gs pos="0">
                <a:srgbClr val="764700"/>
              </a:gs>
              <a:gs pos="50000">
                <a:srgbClr val="FF9900"/>
              </a:gs>
              <a:gs pos="100000">
                <a:srgbClr val="764700"/>
              </a:gs>
            </a:gsLst>
            <a:lin ang="0" scaled="1"/>
          </a:gradFill>
          <a:ln w="9525">
            <a:noFill/>
            <a:round/>
            <a:headEnd/>
            <a:tailEnd/>
          </a:ln>
        </p:spPr>
        <p:txBody>
          <a:bodyPr wrap="square" anchor="ctr">
            <a:noAutofit/>
          </a:bodyPr>
          <a:lstStyle/>
          <a:p>
            <a:pPr algn="ctr" defTabSz="801688" fontAlgn="ctr"/>
            <a:endParaRPr lang="en-US" altLang="zh-CN" sz="1200" b="1" dirty="0">
              <a:solidFill>
                <a:schemeClr val="bg1"/>
              </a:solidFill>
              <a:latin typeface="Huawei Sans" panose="020C0503030203020204" pitchFamily="34" charset="0"/>
              <a:cs typeface="Arial" pitchFamily="34" charset="0"/>
            </a:endParaRPr>
          </a:p>
        </p:txBody>
      </p:sp>
      <p:sp>
        <p:nvSpPr>
          <p:cNvPr id="57" name="e3c5965e-abb3-4a40-8b02-b399262111bc"/>
          <p:cNvSpPr>
            <a:spLocks noChangeArrowheads="1"/>
          </p:cNvSpPr>
          <p:nvPr/>
        </p:nvSpPr>
        <p:spPr bwMode="gray">
          <a:xfrm>
            <a:off x="6825868" y="4930084"/>
            <a:ext cx="241300" cy="261938"/>
          </a:xfrm>
          <a:prstGeom prst="can">
            <a:avLst>
              <a:gd name="adj" fmla="val 48497"/>
            </a:avLst>
          </a:prstGeom>
          <a:gradFill rotWithShape="0">
            <a:gsLst>
              <a:gs pos="0">
                <a:srgbClr val="764700"/>
              </a:gs>
              <a:gs pos="50000">
                <a:srgbClr val="FF9900"/>
              </a:gs>
              <a:gs pos="100000">
                <a:srgbClr val="764700"/>
              </a:gs>
            </a:gsLst>
            <a:lin ang="0" scaled="1"/>
          </a:gradFill>
          <a:ln w="9525">
            <a:noFill/>
            <a:round/>
            <a:headEnd/>
            <a:tailEnd/>
          </a:ln>
        </p:spPr>
        <p:txBody>
          <a:bodyPr wrap="square" anchor="ctr">
            <a:noAutofit/>
          </a:bodyPr>
          <a:lstStyle/>
          <a:p>
            <a:pPr algn="ctr" defTabSz="801688" fontAlgn="ctr"/>
            <a:endParaRPr lang="en-US" altLang="zh-CN" sz="1200" b="1" dirty="0">
              <a:solidFill>
                <a:schemeClr val="bg1"/>
              </a:solidFill>
              <a:latin typeface="Huawei Sans" panose="020C0503030203020204" pitchFamily="34" charset="0"/>
              <a:cs typeface="Arial" pitchFamily="34" charset="0"/>
            </a:endParaRPr>
          </a:p>
        </p:txBody>
      </p:sp>
      <p:sp>
        <p:nvSpPr>
          <p:cNvPr id="58" name="db1aa39a-0eca-4570-88b5-3ad1a8f26a8f"/>
          <p:cNvSpPr>
            <a:spLocks noChangeArrowheads="1"/>
          </p:cNvSpPr>
          <p:nvPr/>
        </p:nvSpPr>
        <p:spPr bwMode="gray">
          <a:xfrm>
            <a:off x="6511543" y="5192022"/>
            <a:ext cx="242887" cy="261937"/>
          </a:xfrm>
          <a:prstGeom prst="can">
            <a:avLst>
              <a:gd name="adj" fmla="val 48180"/>
            </a:avLst>
          </a:prstGeom>
          <a:gradFill rotWithShape="0">
            <a:gsLst>
              <a:gs pos="0">
                <a:srgbClr val="764700"/>
              </a:gs>
              <a:gs pos="50000">
                <a:srgbClr val="FF9900"/>
              </a:gs>
              <a:gs pos="100000">
                <a:srgbClr val="764700"/>
              </a:gs>
            </a:gsLst>
            <a:lin ang="0" scaled="1"/>
          </a:gradFill>
          <a:ln w="9525">
            <a:noFill/>
            <a:round/>
            <a:headEnd/>
            <a:tailEnd/>
          </a:ln>
        </p:spPr>
        <p:txBody>
          <a:bodyPr wrap="square" anchor="ctr">
            <a:noAutofit/>
          </a:bodyPr>
          <a:lstStyle/>
          <a:p>
            <a:pPr algn="ctr" defTabSz="801688" fontAlgn="ctr"/>
            <a:endParaRPr lang="en-US" altLang="zh-CN" sz="1200" b="1" dirty="0">
              <a:solidFill>
                <a:schemeClr val="bg1"/>
              </a:solidFill>
              <a:latin typeface="Huawei Sans" panose="020C0503030203020204" pitchFamily="34" charset="0"/>
              <a:cs typeface="Arial" pitchFamily="34" charset="0"/>
            </a:endParaRPr>
          </a:p>
        </p:txBody>
      </p:sp>
      <p:sp>
        <p:nvSpPr>
          <p:cNvPr id="59" name="4d635a8e-df27-47a1-b5ab-c2aa7b9a318c"/>
          <p:cNvSpPr>
            <a:spLocks noChangeArrowheads="1"/>
          </p:cNvSpPr>
          <p:nvPr/>
        </p:nvSpPr>
        <p:spPr bwMode="gray">
          <a:xfrm>
            <a:off x="6825868" y="5192022"/>
            <a:ext cx="241300" cy="261937"/>
          </a:xfrm>
          <a:prstGeom prst="can">
            <a:avLst>
              <a:gd name="adj" fmla="val 48497"/>
            </a:avLst>
          </a:prstGeom>
          <a:gradFill rotWithShape="0">
            <a:gsLst>
              <a:gs pos="0">
                <a:srgbClr val="764700"/>
              </a:gs>
              <a:gs pos="50000">
                <a:srgbClr val="FF9900"/>
              </a:gs>
              <a:gs pos="100000">
                <a:srgbClr val="764700"/>
              </a:gs>
            </a:gsLst>
            <a:lin ang="0" scaled="1"/>
          </a:gradFill>
          <a:ln w="9525">
            <a:noFill/>
            <a:round/>
            <a:headEnd/>
            <a:tailEnd/>
          </a:ln>
        </p:spPr>
        <p:txBody>
          <a:bodyPr wrap="square" anchor="ctr">
            <a:noAutofit/>
          </a:bodyPr>
          <a:lstStyle/>
          <a:p>
            <a:pPr algn="ctr" defTabSz="801688" fontAlgn="ctr"/>
            <a:endParaRPr lang="en-US" altLang="zh-CN" sz="1200" b="1" dirty="0">
              <a:solidFill>
                <a:schemeClr val="bg1"/>
              </a:solidFill>
              <a:latin typeface="Huawei Sans" panose="020C0503030203020204" pitchFamily="34" charset="0"/>
              <a:cs typeface="Arial" pitchFamily="34" charset="0"/>
            </a:endParaRPr>
          </a:p>
        </p:txBody>
      </p:sp>
      <p:sp>
        <p:nvSpPr>
          <p:cNvPr id="60" name="8ef26abf-80bd-4d04-b464-694bb5fbdb22"/>
          <p:cNvSpPr>
            <a:spLocks noChangeArrowheads="1"/>
          </p:cNvSpPr>
          <p:nvPr/>
        </p:nvSpPr>
        <p:spPr bwMode="auto">
          <a:xfrm>
            <a:off x="7891079" y="4020446"/>
            <a:ext cx="1767240" cy="787307"/>
          </a:xfrm>
          <a:prstGeom prst="rightArrow">
            <a:avLst>
              <a:gd name="adj1" fmla="val 50000"/>
              <a:gd name="adj2" fmla="val 49944"/>
            </a:avLst>
          </a:prstGeom>
          <a:solidFill>
            <a:srgbClr val="C0C0C0"/>
          </a:solidFill>
          <a:ln w="9525" algn="ctr">
            <a:noFill/>
            <a:miter lim="800000"/>
            <a:headEnd/>
            <a:tailEnd/>
          </a:ln>
        </p:spPr>
        <p:txBody>
          <a:bodyPr wrap="square" lIns="0" rIns="0" anchor="ctr">
            <a:noAutofit/>
          </a:bodyPr>
          <a:lstStyle/>
          <a:p>
            <a:pPr algn="ctr" defTabSz="935038" fontAlgn="ctr"/>
            <a:r>
              <a:rPr lang="ru-RU" sz="1200" dirty="0">
                <a:latin typeface="Huawei Sans" panose="020C0503030203020204" pitchFamily="34" charset="0"/>
              </a:rPr>
              <a:t>Горизонтальное масштабирование</a:t>
            </a:r>
          </a:p>
        </p:txBody>
      </p:sp>
      <p:sp>
        <p:nvSpPr>
          <p:cNvPr id="61" name="e625cdd6-cd04-430c-ba83-bbb103284549"/>
          <p:cNvSpPr>
            <a:spLocks noChangeArrowheads="1"/>
          </p:cNvSpPr>
          <p:nvPr/>
        </p:nvSpPr>
        <p:spPr bwMode="gray">
          <a:xfrm>
            <a:off x="10494931" y="3314306"/>
            <a:ext cx="241300" cy="261938"/>
          </a:xfrm>
          <a:prstGeom prst="can">
            <a:avLst>
              <a:gd name="adj" fmla="val 48497"/>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62" name="adf98e62-c967-4147-8204-45990a5301c5"/>
          <p:cNvSpPr>
            <a:spLocks noChangeArrowheads="1"/>
          </p:cNvSpPr>
          <p:nvPr/>
        </p:nvSpPr>
        <p:spPr bwMode="gray">
          <a:xfrm>
            <a:off x="10807669" y="3314306"/>
            <a:ext cx="242887" cy="261938"/>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63" name="93261199-d4ed-4e73-a625-54a1290786b8"/>
          <p:cNvSpPr>
            <a:spLocks noChangeArrowheads="1"/>
          </p:cNvSpPr>
          <p:nvPr/>
        </p:nvSpPr>
        <p:spPr bwMode="gray">
          <a:xfrm>
            <a:off x="10494931" y="3576244"/>
            <a:ext cx="241300" cy="261937"/>
          </a:xfrm>
          <a:prstGeom prst="can">
            <a:avLst>
              <a:gd name="adj" fmla="val 48497"/>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64" name="52ec9434-dfde-46cc-8439-93b89ec32403"/>
          <p:cNvSpPr>
            <a:spLocks noChangeArrowheads="1"/>
          </p:cNvSpPr>
          <p:nvPr/>
        </p:nvSpPr>
        <p:spPr bwMode="gray">
          <a:xfrm>
            <a:off x="10807669" y="3576244"/>
            <a:ext cx="242887" cy="261937"/>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65" name="7558c30e-42d6-4f37-b9d0-78ad28132655"/>
          <p:cNvSpPr>
            <a:spLocks noChangeArrowheads="1"/>
          </p:cNvSpPr>
          <p:nvPr/>
        </p:nvSpPr>
        <p:spPr bwMode="gray">
          <a:xfrm>
            <a:off x="9888506" y="3320656"/>
            <a:ext cx="241300" cy="261938"/>
          </a:xfrm>
          <a:prstGeom prst="can">
            <a:avLst>
              <a:gd name="adj" fmla="val 48497"/>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66" name="6aba6efe-2105-448e-bd74-725eb010a5ef"/>
          <p:cNvSpPr>
            <a:spLocks noChangeArrowheads="1"/>
          </p:cNvSpPr>
          <p:nvPr/>
        </p:nvSpPr>
        <p:spPr bwMode="gray">
          <a:xfrm>
            <a:off x="10201244" y="3320656"/>
            <a:ext cx="242887" cy="261938"/>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67" name="48150e92-7100-437d-8c62-f25db671a54e"/>
          <p:cNvSpPr>
            <a:spLocks noChangeArrowheads="1"/>
          </p:cNvSpPr>
          <p:nvPr/>
        </p:nvSpPr>
        <p:spPr bwMode="gray">
          <a:xfrm>
            <a:off x="9888506" y="3582594"/>
            <a:ext cx="241300" cy="261937"/>
          </a:xfrm>
          <a:prstGeom prst="can">
            <a:avLst>
              <a:gd name="adj" fmla="val 48497"/>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68" name="4a8375cb-2ccf-443e-bbc9-f5e18abe5858"/>
          <p:cNvSpPr>
            <a:spLocks noChangeArrowheads="1"/>
          </p:cNvSpPr>
          <p:nvPr/>
        </p:nvSpPr>
        <p:spPr bwMode="gray">
          <a:xfrm>
            <a:off x="10201244" y="3582594"/>
            <a:ext cx="242887" cy="261937"/>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69" name="53d86d1a-d740-45e0-8ff3-0bf95ca21d4c"/>
          <p:cNvSpPr>
            <a:spLocks noChangeAspect="1" noChangeArrowheads="1"/>
          </p:cNvSpPr>
          <p:nvPr/>
        </p:nvSpPr>
        <p:spPr bwMode="auto">
          <a:xfrm>
            <a:off x="9755156" y="4541351"/>
            <a:ext cx="1444625" cy="1109755"/>
          </a:xfrm>
          <a:prstGeom prst="rect">
            <a:avLst/>
          </a:prstGeom>
          <a:solidFill>
            <a:srgbClr val="EAEAEA"/>
          </a:solidFill>
          <a:ln w="9525" algn="ctr">
            <a:noFill/>
            <a:miter lim="800000"/>
            <a:headEnd/>
            <a:tailEnd/>
          </a:ln>
        </p:spPr>
        <p:txBody>
          <a:bodyPr wrap="square" anchor="ctr">
            <a:noAutofit/>
          </a:bodyPr>
          <a:lstStyle/>
          <a:p>
            <a:pPr fontAlgn="ctr"/>
            <a:endParaRPr lang="en-US" altLang="zh-CN" sz="1200" dirty="0">
              <a:latin typeface="Huawei Sans" panose="020C0503030203020204" pitchFamily="34" charset="0"/>
              <a:cs typeface="Arial" pitchFamily="34" charset="0"/>
            </a:endParaRPr>
          </a:p>
        </p:txBody>
      </p:sp>
      <p:sp>
        <p:nvSpPr>
          <p:cNvPr id="70" name="b4af31f5-954e-4873-9a76-320139227911"/>
          <p:cNvSpPr>
            <a:spLocks noChangeArrowheads="1"/>
          </p:cNvSpPr>
          <p:nvPr/>
        </p:nvSpPr>
        <p:spPr bwMode="gray">
          <a:xfrm>
            <a:off x="10494931" y="5078019"/>
            <a:ext cx="241300" cy="261937"/>
          </a:xfrm>
          <a:prstGeom prst="can">
            <a:avLst>
              <a:gd name="adj" fmla="val 48497"/>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71" name="c9da8a9a-a755-4257-bef3-a183ec986985"/>
          <p:cNvSpPr>
            <a:spLocks noChangeArrowheads="1"/>
          </p:cNvSpPr>
          <p:nvPr/>
        </p:nvSpPr>
        <p:spPr bwMode="gray">
          <a:xfrm>
            <a:off x="10807669" y="5078019"/>
            <a:ext cx="242887" cy="261937"/>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72" name="669c5830-eac5-4871-be50-e2c245fb9fdd"/>
          <p:cNvSpPr>
            <a:spLocks noChangeArrowheads="1"/>
          </p:cNvSpPr>
          <p:nvPr/>
        </p:nvSpPr>
        <p:spPr bwMode="gray">
          <a:xfrm>
            <a:off x="10494931" y="5339956"/>
            <a:ext cx="241300" cy="261938"/>
          </a:xfrm>
          <a:prstGeom prst="can">
            <a:avLst>
              <a:gd name="adj" fmla="val 48497"/>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73" name="65d4f370-b20b-4ae3-887c-62986c1b1f8c"/>
          <p:cNvSpPr>
            <a:spLocks noChangeArrowheads="1"/>
          </p:cNvSpPr>
          <p:nvPr/>
        </p:nvSpPr>
        <p:spPr bwMode="gray">
          <a:xfrm>
            <a:off x="10807669" y="5339956"/>
            <a:ext cx="242887" cy="261938"/>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74" name="234f6c4b-1eeb-45bf-8143-83968920b7bf"/>
          <p:cNvSpPr>
            <a:spLocks noChangeArrowheads="1"/>
          </p:cNvSpPr>
          <p:nvPr/>
        </p:nvSpPr>
        <p:spPr bwMode="gray">
          <a:xfrm>
            <a:off x="9888506" y="5084369"/>
            <a:ext cx="241300" cy="261937"/>
          </a:xfrm>
          <a:prstGeom prst="can">
            <a:avLst>
              <a:gd name="adj" fmla="val 48497"/>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75" name="7e85c1d3-5a10-4c7e-b408-12045df859ed"/>
          <p:cNvSpPr>
            <a:spLocks noChangeArrowheads="1"/>
          </p:cNvSpPr>
          <p:nvPr/>
        </p:nvSpPr>
        <p:spPr bwMode="gray">
          <a:xfrm>
            <a:off x="10201244" y="5084369"/>
            <a:ext cx="242887" cy="261937"/>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76" name="fc83f40b-e09c-4200-aca7-465463c72452"/>
          <p:cNvSpPr>
            <a:spLocks noChangeArrowheads="1"/>
          </p:cNvSpPr>
          <p:nvPr/>
        </p:nvSpPr>
        <p:spPr bwMode="gray">
          <a:xfrm>
            <a:off x="9888506" y="5346306"/>
            <a:ext cx="241300" cy="261938"/>
          </a:xfrm>
          <a:prstGeom prst="can">
            <a:avLst>
              <a:gd name="adj" fmla="val 48497"/>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77" name="5c81a1e5-9eb7-497a-98e2-c6b8e96dd9f7"/>
          <p:cNvSpPr>
            <a:spLocks noChangeArrowheads="1"/>
          </p:cNvSpPr>
          <p:nvPr/>
        </p:nvSpPr>
        <p:spPr bwMode="gray">
          <a:xfrm>
            <a:off x="10201244" y="5346306"/>
            <a:ext cx="242887" cy="261938"/>
          </a:xfrm>
          <a:prstGeom prst="can">
            <a:avLst>
              <a:gd name="adj" fmla="val 48180"/>
            </a:avLst>
          </a:prstGeom>
          <a:gradFill rotWithShape="1">
            <a:gsLst>
              <a:gs pos="0">
                <a:srgbClr val="005E76"/>
              </a:gs>
              <a:gs pos="50000">
                <a:srgbClr val="00CCFF"/>
              </a:gs>
              <a:gs pos="100000">
                <a:srgbClr val="005E76"/>
              </a:gs>
            </a:gsLst>
            <a:lin ang="0" scaled="1"/>
          </a:gradFill>
          <a:ln w="9525">
            <a:noFill/>
            <a:round/>
            <a:headEnd/>
            <a:tailEnd/>
          </a:ln>
        </p:spPr>
        <p:txBody>
          <a:bodyPr wrap="square" anchor="ctr">
            <a:noAutofit/>
          </a:bodyPr>
          <a:lstStyle/>
          <a:p>
            <a:pPr fontAlgn="ctr"/>
            <a:endParaRPr lang="en-US" altLang="zh-CN" sz="1200" dirty="0">
              <a:solidFill>
                <a:schemeClr val="bg1"/>
              </a:solidFill>
              <a:latin typeface="Huawei Sans" panose="020C0503030203020204" pitchFamily="34" charset="0"/>
              <a:cs typeface="Arial" pitchFamily="34" charset="0"/>
            </a:endParaRPr>
          </a:p>
        </p:txBody>
      </p:sp>
      <p:sp>
        <p:nvSpPr>
          <p:cNvPr id="78" name="be8dda40-e564-482d-be93-1a72ee330803"/>
          <p:cNvSpPr/>
          <p:nvPr/>
        </p:nvSpPr>
        <p:spPr bwMode="auto">
          <a:xfrm>
            <a:off x="9759919" y="4101706"/>
            <a:ext cx="1487524" cy="393310"/>
          </a:xfrm>
          <a:prstGeom prst="roundRect">
            <a:avLst/>
          </a:prstGeom>
          <a:solidFill>
            <a:schemeClr val="bg1">
              <a:lumMod val="50000"/>
            </a:schemeClr>
          </a:solidFill>
          <a:ln w="9525" algn="ctr">
            <a:noFill/>
            <a:miter lim="800000"/>
            <a:headEnd/>
            <a:tailEnd/>
          </a:ln>
        </p:spPr>
        <p:txBody>
          <a:bodyPr wrap="square" anchor="ctr">
            <a:noAutofit/>
          </a:bodyPr>
          <a:lstStyle/>
          <a:p>
            <a:pPr algn="ctr" defTabSz="935038" fontAlgn="ctr">
              <a:defRPr/>
            </a:pPr>
            <a:r>
              <a:rPr lang="ru-RU" sz="1200" dirty="0" err="1">
                <a:latin typeface="Huawei Sans" panose="020C0503030203020204" pitchFamily="34" charset="0"/>
              </a:rPr>
              <a:t>Fabric</a:t>
            </a:r>
            <a:r>
              <a:rPr lang="ru-RU" sz="1200" dirty="0">
                <a:latin typeface="Huawei Sans" panose="020C0503030203020204" pitchFamily="34" charset="0"/>
              </a:rPr>
              <a:t> коммутатора</a:t>
            </a:r>
          </a:p>
        </p:txBody>
      </p:sp>
      <p:sp>
        <p:nvSpPr>
          <p:cNvPr id="79" name="840039d2-ac64-478d-9d5a-71d5afedc7fd"/>
          <p:cNvSpPr txBox="1">
            <a:spLocks noChangeArrowheads="1"/>
          </p:cNvSpPr>
          <p:nvPr/>
        </p:nvSpPr>
        <p:spPr bwMode="auto">
          <a:xfrm>
            <a:off x="1142648" y="3543311"/>
            <a:ext cx="1235075" cy="461665"/>
          </a:xfrm>
          <a:prstGeom prst="rect">
            <a:avLst/>
          </a:prstGeom>
          <a:noFill/>
          <a:ln w="9525">
            <a:noFill/>
            <a:miter lim="800000"/>
            <a:headEnd/>
            <a:tailEnd/>
          </a:ln>
        </p:spPr>
        <p:txBody>
          <a:bodyPr wrap="square">
            <a:noAutofit/>
          </a:bodyPr>
          <a:lstStyle/>
          <a:p>
            <a:pPr algn="ctr" fontAlgn="ctr"/>
            <a:r>
              <a:rPr lang="ru-RU" sz="1200">
                <a:latin typeface="Huawei Sans" panose="020C0503030203020204" pitchFamily="34" charset="0"/>
              </a:rPr>
              <a:t>Контроллеры хранилища</a:t>
            </a:r>
          </a:p>
        </p:txBody>
      </p:sp>
      <p:sp>
        <p:nvSpPr>
          <p:cNvPr id="80" name="409e157f-d81b-4e50-9d19-97418706dcf6"/>
          <p:cNvSpPr txBox="1">
            <a:spLocks noChangeArrowheads="1"/>
          </p:cNvSpPr>
          <p:nvPr/>
        </p:nvSpPr>
        <p:spPr bwMode="auto">
          <a:xfrm>
            <a:off x="4327143" y="3523467"/>
            <a:ext cx="1235075" cy="461665"/>
          </a:xfrm>
          <a:prstGeom prst="rect">
            <a:avLst/>
          </a:prstGeom>
          <a:noFill/>
          <a:ln w="9525">
            <a:noFill/>
            <a:miter lim="800000"/>
            <a:headEnd/>
            <a:tailEnd/>
          </a:ln>
        </p:spPr>
        <p:txBody>
          <a:bodyPr wrap="square">
            <a:noAutofit/>
          </a:bodyPr>
          <a:lstStyle/>
          <a:p>
            <a:pPr algn="ctr" fontAlgn="ctr"/>
            <a:r>
              <a:rPr lang="ru-RU" sz="1200">
                <a:latin typeface="Huawei Sans" panose="020C0503030203020204" pitchFamily="34" charset="0"/>
              </a:rPr>
              <a:t>Контроллеры хранилища</a:t>
            </a:r>
          </a:p>
        </p:txBody>
      </p:sp>
      <p:sp>
        <p:nvSpPr>
          <p:cNvPr id="81" name="08b0cf19-06a6-411f-b316-3682ae61f53b"/>
          <p:cNvSpPr txBox="1">
            <a:spLocks noChangeArrowheads="1"/>
          </p:cNvSpPr>
          <p:nvPr/>
        </p:nvSpPr>
        <p:spPr bwMode="auto">
          <a:xfrm>
            <a:off x="6451218" y="2975872"/>
            <a:ext cx="1235075" cy="461665"/>
          </a:xfrm>
          <a:prstGeom prst="rect">
            <a:avLst/>
          </a:prstGeom>
          <a:noFill/>
          <a:ln w="9525">
            <a:noFill/>
            <a:miter lim="800000"/>
            <a:headEnd/>
            <a:tailEnd/>
          </a:ln>
        </p:spPr>
        <p:txBody>
          <a:bodyPr wrap="square">
            <a:noAutofit/>
          </a:bodyPr>
          <a:lstStyle/>
          <a:p>
            <a:pPr algn="ctr" fontAlgn="ctr"/>
            <a:r>
              <a:rPr lang="ru-RU" sz="1200">
                <a:latin typeface="Huawei Sans" panose="020C0503030203020204" pitchFamily="34" charset="0"/>
              </a:rPr>
              <a:t>Контроллеры хранилища</a:t>
            </a:r>
          </a:p>
        </p:txBody>
      </p:sp>
      <p:sp>
        <p:nvSpPr>
          <p:cNvPr id="82" name="a6349f9e-3578-49cd-b457-1b7727744e2f"/>
          <p:cNvSpPr txBox="1">
            <a:spLocks noChangeArrowheads="1"/>
          </p:cNvSpPr>
          <p:nvPr/>
        </p:nvSpPr>
        <p:spPr bwMode="auto">
          <a:xfrm>
            <a:off x="6486143" y="4380809"/>
            <a:ext cx="1235075" cy="461665"/>
          </a:xfrm>
          <a:prstGeom prst="rect">
            <a:avLst/>
          </a:prstGeom>
          <a:noFill/>
          <a:ln w="9525">
            <a:noFill/>
            <a:miter lim="800000"/>
            <a:headEnd/>
            <a:tailEnd/>
          </a:ln>
        </p:spPr>
        <p:txBody>
          <a:bodyPr wrap="square">
            <a:noAutofit/>
          </a:bodyPr>
          <a:lstStyle/>
          <a:p>
            <a:pPr algn="ctr" fontAlgn="ctr"/>
            <a:r>
              <a:rPr lang="ru-RU" sz="1200">
                <a:latin typeface="Huawei Sans" panose="020C0503030203020204" pitchFamily="34" charset="0"/>
              </a:rPr>
              <a:t>Контроллеры хранилища</a:t>
            </a:r>
          </a:p>
        </p:txBody>
      </p:sp>
      <p:sp>
        <p:nvSpPr>
          <p:cNvPr id="83" name="07216ad5-2e76-47ad-b937-959fc913227f"/>
          <p:cNvSpPr txBox="1">
            <a:spLocks noChangeArrowheads="1"/>
          </p:cNvSpPr>
          <p:nvPr/>
        </p:nvSpPr>
        <p:spPr bwMode="auto">
          <a:xfrm>
            <a:off x="9899619" y="2842819"/>
            <a:ext cx="1233487" cy="461665"/>
          </a:xfrm>
          <a:prstGeom prst="rect">
            <a:avLst/>
          </a:prstGeom>
          <a:noFill/>
          <a:ln w="9525">
            <a:noFill/>
            <a:miter lim="800000"/>
            <a:headEnd/>
            <a:tailEnd/>
          </a:ln>
        </p:spPr>
        <p:txBody>
          <a:bodyPr wrap="square">
            <a:noAutofit/>
          </a:bodyPr>
          <a:lstStyle/>
          <a:p>
            <a:pPr algn="ctr" fontAlgn="ctr"/>
            <a:r>
              <a:rPr lang="ru-RU" sz="1200">
                <a:latin typeface="Huawei Sans" panose="020C0503030203020204" pitchFamily="34" charset="0"/>
              </a:rPr>
              <a:t>Контроллеры хранилища</a:t>
            </a:r>
          </a:p>
        </p:txBody>
      </p:sp>
      <p:sp>
        <p:nvSpPr>
          <p:cNvPr id="84" name="a8479ac7-f072-4d01-99c3-64fb7579c07b"/>
          <p:cNvSpPr txBox="1">
            <a:spLocks noChangeArrowheads="1"/>
          </p:cNvSpPr>
          <p:nvPr/>
        </p:nvSpPr>
        <p:spPr bwMode="auto">
          <a:xfrm>
            <a:off x="9863106" y="4570019"/>
            <a:ext cx="1235075" cy="461665"/>
          </a:xfrm>
          <a:prstGeom prst="rect">
            <a:avLst/>
          </a:prstGeom>
          <a:noFill/>
          <a:ln w="9525">
            <a:noFill/>
            <a:miter lim="800000"/>
            <a:headEnd/>
            <a:tailEnd/>
          </a:ln>
        </p:spPr>
        <p:txBody>
          <a:bodyPr wrap="square">
            <a:noAutofit/>
          </a:bodyPr>
          <a:lstStyle/>
          <a:p>
            <a:pPr algn="ctr" fontAlgn="ctr"/>
            <a:r>
              <a:rPr lang="ru-RU" sz="1200">
                <a:latin typeface="Huawei Sans" panose="020C0503030203020204" pitchFamily="34" charset="0"/>
              </a:rPr>
              <a:t>Контроллеры хранилища</a:t>
            </a:r>
          </a:p>
        </p:txBody>
      </p:sp>
      <p:sp>
        <p:nvSpPr>
          <p:cNvPr id="85" name="91c11ce6-85e4-485d-a515-f255ab8663e6"/>
          <p:cNvSpPr txBox="1">
            <a:spLocks noChangeArrowheads="1"/>
          </p:cNvSpPr>
          <p:nvPr/>
        </p:nvSpPr>
        <p:spPr bwMode="auto">
          <a:xfrm>
            <a:off x="2575056" y="5261779"/>
            <a:ext cx="2294218" cy="338554"/>
          </a:xfrm>
          <a:prstGeom prst="rect">
            <a:avLst/>
          </a:prstGeom>
          <a:noFill/>
          <a:ln w="9525">
            <a:noFill/>
            <a:miter lim="800000"/>
            <a:headEnd/>
            <a:tailEnd/>
          </a:ln>
        </p:spPr>
        <p:txBody>
          <a:bodyPr wrap="square">
            <a:noAutofit/>
          </a:bodyPr>
          <a:lstStyle/>
          <a:p>
            <a:pPr fontAlgn="ctr"/>
            <a:r>
              <a:rPr lang="ru-RU" sz="1600" b="1" dirty="0">
                <a:latin typeface="Huawei Sans" panose="020C0503030203020204" pitchFamily="34" charset="0"/>
              </a:rPr>
              <a:t>Вертикальное масштабирование архитектуры</a:t>
            </a:r>
          </a:p>
        </p:txBody>
      </p:sp>
      <p:sp>
        <p:nvSpPr>
          <p:cNvPr id="86" name="49430a19-9eac-4c3e-aa8e-fd2fc9cba707"/>
          <p:cNvSpPr txBox="1">
            <a:spLocks noChangeArrowheads="1"/>
          </p:cNvSpPr>
          <p:nvPr/>
        </p:nvSpPr>
        <p:spPr bwMode="auto">
          <a:xfrm>
            <a:off x="7468515" y="5729479"/>
            <a:ext cx="2375971" cy="338554"/>
          </a:xfrm>
          <a:prstGeom prst="rect">
            <a:avLst/>
          </a:prstGeom>
          <a:noFill/>
          <a:ln w="9525">
            <a:noFill/>
            <a:miter lim="800000"/>
            <a:headEnd/>
            <a:tailEnd/>
          </a:ln>
        </p:spPr>
        <p:txBody>
          <a:bodyPr wrap="square">
            <a:noAutofit/>
          </a:bodyPr>
          <a:lstStyle/>
          <a:p>
            <a:pPr fontAlgn="ctr"/>
            <a:r>
              <a:rPr lang="ru-RU" sz="1600" b="1">
                <a:latin typeface="Huawei Sans" panose="020C0503030203020204" pitchFamily="34" charset="0"/>
              </a:rPr>
              <a:t>Горизонтальное масштабирование архитектуры</a:t>
            </a:r>
          </a:p>
        </p:txBody>
      </p:sp>
      <p:sp>
        <p:nvSpPr>
          <p:cNvPr id="87" name="b918bd8f-2eca-4695-8694-ca8f221e0b5b"/>
          <p:cNvSpPr txBox="1">
            <a:spLocks noChangeArrowheads="1"/>
          </p:cNvSpPr>
          <p:nvPr/>
        </p:nvSpPr>
        <p:spPr bwMode="auto">
          <a:xfrm>
            <a:off x="2563881" y="3024992"/>
            <a:ext cx="2426837" cy="276999"/>
          </a:xfrm>
          <a:prstGeom prst="rect">
            <a:avLst/>
          </a:prstGeom>
          <a:noFill/>
          <a:ln w="9525">
            <a:noFill/>
            <a:miter lim="800000"/>
            <a:headEnd/>
            <a:tailEnd/>
          </a:ln>
        </p:spPr>
        <p:txBody>
          <a:bodyPr wrap="square">
            <a:noAutofit/>
          </a:bodyPr>
          <a:lstStyle/>
          <a:p>
            <a:pPr fontAlgn="ctr"/>
            <a:r>
              <a:rPr lang="ru-RU" sz="1200">
                <a:latin typeface="Huawei Sans" panose="020C0503030203020204" pitchFamily="34" charset="0"/>
              </a:rPr>
              <a:t>Устройства (блоки и диски)</a:t>
            </a:r>
          </a:p>
        </p:txBody>
      </p:sp>
    </p:spTree>
    <p:extLst>
      <p:ext uri="{BB962C8B-B14F-4D97-AF65-F5344CB8AC3E}">
        <p14:creationId xmlns:p14="http://schemas.microsoft.com/office/powerpoint/2010/main" val="520446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968" y="293699"/>
            <a:ext cx="10728325" cy="497095"/>
          </a:xfrm>
        </p:spPr>
        <p:txBody>
          <a:bodyPr wrap="square">
            <a:noAutofit/>
          </a:bodyPr>
          <a:lstStyle/>
          <a:p>
            <a:r>
              <a:rPr lang="ru-RU" sz="2800" dirty="0"/>
              <a:t>Принципы сетевого вертикального масштабирования блока дисков SAS</a:t>
            </a:r>
          </a:p>
        </p:txBody>
      </p:sp>
      <p:grpSp>
        <p:nvGrpSpPr>
          <p:cNvPr id="18" name="组合 17"/>
          <p:cNvGrpSpPr/>
          <p:nvPr/>
        </p:nvGrpSpPr>
        <p:grpSpPr>
          <a:xfrm>
            <a:off x="2849626" y="1056687"/>
            <a:ext cx="6492749" cy="5008758"/>
            <a:chOff x="5908395" y="1128868"/>
            <a:chExt cx="5551765" cy="4282847"/>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8395" y="1158531"/>
              <a:ext cx="5551765" cy="4253184"/>
            </a:xfrm>
            <a:prstGeom prst="rect">
              <a:avLst/>
            </a:prstGeom>
          </p:spPr>
        </p:pic>
        <p:sp>
          <p:nvSpPr>
            <p:cNvPr id="3" name="圆角矩形 2"/>
            <p:cNvSpPr/>
            <p:nvPr/>
          </p:nvSpPr>
          <p:spPr>
            <a:xfrm>
              <a:off x="7511643" y="1128868"/>
              <a:ext cx="2345267" cy="395817"/>
            </a:xfrm>
            <a:prstGeom prst="roundRect">
              <a:avLst/>
            </a:prstGeom>
            <a:solidFill>
              <a:srgbClr val="006A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bg1"/>
                  </a:solidFill>
                  <a:latin typeface="Huawei Sans" panose="020C0503030203020204" pitchFamily="34" charset="0"/>
                  <a:cs typeface="Huawei Sans" panose="020C0503030203020204" pitchFamily="34" charset="0"/>
                </a:rPr>
                <a:t>Добавление блока дисков SAS с двумя устройствами в существующую петлю</a:t>
              </a:r>
            </a:p>
          </p:txBody>
        </p:sp>
        <p:sp>
          <p:nvSpPr>
            <p:cNvPr id="4" name="圆角矩形 3"/>
            <p:cNvSpPr/>
            <p:nvPr/>
          </p:nvSpPr>
          <p:spPr>
            <a:xfrm>
              <a:off x="10104906" y="1554348"/>
              <a:ext cx="1033597" cy="307826"/>
            </a:xfrm>
            <a:prstGeom prst="roundRect">
              <a:avLst/>
            </a:prstGeom>
            <a:solidFill>
              <a:srgbClr val="C55A1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100" dirty="0">
                  <a:solidFill>
                    <a:schemeClr val="bg1"/>
                  </a:solidFill>
                  <a:latin typeface="Huawei Sans" panose="020C0503030203020204" pitchFamily="34" charset="0"/>
                  <a:cs typeface="Huawei Sans" panose="020C0503030203020204" pitchFamily="34" charset="0"/>
                </a:rPr>
                <a:t>Блок контроллеров</a:t>
              </a:r>
            </a:p>
          </p:txBody>
        </p:sp>
        <p:sp>
          <p:nvSpPr>
            <p:cNvPr id="12" name="圆角矩形 11"/>
            <p:cNvSpPr/>
            <p:nvPr/>
          </p:nvSpPr>
          <p:spPr>
            <a:xfrm>
              <a:off x="10104906" y="2883170"/>
              <a:ext cx="1033597" cy="437967"/>
            </a:xfrm>
            <a:prstGeom prst="roundRect">
              <a:avLst/>
            </a:prstGeom>
            <a:solidFill>
              <a:srgbClr val="C55A1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000" dirty="0">
                  <a:solidFill>
                    <a:schemeClr val="bg1"/>
                  </a:solidFill>
                  <a:latin typeface="Huawei Sans" panose="020C0503030203020204" pitchFamily="34" charset="0"/>
                  <a:cs typeface="Huawei Sans" panose="020C0503030203020204" pitchFamily="34" charset="0"/>
                </a:rPr>
                <a:t>Блок дисков SAS с двумя устройствами 0</a:t>
              </a:r>
            </a:p>
          </p:txBody>
        </p:sp>
        <p:sp>
          <p:nvSpPr>
            <p:cNvPr id="13" name="圆角矩形 12"/>
            <p:cNvSpPr/>
            <p:nvPr/>
          </p:nvSpPr>
          <p:spPr>
            <a:xfrm>
              <a:off x="10104906" y="4264408"/>
              <a:ext cx="1033597" cy="307826"/>
            </a:xfrm>
            <a:prstGeom prst="roundRect">
              <a:avLst/>
            </a:prstGeom>
            <a:solidFill>
              <a:srgbClr val="C55A1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200" dirty="0">
                  <a:solidFill>
                    <a:schemeClr val="bg1"/>
                  </a:solidFill>
                  <a:latin typeface="Huawei Sans" panose="020C0503030203020204" pitchFamily="34" charset="0"/>
                  <a:cs typeface="Huawei Sans" panose="020C0503030203020204" pitchFamily="34" charset="0"/>
                </a:rPr>
                <a:t>Блок дисков SAS 1</a:t>
              </a:r>
            </a:p>
          </p:txBody>
        </p:sp>
      </p:grpSp>
    </p:spTree>
    <p:extLst>
      <p:ext uri="{BB962C8B-B14F-4D97-AF65-F5344CB8AC3E}">
        <p14:creationId xmlns:p14="http://schemas.microsoft.com/office/powerpoint/2010/main" val="275436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968" y="197768"/>
            <a:ext cx="10728325" cy="497095"/>
          </a:xfrm>
        </p:spPr>
        <p:txBody>
          <a:bodyPr wrap="square">
            <a:noAutofit/>
          </a:bodyPr>
          <a:lstStyle/>
          <a:p>
            <a:r>
              <a:rPr lang="ru-RU" sz="2800" dirty="0">
                <a:latin typeface="Huawei Sans" panose="020C0503030203020204" pitchFamily="34" charset="0"/>
              </a:rPr>
              <a:t>Принципы сетевого вертикального масштабирования умного блока дисков</a:t>
            </a:r>
          </a:p>
        </p:txBody>
      </p:sp>
      <p:grpSp>
        <p:nvGrpSpPr>
          <p:cNvPr id="3" name="组合 2"/>
          <p:cNvGrpSpPr/>
          <p:nvPr/>
        </p:nvGrpSpPr>
        <p:grpSpPr>
          <a:xfrm>
            <a:off x="2577596" y="972017"/>
            <a:ext cx="7036808" cy="5135763"/>
            <a:chOff x="2577596" y="1056687"/>
            <a:chExt cx="7036808" cy="5135763"/>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7596" y="1113900"/>
              <a:ext cx="7036808" cy="5078550"/>
            </a:xfrm>
            <a:prstGeom prst="rect">
              <a:avLst/>
            </a:prstGeom>
          </p:spPr>
        </p:pic>
        <p:sp>
          <p:nvSpPr>
            <p:cNvPr id="10" name="圆角矩形 9"/>
            <p:cNvSpPr/>
            <p:nvPr/>
          </p:nvSpPr>
          <p:spPr>
            <a:xfrm>
              <a:off x="4724613" y="1056687"/>
              <a:ext cx="2742773" cy="462905"/>
            </a:xfrm>
            <a:prstGeom prst="roundRect">
              <a:avLst/>
            </a:prstGeom>
            <a:solidFill>
              <a:srgbClr val="006A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bg1"/>
                  </a:solidFill>
                  <a:latin typeface="Huawei Sans" panose="020C0503030203020204" pitchFamily="34" charset="0"/>
                  <a:cs typeface="Huawei Sans" panose="020C0503030203020204" pitchFamily="34" charset="0"/>
                </a:rPr>
                <a:t>Добавление умного блока дисков с двумя устройствами в существующую петлю</a:t>
              </a:r>
            </a:p>
          </p:txBody>
        </p:sp>
        <p:sp>
          <p:nvSpPr>
            <p:cNvPr id="11" name="圆角矩形 10"/>
            <p:cNvSpPr/>
            <p:nvPr/>
          </p:nvSpPr>
          <p:spPr>
            <a:xfrm>
              <a:off x="7784306" y="1554282"/>
              <a:ext cx="1322624" cy="402927"/>
            </a:xfrm>
            <a:prstGeom prst="roundRect">
              <a:avLst/>
            </a:prstGeom>
            <a:solidFill>
              <a:srgbClr val="C55A1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200" dirty="0">
                  <a:solidFill>
                    <a:schemeClr val="bg1"/>
                  </a:solidFill>
                  <a:latin typeface="Huawei Sans" panose="020C0503030203020204" pitchFamily="34" charset="0"/>
                  <a:cs typeface="Huawei Sans" panose="020C0503030203020204" pitchFamily="34" charset="0"/>
                </a:rPr>
                <a:t>Блок контроллеров</a:t>
              </a:r>
            </a:p>
          </p:txBody>
        </p:sp>
        <p:sp>
          <p:nvSpPr>
            <p:cNvPr id="12" name="圆角矩形 11"/>
            <p:cNvSpPr/>
            <p:nvPr/>
          </p:nvSpPr>
          <p:spPr>
            <a:xfrm>
              <a:off x="7784306" y="3218796"/>
              <a:ext cx="1322624" cy="360000"/>
            </a:xfrm>
            <a:prstGeom prst="roundRect">
              <a:avLst/>
            </a:prstGeom>
            <a:solidFill>
              <a:srgbClr val="C55A1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200" dirty="0">
                  <a:solidFill>
                    <a:schemeClr val="bg1"/>
                  </a:solidFill>
                  <a:latin typeface="Huawei Sans" panose="020C0503030203020204" pitchFamily="34" charset="0"/>
                  <a:cs typeface="Huawei Sans" panose="020C0503030203020204" pitchFamily="34" charset="0"/>
                </a:rPr>
                <a:t>Умный блок дисков 0</a:t>
              </a:r>
            </a:p>
          </p:txBody>
        </p:sp>
        <p:sp>
          <p:nvSpPr>
            <p:cNvPr id="13" name="圆角矩形 12"/>
            <p:cNvSpPr/>
            <p:nvPr/>
          </p:nvSpPr>
          <p:spPr>
            <a:xfrm>
              <a:off x="7898146" y="4705623"/>
              <a:ext cx="1208784" cy="360000"/>
            </a:xfrm>
            <a:prstGeom prst="roundRect">
              <a:avLst/>
            </a:prstGeom>
            <a:solidFill>
              <a:srgbClr val="C55A1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200" dirty="0">
                  <a:solidFill>
                    <a:schemeClr val="bg1"/>
                  </a:solidFill>
                  <a:latin typeface="Huawei Sans" panose="020C0503030203020204" pitchFamily="34" charset="0"/>
                  <a:cs typeface="Huawei Sans" panose="020C0503030203020204" pitchFamily="34" charset="0"/>
                </a:rPr>
                <a:t>Умный блок дисков 1</a:t>
              </a:r>
            </a:p>
          </p:txBody>
        </p:sp>
      </p:grpSp>
    </p:spTree>
    <p:extLst>
      <p:ext uri="{BB962C8B-B14F-4D97-AF65-F5344CB8AC3E}">
        <p14:creationId xmlns:p14="http://schemas.microsoft.com/office/powerpoint/2010/main" val="253814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a:latin typeface="Huawei Sans" panose="020C0503030203020204" pitchFamily="34" charset="0"/>
              </a:rPr>
              <a:t>Горизонтальное масштабирование PCIe и IP</a:t>
            </a:r>
          </a:p>
        </p:txBody>
      </p:sp>
      <p:sp>
        <p:nvSpPr>
          <p:cNvPr id="3" name="文本占位符 2"/>
          <p:cNvSpPr>
            <a:spLocks noGrp="1"/>
          </p:cNvSpPr>
          <p:nvPr>
            <p:ph type="body" sz="quarter" idx="10"/>
          </p:nvPr>
        </p:nvSpPr>
        <p:spPr/>
        <p:txBody>
          <a:bodyPr wrap="square">
            <a:noAutofit/>
          </a:bodyPr>
          <a:lstStyle/>
          <a:p>
            <a:pPr marL="355600" indent="-355600">
              <a:spcBef>
                <a:spcPct val="0"/>
              </a:spcBef>
              <a:buClr>
                <a:srgbClr val="777777"/>
              </a:buClr>
              <a:defRPr/>
            </a:pPr>
            <a:r>
              <a:rPr lang="ru-RU" sz="1800">
                <a:latin typeface="Huawei Sans" panose="020C0503030203020204" pitchFamily="34" charset="0"/>
              </a:rPr>
              <a:t>Горизонтальное масштабирование PCIe выполняется по протоколу PCIe, в то время как горизонтальное масштабирование IP работает на базе протокола IP.</a:t>
            </a:r>
          </a:p>
        </p:txBody>
      </p:sp>
      <p:grpSp>
        <p:nvGrpSpPr>
          <p:cNvPr id="17" name="组合 16"/>
          <p:cNvGrpSpPr/>
          <p:nvPr/>
        </p:nvGrpSpPr>
        <p:grpSpPr>
          <a:xfrm>
            <a:off x="1159915" y="2101433"/>
            <a:ext cx="2773375" cy="3663479"/>
            <a:chOff x="1159915" y="2101433"/>
            <a:chExt cx="2773375" cy="3663479"/>
          </a:xfrm>
        </p:grpSpPr>
        <p:sp>
          <p:nvSpPr>
            <p:cNvPr id="18" name="任意多边形 17"/>
            <p:cNvSpPr/>
            <p:nvPr/>
          </p:nvSpPr>
          <p:spPr>
            <a:xfrm>
              <a:off x="2084373" y="2101433"/>
              <a:ext cx="924458" cy="1221160"/>
            </a:xfrm>
            <a:custGeom>
              <a:avLst/>
              <a:gdLst>
                <a:gd name="connsiteX0" fmla="*/ 0 w 924458"/>
                <a:gd name="connsiteY0" fmla="*/ 1221160 h 1221160"/>
                <a:gd name="connsiteX1" fmla="*/ 462229 w 924458"/>
                <a:gd name="connsiteY1" fmla="*/ 0 h 1221160"/>
                <a:gd name="connsiteX2" fmla="*/ 462229 w 924458"/>
                <a:gd name="connsiteY2" fmla="*/ 0 h 1221160"/>
                <a:gd name="connsiteX3" fmla="*/ 924458 w 924458"/>
                <a:gd name="connsiteY3" fmla="*/ 1221160 h 1221160"/>
                <a:gd name="connsiteX4" fmla="*/ 0 w 924458"/>
                <a:gd name="connsiteY4" fmla="*/ 1221160 h 122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458" h="1221160">
                  <a:moveTo>
                    <a:pt x="0" y="1221160"/>
                  </a:moveTo>
                  <a:lnTo>
                    <a:pt x="462229" y="0"/>
                  </a:lnTo>
                  <a:lnTo>
                    <a:pt x="462229" y="0"/>
                  </a:lnTo>
                  <a:lnTo>
                    <a:pt x="924458" y="1221160"/>
                  </a:lnTo>
                  <a:lnTo>
                    <a:pt x="0" y="122116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533400">
                <a:spcBef>
                  <a:spcPct val="0"/>
                </a:spcBef>
                <a:spcAft>
                  <a:spcPct val="35000"/>
                </a:spcAft>
              </a:pPr>
              <a:r>
                <a:rPr lang="ru-RU" sz="1200" dirty="0">
                  <a:solidFill>
                    <a:schemeClr val="tx1"/>
                  </a:solidFill>
                  <a:latin typeface="Huawei Sans" panose="020C0503030203020204" pitchFamily="34" charset="0"/>
                  <a:cs typeface="Huawei Sans" panose="020C0503030203020204" pitchFamily="34" charset="0"/>
                </a:rPr>
                <a:t>Крупные компании</a:t>
              </a:r>
            </a:p>
          </p:txBody>
        </p:sp>
        <p:sp>
          <p:nvSpPr>
            <p:cNvPr id="19" name="任意多边形 18"/>
            <p:cNvSpPr/>
            <p:nvPr/>
          </p:nvSpPr>
          <p:spPr>
            <a:xfrm>
              <a:off x="1622144" y="3322592"/>
              <a:ext cx="1848917" cy="1221160"/>
            </a:xfrm>
            <a:custGeom>
              <a:avLst/>
              <a:gdLst>
                <a:gd name="connsiteX0" fmla="*/ 0 w 1848917"/>
                <a:gd name="connsiteY0" fmla="*/ 1221160 h 1221160"/>
                <a:gd name="connsiteX1" fmla="*/ 462233 w 1848917"/>
                <a:gd name="connsiteY1" fmla="*/ 0 h 1221160"/>
                <a:gd name="connsiteX2" fmla="*/ 1386684 w 1848917"/>
                <a:gd name="connsiteY2" fmla="*/ 0 h 1221160"/>
                <a:gd name="connsiteX3" fmla="*/ 1848917 w 1848917"/>
                <a:gd name="connsiteY3" fmla="*/ 1221160 h 1221160"/>
                <a:gd name="connsiteX4" fmla="*/ 0 w 1848917"/>
                <a:gd name="connsiteY4" fmla="*/ 1221160 h 122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917" h="1221160">
                  <a:moveTo>
                    <a:pt x="0" y="1221160"/>
                  </a:moveTo>
                  <a:lnTo>
                    <a:pt x="462233" y="0"/>
                  </a:lnTo>
                  <a:lnTo>
                    <a:pt x="1386684" y="0"/>
                  </a:lnTo>
                  <a:lnTo>
                    <a:pt x="1848917" y="1221160"/>
                  </a:lnTo>
                  <a:lnTo>
                    <a:pt x="0" y="122116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41340" tIns="17780" rIns="341341" bIns="17780" numCol="1" spcCol="1270" anchor="ctr" anchorCtr="0">
              <a:noAutofit/>
            </a:bodyPr>
            <a:lstStyle/>
            <a:p>
              <a:pPr lvl="0" algn="ctr" defTabSz="622300">
                <a:spcBef>
                  <a:spcPct val="0"/>
                </a:spcBef>
                <a:spcAft>
                  <a:spcPct val="35000"/>
                </a:spcAft>
              </a:pPr>
              <a:r>
                <a:rPr lang="ru-RU" sz="1400">
                  <a:solidFill>
                    <a:schemeClr val="tx1"/>
                  </a:solidFill>
                  <a:latin typeface="Huawei Sans" panose="020C0503030203020204" pitchFamily="34" charset="0"/>
                  <a:cs typeface="Huawei Sans" panose="020C0503030203020204" pitchFamily="34" charset="0"/>
                </a:rPr>
                <a:t>Средние компании</a:t>
              </a:r>
            </a:p>
          </p:txBody>
        </p:sp>
        <p:sp>
          <p:nvSpPr>
            <p:cNvPr id="20" name="任意多边形 19"/>
            <p:cNvSpPr/>
            <p:nvPr/>
          </p:nvSpPr>
          <p:spPr>
            <a:xfrm>
              <a:off x="1159915" y="4543752"/>
              <a:ext cx="2773375" cy="1221160"/>
            </a:xfrm>
            <a:custGeom>
              <a:avLst/>
              <a:gdLst>
                <a:gd name="connsiteX0" fmla="*/ 0 w 2773375"/>
                <a:gd name="connsiteY0" fmla="*/ 1221160 h 1221160"/>
                <a:gd name="connsiteX1" fmla="*/ 462233 w 2773375"/>
                <a:gd name="connsiteY1" fmla="*/ 0 h 1221160"/>
                <a:gd name="connsiteX2" fmla="*/ 2311142 w 2773375"/>
                <a:gd name="connsiteY2" fmla="*/ 0 h 1221160"/>
                <a:gd name="connsiteX3" fmla="*/ 2773375 w 2773375"/>
                <a:gd name="connsiteY3" fmla="*/ 1221160 h 1221160"/>
                <a:gd name="connsiteX4" fmla="*/ 0 w 2773375"/>
                <a:gd name="connsiteY4" fmla="*/ 1221160 h 122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3375" h="1221160">
                  <a:moveTo>
                    <a:pt x="0" y="1221160"/>
                  </a:moveTo>
                  <a:lnTo>
                    <a:pt x="462233" y="0"/>
                  </a:lnTo>
                  <a:lnTo>
                    <a:pt x="2311142" y="0"/>
                  </a:lnTo>
                  <a:lnTo>
                    <a:pt x="2773375" y="1221160"/>
                  </a:lnTo>
                  <a:lnTo>
                    <a:pt x="0" y="122116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505660" tIns="20320" rIns="505661" bIns="20320" numCol="1" spcCol="1270" anchor="ctr" anchorCtr="0">
              <a:noAutofit/>
            </a:bodyPr>
            <a:lstStyle/>
            <a:p>
              <a:pPr lvl="0" algn="ctr" defTabSz="711200">
                <a:spcBef>
                  <a:spcPct val="0"/>
                </a:spcBef>
                <a:spcAft>
                  <a:spcPct val="35000"/>
                </a:spcAft>
              </a:pPr>
              <a:r>
                <a:rPr lang="ru-RU" sz="1600">
                  <a:solidFill>
                    <a:schemeClr val="tx1"/>
                  </a:solidFill>
                  <a:latin typeface="Huawei Sans" panose="020C0503030203020204" pitchFamily="34" charset="0"/>
                  <a:cs typeface="Huawei Sans" panose="020C0503030203020204" pitchFamily="34" charset="0"/>
                </a:rPr>
                <a:t>Небольшие компании</a:t>
              </a:r>
            </a:p>
          </p:txBody>
        </p:sp>
      </p:grpSp>
      <p:grpSp>
        <p:nvGrpSpPr>
          <p:cNvPr id="5" name="组合 17"/>
          <p:cNvGrpSpPr/>
          <p:nvPr/>
        </p:nvGrpSpPr>
        <p:grpSpPr>
          <a:xfrm>
            <a:off x="4361366" y="2047720"/>
            <a:ext cx="2625305" cy="1142473"/>
            <a:chOff x="3133420" y="1802613"/>
            <a:chExt cx="1969586" cy="857119"/>
          </a:xfrm>
        </p:grpSpPr>
        <p:sp>
          <p:nvSpPr>
            <p:cNvPr id="6" name="左右箭头 5"/>
            <p:cNvSpPr/>
            <p:nvPr/>
          </p:nvSpPr>
          <p:spPr bwMode="auto">
            <a:xfrm>
              <a:off x="3198764" y="2446701"/>
              <a:ext cx="1902707" cy="213031"/>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21882" tIns="60941" rIns="121882" bIns="60941" numCol="1" rtlCol="0" anchor="t" anchorCtr="0" compatLnSpc="1">
              <a:prstTxWarp prst="textNoShape">
                <a:avLst/>
              </a:prstTxWarp>
              <a:noAutofit/>
            </a:bodyPr>
            <a:lstStyle/>
            <a:p>
              <a:pPr defTabSz="1218804" fontAlgn="ctr"/>
              <a:endParaRPr lang="en-US" altLang="zh-CN" sz="1400" b="1" dirty="0">
                <a:solidFill>
                  <a:prstClr val="black"/>
                </a:solidFill>
                <a:latin typeface="Huawei Sans" panose="020C0503030203020204" pitchFamily="34" charset="0"/>
              </a:endParaRPr>
            </a:p>
          </p:txBody>
        </p:sp>
        <p:sp>
          <p:nvSpPr>
            <p:cNvPr id="7" name="矩形 6"/>
            <p:cNvSpPr/>
            <p:nvPr/>
          </p:nvSpPr>
          <p:spPr>
            <a:xfrm>
              <a:off x="3133420" y="1802613"/>
              <a:ext cx="1969586" cy="438438"/>
            </a:xfrm>
            <a:prstGeom prst="rect">
              <a:avLst/>
            </a:prstGeom>
            <a:noFill/>
          </p:spPr>
          <p:txBody>
            <a:bodyPr wrap="square" lIns="91322" tIns="45663" rIns="91322" bIns="45663">
              <a:noAutofit/>
            </a:bodyPr>
            <a:lstStyle/>
            <a:p>
              <a:pPr algn="ctr" defTabSz="913212" fontAlgn="ctr">
                <a:defRPr/>
              </a:pPr>
              <a:r>
                <a:rPr lang="ru-RU" sz="1400" b="1" dirty="0">
                  <a:solidFill>
                    <a:prstClr val="black"/>
                  </a:solidFill>
                  <a:latin typeface="Huawei Sans" panose="020C0503030203020204" pitchFamily="34" charset="0"/>
                </a:rPr>
                <a:t>Хранилище критически важных данных </a:t>
              </a:r>
            </a:p>
            <a:p>
              <a:pPr algn="ctr" defTabSz="913212" fontAlgn="ctr">
                <a:defRPr/>
              </a:pPr>
              <a:r>
                <a:rPr lang="ru-RU" sz="1400" b="1" dirty="0">
                  <a:solidFill>
                    <a:srgbClr val="2D2015"/>
                  </a:solidFill>
                  <a:latin typeface="Huawei Sans" panose="020C0503030203020204" pitchFamily="34" charset="0"/>
                </a:rPr>
                <a:t>Приоритет производительности</a:t>
              </a:r>
            </a:p>
          </p:txBody>
        </p:sp>
      </p:grpSp>
      <p:grpSp>
        <p:nvGrpSpPr>
          <p:cNvPr id="8" name="组合 18"/>
          <p:cNvGrpSpPr/>
          <p:nvPr/>
        </p:nvGrpSpPr>
        <p:grpSpPr>
          <a:xfrm>
            <a:off x="4287484" y="3386546"/>
            <a:ext cx="2894274" cy="1081991"/>
            <a:chOff x="3077992" y="2880857"/>
            <a:chExt cx="2171375" cy="811744"/>
          </a:xfrm>
        </p:grpSpPr>
        <p:sp>
          <p:nvSpPr>
            <p:cNvPr id="9" name="左右箭头 8"/>
            <p:cNvSpPr/>
            <p:nvPr/>
          </p:nvSpPr>
          <p:spPr bwMode="auto">
            <a:xfrm>
              <a:off x="3198765" y="3479570"/>
              <a:ext cx="1929830" cy="213031"/>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21882" tIns="60941" rIns="121882" bIns="60941" numCol="1" rtlCol="0" anchor="t" anchorCtr="0" compatLnSpc="1">
              <a:prstTxWarp prst="textNoShape">
                <a:avLst/>
              </a:prstTxWarp>
              <a:noAutofit/>
            </a:bodyPr>
            <a:lstStyle/>
            <a:p>
              <a:pPr defTabSz="1218804" fontAlgn="ctr"/>
              <a:endParaRPr lang="en-US" altLang="zh-CN" sz="1599" b="1" dirty="0">
                <a:solidFill>
                  <a:prstClr val="black"/>
                </a:solidFill>
                <a:latin typeface="Huawei Sans" panose="020C0503030203020204" pitchFamily="34" charset="0"/>
              </a:endParaRPr>
            </a:p>
          </p:txBody>
        </p:sp>
        <p:sp>
          <p:nvSpPr>
            <p:cNvPr id="10" name="矩形 9"/>
            <p:cNvSpPr/>
            <p:nvPr/>
          </p:nvSpPr>
          <p:spPr>
            <a:xfrm>
              <a:off x="3077992" y="2880857"/>
              <a:ext cx="2171375" cy="623065"/>
            </a:xfrm>
            <a:prstGeom prst="rect">
              <a:avLst/>
            </a:prstGeom>
            <a:noFill/>
          </p:spPr>
          <p:txBody>
            <a:bodyPr wrap="square" lIns="91322" tIns="45663" rIns="91322" bIns="45663">
              <a:noAutofit/>
            </a:bodyPr>
            <a:lstStyle/>
            <a:p>
              <a:pPr algn="ctr" defTabSz="913212" fontAlgn="ctr">
                <a:defRPr/>
              </a:pPr>
              <a:r>
                <a:rPr lang="ru-RU" sz="1400" b="1" dirty="0">
                  <a:solidFill>
                    <a:srgbClr val="2D2015"/>
                  </a:solidFill>
                  <a:latin typeface="Huawei Sans" panose="020C0503030203020204" pitchFamily="34" charset="0"/>
                </a:rPr>
                <a:t>Хранилище среднего уровня</a:t>
              </a:r>
            </a:p>
            <a:p>
              <a:pPr algn="ctr" fontAlgn="ctr"/>
              <a:r>
                <a:rPr lang="ru-RU" sz="1400" b="1" dirty="0">
                  <a:solidFill>
                    <a:srgbClr val="000000"/>
                  </a:solidFill>
                  <a:latin typeface="Huawei Sans" panose="020C0503030203020204" pitchFamily="34" charset="0"/>
                </a:rPr>
                <a:t>Баланс производительности и стоимости </a:t>
              </a:r>
            </a:p>
          </p:txBody>
        </p:sp>
      </p:grpSp>
      <p:grpSp>
        <p:nvGrpSpPr>
          <p:cNvPr id="11" name="组合 19"/>
          <p:cNvGrpSpPr/>
          <p:nvPr/>
        </p:nvGrpSpPr>
        <p:grpSpPr>
          <a:xfrm>
            <a:off x="4448466" y="4654348"/>
            <a:ext cx="2536159" cy="956657"/>
            <a:chOff x="3198766" y="3832003"/>
            <a:chExt cx="1902706" cy="717715"/>
          </a:xfrm>
        </p:grpSpPr>
        <p:sp>
          <p:nvSpPr>
            <p:cNvPr id="12" name="左右箭头 11"/>
            <p:cNvSpPr/>
            <p:nvPr/>
          </p:nvSpPr>
          <p:spPr bwMode="auto">
            <a:xfrm>
              <a:off x="3198766" y="4336687"/>
              <a:ext cx="1902706" cy="213031"/>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21882" tIns="60941" rIns="121882" bIns="60941" numCol="1" rtlCol="0" anchor="t" anchorCtr="0" compatLnSpc="1">
              <a:prstTxWarp prst="textNoShape">
                <a:avLst/>
              </a:prstTxWarp>
              <a:noAutofit/>
            </a:bodyPr>
            <a:lstStyle/>
            <a:p>
              <a:pPr defTabSz="1218804" fontAlgn="ctr"/>
              <a:endParaRPr lang="en-US" altLang="zh-CN" sz="1599" b="1" dirty="0">
                <a:solidFill>
                  <a:prstClr val="black"/>
                </a:solidFill>
                <a:latin typeface="Huawei Sans" panose="020C0503030203020204" pitchFamily="34" charset="0"/>
              </a:endParaRPr>
            </a:p>
          </p:txBody>
        </p:sp>
        <p:sp>
          <p:nvSpPr>
            <p:cNvPr id="13" name="矩形 12"/>
            <p:cNvSpPr/>
            <p:nvPr/>
          </p:nvSpPr>
          <p:spPr>
            <a:xfrm>
              <a:off x="3275595" y="3832003"/>
              <a:ext cx="1749046" cy="438438"/>
            </a:xfrm>
            <a:prstGeom prst="rect">
              <a:avLst/>
            </a:prstGeom>
            <a:noFill/>
          </p:spPr>
          <p:txBody>
            <a:bodyPr wrap="square" lIns="91322" tIns="45663" rIns="91322" bIns="45663">
              <a:noAutofit/>
            </a:bodyPr>
            <a:lstStyle/>
            <a:p>
              <a:pPr algn="ctr" defTabSz="913212" fontAlgn="ctr">
                <a:defRPr/>
              </a:pPr>
              <a:r>
                <a:rPr lang="ru-RU" sz="1400" b="1" dirty="0">
                  <a:solidFill>
                    <a:srgbClr val="2D2015"/>
                  </a:solidFill>
                  <a:latin typeface="Huawei Sans" panose="020C0503030203020204" pitchFamily="34" charset="0"/>
                </a:rPr>
                <a:t>Хранилище низкого уровня</a:t>
              </a:r>
            </a:p>
            <a:p>
              <a:pPr algn="ctr" defTabSz="913212" fontAlgn="ctr">
                <a:defRPr/>
              </a:pPr>
              <a:r>
                <a:rPr lang="ru-RU" sz="1400" b="1" dirty="0">
                  <a:solidFill>
                    <a:srgbClr val="2D2015"/>
                  </a:solidFill>
                  <a:latin typeface="Huawei Sans" panose="020C0503030203020204" pitchFamily="34" charset="0"/>
                </a:rPr>
                <a:t>Приоритет стоимости</a:t>
              </a:r>
            </a:p>
          </p:txBody>
        </p:sp>
      </p:grpSp>
      <p:sp>
        <p:nvSpPr>
          <p:cNvPr id="14" name="TextBox 15"/>
          <p:cNvSpPr txBox="1"/>
          <p:nvPr/>
        </p:nvSpPr>
        <p:spPr>
          <a:xfrm>
            <a:off x="7570576" y="2567803"/>
            <a:ext cx="2507975" cy="960825"/>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rtlCol="0">
            <a:noAutofit/>
          </a:bodyPr>
          <a:lstStyle/>
          <a:p>
            <a:pPr algn="ctr" fontAlgn="ctr"/>
            <a:r>
              <a:rPr lang="ru-RU" dirty="0">
                <a:solidFill>
                  <a:prstClr val="black"/>
                </a:solidFill>
                <a:latin typeface="Huawei Sans" panose="020C0503030203020204" pitchFamily="34" charset="0"/>
              </a:rPr>
              <a:t>Горизонтальное масштабирование </a:t>
            </a:r>
            <a:r>
              <a:rPr lang="ru-RU" dirty="0" err="1">
                <a:solidFill>
                  <a:prstClr val="black"/>
                </a:solidFill>
                <a:latin typeface="Huawei Sans" panose="020C0503030203020204" pitchFamily="34" charset="0"/>
              </a:rPr>
              <a:t>PCIe</a:t>
            </a:r>
            <a:endParaRPr lang="ru-RU" dirty="0">
              <a:solidFill>
                <a:prstClr val="black"/>
              </a:solidFill>
              <a:latin typeface="Huawei Sans" panose="020C0503030203020204" pitchFamily="34" charset="0"/>
            </a:endParaRPr>
          </a:p>
        </p:txBody>
      </p:sp>
      <p:sp>
        <p:nvSpPr>
          <p:cNvPr id="15" name="TextBox 20"/>
          <p:cNvSpPr txBox="1"/>
          <p:nvPr/>
        </p:nvSpPr>
        <p:spPr>
          <a:xfrm>
            <a:off x="7570575" y="3943901"/>
            <a:ext cx="2507975" cy="845121"/>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rtlCol="0">
            <a:noAutofit/>
          </a:bodyPr>
          <a:lstStyle/>
          <a:p>
            <a:pPr algn="ctr" fontAlgn="ctr"/>
            <a:r>
              <a:rPr lang="ru-RU" dirty="0">
                <a:solidFill>
                  <a:prstClr val="black"/>
                </a:solidFill>
                <a:latin typeface="Huawei Sans" panose="020C0503030203020204" pitchFamily="34" charset="0"/>
              </a:rPr>
              <a:t>Горизонтальное масштабирование IP</a:t>
            </a:r>
          </a:p>
        </p:txBody>
      </p:sp>
      <p:sp>
        <p:nvSpPr>
          <p:cNvPr id="16" name="TextBox 21"/>
          <p:cNvSpPr txBox="1"/>
          <p:nvPr/>
        </p:nvSpPr>
        <p:spPr>
          <a:xfrm>
            <a:off x="7570576" y="5097198"/>
            <a:ext cx="2507976" cy="832607"/>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rtlCol="0">
            <a:noAutofit/>
          </a:bodyPr>
          <a:lstStyle/>
          <a:p>
            <a:pPr algn="ctr" fontAlgn="ctr"/>
            <a:r>
              <a:rPr lang="ru-RU" dirty="0">
                <a:solidFill>
                  <a:prstClr val="black"/>
                </a:solidFill>
                <a:latin typeface="Huawei Sans" panose="020C0503030203020204" pitchFamily="34" charset="0"/>
              </a:rPr>
              <a:t>Горизонтальное масштабирование IP</a:t>
            </a:r>
          </a:p>
        </p:txBody>
      </p:sp>
    </p:spTree>
    <p:extLst>
      <p:ext uri="{BB962C8B-B14F-4D97-AF65-F5344CB8AC3E}">
        <p14:creationId xmlns:p14="http://schemas.microsoft.com/office/powerpoint/2010/main" val="4020387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320371"/>
            <a:ext cx="10728325" cy="497095"/>
          </a:xfrm>
        </p:spPr>
        <p:txBody>
          <a:bodyPr wrap="square">
            <a:noAutofit/>
          </a:bodyPr>
          <a:lstStyle/>
          <a:p>
            <a:r>
              <a:rPr lang="ru-RU" sz="2800" dirty="0">
                <a:latin typeface="Huawei Sans" panose="020C0503030203020204" pitchFamily="34" charset="0"/>
              </a:rPr>
              <a:t>Технологии горизонтального масштабирования, используемые в системах хранения данных Huawei</a:t>
            </a:r>
          </a:p>
        </p:txBody>
      </p:sp>
      <p:grpSp>
        <p:nvGrpSpPr>
          <p:cNvPr id="4" name="组合 3"/>
          <p:cNvGrpSpPr/>
          <p:nvPr/>
        </p:nvGrpSpPr>
        <p:grpSpPr>
          <a:xfrm>
            <a:off x="2697605" y="1177834"/>
            <a:ext cx="6857306" cy="4699993"/>
            <a:chOff x="694341" y="1462179"/>
            <a:chExt cx="3765550" cy="2101850"/>
          </a:xfrm>
        </p:grpSpPr>
        <p:sp>
          <p:nvSpPr>
            <p:cNvPr id="5" name="矩形 4"/>
            <p:cNvSpPr/>
            <p:nvPr/>
          </p:nvSpPr>
          <p:spPr>
            <a:xfrm>
              <a:off x="2219928" y="2806791"/>
              <a:ext cx="1516063" cy="215900"/>
            </a:xfrm>
            <a:prstGeom prst="rect">
              <a:avLst/>
            </a:prstGeom>
            <a:ln>
              <a:solidFill>
                <a:srgbClr val="7030A0"/>
              </a:solidFill>
            </a:ln>
          </p:spPr>
          <p:style>
            <a:lnRef idx="2">
              <a:schemeClr val="dk1"/>
            </a:lnRef>
            <a:fillRef idx="0">
              <a:schemeClr val="dk1"/>
            </a:fillRef>
            <a:effectRef idx="1">
              <a:schemeClr val="dk1"/>
            </a:effectRef>
            <a:fontRef idx="minor">
              <a:schemeClr val="tx1"/>
            </a:fontRef>
          </p:style>
          <p:txBody>
            <a:bodyPr wrap="square" lIns="36000" tIns="36000" rIns="36000" bIns="36000" anchor="ctr" anchorCtr="1">
              <a:noAutofit/>
            </a:bodyPr>
            <a:lstStyle>
              <a:defPPr>
                <a:defRPr lang="zh-CN"/>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a:lstStyle>
            <a:p>
              <a:pPr algn="ctr" fontAlgn="ctr">
                <a:buClr>
                  <a:srgbClr val="CC9900"/>
                </a:buClr>
                <a:defRPr/>
              </a:pPr>
              <a:r>
                <a:rPr lang="ru-RU" sz="1200" b="1">
                  <a:solidFill>
                    <a:prstClr val="black">
                      <a:lumMod val="95000"/>
                      <a:lumOff val="5000"/>
                    </a:prstClr>
                  </a:solidFill>
                  <a:latin typeface="Huawei Sans" panose="020C0503030203020204" pitchFamily="34" charset="0"/>
                </a:rPr>
                <a:t>TCP</a:t>
              </a:r>
            </a:p>
          </p:txBody>
        </p:sp>
        <p:sp>
          <p:nvSpPr>
            <p:cNvPr id="6" name="矩形 5"/>
            <p:cNvSpPr/>
            <p:nvPr/>
          </p:nvSpPr>
          <p:spPr>
            <a:xfrm>
              <a:off x="2219928" y="3075079"/>
              <a:ext cx="2235200" cy="187325"/>
            </a:xfrm>
            <a:prstGeom prst="rect">
              <a:avLst/>
            </a:prstGeom>
            <a:ln>
              <a:solidFill>
                <a:srgbClr val="7030A0"/>
              </a:solidFill>
            </a:ln>
          </p:spPr>
          <p:style>
            <a:lnRef idx="2">
              <a:schemeClr val="dk1"/>
            </a:lnRef>
            <a:fillRef idx="0">
              <a:schemeClr val="dk1"/>
            </a:fillRef>
            <a:effectRef idx="1">
              <a:schemeClr val="dk1"/>
            </a:effectRef>
            <a:fontRef idx="minor">
              <a:schemeClr val="tx1"/>
            </a:fontRef>
          </p:style>
          <p:txBody>
            <a:bodyPr wrap="square" lIns="36000" tIns="36000" rIns="36000" bIns="36000" anchor="ctr" anchorCtr="1">
              <a:noAutofit/>
            </a:bodyPr>
            <a:lstStyle>
              <a:defPPr>
                <a:defRPr lang="zh-CN"/>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a:lstStyle>
            <a:p>
              <a:pPr algn="ctr" fontAlgn="ctr">
                <a:buClr>
                  <a:srgbClr val="CC9900"/>
                </a:buClr>
                <a:defRPr/>
              </a:pPr>
              <a:r>
                <a:rPr lang="ru-RU" sz="1200" b="1">
                  <a:solidFill>
                    <a:prstClr val="black">
                      <a:lumMod val="95000"/>
                      <a:lumOff val="5000"/>
                    </a:prstClr>
                  </a:solidFill>
                  <a:latin typeface="Huawei Sans" panose="020C0503030203020204" pitchFamily="34" charset="0"/>
                </a:rPr>
                <a:t>IP</a:t>
              </a:r>
            </a:p>
          </p:txBody>
        </p:sp>
        <p:sp>
          <p:nvSpPr>
            <p:cNvPr id="7" name="矩形 6"/>
            <p:cNvSpPr/>
            <p:nvPr/>
          </p:nvSpPr>
          <p:spPr>
            <a:xfrm>
              <a:off x="694341" y="2254341"/>
              <a:ext cx="765175" cy="215900"/>
            </a:xfrm>
            <a:prstGeom prst="rect">
              <a:avLst/>
            </a:prstGeom>
            <a:ln>
              <a:solidFill>
                <a:srgbClr val="92D050"/>
              </a:solidFill>
            </a:ln>
          </p:spPr>
          <p:style>
            <a:lnRef idx="2">
              <a:schemeClr val="dk1"/>
            </a:lnRef>
            <a:fillRef idx="0">
              <a:schemeClr val="dk1"/>
            </a:fillRef>
            <a:effectRef idx="1">
              <a:schemeClr val="dk1"/>
            </a:effectRef>
            <a:fontRef idx="minor">
              <a:schemeClr val="tx1"/>
            </a:fontRef>
          </p:style>
          <p:txBody>
            <a:bodyPr wrap="square" lIns="36000" tIns="36000" rIns="36000" bIns="36000" anchor="ctr" anchorCtr="1">
              <a:noAutofit/>
            </a:bodyPr>
            <a:lstStyle>
              <a:defPPr>
                <a:defRPr lang="zh-CN"/>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a:lstStyle>
            <a:p>
              <a:pPr algn="ctr" fontAlgn="ctr">
                <a:buClr>
                  <a:srgbClr val="CC9900"/>
                </a:buClr>
                <a:defRPr/>
              </a:pPr>
              <a:r>
                <a:rPr lang="ru-RU" sz="1200" b="1">
                  <a:solidFill>
                    <a:prstClr val="black">
                      <a:lumMod val="95000"/>
                      <a:lumOff val="5000"/>
                    </a:prstClr>
                  </a:solidFill>
                  <a:latin typeface="Huawei Sans" panose="020C0503030203020204" pitchFamily="34" charset="0"/>
                </a:rPr>
                <a:t>XNET-PCIe</a:t>
              </a:r>
            </a:p>
          </p:txBody>
        </p:sp>
        <p:sp>
          <p:nvSpPr>
            <p:cNvPr id="8" name="矩形 7"/>
            <p:cNvSpPr/>
            <p:nvPr/>
          </p:nvSpPr>
          <p:spPr>
            <a:xfrm>
              <a:off x="700691" y="2509929"/>
              <a:ext cx="752475" cy="781050"/>
            </a:xfrm>
            <a:prstGeom prst="rect">
              <a:avLst/>
            </a:prstGeom>
            <a:ln>
              <a:solidFill>
                <a:srgbClr val="92D050"/>
              </a:solidFill>
            </a:ln>
          </p:spPr>
          <p:style>
            <a:lnRef idx="2">
              <a:schemeClr val="dk1"/>
            </a:lnRef>
            <a:fillRef idx="0">
              <a:schemeClr val="dk1"/>
            </a:fillRef>
            <a:effectRef idx="1">
              <a:schemeClr val="dk1"/>
            </a:effectRef>
            <a:fontRef idx="minor">
              <a:schemeClr val="tx1"/>
            </a:fontRef>
          </p:style>
          <p:txBody>
            <a:bodyPr wrap="square" lIns="36000" tIns="36000" rIns="36000" bIns="36000" anchor="ctr" anchorCtr="1">
              <a:noAutofit/>
            </a:bodyPr>
            <a:lstStyle>
              <a:defPPr>
                <a:defRPr lang="zh-CN"/>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a:lstStyle>
            <a:p>
              <a:pPr algn="ctr" fontAlgn="ctr">
                <a:buClr>
                  <a:srgbClr val="CC9900"/>
                </a:buClr>
                <a:defRPr/>
              </a:pPr>
              <a:r>
                <a:rPr lang="ru-RU" sz="1200" b="1">
                  <a:solidFill>
                    <a:prstClr val="black">
                      <a:lumMod val="95000"/>
                      <a:lumOff val="5000"/>
                    </a:prstClr>
                  </a:solidFill>
                  <a:latin typeface="Huawei Sans" panose="020C0503030203020204" pitchFamily="34" charset="0"/>
                </a:rPr>
                <a:t>PCIE DRV</a:t>
              </a:r>
            </a:p>
          </p:txBody>
        </p:sp>
        <p:sp>
          <p:nvSpPr>
            <p:cNvPr id="9" name="矩形 8"/>
            <p:cNvSpPr/>
            <p:nvPr/>
          </p:nvSpPr>
          <p:spPr>
            <a:xfrm>
              <a:off x="2075466" y="3335429"/>
              <a:ext cx="2379662" cy="203200"/>
            </a:xfrm>
            <a:prstGeom prst="rect">
              <a:avLst/>
            </a:prstGeom>
            <a:ln>
              <a:solidFill>
                <a:srgbClr val="FFC000"/>
              </a:solidFill>
            </a:ln>
          </p:spPr>
          <p:style>
            <a:lnRef idx="2">
              <a:schemeClr val="dk1"/>
            </a:lnRef>
            <a:fillRef idx="0">
              <a:schemeClr val="dk1"/>
            </a:fillRef>
            <a:effectRef idx="1">
              <a:schemeClr val="dk1"/>
            </a:effectRef>
            <a:fontRef idx="minor">
              <a:schemeClr val="tx1"/>
            </a:fontRef>
          </p:style>
          <p:txBody>
            <a:bodyPr wrap="square" lIns="36000" tIns="36000" rIns="36000" bIns="36000" anchor="ctr" anchorCtr="1">
              <a:noAutofit/>
            </a:bodyPr>
            <a:lstStyle>
              <a:defPPr>
                <a:defRPr lang="zh-CN"/>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a:lstStyle>
            <a:p>
              <a:pPr algn="ctr" fontAlgn="ctr">
                <a:buClr>
                  <a:srgbClr val="CC9900"/>
                </a:buClr>
                <a:defRPr/>
              </a:pPr>
              <a:r>
                <a:rPr lang="ru-RU" sz="1200" b="1">
                  <a:solidFill>
                    <a:prstClr val="black">
                      <a:lumMod val="95000"/>
                      <a:lumOff val="5000"/>
                    </a:prstClr>
                  </a:solidFill>
                  <a:latin typeface="Huawei Sans" panose="020C0503030203020204" pitchFamily="34" charset="0"/>
                </a:rPr>
                <a:t>ETH</a:t>
              </a:r>
            </a:p>
          </p:txBody>
        </p:sp>
        <p:sp>
          <p:nvSpPr>
            <p:cNvPr id="10" name="矩形 9"/>
            <p:cNvSpPr/>
            <p:nvPr/>
          </p:nvSpPr>
          <p:spPr>
            <a:xfrm>
              <a:off x="699103" y="3348129"/>
              <a:ext cx="747713" cy="215900"/>
            </a:xfrm>
            <a:prstGeom prst="rect">
              <a:avLst/>
            </a:prstGeom>
            <a:ln>
              <a:solidFill>
                <a:srgbClr val="FFC000"/>
              </a:solidFill>
            </a:ln>
          </p:spPr>
          <p:style>
            <a:lnRef idx="2">
              <a:schemeClr val="dk1"/>
            </a:lnRef>
            <a:fillRef idx="0">
              <a:schemeClr val="dk1"/>
            </a:fillRef>
            <a:effectRef idx="1">
              <a:schemeClr val="dk1"/>
            </a:effectRef>
            <a:fontRef idx="minor">
              <a:schemeClr val="tx1"/>
            </a:fontRef>
          </p:style>
          <p:txBody>
            <a:bodyPr wrap="square" lIns="36000" tIns="36000" rIns="36000" bIns="36000" anchor="ctr" anchorCtr="1">
              <a:noAutofit/>
            </a:bodyPr>
            <a:lstStyle>
              <a:defPPr>
                <a:defRPr lang="zh-CN"/>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a:lstStyle>
            <a:p>
              <a:pPr algn="ctr" fontAlgn="ctr">
                <a:buClr>
                  <a:srgbClr val="CC9900"/>
                </a:buClr>
                <a:defRPr/>
              </a:pPr>
              <a:r>
                <a:rPr lang="ru-RU" sz="1200" b="1">
                  <a:solidFill>
                    <a:prstClr val="black">
                      <a:lumMod val="95000"/>
                      <a:lumOff val="5000"/>
                    </a:prstClr>
                  </a:solidFill>
                  <a:latin typeface="Huawei Sans" panose="020C0503030203020204" pitchFamily="34" charset="0"/>
                </a:rPr>
                <a:t>PCIe</a:t>
              </a:r>
            </a:p>
          </p:txBody>
        </p:sp>
        <p:sp>
          <p:nvSpPr>
            <p:cNvPr id="11" name="矩形 10"/>
            <p:cNvSpPr/>
            <p:nvPr/>
          </p:nvSpPr>
          <p:spPr>
            <a:xfrm>
              <a:off x="710216" y="1822541"/>
              <a:ext cx="3749675" cy="290513"/>
            </a:xfrm>
            <a:prstGeom prst="rect">
              <a:avLst/>
            </a:prstGeom>
            <a:ln>
              <a:solidFill>
                <a:srgbClr val="C00000"/>
              </a:solidFill>
            </a:ln>
          </p:spPr>
          <p:style>
            <a:lnRef idx="2">
              <a:schemeClr val="dk1"/>
            </a:lnRef>
            <a:fillRef idx="0">
              <a:schemeClr val="dk1"/>
            </a:fillRef>
            <a:effectRef idx="1">
              <a:schemeClr val="dk1"/>
            </a:effectRef>
            <a:fontRef idx="minor">
              <a:schemeClr val="tx1"/>
            </a:fontRef>
          </p:style>
          <p:txBody>
            <a:bodyPr wrap="square" lIns="36000" tIns="36000" rIns="36000" bIns="36000" anchor="ctr" anchorCtr="1">
              <a:noAutofit/>
            </a:bodyPr>
            <a:lstStyle>
              <a:defPPr>
                <a:defRPr lang="zh-CN"/>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a:lstStyle>
            <a:p>
              <a:pPr algn="ctr" fontAlgn="ctr">
                <a:buClr>
                  <a:srgbClr val="CC9900"/>
                </a:buClr>
                <a:defRPr/>
              </a:pPr>
              <a:r>
                <a:rPr lang="ru-RU" sz="1200">
                  <a:solidFill>
                    <a:prstClr val="black"/>
                  </a:solidFill>
                  <a:latin typeface="Huawei Sans" panose="020C0503030203020204" pitchFamily="34" charset="0"/>
                </a:rPr>
                <a:t>XNET</a:t>
              </a:r>
            </a:p>
          </p:txBody>
        </p:sp>
        <p:sp>
          <p:nvSpPr>
            <p:cNvPr id="12" name="矩形 11"/>
            <p:cNvSpPr/>
            <p:nvPr/>
          </p:nvSpPr>
          <p:spPr>
            <a:xfrm>
              <a:off x="2205641" y="2524216"/>
              <a:ext cx="1530350" cy="215900"/>
            </a:xfrm>
            <a:prstGeom prst="rect">
              <a:avLst/>
            </a:prstGeom>
            <a:ln>
              <a:solidFill>
                <a:srgbClr val="7030A0"/>
              </a:solidFill>
            </a:ln>
          </p:spPr>
          <p:style>
            <a:lnRef idx="2">
              <a:schemeClr val="dk1"/>
            </a:lnRef>
            <a:fillRef idx="0">
              <a:schemeClr val="dk1"/>
            </a:fillRef>
            <a:effectRef idx="1">
              <a:schemeClr val="dk1"/>
            </a:effectRef>
            <a:fontRef idx="minor">
              <a:schemeClr val="tx1"/>
            </a:fontRef>
          </p:style>
          <p:txBody>
            <a:bodyPr wrap="square" lIns="36000" tIns="36000" rIns="36000" bIns="36000" anchor="ctr" anchorCtr="1">
              <a:noAutofit/>
            </a:bodyPr>
            <a:lstStyle>
              <a:defPPr>
                <a:defRPr lang="zh-CN"/>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a:lstStyle>
            <a:p>
              <a:pPr algn="ctr" fontAlgn="ctr">
                <a:buClr>
                  <a:srgbClr val="CC9900"/>
                </a:buClr>
                <a:defRPr/>
              </a:pPr>
              <a:r>
                <a:rPr lang="ru-RU" sz="1200" b="1">
                  <a:solidFill>
                    <a:prstClr val="black">
                      <a:lumMod val="95000"/>
                      <a:lumOff val="5000"/>
                    </a:prstClr>
                  </a:solidFill>
                  <a:latin typeface="Huawei Sans" panose="020C0503030203020204" pitchFamily="34" charset="0"/>
                </a:rPr>
                <a:t>iWARP</a:t>
              </a:r>
            </a:p>
          </p:txBody>
        </p:sp>
        <p:sp>
          <p:nvSpPr>
            <p:cNvPr id="13" name="矩形 12"/>
            <p:cNvSpPr/>
            <p:nvPr/>
          </p:nvSpPr>
          <p:spPr>
            <a:xfrm>
              <a:off x="1561116" y="2254341"/>
              <a:ext cx="2174875" cy="215900"/>
            </a:xfrm>
            <a:prstGeom prst="rect">
              <a:avLst/>
            </a:prstGeom>
            <a:ln>
              <a:solidFill>
                <a:srgbClr val="7030A0"/>
              </a:solidFill>
            </a:ln>
          </p:spPr>
          <p:style>
            <a:lnRef idx="2">
              <a:schemeClr val="dk1"/>
            </a:lnRef>
            <a:fillRef idx="0">
              <a:schemeClr val="dk1"/>
            </a:fillRef>
            <a:effectRef idx="1">
              <a:schemeClr val="dk1"/>
            </a:effectRef>
            <a:fontRef idx="minor">
              <a:schemeClr val="tx1"/>
            </a:fontRef>
          </p:style>
          <p:txBody>
            <a:bodyPr wrap="square" lIns="36000" tIns="36000" rIns="36000" bIns="36000" anchor="ctr" anchorCtr="1">
              <a:noAutofit/>
            </a:bodyPr>
            <a:lstStyle>
              <a:defPPr>
                <a:defRPr lang="zh-CN"/>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a:lstStyle>
            <a:p>
              <a:pPr algn="ctr" fontAlgn="ctr">
                <a:buClr>
                  <a:srgbClr val="CC9900"/>
                </a:buClr>
                <a:defRPr/>
              </a:pPr>
              <a:r>
                <a:rPr lang="ru-RU" sz="1200" b="1">
                  <a:solidFill>
                    <a:prstClr val="black">
                      <a:lumMod val="95000"/>
                      <a:lumOff val="5000"/>
                    </a:prstClr>
                  </a:solidFill>
                  <a:latin typeface="Huawei Sans" panose="020C0503030203020204" pitchFamily="34" charset="0"/>
                </a:rPr>
                <a:t>XNET RDMA</a:t>
              </a:r>
            </a:p>
          </p:txBody>
        </p:sp>
        <p:sp>
          <p:nvSpPr>
            <p:cNvPr id="14" name="矩形 13"/>
            <p:cNvSpPr/>
            <p:nvPr/>
          </p:nvSpPr>
          <p:spPr>
            <a:xfrm>
              <a:off x="1575403" y="2509929"/>
              <a:ext cx="542925" cy="754062"/>
            </a:xfrm>
            <a:prstGeom prst="rect">
              <a:avLst/>
            </a:prstGeom>
            <a:ln>
              <a:solidFill>
                <a:srgbClr val="777777"/>
              </a:solidFill>
            </a:ln>
          </p:spPr>
          <p:style>
            <a:lnRef idx="2">
              <a:schemeClr val="dk1"/>
            </a:lnRef>
            <a:fillRef idx="0">
              <a:schemeClr val="dk1"/>
            </a:fillRef>
            <a:effectRef idx="1">
              <a:schemeClr val="dk1"/>
            </a:effectRef>
            <a:fontRef idx="minor">
              <a:schemeClr val="tx1"/>
            </a:fontRef>
          </p:style>
          <p:txBody>
            <a:bodyPr wrap="square" lIns="36000" tIns="36000" rIns="36000" bIns="36000" anchor="ctr" anchorCtr="1">
              <a:noAutofit/>
            </a:bodyPr>
            <a:lstStyle>
              <a:defPPr>
                <a:defRPr lang="zh-CN"/>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a:lstStyle>
            <a:p>
              <a:pPr algn="ctr" fontAlgn="ctr">
                <a:buClr>
                  <a:srgbClr val="CC9900"/>
                </a:buClr>
                <a:defRPr/>
              </a:pPr>
              <a:r>
                <a:rPr lang="ru-RU" sz="1200" b="1">
                  <a:solidFill>
                    <a:prstClr val="black">
                      <a:lumMod val="95000"/>
                      <a:lumOff val="5000"/>
                    </a:prstClr>
                  </a:solidFill>
                  <a:latin typeface="Huawei Sans" panose="020C0503030203020204" pitchFamily="34" charset="0"/>
                </a:rPr>
                <a:t>IB </a:t>
              </a:r>
            </a:p>
            <a:p>
              <a:pPr algn="ctr" fontAlgn="ctr">
                <a:buClr>
                  <a:srgbClr val="CC9900"/>
                </a:buClr>
                <a:defRPr/>
              </a:pPr>
              <a:r>
                <a:rPr lang="ru-RU" sz="1200" b="1">
                  <a:solidFill>
                    <a:prstClr val="black">
                      <a:lumMod val="95000"/>
                      <a:lumOff val="5000"/>
                    </a:prstClr>
                  </a:solidFill>
                  <a:latin typeface="Huawei Sans" panose="020C0503030203020204" pitchFamily="34" charset="0"/>
                </a:rPr>
                <a:t>транспорт</a:t>
              </a:r>
            </a:p>
          </p:txBody>
        </p:sp>
        <p:sp>
          <p:nvSpPr>
            <p:cNvPr id="15" name="矩形 14"/>
            <p:cNvSpPr/>
            <p:nvPr/>
          </p:nvSpPr>
          <p:spPr>
            <a:xfrm>
              <a:off x="1575403" y="3335429"/>
              <a:ext cx="317500" cy="225425"/>
            </a:xfrm>
            <a:prstGeom prst="rect">
              <a:avLst/>
            </a:prstGeom>
            <a:ln>
              <a:solidFill>
                <a:srgbClr val="777777"/>
              </a:solidFill>
            </a:ln>
          </p:spPr>
          <p:style>
            <a:lnRef idx="2">
              <a:schemeClr val="dk1"/>
            </a:lnRef>
            <a:fillRef idx="0">
              <a:schemeClr val="dk1"/>
            </a:fillRef>
            <a:effectRef idx="1">
              <a:schemeClr val="dk1"/>
            </a:effectRef>
            <a:fontRef idx="minor">
              <a:schemeClr val="tx1"/>
            </a:fontRef>
          </p:style>
          <p:txBody>
            <a:bodyPr wrap="square" lIns="36000" tIns="36000" rIns="36000" bIns="36000" anchor="ctr" anchorCtr="1">
              <a:noAutofit/>
            </a:bodyPr>
            <a:lstStyle>
              <a:defPPr>
                <a:defRPr lang="zh-CN"/>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a:lstStyle>
            <a:p>
              <a:pPr algn="ctr" fontAlgn="ctr">
                <a:buClr>
                  <a:srgbClr val="CC9900"/>
                </a:buClr>
                <a:defRPr/>
              </a:pPr>
              <a:r>
                <a:rPr lang="ru-RU" sz="1200" b="1">
                  <a:solidFill>
                    <a:prstClr val="black">
                      <a:lumMod val="95000"/>
                      <a:lumOff val="5000"/>
                    </a:prstClr>
                  </a:solidFill>
                  <a:latin typeface="Huawei Sans" panose="020C0503030203020204" pitchFamily="34" charset="0"/>
                </a:rPr>
                <a:t>IB</a:t>
              </a:r>
            </a:p>
          </p:txBody>
        </p:sp>
        <p:sp>
          <p:nvSpPr>
            <p:cNvPr id="17" name="矩形 16"/>
            <p:cNvSpPr/>
            <p:nvPr/>
          </p:nvSpPr>
          <p:spPr>
            <a:xfrm>
              <a:off x="710216" y="1462179"/>
              <a:ext cx="3744912" cy="268287"/>
            </a:xfrm>
            <a:prstGeom prst="rect">
              <a:avLst/>
            </a:prstGeom>
            <a:ln/>
          </p:spPr>
          <p:style>
            <a:lnRef idx="2">
              <a:schemeClr val="dk1"/>
            </a:lnRef>
            <a:fillRef idx="0">
              <a:schemeClr val="dk1"/>
            </a:fillRef>
            <a:effectRef idx="1">
              <a:schemeClr val="dk1"/>
            </a:effectRef>
            <a:fontRef idx="minor">
              <a:schemeClr val="tx1"/>
            </a:fontRef>
          </p:style>
          <p:txBody>
            <a:bodyPr wrap="square" lIns="36000" tIns="36000" rIns="36000" bIns="36000" anchor="ctr" anchorCtr="1">
              <a:noAutofit/>
            </a:bodyPr>
            <a:lstStyle>
              <a:defPPr>
                <a:defRPr lang="zh-CN"/>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a:lstStyle>
            <a:p>
              <a:pPr algn="ctr" fontAlgn="ctr">
                <a:buClr>
                  <a:srgbClr val="CC9900"/>
                </a:buClr>
                <a:defRPr/>
              </a:pPr>
              <a:r>
                <a:rPr lang="ru-RU" sz="1200">
                  <a:solidFill>
                    <a:prstClr val="black"/>
                  </a:solidFill>
                  <a:latin typeface="Huawei Sans" panose="020C0503030203020204" pitchFamily="34" charset="0"/>
                </a:rPr>
                <a:t>ОС OceanStor</a:t>
              </a:r>
            </a:p>
          </p:txBody>
        </p:sp>
        <p:sp>
          <p:nvSpPr>
            <p:cNvPr id="18" name="矩形 17"/>
            <p:cNvSpPr/>
            <p:nvPr/>
          </p:nvSpPr>
          <p:spPr>
            <a:xfrm>
              <a:off x="3807428" y="2543266"/>
              <a:ext cx="647700" cy="431800"/>
            </a:xfrm>
            <a:prstGeom prst="rect">
              <a:avLst/>
            </a:prstGeom>
            <a:ln>
              <a:solidFill>
                <a:srgbClr val="0070C0"/>
              </a:solidFill>
            </a:ln>
          </p:spPr>
          <p:style>
            <a:lnRef idx="2">
              <a:schemeClr val="dk1"/>
            </a:lnRef>
            <a:fillRef idx="0">
              <a:schemeClr val="dk1"/>
            </a:fillRef>
            <a:effectRef idx="1">
              <a:schemeClr val="dk1"/>
            </a:effectRef>
            <a:fontRef idx="minor">
              <a:schemeClr val="tx1"/>
            </a:fontRef>
          </p:style>
          <p:txBody>
            <a:bodyPr wrap="square" lIns="36000" tIns="36000" rIns="36000" bIns="36000" anchor="ctr" anchorCtr="1">
              <a:noAutofit/>
            </a:bodyPr>
            <a:lstStyle>
              <a:defPPr>
                <a:defRPr lang="zh-CN"/>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a:lstStyle>
            <a:p>
              <a:pPr algn="ctr" fontAlgn="ctr">
                <a:buClr>
                  <a:srgbClr val="CC9900"/>
                </a:buClr>
                <a:defRPr/>
              </a:pPr>
              <a:r>
                <a:rPr lang="ru-RU" sz="1200" b="1">
                  <a:solidFill>
                    <a:prstClr val="black">
                      <a:lumMod val="95000"/>
                      <a:lumOff val="5000"/>
                    </a:prstClr>
                  </a:solidFill>
                  <a:latin typeface="Huawei Sans" panose="020C0503030203020204" pitchFamily="34" charset="0"/>
                </a:rPr>
                <a:t>UDP</a:t>
              </a:r>
            </a:p>
          </p:txBody>
        </p:sp>
        <p:sp>
          <p:nvSpPr>
            <p:cNvPr id="19" name="矩形 18"/>
            <p:cNvSpPr/>
            <p:nvPr/>
          </p:nvSpPr>
          <p:spPr>
            <a:xfrm>
              <a:off x="3793141" y="2254341"/>
              <a:ext cx="661987" cy="215900"/>
            </a:xfrm>
            <a:prstGeom prst="rect">
              <a:avLst/>
            </a:prstGeom>
            <a:ln>
              <a:solidFill>
                <a:srgbClr val="0070C0"/>
              </a:solidFill>
            </a:ln>
          </p:spPr>
          <p:style>
            <a:lnRef idx="2">
              <a:schemeClr val="dk1"/>
            </a:lnRef>
            <a:fillRef idx="0">
              <a:schemeClr val="dk1"/>
            </a:fillRef>
            <a:effectRef idx="1">
              <a:schemeClr val="dk1"/>
            </a:effectRef>
            <a:fontRef idx="minor">
              <a:schemeClr val="tx1"/>
            </a:fontRef>
          </p:style>
          <p:txBody>
            <a:bodyPr wrap="square" lIns="36000" tIns="36000" rIns="36000" bIns="36000" anchor="ctr" anchorCtr="1">
              <a:noAutofit/>
            </a:bodyPr>
            <a:lstStyle>
              <a:defPPr>
                <a:defRPr lang="zh-CN"/>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a:lstStyle>
            <a:p>
              <a:pPr algn="ctr" fontAlgn="ctr">
                <a:buClr>
                  <a:srgbClr val="CC9900"/>
                </a:buClr>
                <a:defRPr/>
              </a:pPr>
              <a:r>
                <a:rPr lang="ru-RU" sz="1200" b="1">
                  <a:solidFill>
                    <a:prstClr val="black">
                      <a:lumMod val="95000"/>
                      <a:lumOff val="5000"/>
                    </a:prstClr>
                  </a:solidFill>
                  <a:latin typeface="Huawei Sans" panose="020C0503030203020204" pitchFamily="34" charset="0"/>
                </a:rPr>
                <a:t>XNET UDP</a:t>
              </a:r>
            </a:p>
          </p:txBody>
        </p:sp>
      </p:grpSp>
    </p:spTree>
    <p:extLst>
      <p:ext uri="{BB962C8B-B14F-4D97-AF65-F5344CB8AC3E}">
        <p14:creationId xmlns:p14="http://schemas.microsoft.com/office/powerpoint/2010/main" val="547232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ctrTitle"/>
          </p:nvPr>
        </p:nvSpPr>
        <p:spPr/>
        <p:txBody>
          <a:bodyPr>
            <a:normAutofit fontScale="90000"/>
          </a:bodyPr>
          <a:lstStyle/>
          <a:p>
            <a:r>
              <a:rPr lang="ru-RU" dirty="0"/>
              <a:t>Эволюция архитектуры </a:t>
            </a:r>
            <a:r>
              <a:rPr lang="ru-RU" dirty="0" smtClean="0"/>
              <a:t/>
            </a:r>
            <a:br>
              <a:rPr lang="ru-RU" dirty="0" smtClean="0"/>
            </a:br>
            <a:r>
              <a:rPr lang="ru-RU" dirty="0" smtClean="0"/>
              <a:t>систем хранения</a:t>
            </a:r>
            <a:r>
              <a:rPr lang="en-US" dirty="0" smtClean="0"/>
              <a:t> </a:t>
            </a:r>
            <a:r>
              <a:rPr lang="ru-RU" dirty="0" smtClean="0"/>
              <a:t>данных</a:t>
            </a:r>
            <a:endParaRPr lang="ru-RU" dirty="0"/>
          </a:p>
        </p:txBody>
      </p:sp>
      <p:sp>
        <p:nvSpPr>
          <p:cNvPr id="4" name="文本占位符 3"/>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2241686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a:t>Сетевое масштабирование</a:t>
            </a:r>
          </a:p>
        </p:txBody>
      </p:sp>
      <p:sp>
        <p:nvSpPr>
          <p:cNvPr id="3" name="矩形 2"/>
          <p:cNvSpPr/>
          <p:nvPr/>
        </p:nvSpPr>
        <p:spPr>
          <a:xfrm>
            <a:off x="731838" y="4727566"/>
            <a:ext cx="3308939" cy="646331"/>
          </a:xfrm>
          <a:prstGeom prst="rect">
            <a:avLst/>
          </a:prstGeom>
        </p:spPr>
        <p:txBody>
          <a:bodyPr wrap="square">
            <a:noAutofit/>
          </a:bodyPr>
          <a:lstStyle/>
          <a:p>
            <a:pPr fontAlgn="ctr"/>
            <a:r>
              <a:rPr lang="ru-RU" sz="1400" dirty="0">
                <a:latin typeface="Huawei Sans" panose="020C0503030203020204" pitchFamily="34" charset="0"/>
              </a:rPr>
              <a:t>На этом рисунке показано горизонтальное сетевое масштабирование твердотельных хранилищ </a:t>
            </a:r>
            <a:r>
              <a:rPr lang="ru-RU" sz="1400" dirty="0" err="1">
                <a:latin typeface="Huawei Sans" panose="020C0503030203020204" pitchFamily="34" charset="0"/>
              </a:rPr>
              <a:t>Huawei</a:t>
            </a:r>
            <a:r>
              <a:rPr lang="ru-RU" sz="1400" dirty="0">
                <a:latin typeface="Huawei Sans" panose="020C0503030203020204" pitchFamily="34" charset="0"/>
              </a:rPr>
              <a:t> </a:t>
            </a:r>
            <a:r>
              <a:rPr lang="ru-RU" sz="1400" dirty="0" err="1">
                <a:latin typeface="Huawei Sans" panose="020C0503030203020204" pitchFamily="34" charset="0"/>
              </a:rPr>
              <a:t>OceanStor</a:t>
            </a:r>
            <a:r>
              <a:rPr lang="ru-RU" sz="1400" dirty="0">
                <a:latin typeface="Huawei Sans" panose="020C0503030203020204" pitchFamily="34" charset="0"/>
              </a:rPr>
              <a:t> </a:t>
            </a:r>
            <a:r>
              <a:rPr lang="ru-RU" sz="1400" dirty="0" err="1">
                <a:latin typeface="Huawei Sans" panose="020C0503030203020204" pitchFamily="34" charset="0"/>
              </a:rPr>
              <a:t>Dorado</a:t>
            </a:r>
            <a:r>
              <a:rPr lang="ru-RU" sz="1400" dirty="0">
                <a:latin typeface="Huawei Sans" panose="020C0503030203020204" pitchFamily="34" charset="0"/>
              </a:rPr>
              <a:t> 5000 V6 и 6000 V6.</a:t>
            </a:r>
          </a:p>
        </p:txBody>
      </p:sp>
      <p:grpSp>
        <p:nvGrpSpPr>
          <p:cNvPr id="4" name="组合 3"/>
          <p:cNvGrpSpPr/>
          <p:nvPr/>
        </p:nvGrpSpPr>
        <p:grpSpPr>
          <a:xfrm>
            <a:off x="4228503" y="1079282"/>
            <a:ext cx="6830992" cy="4790872"/>
            <a:chOff x="3097030" y="1008777"/>
            <a:chExt cx="6830992" cy="4790872"/>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7030" y="1008777"/>
              <a:ext cx="6830992" cy="4761330"/>
            </a:xfrm>
            <a:prstGeom prst="rect">
              <a:avLst/>
            </a:prstGeom>
          </p:spPr>
        </p:pic>
        <p:sp>
          <p:nvSpPr>
            <p:cNvPr id="5" name="文本框 4"/>
            <p:cNvSpPr txBox="1"/>
            <p:nvPr/>
          </p:nvSpPr>
          <p:spPr bwMode="auto">
            <a:xfrm>
              <a:off x="3602466" y="5387824"/>
              <a:ext cx="3631384" cy="4118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lnSpc>
                  <a:spcPct val="150000"/>
                </a:lnSpc>
              </a:pPr>
              <a:r>
                <a:rPr lang="ru-RU" sz="1400" b="1" dirty="0">
                  <a:solidFill>
                    <a:srgbClr val="000000"/>
                  </a:solidFill>
                  <a:latin typeface="Huawei Sans" panose="020C0503030203020204" pitchFamily="34" charset="0"/>
                </a:rPr>
                <a:t>Прямое соединение с четырьмя контроллерами</a:t>
              </a:r>
            </a:p>
          </p:txBody>
        </p:sp>
        <p:sp>
          <p:nvSpPr>
            <p:cNvPr id="13" name="圆角矩形 12"/>
            <p:cNvSpPr/>
            <p:nvPr/>
          </p:nvSpPr>
          <p:spPr>
            <a:xfrm>
              <a:off x="8078672" y="1826875"/>
              <a:ext cx="1673922" cy="529994"/>
            </a:xfrm>
            <a:prstGeom prst="roundRect">
              <a:avLst/>
            </a:prstGeom>
            <a:solidFill>
              <a:srgbClr val="C55A1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200">
                  <a:solidFill>
                    <a:schemeClr val="bg1"/>
                  </a:solidFill>
                  <a:latin typeface="Huawei Sans" panose="020C0503030203020204" pitchFamily="34" charset="0"/>
                  <a:cs typeface="Huawei Sans" panose="020C0503030203020204" pitchFamily="34" charset="0"/>
                </a:rPr>
                <a:t>Блок контроллеров</a:t>
              </a:r>
            </a:p>
            <a:p>
              <a:pPr algn="ctr"/>
              <a:r>
                <a:rPr lang="ru-RU" sz="1200">
                  <a:solidFill>
                    <a:schemeClr val="bg1"/>
                  </a:solidFill>
                  <a:latin typeface="Huawei Sans" panose="020C0503030203020204" pitchFamily="34" charset="0"/>
                  <a:cs typeface="Huawei Sans" panose="020C0503030203020204" pitchFamily="34" charset="0"/>
                </a:rPr>
                <a:t>0 (исходный)</a:t>
              </a:r>
            </a:p>
          </p:txBody>
        </p:sp>
        <p:sp>
          <p:nvSpPr>
            <p:cNvPr id="14" name="圆角矩形 13"/>
            <p:cNvSpPr/>
            <p:nvPr/>
          </p:nvSpPr>
          <p:spPr>
            <a:xfrm>
              <a:off x="8113447" y="3907135"/>
              <a:ext cx="1673922" cy="528065"/>
            </a:xfrm>
            <a:prstGeom prst="roundRect">
              <a:avLst/>
            </a:prstGeom>
            <a:solidFill>
              <a:srgbClr val="C55A1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200" dirty="0">
                  <a:solidFill>
                    <a:schemeClr val="bg1"/>
                  </a:solidFill>
                  <a:latin typeface="Huawei Sans" panose="020C0503030203020204" pitchFamily="34" charset="0"/>
                  <a:cs typeface="Huawei Sans" panose="020C0503030203020204" pitchFamily="34" charset="0"/>
                </a:rPr>
                <a:t>Блок контроллеров</a:t>
              </a:r>
            </a:p>
            <a:p>
              <a:pPr algn="ctr"/>
              <a:r>
                <a:rPr lang="ru-RU" sz="1200" dirty="0">
                  <a:solidFill>
                    <a:schemeClr val="bg1"/>
                  </a:solidFill>
                  <a:latin typeface="Huawei Sans" panose="020C0503030203020204" pitchFamily="34" charset="0"/>
                  <a:cs typeface="Huawei Sans" panose="020C0503030203020204" pitchFamily="34" charset="0"/>
                </a:rPr>
                <a:t>1 (новый)</a:t>
              </a:r>
            </a:p>
          </p:txBody>
        </p:sp>
        <p:sp>
          <p:nvSpPr>
            <p:cNvPr id="15" name="圆角矩形 14"/>
            <p:cNvSpPr/>
            <p:nvPr/>
          </p:nvSpPr>
          <p:spPr>
            <a:xfrm>
              <a:off x="3393460" y="1014071"/>
              <a:ext cx="3381491" cy="317047"/>
            </a:xfrm>
            <a:prstGeom prst="roundRect">
              <a:avLst/>
            </a:prstGeom>
            <a:solidFill>
              <a:srgbClr val="7030A0"/>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200">
                  <a:solidFill>
                    <a:schemeClr val="bg1"/>
                  </a:solidFill>
                  <a:latin typeface="Huawei Sans" panose="020C0503030203020204" pitchFamily="34" charset="0"/>
                  <a:cs typeface="Huawei Sans" panose="020C0503030203020204" pitchFamily="34" charset="0"/>
                </a:rPr>
                <a:t>Подключение к сети управления пользователя</a:t>
              </a:r>
            </a:p>
          </p:txBody>
        </p:sp>
        <p:sp>
          <p:nvSpPr>
            <p:cNvPr id="16" name="圆角矩形 15"/>
            <p:cNvSpPr/>
            <p:nvPr/>
          </p:nvSpPr>
          <p:spPr>
            <a:xfrm>
              <a:off x="3602466" y="3042423"/>
              <a:ext cx="1953603" cy="569386"/>
            </a:xfrm>
            <a:prstGeom prst="roundRect">
              <a:avLst/>
            </a:prstGeom>
            <a:solidFill>
              <a:srgbClr val="7030A0"/>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200" dirty="0">
                  <a:solidFill>
                    <a:schemeClr val="bg1"/>
                  </a:solidFill>
                  <a:latin typeface="Huawei Sans" panose="020C0503030203020204" pitchFamily="34" charset="0"/>
                  <a:cs typeface="Huawei Sans" panose="020C0503030203020204" pitchFamily="34" charset="0"/>
                </a:rPr>
                <a:t>Подключение к сети управления пользователя</a:t>
              </a:r>
            </a:p>
          </p:txBody>
        </p:sp>
      </p:grpSp>
    </p:spTree>
    <p:extLst>
      <p:ext uri="{BB962C8B-B14F-4D97-AF65-F5344CB8AC3E}">
        <p14:creationId xmlns:p14="http://schemas.microsoft.com/office/powerpoint/2010/main" val="4110320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7"/>
          <p:cNvSpPr>
            <a:spLocks noChangeAspect="1"/>
          </p:cNvSpPr>
          <p:nvPr/>
        </p:nvSpPr>
        <p:spPr bwMode="auto">
          <a:xfrm>
            <a:off x="6085541" y="995583"/>
            <a:ext cx="420436" cy="1311667"/>
          </a:xfrm>
          <a:custGeom>
            <a:avLst/>
            <a:gdLst>
              <a:gd name="T0" fmla="*/ 656 w 82"/>
              <a:gd name="T1" fmla="*/ 608 h 239"/>
              <a:gd name="T2" fmla="*/ 656 w 82"/>
              <a:gd name="T3" fmla="*/ 24 h 239"/>
              <a:gd name="T4" fmla="*/ 32 w 82"/>
              <a:gd name="T5" fmla="*/ 504 h 239"/>
              <a:gd name="T6" fmla="*/ 32 w 82"/>
              <a:gd name="T7" fmla="*/ 1816 h 239"/>
              <a:gd name="T8" fmla="*/ 0 w 82"/>
              <a:gd name="T9" fmla="*/ 1888 h 239"/>
              <a:gd name="T10" fmla="*/ 40 w 82"/>
              <a:gd name="T11" fmla="*/ 1880 h 239"/>
              <a:gd name="T12" fmla="*/ 96 w 82"/>
              <a:gd name="T13" fmla="*/ 1832 h 239"/>
              <a:gd name="T14" fmla="*/ 96 w 82"/>
              <a:gd name="T15" fmla="*/ 1808 h 239"/>
              <a:gd name="T16" fmla="*/ 120 w 82"/>
              <a:gd name="T17" fmla="*/ 1816 h 239"/>
              <a:gd name="T18" fmla="*/ 632 w 82"/>
              <a:gd name="T19" fmla="*/ 1408 h 239"/>
              <a:gd name="T20" fmla="*/ 656 w 82"/>
              <a:gd name="T21" fmla="*/ 1376 h 239"/>
              <a:gd name="T22" fmla="*/ 656 w 82"/>
              <a:gd name="T23" fmla="*/ 608 h 2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239"/>
              <a:gd name="T38" fmla="*/ 82 w 82"/>
              <a:gd name="T39" fmla="*/ 239 h 2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239">
                <a:moveTo>
                  <a:pt x="82" y="76"/>
                </a:moveTo>
                <a:cubicBezTo>
                  <a:pt x="82" y="37"/>
                  <a:pt x="82" y="4"/>
                  <a:pt x="82" y="3"/>
                </a:cubicBezTo>
                <a:cubicBezTo>
                  <a:pt x="80" y="0"/>
                  <a:pt x="4" y="63"/>
                  <a:pt x="4" y="63"/>
                </a:cubicBezTo>
                <a:cubicBezTo>
                  <a:pt x="4" y="227"/>
                  <a:pt x="4" y="227"/>
                  <a:pt x="4" y="227"/>
                </a:cubicBezTo>
                <a:cubicBezTo>
                  <a:pt x="0" y="236"/>
                  <a:pt x="0" y="236"/>
                  <a:pt x="0" y="236"/>
                </a:cubicBezTo>
                <a:cubicBezTo>
                  <a:pt x="0" y="236"/>
                  <a:pt x="0" y="239"/>
                  <a:pt x="5" y="235"/>
                </a:cubicBezTo>
                <a:cubicBezTo>
                  <a:pt x="7" y="234"/>
                  <a:pt x="9" y="232"/>
                  <a:pt x="12" y="229"/>
                </a:cubicBezTo>
                <a:cubicBezTo>
                  <a:pt x="12" y="227"/>
                  <a:pt x="12" y="227"/>
                  <a:pt x="12" y="226"/>
                </a:cubicBezTo>
                <a:cubicBezTo>
                  <a:pt x="12" y="226"/>
                  <a:pt x="13" y="226"/>
                  <a:pt x="15" y="227"/>
                </a:cubicBezTo>
                <a:cubicBezTo>
                  <a:pt x="36" y="209"/>
                  <a:pt x="78" y="178"/>
                  <a:pt x="79" y="176"/>
                </a:cubicBezTo>
                <a:cubicBezTo>
                  <a:pt x="82" y="174"/>
                  <a:pt x="82" y="173"/>
                  <a:pt x="82" y="172"/>
                </a:cubicBezTo>
                <a:cubicBezTo>
                  <a:pt x="82" y="172"/>
                  <a:pt x="82" y="124"/>
                  <a:pt x="82" y="76"/>
                </a:cubicBez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9" name="2066248394"/>
          <p:cNvSpPr>
            <a:spLocks noChangeAspect="1"/>
          </p:cNvSpPr>
          <p:nvPr/>
        </p:nvSpPr>
        <p:spPr bwMode="auto">
          <a:xfrm>
            <a:off x="5706124" y="929725"/>
            <a:ext cx="794725" cy="406123"/>
          </a:xfrm>
          <a:custGeom>
            <a:avLst/>
            <a:gdLst>
              <a:gd name="T0" fmla="*/ 1240 w 155"/>
              <a:gd name="T1" fmla="*/ 112 h 74"/>
              <a:gd name="T2" fmla="*/ 616 w 155"/>
              <a:gd name="T3" fmla="*/ 592 h 74"/>
              <a:gd name="T4" fmla="*/ 32 w 155"/>
              <a:gd name="T5" fmla="*/ 472 h 74"/>
              <a:gd name="T6" fmla="*/ 0 w 155"/>
              <a:gd name="T7" fmla="*/ 488 h 74"/>
              <a:gd name="T8" fmla="*/ 16 w 155"/>
              <a:gd name="T9" fmla="*/ 456 h 74"/>
              <a:gd name="T10" fmla="*/ 64 w 155"/>
              <a:gd name="T11" fmla="*/ 416 h 74"/>
              <a:gd name="T12" fmla="*/ 88 w 155"/>
              <a:gd name="T13" fmla="*/ 424 h 74"/>
              <a:gd name="T14" fmla="*/ 88 w 155"/>
              <a:gd name="T15" fmla="*/ 400 h 74"/>
              <a:gd name="T16" fmla="*/ 608 w 155"/>
              <a:gd name="T17" fmla="*/ 8 h 74"/>
              <a:gd name="T18" fmla="*/ 632 w 155"/>
              <a:gd name="T19" fmla="*/ 0 h 74"/>
              <a:gd name="T20" fmla="*/ 1208 w 155"/>
              <a:gd name="T21" fmla="*/ 88 h 74"/>
              <a:gd name="T22" fmla="*/ 1240 w 155"/>
              <a:gd name="T23" fmla="*/ 112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74"/>
              <a:gd name="T38" fmla="*/ 155 w 155"/>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74">
                <a:moveTo>
                  <a:pt x="155" y="14"/>
                </a:moveTo>
                <a:cubicBezTo>
                  <a:pt x="77" y="74"/>
                  <a:pt x="77" y="74"/>
                  <a:pt x="77" y="74"/>
                </a:cubicBezTo>
                <a:cubicBezTo>
                  <a:pt x="13" y="65"/>
                  <a:pt x="9" y="59"/>
                  <a:pt x="4" y="59"/>
                </a:cubicBezTo>
                <a:cubicBezTo>
                  <a:pt x="1" y="58"/>
                  <a:pt x="0" y="61"/>
                  <a:pt x="0" y="61"/>
                </a:cubicBezTo>
                <a:cubicBezTo>
                  <a:pt x="0" y="61"/>
                  <a:pt x="0" y="58"/>
                  <a:pt x="2" y="57"/>
                </a:cubicBezTo>
                <a:cubicBezTo>
                  <a:pt x="2" y="57"/>
                  <a:pt x="5" y="55"/>
                  <a:pt x="8" y="52"/>
                </a:cubicBezTo>
                <a:cubicBezTo>
                  <a:pt x="10" y="53"/>
                  <a:pt x="10" y="53"/>
                  <a:pt x="11" y="53"/>
                </a:cubicBezTo>
                <a:cubicBezTo>
                  <a:pt x="11" y="52"/>
                  <a:pt x="11" y="51"/>
                  <a:pt x="11" y="50"/>
                </a:cubicBezTo>
                <a:cubicBezTo>
                  <a:pt x="40" y="27"/>
                  <a:pt x="73" y="2"/>
                  <a:pt x="76" y="1"/>
                </a:cubicBezTo>
                <a:cubicBezTo>
                  <a:pt x="77" y="0"/>
                  <a:pt x="79" y="0"/>
                  <a:pt x="79" y="0"/>
                </a:cubicBezTo>
                <a:cubicBezTo>
                  <a:pt x="79" y="0"/>
                  <a:pt x="150" y="11"/>
                  <a:pt x="151" y="11"/>
                </a:cubicBezTo>
                <a:cubicBezTo>
                  <a:pt x="154" y="12"/>
                  <a:pt x="155" y="14"/>
                  <a:pt x="155" y="14"/>
                </a:cubicBez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0" name="463576459"/>
          <p:cNvSpPr>
            <a:spLocks noChangeAspect="1"/>
          </p:cNvSpPr>
          <p:nvPr/>
        </p:nvSpPr>
        <p:spPr bwMode="auto">
          <a:xfrm>
            <a:off x="6095796" y="1001071"/>
            <a:ext cx="410181" cy="340266"/>
          </a:xfrm>
          <a:custGeom>
            <a:avLst/>
            <a:gdLst>
              <a:gd name="T0" fmla="*/ 640 w 80"/>
              <a:gd name="T1" fmla="*/ 16 h 62"/>
              <a:gd name="T2" fmla="*/ 632 w 80"/>
              <a:gd name="T3" fmla="*/ 0 h 62"/>
              <a:gd name="T4" fmla="*/ 0 w 80"/>
              <a:gd name="T5" fmla="*/ 488 h 62"/>
              <a:gd name="T6" fmla="*/ 8 w 80"/>
              <a:gd name="T7" fmla="*/ 496 h 62"/>
              <a:gd name="T8" fmla="*/ 640 w 80"/>
              <a:gd name="T9" fmla="*/ 16 h 62"/>
              <a:gd name="T10" fmla="*/ 0 60000 65536"/>
              <a:gd name="T11" fmla="*/ 0 60000 65536"/>
              <a:gd name="T12" fmla="*/ 0 60000 65536"/>
              <a:gd name="T13" fmla="*/ 0 60000 65536"/>
              <a:gd name="T14" fmla="*/ 0 60000 65536"/>
              <a:gd name="T15" fmla="*/ 0 w 80"/>
              <a:gd name="T16" fmla="*/ 0 h 62"/>
              <a:gd name="T17" fmla="*/ 80 w 80"/>
              <a:gd name="T18" fmla="*/ 62 h 62"/>
            </a:gdLst>
            <a:ahLst/>
            <a:cxnLst>
              <a:cxn ang="T10">
                <a:pos x="T0" y="T1"/>
              </a:cxn>
              <a:cxn ang="T11">
                <a:pos x="T2" y="T3"/>
              </a:cxn>
              <a:cxn ang="T12">
                <a:pos x="T4" y="T5"/>
              </a:cxn>
              <a:cxn ang="T13">
                <a:pos x="T6" y="T7"/>
              </a:cxn>
              <a:cxn ang="T14">
                <a:pos x="T8" y="T9"/>
              </a:cxn>
            </a:cxnLst>
            <a:rect l="T15" t="T16" r="T17" b="T18"/>
            <a:pathLst>
              <a:path w="80" h="62">
                <a:moveTo>
                  <a:pt x="80" y="2"/>
                </a:moveTo>
                <a:cubicBezTo>
                  <a:pt x="80" y="2"/>
                  <a:pt x="80" y="1"/>
                  <a:pt x="79" y="0"/>
                </a:cubicBezTo>
                <a:cubicBezTo>
                  <a:pt x="76" y="2"/>
                  <a:pt x="0" y="61"/>
                  <a:pt x="0" y="61"/>
                </a:cubicBezTo>
                <a:cubicBezTo>
                  <a:pt x="1" y="62"/>
                  <a:pt x="1" y="62"/>
                  <a:pt x="1" y="62"/>
                </a:cubicBezTo>
                <a:lnTo>
                  <a:pt x="80" y="2"/>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1" name="362409171"/>
          <p:cNvSpPr>
            <a:spLocks noChangeAspect="1"/>
          </p:cNvSpPr>
          <p:nvPr/>
        </p:nvSpPr>
        <p:spPr bwMode="auto">
          <a:xfrm>
            <a:off x="5706123" y="1248038"/>
            <a:ext cx="405054" cy="1053724"/>
          </a:xfrm>
          <a:custGeom>
            <a:avLst/>
            <a:gdLst>
              <a:gd name="T0" fmla="*/ 632 w 79"/>
              <a:gd name="T1" fmla="*/ 152 h 192"/>
              <a:gd name="T2" fmla="*/ 608 w 79"/>
              <a:gd name="T3" fmla="*/ 112 h 192"/>
              <a:gd name="T4" fmla="*/ 32 w 79"/>
              <a:gd name="T5" fmla="*/ 8 h 192"/>
              <a:gd name="T6" fmla="*/ 0 w 79"/>
              <a:gd name="T7" fmla="*/ 24 h 192"/>
              <a:gd name="T8" fmla="*/ 0 w 79"/>
              <a:gd name="T9" fmla="*/ 136 h 192"/>
              <a:gd name="T10" fmla="*/ 24 w 79"/>
              <a:gd name="T11" fmla="*/ 136 h 192"/>
              <a:gd name="T12" fmla="*/ 0 w 79"/>
              <a:gd name="T13" fmla="*/ 152 h 192"/>
              <a:gd name="T14" fmla="*/ 0 w 79"/>
              <a:gd name="T15" fmla="*/ 208 h 192"/>
              <a:gd name="T16" fmla="*/ 0 w 79"/>
              <a:gd name="T17" fmla="*/ 1368 h 192"/>
              <a:gd name="T18" fmla="*/ 32 w 79"/>
              <a:gd name="T19" fmla="*/ 1416 h 192"/>
              <a:gd name="T20" fmla="*/ 584 w 79"/>
              <a:gd name="T21" fmla="*/ 1528 h 192"/>
              <a:gd name="T22" fmla="*/ 624 w 79"/>
              <a:gd name="T23" fmla="*/ 1496 h 192"/>
              <a:gd name="T24" fmla="*/ 632 w 79"/>
              <a:gd name="T25" fmla="*/ 152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192"/>
              <a:gd name="T41" fmla="*/ 79 w 79"/>
              <a:gd name="T42" fmla="*/ 192 h 1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192">
                <a:moveTo>
                  <a:pt x="79" y="19"/>
                </a:moveTo>
                <a:cubicBezTo>
                  <a:pt x="79" y="16"/>
                  <a:pt x="77" y="14"/>
                  <a:pt x="76" y="14"/>
                </a:cubicBezTo>
                <a:cubicBezTo>
                  <a:pt x="35" y="7"/>
                  <a:pt x="9" y="1"/>
                  <a:pt x="4" y="1"/>
                </a:cubicBezTo>
                <a:cubicBezTo>
                  <a:pt x="0" y="0"/>
                  <a:pt x="0" y="3"/>
                  <a:pt x="0" y="3"/>
                </a:cubicBezTo>
                <a:cubicBezTo>
                  <a:pt x="0" y="3"/>
                  <a:pt x="0" y="9"/>
                  <a:pt x="0" y="17"/>
                </a:cubicBezTo>
                <a:cubicBezTo>
                  <a:pt x="1" y="17"/>
                  <a:pt x="2" y="17"/>
                  <a:pt x="3" y="17"/>
                </a:cubicBezTo>
                <a:cubicBezTo>
                  <a:pt x="3" y="18"/>
                  <a:pt x="0" y="19"/>
                  <a:pt x="0" y="19"/>
                </a:cubicBezTo>
                <a:cubicBezTo>
                  <a:pt x="0" y="22"/>
                  <a:pt x="0" y="24"/>
                  <a:pt x="0" y="26"/>
                </a:cubicBezTo>
                <a:cubicBezTo>
                  <a:pt x="0" y="26"/>
                  <a:pt x="0" y="170"/>
                  <a:pt x="0" y="171"/>
                </a:cubicBezTo>
                <a:cubicBezTo>
                  <a:pt x="0" y="176"/>
                  <a:pt x="1" y="177"/>
                  <a:pt x="4" y="177"/>
                </a:cubicBezTo>
                <a:cubicBezTo>
                  <a:pt x="6" y="178"/>
                  <a:pt x="54" y="188"/>
                  <a:pt x="73" y="191"/>
                </a:cubicBezTo>
                <a:cubicBezTo>
                  <a:pt x="77" y="192"/>
                  <a:pt x="78" y="187"/>
                  <a:pt x="78" y="187"/>
                </a:cubicBezTo>
                <a:cubicBezTo>
                  <a:pt x="78" y="187"/>
                  <a:pt x="79" y="19"/>
                  <a:pt x="79" y="19"/>
                </a:cubicBez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2" name="1594063215"/>
          <p:cNvSpPr>
            <a:spLocks noChangeAspect="1"/>
          </p:cNvSpPr>
          <p:nvPr/>
        </p:nvSpPr>
        <p:spPr bwMode="auto">
          <a:xfrm>
            <a:off x="5839433" y="1906616"/>
            <a:ext cx="312763" cy="76834"/>
          </a:xfrm>
          <a:custGeom>
            <a:avLst/>
            <a:gdLst>
              <a:gd name="T0" fmla="*/ 0 w 122"/>
              <a:gd name="T1" fmla="*/ 0 h 28"/>
              <a:gd name="T2" fmla="*/ 104 w 122"/>
              <a:gd name="T3" fmla="*/ 22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8"/>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3" name="328104487"/>
          <p:cNvSpPr>
            <a:spLocks noChangeAspect="1"/>
          </p:cNvSpPr>
          <p:nvPr/>
        </p:nvSpPr>
        <p:spPr bwMode="auto">
          <a:xfrm>
            <a:off x="5839432" y="1906616"/>
            <a:ext cx="15382" cy="13720"/>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4" name="436663923"/>
          <p:cNvSpPr>
            <a:spLocks noChangeAspect="1"/>
          </p:cNvSpPr>
          <p:nvPr/>
        </p:nvSpPr>
        <p:spPr bwMode="auto">
          <a:xfrm>
            <a:off x="5839433" y="1945033"/>
            <a:ext cx="312763" cy="76834"/>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5" name="1558115107"/>
          <p:cNvSpPr>
            <a:spLocks noChangeAspect="1"/>
          </p:cNvSpPr>
          <p:nvPr/>
        </p:nvSpPr>
        <p:spPr bwMode="auto">
          <a:xfrm>
            <a:off x="5839432" y="1945033"/>
            <a:ext cx="15382" cy="16464"/>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6" name="1573738259"/>
          <p:cNvSpPr>
            <a:spLocks noChangeAspect="1"/>
          </p:cNvSpPr>
          <p:nvPr/>
        </p:nvSpPr>
        <p:spPr bwMode="auto">
          <a:xfrm>
            <a:off x="5839433" y="1977961"/>
            <a:ext cx="312763" cy="79578"/>
          </a:xfrm>
          <a:custGeom>
            <a:avLst/>
            <a:gdLst>
              <a:gd name="T0" fmla="*/ 0 w 122"/>
              <a:gd name="T1" fmla="*/ 0 h 28"/>
              <a:gd name="T2" fmla="*/ 104 w 122"/>
              <a:gd name="T3" fmla="*/ 24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4"/>
                </a:lnTo>
                <a:lnTo>
                  <a:pt x="122" y="12"/>
                </a:lnTo>
                <a:lnTo>
                  <a:pt x="122" y="18"/>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7" name="1876592820"/>
          <p:cNvSpPr>
            <a:spLocks noChangeAspect="1"/>
          </p:cNvSpPr>
          <p:nvPr/>
        </p:nvSpPr>
        <p:spPr bwMode="auto">
          <a:xfrm>
            <a:off x="5839432" y="1977961"/>
            <a:ext cx="15382" cy="16464"/>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8" name="1793452379"/>
          <p:cNvSpPr>
            <a:spLocks noChangeAspect="1"/>
          </p:cNvSpPr>
          <p:nvPr/>
        </p:nvSpPr>
        <p:spPr bwMode="auto">
          <a:xfrm>
            <a:off x="5839433" y="2016379"/>
            <a:ext cx="312763" cy="76834"/>
          </a:xfrm>
          <a:custGeom>
            <a:avLst/>
            <a:gdLst>
              <a:gd name="T0" fmla="*/ 0 w 122"/>
              <a:gd name="T1" fmla="*/ 0 h 28"/>
              <a:gd name="T2" fmla="*/ 104 w 122"/>
              <a:gd name="T3" fmla="*/ 22 h 28"/>
              <a:gd name="T4" fmla="*/ 122 w 122"/>
              <a:gd name="T5" fmla="*/ 12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6"/>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9" name="1015349261"/>
          <p:cNvSpPr>
            <a:spLocks noChangeAspect="1"/>
          </p:cNvSpPr>
          <p:nvPr/>
        </p:nvSpPr>
        <p:spPr bwMode="auto">
          <a:xfrm>
            <a:off x="5839432" y="2016379"/>
            <a:ext cx="15382" cy="13720"/>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0" name="1480073786"/>
          <p:cNvSpPr>
            <a:spLocks noChangeAspect="1"/>
          </p:cNvSpPr>
          <p:nvPr/>
        </p:nvSpPr>
        <p:spPr bwMode="auto">
          <a:xfrm>
            <a:off x="5839433" y="2054795"/>
            <a:ext cx="312763" cy="76834"/>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4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4"/>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1" name="1965236499"/>
          <p:cNvSpPr>
            <a:spLocks noChangeAspect="1"/>
          </p:cNvSpPr>
          <p:nvPr/>
        </p:nvSpPr>
        <p:spPr bwMode="auto">
          <a:xfrm>
            <a:off x="5839432" y="2049307"/>
            <a:ext cx="15382" cy="16464"/>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2" name="1034945229"/>
          <p:cNvSpPr>
            <a:spLocks noChangeAspect="1"/>
          </p:cNvSpPr>
          <p:nvPr/>
        </p:nvSpPr>
        <p:spPr bwMode="auto">
          <a:xfrm>
            <a:off x="5839433" y="2087725"/>
            <a:ext cx="312763" cy="79578"/>
          </a:xfrm>
          <a:custGeom>
            <a:avLst/>
            <a:gdLst>
              <a:gd name="T0" fmla="*/ 0 w 122"/>
              <a:gd name="T1" fmla="*/ 0 h 28"/>
              <a:gd name="T2" fmla="*/ 104 w 122"/>
              <a:gd name="T3" fmla="*/ 22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8"/>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3" name="266398080"/>
          <p:cNvSpPr>
            <a:spLocks noChangeAspect="1"/>
          </p:cNvSpPr>
          <p:nvPr/>
        </p:nvSpPr>
        <p:spPr bwMode="auto">
          <a:xfrm>
            <a:off x="5839432" y="2087725"/>
            <a:ext cx="15382" cy="16464"/>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4" name="551510659"/>
          <p:cNvSpPr>
            <a:spLocks noChangeAspect="1"/>
          </p:cNvSpPr>
          <p:nvPr/>
        </p:nvSpPr>
        <p:spPr bwMode="auto">
          <a:xfrm>
            <a:off x="5839433" y="2126141"/>
            <a:ext cx="312763" cy="79578"/>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5" name="1571499021"/>
          <p:cNvSpPr>
            <a:spLocks noChangeAspect="1"/>
          </p:cNvSpPr>
          <p:nvPr/>
        </p:nvSpPr>
        <p:spPr bwMode="auto">
          <a:xfrm>
            <a:off x="5839432" y="2126141"/>
            <a:ext cx="15382" cy="16464"/>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6" name="824226783"/>
          <p:cNvSpPr>
            <a:spLocks noChangeAspect="1"/>
          </p:cNvSpPr>
          <p:nvPr/>
        </p:nvSpPr>
        <p:spPr bwMode="auto">
          <a:xfrm>
            <a:off x="5706124" y="1341337"/>
            <a:ext cx="440945" cy="93299"/>
          </a:xfrm>
          <a:custGeom>
            <a:avLst/>
            <a:gdLst>
              <a:gd name="T0" fmla="*/ 156 w 172"/>
              <a:gd name="T1" fmla="*/ 30 h 34"/>
              <a:gd name="T2" fmla="*/ 6 w 172"/>
              <a:gd name="T3" fmla="*/ 0 h 34"/>
              <a:gd name="T4" fmla="*/ 0 w 172"/>
              <a:gd name="T5" fmla="*/ 4 h 34"/>
              <a:gd name="T6" fmla="*/ 158 w 172"/>
              <a:gd name="T7" fmla="*/ 34 h 34"/>
              <a:gd name="T8" fmla="*/ 172 w 172"/>
              <a:gd name="T9" fmla="*/ 24 h 34"/>
              <a:gd name="T10" fmla="*/ 172 w 172"/>
              <a:gd name="T11" fmla="*/ 20 h 34"/>
              <a:gd name="T12" fmla="*/ 156 w 172"/>
              <a:gd name="T13" fmla="*/ 30 h 34"/>
              <a:gd name="T14" fmla="*/ 0 60000 65536"/>
              <a:gd name="T15" fmla="*/ 0 60000 65536"/>
              <a:gd name="T16" fmla="*/ 0 60000 65536"/>
              <a:gd name="T17" fmla="*/ 0 60000 65536"/>
              <a:gd name="T18" fmla="*/ 0 60000 65536"/>
              <a:gd name="T19" fmla="*/ 0 60000 65536"/>
              <a:gd name="T20" fmla="*/ 0 60000 65536"/>
              <a:gd name="T21" fmla="*/ 0 w 172"/>
              <a:gd name="T22" fmla="*/ 0 h 34"/>
              <a:gd name="T23" fmla="*/ 172 w 17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34">
                <a:moveTo>
                  <a:pt x="156" y="30"/>
                </a:moveTo>
                <a:lnTo>
                  <a:pt x="6" y="0"/>
                </a:lnTo>
                <a:lnTo>
                  <a:pt x="0" y="4"/>
                </a:lnTo>
                <a:lnTo>
                  <a:pt x="158" y="34"/>
                </a:lnTo>
                <a:lnTo>
                  <a:pt x="172" y="24"/>
                </a:lnTo>
                <a:lnTo>
                  <a:pt x="172" y="20"/>
                </a:lnTo>
                <a:lnTo>
                  <a:pt x="156" y="3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7" name="834640098"/>
          <p:cNvSpPr>
            <a:spLocks noChangeAspect="1"/>
          </p:cNvSpPr>
          <p:nvPr/>
        </p:nvSpPr>
        <p:spPr bwMode="auto">
          <a:xfrm>
            <a:off x="5772777" y="1396219"/>
            <a:ext cx="256364" cy="82323"/>
          </a:xfrm>
          <a:custGeom>
            <a:avLst/>
            <a:gdLst>
              <a:gd name="T0" fmla="*/ 100 w 100"/>
              <a:gd name="T1" fmla="*/ 18 h 30"/>
              <a:gd name="T2" fmla="*/ 0 w 100"/>
              <a:gd name="T3" fmla="*/ 0 h 30"/>
              <a:gd name="T4" fmla="*/ 0 w 100"/>
              <a:gd name="T5" fmla="*/ 10 h 30"/>
              <a:gd name="T6" fmla="*/ 100 w 100"/>
              <a:gd name="T7" fmla="*/ 30 h 30"/>
              <a:gd name="T8" fmla="*/ 100 w 100"/>
              <a:gd name="T9" fmla="*/ 18 h 30"/>
              <a:gd name="T10" fmla="*/ 0 60000 65536"/>
              <a:gd name="T11" fmla="*/ 0 60000 65536"/>
              <a:gd name="T12" fmla="*/ 0 60000 65536"/>
              <a:gd name="T13" fmla="*/ 0 60000 65536"/>
              <a:gd name="T14" fmla="*/ 0 60000 65536"/>
              <a:gd name="T15" fmla="*/ 0 w 100"/>
              <a:gd name="T16" fmla="*/ 0 h 30"/>
              <a:gd name="T17" fmla="*/ 100 w 100"/>
              <a:gd name="T18" fmla="*/ 30 h 30"/>
            </a:gdLst>
            <a:ahLst/>
            <a:cxnLst>
              <a:cxn ang="T10">
                <a:pos x="T0" y="T1"/>
              </a:cxn>
              <a:cxn ang="T11">
                <a:pos x="T2" y="T3"/>
              </a:cxn>
              <a:cxn ang="T12">
                <a:pos x="T4" y="T5"/>
              </a:cxn>
              <a:cxn ang="T13">
                <a:pos x="T6" y="T7"/>
              </a:cxn>
              <a:cxn ang="T14">
                <a:pos x="T8" y="T9"/>
              </a:cxn>
            </a:cxnLst>
            <a:rect l="T15" t="T16" r="T17" b="T18"/>
            <a:pathLst>
              <a:path w="100" h="30">
                <a:moveTo>
                  <a:pt x="100" y="18"/>
                </a:moveTo>
                <a:lnTo>
                  <a:pt x="0" y="0"/>
                </a:lnTo>
                <a:lnTo>
                  <a:pt x="0" y="10"/>
                </a:lnTo>
                <a:lnTo>
                  <a:pt x="100" y="30"/>
                </a:lnTo>
                <a:lnTo>
                  <a:pt x="100" y="18"/>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8" name="1207210569"/>
          <p:cNvSpPr>
            <a:spLocks noChangeAspect="1"/>
          </p:cNvSpPr>
          <p:nvPr/>
        </p:nvSpPr>
        <p:spPr bwMode="auto">
          <a:xfrm>
            <a:off x="5772778" y="1396219"/>
            <a:ext cx="25636" cy="27441"/>
          </a:xfrm>
          <a:custGeom>
            <a:avLst/>
            <a:gdLst>
              <a:gd name="T0" fmla="*/ 0 w 10"/>
              <a:gd name="T1" fmla="*/ 10 h 10"/>
              <a:gd name="T2" fmla="*/ 10 w 10"/>
              <a:gd name="T3" fmla="*/ 2 h 10"/>
              <a:gd name="T4" fmla="*/ 0 w 10"/>
              <a:gd name="T5" fmla="*/ 0 h 10"/>
              <a:gd name="T6" fmla="*/ 0 w 10"/>
              <a:gd name="T7" fmla="*/ 10 h 10"/>
              <a:gd name="T8" fmla="*/ 0 60000 65536"/>
              <a:gd name="T9" fmla="*/ 0 60000 65536"/>
              <a:gd name="T10" fmla="*/ 0 60000 65536"/>
              <a:gd name="T11" fmla="*/ 0 60000 65536"/>
              <a:gd name="T12" fmla="*/ 0 w 10"/>
              <a:gd name="T13" fmla="*/ 0 h 10"/>
              <a:gd name="T14" fmla="*/ 10 w 10"/>
              <a:gd name="T15" fmla="*/ 10 h 10"/>
            </a:gdLst>
            <a:ahLst/>
            <a:cxnLst>
              <a:cxn ang="T8">
                <a:pos x="T0" y="T1"/>
              </a:cxn>
              <a:cxn ang="T9">
                <a:pos x="T2" y="T3"/>
              </a:cxn>
              <a:cxn ang="T10">
                <a:pos x="T4" y="T5"/>
              </a:cxn>
              <a:cxn ang="T11">
                <a:pos x="T6" y="T7"/>
              </a:cxn>
            </a:cxnLst>
            <a:rect l="T12" t="T13" r="T14" b="T15"/>
            <a:pathLst>
              <a:path w="10" h="10">
                <a:moveTo>
                  <a:pt x="0" y="10"/>
                </a:moveTo>
                <a:lnTo>
                  <a:pt x="10" y="2"/>
                </a:lnTo>
                <a:lnTo>
                  <a:pt x="0" y="0"/>
                </a:lnTo>
                <a:lnTo>
                  <a:pt x="0" y="1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9" name="2004710738"/>
          <p:cNvSpPr>
            <a:spLocks noChangeAspect="1"/>
          </p:cNvSpPr>
          <p:nvPr/>
        </p:nvSpPr>
        <p:spPr bwMode="auto">
          <a:xfrm>
            <a:off x="5762524" y="1204133"/>
            <a:ext cx="399927" cy="1037260"/>
          </a:xfrm>
          <a:custGeom>
            <a:avLst/>
            <a:gdLst>
              <a:gd name="T0" fmla="*/ 0 w 78"/>
              <a:gd name="T1" fmla="*/ 0 h 189"/>
              <a:gd name="T2" fmla="*/ 600 w 78"/>
              <a:gd name="T3" fmla="*/ 120 h 189"/>
              <a:gd name="T4" fmla="*/ 616 w 78"/>
              <a:gd name="T5" fmla="*/ 144 h 189"/>
              <a:gd name="T6" fmla="*/ 624 w 78"/>
              <a:gd name="T7" fmla="*/ 1512 h 189"/>
              <a:gd name="T8" fmla="*/ 600 w 78"/>
              <a:gd name="T9" fmla="*/ 1512 h 189"/>
              <a:gd name="T10" fmla="*/ 600 w 78"/>
              <a:gd name="T11" fmla="*/ 152 h 189"/>
              <a:gd name="T12" fmla="*/ 584 w 78"/>
              <a:gd name="T13" fmla="*/ 136 h 189"/>
              <a:gd name="T14" fmla="*/ 0 w 78"/>
              <a:gd name="T15" fmla="*/ 24 h 189"/>
              <a:gd name="T16" fmla="*/ 0 w 78"/>
              <a:gd name="T17" fmla="*/ 0 h 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89"/>
              <a:gd name="T29" fmla="*/ 78 w 78"/>
              <a:gd name="T30" fmla="*/ 189 h 1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89">
                <a:moveTo>
                  <a:pt x="0" y="0"/>
                </a:moveTo>
                <a:cubicBezTo>
                  <a:pt x="75" y="15"/>
                  <a:pt x="75" y="15"/>
                  <a:pt x="75" y="15"/>
                </a:cubicBezTo>
                <a:cubicBezTo>
                  <a:pt x="75" y="15"/>
                  <a:pt x="77" y="16"/>
                  <a:pt x="77" y="18"/>
                </a:cubicBezTo>
                <a:cubicBezTo>
                  <a:pt x="77" y="36"/>
                  <a:pt x="78" y="189"/>
                  <a:pt x="78" y="189"/>
                </a:cubicBezTo>
                <a:cubicBezTo>
                  <a:pt x="75" y="189"/>
                  <a:pt x="75" y="189"/>
                  <a:pt x="75" y="189"/>
                </a:cubicBezTo>
                <a:cubicBezTo>
                  <a:pt x="75" y="19"/>
                  <a:pt x="75" y="19"/>
                  <a:pt x="75" y="19"/>
                </a:cubicBezTo>
                <a:cubicBezTo>
                  <a:pt x="75" y="19"/>
                  <a:pt x="75" y="17"/>
                  <a:pt x="73" y="17"/>
                </a:cubicBezTo>
                <a:cubicBezTo>
                  <a:pt x="72" y="17"/>
                  <a:pt x="0" y="3"/>
                  <a:pt x="0" y="3"/>
                </a:cubicBez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30" name="1927913178"/>
          <p:cNvSpPr/>
          <p:nvPr/>
        </p:nvSpPr>
        <p:spPr>
          <a:xfrm>
            <a:off x="5230021" y="2738917"/>
            <a:ext cx="1428308" cy="666544"/>
          </a:xfrm>
          <a:prstGeom prst="cloud">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square" anchor="ctr">
            <a:noAutofit/>
          </a:bodyPr>
          <a:lstStyle/>
          <a:p>
            <a:pPr algn="ctr" fontAlgn="ctr">
              <a:defRPr/>
            </a:pPr>
            <a:r>
              <a:rPr lang="ru-RU" sz="1333">
                <a:solidFill>
                  <a:sysClr val="windowText" lastClr="000000"/>
                </a:solidFill>
                <a:latin typeface="Huawei Sans" panose="020C0503030203020204" pitchFamily="34" charset="0"/>
              </a:rPr>
              <a:t>SAN</a:t>
            </a:r>
          </a:p>
        </p:txBody>
      </p:sp>
      <p:cxnSp>
        <p:nvCxnSpPr>
          <p:cNvPr id="51" name="514564578"/>
          <p:cNvCxnSpPr/>
          <p:nvPr/>
        </p:nvCxnSpPr>
        <p:spPr>
          <a:xfrm rot="5400000">
            <a:off x="5637354" y="2519910"/>
            <a:ext cx="516307" cy="2115"/>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6" name="3130581"/>
          <p:cNvCxnSpPr/>
          <p:nvPr/>
        </p:nvCxnSpPr>
        <p:spPr>
          <a:xfrm rot="5400000" flipH="1" flipV="1">
            <a:off x="5847897" y="2499808"/>
            <a:ext cx="476104" cy="2115"/>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59" name="820567709"/>
          <p:cNvSpPr txBox="1"/>
          <p:nvPr/>
        </p:nvSpPr>
        <p:spPr>
          <a:xfrm>
            <a:off x="3568951" y="4497730"/>
            <a:ext cx="891591" cy="307777"/>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ru-RU" sz="1200" dirty="0">
                <a:solidFill>
                  <a:srgbClr val="000000"/>
                </a:solidFill>
                <a:latin typeface="Huawei Sans" panose="020C0503030203020204" pitchFamily="34" charset="0"/>
              </a:rPr>
              <a:t>Движок 0</a:t>
            </a:r>
          </a:p>
        </p:txBody>
      </p:sp>
      <p:sp>
        <p:nvSpPr>
          <p:cNvPr id="60" name="2051256206"/>
          <p:cNvSpPr txBox="1"/>
          <p:nvPr/>
        </p:nvSpPr>
        <p:spPr>
          <a:xfrm>
            <a:off x="5261811" y="4497730"/>
            <a:ext cx="891591" cy="307777"/>
          </a:xfrm>
          <a:prstGeom prst="rect">
            <a:avLst/>
          </a:prstGeom>
          <a:noFill/>
        </p:spPr>
        <p:txBody>
          <a:bodyPr wrap="square">
            <a:noAutofit/>
          </a:bodyPr>
          <a:lstStyle/>
          <a:p>
            <a:pPr fontAlgn="ctr">
              <a:defRPr/>
            </a:pPr>
            <a:r>
              <a:rPr lang="ru-RU" sz="1200" dirty="0">
                <a:solidFill>
                  <a:srgbClr val="000000"/>
                </a:solidFill>
                <a:latin typeface="Huawei Sans" panose="020C0503030203020204" pitchFamily="34" charset="0"/>
              </a:rPr>
              <a:t>Движок 1</a:t>
            </a:r>
          </a:p>
        </p:txBody>
      </p:sp>
      <p:sp>
        <p:nvSpPr>
          <p:cNvPr id="61" name="1847490471"/>
          <p:cNvSpPr txBox="1"/>
          <p:nvPr/>
        </p:nvSpPr>
        <p:spPr>
          <a:xfrm>
            <a:off x="6444562" y="4497730"/>
            <a:ext cx="1090386" cy="250017"/>
          </a:xfrm>
          <a:prstGeom prst="rect">
            <a:avLst/>
          </a:prstGeom>
          <a:noFill/>
        </p:spPr>
        <p:txBody>
          <a:bodyPr wrap="square">
            <a:noAutofit/>
          </a:bodyPr>
          <a:lstStyle/>
          <a:p>
            <a:pPr fontAlgn="ctr">
              <a:defRPr/>
            </a:pPr>
            <a:r>
              <a:rPr lang="ru-RU" sz="1200" dirty="0">
                <a:solidFill>
                  <a:srgbClr val="000000"/>
                </a:solidFill>
                <a:latin typeface="Huawei Sans" panose="020C0503030203020204" pitchFamily="34" charset="0"/>
              </a:rPr>
              <a:t>Движок 2</a:t>
            </a:r>
          </a:p>
        </p:txBody>
      </p:sp>
      <p:sp>
        <p:nvSpPr>
          <p:cNvPr id="62" name="954568841"/>
          <p:cNvSpPr txBox="1"/>
          <p:nvPr/>
        </p:nvSpPr>
        <p:spPr>
          <a:xfrm>
            <a:off x="8192319" y="4497730"/>
            <a:ext cx="1056995" cy="268967"/>
          </a:xfrm>
          <a:prstGeom prst="rect">
            <a:avLst/>
          </a:prstGeom>
          <a:noFill/>
        </p:spPr>
        <p:txBody>
          <a:bodyPr wrap="square">
            <a:noAutofit/>
          </a:bodyPr>
          <a:lstStyle/>
          <a:p>
            <a:pPr fontAlgn="ctr">
              <a:defRPr/>
            </a:pPr>
            <a:r>
              <a:rPr lang="ru-RU" sz="1200" dirty="0">
                <a:solidFill>
                  <a:srgbClr val="000000"/>
                </a:solidFill>
                <a:latin typeface="Huawei Sans" panose="020C0503030203020204" pitchFamily="34" charset="0"/>
              </a:rPr>
              <a:t>Движок 3</a:t>
            </a:r>
          </a:p>
        </p:txBody>
      </p:sp>
      <p:sp>
        <p:nvSpPr>
          <p:cNvPr id="63" name="2146266336"/>
          <p:cNvSpPr txBox="1">
            <a:spLocks noChangeArrowheads="1"/>
          </p:cNvSpPr>
          <p:nvPr/>
        </p:nvSpPr>
        <p:spPr bwMode="auto">
          <a:xfrm>
            <a:off x="5631872" y="2357074"/>
            <a:ext cx="272832" cy="276999"/>
          </a:xfrm>
          <a:prstGeom prst="rect">
            <a:avLst/>
          </a:prstGeom>
          <a:noFill/>
          <a:ln w="9525">
            <a:noFill/>
            <a:miter lim="800000"/>
            <a:headEnd/>
            <a:tailEnd/>
          </a:ln>
        </p:spPr>
        <p:txBody>
          <a:bodyPr wrap="square">
            <a:noAutofit/>
          </a:bodyPr>
          <a:lstStyle/>
          <a:p>
            <a:pPr fontAlgn="ctr"/>
            <a:r>
              <a:rPr lang="ru-RU" sz="1200" b="1">
                <a:solidFill>
                  <a:srgbClr val="000000"/>
                </a:solidFill>
                <a:latin typeface="Huawei Sans" panose="020C0503030203020204" pitchFamily="34" charset="0"/>
              </a:rPr>
              <a:t>1</a:t>
            </a:r>
          </a:p>
        </p:txBody>
      </p:sp>
      <p:sp>
        <p:nvSpPr>
          <p:cNvPr id="66" name="15583145"/>
          <p:cNvSpPr txBox="1">
            <a:spLocks noChangeArrowheads="1"/>
          </p:cNvSpPr>
          <p:nvPr/>
        </p:nvSpPr>
        <p:spPr bwMode="auto">
          <a:xfrm>
            <a:off x="6072195" y="2394007"/>
            <a:ext cx="272832" cy="276999"/>
          </a:xfrm>
          <a:prstGeom prst="rect">
            <a:avLst/>
          </a:prstGeom>
          <a:noFill/>
          <a:ln w="9525">
            <a:noFill/>
            <a:miter lim="800000"/>
            <a:headEnd/>
            <a:tailEnd/>
          </a:ln>
        </p:spPr>
        <p:txBody>
          <a:bodyPr wrap="square">
            <a:noAutofit/>
          </a:bodyPr>
          <a:lstStyle/>
          <a:p>
            <a:pPr fontAlgn="ctr"/>
            <a:r>
              <a:rPr lang="ru-RU" sz="1200" b="1">
                <a:solidFill>
                  <a:srgbClr val="000000"/>
                </a:solidFill>
                <a:latin typeface="Huawei Sans" panose="020C0503030203020204" pitchFamily="34" charset="0"/>
              </a:rPr>
              <a:t>2</a:t>
            </a:r>
          </a:p>
        </p:txBody>
      </p:sp>
      <p:sp>
        <p:nvSpPr>
          <p:cNvPr id="76" name="流程图: 磁盘 75"/>
          <p:cNvSpPr/>
          <p:nvPr/>
        </p:nvSpPr>
        <p:spPr>
          <a:xfrm>
            <a:off x="3230388" y="3662956"/>
            <a:ext cx="571324" cy="380882"/>
          </a:xfrm>
          <a:prstGeom prst="flowChartMagneticDisk">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fontAlgn="ctr">
              <a:defRPr/>
            </a:pPr>
            <a:r>
              <a:rPr lang="ru-RU" sz="1200">
                <a:solidFill>
                  <a:prstClr val="black"/>
                </a:solidFill>
                <a:latin typeface="Huawei Sans" panose="020C0503030203020204" pitchFamily="34" charset="0"/>
              </a:rPr>
              <a:t>LUN</a:t>
            </a:r>
          </a:p>
        </p:txBody>
      </p:sp>
      <p:cxnSp>
        <p:nvCxnSpPr>
          <p:cNvPr id="77" name="直接箭头连接符 76"/>
          <p:cNvCxnSpPr>
            <a:endCxn id="93" idx="0"/>
          </p:cNvCxnSpPr>
          <p:nvPr/>
        </p:nvCxnSpPr>
        <p:spPr>
          <a:xfrm flipH="1">
            <a:off x="3469074" y="3407055"/>
            <a:ext cx="2085970" cy="767976"/>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78" name="直接箭头连接符 77"/>
          <p:cNvCxnSpPr/>
          <p:nvPr/>
        </p:nvCxnSpPr>
        <p:spPr>
          <a:xfrm flipV="1">
            <a:off x="3801711" y="3407055"/>
            <a:ext cx="2142464" cy="732003"/>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79" name="直接箭头连接符 78"/>
          <p:cNvCxnSpPr/>
          <p:nvPr/>
        </p:nvCxnSpPr>
        <p:spPr>
          <a:xfrm rot="16200000" flipH="1">
            <a:off x="3250491" y="4747420"/>
            <a:ext cx="539583" cy="8464"/>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80" name="直接箭头连接符 79"/>
          <p:cNvCxnSpPr/>
          <p:nvPr/>
        </p:nvCxnSpPr>
        <p:spPr>
          <a:xfrm>
            <a:off x="4087374" y="4344313"/>
            <a:ext cx="571324" cy="2115"/>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81" name="直接箭头连接符 80"/>
          <p:cNvCxnSpPr/>
          <p:nvPr/>
        </p:nvCxnSpPr>
        <p:spPr>
          <a:xfrm rot="16200000" flipH="1">
            <a:off x="4964462" y="4763288"/>
            <a:ext cx="539583" cy="8464"/>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82" name="圆角矩形 81"/>
          <p:cNvSpPr/>
          <p:nvPr/>
        </p:nvSpPr>
        <p:spPr>
          <a:xfrm>
            <a:off x="2563844" y="3603708"/>
            <a:ext cx="6855884" cy="2386898"/>
          </a:xfrm>
          <a:prstGeom prst="roundRect">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txBody>
          <a:bodyPr wrap="square" anchor="ctr">
            <a:noAutofit/>
          </a:bodyPr>
          <a:lstStyle/>
          <a:p>
            <a:pPr algn="ctr" fontAlgn="ctr">
              <a:defRPr/>
            </a:pPr>
            <a:endParaRPr lang="en-US" altLang="zh-CN" sz="1333" dirty="0">
              <a:solidFill>
                <a:prstClr val="black"/>
              </a:solidFill>
              <a:latin typeface="Huawei Sans" panose="020C0503030203020204" pitchFamily="34" charset="0"/>
            </a:endParaRPr>
          </a:p>
        </p:txBody>
      </p:sp>
      <p:sp>
        <p:nvSpPr>
          <p:cNvPr id="83" name="TextBox 82"/>
          <p:cNvSpPr txBox="1">
            <a:spLocks noChangeArrowheads="1"/>
          </p:cNvSpPr>
          <p:nvPr/>
        </p:nvSpPr>
        <p:spPr bwMode="auto">
          <a:xfrm>
            <a:off x="6643356" y="3662017"/>
            <a:ext cx="2866509" cy="283092"/>
          </a:xfrm>
          <a:prstGeom prst="rect">
            <a:avLst/>
          </a:prstGeom>
          <a:noFill/>
          <a:ln w="9525">
            <a:noFill/>
            <a:miter lim="800000"/>
            <a:headEnd/>
            <a:tailEnd/>
          </a:ln>
        </p:spPr>
        <p:txBody>
          <a:bodyPr wrap="square">
            <a:noAutofit/>
          </a:bodyPr>
          <a:lstStyle/>
          <a:p>
            <a:pPr fontAlgn="ctr"/>
            <a:r>
              <a:rPr lang="ru-RU" sz="1600" dirty="0">
                <a:latin typeface="Huawei Sans" panose="020C0503030203020204" pitchFamily="34" charset="0"/>
              </a:rPr>
              <a:t>Коммутируемая сеть </a:t>
            </a:r>
            <a:r>
              <a:rPr lang="ru-RU" sz="1600" dirty="0" err="1">
                <a:solidFill>
                  <a:srgbClr val="000000"/>
                </a:solidFill>
                <a:latin typeface="Huawei Sans" panose="020C0503030203020204" pitchFamily="34" charset="0"/>
              </a:rPr>
              <a:t>PCIe</a:t>
            </a:r>
            <a:endParaRPr lang="ru-RU" sz="1600" dirty="0">
              <a:solidFill>
                <a:srgbClr val="000000"/>
              </a:solidFill>
              <a:latin typeface="Huawei Sans" panose="020C0503030203020204" pitchFamily="34" charset="0"/>
            </a:endParaRPr>
          </a:p>
        </p:txBody>
      </p:sp>
      <p:sp>
        <p:nvSpPr>
          <p:cNvPr id="88" name="TextBox 87"/>
          <p:cNvSpPr txBox="1">
            <a:spLocks noChangeArrowheads="1"/>
          </p:cNvSpPr>
          <p:nvPr/>
        </p:nvSpPr>
        <p:spPr bwMode="auto">
          <a:xfrm>
            <a:off x="4329868" y="3559695"/>
            <a:ext cx="274434" cy="276999"/>
          </a:xfrm>
          <a:prstGeom prst="rect">
            <a:avLst/>
          </a:prstGeom>
          <a:noFill/>
          <a:ln w="9525">
            <a:noFill/>
            <a:miter lim="800000"/>
            <a:headEnd/>
            <a:tailEnd/>
          </a:ln>
        </p:spPr>
        <p:txBody>
          <a:bodyPr wrap="square">
            <a:noAutofit/>
          </a:bodyPr>
          <a:lstStyle/>
          <a:p>
            <a:pPr fontAlgn="ctr"/>
            <a:r>
              <a:rPr lang="ru-RU" sz="1200" b="1">
                <a:solidFill>
                  <a:prstClr val="black"/>
                </a:solidFill>
                <a:latin typeface="Huawei Sans" panose="020C0503030203020204" pitchFamily="34" charset="0"/>
              </a:rPr>
              <a:t>1</a:t>
            </a:r>
          </a:p>
        </p:txBody>
      </p:sp>
      <p:sp>
        <p:nvSpPr>
          <p:cNvPr id="89" name="TextBox 88"/>
          <p:cNvSpPr txBox="1">
            <a:spLocks noChangeArrowheads="1"/>
          </p:cNvSpPr>
          <p:nvPr/>
        </p:nvSpPr>
        <p:spPr bwMode="auto">
          <a:xfrm>
            <a:off x="4596063" y="3781453"/>
            <a:ext cx="274434" cy="276999"/>
          </a:xfrm>
          <a:prstGeom prst="rect">
            <a:avLst/>
          </a:prstGeom>
          <a:noFill/>
          <a:ln w="9525">
            <a:noFill/>
            <a:miter lim="800000"/>
            <a:headEnd/>
            <a:tailEnd/>
          </a:ln>
        </p:spPr>
        <p:txBody>
          <a:bodyPr wrap="square">
            <a:noAutofit/>
          </a:bodyPr>
          <a:lstStyle/>
          <a:p>
            <a:pPr fontAlgn="ctr"/>
            <a:r>
              <a:rPr lang="ru-RU" sz="1200" b="1">
                <a:solidFill>
                  <a:prstClr val="black"/>
                </a:solidFill>
                <a:latin typeface="Huawei Sans" panose="020C0503030203020204" pitchFamily="34" charset="0"/>
              </a:rPr>
              <a:t>2</a:t>
            </a:r>
          </a:p>
        </p:txBody>
      </p:sp>
      <p:sp>
        <p:nvSpPr>
          <p:cNvPr id="90" name="TextBox 89"/>
          <p:cNvSpPr txBox="1"/>
          <p:nvPr/>
        </p:nvSpPr>
        <p:spPr>
          <a:xfrm>
            <a:off x="3236737" y="4651134"/>
            <a:ext cx="279244"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ru-RU" sz="1200" b="1">
                <a:solidFill>
                  <a:prstClr val="black"/>
                </a:solidFill>
                <a:latin typeface="Huawei Sans" panose="020C0503030203020204" pitchFamily="34" charset="0"/>
              </a:rPr>
              <a:t>3</a:t>
            </a:r>
          </a:p>
        </p:txBody>
      </p:sp>
      <p:sp>
        <p:nvSpPr>
          <p:cNvPr id="91" name="TextBox 90"/>
          <p:cNvSpPr txBox="1"/>
          <p:nvPr/>
        </p:nvSpPr>
        <p:spPr>
          <a:xfrm>
            <a:off x="4182594" y="4079811"/>
            <a:ext cx="279244"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ru-RU" sz="1200" b="1">
                <a:solidFill>
                  <a:prstClr val="black"/>
                </a:solidFill>
                <a:latin typeface="Huawei Sans" panose="020C0503030203020204" pitchFamily="34" charset="0"/>
              </a:rPr>
              <a:t>4</a:t>
            </a:r>
          </a:p>
        </p:txBody>
      </p:sp>
      <p:sp>
        <p:nvSpPr>
          <p:cNvPr id="92" name="TextBox 91"/>
          <p:cNvSpPr txBox="1"/>
          <p:nvPr/>
        </p:nvSpPr>
        <p:spPr>
          <a:xfrm>
            <a:off x="4993028" y="4651134"/>
            <a:ext cx="279244"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ru-RU" sz="1200" b="1">
                <a:solidFill>
                  <a:prstClr val="black"/>
                </a:solidFill>
                <a:latin typeface="Huawei Sans" panose="020C0503030203020204" pitchFamily="34" charset="0"/>
              </a:rPr>
              <a:t>5</a:t>
            </a:r>
          </a:p>
        </p:txBody>
      </p:sp>
      <p:pic>
        <p:nvPicPr>
          <p:cNvPr id="93" name="Picture 3"/>
          <p:cNvPicPr>
            <a:picLocks noChangeAspect="1" noChangeArrowheads="1"/>
          </p:cNvPicPr>
          <p:nvPr/>
        </p:nvPicPr>
        <p:blipFill>
          <a:blip r:embed="rId3" cstate="print"/>
          <a:srcRect/>
          <a:stretch>
            <a:fillRect/>
          </a:stretch>
        </p:blipFill>
        <p:spPr bwMode="auto">
          <a:xfrm>
            <a:off x="2831730" y="4175032"/>
            <a:ext cx="1274687" cy="301948"/>
          </a:xfrm>
          <a:prstGeom prst="rect">
            <a:avLst/>
          </a:prstGeom>
          <a:noFill/>
          <a:ln w="9525">
            <a:noFill/>
            <a:miter lim="800000"/>
            <a:headEnd/>
            <a:tailEnd/>
          </a:ln>
        </p:spPr>
      </p:pic>
      <p:pic>
        <p:nvPicPr>
          <p:cNvPr id="94" name="Picture 3"/>
          <p:cNvPicPr>
            <a:picLocks noChangeAspect="1" noChangeArrowheads="1"/>
          </p:cNvPicPr>
          <p:nvPr/>
        </p:nvPicPr>
        <p:blipFill>
          <a:blip r:embed="rId3" cstate="print"/>
          <a:srcRect/>
          <a:stretch>
            <a:fillRect/>
          </a:stretch>
        </p:blipFill>
        <p:spPr bwMode="auto">
          <a:xfrm>
            <a:off x="4653623" y="4195454"/>
            <a:ext cx="1274687" cy="301948"/>
          </a:xfrm>
          <a:prstGeom prst="rect">
            <a:avLst/>
          </a:prstGeom>
          <a:noFill/>
          <a:ln w="9525">
            <a:noFill/>
            <a:miter lim="800000"/>
            <a:headEnd/>
            <a:tailEnd/>
          </a:ln>
        </p:spPr>
      </p:pic>
      <p:pic>
        <p:nvPicPr>
          <p:cNvPr id="95" name="Picture 3"/>
          <p:cNvPicPr>
            <a:picLocks noChangeAspect="1" noChangeArrowheads="1"/>
          </p:cNvPicPr>
          <p:nvPr/>
        </p:nvPicPr>
        <p:blipFill>
          <a:blip r:embed="rId3" cstate="print"/>
          <a:srcRect/>
          <a:stretch>
            <a:fillRect/>
          </a:stretch>
        </p:blipFill>
        <p:spPr bwMode="auto">
          <a:xfrm>
            <a:off x="6219469" y="4195454"/>
            <a:ext cx="1274687" cy="301948"/>
          </a:xfrm>
          <a:prstGeom prst="rect">
            <a:avLst/>
          </a:prstGeom>
          <a:noFill/>
          <a:ln w="9525">
            <a:noFill/>
            <a:miter lim="800000"/>
            <a:headEnd/>
            <a:tailEnd/>
          </a:ln>
        </p:spPr>
      </p:pic>
      <p:pic>
        <p:nvPicPr>
          <p:cNvPr id="96" name="Picture 3"/>
          <p:cNvPicPr>
            <a:picLocks noChangeAspect="1" noChangeArrowheads="1"/>
          </p:cNvPicPr>
          <p:nvPr/>
        </p:nvPicPr>
        <p:blipFill>
          <a:blip r:embed="rId3" cstate="print"/>
          <a:srcRect/>
          <a:stretch>
            <a:fillRect/>
          </a:stretch>
        </p:blipFill>
        <p:spPr bwMode="auto">
          <a:xfrm>
            <a:off x="7824888" y="4191827"/>
            <a:ext cx="1274687" cy="301948"/>
          </a:xfrm>
          <a:prstGeom prst="rect">
            <a:avLst/>
          </a:prstGeom>
          <a:noFill/>
          <a:ln w="9525">
            <a:noFill/>
            <a:miter lim="800000"/>
            <a:headEnd/>
            <a:tailEnd/>
          </a:ln>
        </p:spPr>
      </p:pic>
      <p:pic>
        <p:nvPicPr>
          <p:cNvPr id="97" name="Picture 4"/>
          <p:cNvPicPr>
            <a:picLocks noChangeAspect="1" noChangeArrowheads="1"/>
          </p:cNvPicPr>
          <p:nvPr/>
        </p:nvPicPr>
        <p:blipFill>
          <a:blip r:embed="rId4" cstate="print"/>
          <a:srcRect/>
          <a:stretch>
            <a:fillRect/>
          </a:stretch>
        </p:blipFill>
        <p:spPr bwMode="auto">
          <a:xfrm>
            <a:off x="2895953" y="5722352"/>
            <a:ext cx="1257123" cy="226149"/>
          </a:xfrm>
          <a:prstGeom prst="rect">
            <a:avLst/>
          </a:prstGeom>
          <a:noFill/>
          <a:ln w="9525">
            <a:noFill/>
            <a:miter lim="800000"/>
            <a:headEnd/>
            <a:tailEnd/>
          </a:ln>
        </p:spPr>
      </p:pic>
      <p:pic>
        <p:nvPicPr>
          <p:cNvPr id="98" name="Picture 4"/>
          <p:cNvPicPr>
            <a:picLocks noChangeAspect="1" noChangeArrowheads="1"/>
          </p:cNvPicPr>
          <p:nvPr/>
        </p:nvPicPr>
        <p:blipFill>
          <a:blip r:embed="rId4" cstate="print"/>
          <a:srcRect/>
          <a:stretch>
            <a:fillRect/>
          </a:stretch>
        </p:blipFill>
        <p:spPr bwMode="auto">
          <a:xfrm>
            <a:off x="2895953" y="5494363"/>
            <a:ext cx="1257123" cy="226149"/>
          </a:xfrm>
          <a:prstGeom prst="rect">
            <a:avLst/>
          </a:prstGeom>
          <a:noFill/>
          <a:ln w="9525">
            <a:noFill/>
            <a:miter lim="800000"/>
            <a:headEnd/>
            <a:tailEnd/>
          </a:ln>
        </p:spPr>
      </p:pic>
      <p:pic>
        <p:nvPicPr>
          <p:cNvPr id="99" name="Picture 4"/>
          <p:cNvPicPr>
            <a:picLocks noChangeAspect="1" noChangeArrowheads="1"/>
          </p:cNvPicPr>
          <p:nvPr/>
        </p:nvPicPr>
        <p:blipFill>
          <a:blip r:embed="rId4" cstate="print"/>
          <a:srcRect/>
          <a:stretch>
            <a:fillRect/>
          </a:stretch>
        </p:blipFill>
        <p:spPr bwMode="auto">
          <a:xfrm>
            <a:off x="2890662" y="5268214"/>
            <a:ext cx="1257123" cy="226149"/>
          </a:xfrm>
          <a:prstGeom prst="rect">
            <a:avLst/>
          </a:prstGeom>
          <a:noFill/>
          <a:ln w="9525">
            <a:noFill/>
            <a:miter lim="800000"/>
            <a:headEnd/>
            <a:tailEnd/>
          </a:ln>
        </p:spPr>
      </p:pic>
      <p:pic>
        <p:nvPicPr>
          <p:cNvPr id="100" name="Picture 4"/>
          <p:cNvPicPr>
            <a:picLocks noChangeAspect="1" noChangeArrowheads="1"/>
          </p:cNvPicPr>
          <p:nvPr/>
        </p:nvPicPr>
        <p:blipFill>
          <a:blip r:embed="rId4" cstate="print"/>
          <a:srcRect/>
          <a:stretch>
            <a:fillRect/>
          </a:stretch>
        </p:blipFill>
        <p:spPr bwMode="auto">
          <a:xfrm>
            <a:off x="2890662" y="5040224"/>
            <a:ext cx="1257123" cy="226149"/>
          </a:xfrm>
          <a:prstGeom prst="rect">
            <a:avLst/>
          </a:prstGeom>
          <a:noFill/>
          <a:ln w="9525">
            <a:noFill/>
            <a:miter lim="800000"/>
            <a:headEnd/>
            <a:tailEnd/>
          </a:ln>
        </p:spPr>
      </p:pic>
      <p:pic>
        <p:nvPicPr>
          <p:cNvPr id="101" name="Picture 4"/>
          <p:cNvPicPr>
            <a:picLocks noChangeAspect="1" noChangeArrowheads="1"/>
          </p:cNvPicPr>
          <p:nvPr/>
        </p:nvPicPr>
        <p:blipFill>
          <a:blip r:embed="rId4" cstate="print"/>
          <a:srcRect/>
          <a:stretch>
            <a:fillRect/>
          </a:stretch>
        </p:blipFill>
        <p:spPr bwMode="auto">
          <a:xfrm>
            <a:off x="4617220" y="5724193"/>
            <a:ext cx="1257123" cy="226149"/>
          </a:xfrm>
          <a:prstGeom prst="rect">
            <a:avLst/>
          </a:prstGeom>
          <a:noFill/>
          <a:ln w="9525">
            <a:noFill/>
            <a:miter lim="800000"/>
            <a:headEnd/>
            <a:tailEnd/>
          </a:ln>
        </p:spPr>
      </p:pic>
      <p:pic>
        <p:nvPicPr>
          <p:cNvPr id="102" name="Picture 4"/>
          <p:cNvPicPr>
            <a:picLocks noChangeAspect="1" noChangeArrowheads="1"/>
          </p:cNvPicPr>
          <p:nvPr/>
        </p:nvPicPr>
        <p:blipFill>
          <a:blip r:embed="rId4" cstate="print"/>
          <a:srcRect/>
          <a:stretch>
            <a:fillRect/>
          </a:stretch>
        </p:blipFill>
        <p:spPr bwMode="auto">
          <a:xfrm>
            <a:off x="4617220" y="5496203"/>
            <a:ext cx="1257123" cy="226149"/>
          </a:xfrm>
          <a:prstGeom prst="rect">
            <a:avLst/>
          </a:prstGeom>
          <a:noFill/>
          <a:ln w="9525">
            <a:noFill/>
            <a:miter lim="800000"/>
            <a:headEnd/>
            <a:tailEnd/>
          </a:ln>
        </p:spPr>
      </p:pic>
      <p:pic>
        <p:nvPicPr>
          <p:cNvPr id="103" name="Picture 4"/>
          <p:cNvPicPr>
            <a:picLocks noChangeAspect="1" noChangeArrowheads="1"/>
          </p:cNvPicPr>
          <p:nvPr/>
        </p:nvPicPr>
        <p:blipFill>
          <a:blip r:embed="rId4" cstate="print"/>
          <a:srcRect/>
          <a:stretch>
            <a:fillRect/>
          </a:stretch>
        </p:blipFill>
        <p:spPr bwMode="auto">
          <a:xfrm>
            <a:off x="4611930" y="5270055"/>
            <a:ext cx="1257123" cy="226149"/>
          </a:xfrm>
          <a:prstGeom prst="rect">
            <a:avLst/>
          </a:prstGeom>
          <a:noFill/>
          <a:ln w="9525">
            <a:noFill/>
            <a:miter lim="800000"/>
            <a:headEnd/>
            <a:tailEnd/>
          </a:ln>
        </p:spPr>
      </p:pic>
      <p:pic>
        <p:nvPicPr>
          <p:cNvPr id="104" name="Picture 4"/>
          <p:cNvPicPr>
            <a:picLocks noChangeAspect="1" noChangeArrowheads="1"/>
          </p:cNvPicPr>
          <p:nvPr/>
        </p:nvPicPr>
        <p:blipFill>
          <a:blip r:embed="rId4" cstate="print"/>
          <a:srcRect/>
          <a:stretch>
            <a:fillRect/>
          </a:stretch>
        </p:blipFill>
        <p:spPr bwMode="auto">
          <a:xfrm>
            <a:off x="4611930" y="5042065"/>
            <a:ext cx="1257123" cy="226149"/>
          </a:xfrm>
          <a:prstGeom prst="rect">
            <a:avLst/>
          </a:prstGeom>
          <a:noFill/>
          <a:ln w="9525">
            <a:noFill/>
            <a:miter lim="800000"/>
            <a:headEnd/>
            <a:tailEnd/>
          </a:ln>
        </p:spPr>
      </p:pic>
      <p:pic>
        <p:nvPicPr>
          <p:cNvPr id="105" name="Picture 4"/>
          <p:cNvPicPr>
            <a:picLocks noChangeAspect="1" noChangeArrowheads="1"/>
          </p:cNvPicPr>
          <p:nvPr/>
        </p:nvPicPr>
        <p:blipFill>
          <a:blip r:embed="rId4" cstate="print"/>
          <a:srcRect/>
          <a:stretch>
            <a:fillRect/>
          </a:stretch>
        </p:blipFill>
        <p:spPr bwMode="auto">
          <a:xfrm>
            <a:off x="6242324" y="5719179"/>
            <a:ext cx="1257123" cy="226149"/>
          </a:xfrm>
          <a:prstGeom prst="rect">
            <a:avLst/>
          </a:prstGeom>
          <a:noFill/>
          <a:ln w="9525">
            <a:noFill/>
            <a:miter lim="800000"/>
            <a:headEnd/>
            <a:tailEnd/>
          </a:ln>
        </p:spPr>
      </p:pic>
      <p:pic>
        <p:nvPicPr>
          <p:cNvPr id="106" name="Picture 4"/>
          <p:cNvPicPr>
            <a:picLocks noChangeAspect="1" noChangeArrowheads="1"/>
          </p:cNvPicPr>
          <p:nvPr/>
        </p:nvPicPr>
        <p:blipFill>
          <a:blip r:embed="rId4" cstate="print"/>
          <a:srcRect/>
          <a:stretch>
            <a:fillRect/>
          </a:stretch>
        </p:blipFill>
        <p:spPr bwMode="auto">
          <a:xfrm>
            <a:off x="6242324" y="5491189"/>
            <a:ext cx="1257123" cy="226149"/>
          </a:xfrm>
          <a:prstGeom prst="rect">
            <a:avLst/>
          </a:prstGeom>
          <a:noFill/>
          <a:ln w="9525">
            <a:noFill/>
            <a:miter lim="800000"/>
            <a:headEnd/>
            <a:tailEnd/>
          </a:ln>
        </p:spPr>
      </p:pic>
      <p:pic>
        <p:nvPicPr>
          <p:cNvPr id="107" name="Picture 4"/>
          <p:cNvPicPr>
            <a:picLocks noChangeAspect="1" noChangeArrowheads="1"/>
          </p:cNvPicPr>
          <p:nvPr/>
        </p:nvPicPr>
        <p:blipFill>
          <a:blip r:embed="rId4" cstate="print"/>
          <a:srcRect/>
          <a:stretch>
            <a:fillRect/>
          </a:stretch>
        </p:blipFill>
        <p:spPr bwMode="auto">
          <a:xfrm>
            <a:off x="6237033" y="5265040"/>
            <a:ext cx="1257123" cy="226149"/>
          </a:xfrm>
          <a:prstGeom prst="rect">
            <a:avLst/>
          </a:prstGeom>
          <a:noFill/>
          <a:ln w="9525">
            <a:noFill/>
            <a:miter lim="800000"/>
            <a:headEnd/>
            <a:tailEnd/>
          </a:ln>
        </p:spPr>
      </p:pic>
      <p:pic>
        <p:nvPicPr>
          <p:cNvPr id="108" name="Picture 4"/>
          <p:cNvPicPr>
            <a:picLocks noChangeAspect="1" noChangeArrowheads="1"/>
          </p:cNvPicPr>
          <p:nvPr/>
        </p:nvPicPr>
        <p:blipFill>
          <a:blip r:embed="rId4" cstate="print"/>
          <a:srcRect/>
          <a:stretch>
            <a:fillRect/>
          </a:stretch>
        </p:blipFill>
        <p:spPr bwMode="auto">
          <a:xfrm>
            <a:off x="6237033" y="5037050"/>
            <a:ext cx="1257123" cy="226149"/>
          </a:xfrm>
          <a:prstGeom prst="rect">
            <a:avLst/>
          </a:prstGeom>
          <a:noFill/>
          <a:ln w="9525">
            <a:noFill/>
            <a:miter lim="800000"/>
            <a:headEnd/>
            <a:tailEnd/>
          </a:ln>
        </p:spPr>
      </p:pic>
      <p:pic>
        <p:nvPicPr>
          <p:cNvPr id="109" name="Picture 4"/>
          <p:cNvPicPr>
            <a:picLocks noChangeAspect="1" noChangeArrowheads="1"/>
          </p:cNvPicPr>
          <p:nvPr/>
        </p:nvPicPr>
        <p:blipFill>
          <a:blip r:embed="rId4" cstate="print"/>
          <a:srcRect/>
          <a:stretch>
            <a:fillRect/>
          </a:stretch>
        </p:blipFill>
        <p:spPr bwMode="auto">
          <a:xfrm>
            <a:off x="7847743" y="5719716"/>
            <a:ext cx="1257123" cy="226149"/>
          </a:xfrm>
          <a:prstGeom prst="rect">
            <a:avLst/>
          </a:prstGeom>
          <a:noFill/>
          <a:ln w="9525">
            <a:noFill/>
            <a:miter lim="800000"/>
            <a:headEnd/>
            <a:tailEnd/>
          </a:ln>
        </p:spPr>
      </p:pic>
      <p:pic>
        <p:nvPicPr>
          <p:cNvPr id="110" name="Picture 4"/>
          <p:cNvPicPr>
            <a:picLocks noChangeAspect="1" noChangeArrowheads="1"/>
          </p:cNvPicPr>
          <p:nvPr/>
        </p:nvPicPr>
        <p:blipFill>
          <a:blip r:embed="rId4" cstate="print"/>
          <a:srcRect/>
          <a:stretch>
            <a:fillRect/>
          </a:stretch>
        </p:blipFill>
        <p:spPr bwMode="auto">
          <a:xfrm>
            <a:off x="7847743" y="5491726"/>
            <a:ext cx="1257123" cy="226149"/>
          </a:xfrm>
          <a:prstGeom prst="rect">
            <a:avLst/>
          </a:prstGeom>
          <a:noFill/>
          <a:ln w="9525">
            <a:noFill/>
            <a:miter lim="800000"/>
            <a:headEnd/>
            <a:tailEnd/>
          </a:ln>
        </p:spPr>
      </p:pic>
      <p:pic>
        <p:nvPicPr>
          <p:cNvPr id="111" name="Picture 4"/>
          <p:cNvPicPr>
            <a:picLocks noChangeAspect="1" noChangeArrowheads="1"/>
          </p:cNvPicPr>
          <p:nvPr/>
        </p:nvPicPr>
        <p:blipFill>
          <a:blip r:embed="rId4" cstate="print"/>
          <a:srcRect/>
          <a:stretch>
            <a:fillRect/>
          </a:stretch>
        </p:blipFill>
        <p:spPr bwMode="auto">
          <a:xfrm>
            <a:off x="7842453" y="5265577"/>
            <a:ext cx="1257123" cy="226149"/>
          </a:xfrm>
          <a:prstGeom prst="rect">
            <a:avLst/>
          </a:prstGeom>
          <a:noFill/>
          <a:ln w="9525">
            <a:noFill/>
            <a:miter lim="800000"/>
            <a:headEnd/>
            <a:tailEnd/>
          </a:ln>
        </p:spPr>
      </p:pic>
      <p:pic>
        <p:nvPicPr>
          <p:cNvPr id="112" name="Picture 4"/>
          <p:cNvPicPr>
            <a:picLocks noChangeAspect="1" noChangeArrowheads="1"/>
          </p:cNvPicPr>
          <p:nvPr/>
        </p:nvPicPr>
        <p:blipFill>
          <a:blip r:embed="rId4" cstate="print"/>
          <a:srcRect/>
          <a:stretch>
            <a:fillRect/>
          </a:stretch>
        </p:blipFill>
        <p:spPr bwMode="auto">
          <a:xfrm>
            <a:off x="7842453" y="5037588"/>
            <a:ext cx="1257123" cy="226149"/>
          </a:xfrm>
          <a:prstGeom prst="rect">
            <a:avLst/>
          </a:prstGeom>
          <a:noFill/>
          <a:ln w="9525">
            <a:noFill/>
            <a:miter lim="800000"/>
            <a:headEnd/>
            <a:tailEnd/>
          </a:ln>
        </p:spPr>
      </p:pic>
      <p:sp>
        <p:nvSpPr>
          <p:cNvPr id="3" name="标题 2"/>
          <p:cNvSpPr>
            <a:spLocks noGrp="1"/>
          </p:cNvSpPr>
          <p:nvPr>
            <p:ph type="title"/>
          </p:nvPr>
        </p:nvSpPr>
        <p:spPr/>
        <p:txBody>
          <a:bodyPr/>
          <a:lstStyle/>
          <a:p>
            <a:r>
              <a:rPr lang="ru-RU"/>
              <a:t>Процесс записи на локальном устройстве</a:t>
            </a:r>
          </a:p>
        </p:txBody>
      </p:sp>
    </p:spTree>
    <p:extLst>
      <p:ext uri="{BB962C8B-B14F-4D97-AF65-F5344CB8AC3E}">
        <p14:creationId xmlns:p14="http://schemas.microsoft.com/office/powerpoint/2010/main" val="324161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dissolve">
                                      <p:cBhvr>
                                        <p:cTn id="10" dur="500"/>
                                        <p:tgtEl>
                                          <p:spTgt spid="6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dissolve">
                                      <p:cBhvr>
                                        <p:cTn id="13" dur="500"/>
                                        <p:tgtEl>
                                          <p:spTgt spid="6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dissolve">
                                      <p:cBhvr>
                                        <p:cTn id="16" dur="500"/>
                                        <p:tgtEl>
                                          <p:spTgt spid="6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dissolve">
                                      <p:cBhvr>
                                        <p:cTn id="19" dur="500"/>
                                        <p:tgtEl>
                                          <p:spTgt spid="5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up)">
                                      <p:cBhvr>
                                        <p:cTn id="24" dur="500"/>
                                        <p:tgtEl>
                                          <p:spTgt spid="51"/>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childTnLst>
                                </p:cTn>
                              </p:par>
                            </p:childTnLst>
                          </p:cTn>
                        </p:par>
                        <p:par>
                          <p:cTn id="29" fill="hold">
                            <p:stCondLst>
                              <p:cond delay="1500"/>
                            </p:stCondLst>
                            <p:childTnLst>
                              <p:par>
                                <p:cTn id="30" presetID="22" presetClass="entr" presetSubtype="4" fill="hold"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wipe(down)">
                                      <p:cBhvr>
                                        <p:cTn id="32" dur="500"/>
                                        <p:tgtEl>
                                          <p:spTgt spid="56"/>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500"/>
                                        <p:tgtEl>
                                          <p:spTgt spid="66"/>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dissolve">
                                      <p:cBhvr>
                                        <p:cTn id="39" dur="500"/>
                                        <p:tgtEl>
                                          <p:spTgt spid="76"/>
                                        </p:tgtEl>
                                      </p:cBhvr>
                                    </p:animEffect>
                                  </p:childTnLst>
                                </p:cTn>
                              </p:par>
                            </p:childTnLst>
                          </p:cTn>
                        </p:par>
                        <p:par>
                          <p:cTn id="40" fill="hold">
                            <p:stCondLst>
                              <p:cond delay="2500"/>
                            </p:stCondLst>
                            <p:childTnLst>
                              <p:par>
                                <p:cTn id="41" presetID="22" presetClass="entr" presetSubtype="4"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down)">
                                      <p:cBhvr>
                                        <p:cTn id="43" dur="500"/>
                                        <p:tgtEl>
                                          <p:spTgt spid="82"/>
                                        </p:tgtEl>
                                      </p:cBhvr>
                                    </p:animEffect>
                                  </p:childTnLst>
                                </p:cTn>
                              </p:par>
                            </p:childTnLst>
                          </p:cTn>
                        </p:par>
                        <p:par>
                          <p:cTn id="44" fill="hold">
                            <p:stCondLst>
                              <p:cond delay="3000"/>
                            </p:stCondLst>
                            <p:childTnLst>
                              <p:par>
                                <p:cTn id="45" presetID="22" presetClass="entr" presetSubtype="4"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down)">
                                      <p:cBhvr>
                                        <p:cTn id="47" dur="500"/>
                                        <p:tgtEl>
                                          <p:spTgt spid="83"/>
                                        </p:tgtEl>
                                      </p:cBhvr>
                                    </p:animEffect>
                                  </p:childTnLst>
                                </p:cTn>
                              </p:par>
                            </p:childTnLst>
                          </p:cTn>
                        </p:par>
                        <p:par>
                          <p:cTn id="48" fill="hold">
                            <p:stCondLst>
                              <p:cond delay="3500"/>
                            </p:stCondLst>
                            <p:childTnLst>
                              <p:par>
                                <p:cTn id="49" presetID="22" presetClass="entr" presetSubtype="1" fill="hold" nodeType="after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wipe(up)">
                                      <p:cBhvr>
                                        <p:cTn id="51" dur="500"/>
                                        <p:tgtEl>
                                          <p:spTgt spid="77"/>
                                        </p:tgtEl>
                                      </p:cBhvr>
                                    </p:animEffect>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fade">
                                      <p:cBhvr>
                                        <p:cTn id="55" dur="500"/>
                                        <p:tgtEl>
                                          <p:spTgt spid="8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78"/>
                                        </p:tgtEl>
                                        <p:attrNameLst>
                                          <p:attrName>style.visibility</p:attrName>
                                        </p:attrNameLst>
                                      </p:cBhvr>
                                      <p:to>
                                        <p:strVal val="visible"/>
                                      </p:to>
                                    </p:set>
                                    <p:animEffect transition="in" filter="wipe(down)">
                                      <p:cBhvr>
                                        <p:cTn id="60" dur="500"/>
                                        <p:tgtEl>
                                          <p:spTgt spid="78"/>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Effect transition="in" filter="fade">
                                      <p:cBhvr>
                                        <p:cTn id="64" dur="500"/>
                                        <p:tgtEl>
                                          <p:spTgt spid="8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up)">
                                      <p:cBhvr>
                                        <p:cTn id="69" dur="500"/>
                                        <p:tgtEl>
                                          <p:spTgt spid="79"/>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90"/>
                                        </p:tgtEl>
                                        <p:attrNameLst>
                                          <p:attrName>style.visibility</p:attrName>
                                        </p:attrNameLst>
                                      </p:cBhvr>
                                      <p:to>
                                        <p:strVal val="visible"/>
                                      </p:to>
                                    </p:set>
                                    <p:animEffect transition="in" filter="fade">
                                      <p:cBhvr>
                                        <p:cTn id="73" dur="500"/>
                                        <p:tgtEl>
                                          <p:spTgt spid="9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80"/>
                                        </p:tgtEl>
                                        <p:attrNameLst>
                                          <p:attrName>style.visibility</p:attrName>
                                        </p:attrNameLst>
                                      </p:cBhvr>
                                      <p:to>
                                        <p:strVal val="visible"/>
                                      </p:to>
                                    </p:set>
                                    <p:animEffect transition="in" filter="wipe(left)">
                                      <p:cBhvr>
                                        <p:cTn id="78" dur="500"/>
                                        <p:tgtEl>
                                          <p:spTgt spid="80"/>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91"/>
                                        </p:tgtEl>
                                        <p:attrNameLst>
                                          <p:attrName>style.visibility</p:attrName>
                                        </p:attrNameLst>
                                      </p:cBhvr>
                                      <p:to>
                                        <p:strVal val="visible"/>
                                      </p:to>
                                    </p:set>
                                    <p:animEffect transition="in" filter="fade">
                                      <p:cBhvr>
                                        <p:cTn id="82" dur="500"/>
                                        <p:tgtEl>
                                          <p:spTgt spid="9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81"/>
                                        </p:tgtEl>
                                        <p:attrNameLst>
                                          <p:attrName>style.visibility</p:attrName>
                                        </p:attrNameLst>
                                      </p:cBhvr>
                                      <p:to>
                                        <p:strVal val="visible"/>
                                      </p:to>
                                    </p:set>
                                    <p:animEffect transition="in" filter="wipe(up)">
                                      <p:cBhvr>
                                        <p:cTn id="87" dur="500"/>
                                        <p:tgtEl>
                                          <p:spTgt spid="81"/>
                                        </p:tgtEl>
                                      </p:cBhvr>
                                    </p:animEffec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92"/>
                                        </p:tgtEl>
                                        <p:attrNameLst>
                                          <p:attrName>style.visibility</p:attrName>
                                        </p:attrNameLst>
                                      </p:cBhvr>
                                      <p:to>
                                        <p:strVal val="visible"/>
                                      </p:to>
                                    </p:set>
                                    <p:animEffect transition="in" filter="fade">
                                      <p:cBhvr>
                                        <p:cTn id="9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9" grpId="0"/>
      <p:bldP spid="60" grpId="0"/>
      <p:bldP spid="61" grpId="0"/>
      <p:bldP spid="62" grpId="0"/>
      <p:bldP spid="63" grpId="0"/>
      <p:bldP spid="66" grpId="0"/>
      <p:bldP spid="76" grpId="0" animBg="1"/>
      <p:bldP spid="82" grpId="0" animBg="1"/>
      <p:bldP spid="83" grpId="0"/>
      <p:bldP spid="88" grpId="0"/>
      <p:bldP spid="89" grpId="0"/>
      <p:bldP spid="90" grpId="0"/>
      <p:bldP spid="91" grpId="0"/>
      <p:bldP spid="9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708286" y="923739"/>
            <a:ext cx="799854" cy="1233717"/>
            <a:chOff x="5809106" y="1142067"/>
            <a:chExt cx="799854" cy="1377525"/>
          </a:xfrm>
        </p:grpSpPr>
        <p:sp>
          <p:nvSpPr>
            <p:cNvPr id="8" name="Freeform 37"/>
            <p:cNvSpPr>
              <a:spLocks noChangeAspect="1"/>
            </p:cNvSpPr>
            <p:nvPr/>
          </p:nvSpPr>
          <p:spPr bwMode="auto">
            <a:xfrm>
              <a:off x="6188524" y="1207925"/>
              <a:ext cx="420436" cy="1311667"/>
            </a:xfrm>
            <a:custGeom>
              <a:avLst/>
              <a:gdLst>
                <a:gd name="T0" fmla="*/ 656 w 82"/>
                <a:gd name="T1" fmla="*/ 608 h 239"/>
                <a:gd name="T2" fmla="*/ 656 w 82"/>
                <a:gd name="T3" fmla="*/ 24 h 239"/>
                <a:gd name="T4" fmla="*/ 32 w 82"/>
                <a:gd name="T5" fmla="*/ 504 h 239"/>
                <a:gd name="T6" fmla="*/ 32 w 82"/>
                <a:gd name="T7" fmla="*/ 1816 h 239"/>
                <a:gd name="T8" fmla="*/ 0 w 82"/>
                <a:gd name="T9" fmla="*/ 1888 h 239"/>
                <a:gd name="T10" fmla="*/ 40 w 82"/>
                <a:gd name="T11" fmla="*/ 1880 h 239"/>
                <a:gd name="T12" fmla="*/ 96 w 82"/>
                <a:gd name="T13" fmla="*/ 1832 h 239"/>
                <a:gd name="T14" fmla="*/ 96 w 82"/>
                <a:gd name="T15" fmla="*/ 1808 h 239"/>
                <a:gd name="T16" fmla="*/ 120 w 82"/>
                <a:gd name="T17" fmla="*/ 1816 h 239"/>
                <a:gd name="T18" fmla="*/ 632 w 82"/>
                <a:gd name="T19" fmla="*/ 1408 h 239"/>
                <a:gd name="T20" fmla="*/ 656 w 82"/>
                <a:gd name="T21" fmla="*/ 1376 h 239"/>
                <a:gd name="T22" fmla="*/ 656 w 82"/>
                <a:gd name="T23" fmla="*/ 608 h 2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239"/>
                <a:gd name="T38" fmla="*/ 82 w 82"/>
                <a:gd name="T39" fmla="*/ 239 h 2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239">
                  <a:moveTo>
                    <a:pt x="82" y="76"/>
                  </a:moveTo>
                  <a:cubicBezTo>
                    <a:pt x="82" y="37"/>
                    <a:pt x="82" y="4"/>
                    <a:pt x="82" y="3"/>
                  </a:cubicBezTo>
                  <a:cubicBezTo>
                    <a:pt x="80" y="0"/>
                    <a:pt x="4" y="63"/>
                    <a:pt x="4" y="63"/>
                  </a:cubicBezTo>
                  <a:cubicBezTo>
                    <a:pt x="4" y="227"/>
                    <a:pt x="4" y="227"/>
                    <a:pt x="4" y="227"/>
                  </a:cubicBezTo>
                  <a:cubicBezTo>
                    <a:pt x="0" y="236"/>
                    <a:pt x="0" y="236"/>
                    <a:pt x="0" y="236"/>
                  </a:cubicBezTo>
                  <a:cubicBezTo>
                    <a:pt x="0" y="236"/>
                    <a:pt x="0" y="239"/>
                    <a:pt x="5" y="235"/>
                  </a:cubicBezTo>
                  <a:cubicBezTo>
                    <a:pt x="7" y="234"/>
                    <a:pt x="9" y="232"/>
                    <a:pt x="12" y="229"/>
                  </a:cubicBezTo>
                  <a:cubicBezTo>
                    <a:pt x="12" y="227"/>
                    <a:pt x="12" y="227"/>
                    <a:pt x="12" y="226"/>
                  </a:cubicBezTo>
                  <a:cubicBezTo>
                    <a:pt x="12" y="226"/>
                    <a:pt x="13" y="226"/>
                    <a:pt x="15" y="227"/>
                  </a:cubicBezTo>
                  <a:cubicBezTo>
                    <a:pt x="36" y="209"/>
                    <a:pt x="78" y="178"/>
                    <a:pt x="79" y="176"/>
                  </a:cubicBezTo>
                  <a:cubicBezTo>
                    <a:pt x="82" y="174"/>
                    <a:pt x="82" y="173"/>
                    <a:pt x="82" y="172"/>
                  </a:cubicBezTo>
                  <a:cubicBezTo>
                    <a:pt x="82" y="172"/>
                    <a:pt x="82" y="124"/>
                    <a:pt x="82" y="76"/>
                  </a:cubicBez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9" name="665844878"/>
            <p:cNvSpPr>
              <a:spLocks noChangeAspect="1"/>
            </p:cNvSpPr>
            <p:nvPr/>
          </p:nvSpPr>
          <p:spPr bwMode="auto">
            <a:xfrm>
              <a:off x="5809107" y="1142067"/>
              <a:ext cx="794725" cy="406123"/>
            </a:xfrm>
            <a:custGeom>
              <a:avLst/>
              <a:gdLst>
                <a:gd name="T0" fmla="*/ 1240 w 155"/>
                <a:gd name="T1" fmla="*/ 112 h 74"/>
                <a:gd name="T2" fmla="*/ 616 w 155"/>
                <a:gd name="T3" fmla="*/ 592 h 74"/>
                <a:gd name="T4" fmla="*/ 32 w 155"/>
                <a:gd name="T5" fmla="*/ 472 h 74"/>
                <a:gd name="T6" fmla="*/ 0 w 155"/>
                <a:gd name="T7" fmla="*/ 488 h 74"/>
                <a:gd name="T8" fmla="*/ 16 w 155"/>
                <a:gd name="T9" fmla="*/ 456 h 74"/>
                <a:gd name="T10" fmla="*/ 64 w 155"/>
                <a:gd name="T11" fmla="*/ 416 h 74"/>
                <a:gd name="T12" fmla="*/ 88 w 155"/>
                <a:gd name="T13" fmla="*/ 424 h 74"/>
                <a:gd name="T14" fmla="*/ 88 w 155"/>
                <a:gd name="T15" fmla="*/ 400 h 74"/>
                <a:gd name="T16" fmla="*/ 608 w 155"/>
                <a:gd name="T17" fmla="*/ 8 h 74"/>
                <a:gd name="T18" fmla="*/ 632 w 155"/>
                <a:gd name="T19" fmla="*/ 0 h 74"/>
                <a:gd name="T20" fmla="*/ 1208 w 155"/>
                <a:gd name="T21" fmla="*/ 88 h 74"/>
                <a:gd name="T22" fmla="*/ 1240 w 155"/>
                <a:gd name="T23" fmla="*/ 112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74"/>
                <a:gd name="T38" fmla="*/ 155 w 155"/>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74">
                  <a:moveTo>
                    <a:pt x="155" y="14"/>
                  </a:moveTo>
                  <a:cubicBezTo>
                    <a:pt x="77" y="74"/>
                    <a:pt x="77" y="74"/>
                    <a:pt x="77" y="74"/>
                  </a:cubicBezTo>
                  <a:cubicBezTo>
                    <a:pt x="13" y="65"/>
                    <a:pt x="9" y="59"/>
                    <a:pt x="4" y="59"/>
                  </a:cubicBezTo>
                  <a:cubicBezTo>
                    <a:pt x="1" y="58"/>
                    <a:pt x="0" y="61"/>
                    <a:pt x="0" y="61"/>
                  </a:cubicBezTo>
                  <a:cubicBezTo>
                    <a:pt x="0" y="61"/>
                    <a:pt x="0" y="58"/>
                    <a:pt x="2" y="57"/>
                  </a:cubicBezTo>
                  <a:cubicBezTo>
                    <a:pt x="2" y="57"/>
                    <a:pt x="5" y="55"/>
                    <a:pt x="8" y="52"/>
                  </a:cubicBezTo>
                  <a:cubicBezTo>
                    <a:pt x="10" y="53"/>
                    <a:pt x="10" y="53"/>
                    <a:pt x="11" y="53"/>
                  </a:cubicBezTo>
                  <a:cubicBezTo>
                    <a:pt x="11" y="52"/>
                    <a:pt x="11" y="51"/>
                    <a:pt x="11" y="50"/>
                  </a:cubicBezTo>
                  <a:cubicBezTo>
                    <a:pt x="40" y="27"/>
                    <a:pt x="73" y="2"/>
                    <a:pt x="76" y="1"/>
                  </a:cubicBezTo>
                  <a:cubicBezTo>
                    <a:pt x="77" y="0"/>
                    <a:pt x="79" y="0"/>
                    <a:pt x="79" y="0"/>
                  </a:cubicBezTo>
                  <a:cubicBezTo>
                    <a:pt x="79" y="0"/>
                    <a:pt x="150" y="11"/>
                    <a:pt x="151" y="11"/>
                  </a:cubicBezTo>
                  <a:cubicBezTo>
                    <a:pt x="154" y="12"/>
                    <a:pt x="155" y="14"/>
                    <a:pt x="155" y="14"/>
                  </a:cubicBez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0" name="946811819"/>
            <p:cNvSpPr>
              <a:spLocks noChangeAspect="1"/>
            </p:cNvSpPr>
            <p:nvPr/>
          </p:nvSpPr>
          <p:spPr bwMode="auto">
            <a:xfrm>
              <a:off x="6198779" y="1213413"/>
              <a:ext cx="410181" cy="340266"/>
            </a:xfrm>
            <a:custGeom>
              <a:avLst/>
              <a:gdLst>
                <a:gd name="T0" fmla="*/ 640 w 80"/>
                <a:gd name="T1" fmla="*/ 16 h 62"/>
                <a:gd name="T2" fmla="*/ 632 w 80"/>
                <a:gd name="T3" fmla="*/ 0 h 62"/>
                <a:gd name="T4" fmla="*/ 0 w 80"/>
                <a:gd name="T5" fmla="*/ 488 h 62"/>
                <a:gd name="T6" fmla="*/ 8 w 80"/>
                <a:gd name="T7" fmla="*/ 496 h 62"/>
                <a:gd name="T8" fmla="*/ 640 w 80"/>
                <a:gd name="T9" fmla="*/ 16 h 62"/>
                <a:gd name="T10" fmla="*/ 0 60000 65536"/>
                <a:gd name="T11" fmla="*/ 0 60000 65536"/>
                <a:gd name="T12" fmla="*/ 0 60000 65536"/>
                <a:gd name="T13" fmla="*/ 0 60000 65536"/>
                <a:gd name="T14" fmla="*/ 0 60000 65536"/>
                <a:gd name="T15" fmla="*/ 0 w 80"/>
                <a:gd name="T16" fmla="*/ 0 h 62"/>
                <a:gd name="T17" fmla="*/ 80 w 80"/>
                <a:gd name="T18" fmla="*/ 62 h 62"/>
              </a:gdLst>
              <a:ahLst/>
              <a:cxnLst>
                <a:cxn ang="T10">
                  <a:pos x="T0" y="T1"/>
                </a:cxn>
                <a:cxn ang="T11">
                  <a:pos x="T2" y="T3"/>
                </a:cxn>
                <a:cxn ang="T12">
                  <a:pos x="T4" y="T5"/>
                </a:cxn>
                <a:cxn ang="T13">
                  <a:pos x="T6" y="T7"/>
                </a:cxn>
                <a:cxn ang="T14">
                  <a:pos x="T8" y="T9"/>
                </a:cxn>
              </a:cxnLst>
              <a:rect l="T15" t="T16" r="T17" b="T18"/>
              <a:pathLst>
                <a:path w="80" h="62">
                  <a:moveTo>
                    <a:pt x="80" y="2"/>
                  </a:moveTo>
                  <a:cubicBezTo>
                    <a:pt x="80" y="2"/>
                    <a:pt x="80" y="1"/>
                    <a:pt x="79" y="0"/>
                  </a:cubicBezTo>
                  <a:cubicBezTo>
                    <a:pt x="76" y="2"/>
                    <a:pt x="0" y="61"/>
                    <a:pt x="0" y="61"/>
                  </a:cubicBezTo>
                  <a:cubicBezTo>
                    <a:pt x="1" y="62"/>
                    <a:pt x="1" y="62"/>
                    <a:pt x="1" y="62"/>
                  </a:cubicBezTo>
                  <a:lnTo>
                    <a:pt x="80" y="2"/>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1" name="1069082691"/>
            <p:cNvSpPr>
              <a:spLocks noChangeAspect="1"/>
            </p:cNvSpPr>
            <p:nvPr/>
          </p:nvSpPr>
          <p:spPr bwMode="auto">
            <a:xfrm>
              <a:off x="5809106" y="1460380"/>
              <a:ext cx="405054" cy="1053724"/>
            </a:xfrm>
            <a:custGeom>
              <a:avLst/>
              <a:gdLst>
                <a:gd name="T0" fmla="*/ 632 w 79"/>
                <a:gd name="T1" fmla="*/ 152 h 192"/>
                <a:gd name="T2" fmla="*/ 608 w 79"/>
                <a:gd name="T3" fmla="*/ 112 h 192"/>
                <a:gd name="T4" fmla="*/ 32 w 79"/>
                <a:gd name="T5" fmla="*/ 8 h 192"/>
                <a:gd name="T6" fmla="*/ 0 w 79"/>
                <a:gd name="T7" fmla="*/ 24 h 192"/>
                <a:gd name="T8" fmla="*/ 0 w 79"/>
                <a:gd name="T9" fmla="*/ 136 h 192"/>
                <a:gd name="T10" fmla="*/ 24 w 79"/>
                <a:gd name="T11" fmla="*/ 136 h 192"/>
                <a:gd name="T12" fmla="*/ 0 w 79"/>
                <a:gd name="T13" fmla="*/ 152 h 192"/>
                <a:gd name="T14" fmla="*/ 0 w 79"/>
                <a:gd name="T15" fmla="*/ 208 h 192"/>
                <a:gd name="T16" fmla="*/ 0 w 79"/>
                <a:gd name="T17" fmla="*/ 1368 h 192"/>
                <a:gd name="T18" fmla="*/ 32 w 79"/>
                <a:gd name="T19" fmla="*/ 1416 h 192"/>
                <a:gd name="T20" fmla="*/ 584 w 79"/>
                <a:gd name="T21" fmla="*/ 1528 h 192"/>
                <a:gd name="T22" fmla="*/ 624 w 79"/>
                <a:gd name="T23" fmla="*/ 1496 h 192"/>
                <a:gd name="T24" fmla="*/ 632 w 79"/>
                <a:gd name="T25" fmla="*/ 152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192"/>
                <a:gd name="T41" fmla="*/ 79 w 79"/>
                <a:gd name="T42" fmla="*/ 192 h 1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192">
                  <a:moveTo>
                    <a:pt x="79" y="19"/>
                  </a:moveTo>
                  <a:cubicBezTo>
                    <a:pt x="79" y="16"/>
                    <a:pt x="77" y="14"/>
                    <a:pt x="76" y="14"/>
                  </a:cubicBezTo>
                  <a:cubicBezTo>
                    <a:pt x="35" y="7"/>
                    <a:pt x="9" y="1"/>
                    <a:pt x="4" y="1"/>
                  </a:cubicBezTo>
                  <a:cubicBezTo>
                    <a:pt x="0" y="0"/>
                    <a:pt x="0" y="3"/>
                    <a:pt x="0" y="3"/>
                  </a:cubicBezTo>
                  <a:cubicBezTo>
                    <a:pt x="0" y="3"/>
                    <a:pt x="0" y="9"/>
                    <a:pt x="0" y="17"/>
                  </a:cubicBezTo>
                  <a:cubicBezTo>
                    <a:pt x="1" y="17"/>
                    <a:pt x="2" y="17"/>
                    <a:pt x="3" y="17"/>
                  </a:cubicBezTo>
                  <a:cubicBezTo>
                    <a:pt x="3" y="18"/>
                    <a:pt x="0" y="19"/>
                    <a:pt x="0" y="19"/>
                  </a:cubicBezTo>
                  <a:cubicBezTo>
                    <a:pt x="0" y="22"/>
                    <a:pt x="0" y="24"/>
                    <a:pt x="0" y="26"/>
                  </a:cubicBezTo>
                  <a:cubicBezTo>
                    <a:pt x="0" y="26"/>
                    <a:pt x="0" y="170"/>
                    <a:pt x="0" y="171"/>
                  </a:cubicBezTo>
                  <a:cubicBezTo>
                    <a:pt x="0" y="176"/>
                    <a:pt x="1" y="177"/>
                    <a:pt x="4" y="177"/>
                  </a:cubicBezTo>
                  <a:cubicBezTo>
                    <a:pt x="6" y="178"/>
                    <a:pt x="54" y="188"/>
                    <a:pt x="73" y="191"/>
                  </a:cubicBezTo>
                  <a:cubicBezTo>
                    <a:pt x="77" y="192"/>
                    <a:pt x="78" y="187"/>
                    <a:pt x="78" y="187"/>
                  </a:cubicBezTo>
                  <a:cubicBezTo>
                    <a:pt x="78" y="187"/>
                    <a:pt x="79" y="19"/>
                    <a:pt x="79" y="19"/>
                  </a:cubicBez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2" name="1949603401"/>
            <p:cNvSpPr>
              <a:spLocks noChangeAspect="1"/>
            </p:cNvSpPr>
            <p:nvPr/>
          </p:nvSpPr>
          <p:spPr bwMode="auto">
            <a:xfrm>
              <a:off x="5942416" y="2118958"/>
              <a:ext cx="312763" cy="76834"/>
            </a:xfrm>
            <a:custGeom>
              <a:avLst/>
              <a:gdLst>
                <a:gd name="T0" fmla="*/ 0 w 122"/>
                <a:gd name="T1" fmla="*/ 0 h 28"/>
                <a:gd name="T2" fmla="*/ 104 w 122"/>
                <a:gd name="T3" fmla="*/ 22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8"/>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3" name="1169506828"/>
            <p:cNvSpPr>
              <a:spLocks noChangeAspect="1"/>
            </p:cNvSpPr>
            <p:nvPr/>
          </p:nvSpPr>
          <p:spPr bwMode="auto">
            <a:xfrm>
              <a:off x="5942415" y="2118958"/>
              <a:ext cx="15382" cy="13720"/>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4" name="123822258"/>
            <p:cNvSpPr>
              <a:spLocks noChangeAspect="1"/>
            </p:cNvSpPr>
            <p:nvPr/>
          </p:nvSpPr>
          <p:spPr bwMode="auto">
            <a:xfrm>
              <a:off x="5942416" y="2157375"/>
              <a:ext cx="312763" cy="76834"/>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5" name="1413348600"/>
            <p:cNvSpPr>
              <a:spLocks noChangeAspect="1"/>
            </p:cNvSpPr>
            <p:nvPr/>
          </p:nvSpPr>
          <p:spPr bwMode="auto">
            <a:xfrm>
              <a:off x="5942415" y="2157375"/>
              <a:ext cx="15382" cy="16464"/>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6" name="1684657250"/>
            <p:cNvSpPr>
              <a:spLocks noChangeAspect="1"/>
            </p:cNvSpPr>
            <p:nvPr/>
          </p:nvSpPr>
          <p:spPr bwMode="auto">
            <a:xfrm>
              <a:off x="5942416" y="2190303"/>
              <a:ext cx="312763" cy="79578"/>
            </a:xfrm>
            <a:custGeom>
              <a:avLst/>
              <a:gdLst>
                <a:gd name="T0" fmla="*/ 0 w 122"/>
                <a:gd name="T1" fmla="*/ 0 h 28"/>
                <a:gd name="T2" fmla="*/ 104 w 122"/>
                <a:gd name="T3" fmla="*/ 24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4"/>
                  </a:lnTo>
                  <a:lnTo>
                    <a:pt x="122" y="12"/>
                  </a:lnTo>
                  <a:lnTo>
                    <a:pt x="122" y="18"/>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7" name="1946495382"/>
            <p:cNvSpPr>
              <a:spLocks noChangeAspect="1"/>
            </p:cNvSpPr>
            <p:nvPr/>
          </p:nvSpPr>
          <p:spPr bwMode="auto">
            <a:xfrm>
              <a:off x="5942415" y="2190303"/>
              <a:ext cx="15382" cy="16464"/>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8" name="1779249453"/>
            <p:cNvSpPr>
              <a:spLocks noChangeAspect="1"/>
            </p:cNvSpPr>
            <p:nvPr/>
          </p:nvSpPr>
          <p:spPr bwMode="auto">
            <a:xfrm>
              <a:off x="5942416" y="2228721"/>
              <a:ext cx="312763" cy="76834"/>
            </a:xfrm>
            <a:custGeom>
              <a:avLst/>
              <a:gdLst>
                <a:gd name="T0" fmla="*/ 0 w 122"/>
                <a:gd name="T1" fmla="*/ 0 h 28"/>
                <a:gd name="T2" fmla="*/ 104 w 122"/>
                <a:gd name="T3" fmla="*/ 22 h 28"/>
                <a:gd name="T4" fmla="*/ 122 w 122"/>
                <a:gd name="T5" fmla="*/ 12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6"/>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9" name="1249556361"/>
            <p:cNvSpPr>
              <a:spLocks noChangeAspect="1"/>
            </p:cNvSpPr>
            <p:nvPr/>
          </p:nvSpPr>
          <p:spPr bwMode="auto">
            <a:xfrm>
              <a:off x="5942415" y="2228721"/>
              <a:ext cx="15382" cy="13720"/>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0" name="675613216"/>
            <p:cNvSpPr>
              <a:spLocks noChangeAspect="1"/>
            </p:cNvSpPr>
            <p:nvPr/>
          </p:nvSpPr>
          <p:spPr bwMode="auto">
            <a:xfrm>
              <a:off x="5942416" y="2267137"/>
              <a:ext cx="312763" cy="76834"/>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4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4"/>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1" name="720190879"/>
            <p:cNvSpPr>
              <a:spLocks noChangeAspect="1"/>
            </p:cNvSpPr>
            <p:nvPr/>
          </p:nvSpPr>
          <p:spPr bwMode="auto">
            <a:xfrm>
              <a:off x="5942415" y="2261649"/>
              <a:ext cx="15382" cy="16464"/>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2" name="897222715"/>
            <p:cNvSpPr>
              <a:spLocks noChangeAspect="1"/>
            </p:cNvSpPr>
            <p:nvPr/>
          </p:nvSpPr>
          <p:spPr bwMode="auto">
            <a:xfrm>
              <a:off x="5942416" y="2300067"/>
              <a:ext cx="312763" cy="79578"/>
            </a:xfrm>
            <a:custGeom>
              <a:avLst/>
              <a:gdLst>
                <a:gd name="T0" fmla="*/ 0 w 122"/>
                <a:gd name="T1" fmla="*/ 0 h 28"/>
                <a:gd name="T2" fmla="*/ 104 w 122"/>
                <a:gd name="T3" fmla="*/ 22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8"/>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3" name="1690899063"/>
            <p:cNvSpPr>
              <a:spLocks noChangeAspect="1"/>
            </p:cNvSpPr>
            <p:nvPr/>
          </p:nvSpPr>
          <p:spPr bwMode="auto">
            <a:xfrm>
              <a:off x="5942415" y="2300067"/>
              <a:ext cx="15382" cy="16464"/>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4" name="1635857256"/>
            <p:cNvSpPr>
              <a:spLocks noChangeAspect="1"/>
            </p:cNvSpPr>
            <p:nvPr/>
          </p:nvSpPr>
          <p:spPr bwMode="auto">
            <a:xfrm>
              <a:off x="5942416" y="2338483"/>
              <a:ext cx="312763" cy="79578"/>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5" name="2067479129"/>
            <p:cNvSpPr>
              <a:spLocks noChangeAspect="1"/>
            </p:cNvSpPr>
            <p:nvPr/>
          </p:nvSpPr>
          <p:spPr bwMode="auto">
            <a:xfrm>
              <a:off x="5942415" y="2338483"/>
              <a:ext cx="15382" cy="16464"/>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6" name="1069722302"/>
            <p:cNvSpPr>
              <a:spLocks noChangeAspect="1"/>
            </p:cNvSpPr>
            <p:nvPr/>
          </p:nvSpPr>
          <p:spPr bwMode="auto">
            <a:xfrm>
              <a:off x="5809107" y="1553679"/>
              <a:ext cx="440945" cy="93299"/>
            </a:xfrm>
            <a:custGeom>
              <a:avLst/>
              <a:gdLst>
                <a:gd name="T0" fmla="*/ 156 w 172"/>
                <a:gd name="T1" fmla="*/ 30 h 34"/>
                <a:gd name="T2" fmla="*/ 6 w 172"/>
                <a:gd name="T3" fmla="*/ 0 h 34"/>
                <a:gd name="T4" fmla="*/ 0 w 172"/>
                <a:gd name="T5" fmla="*/ 4 h 34"/>
                <a:gd name="T6" fmla="*/ 158 w 172"/>
                <a:gd name="T7" fmla="*/ 34 h 34"/>
                <a:gd name="T8" fmla="*/ 172 w 172"/>
                <a:gd name="T9" fmla="*/ 24 h 34"/>
                <a:gd name="T10" fmla="*/ 172 w 172"/>
                <a:gd name="T11" fmla="*/ 20 h 34"/>
                <a:gd name="T12" fmla="*/ 156 w 172"/>
                <a:gd name="T13" fmla="*/ 30 h 34"/>
                <a:gd name="T14" fmla="*/ 0 60000 65536"/>
                <a:gd name="T15" fmla="*/ 0 60000 65536"/>
                <a:gd name="T16" fmla="*/ 0 60000 65536"/>
                <a:gd name="T17" fmla="*/ 0 60000 65536"/>
                <a:gd name="T18" fmla="*/ 0 60000 65536"/>
                <a:gd name="T19" fmla="*/ 0 60000 65536"/>
                <a:gd name="T20" fmla="*/ 0 60000 65536"/>
                <a:gd name="T21" fmla="*/ 0 w 172"/>
                <a:gd name="T22" fmla="*/ 0 h 34"/>
                <a:gd name="T23" fmla="*/ 172 w 17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34">
                  <a:moveTo>
                    <a:pt x="156" y="30"/>
                  </a:moveTo>
                  <a:lnTo>
                    <a:pt x="6" y="0"/>
                  </a:lnTo>
                  <a:lnTo>
                    <a:pt x="0" y="4"/>
                  </a:lnTo>
                  <a:lnTo>
                    <a:pt x="158" y="34"/>
                  </a:lnTo>
                  <a:lnTo>
                    <a:pt x="172" y="24"/>
                  </a:lnTo>
                  <a:lnTo>
                    <a:pt x="172" y="20"/>
                  </a:lnTo>
                  <a:lnTo>
                    <a:pt x="156" y="3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7" name="1448831606"/>
            <p:cNvSpPr>
              <a:spLocks noChangeAspect="1"/>
            </p:cNvSpPr>
            <p:nvPr/>
          </p:nvSpPr>
          <p:spPr bwMode="auto">
            <a:xfrm>
              <a:off x="5875760" y="1608561"/>
              <a:ext cx="256364" cy="82323"/>
            </a:xfrm>
            <a:custGeom>
              <a:avLst/>
              <a:gdLst>
                <a:gd name="T0" fmla="*/ 100 w 100"/>
                <a:gd name="T1" fmla="*/ 18 h 30"/>
                <a:gd name="T2" fmla="*/ 0 w 100"/>
                <a:gd name="T3" fmla="*/ 0 h 30"/>
                <a:gd name="T4" fmla="*/ 0 w 100"/>
                <a:gd name="T5" fmla="*/ 10 h 30"/>
                <a:gd name="T6" fmla="*/ 100 w 100"/>
                <a:gd name="T7" fmla="*/ 30 h 30"/>
                <a:gd name="T8" fmla="*/ 100 w 100"/>
                <a:gd name="T9" fmla="*/ 18 h 30"/>
                <a:gd name="T10" fmla="*/ 0 60000 65536"/>
                <a:gd name="T11" fmla="*/ 0 60000 65536"/>
                <a:gd name="T12" fmla="*/ 0 60000 65536"/>
                <a:gd name="T13" fmla="*/ 0 60000 65536"/>
                <a:gd name="T14" fmla="*/ 0 60000 65536"/>
                <a:gd name="T15" fmla="*/ 0 w 100"/>
                <a:gd name="T16" fmla="*/ 0 h 30"/>
                <a:gd name="T17" fmla="*/ 100 w 100"/>
                <a:gd name="T18" fmla="*/ 30 h 30"/>
              </a:gdLst>
              <a:ahLst/>
              <a:cxnLst>
                <a:cxn ang="T10">
                  <a:pos x="T0" y="T1"/>
                </a:cxn>
                <a:cxn ang="T11">
                  <a:pos x="T2" y="T3"/>
                </a:cxn>
                <a:cxn ang="T12">
                  <a:pos x="T4" y="T5"/>
                </a:cxn>
                <a:cxn ang="T13">
                  <a:pos x="T6" y="T7"/>
                </a:cxn>
                <a:cxn ang="T14">
                  <a:pos x="T8" y="T9"/>
                </a:cxn>
              </a:cxnLst>
              <a:rect l="T15" t="T16" r="T17" b="T18"/>
              <a:pathLst>
                <a:path w="100" h="30">
                  <a:moveTo>
                    <a:pt x="100" y="18"/>
                  </a:moveTo>
                  <a:lnTo>
                    <a:pt x="0" y="0"/>
                  </a:lnTo>
                  <a:lnTo>
                    <a:pt x="0" y="10"/>
                  </a:lnTo>
                  <a:lnTo>
                    <a:pt x="100" y="30"/>
                  </a:lnTo>
                  <a:lnTo>
                    <a:pt x="100" y="18"/>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8" name="182218676"/>
            <p:cNvSpPr>
              <a:spLocks noChangeAspect="1"/>
            </p:cNvSpPr>
            <p:nvPr/>
          </p:nvSpPr>
          <p:spPr bwMode="auto">
            <a:xfrm>
              <a:off x="5875761" y="1608561"/>
              <a:ext cx="25636" cy="27441"/>
            </a:xfrm>
            <a:custGeom>
              <a:avLst/>
              <a:gdLst>
                <a:gd name="T0" fmla="*/ 0 w 10"/>
                <a:gd name="T1" fmla="*/ 10 h 10"/>
                <a:gd name="T2" fmla="*/ 10 w 10"/>
                <a:gd name="T3" fmla="*/ 2 h 10"/>
                <a:gd name="T4" fmla="*/ 0 w 10"/>
                <a:gd name="T5" fmla="*/ 0 h 10"/>
                <a:gd name="T6" fmla="*/ 0 w 10"/>
                <a:gd name="T7" fmla="*/ 10 h 10"/>
                <a:gd name="T8" fmla="*/ 0 60000 65536"/>
                <a:gd name="T9" fmla="*/ 0 60000 65536"/>
                <a:gd name="T10" fmla="*/ 0 60000 65536"/>
                <a:gd name="T11" fmla="*/ 0 60000 65536"/>
                <a:gd name="T12" fmla="*/ 0 w 10"/>
                <a:gd name="T13" fmla="*/ 0 h 10"/>
                <a:gd name="T14" fmla="*/ 10 w 10"/>
                <a:gd name="T15" fmla="*/ 10 h 10"/>
              </a:gdLst>
              <a:ahLst/>
              <a:cxnLst>
                <a:cxn ang="T8">
                  <a:pos x="T0" y="T1"/>
                </a:cxn>
                <a:cxn ang="T9">
                  <a:pos x="T2" y="T3"/>
                </a:cxn>
                <a:cxn ang="T10">
                  <a:pos x="T4" y="T5"/>
                </a:cxn>
                <a:cxn ang="T11">
                  <a:pos x="T6" y="T7"/>
                </a:cxn>
              </a:cxnLst>
              <a:rect l="T12" t="T13" r="T14" b="T15"/>
              <a:pathLst>
                <a:path w="10" h="10">
                  <a:moveTo>
                    <a:pt x="0" y="10"/>
                  </a:moveTo>
                  <a:lnTo>
                    <a:pt x="10" y="2"/>
                  </a:lnTo>
                  <a:lnTo>
                    <a:pt x="0" y="0"/>
                  </a:lnTo>
                  <a:lnTo>
                    <a:pt x="0" y="1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9" name="1350362507"/>
            <p:cNvSpPr>
              <a:spLocks noChangeAspect="1"/>
            </p:cNvSpPr>
            <p:nvPr/>
          </p:nvSpPr>
          <p:spPr bwMode="auto">
            <a:xfrm>
              <a:off x="5809106" y="1437895"/>
              <a:ext cx="399927" cy="1037260"/>
            </a:xfrm>
            <a:custGeom>
              <a:avLst/>
              <a:gdLst>
                <a:gd name="T0" fmla="*/ 0 w 78"/>
                <a:gd name="T1" fmla="*/ 0 h 189"/>
                <a:gd name="T2" fmla="*/ 600 w 78"/>
                <a:gd name="T3" fmla="*/ 120 h 189"/>
                <a:gd name="T4" fmla="*/ 616 w 78"/>
                <a:gd name="T5" fmla="*/ 144 h 189"/>
                <a:gd name="T6" fmla="*/ 624 w 78"/>
                <a:gd name="T7" fmla="*/ 1512 h 189"/>
                <a:gd name="T8" fmla="*/ 600 w 78"/>
                <a:gd name="T9" fmla="*/ 1512 h 189"/>
                <a:gd name="T10" fmla="*/ 600 w 78"/>
                <a:gd name="T11" fmla="*/ 152 h 189"/>
                <a:gd name="T12" fmla="*/ 584 w 78"/>
                <a:gd name="T13" fmla="*/ 136 h 189"/>
                <a:gd name="T14" fmla="*/ 0 w 78"/>
                <a:gd name="T15" fmla="*/ 24 h 189"/>
                <a:gd name="T16" fmla="*/ 0 w 78"/>
                <a:gd name="T17" fmla="*/ 0 h 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89"/>
                <a:gd name="T29" fmla="*/ 78 w 78"/>
                <a:gd name="T30" fmla="*/ 189 h 1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89">
                  <a:moveTo>
                    <a:pt x="0" y="0"/>
                  </a:moveTo>
                  <a:cubicBezTo>
                    <a:pt x="75" y="15"/>
                    <a:pt x="75" y="15"/>
                    <a:pt x="75" y="15"/>
                  </a:cubicBezTo>
                  <a:cubicBezTo>
                    <a:pt x="75" y="15"/>
                    <a:pt x="77" y="16"/>
                    <a:pt x="77" y="18"/>
                  </a:cubicBezTo>
                  <a:cubicBezTo>
                    <a:pt x="77" y="36"/>
                    <a:pt x="78" y="189"/>
                    <a:pt x="78" y="189"/>
                  </a:cubicBezTo>
                  <a:cubicBezTo>
                    <a:pt x="75" y="189"/>
                    <a:pt x="75" y="189"/>
                    <a:pt x="75" y="189"/>
                  </a:cubicBezTo>
                  <a:cubicBezTo>
                    <a:pt x="75" y="19"/>
                    <a:pt x="75" y="19"/>
                    <a:pt x="75" y="19"/>
                  </a:cubicBezTo>
                  <a:cubicBezTo>
                    <a:pt x="75" y="19"/>
                    <a:pt x="75" y="17"/>
                    <a:pt x="73" y="17"/>
                  </a:cubicBezTo>
                  <a:cubicBezTo>
                    <a:pt x="72" y="17"/>
                    <a:pt x="0" y="3"/>
                    <a:pt x="0" y="3"/>
                  </a:cubicBez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grpSp>
      <p:sp>
        <p:nvSpPr>
          <p:cNvPr id="30" name="2017566283"/>
          <p:cNvSpPr/>
          <p:nvPr/>
        </p:nvSpPr>
        <p:spPr>
          <a:xfrm>
            <a:off x="5232183" y="2589123"/>
            <a:ext cx="1428310" cy="666544"/>
          </a:xfrm>
          <a:prstGeom prst="cloud">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square" anchor="ctr">
            <a:noAutofit/>
          </a:bodyPr>
          <a:lstStyle/>
          <a:p>
            <a:pPr algn="ctr" fontAlgn="ctr">
              <a:defRPr/>
            </a:pPr>
            <a:r>
              <a:rPr lang="ru-RU" sz="1333">
                <a:solidFill>
                  <a:sysClr val="windowText" lastClr="000000"/>
                </a:solidFill>
                <a:latin typeface="Huawei Sans" panose="020C0503030203020204" pitchFamily="34" charset="0"/>
              </a:rPr>
              <a:t>SAN</a:t>
            </a:r>
          </a:p>
        </p:txBody>
      </p:sp>
      <p:sp>
        <p:nvSpPr>
          <p:cNvPr id="49" name="872470263"/>
          <p:cNvSpPr/>
          <p:nvPr/>
        </p:nvSpPr>
        <p:spPr>
          <a:xfrm>
            <a:off x="3232551" y="3734310"/>
            <a:ext cx="571324" cy="380882"/>
          </a:xfrm>
          <a:prstGeom prst="flowChartMagneticDisk">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fontAlgn="ctr">
              <a:defRPr/>
            </a:pPr>
            <a:r>
              <a:rPr lang="ru-RU" sz="1200">
                <a:solidFill>
                  <a:srgbClr val="000000"/>
                </a:solidFill>
                <a:latin typeface="Huawei Sans" panose="020C0503030203020204" pitchFamily="34" charset="0"/>
              </a:rPr>
              <a:t>LUN</a:t>
            </a:r>
          </a:p>
        </p:txBody>
      </p:sp>
      <p:cxnSp>
        <p:nvCxnSpPr>
          <p:cNvPr id="50" name="908854939"/>
          <p:cNvCxnSpPr>
            <a:stCxn id="30" idx="1"/>
          </p:cNvCxnSpPr>
          <p:nvPr/>
        </p:nvCxnSpPr>
        <p:spPr>
          <a:xfrm>
            <a:off x="5946339" y="3254958"/>
            <a:ext cx="714154" cy="955454"/>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1" name="216571410"/>
          <p:cNvCxnSpPr/>
          <p:nvPr/>
        </p:nvCxnSpPr>
        <p:spPr>
          <a:xfrm rot="5400000">
            <a:off x="5641632" y="2370116"/>
            <a:ext cx="516307" cy="2115"/>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2" name="712429169"/>
          <p:cNvCxnSpPr/>
          <p:nvPr/>
        </p:nvCxnSpPr>
        <p:spPr>
          <a:xfrm flipH="1" flipV="1">
            <a:off x="6097958" y="3111991"/>
            <a:ext cx="752976" cy="1098421"/>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3" name="446050748"/>
          <p:cNvCxnSpPr>
            <a:endCxn id="88" idx="0"/>
          </p:cNvCxnSpPr>
          <p:nvPr/>
        </p:nvCxnSpPr>
        <p:spPr>
          <a:xfrm>
            <a:off x="3493667" y="4548673"/>
            <a:ext cx="5709" cy="444833"/>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4" name="1229790557"/>
          <p:cNvCxnSpPr/>
          <p:nvPr/>
        </p:nvCxnSpPr>
        <p:spPr>
          <a:xfrm>
            <a:off x="4089536" y="4415667"/>
            <a:ext cx="571324" cy="2115"/>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5" name="1353519117"/>
          <p:cNvCxnSpPr>
            <a:stCxn id="82" idx="2"/>
            <a:endCxn id="92" idx="0"/>
          </p:cNvCxnSpPr>
          <p:nvPr/>
        </p:nvCxnSpPr>
        <p:spPr>
          <a:xfrm>
            <a:off x="5315559" y="4569095"/>
            <a:ext cx="6663" cy="426252"/>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6" name="1392975141"/>
          <p:cNvCxnSpPr/>
          <p:nvPr/>
        </p:nvCxnSpPr>
        <p:spPr>
          <a:xfrm rot="5400000" flipH="1" flipV="1">
            <a:off x="5850059" y="2350013"/>
            <a:ext cx="476104" cy="2117"/>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57" name="1969194279"/>
          <p:cNvSpPr/>
          <p:nvPr/>
        </p:nvSpPr>
        <p:spPr>
          <a:xfrm>
            <a:off x="2566006" y="3586189"/>
            <a:ext cx="6855884" cy="2443493"/>
          </a:xfrm>
          <a:prstGeom prst="roundRect">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txBody>
          <a:bodyPr wrap="square" anchor="ctr">
            <a:noAutofit/>
          </a:bodyPr>
          <a:lstStyle/>
          <a:p>
            <a:pPr algn="ctr" fontAlgn="ctr">
              <a:defRPr/>
            </a:pPr>
            <a:endParaRPr lang="en-US" altLang="zh-CN" sz="1333" dirty="0">
              <a:solidFill>
                <a:srgbClr val="000000"/>
              </a:solidFill>
              <a:latin typeface="Huawei Sans" panose="020C0503030203020204" pitchFamily="34" charset="0"/>
            </a:endParaRPr>
          </a:p>
        </p:txBody>
      </p:sp>
      <p:sp>
        <p:nvSpPr>
          <p:cNvPr id="58" name="765448955"/>
          <p:cNvSpPr txBox="1">
            <a:spLocks noChangeArrowheads="1"/>
          </p:cNvSpPr>
          <p:nvPr/>
        </p:nvSpPr>
        <p:spPr bwMode="auto">
          <a:xfrm>
            <a:off x="6660493" y="3675062"/>
            <a:ext cx="2833666" cy="246439"/>
          </a:xfrm>
          <a:prstGeom prst="rect">
            <a:avLst/>
          </a:prstGeom>
          <a:noFill/>
          <a:ln w="9525">
            <a:noFill/>
            <a:miter lim="800000"/>
            <a:headEnd/>
            <a:tailEnd/>
          </a:ln>
        </p:spPr>
        <p:txBody>
          <a:bodyPr wrap="square">
            <a:noAutofit/>
          </a:bodyPr>
          <a:lstStyle/>
          <a:p>
            <a:pPr fontAlgn="ctr"/>
            <a:r>
              <a:rPr lang="ru-RU" sz="1599" dirty="0">
                <a:solidFill>
                  <a:srgbClr val="000000"/>
                </a:solidFill>
                <a:latin typeface="Huawei Sans" panose="020C0503030203020204" pitchFamily="34" charset="0"/>
              </a:rPr>
              <a:t>Коммутируемая сеть </a:t>
            </a:r>
            <a:r>
              <a:rPr lang="ru-RU" sz="1599" dirty="0" err="1">
                <a:solidFill>
                  <a:srgbClr val="000000"/>
                </a:solidFill>
                <a:latin typeface="Huawei Sans" panose="020C0503030203020204" pitchFamily="34" charset="0"/>
              </a:rPr>
              <a:t>PCIe</a:t>
            </a:r>
            <a:endParaRPr lang="ru-RU" sz="1599" dirty="0">
              <a:solidFill>
                <a:srgbClr val="000000"/>
              </a:solidFill>
              <a:latin typeface="Huawei Sans" panose="020C0503030203020204" pitchFamily="34" charset="0"/>
            </a:endParaRPr>
          </a:p>
        </p:txBody>
      </p:sp>
      <p:sp>
        <p:nvSpPr>
          <p:cNvPr id="59" name="1475351473"/>
          <p:cNvSpPr txBox="1"/>
          <p:nvPr/>
        </p:nvSpPr>
        <p:spPr>
          <a:xfrm>
            <a:off x="3588048" y="4507283"/>
            <a:ext cx="1017047" cy="333172"/>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ru-RU" sz="1200" dirty="0">
                <a:solidFill>
                  <a:srgbClr val="000000"/>
                </a:solidFill>
                <a:latin typeface="Huawei Sans" panose="020C0503030203020204" pitchFamily="34" charset="0"/>
              </a:rPr>
              <a:t>Движок 0</a:t>
            </a:r>
          </a:p>
        </p:txBody>
      </p:sp>
      <p:sp>
        <p:nvSpPr>
          <p:cNvPr id="60" name="533543988"/>
          <p:cNvSpPr txBox="1"/>
          <p:nvPr/>
        </p:nvSpPr>
        <p:spPr>
          <a:xfrm>
            <a:off x="5308360" y="4524214"/>
            <a:ext cx="990161" cy="375403"/>
          </a:xfrm>
          <a:prstGeom prst="rect">
            <a:avLst/>
          </a:prstGeom>
          <a:noFill/>
        </p:spPr>
        <p:txBody>
          <a:bodyPr wrap="square">
            <a:noAutofit/>
          </a:bodyPr>
          <a:lstStyle/>
          <a:p>
            <a:pPr fontAlgn="ctr">
              <a:defRPr/>
            </a:pPr>
            <a:r>
              <a:rPr lang="ru-RU" sz="1200" dirty="0">
                <a:solidFill>
                  <a:srgbClr val="000000"/>
                </a:solidFill>
                <a:latin typeface="Huawei Sans" panose="020C0503030203020204" pitchFamily="34" charset="0"/>
              </a:rPr>
              <a:t>Движок 1</a:t>
            </a:r>
          </a:p>
        </p:txBody>
      </p:sp>
      <p:sp>
        <p:nvSpPr>
          <p:cNvPr id="61" name="1216274245"/>
          <p:cNvSpPr txBox="1"/>
          <p:nvPr/>
        </p:nvSpPr>
        <p:spPr>
          <a:xfrm>
            <a:off x="6442870" y="4532678"/>
            <a:ext cx="1240407" cy="307777"/>
          </a:xfrm>
          <a:prstGeom prst="rect">
            <a:avLst/>
          </a:prstGeom>
          <a:noFill/>
        </p:spPr>
        <p:txBody>
          <a:bodyPr wrap="square">
            <a:noAutofit/>
          </a:bodyPr>
          <a:lstStyle/>
          <a:p>
            <a:pPr fontAlgn="ctr">
              <a:defRPr/>
            </a:pPr>
            <a:r>
              <a:rPr lang="ru-RU" sz="1200" dirty="0">
                <a:solidFill>
                  <a:srgbClr val="000000"/>
                </a:solidFill>
                <a:latin typeface="Huawei Sans" panose="020C0503030203020204" pitchFamily="34" charset="0"/>
              </a:rPr>
              <a:t>Движок 2</a:t>
            </a:r>
          </a:p>
        </p:txBody>
      </p:sp>
      <p:sp>
        <p:nvSpPr>
          <p:cNvPr id="62" name="532172661"/>
          <p:cNvSpPr txBox="1"/>
          <p:nvPr/>
        </p:nvSpPr>
        <p:spPr>
          <a:xfrm>
            <a:off x="8014010" y="4532679"/>
            <a:ext cx="1347266" cy="282382"/>
          </a:xfrm>
          <a:prstGeom prst="rect">
            <a:avLst/>
          </a:prstGeom>
          <a:noFill/>
        </p:spPr>
        <p:txBody>
          <a:bodyPr wrap="square">
            <a:noAutofit/>
          </a:bodyPr>
          <a:lstStyle/>
          <a:p>
            <a:pPr fontAlgn="ctr">
              <a:defRPr/>
            </a:pPr>
            <a:r>
              <a:rPr lang="ru-RU" sz="1200" dirty="0">
                <a:solidFill>
                  <a:srgbClr val="000000"/>
                </a:solidFill>
                <a:latin typeface="Huawei Sans" panose="020C0503030203020204" pitchFamily="34" charset="0"/>
              </a:rPr>
              <a:t>Движок 3</a:t>
            </a:r>
          </a:p>
        </p:txBody>
      </p:sp>
      <p:sp>
        <p:nvSpPr>
          <p:cNvPr id="63" name="1414611818"/>
          <p:cNvSpPr txBox="1">
            <a:spLocks noChangeArrowheads="1"/>
          </p:cNvSpPr>
          <p:nvPr/>
        </p:nvSpPr>
        <p:spPr bwMode="auto">
          <a:xfrm>
            <a:off x="5663850" y="2244213"/>
            <a:ext cx="272832" cy="276999"/>
          </a:xfrm>
          <a:prstGeom prst="rect">
            <a:avLst/>
          </a:prstGeom>
          <a:noFill/>
          <a:ln w="9525">
            <a:noFill/>
            <a:miter lim="800000"/>
            <a:headEnd/>
            <a:tailEnd/>
          </a:ln>
        </p:spPr>
        <p:txBody>
          <a:bodyPr wrap="square">
            <a:noAutofit/>
          </a:bodyPr>
          <a:lstStyle/>
          <a:p>
            <a:pPr fontAlgn="ctr"/>
            <a:r>
              <a:rPr lang="ru-RU" sz="1200" b="1">
                <a:solidFill>
                  <a:srgbClr val="000000"/>
                </a:solidFill>
                <a:latin typeface="Huawei Sans" panose="020C0503030203020204" pitchFamily="34" charset="0"/>
              </a:rPr>
              <a:t>1</a:t>
            </a:r>
          </a:p>
        </p:txBody>
      </p:sp>
      <p:sp>
        <p:nvSpPr>
          <p:cNvPr id="64" name="795762242"/>
          <p:cNvSpPr txBox="1">
            <a:spLocks noChangeArrowheads="1"/>
          </p:cNvSpPr>
          <p:nvPr/>
        </p:nvSpPr>
        <p:spPr bwMode="auto">
          <a:xfrm>
            <a:off x="6025689" y="3298412"/>
            <a:ext cx="272832" cy="276999"/>
          </a:xfrm>
          <a:prstGeom prst="rect">
            <a:avLst/>
          </a:prstGeom>
          <a:noFill/>
          <a:ln w="9525">
            <a:noFill/>
            <a:miter lim="800000"/>
            <a:headEnd/>
            <a:tailEnd/>
          </a:ln>
        </p:spPr>
        <p:txBody>
          <a:bodyPr wrap="square">
            <a:noAutofit/>
          </a:bodyPr>
          <a:lstStyle/>
          <a:p>
            <a:pPr fontAlgn="ctr"/>
            <a:r>
              <a:rPr lang="ru-RU" sz="1200" b="1">
                <a:solidFill>
                  <a:srgbClr val="000000"/>
                </a:solidFill>
                <a:latin typeface="Huawei Sans" panose="020C0503030203020204" pitchFamily="34" charset="0"/>
              </a:rPr>
              <a:t>1</a:t>
            </a:r>
          </a:p>
        </p:txBody>
      </p:sp>
      <p:sp>
        <p:nvSpPr>
          <p:cNvPr id="65" name="666319592"/>
          <p:cNvSpPr txBox="1">
            <a:spLocks noChangeArrowheads="1"/>
          </p:cNvSpPr>
          <p:nvPr/>
        </p:nvSpPr>
        <p:spPr bwMode="auto">
          <a:xfrm>
            <a:off x="6295203" y="3294180"/>
            <a:ext cx="272832" cy="276999"/>
          </a:xfrm>
          <a:prstGeom prst="rect">
            <a:avLst/>
          </a:prstGeom>
          <a:noFill/>
          <a:ln w="9525">
            <a:noFill/>
            <a:miter lim="800000"/>
            <a:headEnd/>
            <a:tailEnd/>
          </a:ln>
        </p:spPr>
        <p:txBody>
          <a:bodyPr wrap="square">
            <a:noAutofit/>
          </a:bodyPr>
          <a:lstStyle/>
          <a:p>
            <a:pPr fontAlgn="ctr"/>
            <a:r>
              <a:rPr lang="ru-RU" sz="1200" b="1">
                <a:solidFill>
                  <a:srgbClr val="000000"/>
                </a:solidFill>
                <a:latin typeface="Huawei Sans" panose="020C0503030203020204" pitchFamily="34" charset="0"/>
              </a:rPr>
              <a:t>4</a:t>
            </a:r>
          </a:p>
        </p:txBody>
      </p:sp>
      <p:sp>
        <p:nvSpPr>
          <p:cNvPr id="66" name="862062061"/>
          <p:cNvSpPr txBox="1">
            <a:spLocks noChangeArrowheads="1"/>
          </p:cNvSpPr>
          <p:nvPr/>
        </p:nvSpPr>
        <p:spPr bwMode="auto">
          <a:xfrm>
            <a:off x="6076473" y="2244213"/>
            <a:ext cx="272832" cy="276999"/>
          </a:xfrm>
          <a:prstGeom prst="rect">
            <a:avLst/>
          </a:prstGeom>
          <a:noFill/>
          <a:ln w="9525">
            <a:noFill/>
            <a:miter lim="800000"/>
            <a:headEnd/>
            <a:tailEnd/>
          </a:ln>
        </p:spPr>
        <p:txBody>
          <a:bodyPr wrap="square">
            <a:noAutofit/>
          </a:bodyPr>
          <a:lstStyle/>
          <a:p>
            <a:pPr fontAlgn="ctr"/>
            <a:r>
              <a:rPr lang="ru-RU" sz="1200" b="1">
                <a:solidFill>
                  <a:srgbClr val="000000"/>
                </a:solidFill>
                <a:latin typeface="Huawei Sans" panose="020C0503030203020204" pitchFamily="34" charset="0"/>
              </a:rPr>
              <a:t>4</a:t>
            </a:r>
          </a:p>
        </p:txBody>
      </p:sp>
      <p:sp>
        <p:nvSpPr>
          <p:cNvPr id="67" name="675003183"/>
          <p:cNvSpPr txBox="1"/>
          <p:nvPr/>
        </p:nvSpPr>
        <p:spPr>
          <a:xfrm>
            <a:off x="3241015" y="4722488"/>
            <a:ext cx="272832"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ru-RU" sz="1200" b="1">
                <a:solidFill>
                  <a:srgbClr val="000000"/>
                </a:solidFill>
                <a:latin typeface="Huawei Sans" panose="020C0503030203020204" pitchFamily="34" charset="0"/>
              </a:rPr>
              <a:t>5</a:t>
            </a:r>
          </a:p>
        </p:txBody>
      </p:sp>
      <p:sp>
        <p:nvSpPr>
          <p:cNvPr id="68" name="1058029436"/>
          <p:cNvSpPr txBox="1"/>
          <p:nvPr/>
        </p:nvSpPr>
        <p:spPr>
          <a:xfrm>
            <a:off x="4184757" y="4151164"/>
            <a:ext cx="272832"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ru-RU" sz="1200" b="1">
                <a:solidFill>
                  <a:srgbClr val="000000"/>
                </a:solidFill>
                <a:latin typeface="Huawei Sans" panose="020C0503030203020204" pitchFamily="34" charset="0"/>
              </a:rPr>
              <a:t>6</a:t>
            </a:r>
          </a:p>
        </p:txBody>
      </p:sp>
      <p:sp>
        <p:nvSpPr>
          <p:cNvPr id="69" name="533131634"/>
          <p:cNvSpPr txBox="1"/>
          <p:nvPr/>
        </p:nvSpPr>
        <p:spPr>
          <a:xfrm>
            <a:off x="4969607" y="4722488"/>
            <a:ext cx="272832"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ru-RU" sz="1200" b="1">
                <a:solidFill>
                  <a:srgbClr val="000000"/>
                </a:solidFill>
                <a:latin typeface="Huawei Sans" panose="020C0503030203020204" pitchFamily="34" charset="0"/>
              </a:rPr>
              <a:t>7</a:t>
            </a:r>
          </a:p>
        </p:txBody>
      </p:sp>
      <p:sp>
        <p:nvSpPr>
          <p:cNvPr id="70" name="263910070"/>
          <p:cNvSpPr/>
          <p:nvPr/>
        </p:nvSpPr>
        <p:spPr>
          <a:xfrm>
            <a:off x="3518210" y="3689610"/>
            <a:ext cx="2989929" cy="556776"/>
          </a:xfrm>
          <a:custGeom>
            <a:avLst/>
            <a:gdLst>
              <a:gd name="connsiteX0" fmla="*/ 2381250 w 2381250"/>
              <a:gd name="connsiteY0" fmla="*/ 375708 h 401108"/>
              <a:gd name="connsiteX1" fmla="*/ 2209800 w 2381250"/>
              <a:gd name="connsiteY1" fmla="*/ 147108 h 401108"/>
              <a:gd name="connsiteX2" fmla="*/ 1612900 w 2381250"/>
              <a:gd name="connsiteY2" fmla="*/ 51858 h 401108"/>
              <a:gd name="connsiteX3" fmla="*/ 387350 w 2381250"/>
              <a:gd name="connsiteY3" fmla="*/ 58208 h 401108"/>
              <a:gd name="connsiteX4" fmla="*/ 0 w 2381250"/>
              <a:gd name="connsiteY4" fmla="*/ 401108 h 401108"/>
              <a:gd name="connsiteX5" fmla="*/ 0 w 2381250"/>
              <a:gd name="connsiteY5" fmla="*/ 401108 h 40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0" h="401108">
                <a:moveTo>
                  <a:pt x="2381250" y="375708"/>
                </a:moveTo>
                <a:cubicBezTo>
                  <a:pt x="2359554" y="288395"/>
                  <a:pt x="2337858" y="201083"/>
                  <a:pt x="2209800" y="147108"/>
                </a:cubicBezTo>
                <a:cubicBezTo>
                  <a:pt x="2081742" y="93133"/>
                  <a:pt x="1916642" y="66675"/>
                  <a:pt x="1612900" y="51858"/>
                </a:cubicBezTo>
                <a:cubicBezTo>
                  <a:pt x="1309158" y="37041"/>
                  <a:pt x="656167" y="0"/>
                  <a:pt x="387350" y="58208"/>
                </a:cubicBezTo>
                <a:cubicBezTo>
                  <a:pt x="118533" y="116416"/>
                  <a:pt x="0" y="401108"/>
                  <a:pt x="0" y="401108"/>
                </a:cubicBezTo>
                <a:lnTo>
                  <a:pt x="0" y="401108"/>
                </a:lnTo>
              </a:path>
            </a:pathLst>
          </a:custGeom>
          <a:ln>
            <a:solidFill>
              <a:srgbClr val="0070C0"/>
            </a:solidFill>
            <a:tailEnd type="arrow"/>
          </a:ln>
        </p:spPr>
        <p:style>
          <a:lnRef idx="2">
            <a:schemeClr val="accent1"/>
          </a:lnRef>
          <a:fillRef idx="0">
            <a:schemeClr val="accent1"/>
          </a:fillRef>
          <a:effectRef idx="1">
            <a:schemeClr val="accent1"/>
          </a:effectRef>
          <a:fontRef idx="minor">
            <a:schemeClr val="tx1"/>
          </a:fontRef>
        </p:style>
        <p:txBody>
          <a:bodyPr wrap="square" anchor="ctr">
            <a:noAutofit/>
          </a:bodyPr>
          <a:lstStyle/>
          <a:p>
            <a:pPr algn="ctr" fontAlgn="ctr">
              <a:defRPr/>
            </a:pPr>
            <a:endParaRPr lang="en-US" altLang="zh-CN" sz="1333" dirty="0">
              <a:solidFill>
                <a:srgbClr val="000000"/>
              </a:solidFill>
              <a:latin typeface="Huawei Sans" panose="020C0503030203020204" pitchFamily="34" charset="0"/>
            </a:endParaRPr>
          </a:p>
        </p:txBody>
      </p:sp>
      <p:sp>
        <p:nvSpPr>
          <p:cNvPr id="71" name="1458105500"/>
          <p:cNvSpPr/>
          <p:nvPr/>
        </p:nvSpPr>
        <p:spPr>
          <a:xfrm>
            <a:off x="3803873" y="3945648"/>
            <a:ext cx="2541332" cy="264765"/>
          </a:xfrm>
          <a:custGeom>
            <a:avLst/>
            <a:gdLst>
              <a:gd name="connsiteX0" fmla="*/ 0 w 2120900"/>
              <a:gd name="connsiteY0" fmla="*/ 209550 h 209550"/>
              <a:gd name="connsiteX1" fmla="*/ 215900 w 2120900"/>
              <a:gd name="connsiteY1" fmla="*/ 38100 h 209550"/>
              <a:gd name="connsiteX2" fmla="*/ 635000 w 2120900"/>
              <a:gd name="connsiteY2" fmla="*/ 0 h 209550"/>
              <a:gd name="connsiteX3" fmla="*/ 1682750 w 2120900"/>
              <a:gd name="connsiteY3" fmla="*/ 12700 h 209550"/>
              <a:gd name="connsiteX4" fmla="*/ 2025650 w 2120900"/>
              <a:gd name="connsiteY4" fmla="*/ 88900 h 209550"/>
              <a:gd name="connsiteX5" fmla="*/ 2120900 w 2120900"/>
              <a:gd name="connsiteY5" fmla="*/ 19685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0900" h="209550">
                <a:moveTo>
                  <a:pt x="0" y="209550"/>
                </a:moveTo>
                <a:cubicBezTo>
                  <a:pt x="55033" y="141287"/>
                  <a:pt x="110067" y="73025"/>
                  <a:pt x="215900" y="38100"/>
                </a:cubicBezTo>
                <a:cubicBezTo>
                  <a:pt x="321733" y="3175"/>
                  <a:pt x="635000" y="0"/>
                  <a:pt x="635000" y="0"/>
                </a:cubicBezTo>
                <a:lnTo>
                  <a:pt x="1682750" y="12700"/>
                </a:lnTo>
                <a:cubicBezTo>
                  <a:pt x="1914525" y="27517"/>
                  <a:pt x="1952625" y="58208"/>
                  <a:pt x="2025650" y="88900"/>
                </a:cubicBezTo>
                <a:cubicBezTo>
                  <a:pt x="2098675" y="119592"/>
                  <a:pt x="2109787" y="158221"/>
                  <a:pt x="2120900" y="196850"/>
                </a:cubicBezTo>
              </a:path>
            </a:pathLst>
          </a:custGeom>
          <a:ln>
            <a:solidFill>
              <a:srgbClr val="0070C0"/>
            </a:solidFill>
            <a:tailEnd type="arrow"/>
          </a:ln>
        </p:spPr>
        <p:style>
          <a:lnRef idx="2">
            <a:schemeClr val="accent1"/>
          </a:lnRef>
          <a:fillRef idx="0">
            <a:schemeClr val="accent1"/>
          </a:fillRef>
          <a:effectRef idx="1">
            <a:schemeClr val="accent1"/>
          </a:effectRef>
          <a:fontRef idx="minor">
            <a:schemeClr val="tx1"/>
          </a:fontRef>
        </p:style>
        <p:txBody>
          <a:bodyPr wrap="square" anchor="ctr">
            <a:noAutofit/>
          </a:bodyPr>
          <a:lstStyle/>
          <a:p>
            <a:pPr algn="ctr" fontAlgn="ctr">
              <a:defRPr/>
            </a:pPr>
            <a:endParaRPr lang="en-US" altLang="zh-CN" sz="1333" dirty="0">
              <a:solidFill>
                <a:srgbClr val="000000"/>
              </a:solidFill>
              <a:latin typeface="Huawei Sans" panose="020C0503030203020204" pitchFamily="34" charset="0"/>
            </a:endParaRPr>
          </a:p>
        </p:txBody>
      </p:sp>
      <p:sp>
        <p:nvSpPr>
          <p:cNvPr id="72" name="646544399"/>
          <p:cNvSpPr txBox="1">
            <a:spLocks noChangeArrowheads="1"/>
          </p:cNvSpPr>
          <p:nvPr/>
        </p:nvSpPr>
        <p:spPr bwMode="auto">
          <a:xfrm>
            <a:off x="4720108" y="3684674"/>
            <a:ext cx="272832" cy="276999"/>
          </a:xfrm>
          <a:prstGeom prst="rect">
            <a:avLst/>
          </a:prstGeom>
          <a:noFill/>
          <a:ln w="9525">
            <a:noFill/>
            <a:miter lim="800000"/>
            <a:headEnd/>
            <a:tailEnd/>
          </a:ln>
        </p:spPr>
        <p:txBody>
          <a:bodyPr wrap="square">
            <a:noAutofit/>
          </a:bodyPr>
          <a:lstStyle/>
          <a:p>
            <a:pPr fontAlgn="ctr"/>
            <a:r>
              <a:rPr lang="ru-RU" sz="1200" b="1">
                <a:solidFill>
                  <a:srgbClr val="000000"/>
                </a:solidFill>
                <a:latin typeface="Huawei Sans" panose="020C0503030203020204" pitchFamily="34" charset="0"/>
              </a:rPr>
              <a:t>2</a:t>
            </a:r>
          </a:p>
        </p:txBody>
      </p:sp>
      <p:sp>
        <p:nvSpPr>
          <p:cNvPr id="73" name="1764413309"/>
          <p:cNvSpPr txBox="1">
            <a:spLocks noChangeArrowheads="1"/>
          </p:cNvSpPr>
          <p:nvPr/>
        </p:nvSpPr>
        <p:spPr bwMode="auto">
          <a:xfrm>
            <a:off x="4720108" y="3901475"/>
            <a:ext cx="272832" cy="276999"/>
          </a:xfrm>
          <a:prstGeom prst="rect">
            <a:avLst/>
          </a:prstGeom>
          <a:noFill/>
          <a:ln w="9525">
            <a:noFill/>
            <a:miter lim="800000"/>
            <a:headEnd/>
            <a:tailEnd/>
          </a:ln>
        </p:spPr>
        <p:txBody>
          <a:bodyPr wrap="square">
            <a:noAutofit/>
          </a:bodyPr>
          <a:lstStyle/>
          <a:p>
            <a:pPr fontAlgn="ctr"/>
            <a:r>
              <a:rPr lang="ru-RU" sz="1200" b="1">
                <a:solidFill>
                  <a:srgbClr val="000000"/>
                </a:solidFill>
                <a:latin typeface="Huawei Sans" panose="020C0503030203020204" pitchFamily="34" charset="0"/>
              </a:rPr>
              <a:t>3</a:t>
            </a:r>
          </a:p>
        </p:txBody>
      </p:sp>
      <p:pic>
        <p:nvPicPr>
          <p:cNvPr id="81" name="Picture 3"/>
          <p:cNvPicPr>
            <a:picLocks noChangeAspect="1" noChangeArrowheads="1"/>
          </p:cNvPicPr>
          <p:nvPr/>
        </p:nvPicPr>
        <p:blipFill>
          <a:blip r:embed="rId3" cstate="print"/>
          <a:srcRect/>
          <a:stretch>
            <a:fillRect/>
          </a:stretch>
        </p:blipFill>
        <p:spPr bwMode="auto">
          <a:xfrm>
            <a:off x="2856322" y="4246726"/>
            <a:ext cx="1274687" cy="301948"/>
          </a:xfrm>
          <a:prstGeom prst="rect">
            <a:avLst/>
          </a:prstGeom>
          <a:noFill/>
          <a:ln w="9525">
            <a:noFill/>
            <a:miter lim="800000"/>
            <a:headEnd/>
            <a:tailEnd/>
          </a:ln>
        </p:spPr>
      </p:pic>
      <p:pic>
        <p:nvPicPr>
          <p:cNvPr id="82" name="Picture 3"/>
          <p:cNvPicPr>
            <a:picLocks noChangeAspect="1" noChangeArrowheads="1"/>
          </p:cNvPicPr>
          <p:nvPr/>
        </p:nvPicPr>
        <p:blipFill>
          <a:blip r:embed="rId3" cstate="print"/>
          <a:srcRect/>
          <a:stretch>
            <a:fillRect/>
          </a:stretch>
        </p:blipFill>
        <p:spPr bwMode="auto">
          <a:xfrm>
            <a:off x="4678215" y="4267147"/>
            <a:ext cx="1274687" cy="301948"/>
          </a:xfrm>
          <a:prstGeom prst="rect">
            <a:avLst/>
          </a:prstGeom>
          <a:noFill/>
          <a:ln w="9525">
            <a:noFill/>
            <a:miter lim="800000"/>
            <a:headEnd/>
            <a:tailEnd/>
          </a:ln>
        </p:spPr>
      </p:pic>
      <p:pic>
        <p:nvPicPr>
          <p:cNvPr id="83" name="Picture 3"/>
          <p:cNvPicPr>
            <a:picLocks noChangeAspect="1" noChangeArrowheads="1"/>
          </p:cNvPicPr>
          <p:nvPr/>
        </p:nvPicPr>
        <p:blipFill>
          <a:blip r:embed="rId3" cstate="print"/>
          <a:srcRect/>
          <a:stretch>
            <a:fillRect/>
          </a:stretch>
        </p:blipFill>
        <p:spPr bwMode="auto">
          <a:xfrm>
            <a:off x="6244061" y="4267147"/>
            <a:ext cx="1274687" cy="301948"/>
          </a:xfrm>
          <a:prstGeom prst="rect">
            <a:avLst/>
          </a:prstGeom>
          <a:noFill/>
          <a:ln w="9525">
            <a:noFill/>
            <a:miter lim="800000"/>
            <a:headEnd/>
            <a:tailEnd/>
          </a:ln>
        </p:spPr>
      </p:pic>
      <p:pic>
        <p:nvPicPr>
          <p:cNvPr id="84" name="Picture 3"/>
          <p:cNvPicPr>
            <a:picLocks noChangeAspect="1" noChangeArrowheads="1"/>
          </p:cNvPicPr>
          <p:nvPr/>
        </p:nvPicPr>
        <p:blipFill>
          <a:blip r:embed="rId3" cstate="print"/>
          <a:srcRect/>
          <a:stretch>
            <a:fillRect/>
          </a:stretch>
        </p:blipFill>
        <p:spPr bwMode="auto">
          <a:xfrm>
            <a:off x="7849480" y="4263520"/>
            <a:ext cx="1274687" cy="301948"/>
          </a:xfrm>
          <a:prstGeom prst="rect">
            <a:avLst/>
          </a:prstGeom>
          <a:noFill/>
          <a:ln w="9525">
            <a:noFill/>
            <a:miter lim="800000"/>
            <a:headEnd/>
            <a:tailEnd/>
          </a:ln>
        </p:spPr>
      </p:pic>
      <p:pic>
        <p:nvPicPr>
          <p:cNvPr id="85" name="Picture 4"/>
          <p:cNvPicPr>
            <a:picLocks noChangeAspect="1" noChangeArrowheads="1"/>
          </p:cNvPicPr>
          <p:nvPr/>
        </p:nvPicPr>
        <p:blipFill>
          <a:blip r:embed="rId4" cstate="print"/>
          <a:srcRect/>
          <a:stretch>
            <a:fillRect/>
          </a:stretch>
        </p:blipFill>
        <p:spPr bwMode="auto">
          <a:xfrm>
            <a:off x="2876104" y="5675634"/>
            <a:ext cx="1257123" cy="226149"/>
          </a:xfrm>
          <a:prstGeom prst="rect">
            <a:avLst/>
          </a:prstGeom>
          <a:noFill/>
          <a:ln w="9525">
            <a:noFill/>
            <a:miter lim="800000"/>
            <a:headEnd/>
            <a:tailEnd/>
          </a:ln>
        </p:spPr>
      </p:pic>
      <p:pic>
        <p:nvPicPr>
          <p:cNvPr id="86" name="Picture 4"/>
          <p:cNvPicPr>
            <a:picLocks noChangeAspect="1" noChangeArrowheads="1"/>
          </p:cNvPicPr>
          <p:nvPr/>
        </p:nvPicPr>
        <p:blipFill>
          <a:blip r:embed="rId4" cstate="print"/>
          <a:srcRect/>
          <a:stretch>
            <a:fillRect/>
          </a:stretch>
        </p:blipFill>
        <p:spPr bwMode="auto">
          <a:xfrm>
            <a:off x="2876104" y="5447645"/>
            <a:ext cx="1257123" cy="226149"/>
          </a:xfrm>
          <a:prstGeom prst="rect">
            <a:avLst/>
          </a:prstGeom>
          <a:noFill/>
          <a:ln w="9525">
            <a:noFill/>
            <a:miter lim="800000"/>
            <a:headEnd/>
            <a:tailEnd/>
          </a:ln>
        </p:spPr>
      </p:pic>
      <p:pic>
        <p:nvPicPr>
          <p:cNvPr id="87" name="Picture 4"/>
          <p:cNvPicPr>
            <a:picLocks noChangeAspect="1" noChangeArrowheads="1"/>
          </p:cNvPicPr>
          <p:nvPr/>
        </p:nvPicPr>
        <p:blipFill>
          <a:blip r:embed="rId4" cstate="print"/>
          <a:srcRect/>
          <a:stretch>
            <a:fillRect/>
          </a:stretch>
        </p:blipFill>
        <p:spPr bwMode="auto">
          <a:xfrm>
            <a:off x="2870813" y="5221496"/>
            <a:ext cx="1257123" cy="226149"/>
          </a:xfrm>
          <a:prstGeom prst="rect">
            <a:avLst/>
          </a:prstGeom>
          <a:noFill/>
          <a:ln w="9525">
            <a:noFill/>
            <a:miter lim="800000"/>
            <a:headEnd/>
            <a:tailEnd/>
          </a:ln>
        </p:spPr>
      </p:pic>
      <p:pic>
        <p:nvPicPr>
          <p:cNvPr id="88" name="Picture 4"/>
          <p:cNvPicPr>
            <a:picLocks noChangeAspect="1" noChangeArrowheads="1"/>
          </p:cNvPicPr>
          <p:nvPr/>
        </p:nvPicPr>
        <p:blipFill>
          <a:blip r:embed="rId4" cstate="print"/>
          <a:srcRect/>
          <a:stretch>
            <a:fillRect/>
          </a:stretch>
        </p:blipFill>
        <p:spPr bwMode="auto">
          <a:xfrm>
            <a:off x="2870813" y="4993506"/>
            <a:ext cx="1257123" cy="226149"/>
          </a:xfrm>
          <a:prstGeom prst="rect">
            <a:avLst/>
          </a:prstGeom>
          <a:noFill/>
          <a:ln w="9525">
            <a:noFill/>
            <a:miter lim="800000"/>
            <a:headEnd/>
            <a:tailEnd/>
          </a:ln>
        </p:spPr>
      </p:pic>
      <p:pic>
        <p:nvPicPr>
          <p:cNvPr id="89" name="Picture 4"/>
          <p:cNvPicPr>
            <a:picLocks noChangeAspect="1" noChangeArrowheads="1"/>
          </p:cNvPicPr>
          <p:nvPr/>
        </p:nvPicPr>
        <p:blipFill>
          <a:blip r:embed="rId4" cstate="print"/>
          <a:srcRect/>
          <a:stretch>
            <a:fillRect/>
          </a:stretch>
        </p:blipFill>
        <p:spPr bwMode="auto">
          <a:xfrm>
            <a:off x="4698950" y="5677475"/>
            <a:ext cx="1257123" cy="226149"/>
          </a:xfrm>
          <a:prstGeom prst="rect">
            <a:avLst/>
          </a:prstGeom>
          <a:noFill/>
          <a:ln w="9525">
            <a:noFill/>
            <a:miter lim="800000"/>
            <a:headEnd/>
            <a:tailEnd/>
          </a:ln>
        </p:spPr>
      </p:pic>
      <p:pic>
        <p:nvPicPr>
          <p:cNvPr id="90" name="Picture 4"/>
          <p:cNvPicPr>
            <a:picLocks noChangeAspect="1" noChangeArrowheads="1"/>
          </p:cNvPicPr>
          <p:nvPr/>
        </p:nvPicPr>
        <p:blipFill>
          <a:blip r:embed="rId4" cstate="print"/>
          <a:srcRect/>
          <a:stretch>
            <a:fillRect/>
          </a:stretch>
        </p:blipFill>
        <p:spPr bwMode="auto">
          <a:xfrm>
            <a:off x="4698950" y="5449486"/>
            <a:ext cx="1257123" cy="226149"/>
          </a:xfrm>
          <a:prstGeom prst="rect">
            <a:avLst/>
          </a:prstGeom>
          <a:noFill/>
          <a:ln w="9525">
            <a:noFill/>
            <a:miter lim="800000"/>
            <a:headEnd/>
            <a:tailEnd/>
          </a:ln>
        </p:spPr>
      </p:pic>
      <p:pic>
        <p:nvPicPr>
          <p:cNvPr id="91" name="Picture 4"/>
          <p:cNvPicPr>
            <a:picLocks noChangeAspect="1" noChangeArrowheads="1"/>
          </p:cNvPicPr>
          <p:nvPr/>
        </p:nvPicPr>
        <p:blipFill>
          <a:blip r:embed="rId4" cstate="print"/>
          <a:srcRect/>
          <a:stretch>
            <a:fillRect/>
          </a:stretch>
        </p:blipFill>
        <p:spPr bwMode="auto">
          <a:xfrm>
            <a:off x="4693660" y="5223337"/>
            <a:ext cx="1257123" cy="226149"/>
          </a:xfrm>
          <a:prstGeom prst="rect">
            <a:avLst/>
          </a:prstGeom>
          <a:noFill/>
          <a:ln w="9525">
            <a:noFill/>
            <a:miter lim="800000"/>
            <a:headEnd/>
            <a:tailEnd/>
          </a:ln>
        </p:spPr>
      </p:pic>
      <p:pic>
        <p:nvPicPr>
          <p:cNvPr id="92" name="Picture 4"/>
          <p:cNvPicPr>
            <a:picLocks noChangeAspect="1" noChangeArrowheads="1"/>
          </p:cNvPicPr>
          <p:nvPr/>
        </p:nvPicPr>
        <p:blipFill>
          <a:blip r:embed="rId4" cstate="print"/>
          <a:srcRect/>
          <a:stretch>
            <a:fillRect/>
          </a:stretch>
        </p:blipFill>
        <p:spPr bwMode="auto">
          <a:xfrm>
            <a:off x="4693660" y="4995347"/>
            <a:ext cx="1257123" cy="226149"/>
          </a:xfrm>
          <a:prstGeom prst="rect">
            <a:avLst/>
          </a:prstGeom>
          <a:noFill/>
          <a:ln w="9525">
            <a:noFill/>
            <a:miter lim="800000"/>
            <a:headEnd/>
            <a:tailEnd/>
          </a:ln>
        </p:spPr>
      </p:pic>
      <p:pic>
        <p:nvPicPr>
          <p:cNvPr id="93" name="Picture 4"/>
          <p:cNvPicPr>
            <a:picLocks noChangeAspect="1" noChangeArrowheads="1"/>
          </p:cNvPicPr>
          <p:nvPr/>
        </p:nvPicPr>
        <p:blipFill>
          <a:blip r:embed="rId4" cstate="print"/>
          <a:srcRect/>
          <a:stretch>
            <a:fillRect/>
          </a:stretch>
        </p:blipFill>
        <p:spPr bwMode="auto">
          <a:xfrm>
            <a:off x="6273265" y="5672461"/>
            <a:ext cx="1257123" cy="226149"/>
          </a:xfrm>
          <a:prstGeom prst="rect">
            <a:avLst/>
          </a:prstGeom>
          <a:noFill/>
          <a:ln w="9525">
            <a:noFill/>
            <a:miter lim="800000"/>
            <a:headEnd/>
            <a:tailEnd/>
          </a:ln>
        </p:spPr>
      </p:pic>
      <p:pic>
        <p:nvPicPr>
          <p:cNvPr id="94" name="Picture 4"/>
          <p:cNvPicPr>
            <a:picLocks noChangeAspect="1" noChangeArrowheads="1"/>
          </p:cNvPicPr>
          <p:nvPr/>
        </p:nvPicPr>
        <p:blipFill>
          <a:blip r:embed="rId4" cstate="print"/>
          <a:srcRect/>
          <a:stretch>
            <a:fillRect/>
          </a:stretch>
        </p:blipFill>
        <p:spPr bwMode="auto">
          <a:xfrm>
            <a:off x="6273265" y="5444471"/>
            <a:ext cx="1257123" cy="226149"/>
          </a:xfrm>
          <a:prstGeom prst="rect">
            <a:avLst/>
          </a:prstGeom>
          <a:noFill/>
          <a:ln w="9525">
            <a:noFill/>
            <a:miter lim="800000"/>
            <a:headEnd/>
            <a:tailEnd/>
          </a:ln>
        </p:spPr>
      </p:pic>
      <p:pic>
        <p:nvPicPr>
          <p:cNvPr id="95" name="Picture 4"/>
          <p:cNvPicPr>
            <a:picLocks noChangeAspect="1" noChangeArrowheads="1"/>
          </p:cNvPicPr>
          <p:nvPr/>
        </p:nvPicPr>
        <p:blipFill>
          <a:blip r:embed="rId4" cstate="print"/>
          <a:srcRect/>
          <a:stretch>
            <a:fillRect/>
          </a:stretch>
        </p:blipFill>
        <p:spPr bwMode="auto">
          <a:xfrm>
            <a:off x="6267974" y="5218322"/>
            <a:ext cx="1257123" cy="226149"/>
          </a:xfrm>
          <a:prstGeom prst="rect">
            <a:avLst/>
          </a:prstGeom>
          <a:noFill/>
          <a:ln w="9525">
            <a:noFill/>
            <a:miter lim="800000"/>
            <a:headEnd/>
            <a:tailEnd/>
          </a:ln>
        </p:spPr>
      </p:pic>
      <p:pic>
        <p:nvPicPr>
          <p:cNvPr id="96" name="Picture 4"/>
          <p:cNvPicPr>
            <a:picLocks noChangeAspect="1" noChangeArrowheads="1"/>
          </p:cNvPicPr>
          <p:nvPr/>
        </p:nvPicPr>
        <p:blipFill>
          <a:blip r:embed="rId4" cstate="print"/>
          <a:srcRect/>
          <a:stretch>
            <a:fillRect/>
          </a:stretch>
        </p:blipFill>
        <p:spPr bwMode="auto">
          <a:xfrm>
            <a:off x="6267974" y="4990333"/>
            <a:ext cx="1257123" cy="226149"/>
          </a:xfrm>
          <a:prstGeom prst="rect">
            <a:avLst/>
          </a:prstGeom>
          <a:noFill/>
          <a:ln w="9525">
            <a:noFill/>
            <a:miter lim="800000"/>
            <a:headEnd/>
            <a:tailEnd/>
          </a:ln>
        </p:spPr>
      </p:pic>
      <p:pic>
        <p:nvPicPr>
          <p:cNvPr id="97" name="Picture 4"/>
          <p:cNvPicPr>
            <a:picLocks noChangeAspect="1" noChangeArrowheads="1"/>
          </p:cNvPicPr>
          <p:nvPr/>
        </p:nvPicPr>
        <p:blipFill>
          <a:blip r:embed="rId4" cstate="print"/>
          <a:srcRect/>
          <a:stretch>
            <a:fillRect/>
          </a:stretch>
        </p:blipFill>
        <p:spPr bwMode="auto">
          <a:xfrm>
            <a:off x="7891381" y="5666649"/>
            <a:ext cx="1257123" cy="226149"/>
          </a:xfrm>
          <a:prstGeom prst="rect">
            <a:avLst/>
          </a:prstGeom>
          <a:noFill/>
          <a:ln w="9525">
            <a:noFill/>
            <a:miter lim="800000"/>
            <a:headEnd/>
            <a:tailEnd/>
          </a:ln>
        </p:spPr>
      </p:pic>
      <p:pic>
        <p:nvPicPr>
          <p:cNvPr id="98" name="Picture 4"/>
          <p:cNvPicPr>
            <a:picLocks noChangeAspect="1" noChangeArrowheads="1"/>
          </p:cNvPicPr>
          <p:nvPr/>
        </p:nvPicPr>
        <p:blipFill>
          <a:blip r:embed="rId4" cstate="print"/>
          <a:srcRect/>
          <a:stretch>
            <a:fillRect/>
          </a:stretch>
        </p:blipFill>
        <p:spPr bwMode="auto">
          <a:xfrm>
            <a:off x="7891381" y="5438660"/>
            <a:ext cx="1257123" cy="226149"/>
          </a:xfrm>
          <a:prstGeom prst="rect">
            <a:avLst/>
          </a:prstGeom>
          <a:noFill/>
          <a:ln w="9525">
            <a:noFill/>
            <a:miter lim="800000"/>
            <a:headEnd/>
            <a:tailEnd/>
          </a:ln>
        </p:spPr>
      </p:pic>
      <p:pic>
        <p:nvPicPr>
          <p:cNvPr id="99" name="Picture 4"/>
          <p:cNvPicPr>
            <a:picLocks noChangeAspect="1" noChangeArrowheads="1"/>
          </p:cNvPicPr>
          <p:nvPr/>
        </p:nvPicPr>
        <p:blipFill>
          <a:blip r:embed="rId4" cstate="print"/>
          <a:srcRect/>
          <a:stretch>
            <a:fillRect/>
          </a:stretch>
        </p:blipFill>
        <p:spPr bwMode="auto">
          <a:xfrm>
            <a:off x="7886091" y="5212511"/>
            <a:ext cx="1257123" cy="226149"/>
          </a:xfrm>
          <a:prstGeom prst="rect">
            <a:avLst/>
          </a:prstGeom>
          <a:noFill/>
          <a:ln w="9525">
            <a:noFill/>
            <a:miter lim="800000"/>
            <a:headEnd/>
            <a:tailEnd/>
          </a:ln>
        </p:spPr>
      </p:pic>
      <p:pic>
        <p:nvPicPr>
          <p:cNvPr id="100" name="Picture 4"/>
          <p:cNvPicPr>
            <a:picLocks noChangeAspect="1" noChangeArrowheads="1"/>
          </p:cNvPicPr>
          <p:nvPr/>
        </p:nvPicPr>
        <p:blipFill>
          <a:blip r:embed="rId4" cstate="print"/>
          <a:srcRect/>
          <a:stretch>
            <a:fillRect/>
          </a:stretch>
        </p:blipFill>
        <p:spPr bwMode="auto">
          <a:xfrm>
            <a:off x="7886091" y="4984521"/>
            <a:ext cx="1257123" cy="226149"/>
          </a:xfrm>
          <a:prstGeom prst="rect">
            <a:avLst/>
          </a:prstGeom>
          <a:noFill/>
          <a:ln w="9525">
            <a:noFill/>
            <a:miter lim="800000"/>
            <a:headEnd/>
            <a:tailEnd/>
          </a:ln>
        </p:spPr>
      </p:pic>
      <p:sp>
        <p:nvSpPr>
          <p:cNvPr id="5" name="标题 4"/>
          <p:cNvSpPr>
            <a:spLocks noGrp="1"/>
          </p:cNvSpPr>
          <p:nvPr>
            <p:ph type="title"/>
          </p:nvPr>
        </p:nvSpPr>
        <p:spPr/>
        <p:txBody>
          <a:bodyPr/>
          <a:lstStyle/>
          <a:p>
            <a:r>
              <a:rPr lang="ru-RU"/>
              <a:t>Процесс записи на удаленном устройстве</a:t>
            </a:r>
          </a:p>
        </p:txBody>
      </p:sp>
    </p:spTree>
    <p:extLst>
      <p:ext uri="{BB962C8B-B14F-4D97-AF65-F5344CB8AC3E}">
        <p14:creationId xmlns:p14="http://schemas.microsoft.com/office/powerpoint/2010/main" val="27092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dissolve">
                                      <p:cBhvr>
                                        <p:cTn id="10" dur="500"/>
                                        <p:tgtEl>
                                          <p:spTgt spid="4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500"/>
                                        <p:tgtEl>
                                          <p:spTgt spid="6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dissolve">
                                      <p:cBhvr>
                                        <p:cTn id="16" dur="500"/>
                                        <p:tgtEl>
                                          <p:spTgt spid="6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dissolve">
                                      <p:cBhvr>
                                        <p:cTn id="19" dur="500"/>
                                        <p:tgtEl>
                                          <p:spTgt spid="6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dissolve">
                                      <p:cBhvr>
                                        <p:cTn id="22" dur="500"/>
                                        <p:tgtEl>
                                          <p:spTgt spid="59"/>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down)">
                                      <p:cBhvr>
                                        <p:cTn id="26" dur="500"/>
                                        <p:tgtEl>
                                          <p:spTgt spid="57"/>
                                        </p:tgtEl>
                                      </p:cBhvr>
                                    </p:animEffect>
                                  </p:childTnLst>
                                </p:cTn>
                              </p:par>
                            </p:childTnLst>
                          </p:cTn>
                        </p:par>
                        <p:par>
                          <p:cTn id="27" fill="hold">
                            <p:stCondLst>
                              <p:cond delay="1000"/>
                            </p:stCondLst>
                            <p:childTnLst>
                              <p:par>
                                <p:cTn id="28" presetID="22" presetClass="entr" presetSubtype="4" fill="hold" grpId="0" nodeType="after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wipe(down)">
                                      <p:cBhvr>
                                        <p:cTn id="30" dur="500"/>
                                        <p:tgtEl>
                                          <p:spTgt spid="5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ipe(up)">
                                      <p:cBhvr>
                                        <p:cTn id="35" dur="500"/>
                                        <p:tgtEl>
                                          <p:spTgt spid="51"/>
                                        </p:tgtEl>
                                      </p:cBhvr>
                                    </p:animEffect>
                                  </p:childTnLst>
                                </p:cTn>
                              </p:par>
                            </p:childTnLst>
                          </p:cTn>
                        </p:par>
                        <p:par>
                          <p:cTn id="36" fill="hold">
                            <p:stCondLst>
                              <p:cond delay="1000"/>
                            </p:stCondLst>
                            <p:childTnLst>
                              <p:par>
                                <p:cTn id="37" presetID="22" presetClass="entr" presetSubtype="1"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500"/>
                                        <p:tgtEl>
                                          <p:spTgt spid="63"/>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fade">
                                      <p:cBhvr>
                                        <p:cTn id="47" dur="500"/>
                                        <p:tgtEl>
                                          <p:spTgt spid="6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right)">
                                      <p:cBhvr>
                                        <p:cTn id="52" dur="500"/>
                                        <p:tgtEl>
                                          <p:spTgt spid="70"/>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72"/>
                                        </p:tgtEl>
                                        <p:attrNameLst>
                                          <p:attrName>style.visibility</p:attrName>
                                        </p:attrNameLst>
                                      </p:cBhvr>
                                      <p:to>
                                        <p:strVal val="visible"/>
                                      </p:to>
                                    </p:set>
                                    <p:animEffect transition="in" filter="fade">
                                      <p:cBhvr>
                                        <p:cTn id="56" dur="500"/>
                                        <p:tgtEl>
                                          <p:spTgt spid="7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500"/>
                                        <p:tgtEl>
                                          <p:spTgt spid="7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down)">
                                      <p:cBhvr>
                                        <p:cTn id="70" dur="500"/>
                                        <p:tgtEl>
                                          <p:spTgt spid="52"/>
                                        </p:tgtEl>
                                      </p:cBhvr>
                                    </p:animEffect>
                                  </p:childTnLst>
                                </p:cTn>
                              </p:par>
                            </p:childTnLst>
                          </p:cTn>
                        </p:par>
                        <p:par>
                          <p:cTn id="71" fill="hold">
                            <p:stCondLst>
                              <p:cond delay="500"/>
                            </p:stCondLst>
                            <p:childTnLst>
                              <p:par>
                                <p:cTn id="72" presetID="22" presetClass="entr" presetSubtype="4" fill="hold"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wipe(down)">
                                      <p:cBhvr>
                                        <p:cTn id="74" dur="500"/>
                                        <p:tgtEl>
                                          <p:spTgt spid="56"/>
                                        </p:tgtEl>
                                      </p:cBhvr>
                                    </p:animEffec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500"/>
                                        <p:tgtEl>
                                          <p:spTgt spid="66"/>
                                        </p:tgtEl>
                                      </p:cBhvr>
                                    </p:animEffect>
                                  </p:childTnLst>
                                </p:cTn>
                              </p:par>
                            </p:childTnLst>
                          </p:cTn>
                        </p:par>
                        <p:par>
                          <p:cTn id="79" fill="hold">
                            <p:stCondLst>
                              <p:cond delay="1500"/>
                            </p:stCondLst>
                            <p:childTnLst>
                              <p:par>
                                <p:cTn id="80" presetID="10" presetClass="entr" presetSubtype="0" fill="hold" grpId="0" nodeType="after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fade">
                                      <p:cBhvr>
                                        <p:cTn id="82" dur="500"/>
                                        <p:tgtEl>
                                          <p:spTgt spid="6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up)">
                                      <p:cBhvr>
                                        <p:cTn id="87" dur="500"/>
                                        <p:tgtEl>
                                          <p:spTgt spid="53"/>
                                        </p:tgtEl>
                                      </p:cBhvr>
                                    </p:animEffec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67"/>
                                        </p:tgtEl>
                                        <p:attrNameLst>
                                          <p:attrName>style.visibility</p:attrName>
                                        </p:attrNameLst>
                                      </p:cBhvr>
                                      <p:to>
                                        <p:strVal val="visible"/>
                                      </p:to>
                                    </p:set>
                                    <p:animEffect transition="in" filter="fade">
                                      <p:cBhvr>
                                        <p:cTn id="91" dur="500"/>
                                        <p:tgtEl>
                                          <p:spTgt spid="67"/>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wipe(left)">
                                      <p:cBhvr>
                                        <p:cTn id="96" dur="500"/>
                                        <p:tgtEl>
                                          <p:spTgt spid="54"/>
                                        </p:tgtEl>
                                      </p:cBhvr>
                                    </p:animEffect>
                                  </p:childTnLst>
                                </p:cTn>
                              </p:par>
                            </p:childTnLst>
                          </p:cTn>
                        </p:par>
                        <p:par>
                          <p:cTn id="97" fill="hold">
                            <p:stCondLst>
                              <p:cond delay="500"/>
                            </p:stCondLst>
                            <p:childTnLst>
                              <p:par>
                                <p:cTn id="98" presetID="10" presetClass="entr" presetSubtype="0" fill="hold" grpId="0" nodeType="afterEffect">
                                  <p:stCondLst>
                                    <p:cond delay="0"/>
                                  </p:stCondLst>
                                  <p:childTnLst>
                                    <p:set>
                                      <p:cBhvr>
                                        <p:cTn id="99" dur="1" fill="hold">
                                          <p:stCondLst>
                                            <p:cond delay="0"/>
                                          </p:stCondLst>
                                        </p:cTn>
                                        <p:tgtEl>
                                          <p:spTgt spid="68"/>
                                        </p:tgtEl>
                                        <p:attrNameLst>
                                          <p:attrName>style.visibility</p:attrName>
                                        </p:attrNameLst>
                                      </p:cBhvr>
                                      <p:to>
                                        <p:strVal val="visible"/>
                                      </p:to>
                                    </p:set>
                                    <p:animEffect transition="in" filter="fade">
                                      <p:cBhvr>
                                        <p:cTn id="100" dur="500"/>
                                        <p:tgtEl>
                                          <p:spTgt spid="68"/>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nodeType="click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wipe(up)">
                                      <p:cBhvr>
                                        <p:cTn id="105" dur="500"/>
                                        <p:tgtEl>
                                          <p:spTgt spid="55"/>
                                        </p:tgtEl>
                                      </p:cBhvr>
                                    </p:animEffect>
                                  </p:childTnLst>
                                </p:cTn>
                              </p:par>
                            </p:childTnLst>
                          </p:cTn>
                        </p:par>
                        <p:par>
                          <p:cTn id="106" fill="hold">
                            <p:stCondLst>
                              <p:cond delay="500"/>
                            </p:stCondLst>
                            <p:childTnLst>
                              <p:par>
                                <p:cTn id="107" presetID="10" presetClass="entr" presetSubtype="0" fill="hold" grpId="0" nodeType="afterEffect">
                                  <p:stCondLst>
                                    <p:cond delay="0"/>
                                  </p:stCondLst>
                                  <p:childTnLst>
                                    <p:set>
                                      <p:cBhvr>
                                        <p:cTn id="108" dur="1" fill="hold">
                                          <p:stCondLst>
                                            <p:cond delay="0"/>
                                          </p:stCondLst>
                                        </p:cTn>
                                        <p:tgtEl>
                                          <p:spTgt spid="69"/>
                                        </p:tgtEl>
                                        <p:attrNameLst>
                                          <p:attrName>style.visibility</p:attrName>
                                        </p:attrNameLst>
                                      </p:cBhvr>
                                      <p:to>
                                        <p:strVal val="visible"/>
                                      </p:to>
                                    </p:set>
                                    <p:animEffect transition="in" filter="fade">
                                      <p:cBhvr>
                                        <p:cTn id="10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9" grpId="0" animBg="1"/>
      <p:bldP spid="57" grpId="0" animBg="1"/>
      <p:bldP spid="58" grpId="0"/>
      <p:bldP spid="59" grpId="0"/>
      <p:bldP spid="60" grpId="0"/>
      <p:bldP spid="61" grpId="0"/>
      <p:bldP spid="62" grpId="0"/>
      <p:bldP spid="63" grpId="0"/>
      <p:bldP spid="64" grpId="0"/>
      <p:bldP spid="65" grpId="0"/>
      <p:bldP spid="66" grpId="0"/>
      <p:bldP spid="67" grpId="0"/>
      <p:bldP spid="68" grpId="0"/>
      <p:bldP spid="69" grpId="0"/>
      <p:bldP spid="72" grpId="0"/>
      <p:bldP spid="7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284660289"/>
          <p:cNvSpPr txBox="1"/>
          <p:nvPr/>
        </p:nvSpPr>
        <p:spPr>
          <a:xfrm>
            <a:off x="5226248" y="4855995"/>
            <a:ext cx="272832"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ru-RU" sz="1200" b="1">
                <a:solidFill>
                  <a:srgbClr val="000000"/>
                </a:solidFill>
                <a:latin typeface="Huawei Sans" panose="020C0503030203020204" pitchFamily="34" charset="0"/>
              </a:rPr>
              <a:t>7</a:t>
            </a:r>
          </a:p>
        </p:txBody>
      </p:sp>
      <p:sp>
        <p:nvSpPr>
          <p:cNvPr id="5" name="1573871175"/>
          <p:cNvSpPr txBox="1"/>
          <p:nvPr/>
        </p:nvSpPr>
        <p:spPr>
          <a:xfrm>
            <a:off x="4748029" y="4834835"/>
            <a:ext cx="272832"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ru-RU" sz="1200" b="1">
                <a:solidFill>
                  <a:srgbClr val="000000"/>
                </a:solidFill>
                <a:latin typeface="Huawei Sans" panose="020C0503030203020204" pitchFamily="34" charset="0"/>
              </a:rPr>
              <a:t>6</a:t>
            </a:r>
          </a:p>
        </p:txBody>
      </p:sp>
      <p:grpSp>
        <p:nvGrpSpPr>
          <p:cNvPr id="2" name="组合 1"/>
          <p:cNvGrpSpPr/>
          <p:nvPr/>
        </p:nvGrpSpPr>
        <p:grpSpPr>
          <a:xfrm>
            <a:off x="5644372" y="926935"/>
            <a:ext cx="799853" cy="1251879"/>
            <a:chOff x="5829593" y="1107842"/>
            <a:chExt cx="799853" cy="1377525"/>
          </a:xfrm>
        </p:grpSpPr>
        <p:sp>
          <p:nvSpPr>
            <p:cNvPr id="10" name="Freeform 37"/>
            <p:cNvSpPr>
              <a:spLocks noChangeAspect="1"/>
            </p:cNvSpPr>
            <p:nvPr/>
          </p:nvSpPr>
          <p:spPr bwMode="auto">
            <a:xfrm>
              <a:off x="6209010" y="1173700"/>
              <a:ext cx="420436" cy="1311667"/>
            </a:xfrm>
            <a:custGeom>
              <a:avLst/>
              <a:gdLst>
                <a:gd name="T0" fmla="*/ 656 w 82"/>
                <a:gd name="T1" fmla="*/ 608 h 239"/>
                <a:gd name="T2" fmla="*/ 656 w 82"/>
                <a:gd name="T3" fmla="*/ 24 h 239"/>
                <a:gd name="T4" fmla="*/ 32 w 82"/>
                <a:gd name="T5" fmla="*/ 504 h 239"/>
                <a:gd name="T6" fmla="*/ 32 w 82"/>
                <a:gd name="T7" fmla="*/ 1816 h 239"/>
                <a:gd name="T8" fmla="*/ 0 w 82"/>
                <a:gd name="T9" fmla="*/ 1888 h 239"/>
                <a:gd name="T10" fmla="*/ 40 w 82"/>
                <a:gd name="T11" fmla="*/ 1880 h 239"/>
                <a:gd name="T12" fmla="*/ 96 w 82"/>
                <a:gd name="T13" fmla="*/ 1832 h 239"/>
                <a:gd name="T14" fmla="*/ 96 w 82"/>
                <a:gd name="T15" fmla="*/ 1808 h 239"/>
                <a:gd name="T16" fmla="*/ 120 w 82"/>
                <a:gd name="T17" fmla="*/ 1816 h 239"/>
                <a:gd name="T18" fmla="*/ 632 w 82"/>
                <a:gd name="T19" fmla="*/ 1408 h 239"/>
                <a:gd name="T20" fmla="*/ 656 w 82"/>
                <a:gd name="T21" fmla="*/ 1376 h 239"/>
                <a:gd name="T22" fmla="*/ 656 w 82"/>
                <a:gd name="T23" fmla="*/ 608 h 2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239"/>
                <a:gd name="T38" fmla="*/ 82 w 82"/>
                <a:gd name="T39" fmla="*/ 239 h 2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239">
                  <a:moveTo>
                    <a:pt x="82" y="76"/>
                  </a:moveTo>
                  <a:cubicBezTo>
                    <a:pt x="82" y="37"/>
                    <a:pt x="82" y="4"/>
                    <a:pt x="82" y="3"/>
                  </a:cubicBezTo>
                  <a:cubicBezTo>
                    <a:pt x="80" y="0"/>
                    <a:pt x="4" y="63"/>
                    <a:pt x="4" y="63"/>
                  </a:cubicBezTo>
                  <a:cubicBezTo>
                    <a:pt x="4" y="227"/>
                    <a:pt x="4" y="227"/>
                    <a:pt x="4" y="227"/>
                  </a:cubicBezTo>
                  <a:cubicBezTo>
                    <a:pt x="0" y="236"/>
                    <a:pt x="0" y="236"/>
                    <a:pt x="0" y="236"/>
                  </a:cubicBezTo>
                  <a:cubicBezTo>
                    <a:pt x="0" y="236"/>
                    <a:pt x="0" y="239"/>
                    <a:pt x="5" y="235"/>
                  </a:cubicBezTo>
                  <a:cubicBezTo>
                    <a:pt x="7" y="234"/>
                    <a:pt x="9" y="232"/>
                    <a:pt x="12" y="229"/>
                  </a:cubicBezTo>
                  <a:cubicBezTo>
                    <a:pt x="12" y="227"/>
                    <a:pt x="12" y="227"/>
                    <a:pt x="12" y="226"/>
                  </a:cubicBezTo>
                  <a:cubicBezTo>
                    <a:pt x="12" y="226"/>
                    <a:pt x="13" y="226"/>
                    <a:pt x="15" y="227"/>
                  </a:cubicBezTo>
                  <a:cubicBezTo>
                    <a:pt x="36" y="209"/>
                    <a:pt x="78" y="178"/>
                    <a:pt x="79" y="176"/>
                  </a:cubicBezTo>
                  <a:cubicBezTo>
                    <a:pt x="82" y="174"/>
                    <a:pt x="82" y="173"/>
                    <a:pt x="82" y="172"/>
                  </a:cubicBezTo>
                  <a:cubicBezTo>
                    <a:pt x="82" y="172"/>
                    <a:pt x="82" y="124"/>
                    <a:pt x="82" y="76"/>
                  </a:cubicBez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1" name="1715546705"/>
            <p:cNvSpPr>
              <a:spLocks noChangeAspect="1"/>
            </p:cNvSpPr>
            <p:nvPr/>
          </p:nvSpPr>
          <p:spPr bwMode="auto">
            <a:xfrm>
              <a:off x="5829593" y="1107842"/>
              <a:ext cx="794725" cy="406123"/>
            </a:xfrm>
            <a:custGeom>
              <a:avLst/>
              <a:gdLst>
                <a:gd name="T0" fmla="*/ 1240 w 155"/>
                <a:gd name="T1" fmla="*/ 112 h 74"/>
                <a:gd name="T2" fmla="*/ 616 w 155"/>
                <a:gd name="T3" fmla="*/ 592 h 74"/>
                <a:gd name="T4" fmla="*/ 32 w 155"/>
                <a:gd name="T5" fmla="*/ 472 h 74"/>
                <a:gd name="T6" fmla="*/ 0 w 155"/>
                <a:gd name="T7" fmla="*/ 488 h 74"/>
                <a:gd name="T8" fmla="*/ 16 w 155"/>
                <a:gd name="T9" fmla="*/ 456 h 74"/>
                <a:gd name="T10" fmla="*/ 64 w 155"/>
                <a:gd name="T11" fmla="*/ 416 h 74"/>
                <a:gd name="T12" fmla="*/ 88 w 155"/>
                <a:gd name="T13" fmla="*/ 424 h 74"/>
                <a:gd name="T14" fmla="*/ 88 w 155"/>
                <a:gd name="T15" fmla="*/ 400 h 74"/>
                <a:gd name="T16" fmla="*/ 608 w 155"/>
                <a:gd name="T17" fmla="*/ 8 h 74"/>
                <a:gd name="T18" fmla="*/ 632 w 155"/>
                <a:gd name="T19" fmla="*/ 0 h 74"/>
                <a:gd name="T20" fmla="*/ 1208 w 155"/>
                <a:gd name="T21" fmla="*/ 88 h 74"/>
                <a:gd name="T22" fmla="*/ 1240 w 155"/>
                <a:gd name="T23" fmla="*/ 112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74"/>
                <a:gd name="T38" fmla="*/ 155 w 155"/>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74">
                  <a:moveTo>
                    <a:pt x="155" y="14"/>
                  </a:moveTo>
                  <a:cubicBezTo>
                    <a:pt x="77" y="74"/>
                    <a:pt x="77" y="74"/>
                    <a:pt x="77" y="74"/>
                  </a:cubicBezTo>
                  <a:cubicBezTo>
                    <a:pt x="13" y="65"/>
                    <a:pt x="9" y="59"/>
                    <a:pt x="4" y="59"/>
                  </a:cubicBezTo>
                  <a:cubicBezTo>
                    <a:pt x="1" y="58"/>
                    <a:pt x="0" y="61"/>
                    <a:pt x="0" y="61"/>
                  </a:cubicBezTo>
                  <a:cubicBezTo>
                    <a:pt x="0" y="61"/>
                    <a:pt x="0" y="58"/>
                    <a:pt x="2" y="57"/>
                  </a:cubicBezTo>
                  <a:cubicBezTo>
                    <a:pt x="2" y="57"/>
                    <a:pt x="5" y="55"/>
                    <a:pt x="8" y="52"/>
                  </a:cubicBezTo>
                  <a:cubicBezTo>
                    <a:pt x="10" y="53"/>
                    <a:pt x="10" y="53"/>
                    <a:pt x="11" y="53"/>
                  </a:cubicBezTo>
                  <a:cubicBezTo>
                    <a:pt x="11" y="52"/>
                    <a:pt x="11" y="51"/>
                    <a:pt x="11" y="50"/>
                  </a:cubicBezTo>
                  <a:cubicBezTo>
                    <a:pt x="40" y="27"/>
                    <a:pt x="73" y="2"/>
                    <a:pt x="76" y="1"/>
                  </a:cubicBezTo>
                  <a:cubicBezTo>
                    <a:pt x="77" y="0"/>
                    <a:pt x="79" y="0"/>
                    <a:pt x="79" y="0"/>
                  </a:cubicBezTo>
                  <a:cubicBezTo>
                    <a:pt x="79" y="0"/>
                    <a:pt x="150" y="11"/>
                    <a:pt x="151" y="11"/>
                  </a:cubicBezTo>
                  <a:cubicBezTo>
                    <a:pt x="154" y="12"/>
                    <a:pt x="155" y="14"/>
                    <a:pt x="155" y="14"/>
                  </a:cubicBez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2" name="1908453529"/>
            <p:cNvSpPr>
              <a:spLocks noChangeAspect="1"/>
            </p:cNvSpPr>
            <p:nvPr/>
          </p:nvSpPr>
          <p:spPr bwMode="auto">
            <a:xfrm>
              <a:off x="6219265" y="1179188"/>
              <a:ext cx="410181" cy="340266"/>
            </a:xfrm>
            <a:custGeom>
              <a:avLst/>
              <a:gdLst>
                <a:gd name="T0" fmla="*/ 640 w 80"/>
                <a:gd name="T1" fmla="*/ 16 h 62"/>
                <a:gd name="T2" fmla="*/ 632 w 80"/>
                <a:gd name="T3" fmla="*/ 0 h 62"/>
                <a:gd name="T4" fmla="*/ 0 w 80"/>
                <a:gd name="T5" fmla="*/ 488 h 62"/>
                <a:gd name="T6" fmla="*/ 8 w 80"/>
                <a:gd name="T7" fmla="*/ 496 h 62"/>
                <a:gd name="T8" fmla="*/ 640 w 80"/>
                <a:gd name="T9" fmla="*/ 16 h 62"/>
                <a:gd name="T10" fmla="*/ 0 60000 65536"/>
                <a:gd name="T11" fmla="*/ 0 60000 65536"/>
                <a:gd name="T12" fmla="*/ 0 60000 65536"/>
                <a:gd name="T13" fmla="*/ 0 60000 65536"/>
                <a:gd name="T14" fmla="*/ 0 60000 65536"/>
                <a:gd name="T15" fmla="*/ 0 w 80"/>
                <a:gd name="T16" fmla="*/ 0 h 62"/>
                <a:gd name="T17" fmla="*/ 80 w 80"/>
                <a:gd name="T18" fmla="*/ 62 h 62"/>
              </a:gdLst>
              <a:ahLst/>
              <a:cxnLst>
                <a:cxn ang="T10">
                  <a:pos x="T0" y="T1"/>
                </a:cxn>
                <a:cxn ang="T11">
                  <a:pos x="T2" y="T3"/>
                </a:cxn>
                <a:cxn ang="T12">
                  <a:pos x="T4" y="T5"/>
                </a:cxn>
                <a:cxn ang="T13">
                  <a:pos x="T6" y="T7"/>
                </a:cxn>
                <a:cxn ang="T14">
                  <a:pos x="T8" y="T9"/>
                </a:cxn>
              </a:cxnLst>
              <a:rect l="T15" t="T16" r="T17" b="T18"/>
              <a:pathLst>
                <a:path w="80" h="62">
                  <a:moveTo>
                    <a:pt x="80" y="2"/>
                  </a:moveTo>
                  <a:cubicBezTo>
                    <a:pt x="80" y="2"/>
                    <a:pt x="80" y="1"/>
                    <a:pt x="79" y="0"/>
                  </a:cubicBezTo>
                  <a:cubicBezTo>
                    <a:pt x="76" y="2"/>
                    <a:pt x="0" y="61"/>
                    <a:pt x="0" y="61"/>
                  </a:cubicBezTo>
                  <a:cubicBezTo>
                    <a:pt x="1" y="62"/>
                    <a:pt x="1" y="62"/>
                    <a:pt x="1" y="62"/>
                  </a:cubicBezTo>
                  <a:lnTo>
                    <a:pt x="80" y="2"/>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3" name="44809661"/>
            <p:cNvSpPr>
              <a:spLocks noChangeAspect="1"/>
            </p:cNvSpPr>
            <p:nvPr/>
          </p:nvSpPr>
          <p:spPr bwMode="auto">
            <a:xfrm>
              <a:off x="5829593" y="1426155"/>
              <a:ext cx="405054" cy="1053724"/>
            </a:xfrm>
            <a:custGeom>
              <a:avLst/>
              <a:gdLst>
                <a:gd name="T0" fmla="*/ 632 w 79"/>
                <a:gd name="T1" fmla="*/ 152 h 192"/>
                <a:gd name="T2" fmla="*/ 608 w 79"/>
                <a:gd name="T3" fmla="*/ 112 h 192"/>
                <a:gd name="T4" fmla="*/ 32 w 79"/>
                <a:gd name="T5" fmla="*/ 8 h 192"/>
                <a:gd name="T6" fmla="*/ 0 w 79"/>
                <a:gd name="T7" fmla="*/ 24 h 192"/>
                <a:gd name="T8" fmla="*/ 0 w 79"/>
                <a:gd name="T9" fmla="*/ 136 h 192"/>
                <a:gd name="T10" fmla="*/ 24 w 79"/>
                <a:gd name="T11" fmla="*/ 136 h 192"/>
                <a:gd name="T12" fmla="*/ 0 w 79"/>
                <a:gd name="T13" fmla="*/ 152 h 192"/>
                <a:gd name="T14" fmla="*/ 0 w 79"/>
                <a:gd name="T15" fmla="*/ 208 h 192"/>
                <a:gd name="T16" fmla="*/ 0 w 79"/>
                <a:gd name="T17" fmla="*/ 1368 h 192"/>
                <a:gd name="T18" fmla="*/ 32 w 79"/>
                <a:gd name="T19" fmla="*/ 1416 h 192"/>
                <a:gd name="T20" fmla="*/ 584 w 79"/>
                <a:gd name="T21" fmla="*/ 1528 h 192"/>
                <a:gd name="T22" fmla="*/ 624 w 79"/>
                <a:gd name="T23" fmla="*/ 1496 h 192"/>
                <a:gd name="T24" fmla="*/ 632 w 79"/>
                <a:gd name="T25" fmla="*/ 152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192"/>
                <a:gd name="T41" fmla="*/ 79 w 79"/>
                <a:gd name="T42" fmla="*/ 192 h 1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192">
                  <a:moveTo>
                    <a:pt x="79" y="19"/>
                  </a:moveTo>
                  <a:cubicBezTo>
                    <a:pt x="79" y="16"/>
                    <a:pt x="77" y="14"/>
                    <a:pt x="76" y="14"/>
                  </a:cubicBezTo>
                  <a:cubicBezTo>
                    <a:pt x="35" y="7"/>
                    <a:pt x="9" y="1"/>
                    <a:pt x="4" y="1"/>
                  </a:cubicBezTo>
                  <a:cubicBezTo>
                    <a:pt x="0" y="0"/>
                    <a:pt x="0" y="3"/>
                    <a:pt x="0" y="3"/>
                  </a:cubicBezTo>
                  <a:cubicBezTo>
                    <a:pt x="0" y="3"/>
                    <a:pt x="0" y="9"/>
                    <a:pt x="0" y="17"/>
                  </a:cubicBezTo>
                  <a:cubicBezTo>
                    <a:pt x="1" y="17"/>
                    <a:pt x="2" y="17"/>
                    <a:pt x="3" y="17"/>
                  </a:cubicBezTo>
                  <a:cubicBezTo>
                    <a:pt x="3" y="18"/>
                    <a:pt x="0" y="19"/>
                    <a:pt x="0" y="19"/>
                  </a:cubicBezTo>
                  <a:cubicBezTo>
                    <a:pt x="0" y="22"/>
                    <a:pt x="0" y="24"/>
                    <a:pt x="0" y="26"/>
                  </a:cubicBezTo>
                  <a:cubicBezTo>
                    <a:pt x="0" y="26"/>
                    <a:pt x="0" y="170"/>
                    <a:pt x="0" y="171"/>
                  </a:cubicBezTo>
                  <a:cubicBezTo>
                    <a:pt x="0" y="176"/>
                    <a:pt x="1" y="177"/>
                    <a:pt x="4" y="177"/>
                  </a:cubicBezTo>
                  <a:cubicBezTo>
                    <a:pt x="6" y="178"/>
                    <a:pt x="54" y="188"/>
                    <a:pt x="73" y="191"/>
                  </a:cubicBezTo>
                  <a:cubicBezTo>
                    <a:pt x="77" y="192"/>
                    <a:pt x="78" y="187"/>
                    <a:pt x="78" y="187"/>
                  </a:cubicBezTo>
                  <a:cubicBezTo>
                    <a:pt x="78" y="187"/>
                    <a:pt x="79" y="19"/>
                    <a:pt x="79" y="19"/>
                  </a:cubicBez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4" name="905441922"/>
            <p:cNvSpPr>
              <a:spLocks noChangeAspect="1"/>
            </p:cNvSpPr>
            <p:nvPr/>
          </p:nvSpPr>
          <p:spPr bwMode="auto">
            <a:xfrm>
              <a:off x="5962902" y="2084733"/>
              <a:ext cx="312763" cy="76834"/>
            </a:xfrm>
            <a:custGeom>
              <a:avLst/>
              <a:gdLst>
                <a:gd name="T0" fmla="*/ 0 w 122"/>
                <a:gd name="T1" fmla="*/ 0 h 28"/>
                <a:gd name="T2" fmla="*/ 104 w 122"/>
                <a:gd name="T3" fmla="*/ 22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8"/>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5" name="345199130"/>
            <p:cNvSpPr>
              <a:spLocks noChangeAspect="1"/>
            </p:cNvSpPr>
            <p:nvPr/>
          </p:nvSpPr>
          <p:spPr bwMode="auto">
            <a:xfrm>
              <a:off x="5962901" y="2084733"/>
              <a:ext cx="15382" cy="13720"/>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6" name="1327727898"/>
            <p:cNvSpPr>
              <a:spLocks noChangeAspect="1"/>
            </p:cNvSpPr>
            <p:nvPr/>
          </p:nvSpPr>
          <p:spPr bwMode="auto">
            <a:xfrm>
              <a:off x="5962902" y="2123150"/>
              <a:ext cx="312763" cy="76834"/>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7" name="1608586442"/>
            <p:cNvSpPr>
              <a:spLocks noChangeAspect="1"/>
            </p:cNvSpPr>
            <p:nvPr/>
          </p:nvSpPr>
          <p:spPr bwMode="auto">
            <a:xfrm>
              <a:off x="5962901" y="2123150"/>
              <a:ext cx="15382" cy="16464"/>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8" name="1972083157"/>
            <p:cNvSpPr>
              <a:spLocks noChangeAspect="1"/>
            </p:cNvSpPr>
            <p:nvPr/>
          </p:nvSpPr>
          <p:spPr bwMode="auto">
            <a:xfrm>
              <a:off x="5962902" y="2156078"/>
              <a:ext cx="312763" cy="79578"/>
            </a:xfrm>
            <a:custGeom>
              <a:avLst/>
              <a:gdLst>
                <a:gd name="T0" fmla="*/ 0 w 122"/>
                <a:gd name="T1" fmla="*/ 0 h 28"/>
                <a:gd name="T2" fmla="*/ 104 w 122"/>
                <a:gd name="T3" fmla="*/ 24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4"/>
                  </a:lnTo>
                  <a:lnTo>
                    <a:pt x="122" y="12"/>
                  </a:lnTo>
                  <a:lnTo>
                    <a:pt x="122" y="18"/>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9" name="1628775803"/>
            <p:cNvSpPr>
              <a:spLocks noChangeAspect="1"/>
            </p:cNvSpPr>
            <p:nvPr/>
          </p:nvSpPr>
          <p:spPr bwMode="auto">
            <a:xfrm>
              <a:off x="5962901" y="2156078"/>
              <a:ext cx="15382" cy="16464"/>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0" name="2091495509"/>
            <p:cNvSpPr>
              <a:spLocks noChangeAspect="1"/>
            </p:cNvSpPr>
            <p:nvPr/>
          </p:nvSpPr>
          <p:spPr bwMode="auto">
            <a:xfrm>
              <a:off x="5962902" y="2194496"/>
              <a:ext cx="312763" cy="76834"/>
            </a:xfrm>
            <a:custGeom>
              <a:avLst/>
              <a:gdLst>
                <a:gd name="T0" fmla="*/ 0 w 122"/>
                <a:gd name="T1" fmla="*/ 0 h 28"/>
                <a:gd name="T2" fmla="*/ 104 w 122"/>
                <a:gd name="T3" fmla="*/ 22 h 28"/>
                <a:gd name="T4" fmla="*/ 122 w 122"/>
                <a:gd name="T5" fmla="*/ 12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6"/>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1" name="904050230"/>
            <p:cNvSpPr>
              <a:spLocks noChangeAspect="1"/>
            </p:cNvSpPr>
            <p:nvPr/>
          </p:nvSpPr>
          <p:spPr bwMode="auto">
            <a:xfrm>
              <a:off x="5962901" y="2194496"/>
              <a:ext cx="15382" cy="13720"/>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2" name="1027079030"/>
            <p:cNvSpPr>
              <a:spLocks noChangeAspect="1"/>
            </p:cNvSpPr>
            <p:nvPr/>
          </p:nvSpPr>
          <p:spPr bwMode="auto">
            <a:xfrm>
              <a:off x="5962902" y="2232912"/>
              <a:ext cx="312763" cy="76834"/>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4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4"/>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3" name="1219677862"/>
            <p:cNvSpPr>
              <a:spLocks noChangeAspect="1"/>
            </p:cNvSpPr>
            <p:nvPr/>
          </p:nvSpPr>
          <p:spPr bwMode="auto">
            <a:xfrm>
              <a:off x="5962901" y="2227424"/>
              <a:ext cx="15382" cy="16464"/>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4" name="1354919945"/>
            <p:cNvSpPr>
              <a:spLocks noChangeAspect="1"/>
            </p:cNvSpPr>
            <p:nvPr/>
          </p:nvSpPr>
          <p:spPr bwMode="auto">
            <a:xfrm>
              <a:off x="5962902" y="2265842"/>
              <a:ext cx="312763" cy="79578"/>
            </a:xfrm>
            <a:custGeom>
              <a:avLst/>
              <a:gdLst>
                <a:gd name="T0" fmla="*/ 0 w 122"/>
                <a:gd name="T1" fmla="*/ 0 h 28"/>
                <a:gd name="T2" fmla="*/ 104 w 122"/>
                <a:gd name="T3" fmla="*/ 22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8"/>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5" name="120111454"/>
            <p:cNvSpPr>
              <a:spLocks noChangeAspect="1"/>
            </p:cNvSpPr>
            <p:nvPr/>
          </p:nvSpPr>
          <p:spPr bwMode="auto">
            <a:xfrm>
              <a:off x="5962901" y="2265842"/>
              <a:ext cx="15382" cy="16464"/>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6" name="1370367534"/>
            <p:cNvSpPr>
              <a:spLocks noChangeAspect="1"/>
            </p:cNvSpPr>
            <p:nvPr/>
          </p:nvSpPr>
          <p:spPr bwMode="auto">
            <a:xfrm>
              <a:off x="5962902" y="2304258"/>
              <a:ext cx="312763" cy="79578"/>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7" name="874516224"/>
            <p:cNvSpPr>
              <a:spLocks noChangeAspect="1"/>
            </p:cNvSpPr>
            <p:nvPr/>
          </p:nvSpPr>
          <p:spPr bwMode="auto">
            <a:xfrm>
              <a:off x="5962901" y="2304258"/>
              <a:ext cx="15382" cy="16464"/>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8" name="1489312444"/>
            <p:cNvSpPr>
              <a:spLocks noChangeAspect="1"/>
            </p:cNvSpPr>
            <p:nvPr/>
          </p:nvSpPr>
          <p:spPr bwMode="auto">
            <a:xfrm>
              <a:off x="5829594" y="1519454"/>
              <a:ext cx="440945" cy="93299"/>
            </a:xfrm>
            <a:custGeom>
              <a:avLst/>
              <a:gdLst>
                <a:gd name="T0" fmla="*/ 156 w 172"/>
                <a:gd name="T1" fmla="*/ 30 h 34"/>
                <a:gd name="T2" fmla="*/ 6 w 172"/>
                <a:gd name="T3" fmla="*/ 0 h 34"/>
                <a:gd name="T4" fmla="*/ 0 w 172"/>
                <a:gd name="T5" fmla="*/ 4 h 34"/>
                <a:gd name="T6" fmla="*/ 158 w 172"/>
                <a:gd name="T7" fmla="*/ 34 h 34"/>
                <a:gd name="T8" fmla="*/ 172 w 172"/>
                <a:gd name="T9" fmla="*/ 24 h 34"/>
                <a:gd name="T10" fmla="*/ 172 w 172"/>
                <a:gd name="T11" fmla="*/ 20 h 34"/>
                <a:gd name="T12" fmla="*/ 156 w 172"/>
                <a:gd name="T13" fmla="*/ 30 h 34"/>
                <a:gd name="T14" fmla="*/ 0 60000 65536"/>
                <a:gd name="T15" fmla="*/ 0 60000 65536"/>
                <a:gd name="T16" fmla="*/ 0 60000 65536"/>
                <a:gd name="T17" fmla="*/ 0 60000 65536"/>
                <a:gd name="T18" fmla="*/ 0 60000 65536"/>
                <a:gd name="T19" fmla="*/ 0 60000 65536"/>
                <a:gd name="T20" fmla="*/ 0 60000 65536"/>
                <a:gd name="T21" fmla="*/ 0 w 172"/>
                <a:gd name="T22" fmla="*/ 0 h 34"/>
                <a:gd name="T23" fmla="*/ 172 w 17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34">
                  <a:moveTo>
                    <a:pt x="156" y="30"/>
                  </a:moveTo>
                  <a:lnTo>
                    <a:pt x="6" y="0"/>
                  </a:lnTo>
                  <a:lnTo>
                    <a:pt x="0" y="4"/>
                  </a:lnTo>
                  <a:lnTo>
                    <a:pt x="158" y="34"/>
                  </a:lnTo>
                  <a:lnTo>
                    <a:pt x="172" y="24"/>
                  </a:lnTo>
                  <a:lnTo>
                    <a:pt x="172" y="20"/>
                  </a:lnTo>
                  <a:lnTo>
                    <a:pt x="156" y="3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29" name="608560193"/>
            <p:cNvSpPr>
              <a:spLocks noChangeAspect="1"/>
            </p:cNvSpPr>
            <p:nvPr/>
          </p:nvSpPr>
          <p:spPr bwMode="auto">
            <a:xfrm>
              <a:off x="5896247" y="1574336"/>
              <a:ext cx="256364" cy="82323"/>
            </a:xfrm>
            <a:custGeom>
              <a:avLst/>
              <a:gdLst>
                <a:gd name="T0" fmla="*/ 100 w 100"/>
                <a:gd name="T1" fmla="*/ 18 h 30"/>
                <a:gd name="T2" fmla="*/ 0 w 100"/>
                <a:gd name="T3" fmla="*/ 0 h 30"/>
                <a:gd name="T4" fmla="*/ 0 w 100"/>
                <a:gd name="T5" fmla="*/ 10 h 30"/>
                <a:gd name="T6" fmla="*/ 100 w 100"/>
                <a:gd name="T7" fmla="*/ 30 h 30"/>
                <a:gd name="T8" fmla="*/ 100 w 100"/>
                <a:gd name="T9" fmla="*/ 18 h 30"/>
                <a:gd name="T10" fmla="*/ 0 60000 65536"/>
                <a:gd name="T11" fmla="*/ 0 60000 65536"/>
                <a:gd name="T12" fmla="*/ 0 60000 65536"/>
                <a:gd name="T13" fmla="*/ 0 60000 65536"/>
                <a:gd name="T14" fmla="*/ 0 60000 65536"/>
                <a:gd name="T15" fmla="*/ 0 w 100"/>
                <a:gd name="T16" fmla="*/ 0 h 30"/>
                <a:gd name="T17" fmla="*/ 100 w 100"/>
                <a:gd name="T18" fmla="*/ 30 h 30"/>
              </a:gdLst>
              <a:ahLst/>
              <a:cxnLst>
                <a:cxn ang="T10">
                  <a:pos x="T0" y="T1"/>
                </a:cxn>
                <a:cxn ang="T11">
                  <a:pos x="T2" y="T3"/>
                </a:cxn>
                <a:cxn ang="T12">
                  <a:pos x="T4" y="T5"/>
                </a:cxn>
                <a:cxn ang="T13">
                  <a:pos x="T6" y="T7"/>
                </a:cxn>
                <a:cxn ang="T14">
                  <a:pos x="T8" y="T9"/>
                </a:cxn>
              </a:cxnLst>
              <a:rect l="T15" t="T16" r="T17" b="T18"/>
              <a:pathLst>
                <a:path w="100" h="30">
                  <a:moveTo>
                    <a:pt x="100" y="18"/>
                  </a:moveTo>
                  <a:lnTo>
                    <a:pt x="0" y="0"/>
                  </a:lnTo>
                  <a:lnTo>
                    <a:pt x="0" y="10"/>
                  </a:lnTo>
                  <a:lnTo>
                    <a:pt x="100" y="30"/>
                  </a:lnTo>
                  <a:lnTo>
                    <a:pt x="100" y="18"/>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30" name="1598233086"/>
            <p:cNvSpPr>
              <a:spLocks noChangeAspect="1"/>
            </p:cNvSpPr>
            <p:nvPr/>
          </p:nvSpPr>
          <p:spPr bwMode="auto">
            <a:xfrm>
              <a:off x="5896248" y="1574336"/>
              <a:ext cx="25636" cy="27441"/>
            </a:xfrm>
            <a:custGeom>
              <a:avLst/>
              <a:gdLst>
                <a:gd name="T0" fmla="*/ 0 w 10"/>
                <a:gd name="T1" fmla="*/ 10 h 10"/>
                <a:gd name="T2" fmla="*/ 10 w 10"/>
                <a:gd name="T3" fmla="*/ 2 h 10"/>
                <a:gd name="T4" fmla="*/ 0 w 10"/>
                <a:gd name="T5" fmla="*/ 0 h 10"/>
                <a:gd name="T6" fmla="*/ 0 w 10"/>
                <a:gd name="T7" fmla="*/ 10 h 10"/>
                <a:gd name="T8" fmla="*/ 0 60000 65536"/>
                <a:gd name="T9" fmla="*/ 0 60000 65536"/>
                <a:gd name="T10" fmla="*/ 0 60000 65536"/>
                <a:gd name="T11" fmla="*/ 0 60000 65536"/>
                <a:gd name="T12" fmla="*/ 0 w 10"/>
                <a:gd name="T13" fmla="*/ 0 h 10"/>
                <a:gd name="T14" fmla="*/ 10 w 10"/>
                <a:gd name="T15" fmla="*/ 10 h 10"/>
              </a:gdLst>
              <a:ahLst/>
              <a:cxnLst>
                <a:cxn ang="T8">
                  <a:pos x="T0" y="T1"/>
                </a:cxn>
                <a:cxn ang="T9">
                  <a:pos x="T2" y="T3"/>
                </a:cxn>
                <a:cxn ang="T10">
                  <a:pos x="T4" y="T5"/>
                </a:cxn>
                <a:cxn ang="T11">
                  <a:pos x="T6" y="T7"/>
                </a:cxn>
              </a:cxnLst>
              <a:rect l="T12" t="T13" r="T14" b="T15"/>
              <a:pathLst>
                <a:path w="10" h="10">
                  <a:moveTo>
                    <a:pt x="0" y="10"/>
                  </a:moveTo>
                  <a:lnTo>
                    <a:pt x="10" y="2"/>
                  </a:lnTo>
                  <a:lnTo>
                    <a:pt x="0" y="0"/>
                  </a:lnTo>
                  <a:lnTo>
                    <a:pt x="0" y="1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31" name="1717510658"/>
            <p:cNvSpPr>
              <a:spLocks noChangeAspect="1"/>
            </p:cNvSpPr>
            <p:nvPr/>
          </p:nvSpPr>
          <p:spPr bwMode="auto">
            <a:xfrm>
              <a:off x="5885993" y="1382250"/>
              <a:ext cx="399927" cy="1037260"/>
            </a:xfrm>
            <a:custGeom>
              <a:avLst/>
              <a:gdLst>
                <a:gd name="T0" fmla="*/ 0 w 78"/>
                <a:gd name="T1" fmla="*/ 0 h 189"/>
                <a:gd name="T2" fmla="*/ 600 w 78"/>
                <a:gd name="T3" fmla="*/ 120 h 189"/>
                <a:gd name="T4" fmla="*/ 616 w 78"/>
                <a:gd name="T5" fmla="*/ 144 h 189"/>
                <a:gd name="T6" fmla="*/ 624 w 78"/>
                <a:gd name="T7" fmla="*/ 1512 h 189"/>
                <a:gd name="T8" fmla="*/ 600 w 78"/>
                <a:gd name="T9" fmla="*/ 1512 h 189"/>
                <a:gd name="T10" fmla="*/ 600 w 78"/>
                <a:gd name="T11" fmla="*/ 152 h 189"/>
                <a:gd name="T12" fmla="*/ 584 w 78"/>
                <a:gd name="T13" fmla="*/ 136 h 189"/>
                <a:gd name="T14" fmla="*/ 0 w 78"/>
                <a:gd name="T15" fmla="*/ 24 h 189"/>
                <a:gd name="T16" fmla="*/ 0 w 78"/>
                <a:gd name="T17" fmla="*/ 0 h 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89"/>
                <a:gd name="T29" fmla="*/ 78 w 78"/>
                <a:gd name="T30" fmla="*/ 189 h 1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89">
                  <a:moveTo>
                    <a:pt x="0" y="0"/>
                  </a:moveTo>
                  <a:cubicBezTo>
                    <a:pt x="75" y="15"/>
                    <a:pt x="75" y="15"/>
                    <a:pt x="75" y="15"/>
                  </a:cubicBezTo>
                  <a:cubicBezTo>
                    <a:pt x="75" y="15"/>
                    <a:pt x="77" y="16"/>
                    <a:pt x="77" y="18"/>
                  </a:cubicBezTo>
                  <a:cubicBezTo>
                    <a:pt x="77" y="36"/>
                    <a:pt x="78" y="189"/>
                    <a:pt x="78" y="189"/>
                  </a:cubicBezTo>
                  <a:cubicBezTo>
                    <a:pt x="75" y="189"/>
                    <a:pt x="75" y="189"/>
                    <a:pt x="75" y="189"/>
                  </a:cubicBezTo>
                  <a:cubicBezTo>
                    <a:pt x="75" y="19"/>
                    <a:pt x="75" y="19"/>
                    <a:pt x="75" y="19"/>
                  </a:cubicBezTo>
                  <a:cubicBezTo>
                    <a:pt x="75" y="19"/>
                    <a:pt x="75" y="17"/>
                    <a:pt x="73" y="17"/>
                  </a:cubicBezTo>
                  <a:cubicBezTo>
                    <a:pt x="72" y="17"/>
                    <a:pt x="0" y="3"/>
                    <a:pt x="0" y="3"/>
                  </a:cubicBez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grpSp>
      <p:sp>
        <p:nvSpPr>
          <p:cNvPr id="32" name="1095499507"/>
          <p:cNvSpPr/>
          <p:nvPr/>
        </p:nvSpPr>
        <p:spPr>
          <a:xfrm>
            <a:off x="5168270" y="2610481"/>
            <a:ext cx="1428308" cy="666544"/>
          </a:xfrm>
          <a:prstGeom prst="cloud">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square" anchor="ctr">
            <a:noAutofit/>
          </a:bodyPr>
          <a:lstStyle/>
          <a:p>
            <a:pPr algn="ctr" fontAlgn="ctr">
              <a:defRPr/>
            </a:pPr>
            <a:r>
              <a:rPr lang="ru-RU" sz="1333">
                <a:solidFill>
                  <a:sysClr val="windowText" lastClr="000000"/>
                </a:solidFill>
                <a:latin typeface="Huawei Sans" panose="020C0503030203020204" pitchFamily="34" charset="0"/>
              </a:rPr>
              <a:t>SAN</a:t>
            </a:r>
          </a:p>
        </p:txBody>
      </p:sp>
      <p:sp>
        <p:nvSpPr>
          <p:cNvPr id="51" name="1997002705"/>
          <p:cNvSpPr/>
          <p:nvPr/>
        </p:nvSpPr>
        <p:spPr>
          <a:xfrm>
            <a:off x="3148323" y="3755668"/>
            <a:ext cx="571324" cy="380882"/>
          </a:xfrm>
          <a:prstGeom prst="flowChartMagneticDisk">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fontAlgn="ctr">
              <a:defRPr/>
            </a:pPr>
            <a:r>
              <a:rPr lang="ru-RU" sz="1200">
                <a:solidFill>
                  <a:srgbClr val="000000"/>
                </a:solidFill>
                <a:latin typeface="Huawei Sans" panose="020C0503030203020204" pitchFamily="34" charset="0"/>
              </a:rPr>
              <a:t>LUN</a:t>
            </a:r>
          </a:p>
        </p:txBody>
      </p:sp>
      <p:cxnSp>
        <p:nvCxnSpPr>
          <p:cNvPr id="52" name="821944889"/>
          <p:cNvCxnSpPr/>
          <p:nvPr/>
        </p:nvCxnSpPr>
        <p:spPr>
          <a:xfrm flipH="1">
            <a:off x="3433985" y="3276316"/>
            <a:ext cx="2128710" cy="955454"/>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3" name="135637506"/>
          <p:cNvCxnSpPr/>
          <p:nvPr/>
        </p:nvCxnSpPr>
        <p:spPr>
          <a:xfrm rot="5400000">
            <a:off x="5577718" y="2391472"/>
            <a:ext cx="516307" cy="2117"/>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4" name="145258392"/>
          <p:cNvCxnSpPr>
            <a:endCxn id="32" idx="1"/>
          </p:cNvCxnSpPr>
          <p:nvPr/>
        </p:nvCxnSpPr>
        <p:spPr>
          <a:xfrm flipV="1">
            <a:off x="3836028" y="3276316"/>
            <a:ext cx="2046396" cy="955454"/>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5" name="482823742"/>
          <p:cNvCxnSpPr/>
          <p:nvPr/>
        </p:nvCxnSpPr>
        <p:spPr>
          <a:xfrm>
            <a:off x="3298560" y="4644394"/>
            <a:ext cx="0" cy="451510"/>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6" name="1546388295"/>
          <p:cNvCxnSpPr/>
          <p:nvPr/>
        </p:nvCxnSpPr>
        <p:spPr>
          <a:xfrm>
            <a:off x="4005309" y="4437025"/>
            <a:ext cx="571324" cy="2115"/>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7" name="1957072043"/>
          <p:cNvCxnSpPr/>
          <p:nvPr/>
        </p:nvCxnSpPr>
        <p:spPr>
          <a:xfrm>
            <a:off x="5035806" y="4644394"/>
            <a:ext cx="0" cy="457322"/>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8" name="462223228"/>
          <p:cNvCxnSpPr/>
          <p:nvPr/>
        </p:nvCxnSpPr>
        <p:spPr>
          <a:xfrm rot="5400000" flipH="1" flipV="1">
            <a:off x="5786145" y="2371372"/>
            <a:ext cx="476104" cy="2115"/>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59" name="533572287"/>
          <p:cNvSpPr/>
          <p:nvPr/>
        </p:nvSpPr>
        <p:spPr>
          <a:xfrm>
            <a:off x="2481779" y="3696420"/>
            <a:ext cx="6855884" cy="2378355"/>
          </a:xfrm>
          <a:prstGeom prst="roundRect">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txBody>
          <a:bodyPr wrap="square" anchor="ctr">
            <a:noAutofit/>
          </a:bodyPr>
          <a:lstStyle/>
          <a:p>
            <a:pPr algn="ctr" fontAlgn="ctr">
              <a:defRPr/>
            </a:pPr>
            <a:endParaRPr lang="en-US" altLang="zh-CN" sz="1333" dirty="0">
              <a:solidFill>
                <a:srgbClr val="000000"/>
              </a:solidFill>
              <a:latin typeface="Huawei Sans" panose="020C0503030203020204" pitchFamily="34" charset="0"/>
            </a:endParaRPr>
          </a:p>
        </p:txBody>
      </p:sp>
      <p:sp>
        <p:nvSpPr>
          <p:cNvPr id="60" name="799224525"/>
          <p:cNvSpPr txBox="1">
            <a:spLocks noChangeArrowheads="1"/>
          </p:cNvSpPr>
          <p:nvPr/>
        </p:nvSpPr>
        <p:spPr bwMode="auto">
          <a:xfrm>
            <a:off x="6439097" y="3778842"/>
            <a:ext cx="2837952" cy="302379"/>
          </a:xfrm>
          <a:prstGeom prst="rect">
            <a:avLst/>
          </a:prstGeom>
          <a:noFill/>
          <a:ln w="9525">
            <a:noFill/>
            <a:miter lim="800000"/>
            <a:headEnd/>
            <a:tailEnd/>
          </a:ln>
        </p:spPr>
        <p:txBody>
          <a:bodyPr wrap="square">
            <a:noAutofit/>
          </a:bodyPr>
          <a:lstStyle/>
          <a:p>
            <a:pPr fontAlgn="ctr"/>
            <a:r>
              <a:rPr lang="ru-RU" sz="1599" dirty="0">
                <a:solidFill>
                  <a:srgbClr val="000000"/>
                </a:solidFill>
                <a:latin typeface="Huawei Sans" panose="020C0503030203020204" pitchFamily="34" charset="0"/>
              </a:rPr>
              <a:t>Коммутируемая сеть </a:t>
            </a:r>
            <a:r>
              <a:rPr lang="ru-RU" sz="1599" dirty="0" err="1">
                <a:solidFill>
                  <a:srgbClr val="000000"/>
                </a:solidFill>
                <a:latin typeface="Huawei Sans" panose="020C0503030203020204" pitchFamily="34" charset="0"/>
              </a:rPr>
              <a:t>PCIe</a:t>
            </a:r>
            <a:endParaRPr lang="ru-RU" sz="1599" dirty="0">
              <a:solidFill>
                <a:srgbClr val="000000"/>
              </a:solidFill>
              <a:latin typeface="Huawei Sans" panose="020C0503030203020204" pitchFamily="34" charset="0"/>
            </a:endParaRPr>
          </a:p>
        </p:txBody>
      </p:sp>
      <p:sp>
        <p:nvSpPr>
          <p:cNvPr id="61" name="410144065"/>
          <p:cNvSpPr txBox="1"/>
          <p:nvPr/>
        </p:nvSpPr>
        <p:spPr>
          <a:xfrm>
            <a:off x="3433985" y="4687942"/>
            <a:ext cx="1014691" cy="307777"/>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ru-RU" sz="1200" dirty="0">
                <a:solidFill>
                  <a:srgbClr val="000000"/>
                </a:solidFill>
                <a:latin typeface="Huawei Sans" panose="020C0503030203020204" pitchFamily="34" charset="0"/>
              </a:rPr>
              <a:t>Движок 0</a:t>
            </a:r>
          </a:p>
        </p:txBody>
      </p:sp>
      <p:sp>
        <p:nvSpPr>
          <p:cNvPr id="62" name="84558731"/>
          <p:cNvSpPr txBox="1"/>
          <p:nvPr/>
        </p:nvSpPr>
        <p:spPr>
          <a:xfrm>
            <a:off x="5177443" y="4668284"/>
            <a:ext cx="1067010" cy="327435"/>
          </a:xfrm>
          <a:prstGeom prst="rect">
            <a:avLst/>
          </a:prstGeom>
          <a:noFill/>
        </p:spPr>
        <p:txBody>
          <a:bodyPr wrap="square">
            <a:noAutofit/>
          </a:bodyPr>
          <a:lstStyle/>
          <a:p>
            <a:pPr fontAlgn="ctr">
              <a:defRPr/>
            </a:pPr>
            <a:r>
              <a:rPr lang="ru-RU" sz="1200" dirty="0">
                <a:solidFill>
                  <a:srgbClr val="000000"/>
                </a:solidFill>
                <a:latin typeface="Huawei Sans" panose="020C0503030203020204" pitchFamily="34" charset="0"/>
              </a:rPr>
              <a:t>Движок 1</a:t>
            </a:r>
          </a:p>
        </p:txBody>
      </p:sp>
      <p:sp>
        <p:nvSpPr>
          <p:cNvPr id="63" name="848671867"/>
          <p:cNvSpPr txBox="1"/>
          <p:nvPr/>
        </p:nvSpPr>
        <p:spPr>
          <a:xfrm>
            <a:off x="6543806" y="4648626"/>
            <a:ext cx="1055244" cy="295087"/>
          </a:xfrm>
          <a:prstGeom prst="rect">
            <a:avLst/>
          </a:prstGeom>
          <a:noFill/>
        </p:spPr>
        <p:txBody>
          <a:bodyPr wrap="square">
            <a:noAutofit/>
          </a:bodyPr>
          <a:lstStyle/>
          <a:p>
            <a:pPr fontAlgn="ctr">
              <a:defRPr/>
            </a:pPr>
            <a:r>
              <a:rPr lang="ru-RU" sz="1200" dirty="0">
                <a:solidFill>
                  <a:srgbClr val="000000"/>
                </a:solidFill>
                <a:latin typeface="Huawei Sans" panose="020C0503030203020204" pitchFamily="34" charset="0"/>
              </a:rPr>
              <a:t>Движок 2</a:t>
            </a:r>
          </a:p>
        </p:txBody>
      </p:sp>
      <p:sp>
        <p:nvSpPr>
          <p:cNvPr id="64" name="990758129"/>
          <p:cNvSpPr txBox="1"/>
          <p:nvPr/>
        </p:nvSpPr>
        <p:spPr>
          <a:xfrm>
            <a:off x="8193349" y="4648627"/>
            <a:ext cx="1083700" cy="295086"/>
          </a:xfrm>
          <a:prstGeom prst="rect">
            <a:avLst/>
          </a:prstGeom>
          <a:noFill/>
        </p:spPr>
        <p:txBody>
          <a:bodyPr wrap="square">
            <a:noAutofit/>
          </a:bodyPr>
          <a:lstStyle/>
          <a:p>
            <a:pPr fontAlgn="ctr">
              <a:defRPr/>
            </a:pPr>
            <a:r>
              <a:rPr lang="ru-RU" sz="1200" dirty="0">
                <a:solidFill>
                  <a:srgbClr val="000000"/>
                </a:solidFill>
                <a:latin typeface="Huawei Sans" panose="020C0503030203020204" pitchFamily="34" charset="0"/>
              </a:rPr>
              <a:t>Движок 3</a:t>
            </a:r>
          </a:p>
        </p:txBody>
      </p:sp>
      <p:sp>
        <p:nvSpPr>
          <p:cNvPr id="65" name="83484215"/>
          <p:cNvSpPr txBox="1">
            <a:spLocks noChangeArrowheads="1"/>
          </p:cNvSpPr>
          <p:nvPr/>
        </p:nvSpPr>
        <p:spPr bwMode="auto">
          <a:xfrm>
            <a:off x="5570120" y="2247105"/>
            <a:ext cx="272832" cy="276999"/>
          </a:xfrm>
          <a:prstGeom prst="rect">
            <a:avLst/>
          </a:prstGeom>
          <a:noFill/>
          <a:ln w="9525">
            <a:noFill/>
            <a:miter lim="800000"/>
            <a:headEnd/>
            <a:tailEnd/>
          </a:ln>
        </p:spPr>
        <p:txBody>
          <a:bodyPr wrap="square">
            <a:noAutofit/>
          </a:bodyPr>
          <a:lstStyle/>
          <a:p>
            <a:pPr fontAlgn="ctr"/>
            <a:r>
              <a:rPr lang="ru-RU" sz="1200" b="1">
                <a:solidFill>
                  <a:srgbClr val="000000"/>
                </a:solidFill>
                <a:latin typeface="Huawei Sans" panose="020C0503030203020204" pitchFamily="34" charset="0"/>
              </a:rPr>
              <a:t>1</a:t>
            </a:r>
          </a:p>
        </p:txBody>
      </p:sp>
      <p:sp>
        <p:nvSpPr>
          <p:cNvPr id="66" name="620047198"/>
          <p:cNvSpPr txBox="1">
            <a:spLocks noChangeArrowheads="1"/>
          </p:cNvSpPr>
          <p:nvPr/>
        </p:nvSpPr>
        <p:spPr bwMode="auto">
          <a:xfrm>
            <a:off x="4491568" y="3422494"/>
            <a:ext cx="272832" cy="276999"/>
          </a:xfrm>
          <a:prstGeom prst="rect">
            <a:avLst/>
          </a:prstGeom>
          <a:noFill/>
          <a:ln w="9525">
            <a:noFill/>
            <a:miter lim="800000"/>
            <a:headEnd/>
            <a:tailEnd/>
          </a:ln>
        </p:spPr>
        <p:txBody>
          <a:bodyPr wrap="square">
            <a:noAutofit/>
          </a:bodyPr>
          <a:lstStyle/>
          <a:p>
            <a:pPr fontAlgn="ctr"/>
            <a:r>
              <a:rPr lang="ru-RU" sz="1200" b="1">
                <a:solidFill>
                  <a:srgbClr val="000000"/>
                </a:solidFill>
                <a:latin typeface="Huawei Sans" panose="020C0503030203020204" pitchFamily="34" charset="0"/>
              </a:rPr>
              <a:t>1</a:t>
            </a:r>
          </a:p>
        </p:txBody>
      </p:sp>
      <p:sp>
        <p:nvSpPr>
          <p:cNvPr id="67" name="1551673035"/>
          <p:cNvSpPr txBox="1">
            <a:spLocks noChangeArrowheads="1"/>
          </p:cNvSpPr>
          <p:nvPr/>
        </p:nvSpPr>
        <p:spPr bwMode="auto">
          <a:xfrm>
            <a:off x="4646037" y="3752283"/>
            <a:ext cx="272832" cy="276999"/>
          </a:xfrm>
          <a:prstGeom prst="rect">
            <a:avLst/>
          </a:prstGeom>
          <a:noFill/>
          <a:ln w="9525">
            <a:noFill/>
            <a:miter lim="800000"/>
            <a:headEnd/>
            <a:tailEnd/>
          </a:ln>
        </p:spPr>
        <p:txBody>
          <a:bodyPr wrap="square">
            <a:noAutofit/>
          </a:bodyPr>
          <a:lstStyle/>
          <a:p>
            <a:pPr fontAlgn="ctr"/>
            <a:r>
              <a:rPr lang="ru-RU" sz="1200" b="1">
                <a:solidFill>
                  <a:srgbClr val="000000"/>
                </a:solidFill>
                <a:latin typeface="Huawei Sans" panose="020C0503030203020204" pitchFamily="34" charset="0"/>
              </a:rPr>
              <a:t>2</a:t>
            </a:r>
          </a:p>
        </p:txBody>
      </p:sp>
      <p:sp>
        <p:nvSpPr>
          <p:cNvPr id="68" name="201893076"/>
          <p:cNvSpPr txBox="1">
            <a:spLocks noChangeArrowheads="1"/>
          </p:cNvSpPr>
          <p:nvPr/>
        </p:nvSpPr>
        <p:spPr bwMode="auto">
          <a:xfrm>
            <a:off x="5975626" y="2265571"/>
            <a:ext cx="272832" cy="276999"/>
          </a:xfrm>
          <a:prstGeom prst="rect">
            <a:avLst/>
          </a:prstGeom>
          <a:noFill/>
          <a:ln w="9525">
            <a:noFill/>
            <a:miter lim="800000"/>
            <a:headEnd/>
            <a:tailEnd/>
          </a:ln>
        </p:spPr>
        <p:txBody>
          <a:bodyPr wrap="square">
            <a:noAutofit/>
          </a:bodyPr>
          <a:lstStyle/>
          <a:p>
            <a:pPr fontAlgn="ctr"/>
            <a:r>
              <a:rPr lang="ru-RU" sz="1200" b="1">
                <a:solidFill>
                  <a:srgbClr val="000000"/>
                </a:solidFill>
                <a:latin typeface="Huawei Sans" panose="020C0503030203020204" pitchFamily="34" charset="0"/>
              </a:rPr>
              <a:t>2</a:t>
            </a:r>
          </a:p>
        </p:txBody>
      </p:sp>
      <p:sp>
        <p:nvSpPr>
          <p:cNvPr id="69" name="2125390130"/>
          <p:cNvSpPr txBox="1"/>
          <p:nvPr/>
        </p:nvSpPr>
        <p:spPr>
          <a:xfrm>
            <a:off x="2970577" y="4834835"/>
            <a:ext cx="272832"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ru-RU" sz="1200" b="1">
                <a:solidFill>
                  <a:srgbClr val="000000"/>
                </a:solidFill>
                <a:latin typeface="Huawei Sans" panose="020C0503030203020204" pitchFamily="34" charset="0"/>
              </a:rPr>
              <a:t>3</a:t>
            </a:r>
          </a:p>
        </p:txBody>
      </p:sp>
      <p:sp>
        <p:nvSpPr>
          <p:cNvPr id="70" name="2128973894"/>
          <p:cNvSpPr txBox="1"/>
          <p:nvPr/>
        </p:nvSpPr>
        <p:spPr>
          <a:xfrm>
            <a:off x="3439181" y="4873878"/>
            <a:ext cx="272832"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ru-RU" sz="1200" b="1">
                <a:solidFill>
                  <a:srgbClr val="000000"/>
                </a:solidFill>
                <a:latin typeface="Huawei Sans" panose="020C0503030203020204" pitchFamily="34" charset="0"/>
              </a:rPr>
              <a:t>4</a:t>
            </a:r>
          </a:p>
        </p:txBody>
      </p:sp>
      <p:cxnSp>
        <p:nvCxnSpPr>
          <p:cNvPr id="72" name="1496821228"/>
          <p:cNvCxnSpPr/>
          <p:nvPr/>
        </p:nvCxnSpPr>
        <p:spPr>
          <a:xfrm flipV="1">
            <a:off x="3499580" y="4663437"/>
            <a:ext cx="0" cy="526888"/>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73" name="518840096"/>
          <p:cNvCxnSpPr/>
          <p:nvPr/>
        </p:nvCxnSpPr>
        <p:spPr>
          <a:xfrm flipV="1">
            <a:off x="5226247" y="4663437"/>
            <a:ext cx="0" cy="526888"/>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74" name="232408457"/>
          <p:cNvCxnSpPr/>
          <p:nvPr/>
        </p:nvCxnSpPr>
        <p:spPr>
          <a:xfrm>
            <a:off x="3979917" y="4614770"/>
            <a:ext cx="571324" cy="2115"/>
          </a:xfrm>
          <a:prstGeom prst="straightConnector1">
            <a:avLst/>
          </a:prstGeom>
          <a:ln>
            <a:solidFill>
              <a:srgbClr val="0070C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75" name="301608792"/>
          <p:cNvSpPr txBox="1"/>
          <p:nvPr/>
        </p:nvSpPr>
        <p:spPr>
          <a:xfrm>
            <a:off x="4019737" y="4173291"/>
            <a:ext cx="272832"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ru-RU" sz="1200" b="1">
                <a:solidFill>
                  <a:srgbClr val="000000"/>
                </a:solidFill>
                <a:latin typeface="Huawei Sans" panose="020C0503030203020204" pitchFamily="34" charset="0"/>
              </a:rPr>
              <a:t>5</a:t>
            </a:r>
          </a:p>
        </p:txBody>
      </p:sp>
      <p:sp>
        <p:nvSpPr>
          <p:cNvPr id="76" name="1829109629"/>
          <p:cNvSpPr txBox="1"/>
          <p:nvPr/>
        </p:nvSpPr>
        <p:spPr>
          <a:xfrm>
            <a:off x="4250566" y="4566101"/>
            <a:ext cx="272832"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ru-RU" sz="1200" b="1">
                <a:solidFill>
                  <a:srgbClr val="000000"/>
                </a:solidFill>
                <a:latin typeface="Huawei Sans" panose="020C0503030203020204" pitchFamily="34" charset="0"/>
              </a:rPr>
              <a:t>8</a:t>
            </a:r>
          </a:p>
        </p:txBody>
      </p:sp>
      <p:pic>
        <p:nvPicPr>
          <p:cNvPr id="84" name="Picture 3"/>
          <p:cNvPicPr>
            <a:picLocks noChangeAspect="1" noChangeArrowheads="1"/>
          </p:cNvPicPr>
          <p:nvPr/>
        </p:nvPicPr>
        <p:blipFill>
          <a:blip r:embed="rId3" cstate="print"/>
          <a:srcRect/>
          <a:stretch>
            <a:fillRect/>
          </a:stretch>
        </p:blipFill>
        <p:spPr bwMode="auto">
          <a:xfrm>
            <a:off x="2725420" y="4351043"/>
            <a:ext cx="1274687" cy="301948"/>
          </a:xfrm>
          <a:prstGeom prst="rect">
            <a:avLst/>
          </a:prstGeom>
          <a:noFill/>
          <a:ln w="9525">
            <a:noFill/>
            <a:miter lim="800000"/>
            <a:headEnd/>
            <a:tailEnd/>
          </a:ln>
        </p:spPr>
      </p:pic>
      <p:pic>
        <p:nvPicPr>
          <p:cNvPr id="85" name="Picture 3"/>
          <p:cNvPicPr>
            <a:picLocks noChangeAspect="1" noChangeArrowheads="1"/>
          </p:cNvPicPr>
          <p:nvPr/>
        </p:nvPicPr>
        <p:blipFill>
          <a:blip r:embed="rId3" cstate="print"/>
          <a:srcRect/>
          <a:stretch>
            <a:fillRect/>
          </a:stretch>
        </p:blipFill>
        <p:spPr bwMode="auto">
          <a:xfrm>
            <a:off x="4547313" y="4371465"/>
            <a:ext cx="1274687" cy="301948"/>
          </a:xfrm>
          <a:prstGeom prst="rect">
            <a:avLst/>
          </a:prstGeom>
          <a:noFill/>
          <a:ln w="9525">
            <a:noFill/>
            <a:miter lim="800000"/>
            <a:headEnd/>
            <a:tailEnd/>
          </a:ln>
        </p:spPr>
      </p:pic>
      <p:pic>
        <p:nvPicPr>
          <p:cNvPr id="86" name="Picture 3"/>
          <p:cNvPicPr>
            <a:picLocks noChangeAspect="1" noChangeArrowheads="1"/>
          </p:cNvPicPr>
          <p:nvPr/>
        </p:nvPicPr>
        <p:blipFill>
          <a:blip r:embed="rId3" cstate="print"/>
          <a:srcRect/>
          <a:stretch>
            <a:fillRect/>
          </a:stretch>
        </p:blipFill>
        <p:spPr bwMode="auto">
          <a:xfrm>
            <a:off x="6113159" y="4371465"/>
            <a:ext cx="1274687" cy="301948"/>
          </a:xfrm>
          <a:prstGeom prst="rect">
            <a:avLst/>
          </a:prstGeom>
          <a:noFill/>
          <a:ln w="9525">
            <a:noFill/>
            <a:miter lim="800000"/>
            <a:headEnd/>
            <a:tailEnd/>
          </a:ln>
        </p:spPr>
      </p:pic>
      <p:pic>
        <p:nvPicPr>
          <p:cNvPr id="87" name="Picture 3"/>
          <p:cNvPicPr>
            <a:picLocks noChangeAspect="1" noChangeArrowheads="1"/>
          </p:cNvPicPr>
          <p:nvPr/>
        </p:nvPicPr>
        <p:blipFill>
          <a:blip r:embed="rId3" cstate="print"/>
          <a:srcRect/>
          <a:stretch>
            <a:fillRect/>
          </a:stretch>
        </p:blipFill>
        <p:spPr bwMode="auto">
          <a:xfrm>
            <a:off x="7718578" y="4367838"/>
            <a:ext cx="1274687" cy="301948"/>
          </a:xfrm>
          <a:prstGeom prst="rect">
            <a:avLst/>
          </a:prstGeom>
          <a:noFill/>
          <a:ln w="9525">
            <a:noFill/>
            <a:miter lim="800000"/>
            <a:headEnd/>
            <a:tailEnd/>
          </a:ln>
        </p:spPr>
      </p:pic>
      <p:pic>
        <p:nvPicPr>
          <p:cNvPr id="88" name="Picture 4"/>
          <p:cNvPicPr>
            <a:picLocks noChangeAspect="1" noChangeArrowheads="1"/>
          </p:cNvPicPr>
          <p:nvPr/>
        </p:nvPicPr>
        <p:blipFill>
          <a:blip r:embed="rId4" cstate="print"/>
          <a:srcRect/>
          <a:stretch>
            <a:fillRect/>
          </a:stretch>
        </p:blipFill>
        <p:spPr bwMode="auto">
          <a:xfrm>
            <a:off x="2745202" y="5787017"/>
            <a:ext cx="1257123" cy="226149"/>
          </a:xfrm>
          <a:prstGeom prst="rect">
            <a:avLst/>
          </a:prstGeom>
          <a:noFill/>
          <a:ln w="9525">
            <a:noFill/>
            <a:miter lim="800000"/>
            <a:headEnd/>
            <a:tailEnd/>
          </a:ln>
        </p:spPr>
      </p:pic>
      <p:pic>
        <p:nvPicPr>
          <p:cNvPr id="89" name="Picture 4"/>
          <p:cNvPicPr>
            <a:picLocks noChangeAspect="1" noChangeArrowheads="1"/>
          </p:cNvPicPr>
          <p:nvPr/>
        </p:nvPicPr>
        <p:blipFill>
          <a:blip r:embed="rId4" cstate="print"/>
          <a:srcRect/>
          <a:stretch>
            <a:fillRect/>
          </a:stretch>
        </p:blipFill>
        <p:spPr bwMode="auto">
          <a:xfrm>
            <a:off x="2745202" y="5559027"/>
            <a:ext cx="1257123" cy="226149"/>
          </a:xfrm>
          <a:prstGeom prst="rect">
            <a:avLst/>
          </a:prstGeom>
          <a:noFill/>
          <a:ln w="9525">
            <a:noFill/>
            <a:miter lim="800000"/>
            <a:headEnd/>
            <a:tailEnd/>
          </a:ln>
        </p:spPr>
      </p:pic>
      <p:pic>
        <p:nvPicPr>
          <p:cNvPr id="90" name="Picture 4"/>
          <p:cNvPicPr>
            <a:picLocks noChangeAspect="1" noChangeArrowheads="1"/>
          </p:cNvPicPr>
          <p:nvPr/>
        </p:nvPicPr>
        <p:blipFill>
          <a:blip r:embed="rId4" cstate="print"/>
          <a:srcRect/>
          <a:stretch>
            <a:fillRect/>
          </a:stretch>
        </p:blipFill>
        <p:spPr bwMode="auto">
          <a:xfrm>
            <a:off x="2739911" y="5332878"/>
            <a:ext cx="1257123" cy="226149"/>
          </a:xfrm>
          <a:prstGeom prst="rect">
            <a:avLst/>
          </a:prstGeom>
          <a:noFill/>
          <a:ln w="9525">
            <a:noFill/>
            <a:miter lim="800000"/>
            <a:headEnd/>
            <a:tailEnd/>
          </a:ln>
        </p:spPr>
      </p:pic>
      <p:pic>
        <p:nvPicPr>
          <p:cNvPr id="91" name="Picture 4"/>
          <p:cNvPicPr>
            <a:picLocks noChangeAspect="1" noChangeArrowheads="1"/>
          </p:cNvPicPr>
          <p:nvPr/>
        </p:nvPicPr>
        <p:blipFill>
          <a:blip r:embed="rId4" cstate="print"/>
          <a:srcRect/>
          <a:stretch>
            <a:fillRect/>
          </a:stretch>
        </p:blipFill>
        <p:spPr bwMode="auto">
          <a:xfrm>
            <a:off x="2739911" y="5104888"/>
            <a:ext cx="1257123" cy="226149"/>
          </a:xfrm>
          <a:prstGeom prst="rect">
            <a:avLst/>
          </a:prstGeom>
          <a:noFill/>
          <a:ln w="9525">
            <a:noFill/>
            <a:miter lim="800000"/>
            <a:headEnd/>
            <a:tailEnd/>
          </a:ln>
        </p:spPr>
      </p:pic>
      <p:pic>
        <p:nvPicPr>
          <p:cNvPr id="92" name="Picture 4"/>
          <p:cNvPicPr>
            <a:picLocks noChangeAspect="1" noChangeArrowheads="1"/>
          </p:cNvPicPr>
          <p:nvPr/>
        </p:nvPicPr>
        <p:blipFill>
          <a:blip r:embed="rId4" cstate="print"/>
          <a:srcRect/>
          <a:stretch>
            <a:fillRect/>
          </a:stretch>
        </p:blipFill>
        <p:spPr bwMode="auto">
          <a:xfrm>
            <a:off x="4568048" y="5788857"/>
            <a:ext cx="1257123" cy="226149"/>
          </a:xfrm>
          <a:prstGeom prst="rect">
            <a:avLst/>
          </a:prstGeom>
          <a:noFill/>
          <a:ln w="9525">
            <a:noFill/>
            <a:miter lim="800000"/>
            <a:headEnd/>
            <a:tailEnd/>
          </a:ln>
        </p:spPr>
      </p:pic>
      <p:pic>
        <p:nvPicPr>
          <p:cNvPr id="93" name="Picture 4"/>
          <p:cNvPicPr>
            <a:picLocks noChangeAspect="1" noChangeArrowheads="1"/>
          </p:cNvPicPr>
          <p:nvPr/>
        </p:nvPicPr>
        <p:blipFill>
          <a:blip r:embed="rId4" cstate="print"/>
          <a:srcRect/>
          <a:stretch>
            <a:fillRect/>
          </a:stretch>
        </p:blipFill>
        <p:spPr bwMode="auto">
          <a:xfrm>
            <a:off x="4568048" y="5560868"/>
            <a:ext cx="1257123" cy="226149"/>
          </a:xfrm>
          <a:prstGeom prst="rect">
            <a:avLst/>
          </a:prstGeom>
          <a:noFill/>
          <a:ln w="9525">
            <a:noFill/>
            <a:miter lim="800000"/>
            <a:headEnd/>
            <a:tailEnd/>
          </a:ln>
        </p:spPr>
      </p:pic>
      <p:pic>
        <p:nvPicPr>
          <p:cNvPr id="94" name="Picture 4"/>
          <p:cNvPicPr>
            <a:picLocks noChangeAspect="1" noChangeArrowheads="1"/>
          </p:cNvPicPr>
          <p:nvPr/>
        </p:nvPicPr>
        <p:blipFill>
          <a:blip r:embed="rId4" cstate="print"/>
          <a:srcRect/>
          <a:stretch>
            <a:fillRect/>
          </a:stretch>
        </p:blipFill>
        <p:spPr bwMode="auto">
          <a:xfrm>
            <a:off x="4562758" y="5334719"/>
            <a:ext cx="1257123" cy="226149"/>
          </a:xfrm>
          <a:prstGeom prst="rect">
            <a:avLst/>
          </a:prstGeom>
          <a:noFill/>
          <a:ln w="9525">
            <a:noFill/>
            <a:miter lim="800000"/>
            <a:headEnd/>
            <a:tailEnd/>
          </a:ln>
        </p:spPr>
      </p:pic>
      <p:pic>
        <p:nvPicPr>
          <p:cNvPr id="95" name="Picture 4"/>
          <p:cNvPicPr>
            <a:picLocks noChangeAspect="1" noChangeArrowheads="1"/>
          </p:cNvPicPr>
          <p:nvPr/>
        </p:nvPicPr>
        <p:blipFill>
          <a:blip r:embed="rId4" cstate="print"/>
          <a:srcRect/>
          <a:stretch>
            <a:fillRect/>
          </a:stretch>
        </p:blipFill>
        <p:spPr bwMode="auto">
          <a:xfrm>
            <a:off x="4562758" y="5106729"/>
            <a:ext cx="1257123" cy="226149"/>
          </a:xfrm>
          <a:prstGeom prst="rect">
            <a:avLst/>
          </a:prstGeom>
          <a:noFill/>
          <a:ln w="9525">
            <a:noFill/>
            <a:miter lim="800000"/>
            <a:headEnd/>
            <a:tailEnd/>
          </a:ln>
        </p:spPr>
      </p:pic>
      <p:pic>
        <p:nvPicPr>
          <p:cNvPr id="96" name="Picture 4"/>
          <p:cNvPicPr>
            <a:picLocks noChangeAspect="1" noChangeArrowheads="1"/>
          </p:cNvPicPr>
          <p:nvPr/>
        </p:nvPicPr>
        <p:blipFill>
          <a:blip r:embed="rId4" cstate="print"/>
          <a:srcRect/>
          <a:stretch>
            <a:fillRect/>
          </a:stretch>
        </p:blipFill>
        <p:spPr bwMode="auto">
          <a:xfrm>
            <a:off x="6142363" y="5783843"/>
            <a:ext cx="1257123" cy="226149"/>
          </a:xfrm>
          <a:prstGeom prst="rect">
            <a:avLst/>
          </a:prstGeom>
          <a:noFill/>
          <a:ln w="9525">
            <a:noFill/>
            <a:miter lim="800000"/>
            <a:headEnd/>
            <a:tailEnd/>
          </a:ln>
        </p:spPr>
      </p:pic>
      <p:pic>
        <p:nvPicPr>
          <p:cNvPr id="97" name="Picture 4"/>
          <p:cNvPicPr>
            <a:picLocks noChangeAspect="1" noChangeArrowheads="1"/>
          </p:cNvPicPr>
          <p:nvPr/>
        </p:nvPicPr>
        <p:blipFill>
          <a:blip r:embed="rId4" cstate="print"/>
          <a:srcRect/>
          <a:stretch>
            <a:fillRect/>
          </a:stretch>
        </p:blipFill>
        <p:spPr bwMode="auto">
          <a:xfrm>
            <a:off x="6142363" y="5555853"/>
            <a:ext cx="1257123" cy="226149"/>
          </a:xfrm>
          <a:prstGeom prst="rect">
            <a:avLst/>
          </a:prstGeom>
          <a:noFill/>
          <a:ln w="9525">
            <a:noFill/>
            <a:miter lim="800000"/>
            <a:headEnd/>
            <a:tailEnd/>
          </a:ln>
        </p:spPr>
      </p:pic>
      <p:pic>
        <p:nvPicPr>
          <p:cNvPr id="98" name="Picture 4"/>
          <p:cNvPicPr>
            <a:picLocks noChangeAspect="1" noChangeArrowheads="1"/>
          </p:cNvPicPr>
          <p:nvPr/>
        </p:nvPicPr>
        <p:blipFill>
          <a:blip r:embed="rId4" cstate="print"/>
          <a:srcRect/>
          <a:stretch>
            <a:fillRect/>
          </a:stretch>
        </p:blipFill>
        <p:spPr bwMode="auto">
          <a:xfrm>
            <a:off x="6137072" y="5329704"/>
            <a:ext cx="1257123" cy="226149"/>
          </a:xfrm>
          <a:prstGeom prst="rect">
            <a:avLst/>
          </a:prstGeom>
          <a:noFill/>
          <a:ln w="9525">
            <a:noFill/>
            <a:miter lim="800000"/>
            <a:headEnd/>
            <a:tailEnd/>
          </a:ln>
        </p:spPr>
      </p:pic>
      <p:pic>
        <p:nvPicPr>
          <p:cNvPr id="99" name="Picture 4"/>
          <p:cNvPicPr>
            <a:picLocks noChangeAspect="1" noChangeArrowheads="1"/>
          </p:cNvPicPr>
          <p:nvPr/>
        </p:nvPicPr>
        <p:blipFill>
          <a:blip r:embed="rId4" cstate="print"/>
          <a:srcRect/>
          <a:stretch>
            <a:fillRect/>
          </a:stretch>
        </p:blipFill>
        <p:spPr bwMode="auto">
          <a:xfrm>
            <a:off x="6137072" y="5101715"/>
            <a:ext cx="1257123" cy="226149"/>
          </a:xfrm>
          <a:prstGeom prst="rect">
            <a:avLst/>
          </a:prstGeom>
          <a:noFill/>
          <a:ln w="9525">
            <a:noFill/>
            <a:miter lim="800000"/>
            <a:headEnd/>
            <a:tailEnd/>
          </a:ln>
        </p:spPr>
      </p:pic>
      <p:pic>
        <p:nvPicPr>
          <p:cNvPr id="100" name="Picture 4"/>
          <p:cNvPicPr>
            <a:picLocks noChangeAspect="1" noChangeArrowheads="1"/>
          </p:cNvPicPr>
          <p:nvPr/>
        </p:nvPicPr>
        <p:blipFill>
          <a:blip r:embed="rId4" cstate="print"/>
          <a:srcRect/>
          <a:stretch>
            <a:fillRect/>
          </a:stretch>
        </p:blipFill>
        <p:spPr bwMode="auto">
          <a:xfrm>
            <a:off x="7760479" y="5778031"/>
            <a:ext cx="1257123" cy="226149"/>
          </a:xfrm>
          <a:prstGeom prst="rect">
            <a:avLst/>
          </a:prstGeom>
          <a:noFill/>
          <a:ln w="9525">
            <a:noFill/>
            <a:miter lim="800000"/>
            <a:headEnd/>
            <a:tailEnd/>
          </a:ln>
        </p:spPr>
      </p:pic>
      <p:pic>
        <p:nvPicPr>
          <p:cNvPr id="101" name="Picture 4"/>
          <p:cNvPicPr>
            <a:picLocks noChangeAspect="1" noChangeArrowheads="1"/>
          </p:cNvPicPr>
          <p:nvPr/>
        </p:nvPicPr>
        <p:blipFill>
          <a:blip r:embed="rId4" cstate="print"/>
          <a:srcRect/>
          <a:stretch>
            <a:fillRect/>
          </a:stretch>
        </p:blipFill>
        <p:spPr bwMode="auto">
          <a:xfrm>
            <a:off x="7760479" y="5550042"/>
            <a:ext cx="1257123" cy="226149"/>
          </a:xfrm>
          <a:prstGeom prst="rect">
            <a:avLst/>
          </a:prstGeom>
          <a:noFill/>
          <a:ln w="9525">
            <a:noFill/>
            <a:miter lim="800000"/>
            <a:headEnd/>
            <a:tailEnd/>
          </a:ln>
        </p:spPr>
      </p:pic>
      <p:pic>
        <p:nvPicPr>
          <p:cNvPr id="102" name="Picture 4"/>
          <p:cNvPicPr>
            <a:picLocks noChangeAspect="1" noChangeArrowheads="1"/>
          </p:cNvPicPr>
          <p:nvPr/>
        </p:nvPicPr>
        <p:blipFill>
          <a:blip r:embed="rId4" cstate="print"/>
          <a:srcRect/>
          <a:stretch>
            <a:fillRect/>
          </a:stretch>
        </p:blipFill>
        <p:spPr bwMode="auto">
          <a:xfrm>
            <a:off x="7755189" y="5323893"/>
            <a:ext cx="1257123" cy="226149"/>
          </a:xfrm>
          <a:prstGeom prst="rect">
            <a:avLst/>
          </a:prstGeom>
          <a:noFill/>
          <a:ln w="9525">
            <a:noFill/>
            <a:miter lim="800000"/>
            <a:headEnd/>
            <a:tailEnd/>
          </a:ln>
        </p:spPr>
      </p:pic>
      <p:pic>
        <p:nvPicPr>
          <p:cNvPr id="103" name="Picture 4"/>
          <p:cNvPicPr>
            <a:picLocks noChangeAspect="1" noChangeArrowheads="1"/>
          </p:cNvPicPr>
          <p:nvPr/>
        </p:nvPicPr>
        <p:blipFill>
          <a:blip r:embed="rId4" cstate="print"/>
          <a:srcRect/>
          <a:stretch>
            <a:fillRect/>
          </a:stretch>
        </p:blipFill>
        <p:spPr bwMode="auto">
          <a:xfrm>
            <a:off x="7755189" y="5095903"/>
            <a:ext cx="1257123" cy="226149"/>
          </a:xfrm>
          <a:prstGeom prst="rect">
            <a:avLst/>
          </a:prstGeom>
          <a:noFill/>
          <a:ln w="9525">
            <a:noFill/>
            <a:miter lim="800000"/>
            <a:headEnd/>
            <a:tailEnd/>
          </a:ln>
        </p:spPr>
      </p:pic>
      <p:sp>
        <p:nvSpPr>
          <p:cNvPr id="7" name="标题 6"/>
          <p:cNvSpPr>
            <a:spLocks noGrp="1"/>
          </p:cNvSpPr>
          <p:nvPr>
            <p:ph type="title"/>
          </p:nvPr>
        </p:nvSpPr>
        <p:spPr/>
        <p:txBody>
          <a:bodyPr/>
          <a:lstStyle/>
          <a:p>
            <a:r>
              <a:rPr lang="ru-RU"/>
              <a:t>Процесс чтения на локальном устройстве</a:t>
            </a:r>
          </a:p>
        </p:txBody>
      </p:sp>
    </p:spTree>
    <p:extLst>
      <p:ext uri="{BB962C8B-B14F-4D97-AF65-F5344CB8AC3E}">
        <p14:creationId xmlns:p14="http://schemas.microsoft.com/office/powerpoint/2010/main" val="277599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dissolve">
                                      <p:cBhvr>
                                        <p:cTn id="10" dur="500"/>
                                        <p:tgtEl>
                                          <p:spTgt spid="5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dissolve">
                                      <p:cBhvr>
                                        <p:cTn id="13" dur="500"/>
                                        <p:tgtEl>
                                          <p:spTgt spid="6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dissolve">
                                      <p:cBhvr>
                                        <p:cTn id="16" dur="500"/>
                                        <p:tgtEl>
                                          <p:spTgt spid="6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dissolve">
                                      <p:cBhvr>
                                        <p:cTn id="19" dur="500"/>
                                        <p:tgtEl>
                                          <p:spTgt spid="6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dissolve">
                                      <p:cBhvr>
                                        <p:cTn id="22" dur="500"/>
                                        <p:tgtEl>
                                          <p:spTgt spid="61"/>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wipe(down)">
                                      <p:cBhvr>
                                        <p:cTn id="26" dur="500"/>
                                        <p:tgtEl>
                                          <p:spTgt spid="59"/>
                                        </p:tgtEl>
                                      </p:cBhvr>
                                    </p:animEffect>
                                  </p:childTnLst>
                                </p:cTn>
                              </p:par>
                            </p:childTnLst>
                          </p:cTn>
                        </p:par>
                        <p:par>
                          <p:cTn id="27" fill="hold">
                            <p:stCondLst>
                              <p:cond delay="1000"/>
                            </p:stCondLst>
                            <p:childTnLst>
                              <p:par>
                                <p:cTn id="28" presetID="22" presetClass="entr" presetSubtype="4"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wipe(down)">
                                      <p:cBhvr>
                                        <p:cTn id="30" dur="500"/>
                                        <p:tgtEl>
                                          <p:spTgt spid="6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up)">
                                      <p:cBhvr>
                                        <p:cTn id="35" dur="500"/>
                                        <p:tgtEl>
                                          <p:spTgt spid="53"/>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up)">
                                      <p:cBhvr>
                                        <p:cTn id="39" dur="500"/>
                                        <p:tgtEl>
                                          <p:spTgt spid="52"/>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500"/>
                                        <p:tgtEl>
                                          <p:spTgt spid="6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wipe(down)">
                                      <p:cBhvr>
                                        <p:cTn id="52" dur="500"/>
                                        <p:tgtEl>
                                          <p:spTgt spid="54"/>
                                        </p:tgtEl>
                                      </p:cBhvr>
                                    </p:animEffect>
                                  </p:childTnLst>
                                </p:cTn>
                              </p:par>
                            </p:childTnLst>
                          </p:cTn>
                        </p:par>
                        <p:par>
                          <p:cTn id="53" fill="hold">
                            <p:stCondLst>
                              <p:cond delay="500"/>
                            </p:stCondLst>
                            <p:childTnLst>
                              <p:par>
                                <p:cTn id="54" presetID="22" presetClass="entr" presetSubtype="4" fill="hold" nodeType="after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wipe(down)">
                                      <p:cBhvr>
                                        <p:cTn id="56" dur="500"/>
                                        <p:tgtEl>
                                          <p:spTgt spid="58"/>
                                        </p:tgtEl>
                                      </p:cBhvr>
                                    </p:animEffect>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fade">
                                      <p:cBhvr>
                                        <p:cTn id="60" dur="500"/>
                                        <p:tgtEl>
                                          <p:spTgt spid="68"/>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500"/>
                                        <p:tgtEl>
                                          <p:spTgt spid="6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wipe(up)">
                                      <p:cBhvr>
                                        <p:cTn id="69" dur="500"/>
                                        <p:tgtEl>
                                          <p:spTgt spid="55"/>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fade">
                                      <p:cBhvr>
                                        <p:cTn id="73" dur="500"/>
                                        <p:tgtEl>
                                          <p:spTgt spid="6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72"/>
                                        </p:tgtEl>
                                        <p:attrNameLst>
                                          <p:attrName>style.visibility</p:attrName>
                                        </p:attrNameLst>
                                      </p:cBhvr>
                                      <p:to>
                                        <p:strVal val="visible"/>
                                      </p:to>
                                    </p:set>
                                    <p:animEffect transition="in" filter="wipe(up)">
                                      <p:cBhvr>
                                        <p:cTn id="78" dur="500"/>
                                        <p:tgtEl>
                                          <p:spTgt spid="72"/>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500"/>
                                        <p:tgtEl>
                                          <p:spTgt spid="7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wipe(left)">
                                      <p:cBhvr>
                                        <p:cTn id="87" dur="500"/>
                                        <p:tgtEl>
                                          <p:spTgt spid="56"/>
                                        </p:tgtEl>
                                      </p:cBhvr>
                                    </p:animEffec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500"/>
                                        <p:tgtEl>
                                          <p:spTgt spid="75"/>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nodeType="click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wipe(up)">
                                      <p:cBhvr>
                                        <p:cTn id="96" dur="500"/>
                                        <p:tgtEl>
                                          <p:spTgt spid="57"/>
                                        </p:tgtEl>
                                      </p:cBhvr>
                                    </p:animEffect>
                                  </p:childTnLst>
                                </p:cTn>
                              </p:par>
                            </p:childTnLst>
                          </p:cTn>
                        </p:par>
                        <p:par>
                          <p:cTn id="97" fill="hold">
                            <p:stCondLst>
                              <p:cond delay="500"/>
                            </p:stCondLst>
                            <p:childTnLst>
                              <p:par>
                                <p:cTn id="98" presetID="10" presetClass="entr" presetSubtype="0" fill="hold" grpId="0" nodeType="afterEffect">
                                  <p:stCondLst>
                                    <p:cond delay="0"/>
                                  </p:stCondLst>
                                  <p:childTnLst>
                                    <p:set>
                                      <p:cBhvr>
                                        <p:cTn id="99" dur="1" fill="hold">
                                          <p:stCondLst>
                                            <p:cond delay="0"/>
                                          </p:stCondLst>
                                        </p:cTn>
                                        <p:tgtEl>
                                          <p:spTgt spid="5"/>
                                        </p:tgtEl>
                                        <p:attrNameLst>
                                          <p:attrName>style.visibility</p:attrName>
                                        </p:attrNameLst>
                                      </p:cBhvr>
                                      <p:to>
                                        <p:strVal val="visible"/>
                                      </p:to>
                                    </p:set>
                                    <p:animEffect transition="in" filter="fade">
                                      <p:cBhvr>
                                        <p:cTn id="100" dur="500"/>
                                        <p:tgtEl>
                                          <p:spTgt spid="5"/>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nodeType="clickEffect">
                                  <p:stCondLst>
                                    <p:cond delay="0"/>
                                  </p:stCondLst>
                                  <p:childTnLst>
                                    <p:set>
                                      <p:cBhvr>
                                        <p:cTn id="104" dur="1" fill="hold">
                                          <p:stCondLst>
                                            <p:cond delay="0"/>
                                          </p:stCondLst>
                                        </p:cTn>
                                        <p:tgtEl>
                                          <p:spTgt spid="73"/>
                                        </p:tgtEl>
                                        <p:attrNameLst>
                                          <p:attrName>style.visibility</p:attrName>
                                        </p:attrNameLst>
                                      </p:cBhvr>
                                      <p:to>
                                        <p:strVal val="visible"/>
                                      </p:to>
                                    </p:set>
                                    <p:animEffect transition="in" filter="wipe(up)">
                                      <p:cBhvr>
                                        <p:cTn id="105" dur="500"/>
                                        <p:tgtEl>
                                          <p:spTgt spid="73"/>
                                        </p:tgtEl>
                                      </p:cBhvr>
                                    </p:animEffect>
                                  </p:childTnLst>
                                </p:cTn>
                              </p:par>
                            </p:childTnLst>
                          </p:cTn>
                        </p:par>
                        <p:par>
                          <p:cTn id="106" fill="hold">
                            <p:stCondLst>
                              <p:cond delay="500"/>
                            </p:stCondLst>
                            <p:childTnLst>
                              <p:par>
                                <p:cTn id="107" presetID="10" presetClass="entr" presetSubtype="0" fill="hold" grpId="0" nodeType="afterEffect">
                                  <p:stCondLst>
                                    <p:cond delay="0"/>
                                  </p:stCondLst>
                                  <p:childTnLst>
                                    <p:set>
                                      <p:cBhvr>
                                        <p:cTn id="108" dur="1" fill="hold">
                                          <p:stCondLst>
                                            <p:cond delay="0"/>
                                          </p:stCondLst>
                                        </p:cTn>
                                        <p:tgtEl>
                                          <p:spTgt spid="4"/>
                                        </p:tgtEl>
                                        <p:attrNameLst>
                                          <p:attrName>style.visibility</p:attrName>
                                        </p:attrNameLst>
                                      </p:cBhvr>
                                      <p:to>
                                        <p:strVal val="visible"/>
                                      </p:to>
                                    </p:set>
                                    <p:animEffect transition="in" filter="fade">
                                      <p:cBhvr>
                                        <p:cTn id="109" dur="500"/>
                                        <p:tgtEl>
                                          <p:spTgt spid="4"/>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74"/>
                                        </p:tgtEl>
                                        <p:attrNameLst>
                                          <p:attrName>style.visibility</p:attrName>
                                        </p:attrNameLst>
                                      </p:cBhvr>
                                      <p:to>
                                        <p:strVal val="visible"/>
                                      </p:to>
                                    </p:set>
                                    <p:animEffect transition="in" filter="wipe(left)">
                                      <p:cBhvr>
                                        <p:cTn id="114" dur="500"/>
                                        <p:tgtEl>
                                          <p:spTgt spid="74"/>
                                        </p:tgtEl>
                                      </p:cBhvr>
                                    </p:animEffect>
                                  </p:childTnLst>
                                </p:cTn>
                              </p:par>
                            </p:childTnLst>
                          </p:cTn>
                        </p:par>
                        <p:par>
                          <p:cTn id="115" fill="hold">
                            <p:stCondLst>
                              <p:cond delay="500"/>
                            </p:stCondLst>
                            <p:childTnLst>
                              <p:par>
                                <p:cTn id="116" presetID="10" presetClass="entr" presetSubtype="0" fill="hold" grpId="0" nodeType="afterEffect">
                                  <p:stCondLst>
                                    <p:cond delay="0"/>
                                  </p:stCondLst>
                                  <p:childTnLst>
                                    <p:set>
                                      <p:cBhvr>
                                        <p:cTn id="117" dur="1" fill="hold">
                                          <p:stCondLst>
                                            <p:cond delay="0"/>
                                          </p:stCondLst>
                                        </p:cTn>
                                        <p:tgtEl>
                                          <p:spTgt spid="76"/>
                                        </p:tgtEl>
                                        <p:attrNameLst>
                                          <p:attrName>style.visibility</p:attrName>
                                        </p:attrNameLst>
                                      </p:cBhvr>
                                      <p:to>
                                        <p:strVal val="visible"/>
                                      </p:to>
                                    </p:set>
                                    <p:animEffect transition="in" filter="fade">
                                      <p:cBhvr>
                                        <p:cTn id="11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2" grpId="0" animBg="1"/>
      <p:bldP spid="51" grpId="0" animBg="1"/>
      <p:bldP spid="59" grpId="0" animBg="1"/>
      <p:bldP spid="60" grpId="0"/>
      <p:bldP spid="61" grpId="0"/>
      <p:bldP spid="62" grpId="0"/>
      <p:bldP spid="63" grpId="0"/>
      <p:bldP spid="64" grpId="0"/>
      <p:bldP spid="65" grpId="0"/>
      <p:bldP spid="66" grpId="0"/>
      <p:bldP spid="67" grpId="0"/>
      <p:bldP spid="68" grpId="0"/>
      <p:bldP spid="69" grpId="0"/>
      <p:bldP spid="70" grpId="0"/>
      <p:bldP spid="75" grpId="0"/>
      <p:bldP spid="7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1672378021"/>
          <p:cNvSpPr>
            <a:spLocks noGrp="1"/>
          </p:cNvSpPr>
          <p:nvPr>
            <p:ph type="title"/>
          </p:nvPr>
        </p:nvSpPr>
        <p:spPr/>
        <p:txBody>
          <a:bodyPr/>
          <a:lstStyle/>
          <a:p>
            <a:r>
              <a:rPr lang="ru-RU"/>
              <a:t>Процесс чтения на удаленном устройстве</a:t>
            </a:r>
          </a:p>
        </p:txBody>
      </p:sp>
      <p:grpSp>
        <p:nvGrpSpPr>
          <p:cNvPr id="2" name="组合 1"/>
          <p:cNvGrpSpPr/>
          <p:nvPr/>
        </p:nvGrpSpPr>
        <p:grpSpPr>
          <a:xfrm>
            <a:off x="5669348" y="969734"/>
            <a:ext cx="799854" cy="1238146"/>
            <a:chOff x="5174054" y="1127446"/>
            <a:chExt cx="799854" cy="1377525"/>
          </a:xfrm>
        </p:grpSpPr>
        <p:sp>
          <p:nvSpPr>
            <p:cNvPr id="118" name="Freeform 37"/>
            <p:cNvSpPr>
              <a:spLocks noChangeAspect="1"/>
            </p:cNvSpPr>
            <p:nvPr/>
          </p:nvSpPr>
          <p:spPr bwMode="auto">
            <a:xfrm>
              <a:off x="5553472" y="1193304"/>
              <a:ext cx="420436" cy="1311667"/>
            </a:xfrm>
            <a:custGeom>
              <a:avLst/>
              <a:gdLst>
                <a:gd name="T0" fmla="*/ 656 w 82"/>
                <a:gd name="T1" fmla="*/ 608 h 239"/>
                <a:gd name="T2" fmla="*/ 656 w 82"/>
                <a:gd name="T3" fmla="*/ 24 h 239"/>
                <a:gd name="T4" fmla="*/ 32 w 82"/>
                <a:gd name="T5" fmla="*/ 504 h 239"/>
                <a:gd name="T6" fmla="*/ 32 w 82"/>
                <a:gd name="T7" fmla="*/ 1816 h 239"/>
                <a:gd name="T8" fmla="*/ 0 w 82"/>
                <a:gd name="T9" fmla="*/ 1888 h 239"/>
                <a:gd name="T10" fmla="*/ 40 w 82"/>
                <a:gd name="T11" fmla="*/ 1880 h 239"/>
                <a:gd name="T12" fmla="*/ 96 w 82"/>
                <a:gd name="T13" fmla="*/ 1832 h 239"/>
                <a:gd name="T14" fmla="*/ 96 w 82"/>
                <a:gd name="T15" fmla="*/ 1808 h 239"/>
                <a:gd name="T16" fmla="*/ 120 w 82"/>
                <a:gd name="T17" fmla="*/ 1816 h 239"/>
                <a:gd name="T18" fmla="*/ 632 w 82"/>
                <a:gd name="T19" fmla="*/ 1408 h 239"/>
                <a:gd name="T20" fmla="*/ 656 w 82"/>
                <a:gd name="T21" fmla="*/ 1376 h 239"/>
                <a:gd name="T22" fmla="*/ 656 w 82"/>
                <a:gd name="T23" fmla="*/ 608 h 2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239"/>
                <a:gd name="T38" fmla="*/ 82 w 82"/>
                <a:gd name="T39" fmla="*/ 239 h 2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239">
                  <a:moveTo>
                    <a:pt x="82" y="76"/>
                  </a:moveTo>
                  <a:cubicBezTo>
                    <a:pt x="82" y="37"/>
                    <a:pt x="82" y="4"/>
                    <a:pt x="82" y="3"/>
                  </a:cubicBezTo>
                  <a:cubicBezTo>
                    <a:pt x="80" y="0"/>
                    <a:pt x="4" y="63"/>
                    <a:pt x="4" y="63"/>
                  </a:cubicBezTo>
                  <a:cubicBezTo>
                    <a:pt x="4" y="227"/>
                    <a:pt x="4" y="227"/>
                    <a:pt x="4" y="227"/>
                  </a:cubicBezTo>
                  <a:cubicBezTo>
                    <a:pt x="0" y="236"/>
                    <a:pt x="0" y="236"/>
                    <a:pt x="0" y="236"/>
                  </a:cubicBezTo>
                  <a:cubicBezTo>
                    <a:pt x="0" y="236"/>
                    <a:pt x="0" y="239"/>
                    <a:pt x="5" y="235"/>
                  </a:cubicBezTo>
                  <a:cubicBezTo>
                    <a:pt x="7" y="234"/>
                    <a:pt x="9" y="232"/>
                    <a:pt x="12" y="229"/>
                  </a:cubicBezTo>
                  <a:cubicBezTo>
                    <a:pt x="12" y="227"/>
                    <a:pt x="12" y="227"/>
                    <a:pt x="12" y="226"/>
                  </a:cubicBezTo>
                  <a:cubicBezTo>
                    <a:pt x="12" y="226"/>
                    <a:pt x="13" y="226"/>
                    <a:pt x="15" y="227"/>
                  </a:cubicBezTo>
                  <a:cubicBezTo>
                    <a:pt x="36" y="209"/>
                    <a:pt x="78" y="178"/>
                    <a:pt x="79" y="176"/>
                  </a:cubicBezTo>
                  <a:cubicBezTo>
                    <a:pt x="82" y="174"/>
                    <a:pt x="82" y="173"/>
                    <a:pt x="82" y="172"/>
                  </a:cubicBezTo>
                  <a:cubicBezTo>
                    <a:pt x="82" y="172"/>
                    <a:pt x="82" y="124"/>
                    <a:pt x="82" y="76"/>
                  </a:cubicBez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19" name="959862001"/>
            <p:cNvSpPr>
              <a:spLocks noChangeAspect="1"/>
            </p:cNvSpPr>
            <p:nvPr/>
          </p:nvSpPr>
          <p:spPr bwMode="auto">
            <a:xfrm>
              <a:off x="5174055" y="1127446"/>
              <a:ext cx="794725" cy="406123"/>
            </a:xfrm>
            <a:custGeom>
              <a:avLst/>
              <a:gdLst>
                <a:gd name="T0" fmla="*/ 1240 w 155"/>
                <a:gd name="T1" fmla="*/ 112 h 74"/>
                <a:gd name="T2" fmla="*/ 616 w 155"/>
                <a:gd name="T3" fmla="*/ 592 h 74"/>
                <a:gd name="T4" fmla="*/ 32 w 155"/>
                <a:gd name="T5" fmla="*/ 472 h 74"/>
                <a:gd name="T6" fmla="*/ 0 w 155"/>
                <a:gd name="T7" fmla="*/ 488 h 74"/>
                <a:gd name="T8" fmla="*/ 16 w 155"/>
                <a:gd name="T9" fmla="*/ 456 h 74"/>
                <a:gd name="T10" fmla="*/ 64 w 155"/>
                <a:gd name="T11" fmla="*/ 416 h 74"/>
                <a:gd name="T12" fmla="*/ 88 w 155"/>
                <a:gd name="T13" fmla="*/ 424 h 74"/>
                <a:gd name="T14" fmla="*/ 88 w 155"/>
                <a:gd name="T15" fmla="*/ 400 h 74"/>
                <a:gd name="T16" fmla="*/ 608 w 155"/>
                <a:gd name="T17" fmla="*/ 8 h 74"/>
                <a:gd name="T18" fmla="*/ 632 w 155"/>
                <a:gd name="T19" fmla="*/ 0 h 74"/>
                <a:gd name="T20" fmla="*/ 1208 w 155"/>
                <a:gd name="T21" fmla="*/ 88 h 74"/>
                <a:gd name="T22" fmla="*/ 1240 w 155"/>
                <a:gd name="T23" fmla="*/ 112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74"/>
                <a:gd name="T38" fmla="*/ 155 w 155"/>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74">
                  <a:moveTo>
                    <a:pt x="155" y="14"/>
                  </a:moveTo>
                  <a:cubicBezTo>
                    <a:pt x="77" y="74"/>
                    <a:pt x="77" y="74"/>
                    <a:pt x="77" y="74"/>
                  </a:cubicBezTo>
                  <a:cubicBezTo>
                    <a:pt x="13" y="65"/>
                    <a:pt x="9" y="59"/>
                    <a:pt x="4" y="59"/>
                  </a:cubicBezTo>
                  <a:cubicBezTo>
                    <a:pt x="1" y="58"/>
                    <a:pt x="0" y="61"/>
                    <a:pt x="0" y="61"/>
                  </a:cubicBezTo>
                  <a:cubicBezTo>
                    <a:pt x="0" y="61"/>
                    <a:pt x="0" y="58"/>
                    <a:pt x="2" y="57"/>
                  </a:cubicBezTo>
                  <a:cubicBezTo>
                    <a:pt x="2" y="57"/>
                    <a:pt x="5" y="55"/>
                    <a:pt x="8" y="52"/>
                  </a:cubicBezTo>
                  <a:cubicBezTo>
                    <a:pt x="10" y="53"/>
                    <a:pt x="10" y="53"/>
                    <a:pt x="11" y="53"/>
                  </a:cubicBezTo>
                  <a:cubicBezTo>
                    <a:pt x="11" y="52"/>
                    <a:pt x="11" y="51"/>
                    <a:pt x="11" y="50"/>
                  </a:cubicBezTo>
                  <a:cubicBezTo>
                    <a:pt x="40" y="27"/>
                    <a:pt x="73" y="2"/>
                    <a:pt x="76" y="1"/>
                  </a:cubicBezTo>
                  <a:cubicBezTo>
                    <a:pt x="77" y="0"/>
                    <a:pt x="79" y="0"/>
                    <a:pt x="79" y="0"/>
                  </a:cubicBezTo>
                  <a:cubicBezTo>
                    <a:pt x="79" y="0"/>
                    <a:pt x="150" y="11"/>
                    <a:pt x="151" y="11"/>
                  </a:cubicBezTo>
                  <a:cubicBezTo>
                    <a:pt x="154" y="12"/>
                    <a:pt x="155" y="14"/>
                    <a:pt x="155" y="14"/>
                  </a:cubicBez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20" name="211522102"/>
            <p:cNvSpPr>
              <a:spLocks noChangeAspect="1"/>
            </p:cNvSpPr>
            <p:nvPr/>
          </p:nvSpPr>
          <p:spPr bwMode="auto">
            <a:xfrm>
              <a:off x="5563727" y="1198792"/>
              <a:ext cx="410181" cy="340266"/>
            </a:xfrm>
            <a:custGeom>
              <a:avLst/>
              <a:gdLst>
                <a:gd name="T0" fmla="*/ 640 w 80"/>
                <a:gd name="T1" fmla="*/ 16 h 62"/>
                <a:gd name="T2" fmla="*/ 632 w 80"/>
                <a:gd name="T3" fmla="*/ 0 h 62"/>
                <a:gd name="T4" fmla="*/ 0 w 80"/>
                <a:gd name="T5" fmla="*/ 488 h 62"/>
                <a:gd name="T6" fmla="*/ 8 w 80"/>
                <a:gd name="T7" fmla="*/ 496 h 62"/>
                <a:gd name="T8" fmla="*/ 640 w 80"/>
                <a:gd name="T9" fmla="*/ 16 h 62"/>
                <a:gd name="T10" fmla="*/ 0 60000 65536"/>
                <a:gd name="T11" fmla="*/ 0 60000 65536"/>
                <a:gd name="T12" fmla="*/ 0 60000 65536"/>
                <a:gd name="T13" fmla="*/ 0 60000 65536"/>
                <a:gd name="T14" fmla="*/ 0 60000 65536"/>
                <a:gd name="T15" fmla="*/ 0 w 80"/>
                <a:gd name="T16" fmla="*/ 0 h 62"/>
                <a:gd name="T17" fmla="*/ 80 w 80"/>
                <a:gd name="T18" fmla="*/ 62 h 62"/>
              </a:gdLst>
              <a:ahLst/>
              <a:cxnLst>
                <a:cxn ang="T10">
                  <a:pos x="T0" y="T1"/>
                </a:cxn>
                <a:cxn ang="T11">
                  <a:pos x="T2" y="T3"/>
                </a:cxn>
                <a:cxn ang="T12">
                  <a:pos x="T4" y="T5"/>
                </a:cxn>
                <a:cxn ang="T13">
                  <a:pos x="T6" y="T7"/>
                </a:cxn>
                <a:cxn ang="T14">
                  <a:pos x="T8" y="T9"/>
                </a:cxn>
              </a:cxnLst>
              <a:rect l="T15" t="T16" r="T17" b="T18"/>
              <a:pathLst>
                <a:path w="80" h="62">
                  <a:moveTo>
                    <a:pt x="80" y="2"/>
                  </a:moveTo>
                  <a:cubicBezTo>
                    <a:pt x="80" y="2"/>
                    <a:pt x="80" y="1"/>
                    <a:pt x="79" y="0"/>
                  </a:cubicBezTo>
                  <a:cubicBezTo>
                    <a:pt x="76" y="2"/>
                    <a:pt x="0" y="61"/>
                    <a:pt x="0" y="61"/>
                  </a:cubicBezTo>
                  <a:cubicBezTo>
                    <a:pt x="1" y="62"/>
                    <a:pt x="1" y="62"/>
                    <a:pt x="1" y="62"/>
                  </a:cubicBezTo>
                  <a:lnTo>
                    <a:pt x="80" y="2"/>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21" name="1507576490"/>
            <p:cNvSpPr>
              <a:spLocks noChangeAspect="1"/>
            </p:cNvSpPr>
            <p:nvPr/>
          </p:nvSpPr>
          <p:spPr bwMode="auto">
            <a:xfrm>
              <a:off x="5174054" y="1445759"/>
              <a:ext cx="405054" cy="1053724"/>
            </a:xfrm>
            <a:custGeom>
              <a:avLst/>
              <a:gdLst>
                <a:gd name="T0" fmla="*/ 632 w 79"/>
                <a:gd name="T1" fmla="*/ 152 h 192"/>
                <a:gd name="T2" fmla="*/ 608 w 79"/>
                <a:gd name="T3" fmla="*/ 112 h 192"/>
                <a:gd name="T4" fmla="*/ 32 w 79"/>
                <a:gd name="T5" fmla="*/ 8 h 192"/>
                <a:gd name="T6" fmla="*/ 0 w 79"/>
                <a:gd name="T7" fmla="*/ 24 h 192"/>
                <a:gd name="T8" fmla="*/ 0 w 79"/>
                <a:gd name="T9" fmla="*/ 136 h 192"/>
                <a:gd name="T10" fmla="*/ 24 w 79"/>
                <a:gd name="T11" fmla="*/ 136 h 192"/>
                <a:gd name="T12" fmla="*/ 0 w 79"/>
                <a:gd name="T13" fmla="*/ 152 h 192"/>
                <a:gd name="T14" fmla="*/ 0 w 79"/>
                <a:gd name="T15" fmla="*/ 208 h 192"/>
                <a:gd name="T16" fmla="*/ 0 w 79"/>
                <a:gd name="T17" fmla="*/ 1368 h 192"/>
                <a:gd name="T18" fmla="*/ 32 w 79"/>
                <a:gd name="T19" fmla="*/ 1416 h 192"/>
                <a:gd name="T20" fmla="*/ 584 w 79"/>
                <a:gd name="T21" fmla="*/ 1528 h 192"/>
                <a:gd name="T22" fmla="*/ 624 w 79"/>
                <a:gd name="T23" fmla="*/ 1496 h 192"/>
                <a:gd name="T24" fmla="*/ 632 w 79"/>
                <a:gd name="T25" fmla="*/ 152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192"/>
                <a:gd name="T41" fmla="*/ 79 w 79"/>
                <a:gd name="T42" fmla="*/ 192 h 1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192">
                  <a:moveTo>
                    <a:pt x="79" y="19"/>
                  </a:moveTo>
                  <a:cubicBezTo>
                    <a:pt x="79" y="16"/>
                    <a:pt x="77" y="14"/>
                    <a:pt x="76" y="14"/>
                  </a:cubicBezTo>
                  <a:cubicBezTo>
                    <a:pt x="35" y="7"/>
                    <a:pt x="9" y="1"/>
                    <a:pt x="4" y="1"/>
                  </a:cubicBezTo>
                  <a:cubicBezTo>
                    <a:pt x="0" y="0"/>
                    <a:pt x="0" y="3"/>
                    <a:pt x="0" y="3"/>
                  </a:cubicBezTo>
                  <a:cubicBezTo>
                    <a:pt x="0" y="3"/>
                    <a:pt x="0" y="9"/>
                    <a:pt x="0" y="17"/>
                  </a:cubicBezTo>
                  <a:cubicBezTo>
                    <a:pt x="1" y="17"/>
                    <a:pt x="2" y="17"/>
                    <a:pt x="3" y="17"/>
                  </a:cubicBezTo>
                  <a:cubicBezTo>
                    <a:pt x="3" y="18"/>
                    <a:pt x="0" y="19"/>
                    <a:pt x="0" y="19"/>
                  </a:cubicBezTo>
                  <a:cubicBezTo>
                    <a:pt x="0" y="22"/>
                    <a:pt x="0" y="24"/>
                    <a:pt x="0" y="26"/>
                  </a:cubicBezTo>
                  <a:cubicBezTo>
                    <a:pt x="0" y="26"/>
                    <a:pt x="0" y="170"/>
                    <a:pt x="0" y="171"/>
                  </a:cubicBezTo>
                  <a:cubicBezTo>
                    <a:pt x="0" y="176"/>
                    <a:pt x="1" y="177"/>
                    <a:pt x="4" y="177"/>
                  </a:cubicBezTo>
                  <a:cubicBezTo>
                    <a:pt x="6" y="178"/>
                    <a:pt x="54" y="188"/>
                    <a:pt x="73" y="191"/>
                  </a:cubicBezTo>
                  <a:cubicBezTo>
                    <a:pt x="77" y="192"/>
                    <a:pt x="78" y="187"/>
                    <a:pt x="78" y="187"/>
                  </a:cubicBezTo>
                  <a:cubicBezTo>
                    <a:pt x="78" y="187"/>
                    <a:pt x="79" y="19"/>
                    <a:pt x="79" y="19"/>
                  </a:cubicBez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22" name="1528630791"/>
            <p:cNvSpPr>
              <a:spLocks noChangeAspect="1"/>
            </p:cNvSpPr>
            <p:nvPr/>
          </p:nvSpPr>
          <p:spPr bwMode="auto">
            <a:xfrm>
              <a:off x="5307363" y="2104337"/>
              <a:ext cx="312763" cy="76834"/>
            </a:xfrm>
            <a:custGeom>
              <a:avLst/>
              <a:gdLst>
                <a:gd name="T0" fmla="*/ 0 w 122"/>
                <a:gd name="T1" fmla="*/ 0 h 28"/>
                <a:gd name="T2" fmla="*/ 104 w 122"/>
                <a:gd name="T3" fmla="*/ 22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8"/>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23" name="554120487"/>
            <p:cNvSpPr>
              <a:spLocks noChangeAspect="1"/>
            </p:cNvSpPr>
            <p:nvPr/>
          </p:nvSpPr>
          <p:spPr bwMode="auto">
            <a:xfrm>
              <a:off x="5307362" y="2104337"/>
              <a:ext cx="15382" cy="13720"/>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24" name="1837311525"/>
            <p:cNvSpPr>
              <a:spLocks noChangeAspect="1"/>
            </p:cNvSpPr>
            <p:nvPr/>
          </p:nvSpPr>
          <p:spPr bwMode="auto">
            <a:xfrm>
              <a:off x="5307363" y="2142754"/>
              <a:ext cx="312763" cy="76834"/>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25" name="1725676574"/>
            <p:cNvSpPr>
              <a:spLocks noChangeAspect="1"/>
            </p:cNvSpPr>
            <p:nvPr/>
          </p:nvSpPr>
          <p:spPr bwMode="auto">
            <a:xfrm>
              <a:off x="5307362" y="2142754"/>
              <a:ext cx="15382" cy="16464"/>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26" name="654018536"/>
            <p:cNvSpPr>
              <a:spLocks noChangeAspect="1"/>
            </p:cNvSpPr>
            <p:nvPr/>
          </p:nvSpPr>
          <p:spPr bwMode="auto">
            <a:xfrm>
              <a:off x="5307363" y="2175682"/>
              <a:ext cx="312763" cy="79578"/>
            </a:xfrm>
            <a:custGeom>
              <a:avLst/>
              <a:gdLst>
                <a:gd name="T0" fmla="*/ 0 w 122"/>
                <a:gd name="T1" fmla="*/ 0 h 28"/>
                <a:gd name="T2" fmla="*/ 104 w 122"/>
                <a:gd name="T3" fmla="*/ 24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4"/>
                  </a:lnTo>
                  <a:lnTo>
                    <a:pt x="122" y="12"/>
                  </a:lnTo>
                  <a:lnTo>
                    <a:pt x="122" y="18"/>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27" name="986223281"/>
            <p:cNvSpPr>
              <a:spLocks noChangeAspect="1"/>
            </p:cNvSpPr>
            <p:nvPr/>
          </p:nvSpPr>
          <p:spPr bwMode="auto">
            <a:xfrm>
              <a:off x="5307362" y="2175683"/>
              <a:ext cx="15382" cy="16464"/>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28" name="1705327986"/>
            <p:cNvSpPr>
              <a:spLocks noChangeAspect="1"/>
            </p:cNvSpPr>
            <p:nvPr/>
          </p:nvSpPr>
          <p:spPr bwMode="auto">
            <a:xfrm>
              <a:off x="5307363" y="2214100"/>
              <a:ext cx="312763" cy="76834"/>
            </a:xfrm>
            <a:custGeom>
              <a:avLst/>
              <a:gdLst>
                <a:gd name="T0" fmla="*/ 0 w 122"/>
                <a:gd name="T1" fmla="*/ 0 h 28"/>
                <a:gd name="T2" fmla="*/ 104 w 122"/>
                <a:gd name="T3" fmla="*/ 22 h 28"/>
                <a:gd name="T4" fmla="*/ 122 w 122"/>
                <a:gd name="T5" fmla="*/ 12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6"/>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29" name="373752381"/>
            <p:cNvSpPr>
              <a:spLocks noChangeAspect="1"/>
            </p:cNvSpPr>
            <p:nvPr/>
          </p:nvSpPr>
          <p:spPr bwMode="auto">
            <a:xfrm>
              <a:off x="5307362" y="2214100"/>
              <a:ext cx="15382" cy="13720"/>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30" name="2129829768"/>
            <p:cNvSpPr>
              <a:spLocks noChangeAspect="1"/>
            </p:cNvSpPr>
            <p:nvPr/>
          </p:nvSpPr>
          <p:spPr bwMode="auto">
            <a:xfrm>
              <a:off x="5307363" y="2252517"/>
              <a:ext cx="312763" cy="76834"/>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4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4"/>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31" name="1058766801"/>
            <p:cNvSpPr>
              <a:spLocks noChangeAspect="1"/>
            </p:cNvSpPr>
            <p:nvPr/>
          </p:nvSpPr>
          <p:spPr bwMode="auto">
            <a:xfrm>
              <a:off x="5307362" y="2247029"/>
              <a:ext cx="15382" cy="16464"/>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32" name="478209336"/>
            <p:cNvSpPr>
              <a:spLocks noChangeAspect="1"/>
            </p:cNvSpPr>
            <p:nvPr/>
          </p:nvSpPr>
          <p:spPr bwMode="auto">
            <a:xfrm>
              <a:off x="5307363" y="2285446"/>
              <a:ext cx="312763" cy="79578"/>
            </a:xfrm>
            <a:custGeom>
              <a:avLst/>
              <a:gdLst>
                <a:gd name="T0" fmla="*/ 0 w 122"/>
                <a:gd name="T1" fmla="*/ 0 h 28"/>
                <a:gd name="T2" fmla="*/ 104 w 122"/>
                <a:gd name="T3" fmla="*/ 22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8"/>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33" name="1696902791"/>
            <p:cNvSpPr>
              <a:spLocks noChangeAspect="1"/>
            </p:cNvSpPr>
            <p:nvPr/>
          </p:nvSpPr>
          <p:spPr bwMode="auto">
            <a:xfrm>
              <a:off x="5307362" y="2285446"/>
              <a:ext cx="15382" cy="16464"/>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34" name="428300446"/>
            <p:cNvSpPr>
              <a:spLocks noChangeAspect="1"/>
            </p:cNvSpPr>
            <p:nvPr/>
          </p:nvSpPr>
          <p:spPr bwMode="auto">
            <a:xfrm>
              <a:off x="5307363" y="2323862"/>
              <a:ext cx="312763" cy="79578"/>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6"/>
                  </a:ln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35" name="174681031"/>
            <p:cNvSpPr>
              <a:spLocks noChangeAspect="1"/>
            </p:cNvSpPr>
            <p:nvPr/>
          </p:nvSpPr>
          <p:spPr bwMode="auto">
            <a:xfrm>
              <a:off x="5307362" y="2323862"/>
              <a:ext cx="15382" cy="16464"/>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36" name="206442257"/>
            <p:cNvSpPr>
              <a:spLocks noChangeAspect="1"/>
            </p:cNvSpPr>
            <p:nvPr/>
          </p:nvSpPr>
          <p:spPr bwMode="auto">
            <a:xfrm>
              <a:off x="5174055" y="1539058"/>
              <a:ext cx="440945" cy="93299"/>
            </a:xfrm>
            <a:custGeom>
              <a:avLst/>
              <a:gdLst>
                <a:gd name="T0" fmla="*/ 156 w 172"/>
                <a:gd name="T1" fmla="*/ 30 h 34"/>
                <a:gd name="T2" fmla="*/ 6 w 172"/>
                <a:gd name="T3" fmla="*/ 0 h 34"/>
                <a:gd name="T4" fmla="*/ 0 w 172"/>
                <a:gd name="T5" fmla="*/ 4 h 34"/>
                <a:gd name="T6" fmla="*/ 158 w 172"/>
                <a:gd name="T7" fmla="*/ 34 h 34"/>
                <a:gd name="T8" fmla="*/ 172 w 172"/>
                <a:gd name="T9" fmla="*/ 24 h 34"/>
                <a:gd name="T10" fmla="*/ 172 w 172"/>
                <a:gd name="T11" fmla="*/ 20 h 34"/>
                <a:gd name="T12" fmla="*/ 156 w 172"/>
                <a:gd name="T13" fmla="*/ 30 h 34"/>
                <a:gd name="T14" fmla="*/ 0 60000 65536"/>
                <a:gd name="T15" fmla="*/ 0 60000 65536"/>
                <a:gd name="T16" fmla="*/ 0 60000 65536"/>
                <a:gd name="T17" fmla="*/ 0 60000 65536"/>
                <a:gd name="T18" fmla="*/ 0 60000 65536"/>
                <a:gd name="T19" fmla="*/ 0 60000 65536"/>
                <a:gd name="T20" fmla="*/ 0 60000 65536"/>
                <a:gd name="T21" fmla="*/ 0 w 172"/>
                <a:gd name="T22" fmla="*/ 0 h 34"/>
                <a:gd name="T23" fmla="*/ 172 w 17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34">
                  <a:moveTo>
                    <a:pt x="156" y="30"/>
                  </a:moveTo>
                  <a:lnTo>
                    <a:pt x="6" y="0"/>
                  </a:lnTo>
                  <a:lnTo>
                    <a:pt x="0" y="4"/>
                  </a:lnTo>
                  <a:lnTo>
                    <a:pt x="158" y="34"/>
                  </a:lnTo>
                  <a:lnTo>
                    <a:pt x="172" y="24"/>
                  </a:lnTo>
                  <a:lnTo>
                    <a:pt x="172" y="20"/>
                  </a:lnTo>
                  <a:lnTo>
                    <a:pt x="156" y="3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37" name="2055472674"/>
            <p:cNvSpPr>
              <a:spLocks noChangeAspect="1"/>
            </p:cNvSpPr>
            <p:nvPr/>
          </p:nvSpPr>
          <p:spPr bwMode="auto">
            <a:xfrm>
              <a:off x="5240708" y="1593940"/>
              <a:ext cx="256364" cy="82323"/>
            </a:xfrm>
            <a:custGeom>
              <a:avLst/>
              <a:gdLst>
                <a:gd name="T0" fmla="*/ 100 w 100"/>
                <a:gd name="T1" fmla="*/ 18 h 30"/>
                <a:gd name="T2" fmla="*/ 0 w 100"/>
                <a:gd name="T3" fmla="*/ 0 h 30"/>
                <a:gd name="T4" fmla="*/ 0 w 100"/>
                <a:gd name="T5" fmla="*/ 10 h 30"/>
                <a:gd name="T6" fmla="*/ 100 w 100"/>
                <a:gd name="T7" fmla="*/ 30 h 30"/>
                <a:gd name="T8" fmla="*/ 100 w 100"/>
                <a:gd name="T9" fmla="*/ 18 h 30"/>
                <a:gd name="T10" fmla="*/ 0 60000 65536"/>
                <a:gd name="T11" fmla="*/ 0 60000 65536"/>
                <a:gd name="T12" fmla="*/ 0 60000 65536"/>
                <a:gd name="T13" fmla="*/ 0 60000 65536"/>
                <a:gd name="T14" fmla="*/ 0 60000 65536"/>
                <a:gd name="T15" fmla="*/ 0 w 100"/>
                <a:gd name="T16" fmla="*/ 0 h 30"/>
                <a:gd name="T17" fmla="*/ 100 w 100"/>
                <a:gd name="T18" fmla="*/ 30 h 30"/>
              </a:gdLst>
              <a:ahLst/>
              <a:cxnLst>
                <a:cxn ang="T10">
                  <a:pos x="T0" y="T1"/>
                </a:cxn>
                <a:cxn ang="T11">
                  <a:pos x="T2" y="T3"/>
                </a:cxn>
                <a:cxn ang="T12">
                  <a:pos x="T4" y="T5"/>
                </a:cxn>
                <a:cxn ang="T13">
                  <a:pos x="T6" y="T7"/>
                </a:cxn>
                <a:cxn ang="T14">
                  <a:pos x="T8" y="T9"/>
                </a:cxn>
              </a:cxnLst>
              <a:rect l="T15" t="T16" r="T17" b="T18"/>
              <a:pathLst>
                <a:path w="100" h="30">
                  <a:moveTo>
                    <a:pt x="100" y="18"/>
                  </a:moveTo>
                  <a:lnTo>
                    <a:pt x="0" y="0"/>
                  </a:lnTo>
                  <a:lnTo>
                    <a:pt x="0" y="10"/>
                  </a:lnTo>
                  <a:lnTo>
                    <a:pt x="100" y="30"/>
                  </a:lnTo>
                  <a:lnTo>
                    <a:pt x="100" y="18"/>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38" name="500181477"/>
            <p:cNvSpPr>
              <a:spLocks noChangeAspect="1"/>
            </p:cNvSpPr>
            <p:nvPr/>
          </p:nvSpPr>
          <p:spPr bwMode="auto">
            <a:xfrm>
              <a:off x="5240709" y="1593940"/>
              <a:ext cx="25636" cy="27441"/>
            </a:xfrm>
            <a:custGeom>
              <a:avLst/>
              <a:gdLst>
                <a:gd name="T0" fmla="*/ 0 w 10"/>
                <a:gd name="T1" fmla="*/ 10 h 10"/>
                <a:gd name="T2" fmla="*/ 10 w 10"/>
                <a:gd name="T3" fmla="*/ 2 h 10"/>
                <a:gd name="T4" fmla="*/ 0 w 10"/>
                <a:gd name="T5" fmla="*/ 0 h 10"/>
                <a:gd name="T6" fmla="*/ 0 w 10"/>
                <a:gd name="T7" fmla="*/ 10 h 10"/>
                <a:gd name="T8" fmla="*/ 0 60000 65536"/>
                <a:gd name="T9" fmla="*/ 0 60000 65536"/>
                <a:gd name="T10" fmla="*/ 0 60000 65536"/>
                <a:gd name="T11" fmla="*/ 0 60000 65536"/>
                <a:gd name="T12" fmla="*/ 0 w 10"/>
                <a:gd name="T13" fmla="*/ 0 h 10"/>
                <a:gd name="T14" fmla="*/ 10 w 10"/>
                <a:gd name="T15" fmla="*/ 10 h 10"/>
              </a:gdLst>
              <a:ahLst/>
              <a:cxnLst>
                <a:cxn ang="T8">
                  <a:pos x="T0" y="T1"/>
                </a:cxn>
                <a:cxn ang="T9">
                  <a:pos x="T2" y="T3"/>
                </a:cxn>
                <a:cxn ang="T10">
                  <a:pos x="T4" y="T5"/>
                </a:cxn>
                <a:cxn ang="T11">
                  <a:pos x="T6" y="T7"/>
                </a:cxn>
              </a:cxnLst>
              <a:rect l="T12" t="T13" r="T14" b="T15"/>
              <a:pathLst>
                <a:path w="10" h="10">
                  <a:moveTo>
                    <a:pt x="0" y="10"/>
                  </a:moveTo>
                  <a:lnTo>
                    <a:pt x="10" y="2"/>
                  </a:lnTo>
                  <a:lnTo>
                    <a:pt x="0" y="0"/>
                  </a:lnTo>
                  <a:lnTo>
                    <a:pt x="0" y="1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sp>
          <p:nvSpPr>
            <p:cNvPr id="139" name="303104793"/>
            <p:cNvSpPr>
              <a:spLocks noChangeAspect="1"/>
            </p:cNvSpPr>
            <p:nvPr/>
          </p:nvSpPr>
          <p:spPr bwMode="auto">
            <a:xfrm>
              <a:off x="5230454" y="1401854"/>
              <a:ext cx="399927" cy="1037260"/>
            </a:xfrm>
            <a:custGeom>
              <a:avLst/>
              <a:gdLst>
                <a:gd name="T0" fmla="*/ 0 w 78"/>
                <a:gd name="T1" fmla="*/ 0 h 189"/>
                <a:gd name="T2" fmla="*/ 600 w 78"/>
                <a:gd name="T3" fmla="*/ 120 h 189"/>
                <a:gd name="T4" fmla="*/ 616 w 78"/>
                <a:gd name="T5" fmla="*/ 144 h 189"/>
                <a:gd name="T6" fmla="*/ 624 w 78"/>
                <a:gd name="T7" fmla="*/ 1512 h 189"/>
                <a:gd name="T8" fmla="*/ 600 w 78"/>
                <a:gd name="T9" fmla="*/ 1512 h 189"/>
                <a:gd name="T10" fmla="*/ 600 w 78"/>
                <a:gd name="T11" fmla="*/ 152 h 189"/>
                <a:gd name="T12" fmla="*/ 584 w 78"/>
                <a:gd name="T13" fmla="*/ 136 h 189"/>
                <a:gd name="T14" fmla="*/ 0 w 78"/>
                <a:gd name="T15" fmla="*/ 24 h 189"/>
                <a:gd name="T16" fmla="*/ 0 w 78"/>
                <a:gd name="T17" fmla="*/ 0 h 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89"/>
                <a:gd name="T29" fmla="*/ 78 w 78"/>
                <a:gd name="T30" fmla="*/ 189 h 1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89">
                  <a:moveTo>
                    <a:pt x="0" y="0"/>
                  </a:moveTo>
                  <a:cubicBezTo>
                    <a:pt x="75" y="15"/>
                    <a:pt x="75" y="15"/>
                    <a:pt x="75" y="15"/>
                  </a:cubicBezTo>
                  <a:cubicBezTo>
                    <a:pt x="75" y="15"/>
                    <a:pt x="77" y="16"/>
                    <a:pt x="77" y="18"/>
                  </a:cubicBezTo>
                  <a:cubicBezTo>
                    <a:pt x="77" y="36"/>
                    <a:pt x="78" y="189"/>
                    <a:pt x="78" y="189"/>
                  </a:cubicBezTo>
                  <a:cubicBezTo>
                    <a:pt x="75" y="189"/>
                    <a:pt x="75" y="189"/>
                    <a:pt x="75" y="189"/>
                  </a:cubicBezTo>
                  <a:cubicBezTo>
                    <a:pt x="75" y="19"/>
                    <a:pt x="75" y="19"/>
                    <a:pt x="75" y="19"/>
                  </a:cubicBezTo>
                  <a:cubicBezTo>
                    <a:pt x="75" y="19"/>
                    <a:pt x="75" y="17"/>
                    <a:pt x="73" y="17"/>
                  </a:cubicBezTo>
                  <a:cubicBezTo>
                    <a:pt x="72" y="17"/>
                    <a:pt x="0" y="3"/>
                    <a:pt x="0" y="3"/>
                  </a:cubicBezTo>
                  <a:lnTo>
                    <a:pt x="0" y="0"/>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square">
              <a:noAutofit/>
            </a:bodyPr>
            <a:lstStyle/>
            <a:p>
              <a:pPr fontAlgn="ctr">
                <a:defRPr/>
              </a:pPr>
              <a:endParaRPr lang="en-US" altLang="zh-CN" sz="1333" kern="0" dirty="0">
                <a:solidFill>
                  <a:sysClr val="windowText" lastClr="000000"/>
                </a:solidFill>
                <a:latin typeface="Huawei Sans" panose="020C0503030203020204" pitchFamily="34" charset="0"/>
              </a:endParaRPr>
            </a:p>
          </p:txBody>
        </p:sp>
      </p:grpSp>
      <p:sp>
        <p:nvSpPr>
          <p:cNvPr id="140" name="2050712696"/>
          <p:cNvSpPr/>
          <p:nvPr/>
        </p:nvSpPr>
        <p:spPr>
          <a:xfrm>
            <a:off x="5414598" y="2646767"/>
            <a:ext cx="1428310" cy="534281"/>
          </a:xfrm>
          <a:prstGeom prst="cloud">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square" anchor="ctr">
            <a:noAutofit/>
          </a:bodyPr>
          <a:lstStyle/>
          <a:p>
            <a:pPr algn="ctr" fontAlgn="ctr">
              <a:defRPr/>
            </a:pPr>
            <a:r>
              <a:rPr lang="ru-RU" sz="1333">
                <a:solidFill>
                  <a:sysClr val="windowText" lastClr="000000"/>
                </a:solidFill>
                <a:latin typeface="Huawei Sans" panose="020C0503030203020204" pitchFamily="34" charset="0"/>
              </a:rPr>
              <a:t>SAN</a:t>
            </a:r>
          </a:p>
        </p:txBody>
      </p:sp>
      <p:sp>
        <p:nvSpPr>
          <p:cNvPr id="159" name="1918628301"/>
          <p:cNvSpPr/>
          <p:nvPr/>
        </p:nvSpPr>
        <p:spPr>
          <a:xfrm>
            <a:off x="3498320" y="3713227"/>
            <a:ext cx="571324" cy="380882"/>
          </a:xfrm>
          <a:prstGeom prst="flowChartMagneticDisk">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fontAlgn="ctr">
              <a:defRPr/>
            </a:pPr>
            <a:r>
              <a:rPr lang="ru-RU" sz="1200">
                <a:solidFill>
                  <a:srgbClr val="000000"/>
                </a:solidFill>
                <a:latin typeface="Huawei Sans" panose="020C0503030203020204" pitchFamily="34" charset="0"/>
              </a:rPr>
              <a:t>LUN</a:t>
            </a:r>
          </a:p>
        </p:txBody>
      </p:sp>
      <p:cxnSp>
        <p:nvCxnSpPr>
          <p:cNvPr id="160" name="2012305207"/>
          <p:cNvCxnSpPr/>
          <p:nvPr/>
        </p:nvCxnSpPr>
        <p:spPr>
          <a:xfrm>
            <a:off x="6352400" y="3181048"/>
            <a:ext cx="825245" cy="1008281"/>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61" name="1393668823"/>
          <p:cNvCxnSpPr/>
          <p:nvPr/>
        </p:nvCxnSpPr>
        <p:spPr>
          <a:xfrm rot="5400000">
            <a:off x="5633166" y="2442385"/>
            <a:ext cx="516307" cy="2115"/>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62" name="743764453"/>
          <p:cNvCxnSpPr/>
          <p:nvPr/>
        </p:nvCxnSpPr>
        <p:spPr>
          <a:xfrm flipH="1" flipV="1">
            <a:off x="6545379" y="3046683"/>
            <a:ext cx="905654" cy="1148996"/>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63" name="1455357248"/>
          <p:cNvCxnSpPr/>
          <p:nvPr/>
        </p:nvCxnSpPr>
        <p:spPr>
          <a:xfrm rot="16200000" flipH="1">
            <a:off x="3424260" y="4796619"/>
            <a:ext cx="539583" cy="10579"/>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64" name="71628659"/>
          <p:cNvCxnSpPr/>
          <p:nvPr/>
        </p:nvCxnSpPr>
        <p:spPr>
          <a:xfrm>
            <a:off x="4514023" y="4337446"/>
            <a:ext cx="571324" cy="2115"/>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65" name="1166143692"/>
          <p:cNvCxnSpPr/>
          <p:nvPr/>
        </p:nvCxnSpPr>
        <p:spPr>
          <a:xfrm rot="16200000" flipH="1">
            <a:off x="5142463" y="4802967"/>
            <a:ext cx="539583" cy="10579"/>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66" name="1925937722"/>
          <p:cNvCxnSpPr/>
          <p:nvPr/>
        </p:nvCxnSpPr>
        <p:spPr>
          <a:xfrm rot="5400000" flipH="1" flipV="1">
            <a:off x="5841592" y="2422282"/>
            <a:ext cx="476104" cy="2117"/>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167" name="1617083778"/>
          <p:cNvSpPr/>
          <p:nvPr/>
        </p:nvSpPr>
        <p:spPr>
          <a:xfrm>
            <a:off x="2906413" y="3565107"/>
            <a:ext cx="6781246" cy="2453649"/>
          </a:xfrm>
          <a:prstGeom prst="roundRect">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txBody>
          <a:bodyPr wrap="square" anchor="ctr">
            <a:noAutofit/>
          </a:bodyPr>
          <a:lstStyle/>
          <a:p>
            <a:pPr algn="ctr" fontAlgn="ctr">
              <a:defRPr/>
            </a:pPr>
            <a:endParaRPr lang="en-US" altLang="zh-CN" sz="1333" dirty="0">
              <a:solidFill>
                <a:srgbClr val="000000"/>
              </a:solidFill>
              <a:latin typeface="Huawei Sans" panose="020C0503030203020204" pitchFamily="34" charset="0"/>
            </a:endParaRPr>
          </a:p>
        </p:txBody>
      </p:sp>
      <p:sp>
        <p:nvSpPr>
          <p:cNvPr id="169" name="547247679"/>
          <p:cNvSpPr txBox="1"/>
          <p:nvPr/>
        </p:nvSpPr>
        <p:spPr>
          <a:xfrm>
            <a:off x="3798984" y="4590875"/>
            <a:ext cx="957222" cy="277492"/>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ru-RU" sz="1200" dirty="0">
                <a:solidFill>
                  <a:srgbClr val="000000"/>
                </a:solidFill>
                <a:latin typeface="Huawei Sans" panose="020C0503030203020204" pitchFamily="34" charset="0"/>
              </a:rPr>
              <a:t>Движок 0</a:t>
            </a:r>
          </a:p>
        </p:txBody>
      </p:sp>
      <p:sp>
        <p:nvSpPr>
          <p:cNvPr id="170" name="1094937683"/>
          <p:cNvSpPr txBox="1"/>
          <p:nvPr/>
        </p:nvSpPr>
        <p:spPr>
          <a:xfrm>
            <a:off x="5534885" y="4590874"/>
            <a:ext cx="959843" cy="307777"/>
          </a:xfrm>
          <a:prstGeom prst="rect">
            <a:avLst/>
          </a:prstGeom>
          <a:noFill/>
        </p:spPr>
        <p:txBody>
          <a:bodyPr wrap="square">
            <a:noAutofit/>
          </a:bodyPr>
          <a:lstStyle/>
          <a:p>
            <a:pPr fontAlgn="ctr">
              <a:defRPr/>
            </a:pPr>
            <a:r>
              <a:rPr lang="ru-RU" sz="1200" dirty="0">
                <a:solidFill>
                  <a:srgbClr val="000000"/>
                </a:solidFill>
                <a:latin typeface="Huawei Sans" panose="020C0503030203020204" pitchFamily="34" charset="0"/>
              </a:rPr>
              <a:t>Движок 1</a:t>
            </a:r>
          </a:p>
        </p:txBody>
      </p:sp>
      <p:sp>
        <p:nvSpPr>
          <p:cNvPr id="171" name="1764388994"/>
          <p:cNvSpPr txBox="1"/>
          <p:nvPr/>
        </p:nvSpPr>
        <p:spPr>
          <a:xfrm>
            <a:off x="6911449" y="4590874"/>
            <a:ext cx="1037597" cy="307777"/>
          </a:xfrm>
          <a:prstGeom prst="rect">
            <a:avLst/>
          </a:prstGeom>
          <a:noFill/>
        </p:spPr>
        <p:txBody>
          <a:bodyPr wrap="square">
            <a:noAutofit/>
          </a:bodyPr>
          <a:lstStyle/>
          <a:p>
            <a:pPr fontAlgn="ctr">
              <a:defRPr/>
            </a:pPr>
            <a:r>
              <a:rPr lang="ru-RU" sz="1200" dirty="0">
                <a:solidFill>
                  <a:srgbClr val="000000"/>
                </a:solidFill>
                <a:latin typeface="Huawei Sans" panose="020C0503030203020204" pitchFamily="34" charset="0"/>
              </a:rPr>
              <a:t>Движок 2</a:t>
            </a:r>
          </a:p>
        </p:txBody>
      </p:sp>
      <p:sp>
        <p:nvSpPr>
          <p:cNvPr id="172" name="1248532551"/>
          <p:cNvSpPr txBox="1"/>
          <p:nvPr/>
        </p:nvSpPr>
        <p:spPr>
          <a:xfrm>
            <a:off x="8580025" y="4590874"/>
            <a:ext cx="1047019" cy="307777"/>
          </a:xfrm>
          <a:prstGeom prst="rect">
            <a:avLst/>
          </a:prstGeom>
          <a:noFill/>
        </p:spPr>
        <p:txBody>
          <a:bodyPr wrap="square">
            <a:noAutofit/>
          </a:bodyPr>
          <a:lstStyle/>
          <a:p>
            <a:pPr fontAlgn="ctr">
              <a:defRPr/>
            </a:pPr>
            <a:r>
              <a:rPr lang="ru-RU" sz="1200" dirty="0">
                <a:solidFill>
                  <a:srgbClr val="000000"/>
                </a:solidFill>
                <a:latin typeface="Huawei Sans" panose="020C0503030203020204" pitchFamily="34" charset="0"/>
              </a:rPr>
              <a:t>Движок 3</a:t>
            </a:r>
          </a:p>
        </p:txBody>
      </p:sp>
      <p:sp>
        <p:nvSpPr>
          <p:cNvPr id="173" name="592460976"/>
          <p:cNvSpPr txBox="1">
            <a:spLocks noChangeArrowheads="1"/>
          </p:cNvSpPr>
          <p:nvPr/>
        </p:nvSpPr>
        <p:spPr bwMode="auto">
          <a:xfrm>
            <a:off x="5572285" y="2316482"/>
            <a:ext cx="272832" cy="276999"/>
          </a:xfrm>
          <a:prstGeom prst="rect">
            <a:avLst/>
          </a:prstGeom>
          <a:noFill/>
          <a:ln w="9525">
            <a:noFill/>
            <a:miter lim="800000"/>
            <a:headEnd/>
            <a:tailEnd/>
          </a:ln>
        </p:spPr>
        <p:txBody>
          <a:bodyPr wrap="square">
            <a:noAutofit/>
          </a:bodyPr>
          <a:lstStyle/>
          <a:p>
            <a:pPr fontAlgn="ctr"/>
            <a:r>
              <a:rPr lang="ru-RU" sz="1200" b="1">
                <a:solidFill>
                  <a:srgbClr val="000000"/>
                </a:solidFill>
                <a:latin typeface="Huawei Sans" panose="020C0503030203020204" pitchFamily="34" charset="0"/>
              </a:rPr>
              <a:t>1</a:t>
            </a:r>
          </a:p>
        </p:txBody>
      </p:sp>
      <p:sp>
        <p:nvSpPr>
          <p:cNvPr id="174" name="1056632952"/>
          <p:cNvSpPr txBox="1">
            <a:spLocks noChangeArrowheads="1"/>
          </p:cNvSpPr>
          <p:nvPr/>
        </p:nvSpPr>
        <p:spPr bwMode="auto">
          <a:xfrm>
            <a:off x="6145614" y="3254055"/>
            <a:ext cx="332213" cy="276999"/>
          </a:xfrm>
          <a:prstGeom prst="rect">
            <a:avLst/>
          </a:prstGeom>
          <a:noFill/>
          <a:ln w="9525">
            <a:noFill/>
            <a:miter lim="800000"/>
            <a:headEnd/>
            <a:tailEnd/>
          </a:ln>
        </p:spPr>
        <p:txBody>
          <a:bodyPr wrap="square">
            <a:noAutofit/>
          </a:bodyPr>
          <a:lstStyle/>
          <a:p>
            <a:pPr fontAlgn="ctr"/>
            <a:r>
              <a:rPr lang="ru-RU" sz="1200" b="1">
                <a:solidFill>
                  <a:srgbClr val="000000"/>
                </a:solidFill>
                <a:latin typeface="Huawei Sans" panose="020C0503030203020204" pitchFamily="34" charset="0"/>
              </a:rPr>
              <a:t>1</a:t>
            </a:r>
          </a:p>
        </p:txBody>
      </p:sp>
      <p:sp>
        <p:nvSpPr>
          <p:cNvPr id="175" name="367872502"/>
          <p:cNvSpPr txBox="1">
            <a:spLocks noChangeArrowheads="1"/>
          </p:cNvSpPr>
          <p:nvPr/>
        </p:nvSpPr>
        <p:spPr bwMode="auto">
          <a:xfrm>
            <a:off x="6815806" y="3212155"/>
            <a:ext cx="336447" cy="276999"/>
          </a:xfrm>
          <a:prstGeom prst="rect">
            <a:avLst/>
          </a:prstGeom>
          <a:noFill/>
          <a:ln w="9525">
            <a:noFill/>
            <a:miter lim="800000"/>
            <a:headEnd/>
            <a:tailEnd/>
          </a:ln>
        </p:spPr>
        <p:txBody>
          <a:bodyPr wrap="square">
            <a:noAutofit/>
          </a:bodyPr>
          <a:lstStyle/>
          <a:p>
            <a:pPr fontAlgn="ctr"/>
            <a:r>
              <a:rPr lang="ru-RU" sz="1200" b="1">
                <a:solidFill>
                  <a:srgbClr val="000000"/>
                </a:solidFill>
                <a:latin typeface="Huawei Sans" panose="020C0503030203020204" pitchFamily="34" charset="0"/>
              </a:rPr>
              <a:t>4</a:t>
            </a:r>
          </a:p>
        </p:txBody>
      </p:sp>
      <p:sp>
        <p:nvSpPr>
          <p:cNvPr id="176" name="706378730"/>
          <p:cNvSpPr txBox="1">
            <a:spLocks noChangeArrowheads="1"/>
          </p:cNvSpPr>
          <p:nvPr/>
        </p:nvSpPr>
        <p:spPr bwMode="auto">
          <a:xfrm>
            <a:off x="6068007" y="2316482"/>
            <a:ext cx="272832" cy="276999"/>
          </a:xfrm>
          <a:prstGeom prst="rect">
            <a:avLst/>
          </a:prstGeom>
          <a:noFill/>
          <a:ln w="9525">
            <a:noFill/>
            <a:miter lim="800000"/>
            <a:headEnd/>
            <a:tailEnd/>
          </a:ln>
        </p:spPr>
        <p:txBody>
          <a:bodyPr wrap="square">
            <a:noAutofit/>
          </a:bodyPr>
          <a:lstStyle/>
          <a:p>
            <a:pPr fontAlgn="ctr"/>
            <a:r>
              <a:rPr lang="ru-RU" sz="1200" b="1">
                <a:solidFill>
                  <a:srgbClr val="000000"/>
                </a:solidFill>
                <a:latin typeface="Huawei Sans" panose="020C0503030203020204" pitchFamily="34" charset="0"/>
              </a:rPr>
              <a:t>4</a:t>
            </a:r>
          </a:p>
        </p:txBody>
      </p:sp>
      <p:sp>
        <p:nvSpPr>
          <p:cNvPr id="177" name="36217276"/>
          <p:cNvSpPr txBox="1"/>
          <p:nvPr/>
        </p:nvSpPr>
        <p:spPr>
          <a:xfrm>
            <a:off x="3354431" y="4722559"/>
            <a:ext cx="272832"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ru-RU" sz="1200" b="1">
                <a:solidFill>
                  <a:srgbClr val="000000"/>
                </a:solidFill>
                <a:latin typeface="Huawei Sans" panose="020C0503030203020204" pitchFamily="34" charset="0"/>
              </a:rPr>
              <a:t>5</a:t>
            </a:r>
          </a:p>
        </p:txBody>
      </p:sp>
      <p:sp>
        <p:nvSpPr>
          <p:cNvPr id="178" name="821958937"/>
          <p:cNvSpPr txBox="1"/>
          <p:nvPr/>
        </p:nvSpPr>
        <p:spPr>
          <a:xfrm>
            <a:off x="4609244" y="4072943"/>
            <a:ext cx="272832"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ru-RU" sz="1200" b="1">
                <a:solidFill>
                  <a:srgbClr val="000000"/>
                </a:solidFill>
                <a:latin typeface="Huawei Sans" panose="020C0503030203020204" pitchFamily="34" charset="0"/>
              </a:rPr>
              <a:t>7</a:t>
            </a:r>
          </a:p>
        </p:txBody>
      </p:sp>
      <p:sp>
        <p:nvSpPr>
          <p:cNvPr id="179" name="1631751708"/>
          <p:cNvSpPr txBox="1"/>
          <p:nvPr/>
        </p:nvSpPr>
        <p:spPr>
          <a:xfrm>
            <a:off x="5129766" y="4728907"/>
            <a:ext cx="272832"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ru-RU" sz="1200" b="1">
                <a:solidFill>
                  <a:srgbClr val="000000"/>
                </a:solidFill>
                <a:latin typeface="Huawei Sans" panose="020C0503030203020204" pitchFamily="34" charset="0"/>
              </a:rPr>
              <a:t>8</a:t>
            </a:r>
          </a:p>
        </p:txBody>
      </p:sp>
      <p:sp>
        <p:nvSpPr>
          <p:cNvPr id="180" name="211123562"/>
          <p:cNvSpPr/>
          <p:nvPr/>
        </p:nvSpPr>
        <p:spPr>
          <a:xfrm>
            <a:off x="3737429" y="3660326"/>
            <a:ext cx="3174020" cy="535352"/>
          </a:xfrm>
          <a:custGeom>
            <a:avLst/>
            <a:gdLst>
              <a:gd name="connsiteX0" fmla="*/ 2381250 w 2381250"/>
              <a:gd name="connsiteY0" fmla="*/ 375708 h 401108"/>
              <a:gd name="connsiteX1" fmla="*/ 2209800 w 2381250"/>
              <a:gd name="connsiteY1" fmla="*/ 147108 h 401108"/>
              <a:gd name="connsiteX2" fmla="*/ 1612900 w 2381250"/>
              <a:gd name="connsiteY2" fmla="*/ 51858 h 401108"/>
              <a:gd name="connsiteX3" fmla="*/ 387350 w 2381250"/>
              <a:gd name="connsiteY3" fmla="*/ 58208 h 401108"/>
              <a:gd name="connsiteX4" fmla="*/ 0 w 2381250"/>
              <a:gd name="connsiteY4" fmla="*/ 401108 h 401108"/>
              <a:gd name="connsiteX5" fmla="*/ 0 w 2381250"/>
              <a:gd name="connsiteY5" fmla="*/ 401108 h 40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0" h="401108">
                <a:moveTo>
                  <a:pt x="2381250" y="375708"/>
                </a:moveTo>
                <a:cubicBezTo>
                  <a:pt x="2359554" y="288395"/>
                  <a:pt x="2337858" y="201083"/>
                  <a:pt x="2209800" y="147108"/>
                </a:cubicBezTo>
                <a:cubicBezTo>
                  <a:pt x="2081742" y="93133"/>
                  <a:pt x="1916642" y="66675"/>
                  <a:pt x="1612900" y="51858"/>
                </a:cubicBezTo>
                <a:cubicBezTo>
                  <a:pt x="1309158" y="37041"/>
                  <a:pt x="656167" y="0"/>
                  <a:pt x="387350" y="58208"/>
                </a:cubicBezTo>
                <a:cubicBezTo>
                  <a:pt x="118533" y="116416"/>
                  <a:pt x="0" y="401108"/>
                  <a:pt x="0" y="401108"/>
                </a:cubicBezTo>
                <a:lnTo>
                  <a:pt x="0" y="401108"/>
                </a:lnTo>
              </a:path>
            </a:pathLst>
          </a:custGeom>
          <a:ln>
            <a:solidFill>
              <a:srgbClr val="0070C0"/>
            </a:solidFill>
            <a:tailEnd type="arrow"/>
          </a:ln>
        </p:spPr>
        <p:style>
          <a:lnRef idx="2">
            <a:schemeClr val="accent1"/>
          </a:lnRef>
          <a:fillRef idx="0">
            <a:schemeClr val="accent1"/>
          </a:fillRef>
          <a:effectRef idx="1">
            <a:schemeClr val="accent1"/>
          </a:effectRef>
          <a:fontRef idx="minor">
            <a:schemeClr val="tx1"/>
          </a:fontRef>
        </p:style>
        <p:txBody>
          <a:bodyPr wrap="square" anchor="ctr">
            <a:noAutofit/>
          </a:bodyPr>
          <a:lstStyle/>
          <a:p>
            <a:pPr algn="ctr" fontAlgn="ctr">
              <a:defRPr/>
            </a:pPr>
            <a:endParaRPr lang="en-US" altLang="zh-CN" sz="1333" dirty="0">
              <a:solidFill>
                <a:srgbClr val="000000"/>
              </a:solidFill>
              <a:latin typeface="Huawei Sans" panose="020C0503030203020204" pitchFamily="34" charset="0"/>
            </a:endParaRPr>
          </a:p>
        </p:txBody>
      </p:sp>
      <p:sp>
        <p:nvSpPr>
          <p:cNvPr id="181" name="594968023"/>
          <p:cNvSpPr/>
          <p:nvPr/>
        </p:nvSpPr>
        <p:spPr>
          <a:xfrm>
            <a:off x="3932102" y="3922711"/>
            <a:ext cx="2826994" cy="279314"/>
          </a:xfrm>
          <a:custGeom>
            <a:avLst/>
            <a:gdLst>
              <a:gd name="connsiteX0" fmla="*/ 0 w 2120900"/>
              <a:gd name="connsiteY0" fmla="*/ 209550 h 209550"/>
              <a:gd name="connsiteX1" fmla="*/ 215900 w 2120900"/>
              <a:gd name="connsiteY1" fmla="*/ 38100 h 209550"/>
              <a:gd name="connsiteX2" fmla="*/ 635000 w 2120900"/>
              <a:gd name="connsiteY2" fmla="*/ 0 h 209550"/>
              <a:gd name="connsiteX3" fmla="*/ 1682750 w 2120900"/>
              <a:gd name="connsiteY3" fmla="*/ 12700 h 209550"/>
              <a:gd name="connsiteX4" fmla="*/ 2025650 w 2120900"/>
              <a:gd name="connsiteY4" fmla="*/ 88900 h 209550"/>
              <a:gd name="connsiteX5" fmla="*/ 2120900 w 2120900"/>
              <a:gd name="connsiteY5" fmla="*/ 19685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0900" h="209550">
                <a:moveTo>
                  <a:pt x="0" y="209550"/>
                </a:moveTo>
                <a:cubicBezTo>
                  <a:pt x="55033" y="141287"/>
                  <a:pt x="110067" y="73025"/>
                  <a:pt x="215900" y="38100"/>
                </a:cubicBezTo>
                <a:cubicBezTo>
                  <a:pt x="321733" y="3175"/>
                  <a:pt x="635000" y="0"/>
                  <a:pt x="635000" y="0"/>
                </a:cubicBezTo>
                <a:lnTo>
                  <a:pt x="1682750" y="12700"/>
                </a:lnTo>
                <a:cubicBezTo>
                  <a:pt x="1914525" y="27517"/>
                  <a:pt x="1952625" y="58208"/>
                  <a:pt x="2025650" y="88900"/>
                </a:cubicBezTo>
                <a:cubicBezTo>
                  <a:pt x="2098675" y="119592"/>
                  <a:pt x="2109787" y="158221"/>
                  <a:pt x="2120900" y="196850"/>
                </a:cubicBezTo>
              </a:path>
            </a:pathLst>
          </a:custGeom>
          <a:ln>
            <a:solidFill>
              <a:srgbClr val="0070C0"/>
            </a:solidFill>
            <a:tailEnd type="arrow"/>
          </a:ln>
        </p:spPr>
        <p:style>
          <a:lnRef idx="2">
            <a:schemeClr val="accent1"/>
          </a:lnRef>
          <a:fillRef idx="0">
            <a:schemeClr val="accent1"/>
          </a:fillRef>
          <a:effectRef idx="1">
            <a:schemeClr val="accent1"/>
          </a:effectRef>
          <a:fontRef idx="minor">
            <a:schemeClr val="tx1"/>
          </a:fontRef>
        </p:style>
        <p:txBody>
          <a:bodyPr wrap="square" anchor="ctr">
            <a:noAutofit/>
          </a:bodyPr>
          <a:lstStyle/>
          <a:p>
            <a:pPr algn="ctr" fontAlgn="ctr">
              <a:defRPr/>
            </a:pPr>
            <a:endParaRPr lang="en-US" altLang="zh-CN" sz="1333" dirty="0">
              <a:solidFill>
                <a:srgbClr val="000000"/>
              </a:solidFill>
              <a:latin typeface="Huawei Sans" panose="020C0503030203020204" pitchFamily="34" charset="0"/>
            </a:endParaRPr>
          </a:p>
        </p:txBody>
      </p:sp>
      <p:sp>
        <p:nvSpPr>
          <p:cNvPr id="182" name="1298007926"/>
          <p:cNvSpPr txBox="1">
            <a:spLocks noChangeArrowheads="1"/>
          </p:cNvSpPr>
          <p:nvPr/>
        </p:nvSpPr>
        <p:spPr bwMode="auto">
          <a:xfrm>
            <a:off x="4985877" y="3645124"/>
            <a:ext cx="272832" cy="276999"/>
          </a:xfrm>
          <a:prstGeom prst="rect">
            <a:avLst/>
          </a:prstGeom>
          <a:noFill/>
          <a:ln w="9525">
            <a:noFill/>
            <a:miter lim="800000"/>
            <a:headEnd/>
            <a:tailEnd/>
          </a:ln>
        </p:spPr>
        <p:txBody>
          <a:bodyPr wrap="square">
            <a:noAutofit/>
          </a:bodyPr>
          <a:lstStyle/>
          <a:p>
            <a:pPr fontAlgn="ctr"/>
            <a:r>
              <a:rPr lang="ru-RU" sz="1200" b="1">
                <a:solidFill>
                  <a:srgbClr val="000000"/>
                </a:solidFill>
                <a:latin typeface="Huawei Sans" panose="020C0503030203020204" pitchFamily="34" charset="0"/>
              </a:rPr>
              <a:t>2</a:t>
            </a:r>
          </a:p>
        </p:txBody>
      </p:sp>
      <p:sp>
        <p:nvSpPr>
          <p:cNvPr id="183" name="774665548"/>
          <p:cNvSpPr txBox="1">
            <a:spLocks noChangeArrowheads="1"/>
          </p:cNvSpPr>
          <p:nvPr/>
        </p:nvSpPr>
        <p:spPr bwMode="auto">
          <a:xfrm>
            <a:off x="4985877" y="3880392"/>
            <a:ext cx="272832" cy="276999"/>
          </a:xfrm>
          <a:prstGeom prst="rect">
            <a:avLst/>
          </a:prstGeom>
          <a:noFill/>
          <a:ln w="9525">
            <a:noFill/>
            <a:miter lim="800000"/>
            <a:headEnd/>
            <a:tailEnd/>
          </a:ln>
        </p:spPr>
        <p:txBody>
          <a:bodyPr wrap="square">
            <a:noAutofit/>
          </a:bodyPr>
          <a:lstStyle/>
          <a:p>
            <a:pPr fontAlgn="ctr"/>
            <a:r>
              <a:rPr lang="ru-RU" sz="1200" b="1">
                <a:solidFill>
                  <a:srgbClr val="000000"/>
                </a:solidFill>
                <a:latin typeface="Huawei Sans" panose="020C0503030203020204" pitchFamily="34" charset="0"/>
              </a:rPr>
              <a:t>3</a:t>
            </a:r>
          </a:p>
        </p:txBody>
      </p:sp>
      <p:cxnSp>
        <p:nvCxnSpPr>
          <p:cNvPr id="184" name="1197458535"/>
          <p:cNvCxnSpPr/>
          <p:nvPr/>
        </p:nvCxnSpPr>
        <p:spPr>
          <a:xfrm rot="16200000" flipH="1">
            <a:off x="3569206" y="4793444"/>
            <a:ext cx="539583" cy="8464"/>
          </a:xfrm>
          <a:prstGeom prst="straightConnector1">
            <a:avLst/>
          </a:prstGeom>
          <a:ln>
            <a:solidFill>
              <a:srgbClr val="0070C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185" name="740302020"/>
          <p:cNvSpPr txBox="1"/>
          <p:nvPr/>
        </p:nvSpPr>
        <p:spPr>
          <a:xfrm>
            <a:off x="3786098" y="4777958"/>
            <a:ext cx="272832"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ru-RU" sz="1200" b="1">
                <a:solidFill>
                  <a:srgbClr val="000000"/>
                </a:solidFill>
                <a:latin typeface="Huawei Sans" panose="020C0503030203020204" pitchFamily="34" charset="0"/>
              </a:rPr>
              <a:t>6</a:t>
            </a:r>
          </a:p>
        </p:txBody>
      </p:sp>
      <p:cxnSp>
        <p:nvCxnSpPr>
          <p:cNvPr id="186" name="1870848355"/>
          <p:cNvCxnSpPr/>
          <p:nvPr/>
        </p:nvCxnSpPr>
        <p:spPr>
          <a:xfrm rot="16200000" flipH="1">
            <a:off x="5295873" y="4810372"/>
            <a:ext cx="541699" cy="10581"/>
          </a:xfrm>
          <a:prstGeom prst="straightConnector1">
            <a:avLst/>
          </a:prstGeom>
          <a:ln>
            <a:solidFill>
              <a:srgbClr val="0070C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187" name="818024139"/>
          <p:cNvSpPr txBox="1"/>
          <p:nvPr/>
        </p:nvSpPr>
        <p:spPr>
          <a:xfrm>
            <a:off x="5561433" y="4750067"/>
            <a:ext cx="272832"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ru-RU" sz="1200" b="1">
                <a:solidFill>
                  <a:srgbClr val="000000"/>
                </a:solidFill>
                <a:latin typeface="Huawei Sans" panose="020C0503030203020204" pitchFamily="34" charset="0"/>
              </a:rPr>
              <a:t>9</a:t>
            </a:r>
          </a:p>
        </p:txBody>
      </p:sp>
      <p:cxnSp>
        <p:nvCxnSpPr>
          <p:cNvPr id="188" name="356751858"/>
          <p:cNvCxnSpPr/>
          <p:nvPr/>
        </p:nvCxnSpPr>
        <p:spPr>
          <a:xfrm>
            <a:off x="4509791" y="4466521"/>
            <a:ext cx="571324" cy="2117"/>
          </a:xfrm>
          <a:prstGeom prst="straightConnector1">
            <a:avLst/>
          </a:prstGeom>
          <a:ln>
            <a:solidFill>
              <a:srgbClr val="0070C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189" name="1733983860"/>
          <p:cNvSpPr txBox="1"/>
          <p:nvPr/>
        </p:nvSpPr>
        <p:spPr>
          <a:xfrm>
            <a:off x="4503039" y="4477108"/>
            <a:ext cx="434514" cy="276999"/>
          </a:xfrm>
          <a:prstGeom prst="rect">
            <a:avLst/>
          </a:prstGeom>
          <a:ln>
            <a:noFill/>
            <a:tailEnd type="arrow"/>
          </a:ln>
        </p:spPr>
        <p:style>
          <a:lnRef idx="2">
            <a:schemeClr val="accent1"/>
          </a:lnRef>
          <a:fillRef idx="0">
            <a:schemeClr val="accent1"/>
          </a:fillRef>
          <a:effectRef idx="1">
            <a:schemeClr val="accent1"/>
          </a:effectRef>
          <a:fontRef idx="minor">
            <a:schemeClr val="tx1"/>
          </a:fontRef>
        </p:style>
        <p:txBody>
          <a:bodyPr wrap="square">
            <a:noAutofit/>
          </a:bodyPr>
          <a:lstStyle/>
          <a:p>
            <a:pPr fontAlgn="ctr">
              <a:defRPr/>
            </a:pPr>
            <a:r>
              <a:rPr lang="ru-RU" sz="1200" b="1" dirty="0">
                <a:solidFill>
                  <a:srgbClr val="000000"/>
                </a:solidFill>
                <a:latin typeface="Huawei Sans" panose="020C0503030203020204" pitchFamily="34" charset="0"/>
              </a:rPr>
              <a:t>10</a:t>
            </a:r>
          </a:p>
        </p:txBody>
      </p:sp>
      <p:pic>
        <p:nvPicPr>
          <p:cNvPr id="87" name="Picture 3"/>
          <p:cNvPicPr>
            <a:picLocks noChangeAspect="1" noChangeArrowheads="1"/>
          </p:cNvPicPr>
          <p:nvPr/>
        </p:nvPicPr>
        <p:blipFill>
          <a:blip r:embed="rId3" cstate="print"/>
          <a:srcRect/>
          <a:stretch>
            <a:fillRect/>
          </a:stretch>
        </p:blipFill>
        <p:spPr bwMode="auto">
          <a:xfrm>
            <a:off x="3259549" y="4224480"/>
            <a:ext cx="1274687" cy="301948"/>
          </a:xfrm>
          <a:prstGeom prst="rect">
            <a:avLst/>
          </a:prstGeom>
          <a:noFill/>
          <a:ln w="9525">
            <a:noFill/>
            <a:miter lim="800000"/>
            <a:headEnd/>
            <a:tailEnd/>
          </a:ln>
        </p:spPr>
      </p:pic>
      <p:pic>
        <p:nvPicPr>
          <p:cNvPr id="88" name="Picture 3"/>
          <p:cNvPicPr>
            <a:picLocks noChangeAspect="1" noChangeArrowheads="1"/>
          </p:cNvPicPr>
          <p:nvPr/>
        </p:nvPicPr>
        <p:blipFill>
          <a:blip r:embed="rId3" cstate="print"/>
          <a:srcRect/>
          <a:stretch>
            <a:fillRect/>
          </a:stretch>
        </p:blipFill>
        <p:spPr bwMode="auto">
          <a:xfrm>
            <a:off x="5081442" y="4244902"/>
            <a:ext cx="1274687" cy="301948"/>
          </a:xfrm>
          <a:prstGeom prst="rect">
            <a:avLst/>
          </a:prstGeom>
          <a:noFill/>
          <a:ln w="9525">
            <a:noFill/>
            <a:miter lim="800000"/>
            <a:headEnd/>
            <a:tailEnd/>
          </a:ln>
        </p:spPr>
      </p:pic>
      <p:pic>
        <p:nvPicPr>
          <p:cNvPr id="89" name="Picture 3"/>
          <p:cNvPicPr>
            <a:picLocks noChangeAspect="1" noChangeArrowheads="1"/>
          </p:cNvPicPr>
          <p:nvPr/>
        </p:nvPicPr>
        <p:blipFill>
          <a:blip r:embed="rId3" cstate="print"/>
          <a:srcRect/>
          <a:stretch>
            <a:fillRect/>
          </a:stretch>
        </p:blipFill>
        <p:spPr bwMode="auto">
          <a:xfrm>
            <a:off x="6647288" y="4244902"/>
            <a:ext cx="1274687" cy="301948"/>
          </a:xfrm>
          <a:prstGeom prst="rect">
            <a:avLst/>
          </a:prstGeom>
          <a:noFill/>
          <a:ln w="9525">
            <a:noFill/>
            <a:miter lim="800000"/>
            <a:headEnd/>
            <a:tailEnd/>
          </a:ln>
        </p:spPr>
      </p:pic>
      <p:pic>
        <p:nvPicPr>
          <p:cNvPr id="90" name="Picture 3"/>
          <p:cNvPicPr>
            <a:picLocks noChangeAspect="1" noChangeArrowheads="1"/>
          </p:cNvPicPr>
          <p:nvPr/>
        </p:nvPicPr>
        <p:blipFill>
          <a:blip r:embed="rId3" cstate="print"/>
          <a:srcRect/>
          <a:stretch>
            <a:fillRect/>
          </a:stretch>
        </p:blipFill>
        <p:spPr bwMode="auto">
          <a:xfrm>
            <a:off x="8252707" y="4241275"/>
            <a:ext cx="1274687" cy="301948"/>
          </a:xfrm>
          <a:prstGeom prst="rect">
            <a:avLst/>
          </a:prstGeom>
          <a:noFill/>
          <a:ln w="9525">
            <a:noFill/>
            <a:miter lim="800000"/>
            <a:headEnd/>
            <a:tailEnd/>
          </a:ln>
        </p:spPr>
      </p:pic>
      <p:pic>
        <p:nvPicPr>
          <p:cNvPr id="92" name="Picture 4"/>
          <p:cNvPicPr>
            <a:picLocks noChangeAspect="1" noChangeArrowheads="1"/>
          </p:cNvPicPr>
          <p:nvPr/>
        </p:nvPicPr>
        <p:blipFill>
          <a:blip r:embed="rId4" cstate="print"/>
          <a:srcRect/>
          <a:stretch>
            <a:fillRect/>
          </a:stretch>
        </p:blipFill>
        <p:spPr bwMode="auto">
          <a:xfrm>
            <a:off x="3239743" y="5753590"/>
            <a:ext cx="1257123" cy="226149"/>
          </a:xfrm>
          <a:prstGeom prst="rect">
            <a:avLst/>
          </a:prstGeom>
          <a:noFill/>
          <a:ln w="9525">
            <a:noFill/>
            <a:miter lim="800000"/>
            <a:headEnd/>
            <a:tailEnd/>
          </a:ln>
        </p:spPr>
      </p:pic>
      <p:pic>
        <p:nvPicPr>
          <p:cNvPr id="93" name="Picture 4"/>
          <p:cNvPicPr>
            <a:picLocks noChangeAspect="1" noChangeArrowheads="1"/>
          </p:cNvPicPr>
          <p:nvPr/>
        </p:nvPicPr>
        <p:blipFill>
          <a:blip r:embed="rId4" cstate="print"/>
          <a:srcRect/>
          <a:stretch>
            <a:fillRect/>
          </a:stretch>
        </p:blipFill>
        <p:spPr bwMode="auto">
          <a:xfrm>
            <a:off x="3239743" y="5525601"/>
            <a:ext cx="1257123" cy="226149"/>
          </a:xfrm>
          <a:prstGeom prst="rect">
            <a:avLst/>
          </a:prstGeom>
          <a:noFill/>
          <a:ln w="9525">
            <a:noFill/>
            <a:miter lim="800000"/>
            <a:headEnd/>
            <a:tailEnd/>
          </a:ln>
        </p:spPr>
      </p:pic>
      <p:pic>
        <p:nvPicPr>
          <p:cNvPr id="94" name="Picture 4"/>
          <p:cNvPicPr>
            <a:picLocks noChangeAspect="1" noChangeArrowheads="1"/>
          </p:cNvPicPr>
          <p:nvPr/>
        </p:nvPicPr>
        <p:blipFill>
          <a:blip r:embed="rId4" cstate="print"/>
          <a:srcRect/>
          <a:stretch>
            <a:fillRect/>
          </a:stretch>
        </p:blipFill>
        <p:spPr bwMode="auto">
          <a:xfrm>
            <a:off x="3234452" y="5299452"/>
            <a:ext cx="1257123" cy="226149"/>
          </a:xfrm>
          <a:prstGeom prst="rect">
            <a:avLst/>
          </a:prstGeom>
          <a:noFill/>
          <a:ln w="9525">
            <a:noFill/>
            <a:miter lim="800000"/>
            <a:headEnd/>
            <a:tailEnd/>
          </a:ln>
        </p:spPr>
      </p:pic>
      <p:pic>
        <p:nvPicPr>
          <p:cNvPr id="95" name="Picture 4"/>
          <p:cNvPicPr>
            <a:picLocks noChangeAspect="1" noChangeArrowheads="1"/>
          </p:cNvPicPr>
          <p:nvPr/>
        </p:nvPicPr>
        <p:blipFill>
          <a:blip r:embed="rId4" cstate="print"/>
          <a:srcRect/>
          <a:stretch>
            <a:fillRect/>
          </a:stretch>
        </p:blipFill>
        <p:spPr bwMode="auto">
          <a:xfrm>
            <a:off x="3234452" y="5071462"/>
            <a:ext cx="1257123" cy="226149"/>
          </a:xfrm>
          <a:prstGeom prst="rect">
            <a:avLst/>
          </a:prstGeom>
          <a:noFill/>
          <a:ln w="9525">
            <a:noFill/>
            <a:miter lim="800000"/>
            <a:headEnd/>
            <a:tailEnd/>
          </a:ln>
        </p:spPr>
      </p:pic>
      <p:pic>
        <p:nvPicPr>
          <p:cNvPr id="96" name="Picture 4"/>
          <p:cNvPicPr>
            <a:picLocks noChangeAspect="1" noChangeArrowheads="1"/>
          </p:cNvPicPr>
          <p:nvPr/>
        </p:nvPicPr>
        <p:blipFill>
          <a:blip r:embed="rId4" cstate="print"/>
          <a:srcRect/>
          <a:stretch>
            <a:fillRect/>
          </a:stretch>
        </p:blipFill>
        <p:spPr bwMode="auto">
          <a:xfrm>
            <a:off x="5062589" y="5755431"/>
            <a:ext cx="1257123" cy="226149"/>
          </a:xfrm>
          <a:prstGeom prst="rect">
            <a:avLst/>
          </a:prstGeom>
          <a:noFill/>
          <a:ln w="9525">
            <a:noFill/>
            <a:miter lim="800000"/>
            <a:headEnd/>
            <a:tailEnd/>
          </a:ln>
        </p:spPr>
      </p:pic>
      <p:pic>
        <p:nvPicPr>
          <p:cNvPr id="97" name="Picture 4"/>
          <p:cNvPicPr>
            <a:picLocks noChangeAspect="1" noChangeArrowheads="1"/>
          </p:cNvPicPr>
          <p:nvPr/>
        </p:nvPicPr>
        <p:blipFill>
          <a:blip r:embed="rId4" cstate="print"/>
          <a:srcRect/>
          <a:stretch>
            <a:fillRect/>
          </a:stretch>
        </p:blipFill>
        <p:spPr bwMode="auto">
          <a:xfrm>
            <a:off x="5062589" y="5527441"/>
            <a:ext cx="1257123" cy="226149"/>
          </a:xfrm>
          <a:prstGeom prst="rect">
            <a:avLst/>
          </a:prstGeom>
          <a:noFill/>
          <a:ln w="9525">
            <a:noFill/>
            <a:miter lim="800000"/>
            <a:headEnd/>
            <a:tailEnd/>
          </a:ln>
        </p:spPr>
      </p:pic>
      <p:pic>
        <p:nvPicPr>
          <p:cNvPr id="98" name="Picture 4"/>
          <p:cNvPicPr>
            <a:picLocks noChangeAspect="1" noChangeArrowheads="1"/>
          </p:cNvPicPr>
          <p:nvPr/>
        </p:nvPicPr>
        <p:blipFill>
          <a:blip r:embed="rId4" cstate="print"/>
          <a:srcRect/>
          <a:stretch>
            <a:fillRect/>
          </a:stretch>
        </p:blipFill>
        <p:spPr bwMode="auto">
          <a:xfrm>
            <a:off x="5057299" y="5301293"/>
            <a:ext cx="1257123" cy="226149"/>
          </a:xfrm>
          <a:prstGeom prst="rect">
            <a:avLst/>
          </a:prstGeom>
          <a:noFill/>
          <a:ln w="9525">
            <a:noFill/>
            <a:miter lim="800000"/>
            <a:headEnd/>
            <a:tailEnd/>
          </a:ln>
        </p:spPr>
      </p:pic>
      <p:pic>
        <p:nvPicPr>
          <p:cNvPr id="99" name="Picture 4"/>
          <p:cNvPicPr>
            <a:picLocks noChangeAspect="1" noChangeArrowheads="1"/>
          </p:cNvPicPr>
          <p:nvPr/>
        </p:nvPicPr>
        <p:blipFill>
          <a:blip r:embed="rId4" cstate="print"/>
          <a:srcRect/>
          <a:stretch>
            <a:fillRect/>
          </a:stretch>
        </p:blipFill>
        <p:spPr bwMode="auto">
          <a:xfrm>
            <a:off x="5057299" y="5073303"/>
            <a:ext cx="1257123" cy="226149"/>
          </a:xfrm>
          <a:prstGeom prst="rect">
            <a:avLst/>
          </a:prstGeom>
          <a:noFill/>
          <a:ln w="9525">
            <a:noFill/>
            <a:miter lim="800000"/>
            <a:headEnd/>
            <a:tailEnd/>
          </a:ln>
        </p:spPr>
      </p:pic>
      <p:pic>
        <p:nvPicPr>
          <p:cNvPr id="100" name="Picture 4"/>
          <p:cNvPicPr>
            <a:picLocks noChangeAspect="1" noChangeArrowheads="1"/>
          </p:cNvPicPr>
          <p:nvPr/>
        </p:nvPicPr>
        <p:blipFill>
          <a:blip r:embed="rId4" cstate="print"/>
          <a:srcRect/>
          <a:stretch>
            <a:fillRect/>
          </a:stretch>
        </p:blipFill>
        <p:spPr bwMode="auto">
          <a:xfrm>
            <a:off x="6636904" y="5750417"/>
            <a:ext cx="1257123" cy="226149"/>
          </a:xfrm>
          <a:prstGeom prst="rect">
            <a:avLst/>
          </a:prstGeom>
          <a:noFill/>
          <a:ln w="9525">
            <a:noFill/>
            <a:miter lim="800000"/>
            <a:headEnd/>
            <a:tailEnd/>
          </a:ln>
        </p:spPr>
      </p:pic>
      <p:pic>
        <p:nvPicPr>
          <p:cNvPr id="101" name="Picture 4"/>
          <p:cNvPicPr>
            <a:picLocks noChangeAspect="1" noChangeArrowheads="1"/>
          </p:cNvPicPr>
          <p:nvPr/>
        </p:nvPicPr>
        <p:blipFill>
          <a:blip r:embed="rId4" cstate="print"/>
          <a:srcRect/>
          <a:stretch>
            <a:fillRect/>
          </a:stretch>
        </p:blipFill>
        <p:spPr bwMode="auto">
          <a:xfrm>
            <a:off x="6636904" y="5522427"/>
            <a:ext cx="1257123" cy="226149"/>
          </a:xfrm>
          <a:prstGeom prst="rect">
            <a:avLst/>
          </a:prstGeom>
          <a:noFill/>
          <a:ln w="9525">
            <a:noFill/>
            <a:miter lim="800000"/>
            <a:headEnd/>
            <a:tailEnd/>
          </a:ln>
        </p:spPr>
      </p:pic>
      <p:pic>
        <p:nvPicPr>
          <p:cNvPr id="102" name="Picture 4"/>
          <p:cNvPicPr>
            <a:picLocks noChangeAspect="1" noChangeArrowheads="1"/>
          </p:cNvPicPr>
          <p:nvPr/>
        </p:nvPicPr>
        <p:blipFill>
          <a:blip r:embed="rId4" cstate="print"/>
          <a:srcRect/>
          <a:stretch>
            <a:fillRect/>
          </a:stretch>
        </p:blipFill>
        <p:spPr bwMode="auto">
          <a:xfrm>
            <a:off x="6631613" y="5296278"/>
            <a:ext cx="1257123" cy="226149"/>
          </a:xfrm>
          <a:prstGeom prst="rect">
            <a:avLst/>
          </a:prstGeom>
          <a:noFill/>
          <a:ln w="9525">
            <a:noFill/>
            <a:miter lim="800000"/>
            <a:headEnd/>
            <a:tailEnd/>
          </a:ln>
        </p:spPr>
      </p:pic>
      <p:pic>
        <p:nvPicPr>
          <p:cNvPr id="103" name="Picture 4"/>
          <p:cNvPicPr>
            <a:picLocks noChangeAspect="1" noChangeArrowheads="1"/>
          </p:cNvPicPr>
          <p:nvPr/>
        </p:nvPicPr>
        <p:blipFill>
          <a:blip r:embed="rId4" cstate="print"/>
          <a:srcRect/>
          <a:stretch>
            <a:fillRect/>
          </a:stretch>
        </p:blipFill>
        <p:spPr bwMode="auto">
          <a:xfrm>
            <a:off x="6631613" y="5068288"/>
            <a:ext cx="1257123" cy="226149"/>
          </a:xfrm>
          <a:prstGeom prst="rect">
            <a:avLst/>
          </a:prstGeom>
          <a:noFill/>
          <a:ln w="9525">
            <a:noFill/>
            <a:miter lim="800000"/>
            <a:headEnd/>
            <a:tailEnd/>
          </a:ln>
        </p:spPr>
      </p:pic>
      <p:pic>
        <p:nvPicPr>
          <p:cNvPr id="104" name="Picture 4"/>
          <p:cNvPicPr>
            <a:picLocks noChangeAspect="1" noChangeArrowheads="1"/>
          </p:cNvPicPr>
          <p:nvPr/>
        </p:nvPicPr>
        <p:blipFill>
          <a:blip r:embed="rId4" cstate="print"/>
          <a:srcRect/>
          <a:stretch>
            <a:fillRect/>
          </a:stretch>
        </p:blipFill>
        <p:spPr bwMode="auto">
          <a:xfrm>
            <a:off x="8255020" y="5744605"/>
            <a:ext cx="1257123" cy="226149"/>
          </a:xfrm>
          <a:prstGeom prst="rect">
            <a:avLst/>
          </a:prstGeom>
          <a:noFill/>
          <a:ln w="9525">
            <a:noFill/>
            <a:miter lim="800000"/>
            <a:headEnd/>
            <a:tailEnd/>
          </a:ln>
        </p:spPr>
      </p:pic>
      <p:pic>
        <p:nvPicPr>
          <p:cNvPr id="105" name="Picture 4"/>
          <p:cNvPicPr>
            <a:picLocks noChangeAspect="1" noChangeArrowheads="1"/>
          </p:cNvPicPr>
          <p:nvPr/>
        </p:nvPicPr>
        <p:blipFill>
          <a:blip r:embed="rId4" cstate="print"/>
          <a:srcRect/>
          <a:stretch>
            <a:fillRect/>
          </a:stretch>
        </p:blipFill>
        <p:spPr bwMode="auto">
          <a:xfrm>
            <a:off x="8255020" y="5516615"/>
            <a:ext cx="1257123" cy="226149"/>
          </a:xfrm>
          <a:prstGeom prst="rect">
            <a:avLst/>
          </a:prstGeom>
          <a:noFill/>
          <a:ln w="9525">
            <a:noFill/>
            <a:miter lim="800000"/>
            <a:headEnd/>
            <a:tailEnd/>
          </a:ln>
        </p:spPr>
      </p:pic>
      <p:pic>
        <p:nvPicPr>
          <p:cNvPr id="106" name="Picture 4"/>
          <p:cNvPicPr>
            <a:picLocks noChangeAspect="1" noChangeArrowheads="1"/>
          </p:cNvPicPr>
          <p:nvPr/>
        </p:nvPicPr>
        <p:blipFill>
          <a:blip r:embed="rId4" cstate="print"/>
          <a:srcRect/>
          <a:stretch>
            <a:fillRect/>
          </a:stretch>
        </p:blipFill>
        <p:spPr bwMode="auto">
          <a:xfrm>
            <a:off x="8249730" y="5290467"/>
            <a:ext cx="1257123" cy="226149"/>
          </a:xfrm>
          <a:prstGeom prst="rect">
            <a:avLst/>
          </a:prstGeom>
          <a:noFill/>
          <a:ln w="9525">
            <a:noFill/>
            <a:miter lim="800000"/>
            <a:headEnd/>
            <a:tailEnd/>
          </a:ln>
        </p:spPr>
      </p:pic>
      <p:pic>
        <p:nvPicPr>
          <p:cNvPr id="107" name="Picture 4"/>
          <p:cNvPicPr>
            <a:picLocks noChangeAspect="1" noChangeArrowheads="1"/>
          </p:cNvPicPr>
          <p:nvPr/>
        </p:nvPicPr>
        <p:blipFill>
          <a:blip r:embed="rId4" cstate="print"/>
          <a:srcRect/>
          <a:stretch>
            <a:fillRect/>
          </a:stretch>
        </p:blipFill>
        <p:spPr bwMode="auto">
          <a:xfrm>
            <a:off x="8249730" y="5062477"/>
            <a:ext cx="1257123" cy="226149"/>
          </a:xfrm>
          <a:prstGeom prst="rect">
            <a:avLst/>
          </a:prstGeom>
          <a:noFill/>
          <a:ln w="9525">
            <a:noFill/>
            <a:miter lim="800000"/>
            <a:headEnd/>
            <a:tailEnd/>
          </a:ln>
        </p:spPr>
      </p:pic>
      <p:sp>
        <p:nvSpPr>
          <p:cNvPr id="78" name="TextBox 82"/>
          <p:cNvSpPr txBox="1">
            <a:spLocks noChangeArrowheads="1"/>
          </p:cNvSpPr>
          <p:nvPr/>
        </p:nvSpPr>
        <p:spPr bwMode="auto">
          <a:xfrm>
            <a:off x="7228020" y="3635075"/>
            <a:ext cx="2833199" cy="234261"/>
          </a:xfrm>
          <a:prstGeom prst="rect">
            <a:avLst/>
          </a:prstGeom>
          <a:noFill/>
          <a:ln w="9525">
            <a:noFill/>
            <a:miter lim="800000"/>
            <a:headEnd/>
            <a:tailEnd/>
          </a:ln>
        </p:spPr>
        <p:txBody>
          <a:bodyPr wrap="square">
            <a:noAutofit/>
          </a:bodyPr>
          <a:lstStyle/>
          <a:p>
            <a:pPr fontAlgn="ctr"/>
            <a:r>
              <a:rPr lang="ru-RU" sz="1400" dirty="0">
                <a:latin typeface="Huawei Sans" panose="020C0503030203020204" pitchFamily="34" charset="0"/>
              </a:rPr>
              <a:t>Коммутируемая сеть </a:t>
            </a:r>
            <a:r>
              <a:rPr lang="ru-RU" sz="1400" dirty="0" err="1">
                <a:solidFill>
                  <a:srgbClr val="000000"/>
                </a:solidFill>
                <a:latin typeface="Huawei Sans" panose="020C0503030203020204" pitchFamily="34" charset="0"/>
              </a:rPr>
              <a:t>PCIe</a:t>
            </a:r>
            <a:endParaRPr lang="ru-RU" sz="1400" dirty="0">
              <a:solidFill>
                <a:srgbClr val="000000"/>
              </a:solidFill>
              <a:latin typeface="Huawei Sans" panose="020C0503030203020204" pitchFamily="34" charset="0"/>
            </a:endParaRPr>
          </a:p>
        </p:txBody>
      </p:sp>
    </p:spTree>
    <p:extLst>
      <p:ext uri="{BB962C8B-B14F-4D97-AF65-F5344CB8AC3E}">
        <p14:creationId xmlns:p14="http://schemas.microsoft.com/office/powerpoint/2010/main" val="252128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dissolve">
                                      <p:cBhvr>
                                        <p:cTn id="7" dur="500"/>
                                        <p:tgtEl>
                                          <p:spTgt spid="14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9"/>
                                        </p:tgtEl>
                                        <p:attrNameLst>
                                          <p:attrName>style.visibility</p:attrName>
                                        </p:attrNameLst>
                                      </p:cBhvr>
                                      <p:to>
                                        <p:strVal val="visible"/>
                                      </p:to>
                                    </p:set>
                                    <p:animEffect transition="in" filter="dissolve">
                                      <p:cBhvr>
                                        <p:cTn id="10" dur="500"/>
                                        <p:tgtEl>
                                          <p:spTgt spid="15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1"/>
                                        </p:tgtEl>
                                        <p:attrNameLst>
                                          <p:attrName>style.visibility</p:attrName>
                                        </p:attrNameLst>
                                      </p:cBhvr>
                                      <p:to>
                                        <p:strVal val="visible"/>
                                      </p:to>
                                    </p:set>
                                    <p:animEffect transition="in" filter="dissolve">
                                      <p:cBhvr>
                                        <p:cTn id="13" dur="500"/>
                                        <p:tgtEl>
                                          <p:spTgt spid="17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72"/>
                                        </p:tgtEl>
                                        <p:attrNameLst>
                                          <p:attrName>style.visibility</p:attrName>
                                        </p:attrNameLst>
                                      </p:cBhvr>
                                      <p:to>
                                        <p:strVal val="visible"/>
                                      </p:to>
                                    </p:set>
                                    <p:animEffect transition="in" filter="dissolve">
                                      <p:cBhvr>
                                        <p:cTn id="16" dur="500"/>
                                        <p:tgtEl>
                                          <p:spTgt spid="17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70"/>
                                        </p:tgtEl>
                                        <p:attrNameLst>
                                          <p:attrName>style.visibility</p:attrName>
                                        </p:attrNameLst>
                                      </p:cBhvr>
                                      <p:to>
                                        <p:strVal val="visible"/>
                                      </p:to>
                                    </p:set>
                                    <p:animEffect transition="in" filter="dissolve">
                                      <p:cBhvr>
                                        <p:cTn id="19" dur="500"/>
                                        <p:tgtEl>
                                          <p:spTgt spid="17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69"/>
                                        </p:tgtEl>
                                        <p:attrNameLst>
                                          <p:attrName>style.visibility</p:attrName>
                                        </p:attrNameLst>
                                      </p:cBhvr>
                                      <p:to>
                                        <p:strVal val="visible"/>
                                      </p:to>
                                    </p:set>
                                    <p:animEffect transition="in" filter="dissolve">
                                      <p:cBhvr>
                                        <p:cTn id="22" dur="500"/>
                                        <p:tgtEl>
                                          <p:spTgt spid="169"/>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167"/>
                                        </p:tgtEl>
                                        <p:attrNameLst>
                                          <p:attrName>style.visibility</p:attrName>
                                        </p:attrNameLst>
                                      </p:cBhvr>
                                      <p:to>
                                        <p:strVal val="visible"/>
                                      </p:to>
                                    </p:set>
                                    <p:animEffect transition="in" filter="wipe(down)">
                                      <p:cBhvr>
                                        <p:cTn id="26" dur="500"/>
                                        <p:tgtEl>
                                          <p:spTgt spid="16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61"/>
                                        </p:tgtEl>
                                        <p:attrNameLst>
                                          <p:attrName>style.visibility</p:attrName>
                                        </p:attrNameLst>
                                      </p:cBhvr>
                                      <p:to>
                                        <p:strVal val="visible"/>
                                      </p:to>
                                    </p:set>
                                    <p:animEffect transition="in" filter="wipe(up)">
                                      <p:cBhvr>
                                        <p:cTn id="31" dur="500"/>
                                        <p:tgtEl>
                                          <p:spTgt spid="161"/>
                                        </p:tgtEl>
                                      </p:cBhvr>
                                    </p:animEffect>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160"/>
                                        </p:tgtEl>
                                        <p:attrNameLst>
                                          <p:attrName>style.visibility</p:attrName>
                                        </p:attrNameLst>
                                      </p:cBhvr>
                                      <p:to>
                                        <p:strVal val="visible"/>
                                      </p:to>
                                    </p:set>
                                    <p:animEffect transition="in" filter="wipe(up)">
                                      <p:cBhvr>
                                        <p:cTn id="35" dur="500"/>
                                        <p:tgtEl>
                                          <p:spTgt spid="160"/>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73"/>
                                        </p:tgtEl>
                                        <p:attrNameLst>
                                          <p:attrName>style.visibility</p:attrName>
                                        </p:attrNameLst>
                                      </p:cBhvr>
                                      <p:to>
                                        <p:strVal val="visible"/>
                                      </p:to>
                                    </p:set>
                                    <p:animEffect transition="in" filter="fade">
                                      <p:cBhvr>
                                        <p:cTn id="39" dur="500"/>
                                        <p:tgtEl>
                                          <p:spTgt spid="173"/>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174"/>
                                        </p:tgtEl>
                                        <p:attrNameLst>
                                          <p:attrName>style.visibility</p:attrName>
                                        </p:attrNameLst>
                                      </p:cBhvr>
                                      <p:to>
                                        <p:strVal val="visible"/>
                                      </p:to>
                                    </p:set>
                                    <p:animEffect transition="in" filter="fade">
                                      <p:cBhvr>
                                        <p:cTn id="43" dur="500"/>
                                        <p:tgtEl>
                                          <p:spTgt spid="17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180"/>
                                        </p:tgtEl>
                                        <p:attrNameLst>
                                          <p:attrName>style.visibility</p:attrName>
                                        </p:attrNameLst>
                                      </p:cBhvr>
                                      <p:to>
                                        <p:strVal val="visible"/>
                                      </p:to>
                                    </p:set>
                                    <p:animEffect transition="in" filter="wipe(right)">
                                      <p:cBhvr>
                                        <p:cTn id="48" dur="500"/>
                                        <p:tgtEl>
                                          <p:spTgt spid="180"/>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82"/>
                                        </p:tgtEl>
                                        <p:attrNameLst>
                                          <p:attrName>style.visibility</p:attrName>
                                        </p:attrNameLst>
                                      </p:cBhvr>
                                      <p:to>
                                        <p:strVal val="visible"/>
                                      </p:to>
                                    </p:set>
                                    <p:animEffect transition="in" filter="fade">
                                      <p:cBhvr>
                                        <p:cTn id="52" dur="500"/>
                                        <p:tgtEl>
                                          <p:spTgt spid="18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81"/>
                                        </p:tgtEl>
                                        <p:attrNameLst>
                                          <p:attrName>style.visibility</p:attrName>
                                        </p:attrNameLst>
                                      </p:cBhvr>
                                      <p:to>
                                        <p:strVal val="visible"/>
                                      </p:to>
                                    </p:set>
                                    <p:animEffect transition="in" filter="wipe(left)">
                                      <p:cBhvr>
                                        <p:cTn id="57" dur="500"/>
                                        <p:tgtEl>
                                          <p:spTgt spid="181"/>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183"/>
                                        </p:tgtEl>
                                        <p:attrNameLst>
                                          <p:attrName>style.visibility</p:attrName>
                                        </p:attrNameLst>
                                      </p:cBhvr>
                                      <p:to>
                                        <p:strVal val="visible"/>
                                      </p:to>
                                    </p:set>
                                    <p:animEffect transition="in" filter="fade">
                                      <p:cBhvr>
                                        <p:cTn id="61" dur="500"/>
                                        <p:tgtEl>
                                          <p:spTgt spid="18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162"/>
                                        </p:tgtEl>
                                        <p:attrNameLst>
                                          <p:attrName>style.visibility</p:attrName>
                                        </p:attrNameLst>
                                      </p:cBhvr>
                                      <p:to>
                                        <p:strVal val="visible"/>
                                      </p:to>
                                    </p:set>
                                    <p:animEffect transition="in" filter="wipe(down)">
                                      <p:cBhvr>
                                        <p:cTn id="66" dur="500"/>
                                        <p:tgtEl>
                                          <p:spTgt spid="162"/>
                                        </p:tgtEl>
                                      </p:cBhvr>
                                    </p:animEffect>
                                  </p:childTnLst>
                                </p:cTn>
                              </p:par>
                            </p:childTnLst>
                          </p:cTn>
                        </p:par>
                        <p:par>
                          <p:cTn id="67" fill="hold">
                            <p:stCondLst>
                              <p:cond delay="500"/>
                            </p:stCondLst>
                            <p:childTnLst>
                              <p:par>
                                <p:cTn id="68" presetID="22" presetClass="entr" presetSubtype="4"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down)">
                                      <p:cBhvr>
                                        <p:cTn id="70" dur="500"/>
                                        <p:tgtEl>
                                          <p:spTgt spid="166"/>
                                        </p:tgtEl>
                                      </p:cBhvr>
                                    </p:animEffect>
                                  </p:childTnLst>
                                </p:cTn>
                              </p:par>
                            </p:childTnLst>
                          </p:cTn>
                        </p:par>
                        <p:par>
                          <p:cTn id="71" fill="hold">
                            <p:stCondLst>
                              <p:cond delay="1000"/>
                            </p:stCondLst>
                            <p:childTnLst>
                              <p:par>
                                <p:cTn id="72" presetID="10" presetClass="entr" presetSubtype="0" fill="hold" grpId="0" nodeType="afterEffect">
                                  <p:stCondLst>
                                    <p:cond delay="0"/>
                                  </p:stCondLst>
                                  <p:childTnLst>
                                    <p:set>
                                      <p:cBhvr>
                                        <p:cTn id="73" dur="1" fill="hold">
                                          <p:stCondLst>
                                            <p:cond delay="0"/>
                                          </p:stCondLst>
                                        </p:cTn>
                                        <p:tgtEl>
                                          <p:spTgt spid="176"/>
                                        </p:tgtEl>
                                        <p:attrNameLst>
                                          <p:attrName>style.visibility</p:attrName>
                                        </p:attrNameLst>
                                      </p:cBhvr>
                                      <p:to>
                                        <p:strVal val="visible"/>
                                      </p:to>
                                    </p:set>
                                    <p:animEffect transition="in" filter="fade">
                                      <p:cBhvr>
                                        <p:cTn id="74" dur="500"/>
                                        <p:tgtEl>
                                          <p:spTgt spid="176"/>
                                        </p:tgtEl>
                                      </p:cBhvr>
                                    </p:animEffect>
                                  </p:childTnLst>
                                </p:cTn>
                              </p:par>
                            </p:childTnLst>
                          </p:cTn>
                        </p:par>
                        <p:par>
                          <p:cTn id="75" fill="hold">
                            <p:stCondLst>
                              <p:cond delay="1500"/>
                            </p:stCondLst>
                            <p:childTnLst>
                              <p:par>
                                <p:cTn id="76" presetID="10" presetClass="entr" presetSubtype="0" fill="hold" grpId="0" nodeType="afterEffect">
                                  <p:stCondLst>
                                    <p:cond delay="0"/>
                                  </p:stCondLst>
                                  <p:childTnLst>
                                    <p:set>
                                      <p:cBhvr>
                                        <p:cTn id="77" dur="1" fill="hold">
                                          <p:stCondLst>
                                            <p:cond delay="0"/>
                                          </p:stCondLst>
                                        </p:cTn>
                                        <p:tgtEl>
                                          <p:spTgt spid="175"/>
                                        </p:tgtEl>
                                        <p:attrNameLst>
                                          <p:attrName>style.visibility</p:attrName>
                                        </p:attrNameLst>
                                      </p:cBhvr>
                                      <p:to>
                                        <p:strVal val="visible"/>
                                      </p:to>
                                    </p:set>
                                    <p:animEffect transition="in" filter="fade">
                                      <p:cBhvr>
                                        <p:cTn id="78" dur="500"/>
                                        <p:tgtEl>
                                          <p:spTgt spid="17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163"/>
                                        </p:tgtEl>
                                        <p:attrNameLst>
                                          <p:attrName>style.visibility</p:attrName>
                                        </p:attrNameLst>
                                      </p:cBhvr>
                                      <p:to>
                                        <p:strVal val="visible"/>
                                      </p:to>
                                    </p:set>
                                    <p:animEffect transition="in" filter="wipe(up)">
                                      <p:cBhvr>
                                        <p:cTn id="83" dur="500"/>
                                        <p:tgtEl>
                                          <p:spTgt spid="163"/>
                                        </p:tgtEl>
                                      </p:cBhvr>
                                    </p:animEffec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177"/>
                                        </p:tgtEl>
                                        <p:attrNameLst>
                                          <p:attrName>style.visibility</p:attrName>
                                        </p:attrNameLst>
                                      </p:cBhvr>
                                      <p:to>
                                        <p:strVal val="visible"/>
                                      </p:to>
                                    </p:set>
                                    <p:animEffect transition="in" filter="fade">
                                      <p:cBhvr>
                                        <p:cTn id="87" dur="500"/>
                                        <p:tgtEl>
                                          <p:spTgt spid="17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184"/>
                                        </p:tgtEl>
                                        <p:attrNameLst>
                                          <p:attrName>style.visibility</p:attrName>
                                        </p:attrNameLst>
                                      </p:cBhvr>
                                      <p:to>
                                        <p:strVal val="visible"/>
                                      </p:to>
                                    </p:set>
                                    <p:animEffect transition="in" filter="wipe(up)">
                                      <p:cBhvr>
                                        <p:cTn id="92" dur="500"/>
                                        <p:tgtEl>
                                          <p:spTgt spid="184"/>
                                        </p:tgtEl>
                                      </p:cBhvr>
                                    </p:animEffect>
                                  </p:childTnLst>
                                </p:cTn>
                              </p:par>
                            </p:childTnLst>
                          </p:cTn>
                        </p:par>
                        <p:par>
                          <p:cTn id="93" fill="hold">
                            <p:stCondLst>
                              <p:cond delay="500"/>
                            </p:stCondLst>
                            <p:childTnLst>
                              <p:par>
                                <p:cTn id="94" presetID="10" presetClass="entr" presetSubtype="0" fill="hold" grpId="0" nodeType="afterEffect">
                                  <p:stCondLst>
                                    <p:cond delay="0"/>
                                  </p:stCondLst>
                                  <p:childTnLst>
                                    <p:set>
                                      <p:cBhvr>
                                        <p:cTn id="95" dur="1" fill="hold">
                                          <p:stCondLst>
                                            <p:cond delay="0"/>
                                          </p:stCondLst>
                                        </p:cTn>
                                        <p:tgtEl>
                                          <p:spTgt spid="185"/>
                                        </p:tgtEl>
                                        <p:attrNameLst>
                                          <p:attrName>style.visibility</p:attrName>
                                        </p:attrNameLst>
                                      </p:cBhvr>
                                      <p:to>
                                        <p:strVal val="visible"/>
                                      </p:to>
                                    </p:set>
                                    <p:animEffect transition="in" filter="fade">
                                      <p:cBhvr>
                                        <p:cTn id="96" dur="500"/>
                                        <p:tgtEl>
                                          <p:spTgt spid="185"/>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164"/>
                                        </p:tgtEl>
                                        <p:attrNameLst>
                                          <p:attrName>style.visibility</p:attrName>
                                        </p:attrNameLst>
                                      </p:cBhvr>
                                      <p:to>
                                        <p:strVal val="visible"/>
                                      </p:to>
                                    </p:set>
                                    <p:animEffect transition="in" filter="wipe(left)">
                                      <p:cBhvr>
                                        <p:cTn id="101" dur="500"/>
                                        <p:tgtEl>
                                          <p:spTgt spid="164"/>
                                        </p:tgtEl>
                                      </p:cBhvr>
                                    </p:animEffect>
                                  </p:childTnLst>
                                </p:cTn>
                              </p:par>
                            </p:childTnLst>
                          </p:cTn>
                        </p:par>
                        <p:par>
                          <p:cTn id="102" fill="hold">
                            <p:stCondLst>
                              <p:cond delay="500"/>
                            </p:stCondLst>
                            <p:childTnLst>
                              <p:par>
                                <p:cTn id="103" presetID="10" presetClass="entr" presetSubtype="0" fill="hold" grpId="0" nodeType="afterEffect">
                                  <p:stCondLst>
                                    <p:cond delay="0"/>
                                  </p:stCondLst>
                                  <p:childTnLst>
                                    <p:set>
                                      <p:cBhvr>
                                        <p:cTn id="104" dur="1" fill="hold">
                                          <p:stCondLst>
                                            <p:cond delay="0"/>
                                          </p:stCondLst>
                                        </p:cTn>
                                        <p:tgtEl>
                                          <p:spTgt spid="178"/>
                                        </p:tgtEl>
                                        <p:attrNameLst>
                                          <p:attrName>style.visibility</p:attrName>
                                        </p:attrNameLst>
                                      </p:cBhvr>
                                      <p:to>
                                        <p:strVal val="visible"/>
                                      </p:to>
                                    </p:set>
                                    <p:animEffect transition="in" filter="fade">
                                      <p:cBhvr>
                                        <p:cTn id="105" dur="500"/>
                                        <p:tgtEl>
                                          <p:spTgt spid="178"/>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1" fill="hold" nodeType="clickEffect">
                                  <p:stCondLst>
                                    <p:cond delay="0"/>
                                  </p:stCondLst>
                                  <p:childTnLst>
                                    <p:set>
                                      <p:cBhvr>
                                        <p:cTn id="109" dur="1" fill="hold">
                                          <p:stCondLst>
                                            <p:cond delay="0"/>
                                          </p:stCondLst>
                                        </p:cTn>
                                        <p:tgtEl>
                                          <p:spTgt spid="165"/>
                                        </p:tgtEl>
                                        <p:attrNameLst>
                                          <p:attrName>style.visibility</p:attrName>
                                        </p:attrNameLst>
                                      </p:cBhvr>
                                      <p:to>
                                        <p:strVal val="visible"/>
                                      </p:to>
                                    </p:set>
                                    <p:animEffect transition="in" filter="wipe(up)">
                                      <p:cBhvr>
                                        <p:cTn id="110" dur="500"/>
                                        <p:tgtEl>
                                          <p:spTgt spid="165"/>
                                        </p:tgtEl>
                                      </p:cBhvr>
                                    </p:animEffect>
                                  </p:childTnLst>
                                </p:cTn>
                              </p:par>
                            </p:childTnLst>
                          </p:cTn>
                        </p:par>
                        <p:par>
                          <p:cTn id="111" fill="hold">
                            <p:stCondLst>
                              <p:cond delay="500"/>
                            </p:stCondLst>
                            <p:childTnLst>
                              <p:par>
                                <p:cTn id="112" presetID="10" presetClass="entr" presetSubtype="0" fill="hold" grpId="0" nodeType="afterEffect">
                                  <p:stCondLst>
                                    <p:cond delay="0"/>
                                  </p:stCondLst>
                                  <p:childTnLst>
                                    <p:set>
                                      <p:cBhvr>
                                        <p:cTn id="113" dur="1" fill="hold">
                                          <p:stCondLst>
                                            <p:cond delay="0"/>
                                          </p:stCondLst>
                                        </p:cTn>
                                        <p:tgtEl>
                                          <p:spTgt spid="179"/>
                                        </p:tgtEl>
                                        <p:attrNameLst>
                                          <p:attrName>style.visibility</p:attrName>
                                        </p:attrNameLst>
                                      </p:cBhvr>
                                      <p:to>
                                        <p:strVal val="visible"/>
                                      </p:to>
                                    </p:set>
                                    <p:animEffect transition="in" filter="fade">
                                      <p:cBhvr>
                                        <p:cTn id="114" dur="500"/>
                                        <p:tgtEl>
                                          <p:spTgt spid="179"/>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1" fill="hold" nodeType="click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500"/>
                            </p:stCondLst>
                            <p:childTnLst>
                              <p:par>
                                <p:cTn id="121" presetID="10" presetClass="entr" presetSubtype="0" fill="hold" grpId="0" nodeType="afterEffect">
                                  <p:stCondLst>
                                    <p:cond delay="0"/>
                                  </p:stCondLst>
                                  <p:childTnLst>
                                    <p:set>
                                      <p:cBhvr>
                                        <p:cTn id="122" dur="1" fill="hold">
                                          <p:stCondLst>
                                            <p:cond delay="0"/>
                                          </p:stCondLst>
                                        </p:cTn>
                                        <p:tgtEl>
                                          <p:spTgt spid="187"/>
                                        </p:tgtEl>
                                        <p:attrNameLst>
                                          <p:attrName>style.visibility</p:attrName>
                                        </p:attrNameLst>
                                      </p:cBhvr>
                                      <p:to>
                                        <p:strVal val="visible"/>
                                      </p:to>
                                    </p:set>
                                    <p:animEffect transition="in" filter="fade">
                                      <p:cBhvr>
                                        <p:cTn id="123" dur="500"/>
                                        <p:tgtEl>
                                          <p:spTgt spid="187"/>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188"/>
                                        </p:tgtEl>
                                        <p:attrNameLst>
                                          <p:attrName>style.visibility</p:attrName>
                                        </p:attrNameLst>
                                      </p:cBhvr>
                                      <p:to>
                                        <p:strVal val="visible"/>
                                      </p:to>
                                    </p:set>
                                    <p:animEffect transition="in" filter="wipe(left)">
                                      <p:cBhvr>
                                        <p:cTn id="128" dur="500"/>
                                        <p:tgtEl>
                                          <p:spTgt spid="188"/>
                                        </p:tgtEl>
                                      </p:cBhvr>
                                    </p:animEffect>
                                  </p:childTnLst>
                                </p:cTn>
                              </p:par>
                            </p:childTnLst>
                          </p:cTn>
                        </p:par>
                        <p:par>
                          <p:cTn id="129" fill="hold">
                            <p:stCondLst>
                              <p:cond delay="500"/>
                            </p:stCondLst>
                            <p:childTnLst>
                              <p:par>
                                <p:cTn id="130" presetID="10" presetClass="entr" presetSubtype="0" fill="hold" grpId="0" nodeType="afterEffect">
                                  <p:stCondLst>
                                    <p:cond delay="0"/>
                                  </p:stCondLst>
                                  <p:childTnLst>
                                    <p:set>
                                      <p:cBhvr>
                                        <p:cTn id="131" dur="1" fill="hold">
                                          <p:stCondLst>
                                            <p:cond delay="0"/>
                                          </p:stCondLst>
                                        </p:cTn>
                                        <p:tgtEl>
                                          <p:spTgt spid="189"/>
                                        </p:tgtEl>
                                        <p:attrNameLst>
                                          <p:attrName>style.visibility</p:attrName>
                                        </p:attrNameLst>
                                      </p:cBhvr>
                                      <p:to>
                                        <p:strVal val="visible"/>
                                      </p:to>
                                    </p:set>
                                    <p:animEffect transition="in" filter="fade">
                                      <p:cBhvr>
                                        <p:cTn id="132" dur="500"/>
                                        <p:tgtEl>
                                          <p:spTgt spid="189"/>
                                        </p:tgtEl>
                                      </p:cBhvr>
                                    </p:animEffect>
                                  </p:childTnLst>
                                </p:cTn>
                              </p:par>
                            </p:childTnLst>
                          </p:cTn>
                        </p:par>
                        <p:par>
                          <p:cTn id="133" fill="hold">
                            <p:stCondLst>
                              <p:cond delay="1000"/>
                            </p:stCondLst>
                            <p:childTnLst>
                              <p:par>
                                <p:cTn id="134" presetID="22" presetClass="entr" presetSubtype="4"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down)">
                                      <p:cBhvr>
                                        <p:cTn id="13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159" grpId="0" animBg="1"/>
      <p:bldP spid="167" grpId="0" animBg="1"/>
      <p:bldP spid="169" grpId="0"/>
      <p:bldP spid="170" grpId="0"/>
      <p:bldP spid="171" grpId="0"/>
      <p:bldP spid="172" grpId="0"/>
      <p:bldP spid="173" grpId="0"/>
      <p:bldP spid="174" grpId="0"/>
      <p:bldP spid="175" grpId="0"/>
      <p:bldP spid="176" grpId="0"/>
      <p:bldP spid="177" grpId="0"/>
      <p:bldP spid="178" grpId="0"/>
      <p:bldP spid="179" grpId="0"/>
      <p:bldP spid="182" grpId="0"/>
      <p:bldP spid="183" grpId="0"/>
      <p:bldP spid="185" grpId="0"/>
      <p:bldP spid="187" grpId="0"/>
      <p:bldP spid="189" grpId="0"/>
      <p:bldP spid="7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wrap="square">
            <a:noAutofit/>
          </a:bodyPr>
          <a:lstStyle/>
          <a:p>
            <a:r>
              <a:rPr lang="ru-RU">
                <a:solidFill>
                  <a:schemeClr val="bg1">
                    <a:lumMod val="50000"/>
                  </a:schemeClr>
                </a:solidFill>
                <a:latin typeface="Huawei Sans" panose="020C0503030203020204" pitchFamily="34" charset="0"/>
              </a:rPr>
              <a:t>Эволюция архитектуры систем хранения данных</a:t>
            </a:r>
          </a:p>
          <a:p>
            <a:r>
              <a:rPr lang="ru-RU">
                <a:solidFill>
                  <a:schemeClr val="bg1">
                    <a:lumMod val="50000"/>
                  </a:schemeClr>
                </a:solidFill>
                <a:latin typeface="Huawei Sans" panose="020C0503030203020204" pitchFamily="34" charset="0"/>
              </a:rPr>
              <a:t>Способы расширения систем хранения данных</a:t>
            </a:r>
          </a:p>
          <a:p>
            <a:r>
              <a:rPr lang="ru-RU" b="1">
                <a:latin typeface="Huawei Sans" panose="020C0503030203020204" pitchFamily="34" charset="0"/>
              </a:rPr>
              <a:t>Архитектура продуктов хранения данных Huawei</a:t>
            </a:r>
          </a:p>
          <a:p>
            <a:endParaRPr lang="en-US" altLang="zh-CN" dirty="0" smtClean="0">
              <a:latin typeface="Huawei Sans" panose="020C0503030203020204" pitchFamily="34" charset="0"/>
            </a:endParaRPr>
          </a:p>
          <a:p>
            <a:endParaRPr lang="en-US" altLang="zh-CN" dirty="0">
              <a:latin typeface="Huawei Sans" panose="020C0503030203020204" pitchFamily="34" charset="0"/>
            </a:endParaRPr>
          </a:p>
        </p:txBody>
      </p:sp>
    </p:spTree>
    <p:extLst>
      <p:ext uri="{BB962C8B-B14F-4D97-AF65-F5344CB8AC3E}">
        <p14:creationId xmlns:p14="http://schemas.microsoft.com/office/powerpoint/2010/main" val="27484176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6282" y="331853"/>
            <a:ext cx="11258232" cy="497095"/>
          </a:xfrm>
        </p:spPr>
        <p:txBody>
          <a:bodyPr wrap="square">
            <a:noAutofit/>
          </a:bodyPr>
          <a:lstStyle/>
          <a:p>
            <a:r>
              <a:rPr lang="ru-RU" sz="3500" dirty="0">
                <a:latin typeface="Huawei Sans" panose="020C0503030203020204" pitchFamily="34" charset="0"/>
              </a:rPr>
              <a:t>Аппаратная архитектура с двумя контроллерами</a:t>
            </a:r>
          </a:p>
        </p:txBody>
      </p:sp>
      <p:grpSp>
        <p:nvGrpSpPr>
          <p:cNvPr id="91" name="组合 90"/>
          <p:cNvGrpSpPr/>
          <p:nvPr/>
        </p:nvGrpSpPr>
        <p:grpSpPr>
          <a:xfrm>
            <a:off x="771709" y="981146"/>
            <a:ext cx="10695568" cy="4976516"/>
            <a:chOff x="771709" y="981146"/>
            <a:chExt cx="10695568" cy="4976516"/>
          </a:xfrm>
        </p:grpSpPr>
        <p:sp>
          <p:nvSpPr>
            <p:cNvPr id="3" name="Rectangle 6"/>
            <p:cNvSpPr>
              <a:spLocks noChangeArrowheads="1"/>
            </p:cNvSpPr>
            <p:nvPr/>
          </p:nvSpPr>
          <p:spPr bwMode="auto">
            <a:xfrm>
              <a:off x="771709" y="4003745"/>
              <a:ext cx="8520373" cy="1079500"/>
            </a:xfrm>
            <a:prstGeom prst="rect">
              <a:avLst/>
            </a:prstGeom>
            <a:noFill/>
            <a:ln w="6350" algn="ctr">
              <a:solidFill>
                <a:srgbClr val="540000"/>
              </a:solidFill>
              <a:miter lim="800000"/>
              <a:headEnd/>
              <a:tailEnd/>
            </a:ln>
          </p:spPr>
          <p:txBody>
            <a:bodyPr wrap="square" lIns="121903" tIns="60952" rIns="121903" bIns="60952" anchor="ctr">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4" name="Line 7"/>
            <p:cNvSpPr>
              <a:spLocks noChangeShapeType="1"/>
            </p:cNvSpPr>
            <p:nvPr/>
          </p:nvSpPr>
          <p:spPr bwMode="auto">
            <a:xfrm flipV="1">
              <a:off x="4132964" y="3716405"/>
              <a:ext cx="0" cy="431800"/>
            </a:xfrm>
            <a:prstGeom prst="line">
              <a:avLst/>
            </a:prstGeom>
            <a:noFill/>
            <a:ln w="6350">
              <a:solidFill>
                <a:srgbClr val="FF0000"/>
              </a:solidFill>
              <a:round/>
              <a:headEn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5" name="Line 8"/>
            <p:cNvSpPr>
              <a:spLocks noChangeShapeType="1"/>
            </p:cNvSpPr>
            <p:nvPr/>
          </p:nvSpPr>
          <p:spPr bwMode="auto">
            <a:xfrm flipV="1">
              <a:off x="6340648" y="3716405"/>
              <a:ext cx="0" cy="431800"/>
            </a:xfrm>
            <a:prstGeom prst="line">
              <a:avLst/>
            </a:prstGeom>
            <a:noFill/>
            <a:ln w="6350">
              <a:solidFill>
                <a:srgbClr val="FF0000"/>
              </a:solidFill>
              <a:round/>
              <a:headEn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6" name="Rectangle 9"/>
            <p:cNvSpPr>
              <a:spLocks noChangeArrowheads="1"/>
            </p:cNvSpPr>
            <p:nvPr/>
          </p:nvSpPr>
          <p:spPr bwMode="auto">
            <a:xfrm>
              <a:off x="9999406" y="1196975"/>
              <a:ext cx="1370515" cy="513703"/>
            </a:xfrm>
            <a:prstGeom prst="rect">
              <a:avLst/>
            </a:prstGeom>
            <a:solidFill>
              <a:srgbClr val="EAEAEA"/>
            </a:solidFill>
            <a:ln w="9525">
              <a:solidFill>
                <a:srgbClr val="DDDDDD"/>
              </a:solidFill>
              <a:miter lim="800000"/>
              <a:headEnd/>
              <a:tailEnd/>
            </a:ln>
          </p:spPr>
          <p:txBody>
            <a:bodyPr wrap="square" lIns="0" tIns="0" rIns="0" bIns="0" anchor="ctr">
              <a:noAutofit/>
            </a:bodyPr>
            <a:lstStyle/>
            <a:p>
              <a:pPr algn="ctr" defTabSz="1144926" fontAlgn="ctr">
                <a:buClr>
                  <a:srgbClr val="000000"/>
                </a:buClr>
                <a:buSzPct val="60000"/>
              </a:pPr>
              <a:r>
                <a:rPr lang="ru-RU" sz="1200" b="1">
                  <a:solidFill>
                    <a:srgbClr val="000000"/>
                  </a:solidFill>
                  <a:latin typeface="Huawei Sans" panose="020C0503030203020204" pitchFamily="34" charset="0"/>
                </a:rPr>
                <a:t>Сервисная подсистема</a:t>
              </a:r>
            </a:p>
          </p:txBody>
        </p:sp>
        <p:grpSp>
          <p:nvGrpSpPr>
            <p:cNvPr id="7" name="组合 6"/>
            <p:cNvGrpSpPr/>
            <p:nvPr/>
          </p:nvGrpSpPr>
          <p:grpSpPr>
            <a:xfrm>
              <a:off x="7732154" y="5041632"/>
              <a:ext cx="3549563" cy="916030"/>
              <a:chOff x="7728182" y="5421313"/>
              <a:chExt cx="3719422" cy="916030"/>
            </a:xfrm>
          </p:grpSpPr>
          <p:sp>
            <p:nvSpPr>
              <p:cNvPr id="8" name="Line 10"/>
              <p:cNvSpPr>
                <a:spLocks noChangeShapeType="1"/>
              </p:cNvSpPr>
              <p:nvPr/>
            </p:nvSpPr>
            <p:spPr bwMode="auto">
              <a:xfrm flipH="1" flipV="1">
                <a:off x="7728182" y="5626100"/>
                <a:ext cx="383117" cy="0"/>
              </a:xfrm>
              <a:prstGeom prst="line">
                <a:avLst/>
              </a:prstGeom>
              <a:noFill/>
              <a:ln w="28575">
                <a:solidFill>
                  <a:srgbClr val="0000FF"/>
                </a:solidFill>
                <a:round/>
                <a:headEnd/>
                <a:tailEn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9" name="Line 11"/>
              <p:cNvSpPr>
                <a:spLocks noChangeShapeType="1"/>
              </p:cNvSpPr>
              <p:nvPr/>
            </p:nvSpPr>
            <p:spPr bwMode="auto">
              <a:xfrm flipH="1" flipV="1">
                <a:off x="7728182" y="5880100"/>
                <a:ext cx="383117" cy="0"/>
              </a:xfrm>
              <a:prstGeom prst="line">
                <a:avLst/>
              </a:prstGeom>
              <a:noFill/>
              <a:ln w="28575">
                <a:solidFill>
                  <a:srgbClr val="009900"/>
                </a:solidFill>
                <a:round/>
                <a:headEnd/>
                <a:tailEn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10" name="Line 12"/>
              <p:cNvSpPr>
                <a:spLocks noChangeShapeType="1"/>
              </p:cNvSpPr>
              <p:nvPr/>
            </p:nvSpPr>
            <p:spPr bwMode="auto">
              <a:xfrm flipH="1" flipV="1">
                <a:off x="7728182" y="6143625"/>
                <a:ext cx="383117" cy="0"/>
              </a:xfrm>
              <a:prstGeom prst="line">
                <a:avLst/>
              </a:prstGeom>
              <a:noFill/>
              <a:ln w="28575">
                <a:solidFill>
                  <a:srgbClr val="FF0000"/>
                </a:solidFill>
                <a:round/>
                <a:headEnd/>
                <a:tailEn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11" name="Rectangle 13"/>
              <p:cNvSpPr>
                <a:spLocks noChangeArrowheads="1"/>
              </p:cNvSpPr>
              <p:nvPr/>
            </p:nvSpPr>
            <p:spPr bwMode="auto">
              <a:xfrm>
                <a:off x="8206558" y="5421313"/>
                <a:ext cx="2761970" cy="402778"/>
              </a:xfrm>
              <a:prstGeom prst="rect">
                <a:avLst/>
              </a:prstGeom>
              <a:noFill/>
              <a:ln w="9525">
                <a:noFill/>
                <a:miter lim="800000"/>
                <a:headEnd/>
                <a:tailEnd/>
              </a:ln>
            </p:spPr>
            <p:txBody>
              <a:bodyPr wrap="square" lIns="114467" tIns="57233" rIns="114467" bIns="57233">
                <a:noAutofit/>
              </a:bodyPr>
              <a:lstStyle/>
              <a:p>
                <a:pPr defTabSz="1144926" fontAlgn="ctr">
                  <a:lnSpc>
                    <a:spcPct val="140000"/>
                  </a:lnSpc>
                  <a:buClr>
                    <a:srgbClr val="000000"/>
                  </a:buClr>
                  <a:buSzPct val="60000"/>
                </a:pPr>
                <a:r>
                  <a:rPr lang="ru-RU" sz="1200" b="1" dirty="0">
                    <a:solidFill>
                      <a:srgbClr val="000000"/>
                    </a:solidFill>
                    <a:latin typeface="Huawei Sans" panose="020C0503030203020204" pitchFamily="34" charset="0"/>
                  </a:rPr>
                  <a:t>Канал получения услуг</a:t>
                </a:r>
              </a:p>
            </p:txBody>
          </p:sp>
          <p:sp>
            <p:nvSpPr>
              <p:cNvPr id="12" name="Rectangle 14"/>
              <p:cNvSpPr>
                <a:spLocks noChangeArrowheads="1"/>
              </p:cNvSpPr>
              <p:nvPr/>
            </p:nvSpPr>
            <p:spPr bwMode="auto">
              <a:xfrm>
                <a:off x="8208677" y="5678711"/>
                <a:ext cx="3238927" cy="402778"/>
              </a:xfrm>
              <a:prstGeom prst="rect">
                <a:avLst/>
              </a:prstGeom>
              <a:noFill/>
              <a:ln w="9525">
                <a:noFill/>
                <a:miter lim="800000"/>
                <a:headEnd/>
                <a:tailEnd/>
              </a:ln>
            </p:spPr>
            <p:txBody>
              <a:bodyPr wrap="square" lIns="114467" tIns="57233" rIns="114467" bIns="57233">
                <a:noAutofit/>
              </a:bodyPr>
              <a:lstStyle/>
              <a:p>
                <a:pPr defTabSz="1144926" fontAlgn="ctr">
                  <a:lnSpc>
                    <a:spcPct val="140000"/>
                  </a:lnSpc>
                  <a:buClr>
                    <a:srgbClr val="000000"/>
                  </a:buClr>
                  <a:buSzPct val="60000"/>
                </a:pPr>
                <a:r>
                  <a:rPr lang="ru-RU" sz="1200" b="1" dirty="0">
                    <a:solidFill>
                      <a:srgbClr val="000000"/>
                    </a:solidFill>
                    <a:latin typeface="Huawei Sans" panose="020C0503030203020204" pitchFamily="34" charset="0"/>
                  </a:rPr>
                  <a:t>Канал управления</a:t>
                </a:r>
              </a:p>
            </p:txBody>
          </p:sp>
          <p:sp>
            <p:nvSpPr>
              <p:cNvPr id="13" name="Rectangle 15"/>
              <p:cNvSpPr>
                <a:spLocks noChangeArrowheads="1"/>
              </p:cNvSpPr>
              <p:nvPr/>
            </p:nvSpPr>
            <p:spPr bwMode="auto">
              <a:xfrm>
                <a:off x="8206558" y="5934565"/>
                <a:ext cx="1536700" cy="402778"/>
              </a:xfrm>
              <a:prstGeom prst="rect">
                <a:avLst/>
              </a:prstGeom>
              <a:noFill/>
              <a:ln w="9525">
                <a:noFill/>
                <a:miter lim="800000"/>
                <a:headEnd/>
                <a:tailEnd/>
              </a:ln>
            </p:spPr>
            <p:txBody>
              <a:bodyPr wrap="square" lIns="114467" tIns="57233" rIns="114467" bIns="57233">
                <a:noAutofit/>
              </a:bodyPr>
              <a:lstStyle/>
              <a:p>
                <a:pPr defTabSz="1144926" fontAlgn="ctr">
                  <a:lnSpc>
                    <a:spcPct val="140000"/>
                  </a:lnSpc>
                  <a:buClr>
                    <a:srgbClr val="000000"/>
                  </a:buClr>
                  <a:buSzPct val="60000"/>
                </a:pPr>
                <a:r>
                  <a:rPr lang="ru-RU" sz="1200" b="1">
                    <a:solidFill>
                      <a:srgbClr val="000000"/>
                    </a:solidFill>
                    <a:latin typeface="Huawei Sans" panose="020C0503030203020204" pitchFamily="34" charset="0"/>
                  </a:rPr>
                  <a:t>Питание</a:t>
                </a:r>
              </a:p>
            </p:txBody>
          </p:sp>
        </p:grpSp>
        <p:sp>
          <p:nvSpPr>
            <p:cNvPr id="15" name="Rectangle 17"/>
            <p:cNvSpPr>
              <a:spLocks noChangeArrowheads="1"/>
            </p:cNvSpPr>
            <p:nvPr/>
          </p:nvSpPr>
          <p:spPr bwMode="auto">
            <a:xfrm>
              <a:off x="2165112" y="4364112"/>
              <a:ext cx="930294" cy="504825"/>
            </a:xfrm>
            <a:prstGeom prst="rect">
              <a:avLst/>
            </a:prstGeom>
            <a:solidFill>
              <a:schemeClr val="accent1">
                <a:lumMod val="75000"/>
              </a:schemeClr>
            </a:solidFill>
            <a:ln w="9525">
              <a:solidFill>
                <a:schemeClr val="bg2"/>
              </a:solidFill>
              <a:miter lim="800000"/>
              <a:headEnd/>
              <a:tailEnd/>
            </a:ln>
          </p:spPr>
          <p:txBody>
            <a:bodyPr wrap="square" lIns="36000" tIns="60952" rIns="36000" bIns="60952" anchor="ctr">
              <a:noAutofit/>
            </a:bodyPr>
            <a:lstStyle/>
            <a:p>
              <a:pPr algn="ctr" fontAlgn="ctr"/>
              <a:r>
                <a:rPr lang="ru-RU" sz="1200" dirty="0">
                  <a:solidFill>
                    <a:srgbClr val="000000"/>
                  </a:solidFill>
                  <a:latin typeface="Huawei Sans" panose="020C0503030203020204" pitchFamily="34" charset="0"/>
                </a:rPr>
                <a:t> </a:t>
              </a:r>
              <a:r>
                <a:rPr lang="ru-RU" sz="1200" dirty="0" smtClean="0">
                  <a:solidFill>
                    <a:srgbClr val="000000"/>
                  </a:solidFill>
                  <a:latin typeface="Huawei Sans" panose="020C0503030203020204" pitchFamily="34" charset="0"/>
                </a:rPr>
                <a:t>Источник </a:t>
              </a:r>
              <a:r>
                <a:rPr lang="ru-RU" sz="1200" dirty="0">
                  <a:solidFill>
                    <a:srgbClr val="000000"/>
                  </a:solidFill>
                  <a:latin typeface="Huawei Sans" panose="020C0503030203020204" pitchFamily="34" charset="0"/>
                </a:rPr>
                <a:t>питания 0</a:t>
              </a:r>
            </a:p>
          </p:txBody>
        </p:sp>
        <p:sp>
          <p:nvSpPr>
            <p:cNvPr id="16" name="Rectangle 18"/>
            <p:cNvSpPr>
              <a:spLocks noChangeArrowheads="1"/>
            </p:cNvSpPr>
            <p:nvPr/>
          </p:nvSpPr>
          <p:spPr bwMode="auto">
            <a:xfrm>
              <a:off x="816150" y="4364112"/>
              <a:ext cx="551470" cy="504825"/>
            </a:xfrm>
            <a:prstGeom prst="rect">
              <a:avLst/>
            </a:prstGeom>
            <a:solidFill>
              <a:srgbClr val="FF4747"/>
            </a:solidFill>
            <a:ln w="9525" algn="ctr">
              <a:solidFill>
                <a:schemeClr val="bg2"/>
              </a:solidFill>
              <a:miter lim="800000"/>
              <a:headEnd/>
              <a:tailEnd/>
            </a:ln>
          </p:spPr>
          <p:txBody>
            <a:bodyPr wrap="square" lIns="36000" tIns="60952" rIns="36000" bIns="60952" anchor="ctr">
              <a:noAutofit/>
            </a:bodyPr>
            <a:lstStyle/>
            <a:p>
              <a:pPr algn="ctr" fontAlgn="ctr"/>
              <a:r>
                <a:rPr lang="ru-RU" sz="1200">
                  <a:solidFill>
                    <a:srgbClr val="000000"/>
                  </a:solidFill>
                  <a:latin typeface="Huawei Sans" panose="020C0503030203020204" pitchFamily="34" charset="0"/>
                </a:rPr>
                <a:t>BBU 0</a:t>
              </a:r>
            </a:p>
          </p:txBody>
        </p:sp>
        <p:sp>
          <p:nvSpPr>
            <p:cNvPr id="17" name="Rectangle 20"/>
            <p:cNvSpPr>
              <a:spLocks noChangeArrowheads="1"/>
            </p:cNvSpPr>
            <p:nvPr/>
          </p:nvSpPr>
          <p:spPr bwMode="auto">
            <a:xfrm>
              <a:off x="1442694" y="4364112"/>
              <a:ext cx="596495" cy="504825"/>
            </a:xfrm>
            <a:prstGeom prst="rect">
              <a:avLst/>
            </a:prstGeom>
            <a:solidFill>
              <a:srgbClr val="FF4747"/>
            </a:solidFill>
            <a:ln w="9525" algn="ctr">
              <a:solidFill>
                <a:schemeClr val="bg2"/>
              </a:solidFill>
              <a:miter lim="800000"/>
              <a:headEnd/>
              <a:tailEnd/>
            </a:ln>
          </p:spPr>
          <p:txBody>
            <a:bodyPr wrap="square" lIns="36000" tIns="60952" rIns="36000" bIns="60952" anchor="ctr">
              <a:noAutofit/>
            </a:bodyPr>
            <a:lstStyle/>
            <a:p>
              <a:pPr algn="ctr" fontAlgn="ctr"/>
              <a:r>
                <a:rPr lang="ru-RU" sz="1200">
                  <a:solidFill>
                    <a:srgbClr val="000000"/>
                  </a:solidFill>
                  <a:latin typeface="Huawei Sans" panose="020C0503030203020204" pitchFamily="34" charset="0"/>
                </a:rPr>
                <a:t>BBU 1</a:t>
              </a:r>
            </a:p>
          </p:txBody>
        </p:sp>
        <p:sp>
          <p:nvSpPr>
            <p:cNvPr id="18" name="Rectangle 25"/>
            <p:cNvSpPr>
              <a:spLocks noChangeArrowheads="1"/>
            </p:cNvSpPr>
            <p:nvPr/>
          </p:nvSpPr>
          <p:spPr bwMode="auto">
            <a:xfrm>
              <a:off x="7125980" y="4364112"/>
              <a:ext cx="886900" cy="504825"/>
            </a:xfrm>
            <a:prstGeom prst="rect">
              <a:avLst/>
            </a:prstGeom>
            <a:solidFill>
              <a:schemeClr val="accent1">
                <a:lumMod val="75000"/>
              </a:schemeClr>
            </a:solidFill>
            <a:ln w="9525">
              <a:solidFill>
                <a:schemeClr val="bg2"/>
              </a:solidFill>
              <a:miter lim="800000"/>
              <a:headEnd/>
              <a:tailEnd/>
            </a:ln>
          </p:spPr>
          <p:txBody>
            <a:bodyPr wrap="square" lIns="36000" tIns="60952" rIns="36000" bIns="60952" anchor="ctr">
              <a:noAutofit/>
            </a:bodyPr>
            <a:lstStyle/>
            <a:p>
              <a:pPr algn="ctr" fontAlgn="ctr"/>
              <a:r>
                <a:rPr lang="ru-RU" sz="1200" dirty="0">
                  <a:solidFill>
                    <a:srgbClr val="000000"/>
                  </a:solidFill>
                  <a:latin typeface="Huawei Sans" panose="020C0503030203020204" pitchFamily="34" charset="0"/>
                </a:rPr>
                <a:t> </a:t>
              </a:r>
              <a:r>
                <a:rPr lang="ru-RU" sz="1200" dirty="0" smtClean="0">
                  <a:solidFill>
                    <a:srgbClr val="000000"/>
                  </a:solidFill>
                  <a:latin typeface="Huawei Sans" panose="020C0503030203020204" pitchFamily="34" charset="0"/>
                </a:rPr>
                <a:t>Источник </a:t>
              </a:r>
              <a:r>
                <a:rPr lang="ru-RU" sz="1200" dirty="0">
                  <a:solidFill>
                    <a:srgbClr val="000000"/>
                  </a:solidFill>
                  <a:latin typeface="Huawei Sans" panose="020C0503030203020204" pitchFamily="34" charset="0"/>
                </a:rPr>
                <a:t>питания 1</a:t>
              </a:r>
            </a:p>
          </p:txBody>
        </p:sp>
        <p:sp>
          <p:nvSpPr>
            <p:cNvPr id="19" name="Rectangle 26"/>
            <p:cNvSpPr>
              <a:spLocks noChangeArrowheads="1"/>
            </p:cNvSpPr>
            <p:nvPr/>
          </p:nvSpPr>
          <p:spPr bwMode="auto">
            <a:xfrm>
              <a:off x="8307677" y="4364112"/>
              <a:ext cx="595283" cy="504825"/>
            </a:xfrm>
            <a:prstGeom prst="rect">
              <a:avLst/>
            </a:prstGeom>
            <a:solidFill>
              <a:srgbClr val="FF4747"/>
            </a:solidFill>
            <a:ln w="9525" algn="ctr">
              <a:solidFill>
                <a:schemeClr val="bg2"/>
              </a:solidFill>
              <a:miter lim="800000"/>
              <a:headEnd/>
              <a:tailEnd/>
            </a:ln>
          </p:spPr>
          <p:txBody>
            <a:bodyPr wrap="square" lIns="36000" tIns="60952" rIns="36000" bIns="60952" anchor="ctr">
              <a:noAutofit/>
            </a:bodyPr>
            <a:lstStyle/>
            <a:p>
              <a:pPr algn="ctr" fontAlgn="ctr"/>
              <a:r>
                <a:rPr lang="ru-RU" sz="1200">
                  <a:solidFill>
                    <a:srgbClr val="000000"/>
                  </a:solidFill>
                  <a:latin typeface="Huawei Sans" panose="020C0503030203020204" pitchFamily="34" charset="0"/>
                </a:rPr>
                <a:t>BBU 2</a:t>
              </a:r>
            </a:p>
          </p:txBody>
        </p:sp>
        <p:sp>
          <p:nvSpPr>
            <p:cNvPr id="20" name="Rectangle 27"/>
            <p:cNvSpPr>
              <a:spLocks noChangeArrowheads="1"/>
            </p:cNvSpPr>
            <p:nvPr/>
          </p:nvSpPr>
          <p:spPr bwMode="auto">
            <a:xfrm>
              <a:off x="9028828" y="4364112"/>
              <a:ext cx="594474" cy="504825"/>
            </a:xfrm>
            <a:prstGeom prst="rect">
              <a:avLst/>
            </a:prstGeom>
            <a:solidFill>
              <a:srgbClr val="FF4747"/>
            </a:solidFill>
            <a:ln w="9525" algn="ctr">
              <a:solidFill>
                <a:schemeClr val="bg2"/>
              </a:solidFill>
              <a:miter lim="800000"/>
              <a:headEnd/>
              <a:tailEnd/>
            </a:ln>
          </p:spPr>
          <p:txBody>
            <a:bodyPr wrap="square" lIns="36000" tIns="60952" rIns="36000" bIns="60952" anchor="ctr">
              <a:noAutofit/>
            </a:bodyPr>
            <a:lstStyle/>
            <a:p>
              <a:pPr algn="ctr" fontAlgn="ctr"/>
              <a:r>
                <a:rPr lang="ru-RU" sz="1200">
                  <a:solidFill>
                    <a:srgbClr val="000000"/>
                  </a:solidFill>
                  <a:latin typeface="Huawei Sans" panose="020C0503030203020204" pitchFamily="34" charset="0"/>
                </a:rPr>
                <a:t>BBU 3</a:t>
              </a:r>
            </a:p>
          </p:txBody>
        </p:sp>
        <p:sp>
          <p:nvSpPr>
            <p:cNvPr id="21" name="Line 28"/>
            <p:cNvSpPr>
              <a:spLocks noChangeShapeType="1"/>
            </p:cNvSpPr>
            <p:nvPr/>
          </p:nvSpPr>
          <p:spPr bwMode="auto">
            <a:xfrm flipH="1">
              <a:off x="1059573" y="4143437"/>
              <a:ext cx="4674287" cy="4775"/>
            </a:xfrm>
            <a:prstGeom prst="line">
              <a:avLst/>
            </a:prstGeom>
            <a:noFill/>
            <a:ln w="6350">
              <a:solidFill>
                <a:srgbClr val="FF0000"/>
              </a:solidFill>
              <a:round/>
              <a:headEnd type="triangle" w="med" len="med"/>
              <a:tailEn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22" name="Line 30"/>
            <p:cNvSpPr>
              <a:spLocks noChangeShapeType="1"/>
            </p:cNvSpPr>
            <p:nvPr/>
          </p:nvSpPr>
          <p:spPr bwMode="auto">
            <a:xfrm flipV="1">
              <a:off x="2452976" y="4148205"/>
              <a:ext cx="0" cy="215900"/>
            </a:xfrm>
            <a:prstGeom prst="line">
              <a:avLst/>
            </a:prstGeom>
            <a:noFill/>
            <a:ln w="6350">
              <a:solidFill>
                <a:srgbClr val="FF0000"/>
              </a:solidFill>
              <a:round/>
              <a:headEn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23" name="Line 32"/>
            <p:cNvSpPr>
              <a:spLocks noChangeShapeType="1"/>
            </p:cNvSpPr>
            <p:nvPr/>
          </p:nvSpPr>
          <p:spPr bwMode="auto">
            <a:xfrm flipV="1">
              <a:off x="1732664" y="4148205"/>
              <a:ext cx="0" cy="215900"/>
            </a:xfrm>
            <a:prstGeom prst="line">
              <a:avLst/>
            </a:prstGeom>
            <a:noFill/>
            <a:ln w="6350">
              <a:solidFill>
                <a:srgbClr val="FF0000"/>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24" name="Line 33"/>
            <p:cNvSpPr>
              <a:spLocks noChangeShapeType="1"/>
            </p:cNvSpPr>
            <p:nvPr/>
          </p:nvSpPr>
          <p:spPr bwMode="auto">
            <a:xfrm flipV="1">
              <a:off x="1059564" y="4148205"/>
              <a:ext cx="0" cy="215900"/>
            </a:xfrm>
            <a:prstGeom prst="line">
              <a:avLst/>
            </a:prstGeom>
            <a:noFill/>
            <a:ln w="6350">
              <a:solidFill>
                <a:srgbClr val="FF0000"/>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25" name="Line 34"/>
            <p:cNvSpPr>
              <a:spLocks noChangeShapeType="1"/>
            </p:cNvSpPr>
            <p:nvPr/>
          </p:nvSpPr>
          <p:spPr bwMode="auto">
            <a:xfrm flipH="1" flipV="1">
              <a:off x="5908845" y="4148205"/>
              <a:ext cx="3505106" cy="0"/>
            </a:xfrm>
            <a:prstGeom prst="line">
              <a:avLst/>
            </a:prstGeom>
            <a:noFill/>
            <a:ln w="6350">
              <a:solidFill>
                <a:srgbClr val="FF0000"/>
              </a:solidFill>
              <a:round/>
              <a:headEn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26" name="Line 35"/>
            <p:cNvSpPr>
              <a:spLocks noChangeShapeType="1"/>
            </p:cNvSpPr>
            <p:nvPr/>
          </p:nvSpPr>
          <p:spPr bwMode="auto">
            <a:xfrm flipV="1">
              <a:off x="9411931" y="4148205"/>
              <a:ext cx="0" cy="215900"/>
            </a:xfrm>
            <a:prstGeom prst="line">
              <a:avLst/>
            </a:prstGeom>
            <a:noFill/>
            <a:ln w="6350">
              <a:solidFill>
                <a:srgbClr val="FF0000"/>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27" name="Line 36"/>
            <p:cNvSpPr>
              <a:spLocks noChangeShapeType="1"/>
            </p:cNvSpPr>
            <p:nvPr/>
          </p:nvSpPr>
          <p:spPr bwMode="auto">
            <a:xfrm flipV="1">
              <a:off x="8643582" y="4148205"/>
              <a:ext cx="0" cy="215900"/>
            </a:xfrm>
            <a:prstGeom prst="line">
              <a:avLst/>
            </a:prstGeom>
            <a:noFill/>
            <a:ln w="6350">
              <a:solidFill>
                <a:srgbClr val="FF0000"/>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28" name="Line 38"/>
            <p:cNvSpPr>
              <a:spLocks noChangeShapeType="1"/>
            </p:cNvSpPr>
            <p:nvPr/>
          </p:nvSpPr>
          <p:spPr bwMode="auto">
            <a:xfrm flipV="1">
              <a:off x="7587364" y="4148205"/>
              <a:ext cx="0" cy="215900"/>
            </a:xfrm>
            <a:prstGeom prst="line">
              <a:avLst/>
            </a:prstGeom>
            <a:noFill/>
            <a:ln w="6350">
              <a:solidFill>
                <a:srgbClr val="FF0000"/>
              </a:solidFill>
              <a:round/>
              <a:headEn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29" name="Rectangle 40"/>
            <p:cNvSpPr>
              <a:spLocks noChangeArrowheads="1"/>
            </p:cNvSpPr>
            <p:nvPr/>
          </p:nvSpPr>
          <p:spPr bwMode="auto">
            <a:xfrm>
              <a:off x="1165108" y="1268483"/>
              <a:ext cx="973072" cy="360363"/>
            </a:xfrm>
            <a:prstGeom prst="rect">
              <a:avLst/>
            </a:prstGeom>
            <a:solidFill>
              <a:srgbClr val="66CCFF"/>
            </a:solidFill>
            <a:ln w="9525" algn="ctr">
              <a:solidFill>
                <a:schemeClr val="bg2"/>
              </a:solidFill>
              <a:miter lim="800000"/>
              <a:headEnd/>
              <a:tailEnd/>
            </a:ln>
          </p:spPr>
          <p:txBody>
            <a:bodyPr wrap="square" lIns="0" tIns="60952" rIns="0" bIns="60952" anchor="ctr">
              <a:noAutofit/>
            </a:bodyPr>
            <a:lstStyle/>
            <a:p>
              <a:pPr algn="ctr" defTabSz="858838" fontAlgn="ctr">
                <a:buClr>
                  <a:prstClr val="black"/>
                </a:buClr>
                <a:buSzPct val="60000"/>
              </a:pPr>
              <a:r>
                <a:rPr lang="ru-RU" sz="1000" dirty="0">
                  <a:solidFill>
                    <a:prstClr val="black"/>
                  </a:solidFill>
                  <a:latin typeface="Huawei Sans" panose="020C0503030203020204" pitchFamily="34" charset="0"/>
                </a:rPr>
                <a:t>Интерфейсный </a:t>
              </a:r>
            </a:p>
            <a:p>
              <a:pPr algn="ctr" defTabSz="858838" fontAlgn="ctr">
                <a:buClr>
                  <a:prstClr val="black"/>
                </a:buClr>
                <a:buSzPct val="60000"/>
              </a:pPr>
              <a:r>
                <a:rPr lang="ru-RU" sz="1000" dirty="0">
                  <a:solidFill>
                    <a:prstClr val="black"/>
                  </a:solidFill>
                  <a:latin typeface="Huawei Sans" panose="020C0503030203020204" pitchFamily="34" charset="0"/>
                </a:rPr>
                <a:t>модуль A0</a:t>
              </a:r>
            </a:p>
          </p:txBody>
        </p:sp>
        <p:sp>
          <p:nvSpPr>
            <p:cNvPr id="30" name="Rectangle 41"/>
            <p:cNvSpPr>
              <a:spLocks noChangeArrowheads="1"/>
            </p:cNvSpPr>
            <p:nvPr/>
          </p:nvSpPr>
          <p:spPr bwMode="auto">
            <a:xfrm>
              <a:off x="5667548" y="1987618"/>
              <a:ext cx="3391585" cy="863600"/>
            </a:xfrm>
            <a:prstGeom prst="rect">
              <a:avLst/>
            </a:prstGeom>
            <a:solidFill>
              <a:srgbClr val="FFCCFF">
                <a:alpha val="45882"/>
              </a:srgbClr>
            </a:solidFill>
            <a:ln w="9525" algn="ctr">
              <a:solidFill>
                <a:schemeClr val="bg2"/>
              </a:solidFill>
              <a:miter lim="800000"/>
              <a:headEnd/>
              <a:tailEnd/>
            </a:ln>
          </p:spPr>
          <p:txBody>
            <a:bodyPr wrap="square" lIns="121903" tIns="60952" rIns="121903" bIns="60952" anchor="ctr">
              <a:noAutofit/>
            </a:bodyPr>
            <a:lstStyle/>
            <a:p>
              <a:pPr indent="715963" fontAlgn="ctr"/>
              <a:r>
                <a:rPr lang="ru-RU" sz="1600" dirty="0" smtClean="0">
                  <a:solidFill>
                    <a:srgbClr val="000000"/>
                  </a:solidFill>
                  <a:latin typeface="Huawei Sans" panose="020C0503030203020204" pitchFamily="34" charset="0"/>
                </a:rPr>
                <a:t>Контроллер </a:t>
              </a:r>
              <a:r>
                <a:rPr lang="ru-RU" sz="1600" dirty="0">
                  <a:solidFill>
                    <a:srgbClr val="000000"/>
                  </a:solidFill>
                  <a:latin typeface="Huawei Sans" panose="020C0503030203020204" pitchFamily="34" charset="0"/>
                </a:rPr>
                <a:t>B</a:t>
              </a:r>
            </a:p>
          </p:txBody>
        </p:sp>
        <p:sp>
          <p:nvSpPr>
            <p:cNvPr id="31" name="Rectangle 42"/>
            <p:cNvSpPr>
              <a:spLocks noChangeArrowheads="1"/>
            </p:cNvSpPr>
            <p:nvPr/>
          </p:nvSpPr>
          <p:spPr bwMode="auto">
            <a:xfrm>
              <a:off x="3459874" y="3284605"/>
              <a:ext cx="1633561" cy="431800"/>
            </a:xfrm>
            <a:prstGeom prst="rect">
              <a:avLst/>
            </a:prstGeom>
            <a:solidFill>
              <a:srgbClr val="CCFFCC"/>
            </a:solidFill>
            <a:ln w="9525">
              <a:solidFill>
                <a:schemeClr val="bg2"/>
              </a:solidFill>
              <a:miter lim="800000"/>
              <a:headEnd/>
              <a:tailEnd/>
            </a:ln>
          </p:spPr>
          <p:txBody>
            <a:bodyPr wrap="square" lIns="121903" tIns="60952" rIns="121903" bIns="60952" anchor="ctr">
              <a:noAutofit/>
            </a:bodyPr>
            <a:lstStyle/>
            <a:p>
              <a:pPr algn="ctr" fontAlgn="ctr"/>
              <a:r>
                <a:rPr lang="ru-RU" sz="1050" dirty="0">
                  <a:solidFill>
                    <a:prstClr val="black"/>
                  </a:solidFill>
                  <a:latin typeface="Huawei Sans" panose="020C0503030203020204" pitchFamily="34" charset="0"/>
                </a:rPr>
                <a:t> </a:t>
              </a:r>
              <a:r>
                <a:rPr lang="ru-RU" sz="1050" dirty="0" smtClean="0">
                  <a:solidFill>
                    <a:prstClr val="black"/>
                  </a:solidFill>
                  <a:latin typeface="Huawei Sans" panose="020C0503030203020204" pitchFamily="34" charset="0"/>
                </a:rPr>
                <a:t>Модуль </a:t>
              </a:r>
              <a:r>
                <a:rPr lang="ru-RU" sz="1050" dirty="0">
                  <a:solidFill>
                    <a:prstClr val="black"/>
                  </a:solidFill>
                  <a:latin typeface="Huawei Sans" panose="020C0503030203020204" pitchFamily="34" charset="0"/>
                </a:rPr>
                <a:t>управления интерфейсами A</a:t>
              </a:r>
            </a:p>
          </p:txBody>
        </p:sp>
        <p:sp>
          <p:nvSpPr>
            <p:cNvPr id="32" name="Rectangle 43"/>
            <p:cNvSpPr>
              <a:spLocks noChangeArrowheads="1"/>
            </p:cNvSpPr>
            <p:nvPr/>
          </p:nvSpPr>
          <p:spPr bwMode="auto">
            <a:xfrm>
              <a:off x="5379682" y="3284605"/>
              <a:ext cx="1633559" cy="431800"/>
            </a:xfrm>
            <a:prstGeom prst="rect">
              <a:avLst/>
            </a:prstGeom>
            <a:solidFill>
              <a:srgbClr val="CCFFCC"/>
            </a:solidFill>
            <a:ln w="9525">
              <a:solidFill>
                <a:schemeClr val="bg2"/>
              </a:solidFill>
              <a:miter lim="800000"/>
              <a:headEnd/>
              <a:tailEnd/>
            </a:ln>
          </p:spPr>
          <p:txBody>
            <a:bodyPr wrap="square" lIns="121903" tIns="60952" rIns="121903" bIns="60952" anchor="ctr">
              <a:noAutofit/>
            </a:bodyPr>
            <a:lstStyle/>
            <a:p>
              <a:pPr algn="ctr" fontAlgn="ctr"/>
              <a:r>
                <a:rPr lang="ru-RU" sz="1050" dirty="0">
                  <a:solidFill>
                    <a:prstClr val="black"/>
                  </a:solidFill>
                  <a:latin typeface="Huawei Sans" panose="020C0503030203020204" pitchFamily="34" charset="0"/>
                </a:rPr>
                <a:t> </a:t>
              </a:r>
              <a:r>
                <a:rPr lang="ru-RU" sz="1050" dirty="0" smtClean="0">
                  <a:solidFill>
                    <a:prstClr val="black"/>
                  </a:solidFill>
                  <a:latin typeface="Huawei Sans" panose="020C0503030203020204" pitchFamily="34" charset="0"/>
                </a:rPr>
                <a:t>Модуль </a:t>
              </a:r>
              <a:r>
                <a:rPr lang="ru-RU" sz="1050" dirty="0">
                  <a:solidFill>
                    <a:prstClr val="black"/>
                  </a:solidFill>
                  <a:latin typeface="Huawei Sans" panose="020C0503030203020204" pitchFamily="34" charset="0"/>
                </a:rPr>
                <a:t>управления интерфейсами B</a:t>
              </a:r>
            </a:p>
          </p:txBody>
        </p:sp>
        <p:sp>
          <p:nvSpPr>
            <p:cNvPr id="33" name="Line 44"/>
            <p:cNvSpPr>
              <a:spLocks noChangeShapeType="1"/>
            </p:cNvSpPr>
            <p:nvPr/>
          </p:nvSpPr>
          <p:spPr bwMode="auto">
            <a:xfrm flipV="1">
              <a:off x="9411931" y="1844741"/>
              <a:ext cx="2021" cy="2301875"/>
            </a:xfrm>
            <a:prstGeom prst="line">
              <a:avLst/>
            </a:prstGeom>
            <a:noFill/>
            <a:ln w="6350">
              <a:solidFill>
                <a:srgbClr val="FF0000"/>
              </a:solidFill>
              <a:round/>
              <a:headEnd/>
              <a:tailEn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34" name="Line 45"/>
            <p:cNvSpPr>
              <a:spLocks noChangeShapeType="1"/>
            </p:cNvSpPr>
            <p:nvPr/>
          </p:nvSpPr>
          <p:spPr bwMode="auto">
            <a:xfrm flipV="1">
              <a:off x="1059565" y="1844741"/>
              <a:ext cx="2021" cy="2301875"/>
            </a:xfrm>
            <a:prstGeom prst="line">
              <a:avLst/>
            </a:prstGeom>
            <a:noFill/>
            <a:ln w="6350">
              <a:solidFill>
                <a:srgbClr val="FF0000"/>
              </a:solidFill>
              <a:round/>
              <a:headEnd/>
              <a:tailEn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35" name="Line 46"/>
            <p:cNvSpPr>
              <a:spLocks noChangeShapeType="1"/>
            </p:cNvSpPr>
            <p:nvPr/>
          </p:nvSpPr>
          <p:spPr bwMode="auto">
            <a:xfrm flipH="1" flipV="1">
              <a:off x="1061680" y="1844743"/>
              <a:ext cx="2783417" cy="0"/>
            </a:xfrm>
            <a:prstGeom prst="line">
              <a:avLst/>
            </a:prstGeom>
            <a:noFill/>
            <a:ln w="6350">
              <a:solidFill>
                <a:srgbClr val="FF0000"/>
              </a:solidFill>
              <a:round/>
              <a:headEnd/>
              <a:tailEn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36" name="Line 47"/>
            <p:cNvSpPr>
              <a:spLocks noChangeShapeType="1"/>
            </p:cNvSpPr>
            <p:nvPr/>
          </p:nvSpPr>
          <p:spPr bwMode="auto">
            <a:xfrm flipV="1">
              <a:off x="1444798" y="1628845"/>
              <a:ext cx="0" cy="215900"/>
            </a:xfrm>
            <a:prstGeom prst="line">
              <a:avLst/>
            </a:prstGeom>
            <a:noFill/>
            <a:ln w="6350">
              <a:solidFill>
                <a:srgbClr val="FF0000"/>
              </a:solidFill>
              <a:round/>
              <a:headEn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37" name="Line 48"/>
            <p:cNvSpPr>
              <a:spLocks noChangeShapeType="1"/>
            </p:cNvSpPr>
            <p:nvPr/>
          </p:nvSpPr>
          <p:spPr bwMode="auto">
            <a:xfrm flipH="1" flipV="1">
              <a:off x="4899199" y="2419418"/>
              <a:ext cx="735282" cy="0"/>
            </a:xfrm>
            <a:prstGeom prst="line">
              <a:avLst/>
            </a:prstGeom>
            <a:noFill/>
            <a:ln w="12700">
              <a:solidFill>
                <a:srgbClr val="0000FF"/>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38" name="Line 49"/>
            <p:cNvSpPr>
              <a:spLocks noChangeShapeType="1"/>
            </p:cNvSpPr>
            <p:nvPr/>
          </p:nvSpPr>
          <p:spPr bwMode="auto">
            <a:xfrm flipH="1">
              <a:off x="1827915" y="1628849"/>
              <a:ext cx="0" cy="358775"/>
            </a:xfrm>
            <a:prstGeom prst="line">
              <a:avLst/>
            </a:prstGeom>
            <a:noFill/>
            <a:ln w="6350">
              <a:solidFill>
                <a:srgbClr val="0000FF"/>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39" name="Line 50"/>
            <p:cNvSpPr>
              <a:spLocks noChangeShapeType="1"/>
            </p:cNvSpPr>
            <p:nvPr/>
          </p:nvSpPr>
          <p:spPr bwMode="auto">
            <a:xfrm>
              <a:off x="1637420" y="981150"/>
              <a:ext cx="2020" cy="287337"/>
            </a:xfrm>
            <a:prstGeom prst="line">
              <a:avLst/>
            </a:prstGeom>
            <a:noFill/>
            <a:ln w="6350">
              <a:solidFill>
                <a:srgbClr val="0000FF"/>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40" name="Line 51"/>
            <p:cNvSpPr>
              <a:spLocks noChangeShapeType="1"/>
            </p:cNvSpPr>
            <p:nvPr/>
          </p:nvSpPr>
          <p:spPr bwMode="auto">
            <a:xfrm flipV="1">
              <a:off x="1059567" y="2419418"/>
              <a:ext cx="181800" cy="0"/>
            </a:xfrm>
            <a:prstGeom prst="line">
              <a:avLst/>
            </a:prstGeom>
            <a:noFill/>
            <a:ln w="6350">
              <a:solidFill>
                <a:srgbClr val="FF0000"/>
              </a:solidFill>
              <a:round/>
              <a:headEn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41" name="Line 52"/>
            <p:cNvSpPr>
              <a:spLocks noChangeShapeType="1"/>
            </p:cNvSpPr>
            <p:nvPr/>
          </p:nvSpPr>
          <p:spPr bwMode="auto">
            <a:xfrm flipH="1" flipV="1">
              <a:off x="9221441" y="2419418"/>
              <a:ext cx="181800" cy="0"/>
            </a:xfrm>
            <a:prstGeom prst="line">
              <a:avLst/>
            </a:prstGeom>
            <a:noFill/>
            <a:ln w="6350">
              <a:solidFill>
                <a:srgbClr val="FF0000"/>
              </a:solidFill>
              <a:round/>
              <a:headEn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42" name="Line 53"/>
            <p:cNvSpPr>
              <a:spLocks noChangeShapeType="1"/>
            </p:cNvSpPr>
            <p:nvPr/>
          </p:nvSpPr>
          <p:spPr bwMode="auto">
            <a:xfrm flipV="1">
              <a:off x="2788882" y="2846455"/>
              <a:ext cx="0" cy="1157288"/>
            </a:xfrm>
            <a:prstGeom prst="line">
              <a:avLst/>
            </a:prstGeom>
            <a:noFill/>
            <a:ln w="12700">
              <a:solidFill>
                <a:srgbClr val="009900"/>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43" name="Line 54"/>
            <p:cNvSpPr>
              <a:spLocks noChangeShapeType="1"/>
            </p:cNvSpPr>
            <p:nvPr/>
          </p:nvSpPr>
          <p:spPr bwMode="auto">
            <a:xfrm flipV="1">
              <a:off x="7877348" y="2846455"/>
              <a:ext cx="0" cy="1157288"/>
            </a:xfrm>
            <a:prstGeom prst="line">
              <a:avLst/>
            </a:prstGeom>
            <a:noFill/>
            <a:ln w="12700">
              <a:solidFill>
                <a:srgbClr val="009900"/>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44" name="Line 55"/>
            <p:cNvSpPr>
              <a:spLocks noChangeShapeType="1"/>
            </p:cNvSpPr>
            <p:nvPr/>
          </p:nvSpPr>
          <p:spPr bwMode="auto">
            <a:xfrm flipV="1">
              <a:off x="4323466" y="2847290"/>
              <a:ext cx="1799" cy="437319"/>
            </a:xfrm>
            <a:prstGeom prst="line">
              <a:avLst/>
            </a:prstGeom>
            <a:noFill/>
            <a:ln w="12700">
              <a:solidFill>
                <a:srgbClr val="009900"/>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45" name="Line 56"/>
            <p:cNvSpPr>
              <a:spLocks noChangeShapeType="1"/>
            </p:cNvSpPr>
            <p:nvPr/>
          </p:nvSpPr>
          <p:spPr bwMode="auto">
            <a:xfrm flipV="1">
              <a:off x="6148032" y="2847290"/>
              <a:ext cx="1453" cy="437319"/>
            </a:xfrm>
            <a:prstGeom prst="line">
              <a:avLst/>
            </a:prstGeom>
            <a:noFill/>
            <a:ln w="12700">
              <a:solidFill>
                <a:srgbClr val="009900"/>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46" name="Rectangle 57"/>
            <p:cNvSpPr>
              <a:spLocks noChangeArrowheads="1"/>
            </p:cNvSpPr>
            <p:nvPr/>
          </p:nvSpPr>
          <p:spPr bwMode="auto">
            <a:xfrm>
              <a:off x="771709" y="981146"/>
              <a:ext cx="8520373" cy="2016125"/>
            </a:xfrm>
            <a:prstGeom prst="rect">
              <a:avLst/>
            </a:prstGeom>
            <a:noFill/>
            <a:ln w="6350">
              <a:solidFill>
                <a:srgbClr val="0070C0"/>
              </a:solidFill>
              <a:miter lim="800000"/>
              <a:headEnd/>
              <a:tailEnd/>
            </a:ln>
          </p:spPr>
          <p:txBody>
            <a:bodyPr wrap="square" lIns="121903" tIns="60952" rIns="121903" bIns="60952" anchor="ctr">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47" name="Rectangle 58"/>
            <p:cNvSpPr>
              <a:spLocks noChangeArrowheads="1"/>
            </p:cNvSpPr>
            <p:nvPr/>
          </p:nvSpPr>
          <p:spPr bwMode="auto">
            <a:xfrm>
              <a:off x="3364615" y="3068712"/>
              <a:ext cx="3757205" cy="790575"/>
            </a:xfrm>
            <a:prstGeom prst="rect">
              <a:avLst/>
            </a:prstGeom>
            <a:noFill/>
            <a:ln w="6350">
              <a:solidFill>
                <a:schemeClr val="accent1">
                  <a:lumMod val="50000"/>
                </a:schemeClr>
              </a:solidFill>
              <a:miter lim="800000"/>
              <a:headEnd/>
              <a:tailEnd/>
            </a:ln>
          </p:spPr>
          <p:txBody>
            <a:bodyPr wrap="square" lIns="121903" tIns="60952" rIns="121903" bIns="60952" anchor="ctr">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48" name="Rectangle 59"/>
            <p:cNvSpPr>
              <a:spLocks noChangeArrowheads="1"/>
            </p:cNvSpPr>
            <p:nvPr/>
          </p:nvSpPr>
          <p:spPr bwMode="auto">
            <a:xfrm>
              <a:off x="10004819" y="3120200"/>
              <a:ext cx="1412812" cy="517065"/>
            </a:xfrm>
            <a:prstGeom prst="rect">
              <a:avLst/>
            </a:prstGeom>
            <a:solidFill>
              <a:srgbClr val="EAEAEA"/>
            </a:solidFill>
            <a:ln w="9525">
              <a:solidFill>
                <a:srgbClr val="DDDDDD"/>
              </a:solidFill>
              <a:miter lim="800000"/>
              <a:headEnd/>
              <a:tailEnd/>
            </a:ln>
          </p:spPr>
          <p:txBody>
            <a:bodyPr wrap="square" lIns="0" tIns="0" rIns="0" bIns="0" anchor="ctr">
              <a:noAutofit/>
            </a:bodyPr>
            <a:lstStyle/>
            <a:p>
              <a:pPr algn="ctr" defTabSz="1144926" fontAlgn="ctr">
                <a:buClr>
                  <a:srgbClr val="000000"/>
                </a:buClr>
                <a:buSzPct val="60000"/>
              </a:pPr>
              <a:r>
                <a:rPr lang="ru-RU" sz="1200" b="1" dirty="0">
                  <a:solidFill>
                    <a:srgbClr val="000000"/>
                  </a:solidFill>
                  <a:latin typeface="Huawei Sans" panose="020C0503030203020204" pitchFamily="34" charset="0"/>
                </a:rPr>
                <a:t>Подсистема </a:t>
              </a:r>
              <a:r>
                <a:rPr lang="ru-RU" sz="1200" b="1" dirty="0" smtClean="0">
                  <a:solidFill>
                    <a:srgbClr val="000000"/>
                  </a:solidFill>
                  <a:latin typeface="Huawei Sans" panose="020C0503030203020204" pitchFamily="34" charset="0"/>
                </a:rPr>
                <a:t>управления</a:t>
              </a:r>
              <a:endParaRPr lang="ru-RU" sz="1200" b="1" dirty="0">
                <a:solidFill>
                  <a:srgbClr val="000000"/>
                </a:solidFill>
                <a:latin typeface="Huawei Sans" panose="020C0503030203020204" pitchFamily="34" charset="0"/>
              </a:endParaRPr>
            </a:p>
          </p:txBody>
        </p:sp>
        <p:sp>
          <p:nvSpPr>
            <p:cNvPr id="49" name="Rectangle 60"/>
            <p:cNvSpPr>
              <a:spLocks noChangeArrowheads="1"/>
            </p:cNvSpPr>
            <p:nvPr/>
          </p:nvSpPr>
          <p:spPr bwMode="auto">
            <a:xfrm>
              <a:off x="9997848" y="4364112"/>
              <a:ext cx="1469429" cy="504825"/>
            </a:xfrm>
            <a:prstGeom prst="rect">
              <a:avLst/>
            </a:prstGeom>
            <a:solidFill>
              <a:srgbClr val="EAEAEA"/>
            </a:solidFill>
            <a:ln w="9525">
              <a:solidFill>
                <a:srgbClr val="DDDDDD"/>
              </a:solidFill>
              <a:miter lim="800000"/>
              <a:headEnd/>
              <a:tailEnd/>
            </a:ln>
          </p:spPr>
          <p:txBody>
            <a:bodyPr wrap="square" lIns="0" tIns="0" rIns="0" bIns="0" anchor="ctr">
              <a:noAutofit/>
            </a:bodyPr>
            <a:lstStyle/>
            <a:p>
              <a:pPr algn="ctr" defTabSz="1144926" fontAlgn="ctr">
                <a:buClr>
                  <a:srgbClr val="000000"/>
                </a:buClr>
                <a:buSzPct val="60000"/>
              </a:pPr>
              <a:r>
                <a:rPr lang="ru-RU" sz="1200" b="1" dirty="0" err="1" smtClean="0">
                  <a:solidFill>
                    <a:srgbClr val="000000"/>
                  </a:solidFill>
                  <a:latin typeface="Huawei Sans" panose="020C0503030203020204" pitchFamily="34" charset="0"/>
                </a:rPr>
                <a:t>Электромехани-ческая</a:t>
              </a:r>
              <a:r>
                <a:rPr lang="ru-RU" sz="1200" b="1" dirty="0" smtClean="0">
                  <a:solidFill>
                    <a:srgbClr val="000000"/>
                  </a:solidFill>
                  <a:latin typeface="Huawei Sans" panose="020C0503030203020204" pitchFamily="34" charset="0"/>
                </a:rPr>
                <a:t> </a:t>
              </a:r>
              <a:r>
                <a:rPr lang="ru-RU" sz="1200" b="1" dirty="0">
                  <a:solidFill>
                    <a:srgbClr val="000000"/>
                  </a:solidFill>
                  <a:latin typeface="Huawei Sans" panose="020C0503030203020204" pitchFamily="34" charset="0"/>
                </a:rPr>
                <a:t>подсистема</a:t>
              </a:r>
            </a:p>
          </p:txBody>
        </p:sp>
        <p:sp>
          <p:nvSpPr>
            <p:cNvPr id="50" name="Line 61"/>
            <p:cNvSpPr>
              <a:spLocks noChangeShapeType="1"/>
            </p:cNvSpPr>
            <p:nvPr/>
          </p:nvSpPr>
          <p:spPr bwMode="auto">
            <a:xfrm flipH="1" flipV="1">
              <a:off x="9292082" y="1478030"/>
              <a:ext cx="690303" cy="0"/>
            </a:xfrm>
            <a:prstGeom prst="line">
              <a:avLst/>
            </a:prstGeom>
            <a:noFill/>
            <a:ln w="6350">
              <a:solidFill>
                <a:srgbClr val="0070C0"/>
              </a:solidFill>
              <a:miter lim="800000"/>
              <a:headEnd/>
              <a:tailEnd/>
            </a:ln>
          </p:spPr>
          <p:txBody>
            <a:bodyPr wrap="square" lIns="121903" tIns="60952" rIns="121903" bIns="60952" anchor="ctr">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51" name="Line 62"/>
            <p:cNvSpPr>
              <a:spLocks noChangeShapeType="1"/>
            </p:cNvSpPr>
            <p:nvPr/>
          </p:nvSpPr>
          <p:spPr bwMode="auto">
            <a:xfrm flipH="1" flipV="1">
              <a:off x="7125979" y="3427481"/>
              <a:ext cx="2878840" cy="0"/>
            </a:xfrm>
            <a:prstGeom prst="line">
              <a:avLst/>
            </a:prstGeom>
            <a:noFill/>
            <a:ln w="6350">
              <a:solidFill>
                <a:schemeClr val="accent1">
                  <a:lumMod val="50000"/>
                </a:schemeClr>
              </a:solidFill>
              <a:miter lim="800000"/>
              <a:headEnd/>
              <a:tailEnd/>
            </a:ln>
          </p:spPr>
          <p:txBody>
            <a:bodyPr wrap="square" lIns="121903" tIns="60952" rIns="121903" bIns="60952" anchor="ctr">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52" name="Line 63"/>
            <p:cNvSpPr>
              <a:spLocks noChangeShapeType="1"/>
            </p:cNvSpPr>
            <p:nvPr/>
          </p:nvSpPr>
          <p:spPr bwMode="auto">
            <a:xfrm flipH="1" flipV="1">
              <a:off x="9623308" y="4580005"/>
              <a:ext cx="367640" cy="0"/>
            </a:xfrm>
            <a:prstGeom prst="line">
              <a:avLst/>
            </a:prstGeom>
            <a:noFill/>
            <a:ln w="6350" algn="ctr">
              <a:solidFill>
                <a:srgbClr val="540000"/>
              </a:solidFill>
              <a:miter lim="800000"/>
              <a:headEnd/>
              <a:tailEnd/>
            </a:ln>
          </p:spPr>
          <p:txBody>
            <a:bodyPr wrap="square" lIns="121903" tIns="60952" rIns="121903" bIns="60952" anchor="ctr">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53" name="Rectangle 64"/>
            <p:cNvSpPr>
              <a:spLocks noChangeArrowheads="1"/>
            </p:cNvSpPr>
            <p:nvPr/>
          </p:nvSpPr>
          <p:spPr bwMode="auto">
            <a:xfrm>
              <a:off x="2002080" y="1496802"/>
              <a:ext cx="1189782" cy="287939"/>
            </a:xfrm>
            <a:prstGeom prst="rect">
              <a:avLst/>
            </a:prstGeom>
            <a:noFill/>
            <a:ln w="9525">
              <a:noFill/>
              <a:miter lim="800000"/>
              <a:headEnd/>
              <a:tailEnd/>
            </a:ln>
          </p:spPr>
          <p:txBody>
            <a:bodyPr wrap="square" lIns="114467" tIns="57233" rIns="114467" bIns="57233">
              <a:noAutofit/>
            </a:bodyPr>
            <a:lstStyle/>
            <a:p>
              <a:pPr algn="ctr" defTabSz="1144926" fontAlgn="ctr">
                <a:lnSpc>
                  <a:spcPct val="140000"/>
                </a:lnSpc>
                <a:buClr>
                  <a:srgbClr val="000000"/>
                </a:buClr>
                <a:buSzPct val="60000"/>
              </a:pPr>
              <a:r>
                <a:rPr lang="ru-RU" sz="1200" b="1">
                  <a:solidFill>
                    <a:srgbClr val="0000FF"/>
                  </a:solidFill>
                  <a:latin typeface="Huawei Sans" panose="020C0503030203020204" pitchFamily="34" charset="0"/>
                </a:rPr>
                <a:t>PCIe 3.0 x8</a:t>
              </a:r>
            </a:p>
          </p:txBody>
        </p:sp>
        <p:sp>
          <p:nvSpPr>
            <p:cNvPr id="54" name="Rectangle 65"/>
            <p:cNvSpPr>
              <a:spLocks noChangeArrowheads="1"/>
            </p:cNvSpPr>
            <p:nvPr/>
          </p:nvSpPr>
          <p:spPr bwMode="auto">
            <a:xfrm>
              <a:off x="1810934" y="3999477"/>
              <a:ext cx="567923" cy="287939"/>
            </a:xfrm>
            <a:prstGeom prst="rect">
              <a:avLst/>
            </a:prstGeom>
            <a:noFill/>
            <a:ln w="9525">
              <a:noFill/>
              <a:miter lim="800000"/>
              <a:headEnd/>
              <a:tailEnd/>
            </a:ln>
          </p:spPr>
          <p:txBody>
            <a:bodyPr wrap="square" lIns="114467" tIns="57233" rIns="114467" bIns="57233">
              <a:noAutofit/>
            </a:bodyPr>
            <a:lstStyle/>
            <a:p>
              <a:pPr algn="ctr" defTabSz="1144926" fontAlgn="ctr">
                <a:lnSpc>
                  <a:spcPct val="140000"/>
                </a:lnSpc>
                <a:buClr>
                  <a:srgbClr val="000000"/>
                </a:buClr>
                <a:buSzPct val="60000"/>
              </a:pPr>
              <a:r>
                <a:rPr lang="ru-RU" sz="1200" b="1">
                  <a:solidFill>
                    <a:srgbClr val="FF0000"/>
                  </a:solidFill>
                  <a:latin typeface="Huawei Sans" panose="020C0503030203020204" pitchFamily="34" charset="0"/>
                </a:rPr>
                <a:t>12 В</a:t>
              </a:r>
            </a:p>
          </p:txBody>
        </p:sp>
        <p:sp>
          <p:nvSpPr>
            <p:cNvPr id="55" name="Rectangle 66"/>
            <p:cNvSpPr>
              <a:spLocks noChangeArrowheads="1"/>
            </p:cNvSpPr>
            <p:nvPr/>
          </p:nvSpPr>
          <p:spPr bwMode="auto">
            <a:xfrm>
              <a:off x="7818393" y="4005834"/>
              <a:ext cx="673197" cy="287939"/>
            </a:xfrm>
            <a:prstGeom prst="rect">
              <a:avLst/>
            </a:prstGeom>
            <a:noFill/>
            <a:ln w="9525">
              <a:noFill/>
              <a:miter lim="800000"/>
              <a:headEnd/>
              <a:tailEnd/>
            </a:ln>
          </p:spPr>
          <p:txBody>
            <a:bodyPr wrap="square" lIns="114467" tIns="57233" rIns="114467" bIns="57233">
              <a:noAutofit/>
            </a:bodyPr>
            <a:lstStyle/>
            <a:p>
              <a:pPr algn="ctr" defTabSz="1144926" fontAlgn="ctr">
                <a:lnSpc>
                  <a:spcPct val="140000"/>
                </a:lnSpc>
                <a:buClr>
                  <a:srgbClr val="000000"/>
                </a:buClr>
                <a:buSzPct val="60000"/>
              </a:pPr>
              <a:r>
                <a:rPr lang="ru-RU" sz="1200" b="1">
                  <a:solidFill>
                    <a:srgbClr val="FF0000"/>
                  </a:solidFill>
                  <a:latin typeface="Huawei Sans" panose="020C0503030203020204" pitchFamily="34" charset="0"/>
                </a:rPr>
                <a:t>12 В</a:t>
              </a:r>
            </a:p>
          </p:txBody>
        </p:sp>
        <p:sp>
          <p:nvSpPr>
            <p:cNvPr id="56" name="Line 67"/>
            <p:cNvSpPr>
              <a:spLocks noChangeShapeType="1"/>
            </p:cNvSpPr>
            <p:nvPr/>
          </p:nvSpPr>
          <p:spPr bwMode="auto">
            <a:xfrm flipV="1">
              <a:off x="1637415" y="1628841"/>
              <a:ext cx="0" cy="360363"/>
            </a:xfrm>
            <a:prstGeom prst="line">
              <a:avLst/>
            </a:prstGeom>
            <a:noFill/>
            <a:ln w="12700">
              <a:solidFill>
                <a:srgbClr val="009900"/>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57" name="Line 68"/>
            <p:cNvSpPr>
              <a:spLocks noChangeShapeType="1"/>
            </p:cNvSpPr>
            <p:nvPr/>
          </p:nvSpPr>
          <p:spPr bwMode="auto">
            <a:xfrm flipV="1">
              <a:off x="3845098" y="1628845"/>
              <a:ext cx="0" cy="215900"/>
            </a:xfrm>
            <a:prstGeom prst="line">
              <a:avLst/>
            </a:prstGeom>
            <a:noFill/>
            <a:ln w="6350">
              <a:solidFill>
                <a:srgbClr val="FF0000"/>
              </a:solidFill>
              <a:round/>
              <a:headEn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58" name="Line 69"/>
            <p:cNvSpPr>
              <a:spLocks noChangeShapeType="1"/>
            </p:cNvSpPr>
            <p:nvPr/>
          </p:nvSpPr>
          <p:spPr bwMode="auto">
            <a:xfrm flipH="1" flipV="1">
              <a:off x="6052781" y="1844743"/>
              <a:ext cx="3361170" cy="0"/>
            </a:xfrm>
            <a:prstGeom prst="line">
              <a:avLst/>
            </a:prstGeom>
            <a:noFill/>
            <a:ln w="6350">
              <a:solidFill>
                <a:srgbClr val="FF0000"/>
              </a:solidFill>
              <a:round/>
              <a:headEnd/>
              <a:tailEn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59" name="Rectangle 70"/>
            <p:cNvSpPr>
              <a:spLocks noChangeArrowheads="1"/>
            </p:cNvSpPr>
            <p:nvPr/>
          </p:nvSpPr>
          <p:spPr bwMode="auto">
            <a:xfrm>
              <a:off x="3709943" y="1268483"/>
              <a:ext cx="989208" cy="360363"/>
            </a:xfrm>
            <a:prstGeom prst="rect">
              <a:avLst/>
            </a:prstGeom>
            <a:solidFill>
              <a:srgbClr val="66CCFF"/>
            </a:solidFill>
            <a:ln w="9525" algn="ctr">
              <a:solidFill>
                <a:schemeClr val="bg2"/>
              </a:solidFill>
              <a:miter lim="800000"/>
              <a:headEnd/>
              <a:tailEnd/>
            </a:ln>
          </p:spPr>
          <p:txBody>
            <a:bodyPr wrap="square" lIns="0" tIns="60952" rIns="0" bIns="60952" anchor="ctr">
              <a:noAutofit/>
            </a:bodyPr>
            <a:lstStyle/>
            <a:p>
              <a:pPr algn="ctr" defTabSz="858838" fontAlgn="ctr">
                <a:buClr>
                  <a:prstClr val="black"/>
                </a:buClr>
                <a:buSzPct val="60000"/>
              </a:pPr>
              <a:r>
                <a:rPr lang="ru-RU" sz="1000" dirty="0">
                  <a:solidFill>
                    <a:prstClr val="black"/>
                  </a:solidFill>
                  <a:latin typeface="Huawei Sans" panose="020C0503030203020204" pitchFamily="34" charset="0"/>
                </a:rPr>
                <a:t>Интерфейсный </a:t>
              </a:r>
            </a:p>
            <a:p>
              <a:pPr algn="ctr" defTabSz="858838" fontAlgn="ctr">
                <a:buClr>
                  <a:prstClr val="black"/>
                </a:buClr>
                <a:buSzPct val="60000"/>
              </a:pPr>
              <a:r>
                <a:rPr lang="ru-RU" sz="1000" dirty="0">
                  <a:solidFill>
                    <a:prstClr val="black"/>
                  </a:solidFill>
                  <a:latin typeface="Huawei Sans" panose="020C0503030203020204" pitchFamily="34" charset="0"/>
                </a:rPr>
                <a:t>модуль </a:t>
              </a:r>
              <a:r>
                <a:rPr lang="ru-RU" sz="1000" dirty="0">
                  <a:solidFill>
                    <a:srgbClr val="000000"/>
                  </a:solidFill>
                  <a:latin typeface="Huawei Sans" panose="020C0503030203020204" pitchFamily="34" charset="0"/>
                </a:rPr>
                <a:t>A7</a:t>
              </a:r>
            </a:p>
          </p:txBody>
        </p:sp>
        <p:sp>
          <p:nvSpPr>
            <p:cNvPr id="60" name="Line 71"/>
            <p:cNvSpPr>
              <a:spLocks noChangeShapeType="1"/>
            </p:cNvSpPr>
            <p:nvPr/>
          </p:nvSpPr>
          <p:spPr bwMode="auto">
            <a:xfrm>
              <a:off x="4039831" y="981150"/>
              <a:ext cx="2021" cy="287337"/>
            </a:xfrm>
            <a:prstGeom prst="line">
              <a:avLst/>
            </a:prstGeom>
            <a:noFill/>
            <a:ln w="6350">
              <a:solidFill>
                <a:srgbClr val="0000FF"/>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61" name="Line 72"/>
            <p:cNvSpPr>
              <a:spLocks noChangeShapeType="1"/>
            </p:cNvSpPr>
            <p:nvPr/>
          </p:nvSpPr>
          <p:spPr bwMode="auto">
            <a:xfrm flipH="1">
              <a:off x="4228215" y="1628849"/>
              <a:ext cx="0" cy="358775"/>
            </a:xfrm>
            <a:prstGeom prst="line">
              <a:avLst/>
            </a:prstGeom>
            <a:noFill/>
            <a:ln w="6350">
              <a:solidFill>
                <a:srgbClr val="0000FF"/>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62" name="Line 73"/>
            <p:cNvSpPr>
              <a:spLocks noChangeShapeType="1"/>
            </p:cNvSpPr>
            <p:nvPr/>
          </p:nvSpPr>
          <p:spPr bwMode="auto">
            <a:xfrm flipV="1">
              <a:off x="4037715" y="1628841"/>
              <a:ext cx="0" cy="360363"/>
            </a:xfrm>
            <a:prstGeom prst="line">
              <a:avLst/>
            </a:prstGeom>
            <a:noFill/>
            <a:ln w="12700">
              <a:solidFill>
                <a:srgbClr val="009900"/>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63" name="Rectangle 74"/>
            <p:cNvSpPr>
              <a:spLocks noChangeArrowheads="1"/>
            </p:cNvSpPr>
            <p:nvPr/>
          </p:nvSpPr>
          <p:spPr bwMode="auto">
            <a:xfrm>
              <a:off x="2405764" y="1231119"/>
              <a:ext cx="533729" cy="328215"/>
            </a:xfrm>
            <a:prstGeom prst="rect">
              <a:avLst/>
            </a:prstGeom>
            <a:noFill/>
            <a:ln w="9525">
              <a:noFill/>
              <a:miter lim="800000"/>
              <a:headEnd/>
              <a:tailEnd/>
            </a:ln>
          </p:spPr>
          <p:txBody>
            <a:bodyPr wrap="square" lIns="121903" tIns="60952" rIns="121903" bIns="60952">
              <a:noAutofit/>
            </a:bodyPr>
            <a:lstStyle/>
            <a:p>
              <a:pPr fontAlgn="ctr"/>
              <a:r>
                <a:rPr lang="ru-RU" sz="1333">
                  <a:solidFill>
                    <a:srgbClr val="000000"/>
                  </a:solidFill>
                  <a:latin typeface="Huawei Sans" panose="020C0503030203020204" pitchFamily="34" charset="0"/>
                </a:rPr>
                <a:t>...</a:t>
              </a:r>
            </a:p>
          </p:txBody>
        </p:sp>
        <p:sp>
          <p:nvSpPr>
            <p:cNvPr id="64" name="Rectangle 75"/>
            <p:cNvSpPr>
              <a:spLocks noChangeArrowheads="1"/>
            </p:cNvSpPr>
            <p:nvPr/>
          </p:nvSpPr>
          <p:spPr bwMode="auto">
            <a:xfrm>
              <a:off x="5826619" y="1268483"/>
              <a:ext cx="872898" cy="360363"/>
            </a:xfrm>
            <a:prstGeom prst="rect">
              <a:avLst/>
            </a:prstGeom>
            <a:solidFill>
              <a:srgbClr val="66CCFF"/>
            </a:solidFill>
            <a:ln w="9525" algn="ctr">
              <a:solidFill>
                <a:schemeClr val="bg2"/>
              </a:solidFill>
              <a:miter lim="800000"/>
              <a:headEnd/>
              <a:tailEnd/>
            </a:ln>
          </p:spPr>
          <p:txBody>
            <a:bodyPr wrap="square" lIns="0" tIns="60952" rIns="0" bIns="60952" anchor="ctr">
              <a:noAutofit/>
            </a:bodyPr>
            <a:lstStyle/>
            <a:p>
              <a:pPr algn="ctr" defTabSz="858838" fontAlgn="ctr">
                <a:buClr>
                  <a:prstClr val="black"/>
                </a:buClr>
                <a:buSzPct val="60000"/>
              </a:pPr>
              <a:r>
                <a:rPr lang="ru-RU" sz="900" dirty="0">
                  <a:solidFill>
                    <a:prstClr val="black"/>
                  </a:solidFill>
                  <a:latin typeface="Huawei Sans" panose="020C0503030203020204" pitchFamily="34" charset="0"/>
                </a:rPr>
                <a:t>Интерфейсный </a:t>
              </a:r>
            </a:p>
            <a:p>
              <a:pPr algn="ctr" defTabSz="858838" fontAlgn="ctr">
                <a:buClr>
                  <a:prstClr val="black"/>
                </a:buClr>
                <a:buSzPct val="60000"/>
              </a:pPr>
              <a:r>
                <a:rPr lang="ru-RU" sz="900" dirty="0">
                  <a:solidFill>
                    <a:prstClr val="black"/>
                  </a:solidFill>
                  <a:latin typeface="Huawei Sans" panose="020C0503030203020204" pitchFamily="34" charset="0"/>
                </a:rPr>
                <a:t>модуль </a:t>
              </a:r>
              <a:r>
                <a:rPr lang="ru-RU" sz="900" dirty="0">
                  <a:solidFill>
                    <a:srgbClr val="000000"/>
                  </a:solidFill>
                  <a:latin typeface="Huawei Sans" panose="020C0503030203020204" pitchFamily="34" charset="0"/>
                </a:rPr>
                <a:t>B7</a:t>
              </a:r>
            </a:p>
          </p:txBody>
        </p:sp>
        <p:sp>
          <p:nvSpPr>
            <p:cNvPr id="65" name="Line 76"/>
            <p:cNvSpPr>
              <a:spLocks noChangeShapeType="1"/>
            </p:cNvSpPr>
            <p:nvPr/>
          </p:nvSpPr>
          <p:spPr bwMode="auto">
            <a:xfrm flipV="1">
              <a:off x="6052782" y="1628845"/>
              <a:ext cx="0" cy="215900"/>
            </a:xfrm>
            <a:prstGeom prst="line">
              <a:avLst/>
            </a:prstGeom>
            <a:noFill/>
            <a:ln w="6350">
              <a:solidFill>
                <a:srgbClr val="FF0000"/>
              </a:solidFill>
              <a:round/>
              <a:headEn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66" name="Line 77"/>
            <p:cNvSpPr>
              <a:spLocks noChangeShapeType="1"/>
            </p:cNvSpPr>
            <p:nvPr/>
          </p:nvSpPr>
          <p:spPr bwMode="auto">
            <a:xfrm flipH="1">
              <a:off x="6435898" y="1628849"/>
              <a:ext cx="0" cy="358775"/>
            </a:xfrm>
            <a:prstGeom prst="line">
              <a:avLst/>
            </a:prstGeom>
            <a:noFill/>
            <a:ln w="6350">
              <a:solidFill>
                <a:srgbClr val="0000FF"/>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67" name="Line 78"/>
            <p:cNvSpPr>
              <a:spLocks noChangeShapeType="1"/>
            </p:cNvSpPr>
            <p:nvPr/>
          </p:nvSpPr>
          <p:spPr bwMode="auto">
            <a:xfrm>
              <a:off x="6245398" y="981150"/>
              <a:ext cx="2021" cy="287337"/>
            </a:xfrm>
            <a:prstGeom prst="line">
              <a:avLst/>
            </a:prstGeom>
            <a:noFill/>
            <a:ln w="6350">
              <a:solidFill>
                <a:srgbClr val="0000FF"/>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68" name="Rectangle 79"/>
            <p:cNvSpPr>
              <a:spLocks noChangeArrowheads="1"/>
            </p:cNvSpPr>
            <p:nvPr/>
          </p:nvSpPr>
          <p:spPr bwMode="auto">
            <a:xfrm>
              <a:off x="6610074" y="1496802"/>
              <a:ext cx="1189781" cy="287939"/>
            </a:xfrm>
            <a:prstGeom prst="rect">
              <a:avLst/>
            </a:prstGeom>
            <a:noFill/>
            <a:ln w="9525">
              <a:noFill/>
              <a:miter lim="800000"/>
              <a:headEnd/>
              <a:tailEnd/>
            </a:ln>
          </p:spPr>
          <p:txBody>
            <a:bodyPr wrap="square" lIns="114467" tIns="57233" rIns="114467" bIns="57233">
              <a:noAutofit/>
            </a:bodyPr>
            <a:lstStyle/>
            <a:p>
              <a:pPr algn="ctr" defTabSz="1144926" fontAlgn="ctr">
                <a:lnSpc>
                  <a:spcPct val="140000"/>
                </a:lnSpc>
                <a:buClr>
                  <a:srgbClr val="000000"/>
                </a:buClr>
                <a:buSzPct val="60000"/>
              </a:pPr>
              <a:r>
                <a:rPr lang="ru-RU" sz="1200" b="1">
                  <a:solidFill>
                    <a:srgbClr val="0000FF"/>
                  </a:solidFill>
                  <a:latin typeface="Huawei Sans" panose="020C0503030203020204" pitchFamily="34" charset="0"/>
                </a:rPr>
                <a:t>PCIe 3.0 x8</a:t>
              </a:r>
            </a:p>
          </p:txBody>
        </p:sp>
        <p:sp>
          <p:nvSpPr>
            <p:cNvPr id="69" name="Line 80"/>
            <p:cNvSpPr>
              <a:spLocks noChangeShapeType="1"/>
            </p:cNvSpPr>
            <p:nvPr/>
          </p:nvSpPr>
          <p:spPr bwMode="auto">
            <a:xfrm flipV="1">
              <a:off x="6245398" y="1628841"/>
              <a:ext cx="0" cy="360363"/>
            </a:xfrm>
            <a:prstGeom prst="line">
              <a:avLst/>
            </a:prstGeom>
            <a:noFill/>
            <a:ln w="12700">
              <a:solidFill>
                <a:srgbClr val="009900"/>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70" name="Line 81"/>
            <p:cNvSpPr>
              <a:spLocks noChangeShapeType="1"/>
            </p:cNvSpPr>
            <p:nvPr/>
          </p:nvSpPr>
          <p:spPr bwMode="auto">
            <a:xfrm flipV="1">
              <a:off x="8453082" y="1628845"/>
              <a:ext cx="0" cy="215900"/>
            </a:xfrm>
            <a:prstGeom prst="line">
              <a:avLst/>
            </a:prstGeom>
            <a:noFill/>
            <a:ln w="6350">
              <a:solidFill>
                <a:srgbClr val="FF0000"/>
              </a:solidFill>
              <a:round/>
              <a:headEn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71" name="Rectangle 82"/>
            <p:cNvSpPr>
              <a:spLocks noChangeArrowheads="1"/>
            </p:cNvSpPr>
            <p:nvPr/>
          </p:nvSpPr>
          <p:spPr bwMode="auto">
            <a:xfrm>
              <a:off x="8216326" y="1268483"/>
              <a:ext cx="887457" cy="360363"/>
            </a:xfrm>
            <a:prstGeom prst="rect">
              <a:avLst/>
            </a:prstGeom>
            <a:solidFill>
              <a:srgbClr val="66CCFF"/>
            </a:solidFill>
            <a:ln w="9525" algn="ctr">
              <a:solidFill>
                <a:schemeClr val="bg2"/>
              </a:solidFill>
              <a:miter lim="800000"/>
              <a:headEnd/>
              <a:tailEnd/>
            </a:ln>
          </p:spPr>
          <p:txBody>
            <a:bodyPr wrap="square" lIns="0" tIns="60952" rIns="0" bIns="60952" anchor="ctr">
              <a:noAutofit/>
            </a:bodyPr>
            <a:lstStyle/>
            <a:p>
              <a:pPr algn="ctr" defTabSz="858838" fontAlgn="ctr">
                <a:buClr>
                  <a:prstClr val="black"/>
                </a:buClr>
                <a:buSzPct val="60000"/>
              </a:pPr>
              <a:r>
                <a:rPr lang="ru-RU" sz="900" dirty="0">
                  <a:solidFill>
                    <a:prstClr val="black"/>
                  </a:solidFill>
                  <a:latin typeface="Huawei Sans" panose="020C0503030203020204" pitchFamily="34" charset="0"/>
                </a:rPr>
                <a:t>Интерфейсный </a:t>
              </a:r>
            </a:p>
            <a:p>
              <a:pPr algn="ctr" defTabSz="858838" fontAlgn="ctr">
                <a:buClr>
                  <a:prstClr val="black"/>
                </a:buClr>
                <a:buSzPct val="60000"/>
              </a:pPr>
              <a:r>
                <a:rPr lang="ru-RU" sz="900" dirty="0">
                  <a:solidFill>
                    <a:prstClr val="black"/>
                  </a:solidFill>
                  <a:latin typeface="Huawei Sans" panose="020C0503030203020204" pitchFamily="34" charset="0"/>
                </a:rPr>
                <a:t>модуль B0</a:t>
              </a:r>
            </a:p>
          </p:txBody>
        </p:sp>
        <p:sp>
          <p:nvSpPr>
            <p:cNvPr id="72" name="Line 83"/>
            <p:cNvSpPr>
              <a:spLocks noChangeShapeType="1"/>
            </p:cNvSpPr>
            <p:nvPr/>
          </p:nvSpPr>
          <p:spPr bwMode="auto">
            <a:xfrm>
              <a:off x="8647826" y="981150"/>
              <a:ext cx="2020" cy="287337"/>
            </a:xfrm>
            <a:prstGeom prst="line">
              <a:avLst/>
            </a:prstGeom>
            <a:noFill/>
            <a:ln w="6350">
              <a:solidFill>
                <a:srgbClr val="0000FF"/>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73" name="Line 84"/>
            <p:cNvSpPr>
              <a:spLocks noChangeShapeType="1"/>
            </p:cNvSpPr>
            <p:nvPr/>
          </p:nvSpPr>
          <p:spPr bwMode="auto">
            <a:xfrm flipH="1">
              <a:off x="8836198" y="1628849"/>
              <a:ext cx="0" cy="358775"/>
            </a:xfrm>
            <a:prstGeom prst="line">
              <a:avLst/>
            </a:prstGeom>
            <a:noFill/>
            <a:ln w="6350">
              <a:solidFill>
                <a:srgbClr val="0000FF"/>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74" name="Line 85"/>
            <p:cNvSpPr>
              <a:spLocks noChangeShapeType="1"/>
            </p:cNvSpPr>
            <p:nvPr/>
          </p:nvSpPr>
          <p:spPr bwMode="auto">
            <a:xfrm flipV="1">
              <a:off x="8645698" y="1628841"/>
              <a:ext cx="0" cy="360363"/>
            </a:xfrm>
            <a:prstGeom prst="line">
              <a:avLst/>
            </a:prstGeom>
            <a:noFill/>
            <a:ln w="12700">
              <a:solidFill>
                <a:srgbClr val="009900"/>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75" name="Rectangle 86"/>
            <p:cNvSpPr>
              <a:spLocks noChangeArrowheads="1"/>
            </p:cNvSpPr>
            <p:nvPr/>
          </p:nvSpPr>
          <p:spPr bwMode="auto">
            <a:xfrm>
              <a:off x="7125979" y="1213934"/>
              <a:ext cx="348149" cy="328215"/>
            </a:xfrm>
            <a:prstGeom prst="rect">
              <a:avLst/>
            </a:prstGeom>
            <a:noFill/>
            <a:ln w="9525">
              <a:noFill/>
              <a:miter lim="800000"/>
              <a:headEnd/>
              <a:tailEnd/>
            </a:ln>
          </p:spPr>
          <p:txBody>
            <a:bodyPr wrap="square" lIns="121903" tIns="60952" rIns="121903" bIns="60952">
              <a:noAutofit/>
            </a:bodyPr>
            <a:lstStyle/>
            <a:p>
              <a:pPr fontAlgn="ctr"/>
              <a:r>
                <a:rPr lang="ru-RU" sz="1333">
                  <a:solidFill>
                    <a:srgbClr val="000000"/>
                  </a:solidFill>
                  <a:latin typeface="Huawei Sans" panose="020C0503030203020204" pitchFamily="34" charset="0"/>
                </a:rPr>
                <a:t>...</a:t>
              </a:r>
            </a:p>
          </p:txBody>
        </p:sp>
        <p:sp>
          <p:nvSpPr>
            <p:cNvPr id="76" name="Rectangle 39"/>
            <p:cNvSpPr>
              <a:spLocks noChangeArrowheads="1"/>
            </p:cNvSpPr>
            <p:nvPr/>
          </p:nvSpPr>
          <p:spPr bwMode="auto">
            <a:xfrm>
              <a:off x="1252182" y="1987618"/>
              <a:ext cx="3480464" cy="863600"/>
            </a:xfrm>
            <a:prstGeom prst="rect">
              <a:avLst/>
            </a:prstGeom>
            <a:solidFill>
              <a:srgbClr val="FFCCFF">
                <a:alpha val="45882"/>
              </a:srgbClr>
            </a:solidFill>
            <a:ln w="9525" algn="ctr">
              <a:solidFill>
                <a:schemeClr val="bg2"/>
              </a:solidFill>
              <a:miter lim="800000"/>
              <a:headEnd/>
              <a:tailEnd/>
            </a:ln>
          </p:spPr>
          <p:txBody>
            <a:bodyPr wrap="square" lIns="121903" tIns="60952" rIns="121903" bIns="60952" anchor="ctr">
              <a:noAutofit/>
            </a:bodyPr>
            <a:lstStyle/>
            <a:p>
              <a:pPr algn="r" fontAlgn="ctr"/>
              <a:r>
                <a:rPr lang="ru-RU" sz="1600" dirty="0" smtClean="0">
                  <a:solidFill>
                    <a:srgbClr val="000000"/>
                  </a:solidFill>
                  <a:latin typeface="Huawei Sans" panose="020C0503030203020204" pitchFamily="34" charset="0"/>
                </a:rPr>
                <a:t>    Контроллер </a:t>
              </a:r>
              <a:r>
                <a:rPr lang="ru-RU" sz="1600" dirty="0">
                  <a:solidFill>
                    <a:srgbClr val="000000"/>
                  </a:solidFill>
                  <a:latin typeface="Huawei Sans" panose="020C0503030203020204" pitchFamily="34" charset="0"/>
                </a:rPr>
                <a:t>A</a:t>
              </a:r>
            </a:p>
          </p:txBody>
        </p:sp>
        <p:sp>
          <p:nvSpPr>
            <p:cNvPr id="77" name="Rectangle 21"/>
            <p:cNvSpPr>
              <a:spLocks noChangeArrowheads="1"/>
            </p:cNvSpPr>
            <p:nvPr/>
          </p:nvSpPr>
          <p:spPr bwMode="auto">
            <a:xfrm>
              <a:off x="1281356" y="2003954"/>
              <a:ext cx="1124407" cy="311340"/>
            </a:xfrm>
            <a:prstGeom prst="rect">
              <a:avLst/>
            </a:prstGeom>
            <a:solidFill>
              <a:srgbClr val="FFFF66"/>
            </a:solidFill>
            <a:ln w="9525">
              <a:solidFill>
                <a:schemeClr val="bg2"/>
              </a:solidFill>
              <a:miter lim="800000"/>
              <a:headEnd/>
              <a:tailEnd/>
            </a:ln>
          </p:spPr>
          <p:txBody>
            <a:bodyPr wrap="square" lIns="36000" tIns="60952" rIns="36000" bIns="60952" anchor="ctr">
              <a:noAutofit/>
            </a:bodyPr>
            <a:lstStyle/>
            <a:p>
              <a:pPr algn="ctr" fontAlgn="ctr"/>
              <a:r>
                <a:rPr lang="ru-RU" sz="1050" dirty="0">
                  <a:solidFill>
                    <a:srgbClr val="000000"/>
                  </a:solidFill>
                  <a:latin typeface="Huawei Sans" panose="020C0503030203020204" pitchFamily="34" charset="0"/>
                </a:rPr>
                <a:t>Модуль вентиляторов 0</a:t>
              </a:r>
            </a:p>
          </p:txBody>
        </p:sp>
        <p:sp>
          <p:nvSpPr>
            <p:cNvPr id="78" name="Rectangle 23"/>
            <p:cNvSpPr>
              <a:spLocks noChangeArrowheads="1"/>
            </p:cNvSpPr>
            <p:nvPr/>
          </p:nvSpPr>
          <p:spPr bwMode="auto">
            <a:xfrm>
              <a:off x="1281356" y="2544014"/>
              <a:ext cx="1124407" cy="311340"/>
            </a:xfrm>
            <a:prstGeom prst="rect">
              <a:avLst/>
            </a:prstGeom>
            <a:solidFill>
              <a:srgbClr val="FFFF66"/>
            </a:solidFill>
            <a:ln w="9525">
              <a:solidFill>
                <a:schemeClr val="bg2"/>
              </a:solidFill>
              <a:miter lim="800000"/>
              <a:headEnd/>
              <a:tailEnd/>
            </a:ln>
          </p:spPr>
          <p:txBody>
            <a:bodyPr wrap="square" lIns="36000" tIns="60952" rIns="36000" bIns="60952" anchor="ctr">
              <a:noAutofit/>
            </a:bodyPr>
            <a:lstStyle/>
            <a:p>
              <a:pPr algn="ctr" fontAlgn="ctr"/>
              <a:r>
                <a:rPr lang="ru-RU" sz="1000" dirty="0">
                  <a:solidFill>
                    <a:srgbClr val="000000"/>
                  </a:solidFill>
                  <a:latin typeface="Huawei Sans" panose="020C0503030203020204" pitchFamily="34" charset="0"/>
                </a:rPr>
                <a:t>Модуль вентиляторов 2</a:t>
              </a:r>
            </a:p>
          </p:txBody>
        </p:sp>
        <p:sp>
          <p:nvSpPr>
            <p:cNvPr id="79" name="Rectangle 22"/>
            <p:cNvSpPr>
              <a:spLocks noChangeArrowheads="1"/>
            </p:cNvSpPr>
            <p:nvPr/>
          </p:nvSpPr>
          <p:spPr bwMode="auto">
            <a:xfrm>
              <a:off x="1281356" y="2291988"/>
              <a:ext cx="1124407" cy="272423"/>
            </a:xfrm>
            <a:prstGeom prst="rect">
              <a:avLst/>
            </a:prstGeom>
            <a:solidFill>
              <a:srgbClr val="FFFF66"/>
            </a:solidFill>
            <a:ln w="9525">
              <a:solidFill>
                <a:schemeClr val="bg2"/>
              </a:solidFill>
              <a:miter lim="800000"/>
              <a:headEnd/>
              <a:tailEnd/>
            </a:ln>
          </p:spPr>
          <p:txBody>
            <a:bodyPr wrap="square" lIns="36000" tIns="60952" rIns="36000" bIns="60952" anchor="ctr">
              <a:noAutofit/>
            </a:bodyPr>
            <a:lstStyle/>
            <a:p>
              <a:pPr algn="ctr" fontAlgn="ctr"/>
              <a:r>
                <a:rPr lang="ru-RU" sz="1000" dirty="0">
                  <a:solidFill>
                    <a:srgbClr val="000000"/>
                  </a:solidFill>
                  <a:latin typeface="Huawei Sans" panose="020C0503030203020204" pitchFamily="34" charset="0"/>
                </a:rPr>
                <a:t>Модуль вентиляторов 1</a:t>
              </a:r>
            </a:p>
          </p:txBody>
        </p:sp>
        <p:sp>
          <p:nvSpPr>
            <p:cNvPr id="80" name="Rectangle 21"/>
            <p:cNvSpPr>
              <a:spLocks noChangeArrowheads="1"/>
            </p:cNvSpPr>
            <p:nvPr/>
          </p:nvSpPr>
          <p:spPr bwMode="auto">
            <a:xfrm>
              <a:off x="8012879" y="2027259"/>
              <a:ext cx="1135451" cy="255135"/>
            </a:xfrm>
            <a:prstGeom prst="rect">
              <a:avLst/>
            </a:prstGeom>
            <a:solidFill>
              <a:srgbClr val="FFFF66"/>
            </a:solidFill>
            <a:ln w="9525">
              <a:solidFill>
                <a:schemeClr val="bg2"/>
              </a:solidFill>
              <a:miter lim="800000"/>
              <a:headEnd/>
              <a:tailEnd/>
            </a:ln>
          </p:spPr>
          <p:txBody>
            <a:bodyPr wrap="square" lIns="72000" tIns="60952" rIns="72000" bIns="60952" anchor="ctr">
              <a:noAutofit/>
            </a:bodyPr>
            <a:lstStyle/>
            <a:p>
              <a:pPr algn="ctr" fontAlgn="ctr"/>
              <a:r>
                <a:rPr lang="ru-RU" sz="1000" dirty="0">
                  <a:solidFill>
                    <a:srgbClr val="000000"/>
                  </a:solidFill>
                  <a:latin typeface="Huawei Sans" panose="020C0503030203020204" pitchFamily="34" charset="0"/>
                </a:rPr>
                <a:t>Модуль вентиляторов 0</a:t>
              </a:r>
            </a:p>
          </p:txBody>
        </p:sp>
        <p:sp>
          <p:nvSpPr>
            <p:cNvPr id="81" name="Rectangle 23"/>
            <p:cNvSpPr>
              <a:spLocks noChangeArrowheads="1"/>
            </p:cNvSpPr>
            <p:nvPr/>
          </p:nvSpPr>
          <p:spPr bwMode="auto">
            <a:xfrm>
              <a:off x="8012879" y="2567319"/>
              <a:ext cx="1135451" cy="255135"/>
            </a:xfrm>
            <a:prstGeom prst="rect">
              <a:avLst/>
            </a:prstGeom>
            <a:solidFill>
              <a:srgbClr val="FFFF66"/>
            </a:solidFill>
            <a:ln w="9525">
              <a:solidFill>
                <a:schemeClr val="bg2"/>
              </a:solidFill>
              <a:miter lim="800000"/>
              <a:headEnd/>
              <a:tailEnd/>
            </a:ln>
          </p:spPr>
          <p:txBody>
            <a:bodyPr wrap="square" lIns="36000" tIns="60952" rIns="36000" bIns="60952" anchor="ctr">
              <a:noAutofit/>
            </a:bodyPr>
            <a:lstStyle/>
            <a:p>
              <a:pPr algn="ctr" fontAlgn="ctr"/>
              <a:r>
                <a:rPr lang="ru-RU" sz="1000" dirty="0">
                  <a:solidFill>
                    <a:srgbClr val="000000"/>
                  </a:solidFill>
                  <a:latin typeface="Huawei Sans" panose="020C0503030203020204" pitchFamily="34" charset="0"/>
                </a:rPr>
                <a:t>Модуль вентиляторов 2</a:t>
              </a:r>
            </a:p>
          </p:txBody>
        </p:sp>
        <p:sp>
          <p:nvSpPr>
            <p:cNvPr id="82" name="Rectangle 22"/>
            <p:cNvSpPr>
              <a:spLocks noChangeArrowheads="1"/>
            </p:cNvSpPr>
            <p:nvPr/>
          </p:nvSpPr>
          <p:spPr bwMode="auto">
            <a:xfrm>
              <a:off x="8012879" y="2315294"/>
              <a:ext cx="1135451" cy="223243"/>
            </a:xfrm>
            <a:prstGeom prst="rect">
              <a:avLst/>
            </a:prstGeom>
            <a:solidFill>
              <a:srgbClr val="FFFF66"/>
            </a:solidFill>
            <a:ln w="9525">
              <a:solidFill>
                <a:schemeClr val="bg2"/>
              </a:solidFill>
              <a:miter lim="800000"/>
              <a:headEnd/>
              <a:tailEnd/>
            </a:ln>
          </p:spPr>
          <p:txBody>
            <a:bodyPr wrap="square" lIns="36000" tIns="60952" rIns="36000" bIns="60952" anchor="ctr">
              <a:noAutofit/>
            </a:bodyPr>
            <a:lstStyle/>
            <a:p>
              <a:pPr algn="ctr" fontAlgn="ctr"/>
              <a:r>
                <a:rPr lang="ru-RU" sz="1000" dirty="0">
                  <a:solidFill>
                    <a:srgbClr val="000000"/>
                  </a:solidFill>
                  <a:latin typeface="Huawei Sans" panose="020C0503030203020204" pitchFamily="34" charset="0"/>
                </a:rPr>
                <a:t>Модуль вентиляторов 1</a:t>
              </a:r>
            </a:p>
          </p:txBody>
        </p:sp>
        <p:sp>
          <p:nvSpPr>
            <p:cNvPr id="83" name="Line 48"/>
            <p:cNvSpPr>
              <a:spLocks noChangeShapeType="1"/>
            </p:cNvSpPr>
            <p:nvPr/>
          </p:nvSpPr>
          <p:spPr bwMode="auto">
            <a:xfrm flipH="1" flipV="1">
              <a:off x="4901414" y="2487246"/>
              <a:ext cx="735282" cy="0"/>
            </a:xfrm>
            <a:prstGeom prst="line">
              <a:avLst/>
            </a:prstGeom>
            <a:noFill/>
            <a:ln w="12700">
              <a:solidFill>
                <a:srgbClr val="0000FF"/>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84" name="Line 55"/>
            <p:cNvSpPr>
              <a:spLocks noChangeShapeType="1"/>
            </p:cNvSpPr>
            <p:nvPr/>
          </p:nvSpPr>
          <p:spPr bwMode="auto">
            <a:xfrm flipV="1">
              <a:off x="4526665" y="2847285"/>
              <a:ext cx="1365522" cy="432371"/>
            </a:xfrm>
            <a:prstGeom prst="line">
              <a:avLst/>
            </a:prstGeom>
            <a:noFill/>
            <a:ln w="12700">
              <a:solidFill>
                <a:srgbClr val="009900"/>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85" name="Line 55"/>
            <p:cNvSpPr>
              <a:spLocks noChangeShapeType="1"/>
            </p:cNvSpPr>
            <p:nvPr/>
          </p:nvSpPr>
          <p:spPr bwMode="auto">
            <a:xfrm flipH="1" flipV="1">
              <a:off x="4565376" y="2847285"/>
              <a:ext cx="1291634" cy="432371"/>
            </a:xfrm>
            <a:prstGeom prst="line">
              <a:avLst/>
            </a:prstGeom>
            <a:noFill/>
            <a:ln w="12700">
              <a:solidFill>
                <a:srgbClr val="009900"/>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86" name="Line 55"/>
            <p:cNvSpPr>
              <a:spLocks noChangeShapeType="1"/>
            </p:cNvSpPr>
            <p:nvPr/>
          </p:nvSpPr>
          <p:spPr bwMode="auto">
            <a:xfrm flipV="1">
              <a:off x="5102125" y="3516120"/>
              <a:ext cx="292463" cy="0"/>
            </a:xfrm>
            <a:prstGeom prst="line">
              <a:avLst/>
            </a:prstGeom>
            <a:noFill/>
            <a:ln w="12700">
              <a:solidFill>
                <a:srgbClr val="009900"/>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87" name="Line 55"/>
            <p:cNvSpPr>
              <a:spLocks noChangeShapeType="1"/>
            </p:cNvSpPr>
            <p:nvPr/>
          </p:nvSpPr>
          <p:spPr bwMode="auto">
            <a:xfrm flipH="1">
              <a:off x="4912592" y="2595258"/>
              <a:ext cx="722340" cy="0"/>
            </a:xfrm>
            <a:prstGeom prst="line">
              <a:avLst/>
            </a:prstGeom>
            <a:noFill/>
            <a:ln w="12700">
              <a:solidFill>
                <a:srgbClr val="009900"/>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88" name="Line 55"/>
            <p:cNvSpPr>
              <a:spLocks noChangeShapeType="1"/>
            </p:cNvSpPr>
            <p:nvPr/>
          </p:nvSpPr>
          <p:spPr bwMode="auto">
            <a:xfrm flipH="1">
              <a:off x="4912915" y="2667266"/>
              <a:ext cx="722340" cy="0"/>
            </a:xfrm>
            <a:prstGeom prst="line">
              <a:avLst/>
            </a:prstGeom>
            <a:noFill/>
            <a:ln w="12700">
              <a:solidFill>
                <a:srgbClr val="009900"/>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89" name="Line 48"/>
            <p:cNvSpPr>
              <a:spLocks noChangeShapeType="1"/>
            </p:cNvSpPr>
            <p:nvPr/>
          </p:nvSpPr>
          <p:spPr bwMode="auto">
            <a:xfrm flipH="1" flipV="1">
              <a:off x="4896818" y="2250446"/>
              <a:ext cx="735282" cy="0"/>
            </a:xfrm>
            <a:prstGeom prst="line">
              <a:avLst/>
            </a:prstGeom>
            <a:noFill/>
            <a:ln w="12700">
              <a:solidFill>
                <a:srgbClr val="0000FF"/>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90" name="Line 48"/>
            <p:cNvSpPr>
              <a:spLocks noChangeShapeType="1"/>
            </p:cNvSpPr>
            <p:nvPr/>
          </p:nvSpPr>
          <p:spPr bwMode="auto">
            <a:xfrm flipH="1" flipV="1">
              <a:off x="4899032" y="2328434"/>
              <a:ext cx="735282" cy="0"/>
            </a:xfrm>
            <a:prstGeom prst="line">
              <a:avLst/>
            </a:prstGeom>
            <a:noFill/>
            <a:ln w="12700">
              <a:solidFill>
                <a:srgbClr val="0000FF"/>
              </a:solidFill>
              <a:round/>
              <a:headEnd type="triangle" w="med" len="med"/>
              <a:tailEnd type="triangle" w="med" len="med"/>
            </a:ln>
          </p:spPr>
          <p:txBody>
            <a:bodyPr wrap="square" lIns="121903" tIns="60952" rIns="121903" bIns="60952">
              <a:noAutofit/>
            </a:bodyPr>
            <a:lstStyle/>
            <a:p>
              <a:pPr fontAlgn="ctr"/>
              <a:endParaRPr lang="en-US" altLang="zh-CN" sz="1333" dirty="0">
                <a:solidFill>
                  <a:srgbClr val="000000"/>
                </a:solidFill>
                <a:latin typeface="Huawei Sans" panose="020C0503030203020204" pitchFamily="34" charset="0"/>
                <a:cs typeface="Arial" panose="020B0604020202020204" pitchFamily="34" charset="0"/>
              </a:endParaRPr>
            </a:p>
          </p:txBody>
        </p:sp>
        <p:sp>
          <p:nvSpPr>
            <p:cNvPr id="14" name="Rectangle 16"/>
            <p:cNvSpPr>
              <a:spLocks noChangeArrowheads="1"/>
            </p:cNvSpPr>
            <p:nvPr/>
          </p:nvSpPr>
          <p:spPr bwMode="auto">
            <a:xfrm>
              <a:off x="4615567" y="1969054"/>
              <a:ext cx="1162808" cy="287939"/>
            </a:xfrm>
            <a:prstGeom prst="rect">
              <a:avLst/>
            </a:prstGeom>
            <a:noFill/>
            <a:ln w="9525">
              <a:noFill/>
              <a:miter lim="800000"/>
              <a:headEnd/>
              <a:tailEnd/>
            </a:ln>
          </p:spPr>
          <p:txBody>
            <a:bodyPr wrap="square" lIns="114467" tIns="57233" rIns="114467" bIns="57233">
              <a:noAutofit/>
            </a:bodyPr>
            <a:lstStyle/>
            <a:p>
              <a:pPr algn="ctr" defTabSz="1144926" fontAlgn="ctr">
                <a:buClr>
                  <a:srgbClr val="000000"/>
                </a:buClr>
                <a:buSzPct val="60000"/>
              </a:pPr>
              <a:r>
                <a:rPr lang="ru-RU" sz="1200" b="1">
                  <a:solidFill>
                    <a:srgbClr val="0000FF"/>
                  </a:solidFill>
                  <a:latin typeface="Huawei Sans" panose="020C0503030203020204" pitchFamily="34" charset="0"/>
                </a:rPr>
                <a:t>PCIe 3.0 x8</a:t>
              </a:r>
            </a:p>
          </p:txBody>
        </p:sp>
      </p:grpSp>
    </p:spTree>
    <p:extLst>
      <p:ext uri="{BB962C8B-B14F-4D97-AF65-F5344CB8AC3E}">
        <p14:creationId xmlns:p14="http://schemas.microsoft.com/office/powerpoint/2010/main" val="29291745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1098212" cy="497095"/>
          </a:xfrm>
        </p:spPr>
        <p:txBody>
          <a:bodyPr wrap="square">
            <a:noAutofit/>
          </a:bodyPr>
          <a:lstStyle/>
          <a:p>
            <a:r>
              <a:rPr lang="ru-RU" sz="3200" dirty="0">
                <a:latin typeface="Huawei Sans" panose="020C0503030203020204" pitchFamily="34" charset="0"/>
              </a:rPr>
              <a:t>Аппаратная архитектура с множеством контроллеров</a:t>
            </a:r>
          </a:p>
        </p:txBody>
      </p:sp>
      <p:grpSp>
        <p:nvGrpSpPr>
          <p:cNvPr id="3" name="组合 2"/>
          <p:cNvGrpSpPr/>
          <p:nvPr/>
        </p:nvGrpSpPr>
        <p:grpSpPr>
          <a:xfrm>
            <a:off x="823674" y="972629"/>
            <a:ext cx="10549865" cy="4999998"/>
            <a:chOff x="517562" y="584684"/>
            <a:chExt cx="8006769" cy="5678024"/>
          </a:xfrm>
        </p:grpSpPr>
        <p:sp>
          <p:nvSpPr>
            <p:cNvPr id="4" name="Rectangle 6"/>
            <p:cNvSpPr>
              <a:spLocks noChangeArrowheads="1"/>
            </p:cNvSpPr>
            <p:nvPr/>
          </p:nvSpPr>
          <p:spPr bwMode="auto">
            <a:xfrm>
              <a:off x="682625" y="5329895"/>
              <a:ext cx="6696075" cy="932813"/>
            </a:xfrm>
            <a:prstGeom prst="rect">
              <a:avLst/>
            </a:prstGeom>
            <a:noFill/>
            <a:ln w="6350" algn="ctr">
              <a:solidFill>
                <a:srgbClr val="540000"/>
              </a:solidFill>
              <a:miter lim="800000"/>
              <a:headEnd/>
              <a:tailEnd/>
            </a:ln>
          </p:spPr>
          <p:txBody>
            <a:bodyPr wrap="square" lIns="0" tIns="0" rIns="0" bIns="0" anchor="ctr">
              <a:noAutofit/>
            </a:bodyPr>
            <a:lstStyle/>
            <a:p>
              <a:pPr fontAlgn="ctr"/>
              <a:endParaRPr lang="en-US" altLang="zh-CN" sz="1200" dirty="0">
                <a:solidFill>
                  <a:prstClr val="black"/>
                </a:solidFill>
                <a:latin typeface="Huawei Sans" panose="020C0503030203020204" pitchFamily="34" charset="0"/>
              </a:endParaRPr>
            </a:p>
          </p:txBody>
        </p:sp>
        <p:sp>
          <p:nvSpPr>
            <p:cNvPr id="5" name="Line 7"/>
            <p:cNvSpPr>
              <a:spLocks noChangeShapeType="1"/>
            </p:cNvSpPr>
            <p:nvPr/>
          </p:nvSpPr>
          <p:spPr bwMode="auto">
            <a:xfrm flipV="1">
              <a:off x="3203575" y="5042557"/>
              <a:ext cx="0" cy="431800"/>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6" name="Line 8"/>
            <p:cNvSpPr>
              <a:spLocks noChangeShapeType="1"/>
            </p:cNvSpPr>
            <p:nvPr/>
          </p:nvSpPr>
          <p:spPr bwMode="auto">
            <a:xfrm flipV="1">
              <a:off x="4859338" y="5042557"/>
              <a:ext cx="0" cy="431800"/>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8" name="Rectangle 17"/>
            <p:cNvSpPr>
              <a:spLocks noChangeArrowheads="1"/>
            </p:cNvSpPr>
            <p:nvPr/>
          </p:nvSpPr>
          <p:spPr bwMode="auto">
            <a:xfrm>
              <a:off x="1679566" y="5690258"/>
              <a:ext cx="704434" cy="493465"/>
            </a:xfrm>
            <a:prstGeom prst="rect">
              <a:avLst/>
            </a:prstGeom>
            <a:solidFill>
              <a:schemeClr val="accent1">
                <a:lumMod val="75000"/>
              </a:schemeClr>
            </a:solidFill>
            <a:ln w="9525">
              <a:solidFill>
                <a:schemeClr val="bg2"/>
              </a:solidFill>
              <a:miter lim="800000"/>
              <a:headEnd/>
              <a:tailEnd/>
            </a:ln>
          </p:spPr>
          <p:txBody>
            <a:bodyPr wrap="square" lIns="36000" tIns="0" rIns="36000" bIns="0" anchor="ctr">
              <a:noAutofit/>
            </a:bodyPr>
            <a:lstStyle/>
            <a:p>
              <a:pPr algn="ctr" fontAlgn="ctr"/>
              <a:r>
                <a:rPr lang="ru-RU" sz="1200" dirty="0">
                  <a:solidFill>
                    <a:prstClr val="black"/>
                  </a:solidFill>
                  <a:latin typeface="Huawei Sans" panose="020C0503030203020204" pitchFamily="34" charset="0"/>
                </a:rPr>
                <a:t> </a:t>
              </a:r>
              <a:r>
                <a:rPr lang="ru-RU" sz="1200" dirty="0" smtClean="0">
                  <a:solidFill>
                    <a:prstClr val="black"/>
                  </a:solidFill>
                  <a:latin typeface="Huawei Sans" panose="020C0503030203020204" pitchFamily="34" charset="0"/>
                </a:rPr>
                <a:t>Источник </a:t>
              </a:r>
              <a:r>
                <a:rPr lang="ru-RU" sz="1200" dirty="0">
                  <a:solidFill>
                    <a:prstClr val="black"/>
                  </a:solidFill>
                  <a:latin typeface="Huawei Sans" panose="020C0503030203020204" pitchFamily="34" charset="0"/>
                </a:rPr>
                <a:t>питания 0</a:t>
              </a:r>
            </a:p>
          </p:txBody>
        </p:sp>
        <p:sp>
          <p:nvSpPr>
            <p:cNvPr id="9" name="Rectangle 18"/>
            <p:cNvSpPr>
              <a:spLocks noChangeArrowheads="1"/>
            </p:cNvSpPr>
            <p:nvPr/>
          </p:nvSpPr>
          <p:spPr bwMode="auto">
            <a:xfrm>
              <a:off x="754063" y="5690259"/>
              <a:ext cx="406034" cy="493465"/>
            </a:xfrm>
            <a:prstGeom prst="rect">
              <a:avLst/>
            </a:prstGeom>
            <a:solidFill>
              <a:srgbClr val="FF4747"/>
            </a:solidFill>
            <a:ln w="9525" algn="ctr">
              <a:solidFill>
                <a:schemeClr val="bg2"/>
              </a:solidFill>
              <a:miter lim="800000"/>
              <a:headEnd/>
              <a:tailEnd/>
            </a:ln>
          </p:spPr>
          <p:txBody>
            <a:bodyPr wrap="square" lIns="36000" tIns="0" rIns="36000" bIns="0" anchor="ctr">
              <a:noAutofit/>
            </a:bodyPr>
            <a:lstStyle/>
            <a:p>
              <a:pPr algn="ctr" fontAlgn="ctr"/>
              <a:r>
                <a:rPr lang="ru-RU" sz="1200">
                  <a:solidFill>
                    <a:prstClr val="black"/>
                  </a:solidFill>
                  <a:latin typeface="Huawei Sans" panose="020C0503030203020204" pitchFamily="34" charset="0"/>
                </a:rPr>
                <a:t>BBU 0</a:t>
              </a:r>
            </a:p>
          </p:txBody>
        </p:sp>
        <p:sp>
          <p:nvSpPr>
            <p:cNvPr id="10" name="Rectangle 20"/>
            <p:cNvSpPr>
              <a:spLocks noChangeArrowheads="1"/>
            </p:cNvSpPr>
            <p:nvPr/>
          </p:nvSpPr>
          <p:spPr bwMode="auto">
            <a:xfrm>
              <a:off x="1185863" y="5690259"/>
              <a:ext cx="395287" cy="493465"/>
            </a:xfrm>
            <a:prstGeom prst="rect">
              <a:avLst/>
            </a:prstGeom>
            <a:solidFill>
              <a:srgbClr val="FF4747"/>
            </a:solidFill>
            <a:ln w="9525" algn="ctr">
              <a:solidFill>
                <a:schemeClr val="bg2"/>
              </a:solidFill>
              <a:miter lim="800000"/>
              <a:headEnd/>
              <a:tailEnd/>
            </a:ln>
          </p:spPr>
          <p:txBody>
            <a:bodyPr wrap="square" lIns="36000" tIns="0" rIns="36000" bIns="0" anchor="ctr">
              <a:noAutofit/>
            </a:bodyPr>
            <a:lstStyle/>
            <a:p>
              <a:pPr algn="ctr" fontAlgn="ctr"/>
              <a:r>
                <a:rPr lang="ru-RU" sz="1200">
                  <a:solidFill>
                    <a:prstClr val="black"/>
                  </a:solidFill>
                  <a:latin typeface="Huawei Sans" panose="020C0503030203020204" pitchFamily="34" charset="0"/>
                </a:rPr>
                <a:t>BBU 1</a:t>
              </a:r>
            </a:p>
          </p:txBody>
        </p:sp>
        <p:sp>
          <p:nvSpPr>
            <p:cNvPr id="11" name="Rectangle 25"/>
            <p:cNvSpPr>
              <a:spLocks noChangeArrowheads="1"/>
            </p:cNvSpPr>
            <p:nvPr/>
          </p:nvSpPr>
          <p:spPr bwMode="auto">
            <a:xfrm>
              <a:off x="5578474" y="5690258"/>
              <a:ext cx="612778" cy="493465"/>
            </a:xfrm>
            <a:prstGeom prst="rect">
              <a:avLst/>
            </a:prstGeom>
            <a:solidFill>
              <a:schemeClr val="accent1">
                <a:lumMod val="75000"/>
              </a:schemeClr>
            </a:solidFill>
            <a:ln w="9525">
              <a:solidFill>
                <a:schemeClr val="bg2"/>
              </a:solidFill>
              <a:miter lim="800000"/>
              <a:headEnd/>
              <a:tailEnd/>
            </a:ln>
          </p:spPr>
          <p:txBody>
            <a:bodyPr wrap="square" lIns="36000" tIns="0" rIns="36000" bIns="0" anchor="ctr">
              <a:noAutofit/>
            </a:bodyPr>
            <a:lstStyle/>
            <a:p>
              <a:pPr algn="ctr" fontAlgn="ctr"/>
              <a:r>
                <a:rPr lang="ru-RU" sz="1200" dirty="0" smtClean="0">
                  <a:solidFill>
                    <a:prstClr val="black"/>
                  </a:solidFill>
                  <a:latin typeface="Huawei Sans" panose="020C0503030203020204" pitchFamily="34" charset="0"/>
                </a:rPr>
                <a:t>Источник </a:t>
              </a:r>
              <a:r>
                <a:rPr lang="ru-RU" sz="1200" dirty="0">
                  <a:solidFill>
                    <a:prstClr val="black"/>
                  </a:solidFill>
                  <a:latin typeface="Huawei Sans" panose="020C0503030203020204" pitchFamily="34" charset="0"/>
                </a:rPr>
                <a:t>питания 3</a:t>
              </a:r>
            </a:p>
          </p:txBody>
        </p:sp>
        <p:sp>
          <p:nvSpPr>
            <p:cNvPr id="12" name="Rectangle 26"/>
            <p:cNvSpPr>
              <a:spLocks noChangeArrowheads="1"/>
            </p:cNvSpPr>
            <p:nvPr/>
          </p:nvSpPr>
          <p:spPr bwMode="auto">
            <a:xfrm>
              <a:off x="6443663" y="5690259"/>
              <a:ext cx="395287" cy="493465"/>
            </a:xfrm>
            <a:prstGeom prst="rect">
              <a:avLst/>
            </a:prstGeom>
            <a:solidFill>
              <a:srgbClr val="FF4747"/>
            </a:solidFill>
            <a:ln w="9525" algn="ctr">
              <a:solidFill>
                <a:schemeClr val="bg2"/>
              </a:solidFill>
              <a:miter lim="800000"/>
              <a:headEnd/>
              <a:tailEnd/>
            </a:ln>
          </p:spPr>
          <p:txBody>
            <a:bodyPr wrap="square" lIns="36000" tIns="0" rIns="36000" bIns="0" anchor="ctr">
              <a:noAutofit/>
            </a:bodyPr>
            <a:lstStyle/>
            <a:p>
              <a:pPr algn="ctr" fontAlgn="ctr"/>
              <a:r>
                <a:rPr lang="ru-RU" sz="1200">
                  <a:solidFill>
                    <a:prstClr val="black"/>
                  </a:solidFill>
                  <a:latin typeface="Huawei Sans" panose="020C0503030203020204" pitchFamily="34" charset="0"/>
                </a:rPr>
                <a:t>BBU 2</a:t>
              </a:r>
            </a:p>
          </p:txBody>
        </p:sp>
        <p:sp>
          <p:nvSpPr>
            <p:cNvPr id="13" name="Rectangle 27"/>
            <p:cNvSpPr>
              <a:spLocks noChangeArrowheads="1"/>
            </p:cNvSpPr>
            <p:nvPr/>
          </p:nvSpPr>
          <p:spPr bwMode="auto">
            <a:xfrm>
              <a:off x="6875463" y="5690259"/>
              <a:ext cx="395287" cy="493465"/>
            </a:xfrm>
            <a:prstGeom prst="rect">
              <a:avLst/>
            </a:prstGeom>
            <a:solidFill>
              <a:srgbClr val="FF4747"/>
            </a:solidFill>
            <a:ln w="9525" algn="ctr">
              <a:solidFill>
                <a:schemeClr val="bg2"/>
              </a:solidFill>
              <a:miter lim="800000"/>
              <a:headEnd/>
              <a:tailEnd/>
            </a:ln>
          </p:spPr>
          <p:txBody>
            <a:bodyPr wrap="square" lIns="36000" tIns="0" rIns="36000" bIns="0" anchor="ctr">
              <a:noAutofit/>
            </a:bodyPr>
            <a:lstStyle/>
            <a:p>
              <a:pPr algn="ctr" fontAlgn="ctr"/>
              <a:r>
                <a:rPr lang="ru-RU" sz="1200">
                  <a:solidFill>
                    <a:prstClr val="black"/>
                  </a:solidFill>
                  <a:latin typeface="Huawei Sans" panose="020C0503030203020204" pitchFamily="34" charset="0"/>
                </a:rPr>
                <a:t>BBU 3</a:t>
              </a:r>
            </a:p>
          </p:txBody>
        </p:sp>
        <p:sp>
          <p:nvSpPr>
            <p:cNvPr id="14" name="Line 28"/>
            <p:cNvSpPr>
              <a:spLocks noChangeShapeType="1"/>
            </p:cNvSpPr>
            <p:nvPr/>
          </p:nvSpPr>
          <p:spPr bwMode="auto">
            <a:xfrm flipH="1">
              <a:off x="898524" y="5469582"/>
              <a:ext cx="3673475" cy="4775"/>
            </a:xfrm>
            <a:prstGeom prst="line">
              <a:avLst/>
            </a:prstGeom>
            <a:noFill/>
            <a:ln w="6350">
              <a:solidFill>
                <a:srgbClr val="FF0000"/>
              </a:solidFill>
              <a:round/>
              <a:headEnd type="triangle" w="med" len="med"/>
              <a:tailEn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5" name="Line 30"/>
            <p:cNvSpPr>
              <a:spLocks noChangeShapeType="1"/>
            </p:cNvSpPr>
            <p:nvPr/>
          </p:nvSpPr>
          <p:spPr bwMode="auto">
            <a:xfrm flipV="1">
              <a:off x="1943584" y="5474357"/>
              <a:ext cx="0" cy="215900"/>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6" name="Line 32"/>
            <p:cNvSpPr>
              <a:spLocks noChangeShapeType="1"/>
            </p:cNvSpPr>
            <p:nvPr/>
          </p:nvSpPr>
          <p:spPr bwMode="auto">
            <a:xfrm flipV="1">
              <a:off x="1403350" y="5474357"/>
              <a:ext cx="0" cy="215900"/>
            </a:xfrm>
            <a:prstGeom prst="line">
              <a:avLst/>
            </a:prstGeom>
            <a:noFill/>
            <a:ln w="6350">
              <a:solidFill>
                <a:srgbClr val="FF00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7" name="Line 33"/>
            <p:cNvSpPr>
              <a:spLocks noChangeShapeType="1"/>
            </p:cNvSpPr>
            <p:nvPr/>
          </p:nvSpPr>
          <p:spPr bwMode="auto">
            <a:xfrm flipV="1">
              <a:off x="898525" y="5474357"/>
              <a:ext cx="0" cy="215900"/>
            </a:xfrm>
            <a:prstGeom prst="line">
              <a:avLst/>
            </a:prstGeom>
            <a:noFill/>
            <a:ln w="6350">
              <a:solidFill>
                <a:srgbClr val="FF00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8" name="Line 34"/>
            <p:cNvSpPr>
              <a:spLocks noChangeShapeType="1"/>
            </p:cNvSpPr>
            <p:nvPr/>
          </p:nvSpPr>
          <p:spPr bwMode="auto">
            <a:xfrm flipH="1" flipV="1">
              <a:off x="4535488" y="5474357"/>
              <a:ext cx="2627312" cy="0"/>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9" name="Line 35"/>
            <p:cNvSpPr>
              <a:spLocks noChangeShapeType="1"/>
            </p:cNvSpPr>
            <p:nvPr/>
          </p:nvSpPr>
          <p:spPr bwMode="auto">
            <a:xfrm flipV="1">
              <a:off x="7162800" y="5474357"/>
              <a:ext cx="0" cy="215900"/>
            </a:xfrm>
            <a:prstGeom prst="line">
              <a:avLst/>
            </a:prstGeom>
            <a:noFill/>
            <a:ln w="6350">
              <a:solidFill>
                <a:srgbClr val="FF00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20" name="Line 36"/>
            <p:cNvSpPr>
              <a:spLocks noChangeShapeType="1"/>
            </p:cNvSpPr>
            <p:nvPr/>
          </p:nvSpPr>
          <p:spPr bwMode="auto">
            <a:xfrm flipV="1">
              <a:off x="6586538" y="5474357"/>
              <a:ext cx="0" cy="215900"/>
            </a:xfrm>
            <a:prstGeom prst="line">
              <a:avLst/>
            </a:prstGeom>
            <a:noFill/>
            <a:ln w="6350">
              <a:solidFill>
                <a:srgbClr val="FF00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21" name="Line 38"/>
            <p:cNvSpPr>
              <a:spLocks noChangeShapeType="1"/>
            </p:cNvSpPr>
            <p:nvPr/>
          </p:nvSpPr>
          <p:spPr bwMode="auto">
            <a:xfrm flipV="1">
              <a:off x="5794375" y="5474357"/>
              <a:ext cx="0" cy="215900"/>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22" name="Rectangle 40"/>
            <p:cNvSpPr>
              <a:spLocks noChangeArrowheads="1"/>
            </p:cNvSpPr>
            <p:nvPr/>
          </p:nvSpPr>
          <p:spPr bwMode="auto">
            <a:xfrm>
              <a:off x="1007604" y="2594632"/>
              <a:ext cx="612067" cy="360362"/>
            </a:xfrm>
            <a:prstGeom prst="rect">
              <a:avLst/>
            </a:prstGeom>
            <a:solidFill>
              <a:srgbClr val="66CCFF"/>
            </a:solidFill>
            <a:ln w="9525" algn="ctr">
              <a:solidFill>
                <a:schemeClr val="bg2"/>
              </a:solidFill>
              <a:miter lim="800000"/>
              <a:headEnd/>
              <a:tailEnd/>
            </a:ln>
          </p:spPr>
          <p:txBody>
            <a:bodyPr wrap="square" lIns="0" tIns="0" rIns="0" bIns="0" anchor="ctr">
              <a:noAutofit/>
            </a:bodyPr>
            <a:lstStyle/>
            <a:p>
              <a:pPr algn="ctr" fontAlgn="ctr">
                <a:lnSpc>
                  <a:spcPct val="90000"/>
                </a:lnSpc>
              </a:pPr>
              <a:r>
                <a:rPr lang="ru-RU" sz="800" dirty="0">
                  <a:solidFill>
                    <a:prstClr val="black"/>
                  </a:solidFill>
                  <a:latin typeface="Huawei Sans" panose="020C0503030203020204" pitchFamily="34" charset="0"/>
                </a:rPr>
                <a:t>Интерфейсный </a:t>
              </a:r>
            </a:p>
            <a:p>
              <a:pPr algn="ctr" fontAlgn="ctr">
                <a:lnSpc>
                  <a:spcPct val="90000"/>
                </a:lnSpc>
              </a:pPr>
              <a:r>
                <a:rPr lang="ru-RU" sz="800" dirty="0">
                  <a:solidFill>
                    <a:prstClr val="black"/>
                  </a:solidFill>
                  <a:latin typeface="Huawei Sans" panose="020C0503030203020204" pitchFamily="34" charset="0"/>
                </a:rPr>
                <a:t>модуль A0</a:t>
              </a:r>
            </a:p>
          </p:txBody>
        </p:sp>
        <p:sp>
          <p:nvSpPr>
            <p:cNvPr id="23" name="Rectangle 41"/>
            <p:cNvSpPr>
              <a:spLocks noChangeArrowheads="1"/>
            </p:cNvSpPr>
            <p:nvPr/>
          </p:nvSpPr>
          <p:spPr bwMode="auto">
            <a:xfrm>
              <a:off x="4354513" y="3313770"/>
              <a:ext cx="2665412" cy="863600"/>
            </a:xfrm>
            <a:prstGeom prst="rect">
              <a:avLst/>
            </a:prstGeom>
            <a:solidFill>
              <a:srgbClr val="FFCCFF">
                <a:alpha val="45882"/>
              </a:srgbClr>
            </a:solidFill>
            <a:ln w="9525" algn="ctr">
              <a:solidFill>
                <a:schemeClr val="bg2"/>
              </a:solidFill>
              <a:miter lim="800000"/>
              <a:headEnd/>
              <a:tailEnd/>
            </a:ln>
          </p:spPr>
          <p:txBody>
            <a:bodyPr wrap="square" lIns="0" tIns="0" rIns="0" bIns="0" anchor="ctr">
              <a:noAutofit/>
            </a:bodyPr>
            <a:lstStyle/>
            <a:p>
              <a:pPr algn="ctr" fontAlgn="ctr"/>
              <a:r>
                <a:rPr lang="ru-RU" sz="1200">
                  <a:solidFill>
                    <a:prstClr val="black"/>
                  </a:solidFill>
                  <a:latin typeface="Huawei Sans" panose="020C0503030203020204" pitchFamily="34" charset="0"/>
                </a:rPr>
                <a:t>Контроллер B</a:t>
              </a:r>
            </a:p>
          </p:txBody>
        </p:sp>
        <p:sp>
          <p:nvSpPr>
            <p:cNvPr id="24" name="Rectangle 42"/>
            <p:cNvSpPr>
              <a:spLocks noChangeArrowheads="1"/>
            </p:cNvSpPr>
            <p:nvPr/>
          </p:nvSpPr>
          <p:spPr bwMode="auto">
            <a:xfrm>
              <a:off x="2698750" y="4610757"/>
              <a:ext cx="1223963" cy="431800"/>
            </a:xfrm>
            <a:prstGeom prst="rect">
              <a:avLst/>
            </a:prstGeom>
            <a:solidFill>
              <a:srgbClr val="CCFFCC"/>
            </a:solidFill>
            <a:ln w="9525">
              <a:solidFill>
                <a:schemeClr val="bg2"/>
              </a:solidFill>
              <a:miter lim="800000"/>
              <a:headEnd/>
              <a:tailEnd/>
            </a:ln>
          </p:spPr>
          <p:txBody>
            <a:bodyPr wrap="square" lIns="0" tIns="0" rIns="0" bIns="0" anchor="ctr">
              <a:noAutofit/>
            </a:bodyPr>
            <a:lstStyle/>
            <a:p>
              <a:pPr algn="ctr" fontAlgn="ctr"/>
              <a:r>
                <a:rPr lang="ru-RU" sz="800" dirty="0">
                  <a:solidFill>
                    <a:prstClr val="black"/>
                  </a:solidFill>
                  <a:latin typeface="Huawei Sans" panose="020C0503030203020204" pitchFamily="34" charset="0"/>
                </a:rPr>
                <a:t>Управление </a:t>
              </a:r>
            </a:p>
            <a:p>
              <a:pPr algn="ctr" fontAlgn="ctr"/>
              <a:r>
                <a:rPr lang="ru-RU" sz="800" dirty="0">
                  <a:solidFill>
                    <a:prstClr val="black"/>
                  </a:solidFill>
                  <a:latin typeface="Huawei Sans" panose="020C0503030203020204" pitchFamily="34" charset="0"/>
                </a:rPr>
                <a:t>Модуль управления интерфейсами A</a:t>
              </a:r>
            </a:p>
          </p:txBody>
        </p:sp>
        <p:sp>
          <p:nvSpPr>
            <p:cNvPr id="25" name="Rectangle 43"/>
            <p:cNvSpPr>
              <a:spLocks noChangeArrowheads="1"/>
            </p:cNvSpPr>
            <p:nvPr/>
          </p:nvSpPr>
          <p:spPr bwMode="auto">
            <a:xfrm>
              <a:off x="4138613" y="4610757"/>
              <a:ext cx="1223962" cy="431800"/>
            </a:xfrm>
            <a:prstGeom prst="rect">
              <a:avLst/>
            </a:prstGeom>
            <a:solidFill>
              <a:srgbClr val="CCFFCC"/>
            </a:solidFill>
            <a:ln w="9525">
              <a:solidFill>
                <a:schemeClr val="bg2"/>
              </a:solidFill>
              <a:miter lim="800000"/>
              <a:headEnd/>
              <a:tailEnd/>
            </a:ln>
          </p:spPr>
          <p:txBody>
            <a:bodyPr wrap="square" lIns="0" tIns="0" rIns="0" bIns="0" anchor="ctr">
              <a:noAutofit/>
            </a:bodyPr>
            <a:lstStyle/>
            <a:p>
              <a:pPr algn="ctr" fontAlgn="ctr"/>
              <a:r>
                <a:rPr lang="ru-RU" sz="800" dirty="0">
                  <a:solidFill>
                    <a:prstClr val="black"/>
                  </a:solidFill>
                  <a:latin typeface="Huawei Sans" panose="020C0503030203020204" pitchFamily="34" charset="0"/>
                </a:rPr>
                <a:t>Управление </a:t>
              </a:r>
            </a:p>
            <a:p>
              <a:pPr algn="ctr" fontAlgn="ctr"/>
              <a:r>
                <a:rPr lang="ru-RU" sz="800" dirty="0">
                  <a:solidFill>
                    <a:prstClr val="black"/>
                  </a:solidFill>
                  <a:latin typeface="Huawei Sans" panose="020C0503030203020204" pitchFamily="34" charset="0"/>
                </a:rPr>
                <a:t>Модуль управления интерфейсами B</a:t>
              </a:r>
            </a:p>
          </p:txBody>
        </p:sp>
        <p:sp>
          <p:nvSpPr>
            <p:cNvPr id="26" name="Line 44"/>
            <p:cNvSpPr>
              <a:spLocks noChangeShapeType="1"/>
            </p:cNvSpPr>
            <p:nvPr/>
          </p:nvSpPr>
          <p:spPr bwMode="auto">
            <a:xfrm flipV="1">
              <a:off x="7162800" y="3170895"/>
              <a:ext cx="1588" cy="2301875"/>
            </a:xfrm>
            <a:prstGeom prst="line">
              <a:avLst/>
            </a:prstGeom>
            <a:noFill/>
            <a:ln w="6350">
              <a:solidFill>
                <a:srgbClr val="FF0000"/>
              </a:solidFill>
              <a:round/>
              <a:headEnd/>
              <a:tailEn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27" name="Line 45"/>
            <p:cNvSpPr>
              <a:spLocks noChangeShapeType="1"/>
            </p:cNvSpPr>
            <p:nvPr/>
          </p:nvSpPr>
          <p:spPr bwMode="auto">
            <a:xfrm flipV="1">
              <a:off x="898525" y="3170895"/>
              <a:ext cx="1588" cy="2301875"/>
            </a:xfrm>
            <a:prstGeom prst="line">
              <a:avLst/>
            </a:prstGeom>
            <a:noFill/>
            <a:ln w="6350">
              <a:solidFill>
                <a:srgbClr val="FF0000"/>
              </a:solidFill>
              <a:round/>
              <a:headEnd/>
              <a:tailEn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28" name="Line 46"/>
            <p:cNvSpPr>
              <a:spLocks noChangeShapeType="1"/>
            </p:cNvSpPr>
            <p:nvPr/>
          </p:nvSpPr>
          <p:spPr bwMode="auto">
            <a:xfrm flipH="1" flipV="1">
              <a:off x="900113" y="3170895"/>
              <a:ext cx="2087562" cy="0"/>
            </a:xfrm>
            <a:prstGeom prst="line">
              <a:avLst/>
            </a:prstGeom>
            <a:noFill/>
            <a:ln w="6350">
              <a:solidFill>
                <a:srgbClr val="FF0000"/>
              </a:solidFill>
              <a:round/>
              <a:headEnd/>
              <a:tailEn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29" name="Line 47"/>
            <p:cNvSpPr>
              <a:spLocks noChangeShapeType="1"/>
            </p:cNvSpPr>
            <p:nvPr/>
          </p:nvSpPr>
          <p:spPr bwMode="auto">
            <a:xfrm flipV="1">
              <a:off x="1187450" y="2954995"/>
              <a:ext cx="0" cy="215900"/>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30" name="Line 48"/>
            <p:cNvSpPr>
              <a:spLocks noChangeShapeType="1"/>
            </p:cNvSpPr>
            <p:nvPr/>
          </p:nvSpPr>
          <p:spPr bwMode="auto">
            <a:xfrm flipH="1" flipV="1">
              <a:off x="3778250" y="3745570"/>
              <a:ext cx="577850" cy="0"/>
            </a:xfrm>
            <a:prstGeom prst="line">
              <a:avLst/>
            </a:prstGeom>
            <a:noFill/>
            <a:ln w="1270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31" name="Line 49"/>
            <p:cNvSpPr>
              <a:spLocks noChangeShapeType="1"/>
            </p:cNvSpPr>
            <p:nvPr/>
          </p:nvSpPr>
          <p:spPr bwMode="auto">
            <a:xfrm flipH="1">
              <a:off x="1474788" y="2954995"/>
              <a:ext cx="0" cy="358775"/>
            </a:xfrm>
            <a:prstGeom prst="line">
              <a:avLst/>
            </a:prstGeom>
            <a:noFill/>
            <a:ln w="635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32" name="Line 50"/>
            <p:cNvSpPr>
              <a:spLocks noChangeShapeType="1"/>
            </p:cNvSpPr>
            <p:nvPr/>
          </p:nvSpPr>
          <p:spPr bwMode="auto">
            <a:xfrm>
              <a:off x="1331641" y="2384884"/>
              <a:ext cx="1860" cy="209748"/>
            </a:xfrm>
            <a:prstGeom prst="line">
              <a:avLst/>
            </a:prstGeom>
            <a:noFill/>
            <a:ln w="635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33" name="Line 51"/>
            <p:cNvSpPr>
              <a:spLocks noChangeShapeType="1"/>
            </p:cNvSpPr>
            <p:nvPr/>
          </p:nvSpPr>
          <p:spPr bwMode="auto">
            <a:xfrm flipV="1">
              <a:off x="898525" y="3745570"/>
              <a:ext cx="142875" cy="0"/>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34" name="Line 52"/>
            <p:cNvSpPr>
              <a:spLocks noChangeShapeType="1"/>
            </p:cNvSpPr>
            <p:nvPr/>
          </p:nvSpPr>
          <p:spPr bwMode="auto">
            <a:xfrm flipH="1" flipV="1">
              <a:off x="7019925" y="3745570"/>
              <a:ext cx="142875" cy="0"/>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35" name="Line 53"/>
            <p:cNvSpPr>
              <a:spLocks noChangeShapeType="1"/>
            </p:cNvSpPr>
            <p:nvPr/>
          </p:nvSpPr>
          <p:spPr bwMode="auto">
            <a:xfrm flipV="1">
              <a:off x="2195513" y="4172607"/>
              <a:ext cx="0" cy="1157288"/>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36" name="Line 54"/>
            <p:cNvSpPr>
              <a:spLocks noChangeShapeType="1"/>
            </p:cNvSpPr>
            <p:nvPr/>
          </p:nvSpPr>
          <p:spPr bwMode="auto">
            <a:xfrm flipV="1">
              <a:off x="6011863" y="4172607"/>
              <a:ext cx="0" cy="1157288"/>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37" name="Line 55"/>
            <p:cNvSpPr>
              <a:spLocks noChangeShapeType="1"/>
            </p:cNvSpPr>
            <p:nvPr/>
          </p:nvSpPr>
          <p:spPr bwMode="auto">
            <a:xfrm flipV="1">
              <a:off x="3346450" y="4173437"/>
              <a:ext cx="1414" cy="437319"/>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38" name="Line 56"/>
            <p:cNvSpPr>
              <a:spLocks noChangeShapeType="1"/>
            </p:cNvSpPr>
            <p:nvPr/>
          </p:nvSpPr>
          <p:spPr bwMode="auto">
            <a:xfrm flipV="1">
              <a:off x="4714874" y="4173437"/>
              <a:ext cx="1142" cy="437319"/>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39" name="Rectangle 57"/>
            <p:cNvSpPr>
              <a:spLocks noChangeArrowheads="1"/>
            </p:cNvSpPr>
            <p:nvPr/>
          </p:nvSpPr>
          <p:spPr bwMode="auto">
            <a:xfrm>
              <a:off x="682625" y="584684"/>
              <a:ext cx="6696075" cy="3738737"/>
            </a:xfrm>
            <a:prstGeom prst="rect">
              <a:avLst/>
            </a:prstGeom>
            <a:noFill/>
            <a:ln w="6350">
              <a:solidFill>
                <a:srgbClr val="0070C0"/>
              </a:solidFill>
              <a:miter lim="800000"/>
              <a:headEnd/>
              <a:tailEnd/>
            </a:ln>
          </p:spPr>
          <p:txBody>
            <a:bodyPr wrap="square" lIns="0" tIns="0" rIns="0" bIns="0" anchor="ctr">
              <a:noAutofit/>
            </a:bodyPr>
            <a:lstStyle/>
            <a:p>
              <a:pPr fontAlgn="ctr"/>
              <a:endParaRPr lang="en-US" altLang="zh-CN" sz="1200" dirty="0">
                <a:solidFill>
                  <a:prstClr val="black"/>
                </a:solidFill>
                <a:latin typeface="Huawei Sans" panose="020C0503030203020204" pitchFamily="34" charset="0"/>
              </a:endParaRPr>
            </a:p>
          </p:txBody>
        </p:sp>
        <p:sp>
          <p:nvSpPr>
            <p:cNvPr id="40" name="Rectangle 58"/>
            <p:cNvSpPr>
              <a:spLocks noChangeArrowheads="1"/>
            </p:cNvSpPr>
            <p:nvPr/>
          </p:nvSpPr>
          <p:spPr bwMode="auto">
            <a:xfrm>
              <a:off x="2627313" y="4394857"/>
              <a:ext cx="2952750" cy="790575"/>
            </a:xfrm>
            <a:prstGeom prst="rect">
              <a:avLst/>
            </a:prstGeom>
            <a:noFill/>
            <a:ln w="6350">
              <a:solidFill>
                <a:schemeClr val="accent1">
                  <a:lumMod val="50000"/>
                </a:schemeClr>
              </a:solidFill>
              <a:miter lim="800000"/>
              <a:headEnd/>
              <a:tailEnd/>
            </a:ln>
          </p:spPr>
          <p:txBody>
            <a:bodyPr wrap="square" lIns="0" tIns="0" rIns="0" bIns="0" anchor="ctr">
              <a:noAutofit/>
            </a:bodyPr>
            <a:lstStyle/>
            <a:p>
              <a:pPr fontAlgn="ctr"/>
              <a:endParaRPr lang="en-US" altLang="zh-CN" sz="1200" dirty="0">
                <a:solidFill>
                  <a:prstClr val="black"/>
                </a:solidFill>
                <a:latin typeface="Huawei Sans" panose="020C0503030203020204" pitchFamily="34" charset="0"/>
              </a:endParaRPr>
            </a:p>
          </p:txBody>
        </p:sp>
        <p:sp>
          <p:nvSpPr>
            <p:cNvPr id="43" name="Line 61"/>
            <p:cNvSpPr>
              <a:spLocks noChangeShapeType="1"/>
            </p:cNvSpPr>
            <p:nvPr/>
          </p:nvSpPr>
          <p:spPr bwMode="auto">
            <a:xfrm flipH="1" flipV="1">
              <a:off x="7373386" y="1818566"/>
              <a:ext cx="288925" cy="0"/>
            </a:xfrm>
            <a:prstGeom prst="line">
              <a:avLst/>
            </a:prstGeom>
            <a:noFill/>
            <a:ln w="6350">
              <a:solidFill>
                <a:srgbClr val="0070C0"/>
              </a:solidFill>
              <a:miter lim="800000"/>
              <a:headEnd/>
              <a:tailEnd/>
            </a:ln>
          </p:spPr>
          <p:txBody>
            <a:bodyPr wrap="square" lIns="0" tIns="0" rIns="0" bIns="0" anchor="ctr">
              <a:noAutofit/>
            </a:bodyPr>
            <a:lstStyle/>
            <a:p>
              <a:pPr fontAlgn="ctr"/>
              <a:endParaRPr lang="en-US" altLang="zh-CN" sz="1200" dirty="0">
                <a:solidFill>
                  <a:prstClr val="black"/>
                </a:solidFill>
                <a:latin typeface="Huawei Sans" panose="020C0503030203020204" pitchFamily="34" charset="0"/>
              </a:endParaRPr>
            </a:p>
          </p:txBody>
        </p:sp>
        <p:sp>
          <p:nvSpPr>
            <p:cNvPr id="44" name="Line 62"/>
            <p:cNvSpPr>
              <a:spLocks noChangeShapeType="1"/>
            </p:cNvSpPr>
            <p:nvPr/>
          </p:nvSpPr>
          <p:spPr bwMode="auto">
            <a:xfrm flipH="1" flipV="1">
              <a:off x="5578475" y="4753632"/>
              <a:ext cx="2089150" cy="0"/>
            </a:xfrm>
            <a:prstGeom prst="line">
              <a:avLst/>
            </a:prstGeom>
            <a:noFill/>
            <a:ln w="6350">
              <a:solidFill>
                <a:schemeClr val="accent1">
                  <a:lumMod val="50000"/>
                </a:schemeClr>
              </a:solidFill>
              <a:miter lim="800000"/>
              <a:headEnd/>
              <a:tailEnd/>
            </a:ln>
          </p:spPr>
          <p:txBody>
            <a:bodyPr wrap="square" lIns="0" tIns="0" rIns="0" bIns="0" anchor="ctr">
              <a:noAutofit/>
            </a:bodyPr>
            <a:lstStyle/>
            <a:p>
              <a:pPr fontAlgn="ctr"/>
              <a:endParaRPr lang="en-US" altLang="zh-CN" sz="1200" dirty="0">
                <a:solidFill>
                  <a:prstClr val="black"/>
                </a:solidFill>
                <a:latin typeface="Huawei Sans" panose="020C0503030203020204" pitchFamily="34" charset="0"/>
              </a:endParaRPr>
            </a:p>
          </p:txBody>
        </p:sp>
        <p:sp>
          <p:nvSpPr>
            <p:cNvPr id="45" name="Line 63"/>
            <p:cNvSpPr>
              <a:spLocks noChangeShapeType="1"/>
            </p:cNvSpPr>
            <p:nvPr/>
          </p:nvSpPr>
          <p:spPr bwMode="auto">
            <a:xfrm flipH="1" flipV="1">
              <a:off x="7378700" y="5733893"/>
              <a:ext cx="288925" cy="0"/>
            </a:xfrm>
            <a:prstGeom prst="line">
              <a:avLst/>
            </a:prstGeom>
            <a:noFill/>
            <a:ln w="6350" algn="ctr">
              <a:solidFill>
                <a:srgbClr val="540000"/>
              </a:solidFill>
              <a:miter lim="800000"/>
              <a:headEnd/>
              <a:tailEnd/>
            </a:ln>
          </p:spPr>
          <p:txBody>
            <a:bodyPr wrap="square" lIns="0" tIns="0" rIns="0" bIns="0" anchor="ctr">
              <a:noAutofit/>
            </a:bodyPr>
            <a:lstStyle/>
            <a:p>
              <a:pPr fontAlgn="ctr"/>
              <a:endParaRPr lang="en-US" altLang="zh-CN" sz="1200" dirty="0">
                <a:solidFill>
                  <a:prstClr val="black"/>
                </a:solidFill>
                <a:latin typeface="Huawei Sans" panose="020C0503030203020204" pitchFamily="34" charset="0"/>
              </a:endParaRPr>
            </a:p>
          </p:txBody>
        </p:sp>
        <p:sp>
          <p:nvSpPr>
            <p:cNvPr id="46" name="Rectangle 64"/>
            <p:cNvSpPr>
              <a:spLocks noChangeArrowheads="1"/>
            </p:cNvSpPr>
            <p:nvPr/>
          </p:nvSpPr>
          <p:spPr bwMode="auto">
            <a:xfrm>
              <a:off x="1301789" y="2945604"/>
              <a:ext cx="1425921" cy="442052"/>
            </a:xfrm>
            <a:prstGeom prst="rect">
              <a:avLst/>
            </a:prstGeom>
            <a:noFill/>
            <a:ln w="9525">
              <a:noFill/>
              <a:miter lim="800000"/>
              <a:headEnd/>
              <a:tailEnd/>
            </a:ln>
          </p:spPr>
          <p:txBody>
            <a:bodyPr wrap="square" lIns="0" tIns="0" rIns="0" bIns="0">
              <a:noAutofit/>
            </a:bodyPr>
            <a:lstStyle/>
            <a:p>
              <a:pPr marL="174625" indent="-174625" algn="ctr" defTabSz="858838" fontAlgn="ctr">
                <a:buClr>
                  <a:prstClr val="black"/>
                </a:buClr>
                <a:buSzPct val="60000"/>
              </a:pPr>
              <a:r>
                <a:rPr lang="ru-RU" sz="1200" b="1">
                  <a:solidFill>
                    <a:srgbClr val="0000FF"/>
                  </a:solidFill>
                  <a:latin typeface="Huawei Sans" panose="020C0503030203020204" pitchFamily="34" charset="0"/>
                </a:rPr>
                <a:t>PCIe 3.0 x8</a:t>
              </a:r>
            </a:p>
          </p:txBody>
        </p:sp>
        <p:sp>
          <p:nvSpPr>
            <p:cNvPr id="47" name="Rectangle 65"/>
            <p:cNvSpPr>
              <a:spLocks noChangeArrowheads="1"/>
            </p:cNvSpPr>
            <p:nvPr/>
          </p:nvSpPr>
          <p:spPr bwMode="auto">
            <a:xfrm>
              <a:off x="1310807" y="5457358"/>
              <a:ext cx="767599" cy="442053"/>
            </a:xfrm>
            <a:prstGeom prst="rect">
              <a:avLst/>
            </a:prstGeom>
            <a:noFill/>
            <a:ln w="9525">
              <a:noFill/>
              <a:miter lim="800000"/>
              <a:headEnd/>
              <a:tailEnd/>
            </a:ln>
          </p:spPr>
          <p:txBody>
            <a:bodyPr wrap="square" lIns="0" tIns="0" rIns="0" bIns="0">
              <a:noAutofit/>
            </a:bodyPr>
            <a:lstStyle/>
            <a:p>
              <a:pPr marL="174625" indent="-174625" algn="ctr" defTabSz="858838" fontAlgn="ctr">
                <a:buClr>
                  <a:prstClr val="black"/>
                </a:buClr>
                <a:buSzPct val="60000"/>
              </a:pPr>
              <a:r>
                <a:rPr lang="ru-RU" sz="1200" b="1">
                  <a:solidFill>
                    <a:srgbClr val="FF0000"/>
                  </a:solidFill>
                  <a:latin typeface="Huawei Sans" panose="020C0503030203020204" pitchFamily="34" charset="0"/>
                </a:rPr>
                <a:t>12 В</a:t>
              </a:r>
            </a:p>
          </p:txBody>
        </p:sp>
        <p:sp>
          <p:nvSpPr>
            <p:cNvPr id="48" name="Rectangle 66"/>
            <p:cNvSpPr>
              <a:spLocks noChangeArrowheads="1"/>
            </p:cNvSpPr>
            <p:nvPr/>
          </p:nvSpPr>
          <p:spPr bwMode="auto">
            <a:xfrm>
              <a:off x="5915149" y="5485406"/>
              <a:ext cx="529059" cy="442053"/>
            </a:xfrm>
            <a:prstGeom prst="rect">
              <a:avLst/>
            </a:prstGeom>
            <a:noFill/>
            <a:ln w="9525">
              <a:noFill/>
              <a:miter lim="800000"/>
              <a:headEnd/>
              <a:tailEnd/>
            </a:ln>
          </p:spPr>
          <p:txBody>
            <a:bodyPr wrap="square" lIns="0" tIns="0" rIns="0" bIns="0">
              <a:noAutofit/>
            </a:bodyPr>
            <a:lstStyle/>
            <a:p>
              <a:pPr marL="174625" indent="-174625" algn="ctr" defTabSz="858838" fontAlgn="ctr">
                <a:buClr>
                  <a:prstClr val="black"/>
                </a:buClr>
                <a:buSzPct val="60000"/>
              </a:pPr>
              <a:r>
                <a:rPr lang="ru-RU" sz="1200" b="1">
                  <a:solidFill>
                    <a:srgbClr val="FF0000"/>
                  </a:solidFill>
                  <a:latin typeface="Huawei Sans" panose="020C0503030203020204" pitchFamily="34" charset="0"/>
                </a:rPr>
                <a:t>12 В</a:t>
              </a:r>
            </a:p>
          </p:txBody>
        </p:sp>
        <p:sp>
          <p:nvSpPr>
            <p:cNvPr id="49" name="Line 67"/>
            <p:cNvSpPr>
              <a:spLocks noChangeShapeType="1"/>
            </p:cNvSpPr>
            <p:nvPr/>
          </p:nvSpPr>
          <p:spPr bwMode="auto">
            <a:xfrm flipV="1">
              <a:off x="1331913" y="2954995"/>
              <a:ext cx="0" cy="360362"/>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50" name="Line 68"/>
            <p:cNvSpPr>
              <a:spLocks noChangeShapeType="1"/>
            </p:cNvSpPr>
            <p:nvPr/>
          </p:nvSpPr>
          <p:spPr bwMode="auto">
            <a:xfrm flipV="1">
              <a:off x="2987675" y="2954995"/>
              <a:ext cx="0" cy="215900"/>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51" name="Line 69"/>
            <p:cNvSpPr>
              <a:spLocks noChangeShapeType="1"/>
            </p:cNvSpPr>
            <p:nvPr/>
          </p:nvSpPr>
          <p:spPr bwMode="auto">
            <a:xfrm flipH="1" flipV="1">
              <a:off x="4643438" y="3170895"/>
              <a:ext cx="2519362" cy="0"/>
            </a:xfrm>
            <a:prstGeom prst="line">
              <a:avLst/>
            </a:prstGeom>
            <a:noFill/>
            <a:ln w="6350">
              <a:solidFill>
                <a:srgbClr val="FF0000"/>
              </a:solidFill>
              <a:round/>
              <a:headEnd/>
              <a:tailEn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52" name="Rectangle 70"/>
            <p:cNvSpPr>
              <a:spLocks noChangeArrowheads="1"/>
            </p:cNvSpPr>
            <p:nvPr/>
          </p:nvSpPr>
          <p:spPr bwMode="auto">
            <a:xfrm>
              <a:off x="2916238" y="2594632"/>
              <a:ext cx="647650" cy="360362"/>
            </a:xfrm>
            <a:prstGeom prst="rect">
              <a:avLst/>
            </a:prstGeom>
            <a:solidFill>
              <a:srgbClr val="66CCFF"/>
            </a:solidFill>
            <a:ln w="9525" algn="ctr">
              <a:solidFill>
                <a:schemeClr val="bg2"/>
              </a:solidFill>
              <a:miter lim="800000"/>
              <a:headEnd/>
              <a:tailEnd/>
            </a:ln>
          </p:spPr>
          <p:txBody>
            <a:bodyPr wrap="square" lIns="0" tIns="0" rIns="0" bIns="0" anchor="ctr">
              <a:noAutofit/>
            </a:bodyPr>
            <a:lstStyle/>
            <a:p>
              <a:pPr algn="ctr" fontAlgn="ctr">
                <a:lnSpc>
                  <a:spcPct val="90000"/>
                </a:lnSpc>
              </a:pPr>
              <a:r>
                <a:rPr lang="ru-RU" sz="900" dirty="0">
                  <a:solidFill>
                    <a:prstClr val="black"/>
                  </a:solidFill>
                  <a:latin typeface="Huawei Sans" panose="020C0503030203020204" pitchFamily="34" charset="0"/>
                </a:rPr>
                <a:t>Интерфейсный </a:t>
              </a:r>
            </a:p>
            <a:p>
              <a:pPr algn="ctr" fontAlgn="ctr">
                <a:lnSpc>
                  <a:spcPct val="90000"/>
                </a:lnSpc>
              </a:pPr>
              <a:r>
                <a:rPr lang="ru-RU" sz="900" dirty="0">
                  <a:solidFill>
                    <a:prstClr val="black"/>
                  </a:solidFill>
                  <a:latin typeface="Huawei Sans" panose="020C0503030203020204" pitchFamily="34" charset="0"/>
                </a:rPr>
                <a:t>модуль A5</a:t>
              </a:r>
            </a:p>
          </p:txBody>
        </p:sp>
        <p:sp>
          <p:nvSpPr>
            <p:cNvPr id="53" name="Line 71"/>
            <p:cNvSpPr>
              <a:spLocks noChangeShapeType="1"/>
            </p:cNvSpPr>
            <p:nvPr/>
          </p:nvSpPr>
          <p:spPr bwMode="auto">
            <a:xfrm>
              <a:off x="3131840" y="2420888"/>
              <a:ext cx="3473" cy="173744"/>
            </a:xfrm>
            <a:prstGeom prst="line">
              <a:avLst/>
            </a:prstGeom>
            <a:noFill/>
            <a:ln w="635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54" name="Line 72"/>
            <p:cNvSpPr>
              <a:spLocks noChangeShapeType="1"/>
            </p:cNvSpPr>
            <p:nvPr/>
          </p:nvSpPr>
          <p:spPr bwMode="auto">
            <a:xfrm flipH="1">
              <a:off x="3275013" y="2954995"/>
              <a:ext cx="0" cy="358775"/>
            </a:xfrm>
            <a:prstGeom prst="line">
              <a:avLst/>
            </a:prstGeom>
            <a:noFill/>
            <a:ln w="635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55" name="Line 73"/>
            <p:cNvSpPr>
              <a:spLocks noChangeShapeType="1"/>
            </p:cNvSpPr>
            <p:nvPr/>
          </p:nvSpPr>
          <p:spPr bwMode="auto">
            <a:xfrm flipV="1">
              <a:off x="3132138" y="2954995"/>
              <a:ext cx="0" cy="360362"/>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56" name="Rectangle 74"/>
            <p:cNvSpPr>
              <a:spLocks noChangeArrowheads="1"/>
            </p:cNvSpPr>
            <p:nvPr/>
          </p:nvSpPr>
          <p:spPr bwMode="auto">
            <a:xfrm>
              <a:off x="1908175" y="2451758"/>
              <a:ext cx="252203" cy="354683"/>
            </a:xfrm>
            <a:prstGeom prst="rect">
              <a:avLst/>
            </a:prstGeom>
            <a:noFill/>
            <a:ln w="9525">
              <a:noFill/>
              <a:miter lim="800000"/>
              <a:headEnd/>
              <a:tailEnd/>
            </a:ln>
          </p:spPr>
          <p:txBody>
            <a:bodyPr wrap="square" lIns="0" tIns="0" rIns="0" bIns="0">
              <a:noAutofit/>
            </a:bodyPr>
            <a:lstStyle/>
            <a:p>
              <a:pPr fontAlgn="ctr"/>
              <a:r>
                <a:rPr lang="ru-RU" sz="1200">
                  <a:solidFill>
                    <a:prstClr val="black"/>
                  </a:solidFill>
                  <a:latin typeface="Huawei Sans" panose="020C0503030203020204" pitchFamily="34" charset="0"/>
                </a:rPr>
                <a:t>...</a:t>
              </a:r>
            </a:p>
          </p:txBody>
        </p:sp>
        <p:sp>
          <p:nvSpPr>
            <p:cNvPr id="57" name="Rectangle 75"/>
            <p:cNvSpPr>
              <a:spLocks noChangeArrowheads="1"/>
            </p:cNvSpPr>
            <p:nvPr/>
          </p:nvSpPr>
          <p:spPr bwMode="auto">
            <a:xfrm>
              <a:off x="4499993" y="2594632"/>
              <a:ext cx="648072" cy="360362"/>
            </a:xfrm>
            <a:prstGeom prst="rect">
              <a:avLst/>
            </a:prstGeom>
            <a:solidFill>
              <a:srgbClr val="66CCFF"/>
            </a:solidFill>
            <a:ln w="9525" algn="ctr">
              <a:solidFill>
                <a:schemeClr val="bg2"/>
              </a:solidFill>
              <a:miter lim="800000"/>
              <a:headEnd/>
              <a:tailEnd/>
            </a:ln>
          </p:spPr>
          <p:txBody>
            <a:bodyPr wrap="square" lIns="0" tIns="0" rIns="0" bIns="0" anchor="ctr">
              <a:noAutofit/>
            </a:bodyPr>
            <a:lstStyle/>
            <a:p>
              <a:pPr algn="ctr" fontAlgn="ctr">
                <a:lnSpc>
                  <a:spcPct val="90000"/>
                </a:lnSpc>
              </a:pPr>
              <a:r>
                <a:rPr lang="ru-RU" sz="900" dirty="0">
                  <a:solidFill>
                    <a:prstClr val="black"/>
                  </a:solidFill>
                  <a:latin typeface="Huawei Sans" panose="020C0503030203020204" pitchFamily="34" charset="0"/>
                </a:rPr>
                <a:t>Интерфейсный </a:t>
              </a:r>
            </a:p>
            <a:p>
              <a:pPr algn="ctr" fontAlgn="ctr">
                <a:lnSpc>
                  <a:spcPct val="90000"/>
                </a:lnSpc>
              </a:pPr>
              <a:r>
                <a:rPr lang="ru-RU" sz="900" dirty="0">
                  <a:solidFill>
                    <a:prstClr val="black"/>
                  </a:solidFill>
                  <a:latin typeface="Huawei Sans" panose="020C0503030203020204" pitchFamily="34" charset="0"/>
                </a:rPr>
                <a:t>модуль B5</a:t>
              </a:r>
            </a:p>
          </p:txBody>
        </p:sp>
        <p:sp>
          <p:nvSpPr>
            <p:cNvPr id="58" name="Line 76"/>
            <p:cNvSpPr>
              <a:spLocks noChangeShapeType="1"/>
            </p:cNvSpPr>
            <p:nvPr/>
          </p:nvSpPr>
          <p:spPr bwMode="auto">
            <a:xfrm flipV="1">
              <a:off x="4643438" y="2954995"/>
              <a:ext cx="0" cy="215900"/>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59" name="Line 77"/>
            <p:cNvSpPr>
              <a:spLocks noChangeShapeType="1"/>
            </p:cNvSpPr>
            <p:nvPr/>
          </p:nvSpPr>
          <p:spPr bwMode="auto">
            <a:xfrm flipH="1">
              <a:off x="4930775" y="2954995"/>
              <a:ext cx="0" cy="358775"/>
            </a:xfrm>
            <a:prstGeom prst="line">
              <a:avLst/>
            </a:prstGeom>
            <a:noFill/>
            <a:ln w="635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60" name="Line 78"/>
            <p:cNvSpPr>
              <a:spLocks noChangeShapeType="1"/>
            </p:cNvSpPr>
            <p:nvPr/>
          </p:nvSpPr>
          <p:spPr bwMode="auto">
            <a:xfrm>
              <a:off x="4788024" y="2420888"/>
              <a:ext cx="1464" cy="173744"/>
            </a:xfrm>
            <a:prstGeom prst="line">
              <a:avLst/>
            </a:prstGeom>
            <a:noFill/>
            <a:ln w="635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61" name="Rectangle 79"/>
            <p:cNvSpPr>
              <a:spLocks noChangeArrowheads="1"/>
            </p:cNvSpPr>
            <p:nvPr/>
          </p:nvSpPr>
          <p:spPr bwMode="auto">
            <a:xfrm>
              <a:off x="4944006" y="2912160"/>
              <a:ext cx="1315274" cy="442052"/>
            </a:xfrm>
            <a:prstGeom prst="rect">
              <a:avLst/>
            </a:prstGeom>
            <a:noFill/>
            <a:ln w="9525">
              <a:noFill/>
              <a:miter lim="800000"/>
              <a:headEnd/>
              <a:tailEnd/>
            </a:ln>
          </p:spPr>
          <p:txBody>
            <a:bodyPr wrap="square" lIns="0" tIns="0" rIns="0" bIns="0">
              <a:noAutofit/>
            </a:bodyPr>
            <a:lstStyle/>
            <a:p>
              <a:pPr marL="174625" indent="-174625" algn="ctr" defTabSz="858838" fontAlgn="ctr">
                <a:buClr>
                  <a:prstClr val="black"/>
                </a:buClr>
                <a:buSzPct val="60000"/>
              </a:pPr>
              <a:r>
                <a:rPr lang="ru-RU" sz="1200" b="1">
                  <a:solidFill>
                    <a:srgbClr val="0000FF"/>
                  </a:solidFill>
                  <a:latin typeface="Huawei Sans" panose="020C0503030203020204" pitchFamily="34" charset="0"/>
                </a:rPr>
                <a:t>PCIe 3.0 x8</a:t>
              </a:r>
            </a:p>
          </p:txBody>
        </p:sp>
        <p:sp>
          <p:nvSpPr>
            <p:cNvPr id="62" name="Line 80"/>
            <p:cNvSpPr>
              <a:spLocks noChangeShapeType="1"/>
            </p:cNvSpPr>
            <p:nvPr/>
          </p:nvSpPr>
          <p:spPr bwMode="auto">
            <a:xfrm flipV="1">
              <a:off x="4787900" y="2954995"/>
              <a:ext cx="0" cy="360362"/>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63" name="Line 81"/>
            <p:cNvSpPr>
              <a:spLocks noChangeShapeType="1"/>
            </p:cNvSpPr>
            <p:nvPr/>
          </p:nvSpPr>
          <p:spPr bwMode="auto">
            <a:xfrm flipV="1">
              <a:off x="6443663" y="2954995"/>
              <a:ext cx="0" cy="215900"/>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64" name="Rectangle 82"/>
            <p:cNvSpPr>
              <a:spLocks noChangeArrowheads="1"/>
            </p:cNvSpPr>
            <p:nvPr/>
          </p:nvSpPr>
          <p:spPr bwMode="auto">
            <a:xfrm>
              <a:off x="6300192" y="2594632"/>
              <a:ext cx="648071" cy="360362"/>
            </a:xfrm>
            <a:prstGeom prst="rect">
              <a:avLst/>
            </a:prstGeom>
            <a:solidFill>
              <a:srgbClr val="66CCFF"/>
            </a:solidFill>
            <a:ln w="9525" algn="ctr">
              <a:solidFill>
                <a:schemeClr val="bg2"/>
              </a:solidFill>
              <a:miter lim="800000"/>
              <a:headEnd/>
              <a:tailEnd/>
            </a:ln>
          </p:spPr>
          <p:txBody>
            <a:bodyPr wrap="square" lIns="0" tIns="0" rIns="0" bIns="0" anchor="ctr">
              <a:noAutofit/>
            </a:bodyPr>
            <a:lstStyle/>
            <a:p>
              <a:pPr algn="ctr" fontAlgn="ctr">
                <a:lnSpc>
                  <a:spcPct val="90000"/>
                </a:lnSpc>
              </a:pPr>
              <a:r>
                <a:rPr lang="ru-RU" sz="900" dirty="0">
                  <a:solidFill>
                    <a:prstClr val="black"/>
                  </a:solidFill>
                  <a:latin typeface="Huawei Sans" panose="020C0503030203020204" pitchFamily="34" charset="0"/>
                </a:rPr>
                <a:t>Интерфейсный</a:t>
              </a:r>
            </a:p>
            <a:p>
              <a:pPr algn="ctr" fontAlgn="ctr">
                <a:lnSpc>
                  <a:spcPct val="90000"/>
                </a:lnSpc>
              </a:pPr>
              <a:r>
                <a:rPr lang="ru-RU" sz="900" dirty="0">
                  <a:solidFill>
                    <a:prstClr val="black"/>
                  </a:solidFill>
                  <a:latin typeface="Huawei Sans" panose="020C0503030203020204" pitchFamily="34" charset="0"/>
                </a:rPr>
                <a:t>модуль B0</a:t>
              </a:r>
            </a:p>
          </p:txBody>
        </p:sp>
        <p:sp>
          <p:nvSpPr>
            <p:cNvPr id="65" name="Line 83"/>
            <p:cNvSpPr>
              <a:spLocks noChangeShapeType="1"/>
            </p:cNvSpPr>
            <p:nvPr/>
          </p:nvSpPr>
          <p:spPr bwMode="auto">
            <a:xfrm>
              <a:off x="6588225" y="2420888"/>
              <a:ext cx="3076" cy="173744"/>
            </a:xfrm>
            <a:prstGeom prst="line">
              <a:avLst/>
            </a:prstGeom>
            <a:noFill/>
            <a:ln w="635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66" name="Line 84"/>
            <p:cNvSpPr>
              <a:spLocks noChangeShapeType="1"/>
            </p:cNvSpPr>
            <p:nvPr/>
          </p:nvSpPr>
          <p:spPr bwMode="auto">
            <a:xfrm flipH="1">
              <a:off x="6731000" y="2954995"/>
              <a:ext cx="0" cy="358775"/>
            </a:xfrm>
            <a:prstGeom prst="line">
              <a:avLst/>
            </a:prstGeom>
            <a:noFill/>
            <a:ln w="635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67" name="Line 85"/>
            <p:cNvSpPr>
              <a:spLocks noChangeShapeType="1"/>
            </p:cNvSpPr>
            <p:nvPr/>
          </p:nvSpPr>
          <p:spPr bwMode="auto">
            <a:xfrm flipV="1">
              <a:off x="6588125" y="2954995"/>
              <a:ext cx="0" cy="360362"/>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68" name="Rectangle 86"/>
            <p:cNvSpPr>
              <a:spLocks noChangeArrowheads="1"/>
            </p:cNvSpPr>
            <p:nvPr/>
          </p:nvSpPr>
          <p:spPr bwMode="auto">
            <a:xfrm>
              <a:off x="5364163" y="2451758"/>
              <a:ext cx="252203" cy="354683"/>
            </a:xfrm>
            <a:prstGeom prst="rect">
              <a:avLst/>
            </a:prstGeom>
            <a:noFill/>
            <a:ln w="9525">
              <a:noFill/>
              <a:miter lim="800000"/>
              <a:headEnd/>
              <a:tailEnd/>
            </a:ln>
          </p:spPr>
          <p:txBody>
            <a:bodyPr wrap="square" lIns="0" tIns="0" rIns="0" bIns="0">
              <a:noAutofit/>
            </a:bodyPr>
            <a:lstStyle/>
            <a:p>
              <a:pPr fontAlgn="ctr"/>
              <a:r>
                <a:rPr lang="ru-RU" sz="1200">
                  <a:solidFill>
                    <a:prstClr val="black"/>
                  </a:solidFill>
                  <a:latin typeface="Huawei Sans" panose="020C0503030203020204" pitchFamily="34" charset="0"/>
                </a:rPr>
                <a:t>...</a:t>
              </a:r>
            </a:p>
          </p:txBody>
        </p:sp>
        <p:sp>
          <p:nvSpPr>
            <p:cNvPr id="69" name="Rectangle 39"/>
            <p:cNvSpPr>
              <a:spLocks noChangeArrowheads="1"/>
            </p:cNvSpPr>
            <p:nvPr/>
          </p:nvSpPr>
          <p:spPr bwMode="auto">
            <a:xfrm>
              <a:off x="1042988" y="3313770"/>
              <a:ext cx="2735262" cy="863600"/>
            </a:xfrm>
            <a:prstGeom prst="rect">
              <a:avLst/>
            </a:prstGeom>
            <a:solidFill>
              <a:srgbClr val="FFCCFF">
                <a:alpha val="45882"/>
              </a:srgbClr>
            </a:solidFill>
            <a:ln w="9525" algn="ctr">
              <a:solidFill>
                <a:schemeClr val="bg2"/>
              </a:solidFill>
              <a:miter lim="800000"/>
              <a:headEnd/>
              <a:tailEnd/>
            </a:ln>
          </p:spPr>
          <p:txBody>
            <a:bodyPr wrap="square" lIns="0" tIns="0" rIns="0" bIns="0" anchor="ctr">
              <a:noAutofit/>
            </a:bodyPr>
            <a:lstStyle/>
            <a:p>
              <a:pPr algn="ctr" fontAlgn="ctr"/>
              <a:r>
                <a:rPr lang="ru-RU" sz="1200">
                  <a:solidFill>
                    <a:prstClr val="black"/>
                  </a:solidFill>
                  <a:latin typeface="Huawei Sans" panose="020C0503030203020204" pitchFamily="34" charset="0"/>
                </a:rPr>
                <a:t>Контроллер A</a:t>
              </a:r>
            </a:p>
          </p:txBody>
        </p:sp>
        <p:sp>
          <p:nvSpPr>
            <p:cNvPr id="70" name="Rectangle 21"/>
            <p:cNvSpPr>
              <a:spLocks noChangeArrowheads="1"/>
            </p:cNvSpPr>
            <p:nvPr/>
          </p:nvSpPr>
          <p:spPr bwMode="auto">
            <a:xfrm>
              <a:off x="1064868" y="3330106"/>
              <a:ext cx="863600" cy="288032"/>
            </a:xfrm>
            <a:prstGeom prst="rect">
              <a:avLst/>
            </a:prstGeom>
            <a:solidFill>
              <a:srgbClr val="FFFF66"/>
            </a:solidFill>
            <a:ln w="9525">
              <a:solidFill>
                <a:schemeClr val="bg2"/>
              </a:solidFill>
              <a:miter lim="800000"/>
              <a:headEnd/>
              <a:tailEnd/>
            </a:ln>
          </p:spPr>
          <p:txBody>
            <a:bodyPr wrap="square" lIns="0" tIns="0" rIns="0" bIns="0" anchor="ctr">
              <a:noAutofit/>
            </a:bodyPr>
            <a:lstStyle/>
            <a:p>
              <a:pPr algn="ctr" fontAlgn="ctr"/>
              <a:r>
                <a:rPr lang="ru-RU" sz="900" dirty="0">
                  <a:solidFill>
                    <a:prstClr val="black"/>
                  </a:solidFill>
                  <a:latin typeface="Huawei Sans" panose="020C0503030203020204" pitchFamily="34" charset="0"/>
                </a:rPr>
                <a:t>Модуль вентиляторов 0</a:t>
              </a:r>
            </a:p>
          </p:txBody>
        </p:sp>
        <p:sp>
          <p:nvSpPr>
            <p:cNvPr id="71" name="Rectangle 23"/>
            <p:cNvSpPr>
              <a:spLocks noChangeArrowheads="1"/>
            </p:cNvSpPr>
            <p:nvPr/>
          </p:nvSpPr>
          <p:spPr bwMode="auto">
            <a:xfrm>
              <a:off x="1064868" y="3870166"/>
              <a:ext cx="863600" cy="288032"/>
            </a:xfrm>
            <a:prstGeom prst="rect">
              <a:avLst/>
            </a:prstGeom>
            <a:solidFill>
              <a:srgbClr val="FFFF66"/>
            </a:solidFill>
            <a:ln w="9525">
              <a:solidFill>
                <a:schemeClr val="bg2"/>
              </a:solidFill>
              <a:miter lim="800000"/>
              <a:headEnd/>
              <a:tailEnd/>
            </a:ln>
          </p:spPr>
          <p:txBody>
            <a:bodyPr wrap="square" lIns="0" tIns="0" rIns="0" bIns="0" anchor="ctr">
              <a:noAutofit/>
            </a:bodyPr>
            <a:lstStyle/>
            <a:p>
              <a:pPr algn="ctr" fontAlgn="ctr"/>
              <a:r>
                <a:rPr lang="ru-RU" sz="900" dirty="0">
                  <a:solidFill>
                    <a:prstClr val="black"/>
                  </a:solidFill>
                  <a:latin typeface="Huawei Sans" panose="020C0503030203020204" pitchFamily="34" charset="0"/>
                </a:rPr>
                <a:t>Модуль вентиляторов 2</a:t>
              </a:r>
            </a:p>
          </p:txBody>
        </p:sp>
        <p:sp>
          <p:nvSpPr>
            <p:cNvPr id="72" name="Rectangle 22"/>
            <p:cNvSpPr>
              <a:spLocks noChangeArrowheads="1"/>
            </p:cNvSpPr>
            <p:nvPr/>
          </p:nvSpPr>
          <p:spPr bwMode="auto">
            <a:xfrm>
              <a:off x="1064868" y="3618138"/>
              <a:ext cx="863600" cy="252028"/>
            </a:xfrm>
            <a:prstGeom prst="rect">
              <a:avLst/>
            </a:prstGeom>
            <a:solidFill>
              <a:srgbClr val="FFFF66"/>
            </a:solidFill>
            <a:ln w="9525">
              <a:solidFill>
                <a:schemeClr val="bg2"/>
              </a:solidFill>
              <a:miter lim="800000"/>
              <a:headEnd/>
              <a:tailEnd/>
            </a:ln>
          </p:spPr>
          <p:txBody>
            <a:bodyPr wrap="square" lIns="0" tIns="0" rIns="0" bIns="0" anchor="ctr">
              <a:noAutofit/>
            </a:bodyPr>
            <a:lstStyle/>
            <a:p>
              <a:pPr algn="ctr" fontAlgn="ctr"/>
              <a:r>
                <a:rPr lang="ru-RU" sz="900" dirty="0">
                  <a:solidFill>
                    <a:prstClr val="black"/>
                  </a:solidFill>
                  <a:latin typeface="Huawei Sans" panose="020C0503030203020204" pitchFamily="34" charset="0"/>
                </a:rPr>
                <a:t>Модуль вентиляторов 1</a:t>
              </a:r>
            </a:p>
          </p:txBody>
        </p:sp>
        <p:sp>
          <p:nvSpPr>
            <p:cNvPr id="73" name="Rectangle 21"/>
            <p:cNvSpPr>
              <a:spLocks noChangeArrowheads="1"/>
            </p:cNvSpPr>
            <p:nvPr/>
          </p:nvSpPr>
          <p:spPr bwMode="auto">
            <a:xfrm>
              <a:off x="6140936" y="3328010"/>
              <a:ext cx="863600" cy="288032"/>
            </a:xfrm>
            <a:prstGeom prst="rect">
              <a:avLst/>
            </a:prstGeom>
            <a:solidFill>
              <a:srgbClr val="FFFF66"/>
            </a:solidFill>
            <a:ln w="9525">
              <a:solidFill>
                <a:schemeClr val="bg2"/>
              </a:solidFill>
              <a:miter lim="800000"/>
              <a:headEnd/>
              <a:tailEnd/>
            </a:ln>
          </p:spPr>
          <p:txBody>
            <a:bodyPr wrap="square" lIns="0" tIns="0" rIns="0" bIns="0" anchor="ctr">
              <a:noAutofit/>
            </a:bodyPr>
            <a:lstStyle/>
            <a:p>
              <a:pPr algn="ctr" fontAlgn="ctr"/>
              <a:r>
                <a:rPr lang="ru-RU" sz="900" dirty="0">
                  <a:solidFill>
                    <a:prstClr val="black"/>
                  </a:solidFill>
                  <a:latin typeface="Huawei Sans" panose="020C0503030203020204" pitchFamily="34" charset="0"/>
                </a:rPr>
                <a:t>Модуль вентиляторов 0</a:t>
              </a:r>
            </a:p>
          </p:txBody>
        </p:sp>
        <p:sp>
          <p:nvSpPr>
            <p:cNvPr id="74" name="Rectangle 23"/>
            <p:cNvSpPr>
              <a:spLocks noChangeArrowheads="1"/>
            </p:cNvSpPr>
            <p:nvPr/>
          </p:nvSpPr>
          <p:spPr bwMode="auto">
            <a:xfrm>
              <a:off x="6140936" y="3868070"/>
              <a:ext cx="863600" cy="288032"/>
            </a:xfrm>
            <a:prstGeom prst="rect">
              <a:avLst/>
            </a:prstGeom>
            <a:solidFill>
              <a:srgbClr val="FFFF66"/>
            </a:solidFill>
            <a:ln w="9525">
              <a:solidFill>
                <a:schemeClr val="bg2"/>
              </a:solidFill>
              <a:miter lim="800000"/>
              <a:headEnd/>
              <a:tailEnd/>
            </a:ln>
          </p:spPr>
          <p:txBody>
            <a:bodyPr wrap="square" lIns="0" tIns="0" rIns="0" bIns="0" anchor="ctr">
              <a:noAutofit/>
            </a:bodyPr>
            <a:lstStyle/>
            <a:p>
              <a:pPr algn="ctr" fontAlgn="ctr"/>
              <a:r>
                <a:rPr lang="ru-RU" sz="900" dirty="0">
                  <a:solidFill>
                    <a:prstClr val="black"/>
                  </a:solidFill>
                  <a:latin typeface="Huawei Sans" panose="020C0503030203020204" pitchFamily="34" charset="0"/>
                </a:rPr>
                <a:t>Модуль вентиляторов 2</a:t>
              </a:r>
            </a:p>
          </p:txBody>
        </p:sp>
        <p:sp>
          <p:nvSpPr>
            <p:cNvPr id="75" name="Rectangle 22"/>
            <p:cNvSpPr>
              <a:spLocks noChangeArrowheads="1"/>
            </p:cNvSpPr>
            <p:nvPr/>
          </p:nvSpPr>
          <p:spPr bwMode="auto">
            <a:xfrm>
              <a:off x="6140936" y="3616042"/>
              <a:ext cx="863600" cy="252028"/>
            </a:xfrm>
            <a:prstGeom prst="rect">
              <a:avLst/>
            </a:prstGeom>
            <a:solidFill>
              <a:srgbClr val="FFFF66"/>
            </a:solidFill>
            <a:ln w="9525">
              <a:solidFill>
                <a:schemeClr val="bg2"/>
              </a:solidFill>
              <a:miter lim="800000"/>
              <a:headEnd/>
              <a:tailEnd/>
            </a:ln>
          </p:spPr>
          <p:txBody>
            <a:bodyPr wrap="square" lIns="0" tIns="0" rIns="0" bIns="0" anchor="ctr">
              <a:noAutofit/>
            </a:bodyPr>
            <a:lstStyle/>
            <a:p>
              <a:pPr algn="ctr" fontAlgn="ctr"/>
              <a:r>
                <a:rPr lang="ru-RU" sz="1000" dirty="0">
                  <a:solidFill>
                    <a:prstClr val="black"/>
                  </a:solidFill>
                  <a:latin typeface="Huawei Sans" panose="020C0503030203020204" pitchFamily="34" charset="0"/>
                </a:rPr>
                <a:t>Модуль вентиляторов 1</a:t>
              </a:r>
            </a:p>
          </p:txBody>
        </p:sp>
        <p:sp>
          <p:nvSpPr>
            <p:cNvPr id="76" name="Line 48"/>
            <p:cNvSpPr>
              <a:spLocks noChangeShapeType="1"/>
            </p:cNvSpPr>
            <p:nvPr/>
          </p:nvSpPr>
          <p:spPr bwMode="auto">
            <a:xfrm flipH="1" flipV="1">
              <a:off x="3779912" y="3813398"/>
              <a:ext cx="577850" cy="0"/>
            </a:xfrm>
            <a:prstGeom prst="line">
              <a:avLst/>
            </a:prstGeom>
            <a:noFill/>
            <a:ln w="1270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77" name="Line 55"/>
            <p:cNvSpPr>
              <a:spLocks noChangeShapeType="1"/>
            </p:cNvSpPr>
            <p:nvPr/>
          </p:nvSpPr>
          <p:spPr bwMode="auto">
            <a:xfrm flipV="1">
              <a:off x="3498850" y="4173438"/>
              <a:ext cx="1073150" cy="432370"/>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78" name="Line 55"/>
            <p:cNvSpPr>
              <a:spLocks noChangeShapeType="1"/>
            </p:cNvSpPr>
            <p:nvPr/>
          </p:nvSpPr>
          <p:spPr bwMode="auto">
            <a:xfrm flipH="1" flipV="1">
              <a:off x="3527884" y="4173438"/>
              <a:ext cx="1015082" cy="432370"/>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79" name="Line 55"/>
            <p:cNvSpPr>
              <a:spLocks noChangeShapeType="1"/>
            </p:cNvSpPr>
            <p:nvPr/>
          </p:nvSpPr>
          <p:spPr bwMode="auto">
            <a:xfrm flipV="1">
              <a:off x="3923928" y="4749502"/>
              <a:ext cx="236674" cy="8706"/>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80" name="Rectangle 17"/>
            <p:cNvSpPr>
              <a:spLocks noChangeArrowheads="1"/>
            </p:cNvSpPr>
            <p:nvPr/>
          </p:nvSpPr>
          <p:spPr bwMode="auto">
            <a:xfrm>
              <a:off x="2420514" y="5673172"/>
              <a:ext cx="636634" cy="493465"/>
            </a:xfrm>
            <a:prstGeom prst="rect">
              <a:avLst/>
            </a:prstGeom>
            <a:solidFill>
              <a:schemeClr val="accent1">
                <a:lumMod val="75000"/>
              </a:schemeClr>
            </a:solidFill>
            <a:ln w="9525">
              <a:solidFill>
                <a:schemeClr val="bg2"/>
              </a:solidFill>
              <a:miter lim="800000"/>
              <a:headEnd/>
              <a:tailEnd/>
            </a:ln>
          </p:spPr>
          <p:txBody>
            <a:bodyPr wrap="square" lIns="36000" tIns="0" rIns="36000" bIns="0" anchor="ctr">
              <a:noAutofit/>
            </a:bodyPr>
            <a:lstStyle/>
            <a:p>
              <a:pPr algn="ctr" fontAlgn="ctr"/>
              <a:r>
                <a:rPr lang="ru-RU" sz="1200" dirty="0">
                  <a:solidFill>
                    <a:prstClr val="black"/>
                  </a:solidFill>
                  <a:latin typeface="Huawei Sans" panose="020C0503030203020204" pitchFamily="34" charset="0"/>
                </a:rPr>
                <a:t> </a:t>
              </a:r>
              <a:r>
                <a:rPr lang="ru-RU" sz="1200" dirty="0" smtClean="0">
                  <a:solidFill>
                    <a:prstClr val="black"/>
                  </a:solidFill>
                  <a:latin typeface="Huawei Sans" panose="020C0503030203020204" pitchFamily="34" charset="0"/>
                </a:rPr>
                <a:t>Источник </a:t>
              </a:r>
              <a:r>
                <a:rPr lang="ru-RU" sz="1200" dirty="0">
                  <a:solidFill>
                    <a:prstClr val="black"/>
                  </a:solidFill>
                  <a:latin typeface="Huawei Sans" panose="020C0503030203020204" pitchFamily="34" charset="0"/>
                </a:rPr>
                <a:t>питания 1</a:t>
              </a:r>
            </a:p>
          </p:txBody>
        </p:sp>
        <p:sp>
          <p:nvSpPr>
            <p:cNvPr id="81" name="Line 30"/>
            <p:cNvSpPr>
              <a:spLocks noChangeShapeType="1"/>
            </p:cNvSpPr>
            <p:nvPr/>
          </p:nvSpPr>
          <p:spPr bwMode="auto">
            <a:xfrm flipV="1">
              <a:off x="2699792" y="5496674"/>
              <a:ext cx="0" cy="215900"/>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82" name="Rectangle 17"/>
            <p:cNvSpPr>
              <a:spLocks noChangeArrowheads="1"/>
            </p:cNvSpPr>
            <p:nvPr/>
          </p:nvSpPr>
          <p:spPr bwMode="auto">
            <a:xfrm>
              <a:off x="4901759" y="5685482"/>
              <a:ext cx="624204" cy="493465"/>
            </a:xfrm>
            <a:prstGeom prst="rect">
              <a:avLst/>
            </a:prstGeom>
            <a:solidFill>
              <a:schemeClr val="accent1">
                <a:lumMod val="75000"/>
              </a:schemeClr>
            </a:solidFill>
            <a:ln w="9525">
              <a:solidFill>
                <a:schemeClr val="bg2"/>
              </a:solidFill>
              <a:miter lim="800000"/>
              <a:headEnd/>
              <a:tailEnd/>
            </a:ln>
          </p:spPr>
          <p:txBody>
            <a:bodyPr wrap="square" lIns="36000" tIns="0" rIns="36000" bIns="0" anchor="ctr">
              <a:noAutofit/>
            </a:bodyPr>
            <a:lstStyle/>
            <a:p>
              <a:pPr algn="ctr" fontAlgn="ctr"/>
              <a:r>
                <a:rPr lang="ru-RU" sz="1200" dirty="0">
                  <a:solidFill>
                    <a:prstClr val="black"/>
                  </a:solidFill>
                  <a:latin typeface="Huawei Sans" panose="020C0503030203020204" pitchFamily="34" charset="0"/>
                </a:rPr>
                <a:t> </a:t>
              </a:r>
              <a:r>
                <a:rPr lang="ru-RU" sz="1200" dirty="0" smtClean="0">
                  <a:solidFill>
                    <a:prstClr val="black"/>
                  </a:solidFill>
                  <a:latin typeface="Huawei Sans" panose="020C0503030203020204" pitchFamily="34" charset="0"/>
                </a:rPr>
                <a:t>Источник </a:t>
              </a:r>
              <a:r>
                <a:rPr lang="ru-RU" sz="1200" dirty="0">
                  <a:solidFill>
                    <a:prstClr val="black"/>
                  </a:solidFill>
                  <a:latin typeface="Huawei Sans" panose="020C0503030203020204" pitchFamily="34" charset="0"/>
                </a:rPr>
                <a:t>питания 2</a:t>
              </a:r>
            </a:p>
          </p:txBody>
        </p:sp>
        <p:sp>
          <p:nvSpPr>
            <p:cNvPr id="83" name="Line 30"/>
            <p:cNvSpPr>
              <a:spLocks noChangeShapeType="1"/>
            </p:cNvSpPr>
            <p:nvPr/>
          </p:nvSpPr>
          <p:spPr bwMode="auto">
            <a:xfrm flipV="1">
              <a:off x="5184700" y="5469582"/>
              <a:ext cx="0" cy="215900"/>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85" name="Rectangle 41"/>
            <p:cNvSpPr>
              <a:spLocks noChangeArrowheads="1"/>
            </p:cNvSpPr>
            <p:nvPr/>
          </p:nvSpPr>
          <p:spPr bwMode="auto">
            <a:xfrm>
              <a:off x="4391584" y="1449276"/>
              <a:ext cx="2665412" cy="863600"/>
            </a:xfrm>
            <a:prstGeom prst="rect">
              <a:avLst/>
            </a:prstGeom>
            <a:solidFill>
              <a:srgbClr val="FFCCFF">
                <a:alpha val="45882"/>
              </a:srgbClr>
            </a:solidFill>
            <a:ln w="9525" algn="ctr">
              <a:solidFill>
                <a:schemeClr val="bg2"/>
              </a:solidFill>
              <a:miter lim="800000"/>
              <a:headEnd/>
              <a:tailEnd/>
            </a:ln>
          </p:spPr>
          <p:txBody>
            <a:bodyPr wrap="square" lIns="0" tIns="0" rIns="0" bIns="0" anchor="ctr">
              <a:noAutofit/>
            </a:bodyPr>
            <a:lstStyle/>
            <a:p>
              <a:pPr algn="ctr" fontAlgn="ctr"/>
              <a:r>
                <a:rPr lang="ru-RU" sz="1200">
                  <a:solidFill>
                    <a:prstClr val="black"/>
                  </a:solidFill>
                  <a:latin typeface="Huawei Sans" panose="020C0503030203020204" pitchFamily="34" charset="0"/>
                </a:rPr>
                <a:t>Контроллер D</a:t>
              </a:r>
            </a:p>
          </p:txBody>
        </p:sp>
        <p:sp>
          <p:nvSpPr>
            <p:cNvPr id="86" name="Line 46"/>
            <p:cNvSpPr>
              <a:spLocks noChangeShapeType="1"/>
            </p:cNvSpPr>
            <p:nvPr/>
          </p:nvSpPr>
          <p:spPr bwMode="auto">
            <a:xfrm flipH="1" flipV="1">
              <a:off x="899592" y="1304763"/>
              <a:ext cx="2125154" cy="1637"/>
            </a:xfrm>
            <a:prstGeom prst="line">
              <a:avLst/>
            </a:prstGeom>
            <a:noFill/>
            <a:ln w="6350">
              <a:solidFill>
                <a:srgbClr val="FF0000"/>
              </a:solidFill>
              <a:round/>
              <a:headEnd/>
              <a:tailEn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87" name="Line 47"/>
            <p:cNvSpPr>
              <a:spLocks noChangeShapeType="1"/>
            </p:cNvSpPr>
            <p:nvPr/>
          </p:nvSpPr>
          <p:spPr bwMode="auto">
            <a:xfrm flipV="1">
              <a:off x="1224521" y="1090501"/>
              <a:ext cx="0" cy="215900"/>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88" name="Line 48"/>
            <p:cNvSpPr>
              <a:spLocks noChangeShapeType="1"/>
            </p:cNvSpPr>
            <p:nvPr/>
          </p:nvSpPr>
          <p:spPr bwMode="auto">
            <a:xfrm flipH="1" flipV="1">
              <a:off x="3815321" y="1881076"/>
              <a:ext cx="577850" cy="0"/>
            </a:xfrm>
            <a:prstGeom prst="line">
              <a:avLst/>
            </a:prstGeom>
            <a:noFill/>
            <a:ln w="1270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89" name="Line 49"/>
            <p:cNvSpPr>
              <a:spLocks noChangeShapeType="1"/>
            </p:cNvSpPr>
            <p:nvPr/>
          </p:nvSpPr>
          <p:spPr bwMode="auto">
            <a:xfrm flipH="1">
              <a:off x="1511859" y="1090501"/>
              <a:ext cx="0" cy="358775"/>
            </a:xfrm>
            <a:prstGeom prst="line">
              <a:avLst/>
            </a:prstGeom>
            <a:noFill/>
            <a:ln w="635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91" name="Line 51"/>
            <p:cNvSpPr>
              <a:spLocks noChangeShapeType="1"/>
            </p:cNvSpPr>
            <p:nvPr/>
          </p:nvSpPr>
          <p:spPr bwMode="auto">
            <a:xfrm>
              <a:off x="899592" y="1880828"/>
              <a:ext cx="178879" cy="248"/>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92" name="Line 52"/>
            <p:cNvSpPr>
              <a:spLocks noChangeShapeType="1"/>
            </p:cNvSpPr>
            <p:nvPr/>
          </p:nvSpPr>
          <p:spPr bwMode="auto">
            <a:xfrm flipH="1">
              <a:off x="7056996" y="1880828"/>
              <a:ext cx="107292" cy="248"/>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93" name="Rectangle 64"/>
            <p:cNvSpPr>
              <a:spLocks noChangeArrowheads="1"/>
            </p:cNvSpPr>
            <p:nvPr/>
          </p:nvSpPr>
          <p:spPr bwMode="auto">
            <a:xfrm>
              <a:off x="1540312" y="1046350"/>
              <a:ext cx="1249461" cy="442052"/>
            </a:xfrm>
            <a:prstGeom prst="rect">
              <a:avLst/>
            </a:prstGeom>
            <a:noFill/>
            <a:ln w="9525">
              <a:noFill/>
              <a:miter lim="800000"/>
              <a:headEnd/>
              <a:tailEnd/>
            </a:ln>
          </p:spPr>
          <p:txBody>
            <a:bodyPr wrap="square" lIns="0" tIns="0" rIns="0" bIns="0">
              <a:noAutofit/>
            </a:bodyPr>
            <a:lstStyle/>
            <a:p>
              <a:pPr marL="174625" indent="-174625" algn="ctr" defTabSz="858838" fontAlgn="ctr">
                <a:buClr>
                  <a:prstClr val="black"/>
                </a:buClr>
                <a:buSzPct val="60000"/>
              </a:pPr>
              <a:r>
                <a:rPr lang="ru-RU" sz="1200" b="1">
                  <a:solidFill>
                    <a:srgbClr val="0000FF"/>
                  </a:solidFill>
                  <a:latin typeface="Huawei Sans" panose="020C0503030203020204" pitchFamily="34" charset="0"/>
                </a:rPr>
                <a:t>PCIe 3.0 x8</a:t>
              </a:r>
            </a:p>
          </p:txBody>
        </p:sp>
        <p:sp>
          <p:nvSpPr>
            <p:cNvPr id="94" name="Line 67"/>
            <p:cNvSpPr>
              <a:spLocks noChangeShapeType="1"/>
            </p:cNvSpPr>
            <p:nvPr/>
          </p:nvSpPr>
          <p:spPr bwMode="auto">
            <a:xfrm flipV="1">
              <a:off x="1368984" y="1090501"/>
              <a:ext cx="0" cy="360362"/>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95" name="Line 68"/>
            <p:cNvSpPr>
              <a:spLocks noChangeShapeType="1"/>
            </p:cNvSpPr>
            <p:nvPr/>
          </p:nvSpPr>
          <p:spPr bwMode="auto">
            <a:xfrm flipV="1">
              <a:off x="3024746" y="1090501"/>
              <a:ext cx="0" cy="215900"/>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96" name="Line 69"/>
            <p:cNvSpPr>
              <a:spLocks noChangeShapeType="1"/>
            </p:cNvSpPr>
            <p:nvPr/>
          </p:nvSpPr>
          <p:spPr bwMode="auto">
            <a:xfrm flipH="1">
              <a:off x="4680508" y="1304764"/>
              <a:ext cx="2483779" cy="1637"/>
            </a:xfrm>
            <a:prstGeom prst="line">
              <a:avLst/>
            </a:prstGeom>
            <a:noFill/>
            <a:ln w="6350">
              <a:solidFill>
                <a:srgbClr val="FF0000"/>
              </a:solidFill>
              <a:round/>
              <a:headEnd/>
              <a:tailEn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99" name="Line 72"/>
            <p:cNvSpPr>
              <a:spLocks noChangeShapeType="1"/>
            </p:cNvSpPr>
            <p:nvPr/>
          </p:nvSpPr>
          <p:spPr bwMode="auto">
            <a:xfrm flipH="1">
              <a:off x="3312084" y="1090501"/>
              <a:ext cx="0" cy="358775"/>
            </a:xfrm>
            <a:prstGeom prst="line">
              <a:avLst/>
            </a:prstGeom>
            <a:noFill/>
            <a:ln w="635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00" name="Line 73"/>
            <p:cNvSpPr>
              <a:spLocks noChangeShapeType="1"/>
            </p:cNvSpPr>
            <p:nvPr/>
          </p:nvSpPr>
          <p:spPr bwMode="auto">
            <a:xfrm flipV="1">
              <a:off x="3169209" y="1090501"/>
              <a:ext cx="0" cy="360362"/>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01" name="Rectangle 74"/>
            <p:cNvSpPr>
              <a:spLocks noChangeArrowheads="1"/>
            </p:cNvSpPr>
            <p:nvPr/>
          </p:nvSpPr>
          <p:spPr bwMode="auto">
            <a:xfrm>
              <a:off x="2115584" y="722027"/>
              <a:ext cx="252203" cy="354683"/>
            </a:xfrm>
            <a:prstGeom prst="rect">
              <a:avLst/>
            </a:prstGeom>
            <a:noFill/>
            <a:ln w="9525">
              <a:noFill/>
              <a:miter lim="800000"/>
              <a:headEnd/>
              <a:tailEnd/>
            </a:ln>
          </p:spPr>
          <p:txBody>
            <a:bodyPr wrap="square" lIns="0" tIns="0" rIns="0" bIns="0">
              <a:noAutofit/>
            </a:bodyPr>
            <a:lstStyle/>
            <a:p>
              <a:pPr fontAlgn="ctr"/>
              <a:r>
                <a:rPr lang="ru-RU" sz="1200">
                  <a:solidFill>
                    <a:prstClr val="black"/>
                  </a:solidFill>
                  <a:latin typeface="Huawei Sans" panose="020C0503030203020204" pitchFamily="34" charset="0"/>
                </a:rPr>
                <a:t>...</a:t>
              </a:r>
            </a:p>
          </p:txBody>
        </p:sp>
        <p:sp>
          <p:nvSpPr>
            <p:cNvPr id="103" name="Line 76"/>
            <p:cNvSpPr>
              <a:spLocks noChangeShapeType="1"/>
            </p:cNvSpPr>
            <p:nvPr/>
          </p:nvSpPr>
          <p:spPr bwMode="auto">
            <a:xfrm flipV="1">
              <a:off x="4680509" y="1090501"/>
              <a:ext cx="0" cy="215900"/>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04" name="Line 77"/>
            <p:cNvSpPr>
              <a:spLocks noChangeShapeType="1"/>
            </p:cNvSpPr>
            <p:nvPr/>
          </p:nvSpPr>
          <p:spPr bwMode="auto">
            <a:xfrm flipH="1">
              <a:off x="4967846" y="1090501"/>
              <a:ext cx="0" cy="358775"/>
            </a:xfrm>
            <a:prstGeom prst="line">
              <a:avLst/>
            </a:prstGeom>
            <a:noFill/>
            <a:ln w="635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06" name="Rectangle 79"/>
            <p:cNvSpPr>
              <a:spLocks noChangeArrowheads="1"/>
            </p:cNvSpPr>
            <p:nvPr/>
          </p:nvSpPr>
          <p:spPr bwMode="auto">
            <a:xfrm>
              <a:off x="4992911" y="1015235"/>
              <a:ext cx="1278203" cy="442052"/>
            </a:xfrm>
            <a:prstGeom prst="rect">
              <a:avLst/>
            </a:prstGeom>
            <a:noFill/>
            <a:ln w="9525">
              <a:noFill/>
              <a:miter lim="800000"/>
              <a:headEnd/>
              <a:tailEnd/>
            </a:ln>
          </p:spPr>
          <p:txBody>
            <a:bodyPr wrap="square" lIns="0" tIns="0" rIns="0" bIns="0">
              <a:noAutofit/>
            </a:bodyPr>
            <a:lstStyle/>
            <a:p>
              <a:pPr marL="174625" indent="-174625" algn="ctr" defTabSz="858838" fontAlgn="ctr">
                <a:buClr>
                  <a:prstClr val="black"/>
                </a:buClr>
                <a:buSzPct val="60000"/>
              </a:pPr>
              <a:r>
                <a:rPr lang="ru-RU" sz="1200" b="1">
                  <a:solidFill>
                    <a:srgbClr val="0000FF"/>
                  </a:solidFill>
                  <a:latin typeface="Huawei Sans" panose="020C0503030203020204" pitchFamily="34" charset="0"/>
                </a:rPr>
                <a:t>PCIe 3.0 x8</a:t>
              </a:r>
            </a:p>
          </p:txBody>
        </p:sp>
        <p:sp>
          <p:nvSpPr>
            <p:cNvPr id="107" name="Line 80"/>
            <p:cNvSpPr>
              <a:spLocks noChangeShapeType="1"/>
            </p:cNvSpPr>
            <p:nvPr/>
          </p:nvSpPr>
          <p:spPr bwMode="auto">
            <a:xfrm flipV="1">
              <a:off x="4824971" y="1090501"/>
              <a:ext cx="0" cy="360362"/>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08" name="Line 81"/>
            <p:cNvSpPr>
              <a:spLocks noChangeShapeType="1"/>
            </p:cNvSpPr>
            <p:nvPr/>
          </p:nvSpPr>
          <p:spPr bwMode="auto">
            <a:xfrm flipV="1">
              <a:off x="6480734" y="1090501"/>
              <a:ext cx="0" cy="215900"/>
            </a:xfrm>
            <a:prstGeom prst="line">
              <a:avLst/>
            </a:prstGeom>
            <a:noFill/>
            <a:ln w="6350">
              <a:solidFill>
                <a:srgbClr val="FF0000"/>
              </a:solidFill>
              <a:round/>
              <a:headEn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11" name="Line 84"/>
            <p:cNvSpPr>
              <a:spLocks noChangeShapeType="1"/>
            </p:cNvSpPr>
            <p:nvPr/>
          </p:nvSpPr>
          <p:spPr bwMode="auto">
            <a:xfrm flipH="1">
              <a:off x="6768071" y="1090501"/>
              <a:ext cx="0" cy="358775"/>
            </a:xfrm>
            <a:prstGeom prst="line">
              <a:avLst/>
            </a:prstGeom>
            <a:noFill/>
            <a:ln w="635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12" name="Line 85"/>
            <p:cNvSpPr>
              <a:spLocks noChangeShapeType="1"/>
            </p:cNvSpPr>
            <p:nvPr/>
          </p:nvSpPr>
          <p:spPr bwMode="auto">
            <a:xfrm flipV="1">
              <a:off x="6625196" y="1090501"/>
              <a:ext cx="0" cy="360362"/>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13" name="Rectangle 86"/>
            <p:cNvSpPr>
              <a:spLocks noChangeArrowheads="1"/>
            </p:cNvSpPr>
            <p:nvPr/>
          </p:nvSpPr>
          <p:spPr bwMode="auto">
            <a:xfrm>
              <a:off x="5670194" y="728701"/>
              <a:ext cx="252203" cy="354683"/>
            </a:xfrm>
            <a:prstGeom prst="rect">
              <a:avLst/>
            </a:prstGeom>
            <a:noFill/>
            <a:ln w="9525">
              <a:noFill/>
              <a:miter lim="800000"/>
              <a:headEnd/>
              <a:tailEnd/>
            </a:ln>
          </p:spPr>
          <p:txBody>
            <a:bodyPr wrap="square" lIns="0" tIns="0" rIns="0" bIns="0">
              <a:noAutofit/>
            </a:bodyPr>
            <a:lstStyle/>
            <a:p>
              <a:pPr fontAlgn="ctr"/>
              <a:r>
                <a:rPr lang="ru-RU" sz="1200">
                  <a:solidFill>
                    <a:prstClr val="black"/>
                  </a:solidFill>
                  <a:latin typeface="Huawei Sans" panose="020C0503030203020204" pitchFamily="34" charset="0"/>
                </a:rPr>
                <a:t>...</a:t>
              </a:r>
            </a:p>
          </p:txBody>
        </p:sp>
        <p:sp>
          <p:nvSpPr>
            <p:cNvPr id="114" name="Rectangle 39"/>
            <p:cNvSpPr>
              <a:spLocks noChangeArrowheads="1"/>
            </p:cNvSpPr>
            <p:nvPr/>
          </p:nvSpPr>
          <p:spPr bwMode="auto">
            <a:xfrm>
              <a:off x="1080059" y="1449276"/>
              <a:ext cx="2735262" cy="863600"/>
            </a:xfrm>
            <a:prstGeom prst="rect">
              <a:avLst/>
            </a:prstGeom>
            <a:solidFill>
              <a:srgbClr val="FFCCFF">
                <a:alpha val="45882"/>
              </a:srgbClr>
            </a:solidFill>
            <a:ln w="9525" algn="ctr">
              <a:solidFill>
                <a:schemeClr val="bg2"/>
              </a:solidFill>
              <a:miter lim="800000"/>
              <a:headEnd/>
              <a:tailEnd/>
            </a:ln>
          </p:spPr>
          <p:txBody>
            <a:bodyPr wrap="square" lIns="0" tIns="0" rIns="0" bIns="0" anchor="ctr">
              <a:noAutofit/>
            </a:bodyPr>
            <a:lstStyle/>
            <a:p>
              <a:pPr algn="ctr" fontAlgn="ctr"/>
              <a:r>
                <a:rPr lang="ru-RU" sz="1200">
                  <a:solidFill>
                    <a:prstClr val="black"/>
                  </a:solidFill>
                  <a:latin typeface="Huawei Sans" panose="020C0503030203020204" pitchFamily="34" charset="0"/>
                </a:rPr>
                <a:t>Контроллер C</a:t>
              </a:r>
            </a:p>
          </p:txBody>
        </p:sp>
        <p:sp>
          <p:nvSpPr>
            <p:cNvPr id="115" name="Rectangle 21"/>
            <p:cNvSpPr>
              <a:spLocks noChangeArrowheads="1"/>
            </p:cNvSpPr>
            <p:nvPr/>
          </p:nvSpPr>
          <p:spPr bwMode="auto">
            <a:xfrm>
              <a:off x="1101939" y="1465612"/>
              <a:ext cx="863600" cy="288032"/>
            </a:xfrm>
            <a:prstGeom prst="rect">
              <a:avLst/>
            </a:prstGeom>
            <a:solidFill>
              <a:srgbClr val="FFFF66"/>
            </a:solidFill>
            <a:ln w="9525">
              <a:solidFill>
                <a:schemeClr val="bg2"/>
              </a:solidFill>
              <a:miter lim="800000"/>
              <a:headEnd/>
              <a:tailEnd/>
            </a:ln>
          </p:spPr>
          <p:txBody>
            <a:bodyPr wrap="square" lIns="0" tIns="0" rIns="0" bIns="0" anchor="ctr">
              <a:noAutofit/>
            </a:bodyPr>
            <a:lstStyle/>
            <a:p>
              <a:pPr algn="ctr" fontAlgn="ctr"/>
              <a:r>
                <a:rPr lang="ru-RU" sz="1000" dirty="0">
                  <a:solidFill>
                    <a:prstClr val="black"/>
                  </a:solidFill>
                  <a:latin typeface="Huawei Sans" panose="020C0503030203020204" pitchFamily="34" charset="0"/>
                </a:rPr>
                <a:t>Модуль вентиляторов 0</a:t>
              </a:r>
            </a:p>
          </p:txBody>
        </p:sp>
        <p:sp>
          <p:nvSpPr>
            <p:cNvPr id="116" name="Rectangle 23"/>
            <p:cNvSpPr>
              <a:spLocks noChangeArrowheads="1"/>
            </p:cNvSpPr>
            <p:nvPr/>
          </p:nvSpPr>
          <p:spPr bwMode="auto">
            <a:xfrm>
              <a:off x="1101939" y="2005672"/>
              <a:ext cx="863600" cy="288032"/>
            </a:xfrm>
            <a:prstGeom prst="rect">
              <a:avLst/>
            </a:prstGeom>
            <a:solidFill>
              <a:srgbClr val="FFFF66"/>
            </a:solidFill>
            <a:ln w="9525">
              <a:solidFill>
                <a:schemeClr val="bg2"/>
              </a:solidFill>
              <a:miter lim="800000"/>
              <a:headEnd/>
              <a:tailEnd/>
            </a:ln>
          </p:spPr>
          <p:txBody>
            <a:bodyPr wrap="square" lIns="0" tIns="0" rIns="0" bIns="0" anchor="ctr">
              <a:noAutofit/>
            </a:bodyPr>
            <a:lstStyle/>
            <a:p>
              <a:pPr algn="ctr" fontAlgn="ctr"/>
              <a:r>
                <a:rPr lang="ru-RU" sz="900" dirty="0">
                  <a:solidFill>
                    <a:prstClr val="black"/>
                  </a:solidFill>
                  <a:latin typeface="Huawei Sans" panose="020C0503030203020204" pitchFamily="34" charset="0"/>
                </a:rPr>
                <a:t>Модуль вентиляторов 2</a:t>
              </a:r>
            </a:p>
          </p:txBody>
        </p:sp>
        <p:sp>
          <p:nvSpPr>
            <p:cNvPr id="117" name="Rectangle 22"/>
            <p:cNvSpPr>
              <a:spLocks noChangeArrowheads="1"/>
            </p:cNvSpPr>
            <p:nvPr/>
          </p:nvSpPr>
          <p:spPr bwMode="auto">
            <a:xfrm>
              <a:off x="1101939" y="1753644"/>
              <a:ext cx="863600" cy="252028"/>
            </a:xfrm>
            <a:prstGeom prst="rect">
              <a:avLst/>
            </a:prstGeom>
            <a:solidFill>
              <a:srgbClr val="FFFF66"/>
            </a:solidFill>
            <a:ln w="9525">
              <a:solidFill>
                <a:schemeClr val="bg2"/>
              </a:solidFill>
              <a:miter lim="800000"/>
              <a:headEnd/>
              <a:tailEnd/>
            </a:ln>
          </p:spPr>
          <p:txBody>
            <a:bodyPr wrap="square" lIns="0" tIns="0" rIns="0" bIns="0" anchor="ctr">
              <a:noAutofit/>
            </a:bodyPr>
            <a:lstStyle/>
            <a:p>
              <a:pPr algn="ctr" fontAlgn="ctr"/>
              <a:r>
                <a:rPr lang="ru-RU" sz="900" dirty="0">
                  <a:solidFill>
                    <a:prstClr val="black"/>
                  </a:solidFill>
                  <a:latin typeface="Huawei Sans" panose="020C0503030203020204" pitchFamily="34" charset="0"/>
                </a:rPr>
                <a:t>Модуль вентиляторов 1</a:t>
              </a:r>
            </a:p>
          </p:txBody>
        </p:sp>
        <p:sp>
          <p:nvSpPr>
            <p:cNvPr id="118" name="Rectangle 21"/>
            <p:cNvSpPr>
              <a:spLocks noChangeArrowheads="1"/>
            </p:cNvSpPr>
            <p:nvPr/>
          </p:nvSpPr>
          <p:spPr bwMode="auto">
            <a:xfrm>
              <a:off x="6178007" y="1463516"/>
              <a:ext cx="863600" cy="288032"/>
            </a:xfrm>
            <a:prstGeom prst="rect">
              <a:avLst/>
            </a:prstGeom>
            <a:solidFill>
              <a:srgbClr val="FFFF66"/>
            </a:solidFill>
            <a:ln w="9525">
              <a:solidFill>
                <a:schemeClr val="bg2"/>
              </a:solidFill>
              <a:miter lim="800000"/>
              <a:headEnd/>
              <a:tailEnd/>
            </a:ln>
          </p:spPr>
          <p:txBody>
            <a:bodyPr wrap="square" lIns="0" tIns="0" rIns="0" bIns="0" anchor="ctr">
              <a:noAutofit/>
            </a:bodyPr>
            <a:lstStyle/>
            <a:p>
              <a:pPr algn="ctr" fontAlgn="ctr"/>
              <a:r>
                <a:rPr lang="ru-RU" sz="900" dirty="0">
                  <a:solidFill>
                    <a:prstClr val="black"/>
                  </a:solidFill>
                  <a:latin typeface="Huawei Sans" panose="020C0503030203020204" pitchFamily="34" charset="0"/>
                </a:rPr>
                <a:t>Модуль вентиляторов 0</a:t>
              </a:r>
            </a:p>
          </p:txBody>
        </p:sp>
        <p:sp>
          <p:nvSpPr>
            <p:cNvPr id="119" name="Rectangle 23"/>
            <p:cNvSpPr>
              <a:spLocks noChangeArrowheads="1"/>
            </p:cNvSpPr>
            <p:nvPr/>
          </p:nvSpPr>
          <p:spPr bwMode="auto">
            <a:xfrm>
              <a:off x="6178007" y="2003576"/>
              <a:ext cx="863600" cy="288032"/>
            </a:xfrm>
            <a:prstGeom prst="rect">
              <a:avLst/>
            </a:prstGeom>
            <a:solidFill>
              <a:srgbClr val="FFFF66"/>
            </a:solidFill>
            <a:ln w="9525">
              <a:solidFill>
                <a:schemeClr val="bg2"/>
              </a:solidFill>
              <a:miter lim="800000"/>
              <a:headEnd/>
              <a:tailEnd/>
            </a:ln>
          </p:spPr>
          <p:txBody>
            <a:bodyPr wrap="square" lIns="0" tIns="0" rIns="0" bIns="0" anchor="ctr">
              <a:noAutofit/>
            </a:bodyPr>
            <a:lstStyle/>
            <a:p>
              <a:pPr algn="ctr" fontAlgn="ctr"/>
              <a:r>
                <a:rPr lang="ru-RU" sz="900" dirty="0">
                  <a:solidFill>
                    <a:prstClr val="black"/>
                  </a:solidFill>
                  <a:latin typeface="Huawei Sans" panose="020C0503030203020204" pitchFamily="34" charset="0"/>
                </a:rPr>
                <a:t>Модуль вентиляторов 2</a:t>
              </a:r>
            </a:p>
          </p:txBody>
        </p:sp>
        <p:sp>
          <p:nvSpPr>
            <p:cNvPr id="120" name="Rectangle 22"/>
            <p:cNvSpPr>
              <a:spLocks noChangeArrowheads="1"/>
            </p:cNvSpPr>
            <p:nvPr/>
          </p:nvSpPr>
          <p:spPr bwMode="auto">
            <a:xfrm>
              <a:off x="6178007" y="1751548"/>
              <a:ext cx="863600" cy="252028"/>
            </a:xfrm>
            <a:prstGeom prst="rect">
              <a:avLst/>
            </a:prstGeom>
            <a:solidFill>
              <a:srgbClr val="FFFF66"/>
            </a:solidFill>
            <a:ln w="9525">
              <a:solidFill>
                <a:schemeClr val="bg2"/>
              </a:solidFill>
              <a:miter lim="800000"/>
              <a:headEnd/>
              <a:tailEnd/>
            </a:ln>
          </p:spPr>
          <p:txBody>
            <a:bodyPr wrap="square" lIns="0" tIns="0" rIns="0" bIns="0" anchor="ctr">
              <a:noAutofit/>
            </a:bodyPr>
            <a:lstStyle/>
            <a:p>
              <a:pPr algn="ctr" fontAlgn="ctr"/>
              <a:r>
                <a:rPr lang="ru-RU" sz="900" dirty="0">
                  <a:solidFill>
                    <a:prstClr val="black"/>
                  </a:solidFill>
                  <a:latin typeface="Huawei Sans" panose="020C0503030203020204" pitchFamily="34" charset="0"/>
                </a:rPr>
                <a:t>Модуль вентиляторов 1</a:t>
              </a:r>
            </a:p>
          </p:txBody>
        </p:sp>
        <p:sp>
          <p:nvSpPr>
            <p:cNvPr id="121" name="Line 48"/>
            <p:cNvSpPr>
              <a:spLocks noChangeShapeType="1"/>
            </p:cNvSpPr>
            <p:nvPr/>
          </p:nvSpPr>
          <p:spPr bwMode="auto">
            <a:xfrm flipH="1" flipV="1">
              <a:off x="3816983" y="1948904"/>
              <a:ext cx="577850" cy="0"/>
            </a:xfrm>
            <a:prstGeom prst="line">
              <a:avLst/>
            </a:prstGeom>
            <a:noFill/>
            <a:ln w="1270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22" name="Line 45"/>
            <p:cNvSpPr>
              <a:spLocks noChangeShapeType="1"/>
            </p:cNvSpPr>
            <p:nvPr/>
          </p:nvSpPr>
          <p:spPr bwMode="auto">
            <a:xfrm flipV="1">
              <a:off x="899592" y="1304763"/>
              <a:ext cx="0" cy="2877939"/>
            </a:xfrm>
            <a:prstGeom prst="line">
              <a:avLst/>
            </a:prstGeom>
            <a:noFill/>
            <a:ln w="6350">
              <a:solidFill>
                <a:srgbClr val="FF0000"/>
              </a:solidFill>
              <a:round/>
              <a:headEnd/>
              <a:tailEn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23" name="Line 45"/>
            <p:cNvSpPr>
              <a:spLocks noChangeShapeType="1"/>
            </p:cNvSpPr>
            <p:nvPr/>
          </p:nvSpPr>
          <p:spPr bwMode="auto">
            <a:xfrm flipV="1">
              <a:off x="7164288" y="1304763"/>
              <a:ext cx="0" cy="2913943"/>
            </a:xfrm>
            <a:prstGeom prst="line">
              <a:avLst/>
            </a:prstGeom>
            <a:noFill/>
            <a:ln w="6350">
              <a:solidFill>
                <a:srgbClr val="FF0000"/>
              </a:solidFill>
              <a:round/>
              <a:headEnd/>
              <a:tailEn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24" name="Line 48"/>
            <p:cNvSpPr>
              <a:spLocks noChangeShapeType="1"/>
            </p:cNvSpPr>
            <p:nvPr/>
          </p:nvSpPr>
          <p:spPr bwMode="auto">
            <a:xfrm flipH="1" flipV="1">
              <a:off x="3563888" y="2348880"/>
              <a:ext cx="972108" cy="972108"/>
            </a:xfrm>
            <a:prstGeom prst="line">
              <a:avLst/>
            </a:prstGeom>
            <a:noFill/>
            <a:ln w="1270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25" name="Line 48"/>
            <p:cNvSpPr>
              <a:spLocks noChangeShapeType="1"/>
            </p:cNvSpPr>
            <p:nvPr/>
          </p:nvSpPr>
          <p:spPr bwMode="auto">
            <a:xfrm flipH="1">
              <a:off x="3599892" y="2312876"/>
              <a:ext cx="864096" cy="1008112"/>
            </a:xfrm>
            <a:prstGeom prst="line">
              <a:avLst/>
            </a:prstGeom>
            <a:noFill/>
            <a:ln w="1270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26" name="Line 48"/>
            <p:cNvSpPr>
              <a:spLocks noChangeShapeType="1"/>
            </p:cNvSpPr>
            <p:nvPr/>
          </p:nvSpPr>
          <p:spPr bwMode="auto">
            <a:xfrm flipH="1" flipV="1">
              <a:off x="6048164" y="2348880"/>
              <a:ext cx="0" cy="972108"/>
            </a:xfrm>
            <a:prstGeom prst="line">
              <a:avLst/>
            </a:prstGeom>
            <a:noFill/>
            <a:ln w="1270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27" name="Line 48"/>
            <p:cNvSpPr>
              <a:spLocks noChangeShapeType="1"/>
            </p:cNvSpPr>
            <p:nvPr/>
          </p:nvSpPr>
          <p:spPr bwMode="auto">
            <a:xfrm flipH="1" flipV="1">
              <a:off x="2447764" y="2348880"/>
              <a:ext cx="0" cy="972108"/>
            </a:xfrm>
            <a:prstGeom prst="line">
              <a:avLst/>
            </a:prstGeom>
            <a:noFill/>
            <a:ln w="1270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28" name="Line 55"/>
            <p:cNvSpPr>
              <a:spLocks noChangeShapeType="1"/>
            </p:cNvSpPr>
            <p:nvPr/>
          </p:nvSpPr>
          <p:spPr bwMode="auto">
            <a:xfrm flipH="1">
              <a:off x="517563" y="4833477"/>
              <a:ext cx="2182229" cy="1586"/>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29" name="Line 55"/>
            <p:cNvSpPr>
              <a:spLocks noChangeShapeType="1"/>
            </p:cNvSpPr>
            <p:nvPr/>
          </p:nvSpPr>
          <p:spPr bwMode="auto">
            <a:xfrm flipH="1">
              <a:off x="517563" y="1679866"/>
              <a:ext cx="0" cy="3153612"/>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30" name="Line 55"/>
            <p:cNvSpPr>
              <a:spLocks noChangeShapeType="1"/>
            </p:cNvSpPr>
            <p:nvPr/>
          </p:nvSpPr>
          <p:spPr bwMode="auto">
            <a:xfrm flipH="1" flipV="1">
              <a:off x="517562" y="1700808"/>
              <a:ext cx="562049" cy="0"/>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31" name="Line 55"/>
            <p:cNvSpPr>
              <a:spLocks noChangeShapeType="1"/>
            </p:cNvSpPr>
            <p:nvPr/>
          </p:nvSpPr>
          <p:spPr bwMode="auto">
            <a:xfrm flipH="1" flipV="1">
              <a:off x="517562" y="2384884"/>
              <a:ext cx="4810521" cy="0"/>
            </a:xfrm>
            <a:prstGeom prst="line">
              <a:avLst/>
            </a:prstGeom>
            <a:noFill/>
            <a:ln w="12700">
              <a:solidFill>
                <a:srgbClr val="009900"/>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32" name="Line 55"/>
            <p:cNvSpPr>
              <a:spLocks noChangeShapeType="1"/>
            </p:cNvSpPr>
            <p:nvPr/>
          </p:nvSpPr>
          <p:spPr bwMode="auto">
            <a:xfrm>
              <a:off x="5328084" y="2312876"/>
              <a:ext cx="0" cy="108012"/>
            </a:xfrm>
            <a:prstGeom prst="line">
              <a:avLst/>
            </a:prstGeom>
            <a:noFill/>
            <a:ln w="12700">
              <a:solidFill>
                <a:srgbClr val="009900"/>
              </a:solidFill>
              <a:round/>
              <a:headEnd type="arrow" w="med" len="med"/>
              <a:tailEnd type="non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33" name="Rectangle 16"/>
            <p:cNvSpPr>
              <a:spLocks noChangeArrowheads="1"/>
            </p:cNvSpPr>
            <p:nvPr/>
          </p:nvSpPr>
          <p:spPr bwMode="auto">
            <a:xfrm>
              <a:off x="3781241" y="1572606"/>
              <a:ext cx="617941" cy="421547"/>
            </a:xfrm>
            <a:prstGeom prst="rect">
              <a:avLst/>
            </a:prstGeom>
            <a:noFill/>
            <a:ln w="9525">
              <a:noFill/>
              <a:miter lim="800000"/>
              <a:headEnd/>
              <a:tailEnd/>
            </a:ln>
          </p:spPr>
          <p:txBody>
            <a:bodyPr wrap="square" lIns="0" tIns="0" rIns="0" bIns="0">
              <a:noAutofit/>
            </a:bodyPr>
            <a:lstStyle/>
            <a:p>
              <a:pPr algn="ctr" defTabSz="858838" fontAlgn="ctr">
                <a:buClr>
                  <a:prstClr val="black"/>
                </a:buClr>
                <a:buSzPct val="60000"/>
              </a:pPr>
              <a:r>
                <a:rPr lang="ru-RU" sz="1200" b="1">
                  <a:solidFill>
                    <a:srgbClr val="0000FF"/>
                  </a:solidFill>
                  <a:latin typeface="Huawei Sans" panose="020C0503030203020204" pitchFamily="34" charset="0"/>
                </a:rPr>
                <a:t>PCIe 3.0 x8</a:t>
              </a:r>
            </a:p>
          </p:txBody>
        </p:sp>
        <p:sp>
          <p:nvSpPr>
            <p:cNvPr id="134" name="Rectangle 16"/>
            <p:cNvSpPr>
              <a:spLocks noChangeArrowheads="1"/>
            </p:cNvSpPr>
            <p:nvPr/>
          </p:nvSpPr>
          <p:spPr bwMode="auto">
            <a:xfrm>
              <a:off x="3732939" y="3394307"/>
              <a:ext cx="660232" cy="442052"/>
            </a:xfrm>
            <a:prstGeom prst="rect">
              <a:avLst/>
            </a:prstGeom>
            <a:noFill/>
            <a:ln w="9525">
              <a:noFill/>
              <a:miter lim="800000"/>
              <a:headEnd/>
              <a:tailEnd/>
            </a:ln>
          </p:spPr>
          <p:txBody>
            <a:bodyPr wrap="square" lIns="0" tIns="0" rIns="0" bIns="0">
              <a:noAutofit/>
            </a:bodyPr>
            <a:lstStyle/>
            <a:p>
              <a:pPr algn="ctr" defTabSz="858838" fontAlgn="ctr">
                <a:buClr>
                  <a:prstClr val="black"/>
                </a:buClr>
                <a:buSzPct val="60000"/>
              </a:pPr>
              <a:r>
                <a:rPr lang="ru-RU" sz="1200" b="1">
                  <a:solidFill>
                    <a:srgbClr val="0000FF"/>
                  </a:solidFill>
                  <a:latin typeface="Huawei Sans" panose="020C0503030203020204" pitchFamily="34" charset="0"/>
                </a:rPr>
                <a:t>PCIe 3.0 x8</a:t>
              </a:r>
            </a:p>
          </p:txBody>
        </p:sp>
        <p:sp>
          <p:nvSpPr>
            <p:cNvPr id="7" name="Rectangle 9"/>
            <p:cNvSpPr>
              <a:spLocks noChangeArrowheads="1"/>
            </p:cNvSpPr>
            <p:nvPr/>
          </p:nvSpPr>
          <p:spPr bwMode="auto">
            <a:xfrm>
              <a:off x="7479939" y="1607532"/>
              <a:ext cx="1044391" cy="453384"/>
            </a:xfrm>
            <a:prstGeom prst="rect">
              <a:avLst/>
            </a:prstGeom>
            <a:solidFill>
              <a:srgbClr val="EAEAEA"/>
            </a:solidFill>
            <a:ln w="9525">
              <a:solidFill>
                <a:srgbClr val="DDDDDD"/>
              </a:solidFill>
              <a:miter lim="800000"/>
              <a:headEnd/>
              <a:tailEnd/>
            </a:ln>
          </p:spPr>
          <p:txBody>
            <a:bodyPr wrap="square" lIns="0" tIns="0" rIns="0" bIns="0" anchor="ctr">
              <a:noAutofit/>
            </a:bodyPr>
            <a:lstStyle/>
            <a:p>
              <a:pPr algn="ctr" defTabSz="858838" fontAlgn="ctr">
                <a:buClr>
                  <a:prstClr val="black"/>
                </a:buClr>
                <a:buSzPct val="60000"/>
              </a:pPr>
              <a:r>
                <a:rPr lang="ru-RU" sz="1200" b="1">
                  <a:solidFill>
                    <a:prstClr val="black"/>
                  </a:solidFill>
                  <a:latin typeface="Huawei Sans" panose="020C0503030203020204" pitchFamily="34" charset="0"/>
                </a:rPr>
                <a:t>Сервисная подсистема</a:t>
              </a:r>
            </a:p>
          </p:txBody>
        </p:sp>
        <p:sp>
          <p:nvSpPr>
            <p:cNvPr id="41" name="Rectangle 59"/>
            <p:cNvSpPr>
              <a:spLocks noChangeArrowheads="1"/>
            </p:cNvSpPr>
            <p:nvPr/>
          </p:nvSpPr>
          <p:spPr bwMode="auto">
            <a:xfrm>
              <a:off x="7479939" y="4377159"/>
              <a:ext cx="1044391" cy="662076"/>
            </a:xfrm>
            <a:prstGeom prst="rect">
              <a:avLst/>
            </a:prstGeom>
            <a:solidFill>
              <a:srgbClr val="EAEAEA"/>
            </a:solidFill>
            <a:ln w="9525">
              <a:solidFill>
                <a:srgbClr val="DDDDDD"/>
              </a:solidFill>
              <a:miter lim="800000"/>
              <a:headEnd/>
              <a:tailEnd/>
            </a:ln>
          </p:spPr>
          <p:txBody>
            <a:bodyPr wrap="square" lIns="0" tIns="0" rIns="0" bIns="0" anchor="ctr">
              <a:noAutofit/>
            </a:bodyPr>
            <a:lstStyle/>
            <a:p>
              <a:pPr algn="ctr" defTabSz="858838" fontAlgn="ctr">
                <a:buClr>
                  <a:prstClr val="black"/>
                </a:buClr>
                <a:buSzPct val="60000"/>
              </a:pPr>
              <a:r>
                <a:rPr lang="ru-RU" sz="1200" b="1">
                  <a:solidFill>
                    <a:prstClr val="black"/>
                  </a:solidFill>
                  <a:latin typeface="Huawei Sans" panose="020C0503030203020204" pitchFamily="34" charset="0"/>
                </a:rPr>
                <a:t>Подсистема управления</a:t>
              </a:r>
            </a:p>
          </p:txBody>
        </p:sp>
        <p:sp>
          <p:nvSpPr>
            <p:cNvPr id="42" name="Rectangle 60"/>
            <p:cNvSpPr>
              <a:spLocks noChangeArrowheads="1"/>
            </p:cNvSpPr>
            <p:nvPr/>
          </p:nvSpPr>
          <p:spPr bwMode="auto">
            <a:xfrm>
              <a:off x="7499473" y="5496674"/>
              <a:ext cx="1024858" cy="662076"/>
            </a:xfrm>
            <a:prstGeom prst="rect">
              <a:avLst/>
            </a:prstGeom>
            <a:solidFill>
              <a:srgbClr val="EAEAEA"/>
            </a:solidFill>
            <a:ln w="9525">
              <a:solidFill>
                <a:srgbClr val="DDDDDD"/>
              </a:solidFill>
              <a:miter lim="800000"/>
              <a:headEnd/>
              <a:tailEnd/>
            </a:ln>
          </p:spPr>
          <p:txBody>
            <a:bodyPr wrap="square" lIns="0" tIns="0" rIns="0" bIns="0" anchor="ctr">
              <a:noAutofit/>
            </a:bodyPr>
            <a:lstStyle/>
            <a:p>
              <a:pPr algn="ctr" defTabSz="858838" fontAlgn="ctr">
                <a:buClr>
                  <a:prstClr val="black"/>
                </a:buClr>
                <a:buSzPct val="60000"/>
              </a:pPr>
              <a:r>
                <a:rPr lang="ru-RU" sz="1200" b="1" dirty="0" err="1" smtClean="0">
                  <a:solidFill>
                    <a:prstClr val="black"/>
                  </a:solidFill>
                  <a:latin typeface="Huawei Sans" panose="020C0503030203020204" pitchFamily="34" charset="0"/>
                </a:rPr>
                <a:t>Электромехан-ическая</a:t>
              </a:r>
              <a:r>
                <a:rPr lang="ru-RU" sz="1200" b="1" dirty="0" smtClean="0">
                  <a:solidFill>
                    <a:prstClr val="black"/>
                  </a:solidFill>
                  <a:latin typeface="Huawei Sans" panose="020C0503030203020204" pitchFamily="34" charset="0"/>
                </a:rPr>
                <a:t> </a:t>
              </a:r>
              <a:r>
                <a:rPr lang="ru-RU" sz="1200" b="1" dirty="0">
                  <a:solidFill>
                    <a:prstClr val="black"/>
                  </a:solidFill>
                  <a:latin typeface="Huawei Sans" panose="020C0503030203020204" pitchFamily="34" charset="0"/>
                </a:rPr>
                <a:t>подсистема</a:t>
              </a:r>
            </a:p>
          </p:txBody>
        </p:sp>
        <p:sp>
          <p:nvSpPr>
            <p:cNvPr id="84" name="Rectangle 40"/>
            <p:cNvSpPr>
              <a:spLocks noChangeArrowheads="1"/>
            </p:cNvSpPr>
            <p:nvPr/>
          </p:nvSpPr>
          <p:spPr bwMode="auto">
            <a:xfrm>
              <a:off x="1044675" y="762927"/>
              <a:ext cx="612067" cy="360363"/>
            </a:xfrm>
            <a:prstGeom prst="rect">
              <a:avLst/>
            </a:prstGeom>
            <a:solidFill>
              <a:srgbClr val="66CCFF"/>
            </a:solidFill>
            <a:ln w="9525" algn="ctr">
              <a:solidFill>
                <a:schemeClr val="bg2"/>
              </a:solidFill>
              <a:miter lim="800000"/>
              <a:headEnd/>
              <a:tailEnd/>
            </a:ln>
          </p:spPr>
          <p:txBody>
            <a:bodyPr wrap="square" lIns="0" tIns="0" rIns="0" bIns="0" anchor="ctr">
              <a:noAutofit/>
            </a:bodyPr>
            <a:lstStyle/>
            <a:p>
              <a:pPr algn="ctr" fontAlgn="ctr">
                <a:lnSpc>
                  <a:spcPct val="90000"/>
                </a:lnSpc>
              </a:pPr>
              <a:r>
                <a:rPr lang="ru-RU" sz="800" dirty="0">
                  <a:solidFill>
                    <a:prstClr val="black"/>
                  </a:solidFill>
                  <a:latin typeface="Huawei Sans" panose="020C0503030203020204" pitchFamily="34" charset="0"/>
                </a:rPr>
                <a:t>Интерфейсный </a:t>
              </a:r>
            </a:p>
            <a:p>
              <a:pPr algn="ctr" fontAlgn="ctr">
                <a:lnSpc>
                  <a:spcPct val="90000"/>
                </a:lnSpc>
              </a:pPr>
              <a:r>
                <a:rPr lang="ru-RU" sz="800" dirty="0">
                  <a:solidFill>
                    <a:prstClr val="black"/>
                  </a:solidFill>
                  <a:latin typeface="Huawei Sans" panose="020C0503030203020204" pitchFamily="34" charset="0"/>
                </a:rPr>
                <a:t>модуль A0</a:t>
              </a:r>
            </a:p>
          </p:txBody>
        </p:sp>
        <p:sp>
          <p:nvSpPr>
            <p:cNvPr id="90" name="Line 50"/>
            <p:cNvSpPr>
              <a:spLocks noChangeShapeType="1"/>
            </p:cNvSpPr>
            <p:nvPr/>
          </p:nvSpPr>
          <p:spPr bwMode="auto">
            <a:xfrm>
              <a:off x="1331640" y="589186"/>
              <a:ext cx="0" cy="204409"/>
            </a:xfrm>
            <a:prstGeom prst="line">
              <a:avLst/>
            </a:prstGeom>
            <a:noFill/>
            <a:ln w="635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97" name="Rectangle 70"/>
            <p:cNvSpPr>
              <a:spLocks noChangeArrowheads="1"/>
            </p:cNvSpPr>
            <p:nvPr/>
          </p:nvSpPr>
          <p:spPr bwMode="auto">
            <a:xfrm>
              <a:off x="2953309" y="762930"/>
              <a:ext cx="682629" cy="291569"/>
            </a:xfrm>
            <a:prstGeom prst="rect">
              <a:avLst/>
            </a:prstGeom>
            <a:solidFill>
              <a:srgbClr val="66CCFF"/>
            </a:solidFill>
            <a:ln w="9525" algn="ctr">
              <a:solidFill>
                <a:schemeClr val="bg2"/>
              </a:solidFill>
              <a:miter lim="800000"/>
              <a:headEnd/>
              <a:tailEnd/>
            </a:ln>
          </p:spPr>
          <p:txBody>
            <a:bodyPr wrap="square" lIns="0" tIns="0" rIns="0" bIns="0" anchor="ctr">
              <a:noAutofit/>
            </a:bodyPr>
            <a:lstStyle/>
            <a:p>
              <a:pPr algn="ctr" fontAlgn="ctr">
                <a:lnSpc>
                  <a:spcPct val="90000"/>
                </a:lnSpc>
              </a:pPr>
              <a:r>
                <a:rPr lang="ru-RU" sz="900" dirty="0">
                  <a:solidFill>
                    <a:prstClr val="black"/>
                  </a:solidFill>
                  <a:latin typeface="Huawei Sans" panose="020C0503030203020204" pitchFamily="34" charset="0"/>
                </a:rPr>
                <a:t>Интерфейсный </a:t>
              </a:r>
            </a:p>
            <a:p>
              <a:pPr algn="ctr" fontAlgn="ctr">
                <a:lnSpc>
                  <a:spcPct val="90000"/>
                </a:lnSpc>
              </a:pPr>
              <a:r>
                <a:rPr lang="ru-RU" sz="900" dirty="0">
                  <a:solidFill>
                    <a:prstClr val="black"/>
                  </a:solidFill>
                  <a:latin typeface="Huawei Sans" panose="020C0503030203020204" pitchFamily="34" charset="0"/>
                </a:rPr>
                <a:t>модуль A5</a:t>
              </a:r>
            </a:p>
          </p:txBody>
        </p:sp>
        <p:sp>
          <p:nvSpPr>
            <p:cNvPr id="98" name="Line 71"/>
            <p:cNvSpPr>
              <a:spLocks noChangeShapeType="1"/>
            </p:cNvSpPr>
            <p:nvPr/>
          </p:nvSpPr>
          <p:spPr bwMode="auto">
            <a:xfrm>
              <a:off x="3239852" y="589186"/>
              <a:ext cx="0" cy="204409"/>
            </a:xfrm>
            <a:prstGeom prst="line">
              <a:avLst/>
            </a:prstGeom>
            <a:noFill/>
            <a:ln w="635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02" name="Rectangle 75"/>
            <p:cNvSpPr>
              <a:spLocks noChangeArrowheads="1"/>
            </p:cNvSpPr>
            <p:nvPr/>
          </p:nvSpPr>
          <p:spPr bwMode="auto">
            <a:xfrm>
              <a:off x="4499994" y="762927"/>
              <a:ext cx="685142" cy="353165"/>
            </a:xfrm>
            <a:prstGeom prst="rect">
              <a:avLst/>
            </a:prstGeom>
            <a:solidFill>
              <a:srgbClr val="66CCFF"/>
            </a:solidFill>
            <a:ln w="9525" algn="ctr">
              <a:solidFill>
                <a:schemeClr val="bg2"/>
              </a:solidFill>
              <a:miter lim="800000"/>
              <a:headEnd/>
              <a:tailEnd/>
            </a:ln>
          </p:spPr>
          <p:txBody>
            <a:bodyPr wrap="square" lIns="0" tIns="0" rIns="0" bIns="0" anchor="ctr">
              <a:noAutofit/>
            </a:bodyPr>
            <a:lstStyle/>
            <a:p>
              <a:pPr algn="ctr" fontAlgn="ctr">
                <a:lnSpc>
                  <a:spcPct val="90000"/>
                </a:lnSpc>
              </a:pPr>
              <a:r>
                <a:rPr lang="ru-RU" sz="900" dirty="0">
                  <a:solidFill>
                    <a:prstClr val="black"/>
                  </a:solidFill>
                  <a:latin typeface="Huawei Sans" panose="020C0503030203020204" pitchFamily="34" charset="0"/>
                </a:rPr>
                <a:t>Интерфейсный </a:t>
              </a:r>
            </a:p>
            <a:p>
              <a:pPr algn="ctr" fontAlgn="ctr">
                <a:lnSpc>
                  <a:spcPct val="90000"/>
                </a:lnSpc>
              </a:pPr>
              <a:r>
                <a:rPr lang="ru-RU" sz="900" dirty="0">
                  <a:solidFill>
                    <a:prstClr val="black"/>
                  </a:solidFill>
                  <a:latin typeface="Huawei Sans" panose="020C0503030203020204" pitchFamily="34" charset="0"/>
                </a:rPr>
                <a:t>модуль B5</a:t>
              </a:r>
            </a:p>
          </p:txBody>
        </p:sp>
        <p:sp>
          <p:nvSpPr>
            <p:cNvPr id="105" name="Line 78"/>
            <p:cNvSpPr>
              <a:spLocks noChangeShapeType="1"/>
            </p:cNvSpPr>
            <p:nvPr/>
          </p:nvSpPr>
          <p:spPr bwMode="auto">
            <a:xfrm>
              <a:off x="4824028" y="589186"/>
              <a:ext cx="0" cy="204409"/>
            </a:xfrm>
            <a:prstGeom prst="line">
              <a:avLst/>
            </a:prstGeom>
            <a:noFill/>
            <a:ln w="635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sp>
          <p:nvSpPr>
            <p:cNvPr id="109" name="Rectangle 82"/>
            <p:cNvSpPr>
              <a:spLocks noChangeArrowheads="1"/>
            </p:cNvSpPr>
            <p:nvPr/>
          </p:nvSpPr>
          <p:spPr bwMode="auto">
            <a:xfrm>
              <a:off x="6337262" y="762927"/>
              <a:ext cx="667273" cy="327571"/>
            </a:xfrm>
            <a:prstGeom prst="rect">
              <a:avLst/>
            </a:prstGeom>
            <a:solidFill>
              <a:srgbClr val="66CCFF"/>
            </a:solidFill>
            <a:ln w="9525" algn="ctr">
              <a:solidFill>
                <a:schemeClr val="bg2"/>
              </a:solidFill>
              <a:miter lim="800000"/>
              <a:headEnd/>
              <a:tailEnd/>
            </a:ln>
          </p:spPr>
          <p:txBody>
            <a:bodyPr wrap="square" lIns="0" tIns="0" rIns="0" bIns="0" anchor="ctr">
              <a:noAutofit/>
            </a:bodyPr>
            <a:lstStyle/>
            <a:p>
              <a:pPr algn="ctr" fontAlgn="ctr">
                <a:lnSpc>
                  <a:spcPct val="90000"/>
                </a:lnSpc>
              </a:pPr>
              <a:r>
                <a:rPr lang="ru-RU" sz="900" dirty="0">
                  <a:solidFill>
                    <a:prstClr val="black"/>
                  </a:solidFill>
                  <a:latin typeface="Huawei Sans" panose="020C0503030203020204" pitchFamily="34" charset="0"/>
                </a:rPr>
                <a:t>Интерфейсный </a:t>
              </a:r>
            </a:p>
            <a:p>
              <a:pPr algn="ctr" fontAlgn="ctr">
                <a:lnSpc>
                  <a:spcPct val="90000"/>
                </a:lnSpc>
              </a:pPr>
              <a:r>
                <a:rPr lang="ru-RU" sz="900" dirty="0">
                  <a:solidFill>
                    <a:prstClr val="black"/>
                  </a:solidFill>
                  <a:latin typeface="Huawei Sans" panose="020C0503030203020204" pitchFamily="34" charset="0"/>
                </a:rPr>
                <a:t>модуль B0</a:t>
              </a:r>
            </a:p>
          </p:txBody>
        </p:sp>
        <p:sp>
          <p:nvSpPr>
            <p:cNvPr id="110" name="Line 83"/>
            <p:cNvSpPr>
              <a:spLocks noChangeShapeType="1"/>
            </p:cNvSpPr>
            <p:nvPr/>
          </p:nvSpPr>
          <p:spPr bwMode="auto">
            <a:xfrm>
              <a:off x="6624227" y="589186"/>
              <a:ext cx="1" cy="204409"/>
            </a:xfrm>
            <a:prstGeom prst="line">
              <a:avLst/>
            </a:prstGeom>
            <a:noFill/>
            <a:ln w="6350">
              <a:solidFill>
                <a:srgbClr val="0000FF"/>
              </a:solidFill>
              <a:round/>
              <a:headEnd type="triangle" w="med" len="med"/>
              <a:tailEnd type="triangle" w="med" len="med"/>
            </a:ln>
          </p:spPr>
          <p:txBody>
            <a:bodyPr wrap="square" lIns="0" tIns="0" rIns="0" bIns="0">
              <a:noAutofit/>
            </a:bodyPr>
            <a:lstStyle/>
            <a:p>
              <a:pPr fontAlgn="ctr"/>
              <a:endParaRPr lang="en-US" altLang="zh-CN" sz="1200" dirty="0">
                <a:solidFill>
                  <a:prstClr val="black"/>
                </a:solidFill>
                <a:latin typeface="Huawei Sans" panose="020C0503030203020204" pitchFamily="34" charset="0"/>
              </a:endParaRPr>
            </a:p>
          </p:txBody>
        </p:sp>
      </p:grpSp>
    </p:spTree>
    <p:extLst>
      <p:ext uri="{BB962C8B-B14F-4D97-AF65-F5344CB8AC3E}">
        <p14:creationId xmlns:p14="http://schemas.microsoft.com/office/powerpoint/2010/main" val="467719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a:t>Архитектура с подключением «каждый с каждым»</a:t>
            </a:r>
          </a:p>
        </p:txBody>
      </p:sp>
      <p:grpSp>
        <p:nvGrpSpPr>
          <p:cNvPr id="7" name="组合 6"/>
          <p:cNvGrpSpPr/>
          <p:nvPr/>
        </p:nvGrpSpPr>
        <p:grpSpPr>
          <a:xfrm>
            <a:off x="741852" y="903805"/>
            <a:ext cx="11213928" cy="5049785"/>
            <a:chOff x="1095372" y="1287141"/>
            <a:chExt cx="10728597" cy="5229241"/>
          </a:xfrm>
        </p:grpSpPr>
        <p:cxnSp>
          <p:nvCxnSpPr>
            <p:cNvPr id="8" name="直接箭头连接符 7"/>
            <p:cNvCxnSpPr/>
            <p:nvPr/>
          </p:nvCxnSpPr>
          <p:spPr bwMode="auto">
            <a:xfrm>
              <a:off x="3885511" y="3377376"/>
              <a:ext cx="236935" cy="665"/>
            </a:xfrm>
            <a:prstGeom prst="straightConnector1">
              <a:avLst/>
            </a:prstGeom>
            <a:noFill/>
            <a:ln w="28575" cap="flat" cmpd="sng" algn="ctr">
              <a:solidFill>
                <a:srgbClr val="C7000A"/>
              </a:solidFill>
              <a:prstDash val="solid"/>
              <a:miter lim="800000"/>
              <a:headEnd type="triangle" w="med" len="med"/>
              <a:tailEnd type="triangle" w="med" len="med"/>
            </a:ln>
            <a:effectLst/>
          </p:spPr>
        </p:cxnSp>
        <p:sp>
          <p:nvSpPr>
            <p:cNvPr id="10" name="流程图: 磁盘 9"/>
            <p:cNvSpPr/>
            <p:nvPr/>
          </p:nvSpPr>
          <p:spPr bwMode="auto">
            <a:xfrm>
              <a:off x="3182318" y="4835382"/>
              <a:ext cx="270043" cy="189912"/>
            </a:xfrm>
            <a:prstGeom prst="flowChartMagneticDisk">
              <a:avLst/>
            </a:prstGeom>
            <a:solidFill>
              <a:sysClr val="window" lastClr="FFFFFF"/>
            </a:solidFill>
            <a:ln w="12700" cap="flat" cmpd="sng" algn="ctr">
              <a:solidFill>
                <a:srgbClr val="A3A3A3"/>
              </a:solidFill>
              <a:prstDash val="solid"/>
              <a:miter lim="800000"/>
            </a:ln>
            <a:effectLst/>
          </p:spPr>
          <p:txBody>
            <a:bodyPr wrap="square" rtlCol="0" anchor="ctr">
              <a:noAutofit/>
            </a:bodyPr>
            <a:lstStyle/>
            <a:p>
              <a:pPr algn="ctr" defTabSz="914309" fontAlgn="ctr" hangingPunct="0">
                <a:defRPr/>
              </a:pPr>
              <a:endParaRPr lang="en-US" altLang="zh-CN" sz="1200" kern="0" dirty="0">
                <a:solidFill>
                  <a:sysClr val="window" lastClr="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流程图: 磁盘 10"/>
            <p:cNvSpPr/>
            <p:nvPr/>
          </p:nvSpPr>
          <p:spPr bwMode="auto">
            <a:xfrm>
              <a:off x="3501088" y="4835382"/>
              <a:ext cx="270043" cy="189912"/>
            </a:xfrm>
            <a:prstGeom prst="flowChartMagneticDisk">
              <a:avLst/>
            </a:prstGeom>
            <a:solidFill>
              <a:sysClr val="window" lastClr="FFFFFF"/>
            </a:solidFill>
            <a:ln w="12700" cap="flat" cmpd="sng" algn="ctr">
              <a:solidFill>
                <a:srgbClr val="A3A3A3"/>
              </a:solidFill>
              <a:prstDash val="solid"/>
              <a:miter lim="800000"/>
            </a:ln>
            <a:effectLst/>
          </p:spPr>
          <p:txBody>
            <a:bodyPr wrap="square" rtlCol="0" anchor="ctr">
              <a:noAutofit/>
            </a:bodyPr>
            <a:lstStyle/>
            <a:p>
              <a:pPr algn="ctr" defTabSz="914309" fontAlgn="ctr" hangingPunct="0">
                <a:defRPr/>
              </a:pPr>
              <a:endParaRPr lang="en-US" altLang="zh-CN" sz="1200" kern="0" dirty="0">
                <a:solidFill>
                  <a:sysClr val="window" lastClr="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流程图: 磁盘 11"/>
            <p:cNvSpPr/>
            <p:nvPr/>
          </p:nvSpPr>
          <p:spPr bwMode="auto">
            <a:xfrm>
              <a:off x="3819859" y="4835382"/>
              <a:ext cx="270043" cy="189912"/>
            </a:xfrm>
            <a:prstGeom prst="flowChartMagneticDisk">
              <a:avLst/>
            </a:prstGeom>
            <a:solidFill>
              <a:sysClr val="window" lastClr="FFFFFF"/>
            </a:solidFill>
            <a:ln w="12700" cap="flat" cmpd="sng" algn="ctr">
              <a:solidFill>
                <a:srgbClr val="A3A3A3"/>
              </a:solidFill>
              <a:prstDash val="solid"/>
              <a:miter lim="800000"/>
            </a:ln>
            <a:effectLst/>
          </p:spPr>
          <p:txBody>
            <a:bodyPr wrap="square" rtlCol="0" anchor="ctr">
              <a:noAutofit/>
            </a:bodyPr>
            <a:lstStyle/>
            <a:p>
              <a:pPr algn="ctr" defTabSz="914309" fontAlgn="ctr" hangingPunct="0">
                <a:defRPr/>
              </a:pPr>
              <a:endParaRPr lang="en-US" altLang="zh-CN" sz="1200" kern="0" dirty="0">
                <a:solidFill>
                  <a:sysClr val="window" lastClr="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流程图: 磁盘 12"/>
            <p:cNvSpPr/>
            <p:nvPr/>
          </p:nvSpPr>
          <p:spPr bwMode="auto">
            <a:xfrm>
              <a:off x="4138631" y="4835382"/>
              <a:ext cx="270043" cy="189912"/>
            </a:xfrm>
            <a:prstGeom prst="flowChartMagneticDisk">
              <a:avLst/>
            </a:prstGeom>
            <a:solidFill>
              <a:sysClr val="window" lastClr="FFFFFF"/>
            </a:solidFill>
            <a:ln w="12700" cap="flat" cmpd="sng" algn="ctr">
              <a:solidFill>
                <a:srgbClr val="A3A3A3"/>
              </a:solidFill>
              <a:prstDash val="solid"/>
              <a:miter lim="800000"/>
            </a:ln>
            <a:effectLst/>
          </p:spPr>
          <p:txBody>
            <a:bodyPr wrap="square" rtlCol="0" anchor="ctr">
              <a:noAutofit/>
            </a:bodyPr>
            <a:lstStyle/>
            <a:p>
              <a:pPr algn="ctr" defTabSz="914309" fontAlgn="ctr" hangingPunct="0">
                <a:defRPr/>
              </a:pPr>
              <a:endParaRPr lang="en-US" altLang="zh-CN" sz="1200" kern="0" dirty="0">
                <a:solidFill>
                  <a:sysClr val="window" lastClr="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流程图: 磁盘 13"/>
            <p:cNvSpPr/>
            <p:nvPr/>
          </p:nvSpPr>
          <p:spPr bwMode="auto">
            <a:xfrm>
              <a:off x="4457400" y="4835382"/>
              <a:ext cx="270043" cy="189912"/>
            </a:xfrm>
            <a:prstGeom prst="flowChartMagneticDisk">
              <a:avLst/>
            </a:prstGeom>
            <a:solidFill>
              <a:sysClr val="window" lastClr="FFFFFF"/>
            </a:solidFill>
            <a:ln w="12700" cap="flat" cmpd="sng" algn="ctr">
              <a:solidFill>
                <a:srgbClr val="A3A3A3"/>
              </a:solidFill>
              <a:prstDash val="solid"/>
              <a:miter lim="800000"/>
            </a:ln>
            <a:effectLst/>
          </p:spPr>
          <p:txBody>
            <a:bodyPr wrap="square" rtlCol="0" anchor="ctr">
              <a:noAutofit/>
            </a:bodyPr>
            <a:lstStyle/>
            <a:p>
              <a:pPr algn="ctr" defTabSz="914309" fontAlgn="ctr" hangingPunct="0">
                <a:defRPr/>
              </a:pPr>
              <a:endParaRPr lang="en-US" altLang="zh-CN" sz="1200" kern="0" dirty="0">
                <a:solidFill>
                  <a:sysClr val="window" lastClr="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矩形 14"/>
            <p:cNvSpPr/>
            <p:nvPr/>
          </p:nvSpPr>
          <p:spPr bwMode="auto">
            <a:xfrm>
              <a:off x="4003342" y="2411718"/>
              <a:ext cx="990752" cy="523377"/>
            </a:xfrm>
            <a:prstGeom prst="rect">
              <a:avLst/>
            </a:prstGeom>
            <a:noFill/>
            <a:ln w="12700" cap="flat" cmpd="sng" algn="ctr">
              <a:solidFill>
                <a:schemeClr val="bg1">
                  <a:lumMod val="60000"/>
                  <a:lumOff val="40000"/>
                </a:schemeClr>
              </a:solidFill>
              <a:prstDash val="solid"/>
              <a:miter lim="800000"/>
            </a:ln>
            <a:effectLst/>
          </p:spPr>
          <p:txBody>
            <a:bodyPr wrap="square" rtlCol="0" anchor="ctr">
              <a:noAutofit/>
            </a:bodyPr>
            <a:lstStyle/>
            <a:p>
              <a:pPr algn="ctr" defTabSz="914309" fontAlgn="ctr" hangingPunct="0">
                <a:defRPr/>
              </a:pPr>
              <a:r>
                <a:rPr lang="ru-RU" sz="1200">
                  <a:latin typeface="Huawei Sans" panose="020C0503030203020204" pitchFamily="34" charset="0"/>
                </a:rPr>
                <a:t>FIM</a:t>
              </a:r>
            </a:p>
          </p:txBody>
        </p:sp>
        <p:sp>
          <p:nvSpPr>
            <p:cNvPr id="16" name="矩形 15"/>
            <p:cNvSpPr/>
            <p:nvPr/>
          </p:nvSpPr>
          <p:spPr bwMode="auto">
            <a:xfrm>
              <a:off x="3032686" y="2411718"/>
              <a:ext cx="990752" cy="523377"/>
            </a:xfrm>
            <a:prstGeom prst="rect">
              <a:avLst/>
            </a:prstGeom>
            <a:noFill/>
            <a:ln w="12700" cap="flat" cmpd="sng" algn="ctr">
              <a:solidFill>
                <a:schemeClr val="bg1">
                  <a:lumMod val="60000"/>
                  <a:lumOff val="40000"/>
                </a:schemeClr>
              </a:solidFill>
              <a:prstDash val="solid"/>
              <a:miter lim="800000"/>
            </a:ln>
            <a:effectLst/>
          </p:spPr>
          <p:txBody>
            <a:bodyPr wrap="square" rtlCol="0" anchor="ctr">
              <a:noAutofit/>
            </a:bodyPr>
            <a:lstStyle/>
            <a:p>
              <a:pPr algn="ctr" defTabSz="914309" fontAlgn="ctr" hangingPunct="0">
                <a:defRPr/>
              </a:pPr>
              <a:r>
                <a:rPr lang="ru-RU" sz="1200">
                  <a:latin typeface="Huawei Sans" panose="020C0503030203020204" pitchFamily="34" charset="0"/>
                </a:rPr>
                <a:t>FIM</a:t>
              </a:r>
            </a:p>
          </p:txBody>
        </p:sp>
        <p:sp>
          <p:nvSpPr>
            <p:cNvPr id="17" name="矩形 16"/>
            <p:cNvSpPr/>
            <p:nvPr/>
          </p:nvSpPr>
          <p:spPr bwMode="auto">
            <a:xfrm>
              <a:off x="3154617" y="4762572"/>
              <a:ext cx="1620409" cy="413870"/>
            </a:xfrm>
            <a:prstGeom prst="rect">
              <a:avLst/>
            </a:prstGeom>
            <a:noFill/>
            <a:ln w="12700" cap="flat" cmpd="sng" algn="ctr">
              <a:solidFill>
                <a:srgbClr val="A3A3A3"/>
              </a:solidFill>
              <a:prstDash val="solid"/>
              <a:miter lim="800000"/>
            </a:ln>
            <a:effectLst/>
          </p:spPr>
          <p:txBody>
            <a:bodyPr wrap="square" rtlCol="0" anchor="ctr">
              <a:noAutofit/>
            </a:bodyPr>
            <a:lstStyle/>
            <a:p>
              <a:pPr algn="ctr" defTabSz="914387" fontAlgn="ctr" hangingPunct="0">
                <a:defRPr/>
              </a:pPr>
              <a:endParaRPr lang="en-US" altLang="zh-CN" sz="1600" kern="0" dirty="0" smtClean="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矩形 17"/>
            <p:cNvSpPr/>
            <p:nvPr/>
          </p:nvSpPr>
          <p:spPr bwMode="auto">
            <a:xfrm>
              <a:off x="3933610" y="3908832"/>
              <a:ext cx="1024176" cy="523377"/>
            </a:xfrm>
            <a:prstGeom prst="rect">
              <a:avLst/>
            </a:prstGeom>
            <a:noFill/>
            <a:ln w="12700" cap="flat" cmpd="sng" algn="ctr">
              <a:solidFill>
                <a:schemeClr val="bg1">
                  <a:lumMod val="60000"/>
                  <a:lumOff val="40000"/>
                </a:schemeClr>
              </a:solidFill>
              <a:prstDash val="solid"/>
              <a:miter lim="800000"/>
            </a:ln>
            <a:effectLst/>
          </p:spPr>
          <p:txBody>
            <a:bodyPr wrap="square" rtlCol="0" anchor="ctr">
              <a:noAutofit/>
            </a:bodyPr>
            <a:lstStyle/>
            <a:p>
              <a:pPr algn="ctr" defTabSz="914309" fontAlgn="ctr" hangingPunct="0">
                <a:defRPr/>
              </a:pPr>
              <a:r>
                <a:rPr lang="ru-RU" sz="1200">
                  <a:latin typeface="Huawei Sans" panose="020C0503030203020204" pitchFamily="34" charset="0"/>
                </a:rPr>
                <a:t>BIM</a:t>
              </a:r>
            </a:p>
          </p:txBody>
        </p:sp>
        <p:sp>
          <p:nvSpPr>
            <p:cNvPr id="19" name="矩形 18"/>
            <p:cNvSpPr/>
            <p:nvPr/>
          </p:nvSpPr>
          <p:spPr bwMode="auto">
            <a:xfrm>
              <a:off x="2989000" y="3888924"/>
              <a:ext cx="1024176" cy="523377"/>
            </a:xfrm>
            <a:prstGeom prst="rect">
              <a:avLst/>
            </a:prstGeom>
            <a:noFill/>
            <a:ln w="12700" cap="flat" cmpd="sng" algn="ctr">
              <a:solidFill>
                <a:schemeClr val="bg1">
                  <a:lumMod val="60000"/>
                  <a:lumOff val="40000"/>
                </a:schemeClr>
              </a:solidFill>
              <a:prstDash val="solid"/>
              <a:miter lim="800000"/>
            </a:ln>
            <a:effectLst/>
          </p:spPr>
          <p:txBody>
            <a:bodyPr wrap="square" rtlCol="0" anchor="ctr">
              <a:noAutofit/>
            </a:bodyPr>
            <a:lstStyle/>
            <a:p>
              <a:pPr algn="ctr" defTabSz="914309" fontAlgn="ctr" hangingPunct="0">
                <a:defRPr/>
              </a:pPr>
              <a:r>
                <a:rPr lang="ru-RU" sz="1200">
                  <a:latin typeface="Huawei Sans" panose="020C0503030203020204" pitchFamily="34" charset="0"/>
                </a:rPr>
                <a:t>BIM</a:t>
              </a:r>
            </a:p>
          </p:txBody>
        </p:sp>
        <p:cxnSp>
          <p:nvCxnSpPr>
            <p:cNvPr id="20" name="直接连接符 19"/>
            <p:cNvCxnSpPr>
              <a:stCxn id="19" idx="2"/>
              <a:endCxn id="17" idx="0"/>
            </p:cNvCxnSpPr>
            <p:nvPr/>
          </p:nvCxnSpPr>
          <p:spPr bwMode="auto">
            <a:xfrm>
              <a:off x="3501088" y="4412301"/>
              <a:ext cx="463733" cy="350271"/>
            </a:xfrm>
            <a:prstGeom prst="line">
              <a:avLst/>
            </a:prstGeom>
            <a:noFill/>
            <a:ln w="6350" cap="flat" cmpd="sng" algn="ctr">
              <a:solidFill>
                <a:srgbClr val="C7000A"/>
              </a:solidFill>
              <a:prstDash val="solid"/>
              <a:miter lim="800000"/>
            </a:ln>
            <a:effectLst/>
          </p:spPr>
        </p:cxnSp>
        <p:cxnSp>
          <p:nvCxnSpPr>
            <p:cNvPr id="21" name="直接连接符 20"/>
            <p:cNvCxnSpPr>
              <a:stCxn id="18" idx="2"/>
              <a:endCxn id="17" idx="0"/>
            </p:cNvCxnSpPr>
            <p:nvPr/>
          </p:nvCxnSpPr>
          <p:spPr bwMode="auto">
            <a:xfrm flipH="1">
              <a:off x="3964822" y="4432209"/>
              <a:ext cx="480876" cy="330363"/>
            </a:xfrm>
            <a:prstGeom prst="line">
              <a:avLst/>
            </a:prstGeom>
            <a:noFill/>
            <a:ln w="6350" cap="flat" cmpd="sng" algn="ctr">
              <a:solidFill>
                <a:srgbClr val="C7000A"/>
              </a:solidFill>
              <a:prstDash val="solid"/>
              <a:miter lim="800000"/>
            </a:ln>
            <a:effectLst/>
          </p:spPr>
        </p:cxnSp>
        <p:sp>
          <p:nvSpPr>
            <p:cNvPr id="22" name="Text Box 49"/>
            <p:cNvSpPr txBox="1">
              <a:spLocks noChangeArrowheads="1"/>
            </p:cNvSpPr>
            <p:nvPr/>
          </p:nvSpPr>
          <p:spPr bwMode="auto">
            <a:xfrm>
              <a:off x="7417767" y="1831039"/>
              <a:ext cx="3941616" cy="1164291"/>
            </a:xfrm>
            <a:prstGeom prst="rect">
              <a:avLst/>
            </a:prstGeom>
            <a:noFill/>
            <a:ln w="9525">
              <a:noFill/>
              <a:miter lim="800000"/>
              <a:headEnd/>
              <a:tailEnd/>
            </a:ln>
          </p:spPr>
          <p:txBody>
            <a:bodyPr wrap="square" lIns="104463" tIns="52230" rIns="104463" bIns="52230" anchor="ctr" anchorCtr="0">
              <a:noAutofit/>
            </a:bodyPr>
            <a:lstStyle/>
            <a:p>
              <a:pPr marL="266360" indent="-266360" algn="just" defTabSz="914387" fontAlgn="ctr" hangingPunct="0">
                <a:buFont typeface="Wingdings" pitchFamily="2" charset="2"/>
                <a:buChar char="l"/>
              </a:pPr>
              <a:r>
                <a:rPr lang="ru-RU" sz="1100" dirty="0">
                  <a:solidFill>
                    <a:prstClr val="black"/>
                  </a:solidFill>
                  <a:latin typeface="Huawei Sans" panose="020C0503030203020204" pitchFamily="34" charset="0"/>
                </a:rPr>
                <a:t>Каждый FIM (</a:t>
              </a:r>
              <a:r>
                <a:rPr lang="ru-RU" sz="1100" dirty="0" err="1">
                  <a:solidFill>
                    <a:prstClr val="black"/>
                  </a:solidFill>
                  <a:latin typeface="Huawei Sans" panose="020C0503030203020204" pitchFamily="34" charset="0"/>
                </a:rPr>
                <a:t>front</a:t>
              </a:r>
              <a:r>
                <a:rPr lang="ru-RU" sz="1100" dirty="0">
                  <a:solidFill>
                    <a:prstClr val="black"/>
                  </a:solidFill>
                  <a:latin typeface="Huawei Sans" panose="020C0503030203020204" pitchFamily="34" charset="0"/>
                </a:rPr>
                <a:t>-</a:t>
              </a:r>
              <a:r>
                <a:rPr lang="ru-RU" sz="1100" dirty="0" err="1">
                  <a:solidFill>
                    <a:prstClr val="black"/>
                  </a:solidFill>
                  <a:latin typeface="Huawei Sans" panose="020C0503030203020204" pitchFamily="34" charset="0"/>
                </a:rPr>
                <a:t>end</a:t>
              </a:r>
              <a:r>
                <a:rPr lang="ru-RU" sz="1100" dirty="0">
                  <a:solidFill>
                    <a:prstClr val="black"/>
                  </a:solidFill>
                  <a:latin typeface="Huawei Sans" panose="020C0503030203020204" pitchFamily="34" charset="0"/>
                </a:rPr>
                <a:t>-модуль ввода/вывода) подключается ко всем четырем контроллерам через порты </a:t>
              </a:r>
              <a:r>
                <a:rPr lang="ru-RU" sz="1100" dirty="0" err="1">
                  <a:solidFill>
                    <a:prstClr val="black"/>
                  </a:solidFill>
                  <a:latin typeface="Huawei Sans" panose="020C0503030203020204" pitchFamily="34" charset="0"/>
                </a:rPr>
                <a:t>PCIe</a:t>
              </a:r>
              <a:r>
                <a:rPr lang="ru-RU" sz="1100" dirty="0">
                  <a:solidFill>
                    <a:prstClr val="black"/>
                  </a:solidFill>
                  <a:latin typeface="Huawei Sans" panose="020C0503030203020204" pitchFamily="34" charset="0"/>
                </a:rPr>
                <a:t> в блоке контроллеров. Этот модуль может одновременно получить доступ к четырем контроллерам благодаря многоканальной технологии в режиме «активный-активный».</a:t>
              </a:r>
            </a:p>
          </p:txBody>
        </p:sp>
        <p:cxnSp>
          <p:nvCxnSpPr>
            <p:cNvPr id="23" name="直接连接符 22"/>
            <p:cNvCxnSpPr/>
            <p:nvPr/>
          </p:nvCxnSpPr>
          <p:spPr bwMode="auto">
            <a:xfrm>
              <a:off x="6171553" y="3003498"/>
              <a:ext cx="5043042" cy="0"/>
            </a:xfrm>
            <a:prstGeom prst="line">
              <a:avLst/>
            </a:prstGeom>
            <a:noFill/>
            <a:ln w="6350" cap="flat" cmpd="sng" algn="ctr">
              <a:solidFill>
                <a:srgbClr val="666666"/>
              </a:solidFill>
              <a:prstDash val="solid"/>
              <a:miter lim="800000"/>
            </a:ln>
            <a:effectLst/>
          </p:spPr>
        </p:cxnSp>
        <p:cxnSp>
          <p:nvCxnSpPr>
            <p:cNvPr id="24" name="直接连接符 23"/>
            <p:cNvCxnSpPr/>
            <p:nvPr/>
          </p:nvCxnSpPr>
          <p:spPr bwMode="auto">
            <a:xfrm>
              <a:off x="6171553" y="4597390"/>
              <a:ext cx="5067955" cy="0"/>
            </a:xfrm>
            <a:prstGeom prst="line">
              <a:avLst/>
            </a:prstGeom>
            <a:noFill/>
            <a:ln w="6350" cap="flat" cmpd="sng" algn="ctr">
              <a:solidFill>
                <a:srgbClr val="666666"/>
              </a:solidFill>
              <a:prstDash val="solid"/>
              <a:miter lim="800000"/>
            </a:ln>
            <a:effectLst/>
          </p:spPr>
        </p:cxnSp>
        <p:sp>
          <p:nvSpPr>
            <p:cNvPr id="25" name="Text Box 49"/>
            <p:cNvSpPr txBox="1">
              <a:spLocks noChangeArrowheads="1"/>
            </p:cNvSpPr>
            <p:nvPr/>
          </p:nvSpPr>
          <p:spPr bwMode="auto">
            <a:xfrm>
              <a:off x="7419753" y="3289139"/>
              <a:ext cx="3939629" cy="1231519"/>
            </a:xfrm>
            <a:prstGeom prst="rect">
              <a:avLst/>
            </a:prstGeom>
            <a:noFill/>
            <a:ln w="9525">
              <a:noFill/>
              <a:miter lim="800000"/>
              <a:headEnd/>
              <a:tailEnd/>
            </a:ln>
          </p:spPr>
          <p:txBody>
            <a:bodyPr wrap="square" lIns="104463" tIns="52230" rIns="104463" bIns="52230" anchor="ctr" anchorCtr="0">
              <a:noAutofit/>
            </a:bodyPr>
            <a:lstStyle/>
            <a:p>
              <a:pPr marL="266360" indent="-266360" algn="just" defTabSz="914387" fontAlgn="ctr" hangingPunct="0">
                <a:buFont typeface="Wingdings" pitchFamily="2" charset="2"/>
                <a:buChar char="l"/>
              </a:pPr>
              <a:r>
                <a:rPr lang="ru-RU" sz="1100" dirty="0">
                  <a:solidFill>
                    <a:prstClr val="black"/>
                  </a:solidFill>
                  <a:latin typeface="Huawei Sans" panose="020C0503030203020204" pitchFamily="34" charset="0"/>
                </a:rPr>
                <a:t>Контроллеры в блоке контроллеров полностью взаимно подключены с помощью пассивной объединительной панели.</a:t>
              </a:r>
            </a:p>
            <a:p>
              <a:pPr marL="266360" indent="-266360" algn="just" defTabSz="914387" fontAlgn="ctr" hangingPunct="0">
                <a:buFont typeface="Wingdings" pitchFamily="2" charset="2"/>
                <a:buChar char="l"/>
              </a:pPr>
              <a:r>
                <a:rPr lang="ru-RU" sz="1100" dirty="0">
                  <a:solidFill>
                    <a:prstClr val="black"/>
                  </a:solidFill>
                  <a:latin typeface="Huawei Sans" panose="020C0503030203020204" pitchFamily="34" charset="0"/>
                </a:rPr>
                <a:t>Общие интерфейсные модули RDMA на 100 Гбит/с используются для расширения в блоке контроллеров, что обеспечивает полное взаимное подключение между контроллерами 8/12/16.</a:t>
              </a:r>
            </a:p>
          </p:txBody>
        </p:sp>
        <p:sp>
          <p:nvSpPr>
            <p:cNvPr id="26" name="Text Box 49"/>
            <p:cNvSpPr txBox="1">
              <a:spLocks noChangeArrowheads="1"/>
            </p:cNvSpPr>
            <p:nvPr/>
          </p:nvSpPr>
          <p:spPr bwMode="auto">
            <a:xfrm>
              <a:off x="7380506" y="5255786"/>
              <a:ext cx="3978876" cy="1260596"/>
            </a:xfrm>
            <a:prstGeom prst="rect">
              <a:avLst/>
            </a:prstGeom>
            <a:noFill/>
            <a:ln w="9525">
              <a:noFill/>
              <a:miter lim="800000"/>
              <a:headEnd/>
              <a:tailEnd/>
            </a:ln>
          </p:spPr>
          <p:txBody>
            <a:bodyPr wrap="square" lIns="104463" tIns="52230" rIns="104463" bIns="52230" anchor="ctr" anchorCtr="0">
              <a:noAutofit/>
            </a:bodyPr>
            <a:lstStyle>
              <a:defPPr>
                <a:defRPr lang="zh-CN"/>
              </a:defPPr>
              <a:lvl1pPr marL="266360" indent="-266360" defTabSz="914387">
                <a:lnSpc>
                  <a:spcPct val="150000"/>
                </a:lnSpc>
                <a:buFont typeface="Wingdings" pitchFamily="2" charset="2"/>
                <a:buChar char="l"/>
                <a:defRPr sz="1100"/>
              </a:lvl1pPr>
            </a:lstStyle>
            <a:p>
              <a:pPr algn="just" fontAlgn="ctr" hangingPunct="0">
                <a:lnSpc>
                  <a:spcPct val="100000"/>
                </a:lnSpc>
              </a:pPr>
              <a:r>
                <a:rPr lang="ru-RU" dirty="0">
                  <a:solidFill>
                    <a:prstClr val="black"/>
                  </a:solidFill>
                  <a:latin typeface="Huawei Sans" panose="020C0503030203020204" pitchFamily="34" charset="0"/>
                </a:rPr>
                <a:t>Блок контроллеров использует BIM (</a:t>
              </a:r>
              <a:r>
                <a:rPr lang="ru-RU" dirty="0" err="1">
                  <a:solidFill>
                    <a:prstClr val="black"/>
                  </a:solidFill>
                  <a:latin typeface="Huawei Sans" panose="020C0503030203020204" pitchFamily="34" charset="0"/>
                </a:rPr>
                <a:t>back</a:t>
              </a:r>
              <a:r>
                <a:rPr lang="ru-RU" dirty="0">
                  <a:solidFill>
                    <a:prstClr val="black"/>
                  </a:solidFill>
                  <a:latin typeface="Huawei Sans" panose="020C0503030203020204" pitchFamily="34" charset="0"/>
                </a:rPr>
                <a:t>-</a:t>
              </a:r>
              <a:r>
                <a:rPr lang="ru-RU" dirty="0" err="1">
                  <a:solidFill>
                    <a:prstClr val="black"/>
                  </a:solidFill>
                  <a:latin typeface="Huawei Sans" panose="020C0503030203020204" pitchFamily="34" charset="0"/>
                </a:rPr>
                <a:t>end</a:t>
              </a:r>
              <a:r>
                <a:rPr lang="ru-RU" dirty="0">
                  <a:solidFill>
                    <a:prstClr val="black"/>
                  </a:solidFill>
                  <a:latin typeface="Huawei Sans" panose="020C0503030203020204" pitchFamily="34" charset="0"/>
                </a:rPr>
                <a:t>-модуль ввода/вывода) для подключения блока дисков, к которому могут получить доступ все контроллеры блока.</a:t>
              </a:r>
            </a:p>
            <a:p>
              <a:pPr algn="just" fontAlgn="ctr" hangingPunct="0">
                <a:lnSpc>
                  <a:spcPct val="100000"/>
                </a:lnSpc>
              </a:pPr>
              <a:r>
                <a:rPr lang="ru-RU" dirty="0">
                  <a:solidFill>
                    <a:prstClr val="black"/>
                  </a:solidFill>
                  <a:latin typeface="Huawei Sans" panose="020C0503030203020204" pitchFamily="34" charset="0"/>
                </a:rPr>
                <a:t>Умный блок дисков имеет две группы восходящих портов и может подключаться к двум блокам контроллеров, что обеспечивает полное взаимное подключение между блоком дисков и восемью контроллерами.</a:t>
              </a:r>
            </a:p>
          </p:txBody>
        </p:sp>
        <p:cxnSp>
          <p:nvCxnSpPr>
            <p:cNvPr id="27" name="直接箭头连接符 26"/>
            <p:cNvCxnSpPr/>
            <p:nvPr/>
          </p:nvCxnSpPr>
          <p:spPr bwMode="auto">
            <a:xfrm flipV="1">
              <a:off x="2893680" y="3391389"/>
              <a:ext cx="252997" cy="5393"/>
            </a:xfrm>
            <a:prstGeom prst="straightConnector1">
              <a:avLst/>
            </a:prstGeom>
            <a:noFill/>
            <a:ln w="28575" cap="flat" cmpd="sng" algn="ctr">
              <a:solidFill>
                <a:srgbClr val="C7000A"/>
              </a:solidFill>
              <a:prstDash val="solid"/>
              <a:miter lim="800000"/>
              <a:headEnd type="triangle" w="med" len="med"/>
              <a:tailEnd type="triangle" w="med" len="med"/>
            </a:ln>
            <a:effectLst/>
          </p:spPr>
        </p:cxnSp>
        <p:sp>
          <p:nvSpPr>
            <p:cNvPr id="28" name="矩形 27"/>
            <p:cNvSpPr/>
            <p:nvPr/>
          </p:nvSpPr>
          <p:spPr bwMode="auto">
            <a:xfrm>
              <a:off x="3095177" y="2300162"/>
              <a:ext cx="881663" cy="646163"/>
            </a:xfrm>
            <a:prstGeom prst="rect">
              <a:avLst/>
            </a:prstGeom>
            <a:noFill/>
            <a:ln w="28575" cap="flat" cmpd="sng" algn="ctr">
              <a:solidFill>
                <a:srgbClr val="666666"/>
              </a:solidFill>
              <a:prstDash val="dash"/>
              <a:miter lim="800000"/>
            </a:ln>
            <a:effectLst/>
          </p:spPr>
          <p:txBody>
            <a:bodyPr wrap="square" rtlCol="0" anchor="ctr">
              <a:noAutofit/>
            </a:bodyPr>
            <a:lstStyle/>
            <a:p>
              <a:pPr algn="ctr" defTabSz="914387" fontAlgn="ctr" hangingPunct="0">
                <a:defRPr/>
              </a:pPr>
              <a:endParaRPr lang="en-US" altLang="zh-CN" sz="1600" kern="0" dirty="0" smtClean="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9" name="矩形 28"/>
            <p:cNvSpPr/>
            <p:nvPr/>
          </p:nvSpPr>
          <p:spPr bwMode="auto">
            <a:xfrm>
              <a:off x="1152203" y="3815385"/>
              <a:ext cx="1826470" cy="646163"/>
            </a:xfrm>
            <a:prstGeom prst="rect">
              <a:avLst/>
            </a:prstGeom>
            <a:noFill/>
            <a:ln w="28575" cap="flat" cmpd="sng" algn="ctr">
              <a:solidFill>
                <a:srgbClr val="666666"/>
              </a:solidFill>
              <a:prstDash val="dash"/>
              <a:miter lim="800000"/>
            </a:ln>
            <a:effectLst/>
          </p:spPr>
          <p:txBody>
            <a:bodyPr wrap="square" rtlCol="0" anchor="ctr">
              <a:noAutofit/>
            </a:bodyPr>
            <a:lstStyle/>
            <a:p>
              <a:pPr algn="ctr" defTabSz="914387" fontAlgn="ctr" hangingPunct="0">
                <a:defRPr/>
              </a:pPr>
              <a:endParaRPr lang="en-US" altLang="zh-CN" sz="1600" kern="0" dirty="0" smtClean="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0" name="矩形 29"/>
            <p:cNvSpPr/>
            <p:nvPr/>
          </p:nvSpPr>
          <p:spPr bwMode="auto">
            <a:xfrm>
              <a:off x="4068439" y="2860392"/>
              <a:ext cx="765960" cy="1021877"/>
            </a:xfrm>
            <a:prstGeom prst="rect">
              <a:avLst/>
            </a:prstGeom>
            <a:noFill/>
            <a:ln w="28575" cap="flat" cmpd="sng" algn="ctr">
              <a:solidFill>
                <a:srgbClr val="666666"/>
              </a:solidFill>
              <a:prstDash val="dash"/>
              <a:miter lim="800000"/>
            </a:ln>
            <a:effectLst/>
          </p:spPr>
          <p:txBody>
            <a:bodyPr wrap="square" rtlCol="0" anchor="ctr">
              <a:noAutofit/>
            </a:bodyPr>
            <a:lstStyle/>
            <a:p>
              <a:pPr algn="ctr" defTabSz="914387" fontAlgn="ctr" hangingPunct="0">
                <a:defRPr/>
              </a:pPr>
              <a:endParaRPr lang="en-US" altLang="zh-CN" sz="1600" kern="0" dirty="0" smtClean="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1" name="立方体 30"/>
            <p:cNvSpPr/>
            <p:nvPr/>
          </p:nvSpPr>
          <p:spPr bwMode="auto">
            <a:xfrm>
              <a:off x="5757626" y="1997910"/>
              <a:ext cx="613138" cy="549240"/>
            </a:xfrm>
            <a:prstGeom prst="cube">
              <a:avLst/>
            </a:prstGeom>
            <a:solidFill>
              <a:srgbClr val="E0E0E0"/>
            </a:solidFill>
            <a:ln w="12700" cap="flat" cmpd="sng" algn="ctr">
              <a:noFill/>
              <a:prstDash val="solid"/>
              <a:miter lim="800000"/>
            </a:ln>
            <a:effectLst/>
          </p:spPr>
          <p:txBody>
            <a:bodyPr wrap="square" rtlCol="0" anchor="ctr">
              <a:noAutofit/>
            </a:bodyPr>
            <a:lstStyle/>
            <a:p>
              <a:pPr algn="ctr" defTabSz="914387" fontAlgn="ctr" hangingPunct="0">
                <a:defRPr/>
              </a:pPr>
              <a:endParaRPr lang="en-US" altLang="zh-CN" sz="1600" kern="0" dirty="0" smtClean="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2" name="立方体 31"/>
            <p:cNvSpPr/>
            <p:nvPr/>
          </p:nvSpPr>
          <p:spPr bwMode="auto">
            <a:xfrm>
              <a:off x="5511984" y="2371259"/>
              <a:ext cx="613138" cy="549240"/>
            </a:xfrm>
            <a:prstGeom prst="cube">
              <a:avLst/>
            </a:prstGeom>
            <a:solidFill>
              <a:srgbClr val="E0E0E0"/>
            </a:solidFill>
            <a:ln w="12700" cap="flat" cmpd="sng" algn="ctr">
              <a:noFill/>
              <a:prstDash val="solid"/>
              <a:miter lim="800000"/>
            </a:ln>
            <a:effectLst/>
          </p:spPr>
          <p:txBody>
            <a:bodyPr wrap="square" rtlCol="0" anchor="ctr">
              <a:noAutofit/>
            </a:bodyPr>
            <a:lstStyle/>
            <a:p>
              <a:pPr algn="ctr" defTabSz="914387" fontAlgn="ctr" hangingPunct="0">
                <a:defRPr/>
              </a:pPr>
              <a:endParaRPr lang="en-US" altLang="zh-CN" sz="1600" kern="0" dirty="0" smtClean="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3" name="立方体 32"/>
            <p:cNvSpPr/>
            <p:nvPr/>
          </p:nvSpPr>
          <p:spPr bwMode="auto">
            <a:xfrm>
              <a:off x="6489796" y="1997910"/>
              <a:ext cx="613138" cy="549240"/>
            </a:xfrm>
            <a:prstGeom prst="cube">
              <a:avLst/>
            </a:prstGeom>
            <a:solidFill>
              <a:srgbClr val="E0E0E0"/>
            </a:solidFill>
            <a:ln w="12700" cap="flat" cmpd="sng" algn="ctr">
              <a:noFill/>
              <a:prstDash val="solid"/>
              <a:miter lim="800000"/>
            </a:ln>
            <a:effectLst/>
          </p:spPr>
          <p:txBody>
            <a:bodyPr wrap="square" rtlCol="0" anchor="ctr">
              <a:noAutofit/>
            </a:bodyPr>
            <a:lstStyle/>
            <a:p>
              <a:pPr algn="ctr" defTabSz="914387" fontAlgn="ctr" hangingPunct="0">
                <a:defRPr/>
              </a:pPr>
              <a:endParaRPr lang="en-US" altLang="zh-CN" sz="1600" kern="0" dirty="0" smtClean="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4" name="立方体 33"/>
            <p:cNvSpPr/>
            <p:nvPr/>
          </p:nvSpPr>
          <p:spPr bwMode="auto">
            <a:xfrm>
              <a:off x="6244153" y="2350909"/>
              <a:ext cx="613138" cy="549240"/>
            </a:xfrm>
            <a:prstGeom prst="cube">
              <a:avLst/>
            </a:prstGeom>
            <a:solidFill>
              <a:srgbClr val="E0E0E0"/>
            </a:solidFill>
            <a:ln w="12700" cap="flat" cmpd="sng" algn="ctr">
              <a:solidFill>
                <a:schemeClr val="bg1">
                  <a:lumMod val="40000"/>
                  <a:lumOff val="60000"/>
                </a:schemeClr>
              </a:solidFill>
              <a:prstDash val="solid"/>
              <a:miter lim="800000"/>
            </a:ln>
            <a:effectLst/>
          </p:spPr>
          <p:txBody>
            <a:bodyPr wrap="square" rtlCol="0" anchor="ctr">
              <a:noAutofit/>
            </a:bodyPr>
            <a:lstStyle/>
            <a:p>
              <a:pPr algn="ctr" defTabSz="914387" fontAlgn="ctr" hangingPunct="0">
                <a:defRPr/>
              </a:pPr>
              <a:endParaRPr lang="en-US" altLang="zh-CN" sz="1600" kern="0" dirty="0" smtClean="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5" name="矩形 34"/>
            <p:cNvSpPr/>
            <p:nvPr/>
          </p:nvSpPr>
          <p:spPr bwMode="auto">
            <a:xfrm>
              <a:off x="5164613" y="1578781"/>
              <a:ext cx="1403979" cy="268774"/>
            </a:xfrm>
            <a:prstGeom prst="rect">
              <a:avLst/>
            </a:prstGeom>
            <a:solidFill>
              <a:srgbClr val="666666">
                <a:lumMod val="20000"/>
                <a:lumOff val="80000"/>
              </a:srgbClr>
            </a:solidFill>
            <a:ln w="12700" cap="flat" cmpd="sng" algn="ctr">
              <a:noFill/>
              <a:prstDash val="solid"/>
              <a:miter lim="800000"/>
            </a:ln>
            <a:effectLst/>
          </p:spPr>
          <p:txBody>
            <a:bodyPr wrap="square" lIns="0" rIns="0" rtlCol="0" anchor="ctr">
              <a:noAutofit/>
            </a:bodyPr>
            <a:lstStyle/>
            <a:p>
              <a:pPr algn="ctr" defTabSz="914387" fontAlgn="ctr" hangingPunct="0">
                <a:defRPr/>
              </a:pPr>
              <a:r>
                <a:rPr lang="ru-RU" sz="1200">
                  <a:solidFill>
                    <a:srgbClr val="1D1D1A"/>
                  </a:solidFill>
                  <a:latin typeface="Huawei Sans" panose="020C0503030203020204" pitchFamily="34" charset="0"/>
                </a:rPr>
                <a:t>Сетевой адаптер</a:t>
              </a:r>
            </a:p>
          </p:txBody>
        </p:sp>
        <p:sp>
          <p:nvSpPr>
            <p:cNvPr id="36" name="矩形 35"/>
            <p:cNvSpPr/>
            <p:nvPr/>
          </p:nvSpPr>
          <p:spPr bwMode="auto">
            <a:xfrm>
              <a:off x="6642795" y="1570036"/>
              <a:ext cx="1238843" cy="277517"/>
            </a:xfrm>
            <a:prstGeom prst="rect">
              <a:avLst/>
            </a:prstGeom>
            <a:solidFill>
              <a:srgbClr val="666666">
                <a:lumMod val="20000"/>
                <a:lumOff val="80000"/>
              </a:srgbClr>
            </a:solidFill>
            <a:ln w="12700" cap="flat" cmpd="sng" algn="ctr">
              <a:noFill/>
              <a:prstDash val="solid"/>
              <a:miter lim="800000"/>
            </a:ln>
            <a:effectLst/>
          </p:spPr>
          <p:txBody>
            <a:bodyPr wrap="square" lIns="0" rIns="0" rtlCol="0" anchor="ctr">
              <a:noAutofit/>
            </a:bodyPr>
            <a:lstStyle/>
            <a:p>
              <a:pPr algn="ctr" defTabSz="914387" fontAlgn="ctr" hangingPunct="0">
                <a:defRPr/>
              </a:pPr>
              <a:r>
                <a:rPr lang="ru-RU" sz="1200">
                  <a:solidFill>
                    <a:srgbClr val="1D1D1A"/>
                  </a:solidFill>
                  <a:latin typeface="Huawei Sans" panose="020C0503030203020204" pitchFamily="34" charset="0"/>
                </a:rPr>
                <a:t>Сетевой адаптер</a:t>
              </a:r>
            </a:p>
          </p:txBody>
        </p:sp>
        <p:grpSp>
          <p:nvGrpSpPr>
            <p:cNvPr id="37" name="组合 36"/>
            <p:cNvGrpSpPr/>
            <p:nvPr/>
          </p:nvGrpSpPr>
          <p:grpSpPr bwMode="auto">
            <a:xfrm>
              <a:off x="5805202" y="1847552"/>
              <a:ext cx="1457014" cy="687311"/>
              <a:chOff x="6470490" y="1498960"/>
              <a:chExt cx="1853123" cy="971177"/>
            </a:xfrm>
          </p:grpSpPr>
          <p:cxnSp>
            <p:nvCxnSpPr>
              <p:cNvPr id="38" name="直接连接符 37"/>
              <p:cNvCxnSpPr>
                <a:stCxn id="35" idx="2"/>
              </p:cNvCxnSpPr>
              <p:nvPr/>
            </p:nvCxnSpPr>
            <p:spPr bwMode="auto">
              <a:xfrm>
                <a:off x="6548584" y="1498962"/>
                <a:ext cx="234325" cy="573947"/>
              </a:xfrm>
              <a:prstGeom prst="line">
                <a:avLst/>
              </a:prstGeom>
              <a:noFill/>
              <a:ln w="6350" cap="flat" cmpd="sng" algn="ctr">
                <a:solidFill>
                  <a:srgbClr val="C7000A"/>
                </a:solidFill>
                <a:prstDash val="solid"/>
                <a:miter lim="800000"/>
              </a:ln>
              <a:effectLst/>
            </p:spPr>
          </p:cxnSp>
          <p:cxnSp>
            <p:nvCxnSpPr>
              <p:cNvPr id="39" name="直接连接符 38"/>
              <p:cNvCxnSpPr>
                <a:stCxn id="35" idx="2"/>
              </p:cNvCxnSpPr>
              <p:nvPr/>
            </p:nvCxnSpPr>
            <p:spPr bwMode="auto">
              <a:xfrm>
                <a:off x="6548584" y="1498962"/>
                <a:ext cx="1165546" cy="573944"/>
              </a:xfrm>
              <a:prstGeom prst="line">
                <a:avLst/>
              </a:prstGeom>
              <a:noFill/>
              <a:ln w="6350" cap="flat" cmpd="sng" algn="ctr">
                <a:solidFill>
                  <a:srgbClr val="C7000A"/>
                </a:solidFill>
                <a:prstDash val="solid"/>
                <a:miter lim="800000"/>
              </a:ln>
              <a:effectLst/>
            </p:spPr>
          </p:cxnSp>
          <p:cxnSp>
            <p:nvCxnSpPr>
              <p:cNvPr id="40" name="直接连接符 39"/>
              <p:cNvCxnSpPr>
                <a:stCxn id="35" idx="2"/>
              </p:cNvCxnSpPr>
              <p:nvPr/>
            </p:nvCxnSpPr>
            <p:spPr bwMode="auto">
              <a:xfrm flipH="1">
                <a:off x="6470494" y="1498962"/>
                <a:ext cx="78090" cy="971168"/>
              </a:xfrm>
              <a:prstGeom prst="line">
                <a:avLst/>
              </a:prstGeom>
              <a:noFill/>
              <a:ln w="6350" cap="flat" cmpd="sng" algn="ctr">
                <a:solidFill>
                  <a:srgbClr val="C7000A"/>
                </a:solidFill>
                <a:prstDash val="solid"/>
                <a:miter lim="800000"/>
              </a:ln>
              <a:effectLst/>
            </p:spPr>
          </p:cxnSp>
          <p:cxnSp>
            <p:nvCxnSpPr>
              <p:cNvPr id="41" name="直接连接符 40"/>
              <p:cNvCxnSpPr>
                <a:stCxn id="35" idx="2"/>
              </p:cNvCxnSpPr>
              <p:nvPr/>
            </p:nvCxnSpPr>
            <p:spPr bwMode="auto">
              <a:xfrm>
                <a:off x="6548584" y="1498962"/>
                <a:ext cx="853123" cy="949511"/>
              </a:xfrm>
              <a:prstGeom prst="line">
                <a:avLst/>
              </a:prstGeom>
              <a:noFill/>
              <a:ln w="6350" cap="flat" cmpd="sng" algn="ctr">
                <a:solidFill>
                  <a:srgbClr val="C7000A"/>
                </a:solidFill>
                <a:prstDash val="solid"/>
                <a:miter lim="800000"/>
              </a:ln>
              <a:effectLst/>
            </p:spPr>
          </p:cxnSp>
          <p:cxnSp>
            <p:nvCxnSpPr>
              <p:cNvPr id="42" name="直接连接符 41"/>
              <p:cNvCxnSpPr>
                <a:stCxn id="36" idx="2"/>
              </p:cNvCxnSpPr>
              <p:nvPr/>
            </p:nvCxnSpPr>
            <p:spPr bwMode="auto">
              <a:xfrm flipH="1">
                <a:off x="6782923" y="1498960"/>
                <a:ext cx="1540690" cy="573952"/>
              </a:xfrm>
              <a:prstGeom prst="line">
                <a:avLst/>
              </a:prstGeom>
              <a:noFill/>
              <a:ln w="6350" cap="flat" cmpd="sng" algn="ctr">
                <a:solidFill>
                  <a:srgbClr val="C7000A"/>
                </a:solidFill>
                <a:prstDash val="solid"/>
                <a:miter lim="800000"/>
              </a:ln>
              <a:effectLst/>
            </p:spPr>
          </p:cxnSp>
          <p:cxnSp>
            <p:nvCxnSpPr>
              <p:cNvPr id="43" name="直接连接符 42"/>
              <p:cNvCxnSpPr>
                <a:stCxn id="36" idx="2"/>
              </p:cNvCxnSpPr>
              <p:nvPr/>
            </p:nvCxnSpPr>
            <p:spPr bwMode="auto">
              <a:xfrm flipH="1">
                <a:off x="6470490" y="1498960"/>
                <a:ext cx="1853121" cy="971177"/>
              </a:xfrm>
              <a:prstGeom prst="line">
                <a:avLst/>
              </a:prstGeom>
              <a:noFill/>
              <a:ln w="6350" cap="flat" cmpd="sng" algn="ctr">
                <a:solidFill>
                  <a:srgbClr val="C7000A"/>
                </a:solidFill>
                <a:prstDash val="solid"/>
                <a:miter lim="800000"/>
              </a:ln>
              <a:effectLst/>
            </p:spPr>
          </p:cxnSp>
          <p:cxnSp>
            <p:nvCxnSpPr>
              <p:cNvPr id="44" name="直接连接符 43"/>
              <p:cNvCxnSpPr>
                <a:stCxn id="36" idx="2"/>
              </p:cNvCxnSpPr>
              <p:nvPr/>
            </p:nvCxnSpPr>
            <p:spPr bwMode="auto">
              <a:xfrm flipH="1">
                <a:off x="7401714" y="1498960"/>
                <a:ext cx="921898" cy="949525"/>
              </a:xfrm>
              <a:prstGeom prst="line">
                <a:avLst/>
              </a:prstGeom>
              <a:noFill/>
              <a:ln w="6350" cap="flat" cmpd="sng" algn="ctr">
                <a:solidFill>
                  <a:srgbClr val="C7000A"/>
                </a:solidFill>
                <a:prstDash val="solid"/>
                <a:miter lim="800000"/>
              </a:ln>
              <a:effectLst/>
            </p:spPr>
          </p:cxnSp>
          <p:cxnSp>
            <p:nvCxnSpPr>
              <p:cNvPr id="45" name="直接连接符 44"/>
              <p:cNvCxnSpPr>
                <a:stCxn id="36" idx="2"/>
              </p:cNvCxnSpPr>
              <p:nvPr/>
            </p:nvCxnSpPr>
            <p:spPr bwMode="auto">
              <a:xfrm flipH="1">
                <a:off x="7714136" y="1498960"/>
                <a:ext cx="609477" cy="573950"/>
              </a:xfrm>
              <a:prstGeom prst="line">
                <a:avLst/>
              </a:prstGeom>
              <a:noFill/>
              <a:ln w="6350" cap="flat" cmpd="sng" algn="ctr">
                <a:solidFill>
                  <a:srgbClr val="C7000A"/>
                </a:solidFill>
                <a:prstDash val="solid"/>
                <a:miter lim="800000"/>
              </a:ln>
              <a:effectLst/>
            </p:spPr>
          </p:cxnSp>
        </p:grpSp>
        <p:cxnSp>
          <p:nvCxnSpPr>
            <p:cNvPr id="46" name="直接箭头连接符 45"/>
            <p:cNvCxnSpPr>
              <a:stCxn id="35" idx="0"/>
            </p:cNvCxnSpPr>
            <p:nvPr/>
          </p:nvCxnSpPr>
          <p:spPr bwMode="auto">
            <a:xfrm flipV="1">
              <a:off x="5866602" y="1391204"/>
              <a:ext cx="236866" cy="187577"/>
            </a:xfrm>
            <a:prstGeom prst="straightConnector1">
              <a:avLst/>
            </a:prstGeom>
            <a:noFill/>
            <a:ln w="6350" cap="flat" cmpd="sng" algn="ctr">
              <a:solidFill>
                <a:srgbClr val="C7000A"/>
              </a:solidFill>
              <a:prstDash val="solid"/>
              <a:miter lim="800000"/>
              <a:tailEnd type="triangle"/>
            </a:ln>
            <a:effectLst/>
          </p:spPr>
        </p:cxnSp>
        <p:cxnSp>
          <p:nvCxnSpPr>
            <p:cNvPr id="47" name="直接箭头连接符 46"/>
            <p:cNvCxnSpPr>
              <a:stCxn id="36" idx="0"/>
            </p:cNvCxnSpPr>
            <p:nvPr/>
          </p:nvCxnSpPr>
          <p:spPr bwMode="auto">
            <a:xfrm flipH="1" flipV="1">
              <a:off x="6725713" y="1420291"/>
              <a:ext cx="536503" cy="149745"/>
            </a:xfrm>
            <a:prstGeom prst="straightConnector1">
              <a:avLst/>
            </a:prstGeom>
            <a:noFill/>
            <a:ln w="6350" cap="flat" cmpd="sng" algn="ctr">
              <a:solidFill>
                <a:srgbClr val="C7000A"/>
              </a:solidFill>
              <a:prstDash val="solid"/>
              <a:miter lim="800000"/>
              <a:tailEnd type="triangle"/>
            </a:ln>
            <a:effectLst/>
          </p:spPr>
        </p:cxnSp>
        <p:sp>
          <p:nvSpPr>
            <p:cNvPr id="48" name="文本框 96"/>
            <p:cNvSpPr txBox="1"/>
            <p:nvPr/>
          </p:nvSpPr>
          <p:spPr bwMode="auto">
            <a:xfrm>
              <a:off x="6054039" y="1287141"/>
              <a:ext cx="862496" cy="528350"/>
            </a:xfrm>
            <a:prstGeom prst="rect">
              <a:avLst/>
            </a:prstGeom>
            <a:noFill/>
          </p:spPr>
          <p:txBody>
            <a:bodyPr wrap="square" rtlCol="0">
              <a:noAutofit/>
            </a:bodyPr>
            <a:lstStyle/>
            <a:p>
              <a:pPr defTabSz="914387" fontAlgn="ctr" hangingPunct="0"/>
              <a:r>
                <a:rPr lang="ru-RU" sz="1200">
                  <a:solidFill>
                    <a:srgbClr val="1D1D1A"/>
                  </a:solidFill>
                  <a:latin typeface="Huawei Sans" panose="020C0503030203020204" pitchFamily="34" charset="0"/>
                </a:rPr>
                <a:t>I/O хоста</a:t>
              </a:r>
            </a:p>
          </p:txBody>
        </p:sp>
        <p:grpSp>
          <p:nvGrpSpPr>
            <p:cNvPr id="49" name="组合 48"/>
            <p:cNvGrpSpPr/>
            <p:nvPr/>
          </p:nvGrpSpPr>
          <p:grpSpPr bwMode="auto">
            <a:xfrm>
              <a:off x="5738342" y="5809984"/>
              <a:ext cx="1307352" cy="382567"/>
              <a:chOff x="8231416" y="3683183"/>
              <a:chExt cx="2401857" cy="628841"/>
            </a:xfrm>
          </p:grpSpPr>
          <p:sp>
            <p:nvSpPr>
              <p:cNvPr id="50" name="矩形 49"/>
              <p:cNvSpPr/>
              <p:nvPr/>
            </p:nvSpPr>
            <p:spPr bwMode="auto">
              <a:xfrm>
                <a:off x="8231416" y="3683183"/>
                <a:ext cx="2401857" cy="628841"/>
              </a:xfrm>
              <a:prstGeom prst="rect">
                <a:avLst/>
              </a:prstGeom>
              <a:noFill/>
              <a:ln w="12700" cap="flat" cmpd="sng" algn="ctr">
                <a:solidFill>
                  <a:srgbClr val="666666"/>
                </a:solidFill>
                <a:prstDash val="solid"/>
                <a:miter lim="800000"/>
              </a:ln>
              <a:effectLst/>
            </p:spPr>
            <p:txBody>
              <a:bodyPr wrap="square" rtlCol="0" anchor="ctr">
                <a:noAutofit/>
              </a:bodyPr>
              <a:lstStyle/>
              <a:p>
                <a:pPr algn="ctr" defTabSz="914387" fontAlgn="ctr" hangingPunct="0">
                  <a:defRPr/>
                </a:pPr>
                <a:endParaRPr lang="en-US" altLang="zh-CN" sz="1600" kern="0" dirty="0" smtClean="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51" name="图片 5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8351588" y="3803085"/>
                <a:ext cx="401361" cy="401360"/>
              </a:xfrm>
              <a:prstGeom prst="rect">
                <a:avLst/>
              </a:prstGeom>
            </p:spPr>
          </p:pic>
          <p:pic>
            <p:nvPicPr>
              <p:cNvPr id="52" name="图片 5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8701545" y="3803087"/>
                <a:ext cx="401360" cy="401360"/>
              </a:xfrm>
              <a:prstGeom prst="rect">
                <a:avLst/>
              </a:prstGeom>
            </p:spPr>
          </p:pic>
          <p:pic>
            <p:nvPicPr>
              <p:cNvPr id="53" name="图片 5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9054984" y="3803087"/>
                <a:ext cx="401360" cy="401360"/>
              </a:xfrm>
              <a:prstGeom prst="rect">
                <a:avLst/>
              </a:prstGeom>
            </p:spPr>
          </p:pic>
          <p:pic>
            <p:nvPicPr>
              <p:cNvPr id="54" name="图片 5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9404942" y="3803087"/>
                <a:ext cx="401360" cy="401360"/>
              </a:xfrm>
              <a:prstGeom prst="rect">
                <a:avLst/>
              </a:prstGeom>
            </p:spPr>
          </p:pic>
          <p:pic>
            <p:nvPicPr>
              <p:cNvPr id="55" name="图片 5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9756744" y="3803087"/>
                <a:ext cx="401360" cy="401360"/>
              </a:xfrm>
              <a:prstGeom prst="rect">
                <a:avLst/>
              </a:prstGeom>
            </p:spPr>
          </p:pic>
          <p:pic>
            <p:nvPicPr>
              <p:cNvPr id="56" name="图片 5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10110166" y="3804576"/>
                <a:ext cx="401360" cy="401360"/>
              </a:xfrm>
              <a:prstGeom prst="rect">
                <a:avLst/>
              </a:prstGeom>
            </p:spPr>
          </p:pic>
        </p:grpSp>
        <p:cxnSp>
          <p:nvCxnSpPr>
            <p:cNvPr id="57" name="直接连接符 56"/>
            <p:cNvCxnSpPr>
              <a:endCxn id="50" idx="0"/>
            </p:cNvCxnSpPr>
            <p:nvPr/>
          </p:nvCxnSpPr>
          <p:spPr bwMode="auto">
            <a:xfrm>
              <a:off x="5889139" y="5596127"/>
              <a:ext cx="502879" cy="213856"/>
            </a:xfrm>
            <a:prstGeom prst="line">
              <a:avLst/>
            </a:prstGeom>
            <a:noFill/>
            <a:ln w="6350" cap="flat" cmpd="sng" algn="ctr">
              <a:solidFill>
                <a:srgbClr val="C7000A"/>
              </a:solidFill>
              <a:prstDash val="solid"/>
              <a:miter lim="800000"/>
            </a:ln>
            <a:effectLst/>
          </p:spPr>
        </p:cxnSp>
        <p:cxnSp>
          <p:nvCxnSpPr>
            <p:cNvPr id="58" name="直接连接符 57"/>
            <p:cNvCxnSpPr>
              <a:endCxn id="50" idx="0"/>
            </p:cNvCxnSpPr>
            <p:nvPr/>
          </p:nvCxnSpPr>
          <p:spPr bwMode="auto">
            <a:xfrm flipH="1">
              <a:off x="6392019" y="5596127"/>
              <a:ext cx="465273" cy="213856"/>
            </a:xfrm>
            <a:prstGeom prst="line">
              <a:avLst/>
            </a:prstGeom>
            <a:noFill/>
            <a:ln w="6350" cap="flat" cmpd="sng" algn="ctr">
              <a:solidFill>
                <a:srgbClr val="C7000A"/>
              </a:solidFill>
              <a:prstDash val="solid"/>
              <a:miter lim="800000"/>
            </a:ln>
            <a:effectLst/>
          </p:spPr>
        </p:cxnSp>
        <p:sp>
          <p:nvSpPr>
            <p:cNvPr id="59" name="矩形 37"/>
            <p:cNvSpPr/>
            <p:nvPr/>
          </p:nvSpPr>
          <p:spPr bwMode="auto">
            <a:xfrm>
              <a:off x="5738342" y="3214542"/>
              <a:ext cx="1229780" cy="1259639"/>
            </a:xfrm>
            <a:prstGeom prst="rect">
              <a:avLst/>
            </a:prstGeom>
            <a:solidFill>
              <a:srgbClr val="CF6B63"/>
            </a:solidFill>
            <a:ln w="9525" cap="flat" cmpd="sng" algn="ctr">
              <a:solidFill>
                <a:srgbClr val="666666"/>
              </a:solidFill>
              <a:prstDash val="solid"/>
              <a:round/>
              <a:headEnd type="none" w="med" len="med"/>
              <a:tailEnd type="none" w="med" len="med"/>
            </a:ln>
            <a:effectLst/>
            <a:scene3d>
              <a:camera prst="orthographicFront"/>
              <a:lightRig rig="flat" dir="t"/>
            </a:scene3d>
          </p:spPr>
          <p:txBody>
            <a:bodyPr wrap="square" lIns="143981" tIns="71991" anchor="ctr" anchorCtr="0">
              <a:noAutofit/>
            </a:bodyPr>
            <a:lstStyle/>
            <a:p>
              <a:pPr defTabSz="1219444" fontAlgn="ctr" hangingPunct="0">
                <a:spcBef>
                  <a:spcPct val="0"/>
                </a:spcBef>
                <a:spcAft>
                  <a:spcPts val="1600"/>
                </a:spcAft>
                <a:defRPr/>
              </a:pPr>
              <a:endParaRPr lang="en-US" altLang="zh-CN" sz="1100" b="1" kern="0" dirty="0" smtClean="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1219444" fontAlgn="ctr" hangingPunct="0">
                <a:spcBef>
                  <a:spcPct val="0"/>
                </a:spcBef>
                <a:spcAft>
                  <a:spcPts val="1600"/>
                </a:spcAft>
                <a:defRPr/>
              </a:pPr>
              <a:endParaRPr lang="en-US" altLang="zh-CN" sz="1100" b="1" kern="0" dirty="0" smtClean="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1219444" fontAlgn="ctr" hangingPunct="0">
                <a:spcBef>
                  <a:spcPct val="0"/>
                </a:spcBef>
                <a:spcAft>
                  <a:spcPts val="1600"/>
                </a:spcAft>
                <a:defRPr/>
              </a:pPr>
              <a:endParaRPr lang="en-US" altLang="zh-CN" sz="1100" b="1" kern="0" dirty="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60" name="直接连接符 59"/>
            <p:cNvCxnSpPr/>
            <p:nvPr/>
          </p:nvCxnSpPr>
          <p:spPr bwMode="auto">
            <a:xfrm flipH="1">
              <a:off x="6251351" y="3528247"/>
              <a:ext cx="169207" cy="2766"/>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61" name="直接连接符 60"/>
            <p:cNvCxnSpPr/>
            <p:nvPr/>
          </p:nvCxnSpPr>
          <p:spPr bwMode="auto">
            <a:xfrm flipH="1">
              <a:off x="6255196" y="4154839"/>
              <a:ext cx="169207" cy="2766"/>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62" name="直接连接符 61"/>
            <p:cNvCxnSpPr/>
            <p:nvPr/>
          </p:nvCxnSpPr>
          <p:spPr bwMode="auto">
            <a:xfrm flipV="1">
              <a:off x="6046736" y="3751677"/>
              <a:ext cx="0" cy="182499"/>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63" name="直接连接符 62"/>
            <p:cNvCxnSpPr/>
            <p:nvPr/>
          </p:nvCxnSpPr>
          <p:spPr bwMode="auto">
            <a:xfrm flipV="1">
              <a:off x="6629017" y="3751677"/>
              <a:ext cx="0" cy="182499"/>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64" name="直接连接符 63"/>
            <p:cNvCxnSpPr/>
            <p:nvPr/>
          </p:nvCxnSpPr>
          <p:spPr bwMode="auto">
            <a:xfrm flipV="1">
              <a:off x="6251351" y="3740156"/>
              <a:ext cx="169026" cy="202545"/>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65" name="直接连接符 64"/>
            <p:cNvCxnSpPr/>
            <p:nvPr/>
          </p:nvCxnSpPr>
          <p:spPr bwMode="auto">
            <a:xfrm flipH="1" flipV="1">
              <a:off x="6254707" y="3745529"/>
              <a:ext cx="171951" cy="201743"/>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sp>
          <p:nvSpPr>
            <p:cNvPr id="66" name="文本框 96"/>
            <p:cNvSpPr txBox="1"/>
            <p:nvPr/>
          </p:nvSpPr>
          <p:spPr bwMode="auto">
            <a:xfrm>
              <a:off x="5722883" y="3285216"/>
              <a:ext cx="521271" cy="461665"/>
            </a:xfrm>
            <a:prstGeom prst="rect">
              <a:avLst/>
            </a:prstGeom>
            <a:noFill/>
            <a:ln>
              <a:solidFill>
                <a:schemeClr val="bg1">
                  <a:lumMod val="75000"/>
                </a:schemeClr>
              </a:solidFill>
            </a:ln>
          </p:spPr>
          <p:txBody>
            <a:bodyPr wrap="square" lIns="36000" rIns="36000" rtlCol="0">
              <a:noAutofit/>
            </a:bodyPr>
            <a:lstStyle/>
            <a:p>
              <a:pPr algn="ctr" defTabSz="914387" fontAlgn="ctr" hangingPunct="0"/>
              <a:r>
                <a:rPr lang="ru-RU" sz="1200">
                  <a:solidFill>
                    <a:srgbClr val="1D1D1A"/>
                  </a:solidFill>
                  <a:latin typeface="Huawei Sans" panose="020C0503030203020204" pitchFamily="34" charset="0"/>
                </a:rPr>
                <a:t>192 ядра</a:t>
              </a:r>
            </a:p>
          </p:txBody>
        </p:sp>
        <p:cxnSp>
          <p:nvCxnSpPr>
            <p:cNvPr id="67" name="形状 272"/>
            <p:cNvCxnSpPr>
              <a:stCxn id="28" idx="0"/>
              <a:endCxn id="35" idx="1"/>
            </p:cNvCxnSpPr>
            <p:nvPr/>
          </p:nvCxnSpPr>
          <p:spPr bwMode="auto">
            <a:xfrm rot="5400000" flipH="1" flipV="1">
              <a:off x="4056814" y="1192363"/>
              <a:ext cx="586994" cy="1628605"/>
            </a:xfrm>
            <a:prstGeom prst="bentConnector2">
              <a:avLst/>
            </a:prstGeom>
            <a:noFill/>
            <a:ln w="19050" cap="flat" cmpd="sng" algn="ctr">
              <a:solidFill>
                <a:srgbClr val="C7000A"/>
              </a:solidFill>
              <a:prstDash val="solid"/>
              <a:miter lim="800000"/>
              <a:headEnd type="oval" w="med" len="med"/>
              <a:tailEnd type="oval" w="med" len="med"/>
            </a:ln>
            <a:effectLst/>
          </p:spPr>
        </p:cxnSp>
        <p:cxnSp>
          <p:nvCxnSpPr>
            <p:cNvPr id="68" name="直接连接符 67"/>
            <p:cNvCxnSpPr/>
            <p:nvPr/>
          </p:nvCxnSpPr>
          <p:spPr bwMode="auto">
            <a:xfrm>
              <a:off x="4731719" y="3391388"/>
              <a:ext cx="883264" cy="0"/>
            </a:xfrm>
            <a:prstGeom prst="line">
              <a:avLst/>
            </a:prstGeom>
            <a:noFill/>
            <a:ln w="19050" cap="flat" cmpd="sng" algn="ctr">
              <a:solidFill>
                <a:srgbClr val="C7000A"/>
              </a:solidFill>
              <a:prstDash val="solid"/>
              <a:miter lim="800000"/>
              <a:headEnd type="oval" w="med" len="med"/>
              <a:tailEnd type="oval" w="med" len="med"/>
            </a:ln>
            <a:effectLst/>
          </p:spPr>
        </p:cxnSp>
        <p:sp>
          <p:nvSpPr>
            <p:cNvPr id="69" name="矩形 68"/>
            <p:cNvSpPr/>
            <p:nvPr/>
          </p:nvSpPr>
          <p:spPr bwMode="auto">
            <a:xfrm>
              <a:off x="7905320" y="1663779"/>
              <a:ext cx="2985026" cy="507831"/>
            </a:xfrm>
            <a:prstGeom prst="rect">
              <a:avLst/>
            </a:prstGeom>
          </p:spPr>
          <p:txBody>
            <a:bodyPr wrap="square">
              <a:noAutofit/>
            </a:bodyPr>
            <a:lstStyle/>
            <a:p>
              <a:pPr algn="ctr" defTabSz="2506513" fontAlgn="ctr" hangingPunct="0">
                <a:buClr>
                  <a:srgbClr val="DBDBDB"/>
                </a:buClr>
                <a:defRPr sz="1800">
                  <a:uFillTx/>
                </a:defRPr>
              </a:pPr>
              <a:r>
                <a:rPr lang="ru-RU" sz="1400" b="1">
                  <a:solidFill>
                    <a:srgbClr val="C00000"/>
                  </a:solidFill>
                  <a:latin typeface="Huawei Sans" panose="020C0503030203020204" pitchFamily="34" charset="0"/>
                </a:rPr>
                <a:t>Полный доступ к FIM</a:t>
              </a:r>
            </a:p>
          </p:txBody>
        </p:sp>
        <p:sp>
          <p:nvSpPr>
            <p:cNvPr id="70" name="矩形 69"/>
            <p:cNvSpPr/>
            <p:nvPr/>
          </p:nvSpPr>
          <p:spPr bwMode="auto">
            <a:xfrm>
              <a:off x="7132637" y="2998818"/>
              <a:ext cx="4691332" cy="507831"/>
            </a:xfrm>
            <a:prstGeom prst="rect">
              <a:avLst/>
            </a:prstGeom>
          </p:spPr>
          <p:txBody>
            <a:bodyPr wrap="square">
              <a:noAutofit/>
            </a:bodyPr>
            <a:lstStyle/>
            <a:p>
              <a:pPr algn="ctr" defTabSz="2506513" fontAlgn="ctr" hangingPunct="0">
                <a:buClr>
                  <a:srgbClr val="DBDBDB"/>
                </a:buClr>
                <a:defRPr sz="1800">
                  <a:uFillTx/>
                </a:defRPr>
              </a:pPr>
              <a:r>
                <a:rPr lang="ru-RU" sz="1400" b="1" dirty="0">
                  <a:solidFill>
                    <a:srgbClr val="C00000"/>
                  </a:solidFill>
                  <a:latin typeface="Huawei Sans" panose="020C0503030203020204" pitchFamily="34" charset="0"/>
                </a:rPr>
                <a:t>Полное взаимное подключение контроллеров</a:t>
              </a:r>
            </a:p>
          </p:txBody>
        </p:sp>
        <p:sp>
          <p:nvSpPr>
            <p:cNvPr id="71" name="矩形 70"/>
            <p:cNvSpPr/>
            <p:nvPr/>
          </p:nvSpPr>
          <p:spPr bwMode="auto">
            <a:xfrm>
              <a:off x="7642937" y="4586462"/>
              <a:ext cx="3424356" cy="507831"/>
            </a:xfrm>
            <a:prstGeom prst="rect">
              <a:avLst/>
            </a:prstGeom>
          </p:spPr>
          <p:txBody>
            <a:bodyPr wrap="square">
              <a:noAutofit/>
            </a:bodyPr>
            <a:lstStyle/>
            <a:p>
              <a:pPr algn="ctr" defTabSz="2506513" fontAlgn="ctr" hangingPunct="0">
                <a:buClr>
                  <a:srgbClr val="DBDBDB"/>
                </a:buClr>
                <a:defRPr sz="1800">
                  <a:uFillTx/>
                </a:defRPr>
              </a:pPr>
              <a:r>
                <a:rPr lang="ru-RU" sz="1400" b="1" dirty="0">
                  <a:solidFill>
                    <a:srgbClr val="C00000"/>
                  </a:solidFill>
                  <a:latin typeface="Huawei Sans" panose="020C0503030203020204" pitchFamily="34" charset="0"/>
                </a:rPr>
                <a:t>Взаимное подключение дисков и блоков с блоками контроллеров</a:t>
              </a:r>
            </a:p>
          </p:txBody>
        </p:sp>
        <p:grpSp>
          <p:nvGrpSpPr>
            <p:cNvPr id="72" name="组合 71"/>
            <p:cNvGrpSpPr/>
            <p:nvPr/>
          </p:nvGrpSpPr>
          <p:grpSpPr bwMode="auto">
            <a:xfrm>
              <a:off x="1228812" y="2949725"/>
              <a:ext cx="743110" cy="892787"/>
              <a:chOff x="673686" y="2500639"/>
              <a:chExt cx="810983" cy="932360"/>
            </a:xfrm>
          </p:grpSpPr>
          <p:sp>
            <p:nvSpPr>
              <p:cNvPr id="73" name="矩形 37"/>
              <p:cNvSpPr/>
              <p:nvPr/>
            </p:nvSpPr>
            <p:spPr bwMode="auto">
              <a:xfrm>
                <a:off x="673686" y="2500639"/>
                <a:ext cx="810983" cy="932360"/>
              </a:xfrm>
              <a:prstGeom prst="rect">
                <a:avLst/>
              </a:prstGeom>
              <a:noFill/>
              <a:ln w="9525" cap="flat" cmpd="sng" algn="ctr">
                <a:solidFill>
                  <a:srgbClr val="A3A3A3"/>
                </a:solidFill>
                <a:prstDash val="solid"/>
                <a:round/>
                <a:headEnd type="none" w="med" len="med"/>
                <a:tailEnd type="none" w="med" len="med"/>
              </a:ln>
              <a:effectLst/>
              <a:scene3d>
                <a:camera prst="orthographicFront"/>
                <a:lightRig rig="flat" dir="t"/>
              </a:scene3d>
            </p:spPr>
            <p:txBody>
              <a:bodyPr wrap="square" lIns="143981" tIns="71991" anchor="ctr" anchorCtr="0">
                <a:noAutofit/>
              </a:bodyPr>
              <a:lstStyle/>
              <a:p>
                <a:pPr defTabSz="914400" fontAlgn="ctr" hangingPunct="0">
                  <a:spcBef>
                    <a:spcPct val="0"/>
                  </a:spcBef>
                  <a:spcAft>
                    <a:spcPts val="1600"/>
                  </a:spcAft>
                  <a:defRPr/>
                </a:pPr>
                <a:endParaRPr lang="en-US" altLang="zh-CN" sz="1000" kern="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400" fontAlgn="ctr" hangingPunct="0">
                  <a:spcBef>
                    <a:spcPct val="0"/>
                  </a:spcBef>
                  <a:spcAft>
                    <a:spcPts val="1600"/>
                  </a:spcAft>
                  <a:defRPr/>
                </a:pPr>
                <a:endParaRPr lang="en-US" altLang="zh-CN" sz="1000" kern="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400" fontAlgn="ctr" hangingPunct="0">
                  <a:spcBef>
                    <a:spcPct val="0"/>
                  </a:spcBef>
                  <a:spcAft>
                    <a:spcPts val="1600"/>
                  </a:spcAft>
                  <a:defRPr/>
                </a:pPr>
                <a:endParaRPr lang="en-US" altLang="zh-CN" sz="10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4" name="矩形 73"/>
              <p:cNvSpPr/>
              <p:nvPr/>
            </p:nvSpPr>
            <p:spPr bwMode="auto">
              <a:xfrm>
                <a:off x="726500" y="2575817"/>
                <a:ext cx="297686" cy="316087"/>
              </a:xfrm>
              <a:prstGeom prst="rect">
                <a:avLst/>
              </a:prstGeom>
              <a:solidFill>
                <a:srgbClr val="E9E9E7"/>
              </a:solidFill>
              <a:ln w="6350" cap="flat" cmpd="sng" algn="ctr">
                <a:solidFill>
                  <a:schemeClr val="bg1">
                    <a:lumMod val="60000"/>
                    <a:lumOff val="40000"/>
                  </a:schemeClr>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5" name="矩形 74"/>
              <p:cNvSpPr/>
              <p:nvPr/>
            </p:nvSpPr>
            <p:spPr bwMode="auto">
              <a:xfrm>
                <a:off x="1149470" y="2575817"/>
                <a:ext cx="297686" cy="316087"/>
              </a:xfrm>
              <a:prstGeom prst="rect">
                <a:avLst/>
              </a:prstGeom>
              <a:solidFill>
                <a:srgbClr val="E9E9E7"/>
              </a:solidFill>
              <a:ln w="6350" cap="flat" cmpd="sng" algn="ctr">
                <a:solidFill>
                  <a:schemeClr val="bg1">
                    <a:lumMod val="60000"/>
                    <a:lumOff val="40000"/>
                  </a:schemeClr>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6" name="矩形 75"/>
              <p:cNvSpPr/>
              <p:nvPr/>
            </p:nvSpPr>
            <p:spPr bwMode="auto">
              <a:xfrm>
                <a:off x="726500" y="3039608"/>
                <a:ext cx="297686" cy="316087"/>
              </a:xfrm>
              <a:prstGeom prst="rect">
                <a:avLst/>
              </a:prstGeom>
              <a:solidFill>
                <a:srgbClr val="E9E9E7"/>
              </a:solidFill>
              <a:ln w="6350" cap="flat" cmpd="sng" algn="ctr">
                <a:solidFill>
                  <a:schemeClr val="bg1">
                    <a:lumMod val="60000"/>
                    <a:lumOff val="40000"/>
                  </a:schemeClr>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7" name="矩形 76"/>
              <p:cNvSpPr/>
              <p:nvPr/>
            </p:nvSpPr>
            <p:spPr bwMode="auto">
              <a:xfrm>
                <a:off x="1149470" y="3039608"/>
                <a:ext cx="297686" cy="316087"/>
              </a:xfrm>
              <a:prstGeom prst="rect">
                <a:avLst/>
              </a:prstGeom>
              <a:solidFill>
                <a:srgbClr val="E9E9E7"/>
              </a:solidFill>
              <a:ln w="6350" cap="flat" cmpd="sng" algn="ctr">
                <a:solidFill>
                  <a:schemeClr val="bg1">
                    <a:lumMod val="60000"/>
                    <a:lumOff val="40000"/>
                  </a:schemeClr>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78" name="直接连接符 77"/>
              <p:cNvCxnSpPr/>
              <p:nvPr/>
            </p:nvCxnSpPr>
            <p:spPr bwMode="auto">
              <a:xfrm flipH="1">
                <a:off x="1023975" y="2732837"/>
                <a:ext cx="122912" cy="2048"/>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79" name="直接连接符 78"/>
              <p:cNvCxnSpPr/>
              <p:nvPr/>
            </p:nvCxnSpPr>
            <p:spPr bwMode="auto">
              <a:xfrm flipH="1">
                <a:off x="1026768" y="3196627"/>
                <a:ext cx="122912" cy="2048"/>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80" name="直接连接符 79"/>
              <p:cNvCxnSpPr/>
              <p:nvPr/>
            </p:nvCxnSpPr>
            <p:spPr bwMode="auto">
              <a:xfrm flipV="1">
                <a:off x="875342" y="2898216"/>
                <a:ext cx="0" cy="135082"/>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81" name="直接连接符 80"/>
              <p:cNvCxnSpPr/>
              <p:nvPr/>
            </p:nvCxnSpPr>
            <p:spPr bwMode="auto">
              <a:xfrm flipV="1">
                <a:off x="1298313" y="2898216"/>
                <a:ext cx="0" cy="135082"/>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82" name="直接连接符 81"/>
              <p:cNvCxnSpPr/>
              <p:nvPr/>
            </p:nvCxnSpPr>
            <p:spPr bwMode="auto">
              <a:xfrm flipV="1">
                <a:off x="1023975" y="2889688"/>
                <a:ext cx="122781" cy="149920"/>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83" name="直接连接符 82"/>
              <p:cNvCxnSpPr/>
              <p:nvPr/>
            </p:nvCxnSpPr>
            <p:spPr bwMode="auto">
              <a:xfrm flipH="1" flipV="1">
                <a:off x="1026413" y="2893665"/>
                <a:ext cx="124906" cy="149326"/>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grpSp>
        <p:cxnSp>
          <p:nvCxnSpPr>
            <p:cNvPr id="84" name="直接箭头连接符 83"/>
            <p:cNvCxnSpPr>
              <a:stCxn id="73" idx="3"/>
            </p:cNvCxnSpPr>
            <p:nvPr/>
          </p:nvCxnSpPr>
          <p:spPr bwMode="auto">
            <a:xfrm>
              <a:off x="1971921" y="3396121"/>
              <a:ext cx="236935" cy="665"/>
            </a:xfrm>
            <a:prstGeom prst="straightConnector1">
              <a:avLst/>
            </a:prstGeom>
            <a:noFill/>
            <a:ln w="28575" cap="flat" cmpd="sng" algn="ctr">
              <a:solidFill>
                <a:srgbClr val="C7000A"/>
              </a:solidFill>
              <a:prstDash val="solid"/>
              <a:miter lim="800000"/>
              <a:headEnd type="triangle" w="med" len="med"/>
              <a:tailEnd type="triangle" w="med" len="med"/>
            </a:ln>
            <a:effectLst/>
          </p:spPr>
        </p:cxnSp>
        <p:sp>
          <p:nvSpPr>
            <p:cNvPr id="86" name="流程图: 磁盘 85"/>
            <p:cNvSpPr/>
            <p:nvPr/>
          </p:nvSpPr>
          <p:spPr bwMode="auto">
            <a:xfrm>
              <a:off x="1268728" y="4854128"/>
              <a:ext cx="270043" cy="189912"/>
            </a:xfrm>
            <a:prstGeom prst="flowChartMagneticDisk">
              <a:avLst/>
            </a:prstGeom>
            <a:solidFill>
              <a:sysClr val="window" lastClr="FFFFFF"/>
            </a:solidFill>
            <a:ln w="12700" cap="flat" cmpd="sng" algn="ctr">
              <a:solidFill>
                <a:srgbClr val="A3A3A3"/>
              </a:solidFill>
              <a:prstDash val="solid"/>
              <a:miter lim="800000"/>
            </a:ln>
            <a:effectLst/>
          </p:spPr>
          <p:txBody>
            <a:bodyPr wrap="square" rtlCol="0" anchor="ctr">
              <a:noAutofit/>
            </a:bodyPr>
            <a:lstStyle/>
            <a:p>
              <a:pPr algn="ctr" defTabSz="914309" fontAlgn="ctr" hangingPunct="0">
                <a:defRPr/>
              </a:pPr>
              <a:endParaRPr lang="en-US" altLang="zh-CN" sz="1200" kern="0" dirty="0">
                <a:solidFill>
                  <a:sysClr val="window" lastClr="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7" name="流程图: 磁盘 86"/>
            <p:cNvSpPr/>
            <p:nvPr/>
          </p:nvSpPr>
          <p:spPr bwMode="auto">
            <a:xfrm>
              <a:off x="1587498" y="4854128"/>
              <a:ext cx="270043" cy="189912"/>
            </a:xfrm>
            <a:prstGeom prst="flowChartMagneticDisk">
              <a:avLst/>
            </a:prstGeom>
            <a:solidFill>
              <a:sysClr val="window" lastClr="FFFFFF"/>
            </a:solidFill>
            <a:ln w="12700" cap="flat" cmpd="sng" algn="ctr">
              <a:solidFill>
                <a:srgbClr val="A3A3A3"/>
              </a:solidFill>
              <a:prstDash val="solid"/>
              <a:miter lim="800000"/>
            </a:ln>
            <a:effectLst/>
          </p:spPr>
          <p:txBody>
            <a:bodyPr wrap="square" rtlCol="0" anchor="ctr">
              <a:noAutofit/>
            </a:bodyPr>
            <a:lstStyle/>
            <a:p>
              <a:pPr algn="ctr" defTabSz="914309" fontAlgn="ctr" hangingPunct="0">
                <a:defRPr/>
              </a:pPr>
              <a:endParaRPr lang="en-US" altLang="zh-CN" sz="1200" kern="0" dirty="0">
                <a:solidFill>
                  <a:sysClr val="window" lastClr="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8" name="流程图: 磁盘 87"/>
            <p:cNvSpPr/>
            <p:nvPr/>
          </p:nvSpPr>
          <p:spPr bwMode="auto">
            <a:xfrm>
              <a:off x="1906269" y="4854128"/>
              <a:ext cx="270043" cy="189912"/>
            </a:xfrm>
            <a:prstGeom prst="flowChartMagneticDisk">
              <a:avLst/>
            </a:prstGeom>
            <a:solidFill>
              <a:sysClr val="window" lastClr="FFFFFF"/>
            </a:solidFill>
            <a:ln w="12700" cap="flat" cmpd="sng" algn="ctr">
              <a:solidFill>
                <a:srgbClr val="A3A3A3"/>
              </a:solidFill>
              <a:prstDash val="solid"/>
              <a:miter lim="800000"/>
            </a:ln>
            <a:effectLst/>
          </p:spPr>
          <p:txBody>
            <a:bodyPr wrap="square" rtlCol="0" anchor="ctr">
              <a:noAutofit/>
            </a:bodyPr>
            <a:lstStyle/>
            <a:p>
              <a:pPr algn="ctr" defTabSz="914309" fontAlgn="ctr" hangingPunct="0">
                <a:defRPr/>
              </a:pPr>
              <a:endParaRPr lang="en-US" altLang="zh-CN" sz="1200" kern="0" dirty="0">
                <a:solidFill>
                  <a:sysClr val="window" lastClr="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9" name="流程图: 磁盘 88"/>
            <p:cNvSpPr/>
            <p:nvPr/>
          </p:nvSpPr>
          <p:spPr bwMode="auto">
            <a:xfrm>
              <a:off x="2225041" y="4854128"/>
              <a:ext cx="270043" cy="189912"/>
            </a:xfrm>
            <a:prstGeom prst="flowChartMagneticDisk">
              <a:avLst/>
            </a:prstGeom>
            <a:solidFill>
              <a:sysClr val="window" lastClr="FFFFFF"/>
            </a:solidFill>
            <a:ln w="12700" cap="flat" cmpd="sng" algn="ctr">
              <a:solidFill>
                <a:srgbClr val="A3A3A3"/>
              </a:solidFill>
              <a:prstDash val="solid"/>
              <a:miter lim="800000"/>
            </a:ln>
            <a:effectLst/>
          </p:spPr>
          <p:txBody>
            <a:bodyPr wrap="square" rtlCol="0" anchor="ctr">
              <a:noAutofit/>
            </a:bodyPr>
            <a:lstStyle/>
            <a:p>
              <a:pPr algn="ctr" defTabSz="914309" fontAlgn="ctr" hangingPunct="0">
                <a:defRPr/>
              </a:pPr>
              <a:endParaRPr lang="en-US" altLang="zh-CN" sz="1200" kern="0" dirty="0">
                <a:solidFill>
                  <a:sysClr val="window" lastClr="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0" name="流程图: 磁盘 89"/>
            <p:cNvSpPr/>
            <p:nvPr/>
          </p:nvSpPr>
          <p:spPr bwMode="auto">
            <a:xfrm>
              <a:off x="2543810" y="4854128"/>
              <a:ext cx="270043" cy="189912"/>
            </a:xfrm>
            <a:prstGeom prst="flowChartMagneticDisk">
              <a:avLst/>
            </a:prstGeom>
            <a:solidFill>
              <a:sysClr val="window" lastClr="FFFFFF"/>
            </a:solidFill>
            <a:ln w="12700" cap="flat" cmpd="sng" algn="ctr">
              <a:solidFill>
                <a:srgbClr val="A3A3A3"/>
              </a:solidFill>
              <a:prstDash val="solid"/>
              <a:miter lim="800000"/>
            </a:ln>
            <a:effectLst/>
          </p:spPr>
          <p:txBody>
            <a:bodyPr wrap="square" rtlCol="0" anchor="ctr">
              <a:noAutofit/>
            </a:bodyPr>
            <a:lstStyle/>
            <a:p>
              <a:pPr algn="ctr" defTabSz="914309" fontAlgn="ctr" hangingPunct="0">
                <a:defRPr/>
              </a:pPr>
              <a:endParaRPr lang="en-US" altLang="zh-CN" sz="1200" kern="0" dirty="0">
                <a:solidFill>
                  <a:sysClr val="window" lastClr="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1" name="矩形 90"/>
            <p:cNvSpPr/>
            <p:nvPr/>
          </p:nvSpPr>
          <p:spPr bwMode="auto">
            <a:xfrm>
              <a:off x="2067979" y="2411718"/>
              <a:ext cx="990752" cy="523377"/>
            </a:xfrm>
            <a:prstGeom prst="rect">
              <a:avLst/>
            </a:prstGeom>
            <a:noFill/>
            <a:ln w="12700" cap="flat" cmpd="sng" algn="ctr">
              <a:solidFill>
                <a:schemeClr val="bg1">
                  <a:lumMod val="60000"/>
                  <a:lumOff val="40000"/>
                </a:schemeClr>
              </a:solidFill>
              <a:prstDash val="solid"/>
              <a:miter lim="800000"/>
            </a:ln>
            <a:effectLst/>
          </p:spPr>
          <p:txBody>
            <a:bodyPr wrap="square" rtlCol="0" anchor="ctr">
              <a:noAutofit/>
            </a:bodyPr>
            <a:lstStyle/>
            <a:p>
              <a:pPr algn="ctr" defTabSz="914309" fontAlgn="ctr" hangingPunct="0">
                <a:defRPr/>
              </a:pPr>
              <a:r>
                <a:rPr lang="ru-RU" sz="1200">
                  <a:latin typeface="Huawei Sans" panose="020C0503030203020204" pitchFamily="34" charset="0"/>
                </a:rPr>
                <a:t>FIM</a:t>
              </a:r>
            </a:p>
          </p:txBody>
        </p:sp>
        <p:sp>
          <p:nvSpPr>
            <p:cNvPr id="92" name="矩形 91"/>
            <p:cNvSpPr/>
            <p:nvPr/>
          </p:nvSpPr>
          <p:spPr bwMode="auto">
            <a:xfrm>
              <a:off x="1123369" y="2411718"/>
              <a:ext cx="990752" cy="523377"/>
            </a:xfrm>
            <a:prstGeom prst="rect">
              <a:avLst/>
            </a:prstGeom>
            <a:noFill/>
            <a:ln w="12700" cap="flat" cmpd="sng" algn="ctr">
              <a:solidFill>
                <a:schemeClr val="bg1">
                  <a:lumMod val="60000"/>
                  <a:lumOff val="40000"/>
                </a:schemeClr>
              </a:solidFill>
              <a:prstDash val="solid"/>
              <a:miter lim="800000"/>
            </a:ln>
            <a:effectLst/>
          </p:spPr>
          <p:txBody>
            <a:bodyPr wrap="square" rtlCol="0" anchor="ctr">
              <a:noAutofit/>
            </a:bodyPr>
            <a:lstStyle/>
            <a:p>
              <a:pPr algn="ctr" defTabSz="914309" fontAlgn="ctr" hangingPunct="0">
                <a:defRPr/>
              </a:pPr>
              <a:r>
                <a:rPr lang="ru-RU" sz="1200">
                  <a:latin typeface="Huawei Sans" panose="020C0503030203020204" pitchFamily="34" charset="0"/>
                </a:rPr>
                <a:t>FIM</a:t>
              </a:r>
            </a:p>
          </p:txBody>
        </p:sp>
        <p:sp>
          <p:nvSpPr>
            <p:cNvPr id="93" name="矩形 92"/>
            <p:cNvSpPr/>
            <p:nvPr/>
          </p:nvSpPr>
          <p:spPr bwMode="auto">
            <a:xfrm>
              <a:off x="1248769" y="4781568"/>
              <a:ext cx="1620409" cy="413870"/>
            </a:xfrm>
            <a:prstGeom prst="rect">
              <a:avLst/>
            </a:prstGeom>
            <a:noFill/>
            <a:ln w="12700" cap="flat" cmpd="sng" algn="ctr">
              <a:solidFill>
                <a:srgbClr val="A3A3A3"/>
              </a:solidFill>
              <a:prstDash val="solid"/>
              <a:miter lim="800000"/>
            </a:ln>
            <a:effectLst/>
          </p:spPr>
          <p:txBody>
            <a:bodyPr wrap="square" rtlCol="0" anchor="ctr">
              <a:noAutofit/>
            </a:bodyPr>
            <a:lstStyle/>
            <a:p>
              <a:pPr algn="ctr" defTabSz="914387" fontAlgn="ctr" hangingPunct="0">
                <a:defRPr/>
              </a:pPr>
              <a:endParaRPr lang="en-US" altLang="zh-CN" sz="1600" kern="0" dirty="0" smtClean="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4" name="矩形 93"/>
            <p:cNvSpPr/>
            <p:nvPr/>
          </p:nvSpPr>
          <p:spPr bwMode="auto">
            <a:xfrm>
              <a:off x="1971738" y="3876777"/>
              <a:ext cx="1073387" cy="523377"/>
            </a:xfrm>
            <a:prstGeom prst="rect">
              <a:avLst/>
            </a:prstGeom>
            <a:noFill/>
            <a:ln w="12700" cap="flat" cmpd="sng" algn="ctr">
              <a:solidFill>
                <a:schemeClr val="bg1">
                  <a:lumMod val="60000"/>
                  <a:lumOff val="40000"/>
                </a:schemeClr>
              </a:solidFill>
              <a:prstDash val="solid"/>
              <a:miter lim="800000"/>
            </a:ln>
            <a:effectLst/>
          </p:spPr>
          <p:txBody>
            <a:bodyPr wrap="square" rtlCol="0" anchor="ctr">
              <a:noAutofit/>
            </a:bodyPr>
            <a:lstStyle/>
            <a:p>
              <a:pPr algn="ctr" defTabSz="914309" fontAlgn="ctr" hangingPunct="0">
                <a:defRPr/>
              </a:pPr>
              <a:r>
                <a:rPr lang="ru-RU" sz="1200">
                  <a:latin typeface="Huawei Sans" panose="020C0503030203020204" pitchFamily="34" charset="0"/>
                </a:rPr>
                <a:t>BIM</a:t>
              </a:r>
            </a:p>
          </p:txBody>
        </p:sp>
        <p:sp>
          <p:nvSpPr>
            <p:cNvPr id="95" name="矩形 94"/>
            <p:cNvSpPr/>
            <p:nvPr/>
          </p:nvSpPr>
          <p:spPr bwMode="auto">
            <a:xfrm>
              <a:off x="1095372" y="3867980"/>
              <a:ext cx="1024176" cy="523377"/>
            </a:xfrm>
            <a:prstGeom prst="rect">
              <a:avLst/>
            </a:prstGeom>
            <a:noFill/>
            <a:ln w="12700" cap="flat" cmpd="sng" algn="ctr">
              <a:solidFill>
                <a:schemeClr val="bg1">
                  <a:lumMod val="60000"/>
                  <a:lumOff val="40000"/>
                </a:schemeClr>
              </a:solidFill>
              <a:prstDash val="solid"/>
              <a:miter lim="800000"/>
            </a:ln>
            <a:effectLst/>
          </p:spPr>
          <p:txBody>
            <a:bodyPr wrap="square" rtlCol="0" anchor="ctr">
              <a:noAutofit/>
            </a:bodyPr>
            <a:lstStyle/>
            <a:p>
              <a:pPr algn="ctr" defTabSz="914309" fontAlgn="ctr" hangingPunct="0">
                <a:defRPr/>
              </a:pPr>
              <a:r>
                <a:rPr lang="ru-RU" sz="1200">
                  <a:latin typeface="Huawei Sans" panose="020C0503030203020204" pitchFamily="34" charset="0"/>
                </a:rPr>
                <a:t>BIM</a:t>
              </a:r>
            </a:p>
          </p:txBody>
        </p:sp>
        <p:cxnSp>
          <p:nvCxnSpPr>
            <p:cNvPr id="96" name="直接连接符 95"/>
            <p:cNvCxnSpPr>
              <a:stCxn id="95" idx="2"/>
              <a:endCxn id="93" idx="0"/>
            </p:cNvCxnSpPr>
            <p:nvPr/>
          </p:nvCxnSpPr>
          <p:spPr bwMode="auto">
            <a:xfrm>
              <a:off x="1607460" y="4391357"/>
              <a:ext cx="451514" cy="390211"/>
            </a:xfrm>
            <a:prstGeom prst="line">
              <a:avLst/>
            </a:prstGeom>
            <a:noFill/>
            <a:ln w="6350" cap="flat" cmpd="sng" algn="ctr">
              <a:solidFill>
                <a:srgbClr val="C7000A"/>
              </a:solidFill>
              <a:prstDash val="solid"/>
              <a:miter lim="800000"/>
            </a:ln>
            <a:effectLst/>
          </p:spPr>
        </p:cxnSp>
        <p:cxnSp>
          <p:nvCxnSpPr>
            <p:cNvPr id="97" name="直接连接符 96"/>
            <p:cNvCxnSpPr>
              <a:stCxn id="94" idx="2"/>
              <a:endCxn id="93" idx="0"/>
            </p:cNvCxnSpPr>
            <p:nvPr/>
          </p:nvCxnSpPr>
          <p:spPr bwMode="auto">
            <a:xfrm flipH="1">
              <a:off x="2058974" y="4400154"/>
              <a:ext cx="449458" cy="381414"/>
            </a:xfrm>
            <a:prstGeom prst="line">
              <a:avLst/>
            </a:prstGeom>
            <a:noFill/>
            <a:ln w="6350" cap="flat" cmpd="sng" algn="ctr">
              <a:solidFill>
                <a:srgbClr val="C7000A"/>
              </a:solidFill>
              <a:prstDash val="solid"/>
              <a:miter lim="800000"/>
            </a:ln>
            <a:effectLst/>
          </p:spPr>
        </p:cxnSp>
        <p:cxnSp>
          <p:nvCxnSpPr>
            <p:cNvPr id="98" name="直接箭头连接符 97"/>
            <p:cNvCxnSpPr/>
            <p:nvPr/>
          </p:nvCxnSpPr>
          <p:spPr bwMode="auto">
            <a:xfrm>
              <a:off x="6295888" y="5184951"/>
              <a:ext cx="236935" cy="665"/>
            </a:xfrm>
            <a:prstGeom prst="straightConnector1">
              <a:avLst/>
            </a:prstGeom>
            <a:noFill/>
            <a:ln w="28575" cap="flat" cmpd="sng" algn="ctr">
              <a:solidFill>
                <a:srgbClr val="C7000A"/>
              </a:solidFill>
              <a:prstDash val="solid"/>
              <a:miter lim="800000"/>
              <a:headEnd type="triangle" w="med" len="med"/>
              <a:tailEnd type="triangle" w="med" len="med"/>
            </a:ln>
            <a:effectLst/>
          </p:spPr>
        </p:cxnSp>
        <p:cxnSp>
          <p:nvCxnSpPr>
            <p:cNvPr id="99" name="形状 273"/>
            <p:cNvCxnSpPr/>
            <p:nvPr/>
          </p:nvCxnSpPr>
          <p:spPr bwMode="auto">
            <a:xfrm rot="16200000" flipH="1">
              <a:off x="3631096" y="3334632"/>
              <a:ext cx="1051386" cy="3223624"/>
            </a:xfrm>
            <a:prstGeom prst="bentConnector2">
              <a:avLst/>
            </a:prstGeom>
            <a:noFill/>
            <a:ln w="19050" cap="flat" cmpd="sng" algn="ctr">
              <a:solidFill>
                <a:srgbClr val="C7000A"/>
              </a:solidFill>
              <a:prstDash val="solid"/>
              <a:miter lim="800000"/>
              <a:headEnd type="oval" w="med" len="med"/>
              <a:tailEnd type="oval" w="med" len="med"/>
            </a:ln>
            <a:effectLst/>
          </p:spPr>
        </p:cxnSp>
        <p:grpSp>
          <p:nvGrpSpPr>
            <p:cNvPr id="100" name="组合 99"/>
            <p:cNvGrpSpPr/>
            <p:nvPr/>
          </p:nvGrpSpPr>
          <p:grpSpPr bwMode="auto">
            <a:xfrm>
              <a:off x="2181023" y="2953163"/>
              <a:ext cx="743110" cy="892787"/>
              <a:chOff x="673686" y="2500639"/>
              <a:chExt cx="810983" cy="932360"/>
            </a:xfrm>
          </p:grpSpPr>
          <p:sp>
            <p:nvSpPr>
              <p:cNvPr id="101" name="矩形 37"/>
              <p:cNvSpPr/>
              <p:nvPr/>
            </p:nvSpPr>
            <p:spPr bwMode="auto">
              <a:xfrm>
                <a:off x="673686" y="2500639"/>
                <a:ext cx="810983" cy="932360"/>
              </a:xfrm>
              <a:prstGeom prst="rect">
                <a:avLst/>
              </a:prstGeom>
              <a:noFill/>
              <a:ln w="9525" cap="flat" cmpd="sng" algn="ctr">
                <a:solidFill>
                  <a:srgbClr val="A3A3A3"/>
                </a:solidFill>
                <a:prstDash val="solid"/>
                <a:round/>
                <a:headEnd type="none" w="med" len="med"/>
                <a:tailEnd type="none" w="med" len="med"/>
              </a:ln>
              <a:effectLst/>
              <a:scene3d>
                <a:camera prst="orthographicFront"/>
                <a:lightRig rig="flat" dir="t"/>
              </a:scene3d>
            </p:spPr>
            <p:txBody>
              <a:bodyPr wrap="square" lIns="143981" tIns="71991" anchor="ctr" anchorCtr="0">
                <a:noAutofit/>
              </a:bodyPr>
              <a:lstStyle/>
              <a:p>
                <a:pPr defTabSz="914400" fontAlgn="ctr" hangingPunct="0">
                  <a:spcBef>
                    <a:spcPct val="0"/>
                  </a:spcBef>
                  <a:spcAft>
                    <a:spcPts val="1600"/>
                  </a:spcAft>
                  <a:defRPr/>
                </a:pPr>
                <a:endParaRPr lang="en-US" altLang="zh-CN" sz="1000" kern="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400" fontAlgn="ctr" hangingPunct="0">
                  <a:spcBef>
                    <a:spcPct val="0"/>
                  </a:spcBef>
                  <a:spcAft>
                    <a:spcPts val="1600"/>
                  </a:spcAft>
                  <a:defRPr/>
                </a:pPr>
                <a:endParaRPr lang="en-US" altLang="zh-CN" sz="1000" kern="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400" fontAlgn="ctr" hangingPunct="0">
                  <a:spcBef>
                    <a:spcPct val="0"/>
                  </a:spcBef>
                  <a:spcAft>
                    <a:spcPts val="1600"/>
                  </a:spcAft>
                  <a:defRPr/>
                </a:pPr>
                <a:endParaRPr lang="en-US" altLang="zh-CN" sz="10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2" name="矩形 101"/>
              <p:cNvSpPr/>
              <p:nvPr/>
            </p:nvSpPr>
            <p:spPr bwMode="auto">
              <a:xfrm>
                <a:off x="726500" y="2575817"/>
                <a:ext cx="297686" cy="316087"/>
              </a:xfrm>
              <a:prstGeom prst="rect">
                <a:avLst/>
              </a:prstGeom>
              <a:solidFill>
                <a:srgbClr val="E9E9E7"/>
              </a:solidFill>
              <a:ln w="6350" cap="flat" cmpd="sng" algn="ctr">
                <a:solidFill>
                  <a:schemeClr val="bg1">
                    <a:lumMod val="60000"/>
                    <a:lumOff val="40000"/>
                  </a:schemeClr>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3" name="矩形 102"/>
              <p:cNvSpPr/>
              <p:nvPr/>
            </p:nvSpPr>
            <p:spPr bwMode="auto">
              <a:xfrm>
                <a:off x="1149470" y="2575817"/>
                <a:ext cx="297686" cy="316087"/>
              </a:xfrm>
              <a:prstGeom prst="rect">
                <a:avLst/>
              </a:prstGeom>
              <a:solidFill>
                <a:srgbClr val="E9E9E7"/>
              </a:solidFill>
              <a:ln w="6350" cap="flat" cmpd="sng" algn="ctr">
                <a:solidFill>
                  <a:schemeClr val="bg1">
                    <a:lumMod val="60000"/>
                    <a:lumOff val="40000"/>
                  </a:schemeClr>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4" name="矩形 103"/>
              <p:cNvSpPr/>
              <p:nvPr/>
            </p:nvSpPr>
            <p:spPr bwMode="auto">
              <a:xfrm>
                <a:off x="726500" y="3039608"/>
                <a:ext cx="297686" cy="316087"/>
              </a:xfrm>
              <a:prstGeom prst="rect">
                <a:avLst/>
              </a:prstGeom>
              <a:solidFill>
                <a:srgbClr val="E9E9E7"/>
              </a:solidFill>
              <a:ln w="6350" cap="flat" cmpd="sng" algn="ctr">
                <a:solidFill>
                  <a:schemeClr val="bg1">
                    <a:lumMod val="60000"/>
                    <a:lumOff val="40000"/>
                  </a:schemeClr>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5" name="矩形 104"/>
              <p:cNvSpPr/>
              <p:nvPr/>
            </p:nvSpPr>
            <p:spPr bwMode="auto">
              <a:xfrm>
                <a:off x="1149470" y="3039608"/>
                <a:ext cx="297686" cy="316087"/>
              </a:xfrm>
              <a:prstGeom prst="rect">
                <a:avLst/>
              </a:prstGeom>
              <a:solidFill>
                <a:srgbClr val="E9E9E7"/>
              </a:solidFill>
              <a:ln w="6350" cap="flat" cmpd="sng" algn="ctr">
                <a:solidFill>
                  <a:schemeClr val="bg1">
                    <a:lumMod val="60000"/>
                    <a:lumOff val="40000"/>
                  </a:schemeClr>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06" name="直接连接符 105"/>
              <p:cNvCxnSpPr/>
              <p:nvPr/>
            </p:nvCxnSpPr>
            <p:spPr bwMode="auto">
              <a:xfrm flipH="1">
                <a:off x="1023975" y="2732837"/>
                <a:ext cx="122912" cy="2048"/>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07" name="直接连接符 106"/>
              <p:cNvCxnSpPr/>
              <p:nvPr/>
            </p:nvCxnSpPr>
            <p:spPr bwMode="auto">
              <a:xfrm flipH="1">
                <a:off x="1026768" y="3196627"/>
                <a:ext cx="122912" cy="2048"/>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08" name="直接连接符 107"/>
              <p:cNvCxnSpPr/>
              <p:nvPr/>
            </p:nvCxnSpPr>
            <p:spPr bwMode="auto">
              <a:xfrm flipV="1">
                <a:off x="875342" y="2898216"/>
                <a:ext cx="0" cy="135082"/>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09" name="直接连接符 108"/>
              <p:cNvCxnSpPr/>
              <p:nvPr/>
            </p:nvCxnSpPr>
            <p:spPr bwMode="auto">
              <a:xfrm flipV="1">
                <a:off x="1298313" y="2898216"/>
                <a:ext cx="0" cy="135082"/>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10" name="直接连接符 109"/>
              <p:cNvCxnSpPr/>
              <p:nvPr/>
            </p:nvCxnSpPr>
            <p:spPr bwMode="auto">
              <a:xfrm flipV="1">
                <a:off x="1023975" y="2889688"/>
                <a:ext cx="122781" cy="149920"/>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11" name="直接连接符 110"/>
              <p:cNvCxnSpPr/>
              <p:nvPr/>
            </p:nvCxnSpPr>
            <p:spPr bwMode="auto">
              <a:xfrm flipH="1" flipV="1">
                <a:off x="1026413" y="2893665"/>
                <a:ext cx="124906" cy="149326"/>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grpSp>
        <p:grpSp>
          <p:nvGrpSpPr>
            <p:cNvPr id="112" name="组合 111"/>
            <p:cNvGrpSpPr/>
            <p:nvPr/>
          </p:nvGrpSpPr>
          <p:grpSpPr bwMode="auto">
            <a:xfrm>
              <a:off x="3138101" y="2953163"/>
              <a:ext cx="743110" cy="892787"/>
              <a:chOff x="673686" y="2500639"/>
              <a:chExt cx="810983" cy="932360"/>
            </a:xfrm>
          </p:grpSpPr>
          <p:sp>
            <p:nvSpPr>
              <p:cNvPr id="113" name="矩形 37"/>
              <p:cNvSpPr/>
              <p:nvPr/>
            </p:nvSpPr>
            <p:spPr bwMode="auto">
              <a:xfrm>
                <a:off x="673686" y="2500639"/>
                <a:ext cx="810983" cy="932360"/>
              </a:xfrm>
              <a:prstGeom prst="rect">
                <a:avLst/>
              </a:prstGeom>
              <a:noFill/>
              <a:ln w="9525" cap="flat" cmpd="sng" algn="ctr">
                <a:solidFill>
                  <a:srgbClr val="A3A3A3"/>
                </a:solidFill>
                <a:prstDash val="solid"/>
                <a:round/>
                <a:headEnd type="none" w="med" len="med"/>
                <a:tailEnd type="none" w="med" len="med"/>
              </a:ln>
              <a:effectLst/>
              <a:scene3d>
                <a:camera prst="orthographicFront"/>
                <a:lightRig rig="flat" dir="t"/>
              </a:scene3d>
            </p:spPr>
            <p:txBody>
              <a:bodyPr wrap="square" lIns="143981" tIns="71991" anchor="ctr" anchorCtr="0">
                <a:noAutofit/>
              </a:bodyPr>
              <a:lstStyle/>
              <a:p>
                <a:pPr defTabSz="914400" fontAlgn="ctr" hangingPunct="0">
                  <a:spcBef>
                    <a:spcPct val="0"/>
                  </a:spcBef>
                  <a:spcAft>
                    <a:spcPts val="1600"/>
                  </a:spcAft>
                  <a:defRPr/>
                </a:pPr>
                <a:endParaRPr lang="en-US" altLang="zh-CN" sz="1000" kern="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400" fontAlgn="ctr" hangingPunct="0">
                  <a:spcBef>
                    <a:spcPct val="0"/>
                  </a:spcBef>
                  <a:spcAft>
                    <a:spcPts val="1600"/>
                  </a:spcAft>
                  <a:defRPr/>
                </a:pPr>
                <a:endParaRPr lang="en-US" altLang="zh-CN" sz="1000" kern="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400" fontAlgn="ctr" hangingPunct="0">
                  <a:spcBef>
                    <a:spcPct val="0"/>
                  </a:spcBef>
                  <a:spcAft>
                    <a:spcPts val="1600"/>
                  </a:spcAft>
                  <a:defRPr/>
                </a:pPr>
                <a:endParaRPr lang="en-US" altLang="zh-CN" sz="10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4" name="矩形 113"/>
              <p:cNvSpPr/>
              <p:nvPr/>
            </p:nvSpPr>
            <p:spPr bwMode="auto">
              <a:xfrm>
                <a:off x="726500" y="2575817"/>
                <a:ext cx="297686" cy="316087"/>
              </a:xfrm>
              <a:prstGeom prst="rect">
                <a:avLst/>
              </a:prstGeom>
              <a:solidFill>
                <a:srgbClr val="E9E9E7"/>
              </a:solidFill>
              <a:ln w="6350" cap="flat" cmpd="sng" algn="ctr">
                <a:solidFill>
                  <a:schemeClr val="bg1">
                    <a:lumMod val="60000"/>
                    <a:lumOff val="40000"/>
                  </a:schemeClr>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5" name="矩形 114"/>
              <p:cNvSpPr/>
              <p:nvPr/>
            </p:nvSpPr>
            <p:spPr bwMode="auto">
              <a:xfrm>
                <a:off x="1149470" y="2575817"/>
                <a:ext cx="297686" cy="316087"/>
              </a:xfrm>
              <a:prstGeom prst="rect">
                <a:avLst/>
              </a:prstGeom>
              <a:solidFill>
                <a:srgbClr val="E9E9E7"/>
              </a:solidFill>
              <a:ln w="6350" cap="flat" cmpd="sng" algn="ctr">
                <a:solidFill>
                  <a:schemeClr val="bg1">
                    <a:lumMod val="60000"/>
                    <a:lumOff val="40000"/>
                  </a:schemeClr>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6" name="矩形 115"/>
              <p:cNvSpPr/>
              <p:nvPr/>
            </p:nvSpPr>
            <p:spPr bwMode="auto">
              <a:xfrm>
                <a:off x="726500" y="3039608"/>
                <a:ext cx="297686" cy="316087"/>
              </a:xfrm>
              <a:prstGeom prst="rect">
                <a:avLst/>
              </a:prstGeom>
              <a:solidFill>
                <a:srgbClr val="E9E9E7"/>
              </a:solidFill>
              <a:ln w="6350" cap="flat" cmpd="sng" algn="ctr">
                <a:solidFill>
                  <a:schemeClr val="bg1">
                    <a:lumMod val="60000"/>
                    <a:lumOff val="40000"/>
                  </a:schemeClr>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7" name="矩形 116"/>
              <p:cNvSpPr/>
              <p:nvPr/>
            </p:nvSpPr>
            <p:spPr bwMode="auto">
              <a:xfrm>
                <a:off x="1149470" y="3039608"/>
                <a:ext cx="297686" cy="316087"/>
              </a:xfrm>
              <a:prstGeom prst="rect">
                <a:avLst/>
              </a:prstGeom>
              <a:solidFill>
                <a:srgbClr val="E9E9E7"/>
              </a:solidFill>
              <a:ln w="6350" cap="flat" cmpd="sng" algn="ctr">
                <a:solidFill>
                  <a:schemeClr val="bg1">
                    <a:lumMod val="60000"/>
                    <a:lumOff val="40000"/>
                  </a:schemeClr>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18" name="直接连接符 117"/>
              <p:cNvCxnSpPr/>
              <p:nvPr/>
            </p:nvCxnSpPr>
            <p:spPr bwMode="auto">
              <a:xfrm flipH="1">
                <a:off x="1023975" y="2732837"/>
                <a:ext cx="122912" cy="2048"/>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19" name="直接连接符 118"/>
              <p:cNvCxnSpPr/>
              <p:nvPr/>
            </p:nvCxnSpPr>
            <p:spPr bwMode="auto">
              <a:xfrm flipH="1">
                <a:off x="1026768" y="3196627"/>
                <a:ext cx="122912" cy="2048"/>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20" name="直接连接符 119"/>
              <p:cNvCxnSpPr/>
              <p:nvPr/>
            </p:nvCxnSpPr>
            <p:spPr bwMode="auto">
              <a:xfrm flipV="1">
                <a:off x="875342" y="2898216"/>
                <a:ext cx="0" cy="135082"/>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21" name="直接连接符 120"/>
              <p:cNvCxnSpPr/>
              <p:nvPr/>
            </p:nvCxnSpPr>
            <p:spPr bwMode="auto">
              <a:xfrm flipV="1">
                <a:off x="1298313" y="2898216"/>
                <a:ext cx="0" cy="135082"/>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22" name="直接连接符 121"/>
              <p:cNvCxnSpPr/>
              <p:nvPr/>
            </p:nvCxnSpPr>
            <p:spPr bwMode="auto">
              <a:xfrm flipV="1">
                <a:off x="1023975" y="2889688"/>
                <a:ext cx="122781" cy="149920"/>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23" name="直接连接符 122"/>
              <p:cNvCxnSpPr/>
              <p:nvPr/>
            </p:nvCxnSpPr>
            <p:spPr bwMode="auto">
              <a:xfrm flipH="1" flipV="1">
                <a:off x="1026413" y="2893665"/>
                <a:ext cx="124906" cy="149326"/>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grpSp>
        <p:grpSp>
          <p:nvGrpSpPr>
            <p:cNvPr id="124" name="组合 123"/>
            <p:cNvGrpSpPr/>
            <p:nvPr/>
          </p:nvGrpSpPr>
          <p:grpSpPr bwMode="auto">
            <a:xfrm>
              <a:off x="4079441" y="2963927"/>
              <a:ext cx="743110" cy="892787"/>
              <a:chOff x="673686" y="2500639"/>
              <a:chExt cx="810983" cy="932360"/>
            </a:xfrm>
          </p:grpSpPr>
          <p:sp>
            <p:nvSpPr>
              <p:cNvPr id="125" name="矩形 37"/>
              <p:cNvSpPr/>
              <p:nvPr/>
            </p:nvSpPr>
            <p:spPr bwMode="auto">
              <a:xfrm>
                <a:off x="673686" y="2500639"/>
                <a:ext cx="810983" cy="932360"/>
              </a:xfrm>
              <a:prstGeom prst="rect">
                <a:avLst/>
              </a:prstGeom>
              <a:noFill/>
              <a:ln w="9525" cap="flat" cmpd="sng" algn="ctr">
                <a:solidFill>
                  <a:srgbClr val="A3A3A3"/>
                </a:solidFill>
                <a:prstDash val="solid"/>
                <a:round/>
                <a:headEnd type="none" w="med" len="med"/>
                <a:tailEnd type="none" w="med" len="med"/>
              </a:ln>
              <a:effectLst/>
              <a:scene3d>
                <a:camera prst="orthographicFront"/>
                <a:lightRig rig="flat" dir="t"/>
              </a:scene3d>
            </p:spPr>
            <p:txBody>
              <a:bodyPr wrap="square" lIns="143981" tIns="71991" anchor="ctr" anchorCtr="0">
                <a:noAutofit/>
              </a:bodyPr>
              <a:lstStyle/>
              <a:p>
                <a:pPr defTabSz="914400" fontAlgn="ctr" hangingPunct="0">
                  <a:spcBef>
                    <a:spcPct val="0"/>
                  </a:spcBef>
                  <a:spcAft>
                    <a:spcPts val="1600"/>
                  </a:spcAft>
                  <a:defRPr/>
                </a:pPr>
                <a:endParaRPr lang="en-US" altLang="zh-CN" sz="1000" kern="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400" fontAlgn="ctr" hangingPunct="0">
                  <a:spcBef>
                    <a:spcPct val="0"/>
                  </a:spcBef>
                  <a:spcAft>
                    <a:spcPts val="1600"/>
                  </a:spcAft>
                  <a:defRPr/>
                </a:pPr>
                <a:endParaRPr lang="en-US" altLang="zh-CN" sz="1000" kern="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400" fontAlgn="ctr" hangingPunct="0">
                  <a:spcBef>
                    <a:spcPct val="0"/>
                  </a:spcBef>
                  <a:spcAft>
                    <a:spcPts val="1600"/>
                  </a:spcAft>
                  <a:defRPr/>
                </a:pPr>
                <a:endParaRPr lang="en-US" altLang="zh-CN" sz="10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6" name="矩形 125"/>
              <p:cNvSpPr/>
              <p:nvPr/>
            </p:nvSpPr>
            <p:spPr bwMode="auto">
              <a:xfrm>
                <a:off x="726500" y="2575817"/>
                <a:ext cx="297686" cy="316087"/>
              </a:xfrm>
              <a:prstGeom prst="rect">
                <a:avLst/>
              </a:prstGeom>
              <a:solidFill>
                <a:srgbClr val="E9E9E7"/>
              </a:solidFill>
              <a:ln w="6350" cap="flat" cmpd="sng" algn="ctr">
                <a:solidFill>
                  <a:schemeClr val="bg1">
                    <a:lumMod val="60000"/>
                    <a:lumOff val="40000"/>
                  </a:schemeClr>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7" name="矩形 126"/>
              <p:cNvSpPr/>
              <p:nvPr/>
            </p:nvSpPr>
            <p:spPr bwMode="auto">
              <a:xfrm>
                <a:off x="1149470" y="2575817"/>
                <a:ext cx="297686" cy="316087"/>
              </a:xfrm>
              <a:prstGeom prst="rect">
                <a:avLst/>
              </a:prstGeom>
              <a:solidFill>
                <a:srgbClr val="E9E9E7"/>
              </a:solidFill>
              <a:ln w="6350" cap="flat" cmpd="sng" algn="ctr">
                <a:solidFill>
                  <a:schemeClr val="bg1">
                    <a:lumMod val="60000"/>
                    <a:lumOff val="40000"/>
                  </a:schemeClr>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8" name="矩形 127"/>
              <p:cNvSpPr/>
              <p:nvPr/>
            </p:nvSpPr>
            <p:spPr bwMode="auto">
              <a:xfrm>
                <a:off x="726500" y="3039608"/>
                <a:ext cx="297686" cy="316087"/>
              </a:xfrm>
              <a:prstGeom prst="rect">
                <a:avLst/>
              </a:prstGeom>
              <a:solidFill>
                <a:srgbClr val="E9E9E7"/>
              </a:solidFill>
              <a:ln w="6350" cap="flat" cmpd="sng" algn="ctr">
                <a:solidFill>
                  <a:schemeClr val="bg1">
                    <a:lumMod val="60000"/>
                    <a:lumOff val="40000"/>
                  </a:schemeClr>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9" name="矩形 128"/>
              <p:cNvSpPr/>
              <p:nvPr/>
            </p:nvSpPr>
            <p:spPr bwMode="auto">
              <a:xfrm>
                <a:off x="1149470" y="3039608"/>
                <a:ext cx="297686" cy="316087"/>
              </a:xfrm>
              <a:prstGeom prst="rect">
                <a:avLst/>
              </a:prstGeom>
              <a:solidFill>
                <a:srgbClr val="E9E9E7"/>
              </a:solidFill>
              <a:ln w="6350" cap="flat" cmpd="sng" algn="ctr">
                <a:solidFill>
                  <a:schemeClr val="bg1">
                    <a:lumMod val="60000"/>
                    <a:lumOff val="40000"/>
                  </a:schemeClr>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30" name="直接连接符 129"/>
              <p:cNvCxnSpPr/>
              <p:nvPr/>
            </p:nvCxnSpPr>
            <p:spPr bwMode="auto">
              <a:xfrm flipH="1">
                <a:off x="1023975" y="2732837"/>
                <a:ext cx="122912" cy="2048"/>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31" name="直接连接符 130"/>
              <p:cNvCxnSpPr/>
              <p:nvPr/>
            </p:nvCxnSpPr>
            <p:spPr bwMode="auto">
              <a:xfrm flipH="1">
                <a:off x="1026768" y="3196627"/>
                <a:ext cx="122912" cy="2048"/>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32" name="直接连接符 131"/>
              <p:cNvCxnSpPr/>
              <p:nvPr/>
            </p:nvCxnSpPr>
            <p:spPr bwMode="auto">
              <a:xfrm flipV="1">
                <a:off x="875342" y="2898216"/>
                <a:ext cx="0" cy="135082"/>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33" name="直接连接符 132"/>
              <p:cNvCxnSpPr/>
              <p:nvPr/>
            </p:nvCxnSpPr>
            <p:spPr bwMode="auto">
              <a:xfrm flipV="1">
                <a:off x="1298313" y="2898216"/>
                <a:ext cx="0" cy="135082"/>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34" name="直接连接符 133"/>
              <p:cNvCxnSpPr/>
              <p:nvPr/>
            </p:nvCxnSpPr>
            <p:spPr bwMode="auto">
              <a:xfrm flipV="1">
                <a:off x="1023975" y="2889688"/>
                <a:ext cx="122781" cy="149920"/>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35" name="直接连接符 134"/>
              <p:cNvCxnSpPr/>
              <p:nvPr/>
            </p:nvCxnSpPr>
            <p:spPr bwMode="auto">
              <a:xfrm flipH="1" flipV="1">
                <a:off x="1026413" y="2893665"/>
                <a:ext cx="124906" cy="149326"/>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grpSp>
        <p:grpSp>
          <p:nvGrpSpPr>
            <p:cNvPr id="136" name="组合 135"/>
            <p:cNvGrpSpPr/>
            <p:nvPr/>
          </p:nvGrpSpPr>
          <p:grpSpPr bwMode="auto">
            <a:xfrm>
              <a:off x="5618075" y="4740572"/>
              <a:ext cx="743110" cy="892787"/>
              <a:chOff x="673686" y="2500639"/>
              <a:chExt cx="810983" cy="932360"/>
            </a:xfrm>
          </p:grpSpPr>
          <p:sp>
            <p:nvSpPr>
              <p:cNvPr id="137" name="矩形 37"/>
              <p:cNvSpPr/>
              <p:nvPr/>
            </p:nvSpPr>
            <p:spPr bwMode="auto">
              <a:xfrm>
                <a:off x="673686" y="2500639"/>
                <a:ext cx="810983" cy="932360"/>
              </a:xfrm>
              <a:prstGeom prst="rect">
                <a:avLst/>
              </a:prstGeom>
              <a:noFill/>
              <a:ln w="9525" cap="flat" cmpd="sng" algn="ctr">
                <a:solidFill>
                  <a:srgbClr val="A3A3A3"/>
                </a:solidFill>
                <a:prstDash val="solid"/>
                <a:round/>
                <a:headEnd type="none" w="med" len="med"/>
                <a:tailEnd type="none" w="med" len="med"/>
              </a:ln>
              <a:effectLst/>
              <a:scene3d>
                <a:camera prst="orthographicFront"/>
                <a:lightRig rig="flat" dir="t"/>
              </a:scene3d>
            </p:spPr>
            <p:txBody>
              <a:bodyPr wrap="square" lIns="143981" tIns="71991" anchor="ctr" anchorCtr="0">
                <a:noAutofit/>
              </a:bodyPr>
              <a:lstStyle/>
              <a:p>
                <a:pPr defTabSz="914400" fontAlgn="ctr" hangingPunct="0">
                  <a:spcBef>
                    <a:spcPct val="0"/>
                  </a:spcBef>
                  <a:spcAft>
                    <a:spcPts val="1600"/>
                  </a:spcAft>
                  <a:defRPr/>
                </a:pPr>
                <a:endParaRPr lang="en-US" altLang="zh-CN" sz="1000" kern="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400" fontAlgn="ctr" hangingPunct="0">
                  <a:spcBef>
                    <a:spcPct val="0"/>
                  </a:spcBef>
                  <a:spcAft>
                    <a:spcPts val="1600"/>
                  </a:spcAft>
                  <a:defRPr/>
                </a:pPr>
                <a:endParaRPr lang="en-US" altLang="zh-CN" sz="1000" kern="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400" fontAlgn="ctr" hangingPunct="0">
                  <a:spcBef>
                    <a:spcPct val="0"/>
                  </a:spcBef>
                  <a:spcAft>
                    <a:spcPts val="1600"/>
                  </a:spcAft>
                  <a:defRPr/>
                </a:pPr>
                <a:endParaRPr lang="en-US" altLang="zh-CN" sz="10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8" name="矩形 137"/>
              <p:cNvSpPr/>
              <p:nvPr/>
            </p:nvSpPr>
            <p:spPr bwMode="auto">
              <a:xfrm>
                <a:off x="726500" y="2575817"/>
                <a:ext cx="297686" cy="316087"/>
              </a:xfrm>
              <a:prstGeom prst="rect">
                <a:avLst/>
              </a:prstGeom>
              <a:solidFill>
                <a:srgbClr val="E9E9E7"/>
              </a:solidFill>
              <a:ln w="6350" cap="flat" cmpd="sng" algn="ctr">
                <a:solidFill>
                  <a:schemeClr val="tx1"/>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9" name="矩形 138"/>
              <p:cNvSpPr/>
              <p:nvPr/>
            </p:nvSpPr>
            <p:spPr bwMode="auto">
              <a:xfrm>
                <a:off x="1149470" y="2575817"/>
                <a:ext cx="297686" cy="316087"/>
              </a:xfrm>
              <a:prstGeom prst="rect">
                <a:avLst/>
              </a:prstGeom>
              <a:solidFill>
                <a:srgbClr val="E9E9E7"/>
              </a:solidFill>
              <a:ln w="6350" cap="flat" cmpd="sng" algn="ctr">
                <a:solidFill>
                  <a:schemeClr val="tx1"/>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0" name="矩形 139"/>
              <p:cNvSpPr/>
              <p:nvPr/>
            </p:nvSpPr>
            <p:spPr bwMode="auto">
              <a:xfrm>
                <a:off x="726500" y="3039608"/>
                <a:ext cx="297686" cy="316087"/>
              </a:xfrm>
              <a:prstGeom prst="rect">
                <a:avLst/>
              </a:prstGeom>
              <a:solidFill>
                <a:srgbClr val="E9E9E7"/>
              </a:solidFill>
              <a:ln w="6350" cap="flat" cmpd="sng" algn="ctr">
                <a:solidFill>
                  <a:schemeClr val="tx1"/>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1" name="矩形 140"/>
              <p:cNvSpPr/>
              <p:nvPr/>
            </p:nvSpPr>
            <p:spPr bwMode="auto">
              <a:xfrm>
                <a:off x="1149470" y="3039608"/>
                <a:ext cx="297686" cy="316087"/>
              </a:xfrm>
              <a:prstGeom prst="rect">
                <a:avLst/>
              </a:prstGeom>
              <a:solidFill>
                <a:srgbClr val="E9E9E7"/>
              </a:solidFill>
              <a:ln w="6350" cap="flat" cmpd="sng" algn="ctr">
                <a:solidFill>
                  <a:schemeClr val="tx1"/>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42" name="直接连接符 141"/>
              <p:cNvCxnSpPr/>
              <p:nvPr/>
            </p:nvCxnSpPr>
            <p:spPr bwMode="auto">
              <a:xfrm flipH="1">
                <a:off x="1023975" y="2732837"/>
                <a:ext cx="122912" cy="2048"/>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43" name="直接连接符 142"/>
              <p:cNvCxnSpPr/>
              <p:nvPr/>
            </p:nvCxnSpPr>
            <p:spPr bwMode="auto">
              <a:xfrm flipH="1">
                <a:off x="1026768" y="3196627"/>
                <a:ext cx="122912" cy="2048"/>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44" name="直接连接符 143"/>
              <p:cNvCxnSpPr/>
              <p:nvPr/>
            </p:nvCxnSpPr>
            <p:spPr bwMode="auto">
              <a:xfrm flipV="1">
                <a:off x="875342" y="2898216"/>
                <a:ext cx="0" cy="135082"/>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45" name="直接连接符 144"/>
              <p:cNvCxnSpPr/>
              <p:nvPr/>
            </p:nvCxnSpPr>
            <p:spPr bwMode="auto">
              <a:xfrm flipV="1">
                <a:off x="1298313" y="2898216"/>
                <a:ext cx="0" cy="135082"/>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46" name="直接连接符 145"/>
              <p:cNvCxnSpPr/>
              <p:nvPr/>
            </p:nvCxnSpPr>
            <p:spPr bwMode="auto">
              <a:xfrm flipV="1">
                <a:off x="1023975" y="2889688"/>
                <a:ext cx="122781" cy="149920"/>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47" name="直接连接符 146"/>
              <p:cNvCxnSpPr/>
              <p:nvPr/>
            </p:nvCxnSpPr>
            <p:spPr bwMode="auto">
              <a:xfrm flipH="1" flipV="1">
                <a:off x="1026413" y="2893665"/>
                <a:ext cx="124906" cy="149326"/>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grpSp>
        <p:grpSp>
          <p:nvGrpSpPr>
            <p:cNvPr id="148" name="组合 147"/>
            <p:cNvGrpSpPr/>
            <p:nvPr/>
          </p:nvGrpSpPr>
          <p:grpSpPr bwMode="auto">
            <a:xfrm>
              <a:off x="6489796" y="4740572"/>
              <a:ext cx="743110" cy="892787"/>
              <a:chOff x="673686" y="2500639"/>
              <a:chExt cx="810983" cy="932360"/>
            </a:xfrm>
          </p:grpSpPr>
          <p:sp>
            <p:nvSpPr>
              <p:cNvPr id="149" name="矩形 37"/>
              <p:cNvSpPr/>
              <p:nvPr/>
            </p:nvSpPr>
            <p:spPr bwMode="auto">
              <a:xfrm>
                <a:off x="673686" y="2500639"/>
                <a:ext cx="810983" cy="932360"/>
              </a:xfrm>
              <a:prstGeom prst="rect">
                <a:avLst/>
              </a:prstGeom>
              <a:noFill/>
              <a:ln w="9525" cap="flat" cmpd="sng" algn="ctr">
                <a:solidFill>
                  <a:srgbClr val="A3A3A3"/>
                </a:solidFill>
                <a:prstDash val="solid"/>
                <a:round/>
                <a:headEnd type="none" w="med" len="med"/>
                <a:tailEnd type="none" w="med" len="med"/>
              </a:ln>
              <a:effectLst/>
              <a:scene3d>
                <a:camera prst="orthographicFront"/>
                <a:lightRig rig="flat" dir="t"/>
              </a:scene3d>
            </p:spPr>
            <p:txBody>
              <a:bodyPr wrap="square" lIns="143981" tIns="71991" anchor="ctr" anchorCtr="0">
                <a:noAutofit/>
              </a:bodyPr>
              <a:lstStyle/>
              <a:p>
                <a:pPr defTabSz="914400" fontAlgn="ctr" hangingPunct="0">
                  <a:spcBef>
                    <a:spcPct val="0"/>
                  </a:spcBef>
                  <a:spcAft>
                    <a:spcPts val="1600"/>
                  </a:spcAft>
                  <a:defRPr/>
                </a:pPr>
                <a:endParaRPr lang="en-US" altLang="zh-CN" sz="1000" kern="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400" fontAlgn="ctr" hangingPunct="0">
                  <a:spcBef>
                    <a:spcPct val="0"/>
                  </a:spcBef>
                  <a:spcAft>
                    <a:spcPts val="1600"/>
                  </a:spcAft>
                  <a:defRPr/>
                </a:pPr>
                <a:endParaRPr lang="en-US" altLang="zh-CN" sz="1000" kern="0"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400" fontAlgn="ctr" hangingPunct="0">
                  <a:spcBef>
                    <a:spcPct val="0"/>
                  </a:spcBef>
                  <a:spcAft>
                    <a:spcPts val="1600"/>
                  </a:spcAft>
                  <a:defRPr/>
                </a:pPr>
                <a:endParaRPr lang="en-US" altLang="zh-CN" sz="10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0" name="矩形 149"/>
              <p:cNvSpPr/>
              <p:nvPr/>
            </p:nvSpPr>
            <p:spPr bwMode="auto">
              <a:xfrm>
                <a:off x="726500" y="2575817"/>
                <a:ext cx="297686" cy="316087"/>
              </a:xfrm>
              <a:prstGeom prst="rect">
                <a:avLst/>
              </a:prstGeom>
              <a:solidFill>
                <a:srgbClr val="E9E9E7"/>
              </a:solidFill>
              <a:ln w="6350" cap="flat" cmpd="sng" algn="ctr">
                <a:solidFill>
                  <a:schemeClr val="tx1"/>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1" name="矩形 150"/>
              <p:cNvSpPr/>
              <p:nvPr/>
            </p:nvSpPr>
            <p:spPr bwMode="auto">
              <a:xfrm>
                <a:off x="1149470" y="2575817"/>
                <a:ext cx="297686" cy="316087"/>
              </a:xfrm>
              <a:prstGeom prst="rect">
                <a:avLst/>
              </a:prstGeom>
              <a:solidFill>
                <a:srgbClr val="E9E9E7"/>
              </a:solidFill>
              <a:ln w="6350" cap="flat" cmpd="sng" algn="ctr">
                <a:solidFill>
                  <a:schemeClr val="tx1"/>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2" name="矩形 151"/>
              <p:cNvSpPr/>
              <p:nvPr/>
            </p:nvSpPr>
            <p:spPr bwMode="auto">
              <a:xfrm>
                <a:off x="726500" y="3039608"/>
                <a:ext cx="297686" cy="316087"/>
              </a:xfrm>
              <a:prstGeom prst="rect">
                <a:avLst/>
              </a:prstGeom>
              <a:solidFill>
                <a:srgbClr val="E9E9E7"/>
              </a:solidFill>
              <a:ln w="6350" cap="flat" cmpd="sng" algn="ctr">
                <a:solidFill>
                  <a:schemeClr val="tx1"/>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3" name="矩形 152"/>
              <p:cNvSpPr/>
              <p:nvPr/>
            </p:nvSpPr>
            <p:spPr bwMode="auto">
              <a:xfrm>
                <a:off x="1149470" y="3039608"/>
                <a:ext cx="297686" cy="316087"/>
              </a:xfrm>
              <a:prstGeom prst="rect">
                <a:avLst/>
              </a:prstGeom>
              <a:solidFill>
                <a:srgbClr val="E9E9E7"/>
              </a:solidFill>
              <a:ln w="6350" cap="flat" cmpd="sng" algn="ctr">
                <a:solidFill>
                  <a:schemeClr val="tx1"/>
                </a:solidFill>
                <a:prstDash val="solid"/>
                <a:round/>
                <a:headEnd type="none" w="med" len="med"/>
                <a:tailEnd type="none" w="med" len="med"/>
              </a:ln>
              <a:effectLst/>
              <a:scene3d>
                <a:camera prst="orthographicFront"/>
                <a:lightRig rig="flat" dir="t"/>
              </a:scene3d>
            </p:spPr>
            <p:txBody>
              <a:bodyPr wrap="square" anchor="ctr" anchorCtr="1">
                <a:noAutofit/>
              </a:bodyPr>
              <a:lstStyle/>
              <a:p>
                <a:pPr defTabSz="914400" fontAlgn="ctr" hangingPunct="0">
                  <a:defRPr/>
                </a:pPr>
                <a:endParaRPr lang="en-US" altLang="zh-CN" sz="16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54" name="直接连接符 153"/>
              <p:cNvCxnSpPr/>
              <p:nvPr/>
            </p:nvCxnSpPr>
            <p:spPr bwMode="auto">
              <a:xfrm flipH="1">
                <a:off x="1023975" y="2732837"/>
                <a:ext cx="122912" cy="2048"/>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55" name="直接连接符 154"/>
              <p:cNvCxnSpPr/>
              <p:nvPr/>
            </p:nvCxnSpPr>
            <p:spPr bwMode="auto">
              <a:xfrm flipH="1">
                <a:off x="1026768" y="3196627"/>
                <a:ext cx="122912" cy="2048"/>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56" name="直接连接符 155"/>
              <p:cNvCxnSpPr/>
              <p:nvPr/>
            </p:nvCxnSpPr>
            <p:spPr bwMode="auto">
              <a:xfrm flipV="1">
                <a:off x="875342" y="2898216"/>
                <a:ext cx="0" cy="135082"/>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57" name="直接连接符 156"/>
              <p:cNvCxnSpPr/>
              <p:nvPr/>
            </p:nvCxnSpPr>
            <p:spPr bwMode="auto">
              <a:xfrm flipV="1">
                <a:off x="1298313" y="2898216"/>
                <a:ext cx="0" cy="135082"/>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58" name="直接连接符 157"/>
              <p:cNvCxnSpPr/>
              <p:nvPr/>
            </p:nvCxnSpPr>
            <p:spPr bwMode="auto">
              <a:xfrm flipV="1">
                <a:off x="1023975" y="2889688"/>
                <a:ext cx="122781" cy="149920"/>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cxnSp>
            <p:nvCxnSpPr>
              <p:cNvPr id="159" name="直接连接符 158"/>
              <p:cNvCxnSpPr/>
              <p:nvPr/>
            </p:nvCxnSpPr>
            <p:spPr bwMode="auto">
              <a:xfrm flipH="1" flipV="1">
                <a:off x="1026413" y="2893665"/>
                <a:ext cx="124906" cy="149326"/>
              </a:xfrm>
              <a:prstGeom prst="line">
                <a:avLst/>
              </a:prstGeom>
              <a:gradFill flip="none" rotWithShape="1">
                <a:gsLst>
                  <a:gs pos="0">
                    <a:srgbClr val="4F81BD">
                      <a:lumMod val="6000"/>
                      <a:lumOff val="94000"/>
                    </a:srgbClr>
                  </a:gs>
                  <a:gs pos="10000">
                    <a:srgbClr val="00B0F0">
                      <a:alpha val="85000"/>
                      <a:lumMod val="97000"/>
                      <a:lumOff val="3000"/>
                    </a:srgbClr>
                  </a:gs>
                  <a:gs pos="62000">
                    <a:srgbClr val="3E6CA4">
                      <a:alpha val="23000"/>
                    </a:srgbClr>
                  </a:gs>
                  <a:gs pos="35000">
                    <a:srgbClr val="00B0F0">
                      <a:alpha val="46000"/>
                    </a:srgbClr>
                  </a:gs>
                  <a:gs pos="98000">
                    <a:srgbClr val="4F81BD">
                      <a:lumMod val="50000"/>
                      <a:alpha val="57000"/>
                    </a:srgbClr>
                  </a:gs>
                </a:gsLst>
                <a:lin ang="2700000" scaled="1"/>
                <a:tileRect/>
              </a:gradFill>
              <a:ln w="19050" cap="flat" cmpd="sng" algn="ctr">
                <a:solidFill>
                  <a:srgbClr val="C7000A"/>
                </a:solidFill>
                <a:prstDash val="solid"/>
                <a:round/>
                <a:headEnd type="none" w="med" len="med"/>
                <a:tailEnd type="none" w="med" len="med"/>
              </a:ln>
              <a:effectLst/>
              <a:scene3d>
                <a:camera prst="orthographicFront"/>
                <a:lightRig rig="flat" dir="t"/>
              </a:scene3d>
            </p:spPr>
          </p:cxnSp>
        </p:grpSp>
        <p:sp>
          <p:nvSpPr>
            <p:cNvPr id="160" name="文本框 96"/>
            <p:cNvSpPr txBox="1"/>
            <p:nvPr/>
          </p:nvSpPr>
          <p:spPr bwMode="auto">
            <a:xfrm>
              <a:off x="6450706" y="3289139"/>
              <a:ext cx="513365" cy="461665"/>
            </a:xfrm>
            <a:prstGeom prst="rect">
              <a:avLst/>
            </a:prstGeom>
            <a:noFill/>
            <a:ln>
              <a:solidFill>
                <a:schemeClr val="bg1">
                  <a:lumMod val="75000"/>
                </a:schemeClr>
              </a:solidFill>
            </a:ln>
          </p:spPr>
          <p:txBody>
            <a:bodyPr wrap="square" lIns="36000" rIns="36000" rtlCol="0">
              <a:noAutofit/>
            </a:bodyPr>
            <a:lstStyle/>
            <a:p>
              <a:pPr algn="ctr" defTabSz="914387" fontAlgn="ctr" hangingPunct="0"/>
              <a:r>
                <a:rPr lang="ru-RU" sz="1200">
                  <a:solidFill>
                    <a:srgbClr val="1D1D1A"/>
                  </a:solidFill>
                  <a:latin typeface="Huawei Sans" panose="020C0503030203020204" pitchFamily="34" charset="0"/>
                </a:rPr>
                <a:t>192 ядра</a:t>
              </a:r>
            </a:p>
          </p:txBody>
        </p:sp>
        <p:sp>
          <p:nvSpPr>
            <p:cNvPr id="161" name="文本框 96"/>
            <p:cNvSpPr txBox="1"/>
            <p:nvPr/>
          </p:nvSpPr>
          <p:spPr bwMode="auto">
            <a:xfrm>
              <a:off x="6462335" y="3955050"/>
              <a:ext cx="526757" cy="461665"/>
            </a:xfrm>
            <a:prstGeom prst="rect">
              <a:avLst/>
            </a:prstGeom>
            <a:noFill/>
            <a:ln>
              <a:solidFill>
                <a:schemeClr val="bg1">
                  <a:lumMod val="75000"/>
                </a:schemeClr>
              </a:solidFill>
            </a:ln>
          </p:spPr>
          <p:txBody>
            <a:bodyPr wrap="square" lIns="36000" rIns="36000" rtlCol="0">
              <a:noAutofit/>
            </a:bodyPr>
            <a:lstStyle/>
            <a:p>
              <a:pPr algn="ctr" defTabSz="914387" fontAlgn="ctr" hangingPunct="0"/>
              <a:r>
                <a:rPr lang="ru-RU" sz="1200">
                  <a:solidFill>
                    <a:srgbClr val="1D1D1A"/>
                  </a:solidFill>
                  <a:latin typeface="Huawei Sans" panose="020C0503030203020204" pitchFamily="34" charset="0"/>
                </a:rPr>
                <a:t>192 ядра</a:t>
              </a:r>
            </a:p>
          </p:txBody>
        </p:sp>
        <p:sp>
          <p:nvSpPr>
            <p:cNvPr id="162" name="文本框 96"/>
            <p:cNvSpPr txBox="1"/>
            <p:nvPr/>
          </p:nvSpPr>
          <p:spPr bwMode="auto">
            <a:xfrm>
              <a:off x="5717372" y="3958084"/>
              <a:ext cx="533980" cy="461665"/>
            </a:xfrm>
            <a:prstGeom prst="rect">
              <a:avLst/>
            </a:prstGeom>
            <a:noFill/>
            <a:ln>
              <a:solidFill>
                <a:schemeClr val="bg1">
                  <a:lumMod val="75000"/>
                </a:schemeClr>
              </a:solidFill>
            </a:ln>
          </p:spPr>
          <p:txBody>
            <a:bodyPr wrap="square" lIns="36000" rIns="36000" rtlCol="0">
              <a:noAutofit/>
            </a:bodyPr>
            <a:lstStyle/>
            <a:p>
              <a:pPr algn="ctr" defTabSz="914387" fontAlgn="ctr" hangingPunct="0"/>
              <a:r>
                <a:rPr lang="ru-RU" sz="1200">
                  <a:solidFill>
                    <a:srgbClr val="1D1D1A"/>
                  </a:solidFill>
                  <a:latin typeface="Huawei Sans" panose="020C0503030203020204" pitchFamily="34" charset="0"/>
                </a:rPr>
                <a:t>192 ядра</a:t>
              </a:r>
            </a:p>
          </p:txBody>
        </p:sp>
      </p:grpSp>
      <p:sp>
        <p:nvSpPr>
          <p:cNvPr id="163" name="文本框 162"/>
          <p:cNvSpPr txBox="1"/>
          <p:nvPr/>
        </p:nvSpPr>
        <p:spPr bwMode="auto">
          <a:xfrm>
            <a:off x="731838" y="5292281"/>
            <a:ext cx="3976625" cy="57602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ru-RU" sz="1200" b="1">
                <a:latin typeface="Huawei Sans" panose="020C0503030203020204" pitchFamily="34" charset="0"/>
              </a:rPr>
              <a:t>Примечание.</a:t>
            </a:r>
            <a:r>
              <a:rPr lang="ru-RU" sz="1200">
                <a:latin typeface="Huawei Sans" panose="020C0503030203020204" pitchFamily="34" charset="0"/>
              </a:rPr>
              <a:t> В качестве примера используются Huawei OceanStor Dorado 8000 и 18000 V6. Dorado 3000, 5000 и 6000 V6 не поддерживают архитектуру подключения «каждый с каждым».</a:t>
            </a:r>
          </a:p>
        </p:txBody>
      </p:sp>
    </p:spTree>
    <p:extLst>
      <p:ext uri="{BB962C8B-B14F-4D97-AF65-F5344CB8AC3E}">
        <p14:creationId xmlns:p14="http://schemas.microsoft.com/office/powerpoint/2010/main" val="41875317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a:latin typeface="Huawei Sans" panose="020C0503030203020204" pitchFamily="34" charset="0"/>
              </a:rPr>
              <a:t>Блоки дисков с полным взаимным подключением</a:t>
            </a:r>
          </a:p>
        </p:txBody>
      </p:sp>
      <p:grpSp>
        <p:nvGrpSpPr>
          <p:cNvPr id="3" name="组合 2"/>
          <p:cNvGrpSpPr/>
          <p:nvPr/>
        </p:nvGrpSpPr>
        <p:grpSpPr>
          <a:xfrm>
            <a:off x="815785" y="1219200"/>
            <a:ext cx="10590129" cy="4491069"/>
            <a:chOff x="815785" y="1219200"/>
            <a:chExt cx="10590129" cy="4491069"/>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785" y="1219200"/>
              <a:ext cx="10590129" cy="4491069"/>
            </a:xfrm>
            <a:prstGeom prst="rect">
              <a:avLst/>
            </a:prstGeom>
          </p:spPr>
        </p:pic>
        <p:sp>
          <p:nvSpPr>
            <p:cNvPr id="9" name="文本框 8"/>
            <p:cNvSpPr txBox="1"/>
            <p:nvPr/>
          </p:nvSpPr>
          <p:spPr>
            <a:xfrm>
              <a:off x="7367858" y="4890032"/>
              <a:ext cx="936536" cy="230832"/>
            </a:xfrm>
            <a:prstGeom prst="rect">
              <a:avLst/>
            </a:prstGeom>
            <a:noFill/>
          </p:spPr>
          <p:txBody>
            <a:bodyPr wrap="square" rtlCol="0">
              <a:spAutoFit/>
            </a:bodyPr>
            <a:lstStyle/>
            <a:p>
              <a:pPr algn="ctr"/>
              <a:endParaRPr lang="zh-CN" altLang="en-US" sz="900" dirty="0">
                <a:solidFill>
                  <a:schemeClr val="bg1"/>
                </a:solidFill>
                <a:latin typeface="Huawei Sans" panose="020C0503030203020204" pitchFamily="34" charset="0"/>
                <a:cs typeface="Huawei Sans" panose="020C0503030203020204" pitchFamily="34" charset="0"/>
              </a:endParaRPr>
            </a:p>
          </p:txBody>
        </p:sp>
        <p:sp>
          <p:nvSpPr>
            <p:cNvPr id="10" name="圆角矩形 9"/>
            <p:cNvSpPr/>
            <p:nvPr/>
          </p:nvSpPr>
          <p:spPr>
            <a:xfrm>
              <a:off x="9848335" y="1380070"/>
              <a:ext cx="1557579" cy="360000"/>
            </a:xfrm>
            <a:prstGeom prst="roundRect">
              <a:avLst/>
            </a:prstGeom>
            <a:solidFill>
              <a:srgbClr val="C55A1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200" dirty="0">
                  <a:solidFill>
                    <a:schemeClr val="bg1"/>
                  </a:solidFill>
                  <a:latin typeface="Huawei Sans" panose="020C0503030203020204" pitchFamily="34" charset="0"/>
                  <a:cs typeface="Huawei Sans" panose="020C0503030203020204" pitchFamily="34" charset="0"/>
                </a:rPr>
                <a:t>Блок контроллеров 1</a:t>
              </a:r>
            </a:p>
          </p:txBody>
        </p:sp>
        <p:sp>
          <p:nvSpPr>
            <p:cNvPr id="11" name="圆角矩形 10"/>
            <p:cNvSpPr/>
            <p:nvPr/>
          </p:nvSpPr>
          <p:spPr>
            <a:xfrm>
              <a:off x="4015947" y="1401603"/>
              <a:ext cx="1563934" cy="360000"/>
            </a:xfrm>
            <a:prstGeom prst="roundRect">
              <a:avLst/>
            </a:prstGeom>
            <a:solidFill>
              <a:srgbClr val="C55A1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200" dirty="0">
                  <a:solidFill>
                    <a:schemeClr val="bg1"/>
                  </a:solidFill>
                  <a:latin typeface="Huawei Sans" panose="020C0503030203020204" pitchFamily="34" charset="0"/>
                  <a:cs typeface="Huawei Sans" panose="020C0503030203020204" pitchFamily="34" charset="0"/>
                </a:rPr>
                <a:t>Блок контроллеров 0</a:t>
              </a:r>
            </a:p>
          </p:txBody>
        </p:sp>
        <p:sp>
          <p:nvSpPr>
            <p:cNvPr id="12" name="圆角矩形 11"/>
            <p:cNvSpPr/>
            <p:nvPr/>
          </p:nvSpPr>
          <p:spPr>
            <a:xfrm>
              <a:off x="6425515" y="3716338"/>
              <a:ext cx="1878880" cy="360000"/>
            </a:xfrm>
            <a:prstGeom prst="roundRect">
              <a:avLst/>
            </a:prstGeom>
            <a:solidFill>
              <a:srgbClr val="C55A1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200" dirty="0">
                  <a:solidFill>
                    <a:schemeClr val="bg1"/>
                  </a:solidFill>
                  <a:latin typeface="Huawei Sans" panose="020C0503030203020204" pitchFamily="34" charset="0"/>
                  <a:cs typeface="Huawei Sans" panose="020C0503030203020204" pitchFamily="34" charset="0"/>
                </a:rPr>
                <a:t>Блок дисков с двумя устройствами 0</a:t>
              </a:r>
            </a:p>
          </p:txBody>
        </p:sp>
        <p:sp>
          <p:nvSpPr>
            <p:cNvPr id="14" name="圆角矩形 13"/>
            <p:cNvSpPr/>
            <p:nvPr/>
          </p:nvSpPr>
          <p:spPr>
            <a:xfrm>
              <a:off x="6326659" y="4890032"/>
              <a:ext cx="1977735" cy="360000"/>
            </a:xfrm>
            <a:prstGeom prst="roundRect">
              <a:avLst/>
            </a:prstGeom>
            <a:solidFill>
              <a:srgbClr val="C55A1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200" dirty="0">
                  <a:solidFill>
                    <a:schemeClr val="bg1"/>
                  </a:solidFill>
                  <a:latin typeface="Huawei Sans" panose="020C0503030203020204" pitchFamily="34" charset="0"/>
                  <a:cs typeface="Huawei Sans" panose="020C0503030203020204" pitchFamily="34" charset="0"/>
                </a:rPr>
                <a:t>Блок дисков с двумя устройствами 1</a:t>
              </a:r>
            </a:p>
          </p:txBody>
        </p:sp>
      </p:grpSp>
    </p:spTree>
    <p:extLst>
      <p:ext uri="{BB962C8B-B14F-4D97-AF65-F5344CB8AC3E}">
        <p14:creationId xmlns:p14="http://schemas.microsoft.com/office/powerpoint/2010/main" val="2116882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a:xfrm>
            <a:off x="1019174" y="1313334"/>
            <a:ext cx="10153651" cy="4082668"/>
          </a:xfrm>
        </p:spPr>
        <p:txBody>
          <a:bodyPr/>
          <a:lstStyle/>
          <a:p>
            <a:pPr>
              <a:lnSpc>
                <a:spcPct val="120000"/>
              </a:lnSpc>
            </a:pPr>
            <a:r>
              <a:rPr lang="ru-RU" dirty="0"/>
              <a:t>С развитием облачных вычислений и больших данных архитектура систем хранения меняется от </a:t>
            </a:r>
            <a:r>
              <a:rPr lang="ru-RU" dirty="0" smtClean="0"/>
              <a:t>разрозненных хранилищ до централизованных СХД </a:t>
            </a:r>
            <a:r>
              <a:rPr lang="ru-RU" dirty="0"/>
              <a:t>и постепенно эволюционирует в сетевые </a:t>
            </a:r>
            <a:r>
              <a:rPr lang="ru-RU" dirty="0" err="1"/>
              <a:t>виртуализированные</a:t>
            </a:r>
            <a:r>
              <a:rPr lang="ru-RU" dirty="0"/>
              <a:t> массивные облачные системы хранения данных. Хранилищу необходимо поддерживать не только стандартные сервисы, </a:t>
            </a:r>
            <a:r>
              <a:rPr lang="ru-RU" dirty="0" smtClean="0"/>
              <a:t>включая управление </a:t>
            </a:r>
            <a:r>
              <a:rPr lang="ru-RU" dirty="0"/>
              <a:t>данными, </a:t>
            </a:r>
            <a:r>
              <a:rPr lang="ru-RU" dirty="0" smtClean="0"/>
              <a:t>репликацию </a:t>
            </a:r>
            <a:r>
              <a:rPr lang="ru-RU" dirty="0"/>
              <a:t>данных, </a:t>
            </a:r>
            <a:r>
              <a:rPr lang="ru-RU" dirty="0" smtClean="0"/>
              <a:t>мгновенные снимки, </a:t>
            </a:r>
            <a:r>
              <a:rPr lang="ru-RU" dirty="0" err="1"/>
              <a:t>зеркалирование</a:t>
            </a:r>
            <a:r>
              <a:rPr lang="ru-RU" dirty="0"/>
              <a:t> и </a:t>
            </a:r>
            <a:r>
              <a:rPr lang="ru-RU" dirty="0" smtClean="0"/>
              <a:t>миграцию, </a:t>
            </a:r>
            <a:r>
              <a:rPr lang="ru-RU" dirty="0"/>
              <a:t>но и такие функции, как аварийное восстановление данных, </a:t>
            </a:r>
            <a:r>
              <a:rPr lang="ru-RU" dirty="0" smtClean="0"/>
              <a:t>обеспечение целостности данных</a:t>
            </a:r>
            <a:r>
              <a:rPr lang="ru-RU" dirty="0"/>
              <a:t>, </a:t>
            </a:r>
            <a:r>
              <a:rPr lang="ru-RU" dirty="0" err="1"/>
              <a:t>виртуализированная</a:t>
            </a:r>
            <a:r>
              <a:rPr lang="ru-RU" dirty="0"/>
              <a:t> конвергенция, эластичные вычисления и расширение ресурсов. Работа этих сервисов и функций зависит от продуманной архитектуры системы хранения.</a:t>
            </a:r>
          </a:p>
        </p:txBody>
      </p:sp>
    </p:spTree>
    <p:extLst>
      <p:ext uri="{BB962C8B-B14F-4D97-AF65-F5344CB8AC3E}">
        <p14:creationId xmlns:p14="http://schemas.microsoft.com/office/powerpoint/2010/main" val="3403338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矩形 145"/>
          <p:cNvSpPr/>
          <p:nvPr/>
        </p:nvSpPr>
        <p:spPr>
          <a:xfrm>
            <a:off x="2987675" y="5269331"/>
            <a:ext cx="6097843" cy="781726"/>
          </a:xfrm>
          <a:prstGeom prst="rect">
            <a:avLst/>
          </a:prstGeom>
          <a:solidFill>
            <a:srgbClr val="00B0F0">
              <a:alpha val="24000"/>
            </a:srgbClr>
          </a:solidFill>
          <a:ln w="12700" cap="flat" cmpd="sng" algn="ctr">
            <a:no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243" name="矩形 146"/>
          <p:cNvSpPr/>
          <p:nvPr/>
        </p:nvSpPr>
        <p:spPr>
          <a:xfrm>
            <a:off x="2987675" y="3598748"/>
            <a:ext cx="6116374" cy="1572072"/>
          </a:xfrm>
          <a:prstGeom prst="rect">
            <a:avLst/>
          </a:prstGeom>
          <a:solidFill>
            <a:srgbClr val="00B0F0">
              <a:alpha val="24000"/>
            </a:srgbClr>
          </a:solidFill>
          <a:ln w="12700" cap="flat" cmpd="sng" algn="ctr">
            <a:no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244" name="矩形 147"/>
          <p:cNvSpPr/>
          <p:nvPr/>
        </p:nvSpPr>
        <p:spPr>
          <a:xfrm>
            <a:off x="2987675" y="2349950"/>
            <a:ext cx="6116374" cy="1175619"/>
          </a:xfrm>
          <a:prstGeom prst="rect">
            <a:avLst/>
          </a:prstGeom>
          <a:solidFill>
            <a:srgbClr val="00B0F0">
              <a:alpha val="24000"/>
            </a:srgbClr>
          </a:solidFill>
          <a:ln w="12700" cap="flat" cmpd="sng" algn="ctr">
            <a:no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cxnSp>
        <p:nvCxnSpPr>
          <p:cNvPr id="245" name="直接连接符 148"/>
          <p:cNvCxnSpPr/>
          <p:nvPr/>
        </p:nvCxnSpPr>
        <p:spPr>
          <a:xfrm flipH="1">
            <a:off x="6638963" y="2253161"/>
            <a:ext cx="23565" cy="543126"/>
          </a:xfrm>
          <a:prstGeom prst="line">
            <a:avLst/>
          </a:prstGeom>
          <a:noFill/>
          <a:ln w="6350" cap="flat" cmpd="sng" algn="ctr">
            <a:solidFill>
              <a:srgbClr val="C7000A"/>
            </a:solidFill>
            <a:prstDash val="solid"/>
            <a:miter lim="800000"/>
          </a:ln>
          <a:effectLst/>
        </p:spPr>
      </p:cxnSp>
      <p:cxnSp>
        <p:nvCxnSpPr>
          <p:cNvPr id="246" name="直接连接符 149"/>
          <p:cNvCxnSpPr/>
          <p:nvPr/>
        </p:nvCxnSpPr>
        <p:spPr>
          <a:xfrm flipH="1">
            <a:off x="5423664" y="2425200"/>
            <a:ext cx="558713" cy="381842"/>
          </a:xfrm>
          <a:prstGeom prst="line">
            <a:avLst/>
          </a:prstGeom>
          <a:noFill/>
          <a:ln w="6350" cap="flat" cmpd="sng" algn="ctr">
            <a:solidFill>
              <a:srgbClr val="C7000A"/>
            </a:solidFill>
            <a:prstDash val="solid"/>
            <a:miter lim="800000"/>
          </a:ln>
          <a:effectLst/>
        </p:spPr>
      </p:cxnSp>
      <p:pic>
        <p:nvPicPr>
          <p:cNvPr id="247" name="Picture 2" descr="C:\Users\sky\Desktop\张静杰\分层\6\6.png"/>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rot="16200000" flipH="1">
            <a:off x="5902709" y="-872626"/>
            <a:ext cx="455250" cy="4834891"/>
          </a:xfrm>
          <a:prstGeom prst="rect">
            <a:avLst/>
          </a:prstGeom>
          <a:noFill/>
          <a:extLst>
            <a:ext uri="{909E8E84-426E-40DD-AFC4-6F175D3DCCD1}">
              <a14:hiddenFill xmlns:a14="http://schemas.microsoft.com/office/drawing/2010/main">
                <a:solidFill>
                  <a:srgbClr val="FFFFFF"/>
                </a:solidFill>
              </a14:hiddenFill>
            </a:ext>
          </a:extLst>
        </p:spPr>
      </p:pic>
      <p:sp>
        <p:nvSpPr>
          <p:cNvPr id="260" name="矩形 173"/>
          <p:cNvSpPr/>
          <p:nvPr/>
        </p:nvSpPr>
        <p:spPr>
          <a:xfrm>
            <a:off x="7125155" y="994128"/>
            <a:ext cx="247361" cy="258023"/>
          </a:xfrm>
          <a:prstGeom prst="rect">
            <a:avLst/>
          </a:prstGeom>
          <a:no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263" name="矩形 174"/>
          <p:cNvSpPr/>
          <p:nvPr/>
        </p:nvSpPr>
        <p:spPr>
          <a:xfrm>
            <a:off x="7372517" y="994128"/>
            <a:ext cx="247361" cy="258023"/>
          </a:xfrm>
          <a:prstGeom prst="rect">
            <a:avLst/>
          </a:prstGeom>
          <a:no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268" name="矩形 175"/>
          <p:cNvSpPr/>
          <p:nvPr/>
        </p:nvSpPr>
        <p:spPr>
          <a:xfrm>
            <a:off x="7619879" y="994128"/>
            <a:ext cx="247361" cy="258023"/>
          </a:xfrm>
          <a:prstGeom prst="rect">
            <a:avLst/>
          </a:prstGeom>
          <a:no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273" name="矩形 176"/>
          <p:cNvSpPr/>
          <p:nvPr/>
        </p:nvSpPr>
        <p:spPr>
          <a:xfrm>
            <a:off x="7867240" y="994128"/>
            <a:ext cx="247361" cy="258023"/>
          </a:xfrm>
          <a:prstGeom prst="rect">
            <a:avLst/>
          </a:prstGeom>
          <a:no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grpSp>
        <p:nvGrpSpPr>
          <p:cNvPr id="279" name="组合 177"/>
          <p:cNvGrpSpPr/>
          <p:nvPr/>
        </p:nvGrpSpPr>
        <p:grpSpPr>
          <a:xfrm>
            <a:off x="8114602" y="994128"/>
            <a:ext cx="989446" cy="258023"/>
            <a:chOff x="1183341" y="1269402"/>
            <a:chExt cx="989704" cy="258184"/>
          </a:xfrm>
          <a:noFill/>
        </p:grpSpPr>
        <p:sp>
          <p:nvSpPr>
            <p:cNvPr id="281" name="矩形 178"/>
            <p:cNvSpPr/>
            <p:nvPr/>
          </p:nvSpPr>
          <p:spPr>
            <a:xfrm>
              <a:off x="1183341" y="1269402"/>
              <a:ext cx="247426" cy="258184"/>
            </a:xfrm>
            <a:prstGeom prst="rect">
              <a:avLst/>
            </a:prstGeom>
            <a:grp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283" name="矩形 179"/>
            <p:cNvSpPr/>
            <p:nvPr/>
          </p:nvSpPr>
          <p:spPr>
            <a:xfrm>
              <a:off x="1430767" y="1269402"/>
              <a:ext cx="247426" cy="258184"/>
            </a:xfrm>
            <a:prstGeom prst="rect">
              <a:avLst/>
            </a:prstGeom>
            <a:grp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284" name="矩形 180"/>
            <p:cNvSpPr/>
            <p:nvPr/>
          </p:nvSpPr>
          <p:spPr>
            <a:xfrm>
              <a:off x="1678193" y="1269402"/>
              <a:ext cx="247426" cy="258184"/>
            </a:xfrm>
            <a:prstGeom prst="rect">
              <a:avLst/>
            </a:prstGeom>
            <a:grp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285" name="矩形 181"/>
            <p:cNvSpPr/>
            <p:nvPr/>
          </p:nvSpPr>
          <p:spPr>
            <a:xfrm>
              <a:off x="1925619" y="1269402"/>
              <a:ext cx="247426" cy="258184"/>
            </a:xfrm>
            <a:prstGeom prst="rect">
              <a:avLst/>
            </a:prstGeom>
            <a:grp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grpSp>
      <p:sp>
        <p:nvSpPr>
          <p:cNvPr id="286" name="矩形 186"/>
          <p:cNvSpPr/>
          <p:nvPr/>
        </p:nvSpPr>
        <p:spPr>
          <a:xfrm>
            <a:off x="7499353" y="3922826"/>
            <a:ext cx="742085" cy="1071182"/>
          </a:xfrm>
          <a:prstGeom prst="rect">
            <a:avLst/>
          </a:prstGeom>
          <a:noFill/>
          <a:ln w="12700" cap="flat" cmpd="sng" algn="ctr">
            <a:solidFill>
              <a:srgbClr val="0070C0"/>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287" name="矩形 187"/>
          <p:cNvSpPr/>
          <p:nvPr/>
        </p:nvSpPr>
        <p:spPr>
          <a:xfrm>
            <a:off x="3826568" y="3117891"/>
            <a:ext cx="742085" cy="279524"/>
          </a:xfrm>
          <a:prstGeom prst="rect">
            <a:avLst/>
          </a:prstGeom>
          <a:solidFill>
            <a:srgbClr val="666666">
              <a:lumMod val="60000"/>
              <a:lumOff val="40000"/>
            </a:srgbClr>
          </a:solidFill>
          <a:ln w="12700" cap="flat" cmpd="sng" algn="ctr">
            <a:no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289" name="矩形 188"/>
          <p:cNvSpPr/>
          <p:nvPr/>
        </p:nvSpPr>
        <p:spPr>
          <a:xfrm>
            <a:off x="5052619" y="3107140"/>
            <a:ext cx="742085" cy="279524"/>
          </a:xfrm>
          <a:prstGeom prst="rect">
            <a:avLst/>
          </a:prstGeom>
          <a:solidFill>
            <a:srgbClr val="666666">
              <a:lumMod val="60000"/>
              <a:lumOff val="40000"/>
            </a:srgbClr>
          </a:solidFill>
          <a:ln w="12700" cap="flat" cmpd="sng" algn="ctr">
            <a:no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290" name="矩形 189"/>
          <p:cNvSpPr/>
          <p:nvPr/>
        </p:nvSpPr>
        <p:spPr>
          <a:xfrm>
            <a:off x="6273298" y="3107140"/>
            <a:ext cx="742085" cy="279524"/>
          </a:xfrm>
          <a:prstGeom prst="rect">
            <a:avLst/>
          </a:prstGeom>
          <a:solidFill>
            <a:srgbClr val="666666">
              <a:lumMod val="60000"/>
              <a:lumOff val="40000"/>
            </a:srgbClr>
          </a:solidFill>
          <a:ln w="12700" cap="flat" cmpd="sng" algn="ctr">
            <a:no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291" name="矩形 190"/>
          <p:cNvSpPr/>
          <p:nvPr/>
        </p:nvSpPr>
        <p:spPr>
          <a:xfrm>
            <a:off x="7493978" y="3107140"/>
            <a:ext cx="742085" cy="279524"/>
          </a:xfrm>
          <a:prstGeom prst="rect">
            <a:avLst/>
          </a:prstGeom>
          <a:solidFill>
            <a:srgbClr val="666666">
              <a:lumMod val="60000"/>
              <a:lumOff val="40000"/>
            </a:srgbClr>
          </a:solidFill>
          <a:ln w="12700" cap="flat" cmpd="sng" algn="ctr">
            <a:no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cxnSp>
        <p:nvCxnSpPr>
          <p:cNvPr id="292" name="直接连接符 191"/>
          <p:cNvCxnSpPr/>
          <p:nvPr/>
        </p:nvCxnSpPr>
        <p:spPr>
          <a:xfrm flipH="1">
            <a:off x="4197608" y="3397417"/>
            <a:ext cx="0" cy="525412"/>
          </a:xfrm>
          <a:prstGeom prst="line">
            <a:avLst/>
          </a:prstGeom>
          <a:noFill/>
          <a:ln w="6350" cap="flat" cmpd="sng" algn="ctr">
            <a:solidFill>
              <a:srgbClr val="C7000A"/>
            </a:solidFill>
            <a:prstDash val="solid"/>
            <a:miter lim="800000"/>
            <a:headEnd type="none" w="med" len="med"/>
            <a:tailEnd type="arrow" w="med" len="med"/>
          </a:ln>
          <a:effectLst/>
        </p:spPr>
      </p:cxnSp>
      <p:cxnSp>
        <p:nvCxnSpPr>
          <p:cNvPr id="293" name="直接连接符 192"/>
          <p:cNvCxnSpPr/>
          <p:nvPr/>
        </p:nvCxnSpPr>
        <p:spPr>
          <a:xfrm>
            <a:off x="4197610" y="3397413"/>
            <a:ext cx="1226054" cy="525411"/>
          </a:xfrm>
          <a:prstGeom prst="line">
            <a:avLst/>
          </a:prstGeom>
          <a:noFill/>
          <a:ln w="6350" cap="flat" cmpd="sng" algn="ctr">
            <a:solidFill>
              <a:srgbClr val="C7000A"/>
            </a:solidFill>
            <a:prstDash val="solid"/>
            <a:miter lim="800000"/>
            <a:headEnd type="none" w="med" len="med"/>
            <a:tailEnd type="arrow" w="med" len="med"/>
          </a:ln>
          <a:effectLst/>
        </p:spPr>
      </p:cxnSp>
      <p:cxnSp>
        <p:nvCxnSpPr>
          <p:cNvPr id="294" name="直接连接符 193"/>
          <p:cNvCxnSpPr/>
          <p:nvPr/>
        </p:nvCxnSpPr>
        <p:spPr>
          <a:xfrm>
            <a:off x="4197608" y="3397417"/>
            <a:ext cx="2452107" cy="525412"/>
          </a:xfrm>
          <a:prstGeom prst="line">
            <a:avLst/>
          </a:prstGeom>
          <a:noFill/>
          <a:ln w="6350" cap="flat" cmpd="sng" algn="ctr">
            <a:solidFill>
              <a:srgbClr val="C7000A"/>
            </a:solidFill>
            <a:prstDash val="solid"/>
            <a:miter lim="800000"/>
            <a:headEnd type="none" w="med" len="med"/>
            <a:tailEnd type="arrow" w="med" len="med"/>
          </a:ln>
          <a:effectLst/>
        </p:spPr>
      </p:cxnSp>
      <p:cxnSp>
        <p:nvCxnSpPr>
          <p:cNvPr id="302" name="直接连接符 194"/>
          <p:cNvCxnSpPr/>
          <p:nvPr/>
        </p:nvCxnSpPr>
        <p:spPr>
          <a:xfrm>
            <a:off x="4197608" y="3397417"/>
            <a:ext cx="3672785" cy="525412"/>
          </a:xfrm>
          <a:prstGeom prst="line">
            <a:avLst/>
          </a:prstGeom>
          <a:noFill/>
          <a:ln w="6350" cap="flat" cmpd="sng" algn="ctr">
            <a:solidFill>
              <a:srgbClr val="C7000A"/>
            </a:solidFill>
            <a:prstDash val="solid"/>
            <a:miter lim="800000"/>
            <a:headEnd type="none" w="med" len="med"/>
            <a:tailEnd type="arrow" w="med" len="med"/>
          </a:ln>
          <a:effectLst/>
        </p:spPr>
      </p:cxnSp>
      <p:cxnSp>
        <p:nvCxnSpPr>
          <p:cNvPr id="304" name="直接连接符 195"/>
          <p:cNvCxnSpPr/>
          <p:nvPr/>
        </p:nvCxnSpPr>
        <p:spPr>
          <a:xfrm flipH="1">
            <a:off x="4197610" y="3386665"/>
            <a:ext cx="1226054" cy="536164"/>
          </a:xfrm>
          <a:prstGeom prst="line">
            <a:avLst/>
          </a:prstGeom>
          <a:noFill/>
          <a:ln w="6350" cap="flat" cmpd="sng" algn="ctr">
            <a:solidFill>
              <a:srgbClr val="C7000A"/>
            </a:solidFill>
            <a:prstDash val="solid"/>
            <a:miter lim="800000"/>
            <a:headEnd type="none" w="med" len="med"/>
            <a:tailEnd type="arrow" w="med" len="med"/>
          </a:ln>
          <a:effectLst/>
        </p:spPr>
      </p:cxnSp>
      <p:cxnSp>
        <p:nvCxnSpPr>
          <p:cNvPr id="305" name="直接连接符 196"/>
          <p:cNvCxnSpPr/>
          <p:nvPr/>
        </p:nvCxnSpPr>
        <p:spPr>
          <a:xfrm flipH="1">
            <a:off x="5423662" y="3386662"/>
            <a:ext cx="0" cy="536163"/>
          </a:xfrm>
          <a:prstGeom prst="line">
            <a:avLst/>
          </a:prstGeom>
          <a:noFill/>
          <a:ln w="6350" cap="flat" cmpd="sng" algn="ctr">
            <a:solidFill>
              <a:srgbClr val="C7000A"/>
            </a:solidFill>
            <a:prstDash val="solid"/>
            <a:miter lim="800000"/>
            <a:headEnd type="none" w="med" len="med"/>
            <a:tailEnd type="arrow" w="med" len="med"/>
          </a:ln>
          <a:effectLst/>
        </p:spPr>
      </p:cxnSp>
      <p:cxnSp>
        <p:nvCxnSpPr>
          <p:cNvPr id="306" name="直接连接符 197"/>
          <p:cNvCxnSpPr/>
          <p:nvPr/>
        </p:nvCxnSpPr>
        <p:spPr>
          <a:xfrm>
            <a:off x="5423664" y="3386665"/>
            <a:ext cx="1226054" cy="536164"/>
          </a:xfrm>
          <a:prstGeom prst="line">
            <a:avLst/>
          </a:prstGeom>
          <a:noFill/>
          <a:ln w="6350" cap="flat" cmpd="sng" algn="ctr">
            <a:solidFill>
              <a:srgbClr val="C7000A"/>
            </a:solidFill>
            <a:prstDash val="solid"/>
            <a:miter lim="800000"/>
            <a:headEnd type="none" w="med" len="med"/>
            <a:tailEnd type="arrow" w="med" len="med"/>
          </a:ln>
          <a:effectLst/>
        </p:spPr>
      </p:cxnSp>
      <p:cxnSp>
        <p:nvCxnSpPr>
          <p:cNvPr id="307" name="直接连接符 198"/>
          <p:cNvCxnSpPr/>
          <p:nvPr/>
        </p:nvCxnSpPr>
        <p:spPr>
          <a:xfrm>
            <a:off x="5423662" y="3386665"/>
            <a:ext cx="2446732" cy="536164"/>
          </a:xfrm>
          <a:prstGeom prst="line">
            <a:avLst/>
          </a:prstGeom>
          <a:noFill/>
          <a:ln w="6350" cap="flat" cmpd="sng" algn="ctr">
            <a:solidFill>
              <a:srgbClr val="C7000A"/>
            </a:solidFill>
            <a:prstDash val="solid"/>
            <a:miter lim="800000"/>
            <a:headEnd type="none" w="med" len="med"/>
            <a:tailEnd type="arrow" w="med" len="med"/>
          </a:ln>
          <a:effectLst/>
        </p:spPr>
      </p:cxnSp>
      <p:cxnSp>
        <p:nvCxnSpPr>
          <p:cNvPr id="308" name="直接连接符 199"/>
          <p:cNvCxnSpPr/>
          <p:nvPr/>
        </p:nvCxnSpPr>
        <p:spPr>
          <a:xfrm flipH="1">
            <a:off x="4197610" y="3386665"/>
            <a:ext cx="2446733" cy="536164"/>
          </a:xfrm>
          <a:prstGeom prst="line">
            <a:avLst/>
          </a:prstGeom>
          <a:noFill/>
          <a:ln w="6350" cap="flat" cmpd="sng" algn="ctr">
            <a:solidFill>
              <a:srgbClr val="C7000A"/>
            </a:solidFill>
            <a:prstDash val="solid"/>
            <a:miter lim="800000"/>
            <a:headEnd type="none" w="med" len="med"/>
            <a:tailEnd type="arrow" w="med" len="med"/>
          </a:ln>
          <a:effectLst/>
        </p:spPr>
      </p:cxnSp>
      <p:cxnSp>
        <p:nvCxnSpPr>
          <p:cNvPr id="309" name="直接连接符 200"/>
          <p:cNvCxnSpPr/>
          <p:nvPr/>
        </p:nvCxnSpPr>
        <p:spPr>
          <a:xfrm>
            <a:off x="6644343" y="3386665"/>
            <a:ext cx="5375" cy="536164"/>
          </a:xfrm>
          <a:prstGeom prst="line">
            <a:avLst/>
          </a:prstGeom>
          <a:noFill/>
          <a:ln w="6350" cap="flat" cmpd="sng" algn="ctr">
            <a:solidFill>
              <a:srgbClr val="C7000A"/>
            </a:solidFill>
            <a:prstDash val="solid"/>
            <a:miter lim="800000"/>
            <a:headEnd type="none" w="med" len="med"/>
            <a:tailEnd type="arrow" w="med" len="med"/>
          </a:ln>
          <a:effectLst/>
        </p:spPr>
      </p:cxnSp>
      <p:cxnSp>
        <p:nvCxnSpPr>
          <p:cNvPr id="310" name="直接连接符 201"/>
          <p:cNvCxnSpPr/>
          <p:nvPr/>
        </p:nvCxnSpPr>
        <p:spPr>
          <a:xfrm>
            <a:off x="6644341" y="3386665"/>
            <a:ext cx="1226053" cy="536164"/>
          </a:xfrm>
          <a:prstGeom prst="line">
            <a:avLst/>
          </a:prstGeom>
          <a:noFill/>
          <a:ln w="6350" cap="flat" cmpd="sng" algn="ctr">
            <a:solidFill>
              <a:srgbClr val="C7000A"/>
            </a:solidFill>
            <a:prstDash val="solid"/>
            <a:miter lim="800000"/>
            <a:headEnd type="none" w="med" len="med"/>
            <a:tailEnd type="arrow" w="med" len="med"/>
          </a:ln>
          <a:effectLst/>
        </p:spPr>
      </p:cxnSp>
      <p:cxnSp>
        <p:nvCxnSpPr>
          <p:cNvPr id="311" name="直接连接符 202"/>
          <p:cNvCxnSpPr/>
          <p:nvPr/>
        </p:nvCxnSpPr>
        <p:spPr>
          <a:xfrm>
            <a:off x="7865020" y="3386665"/>
            <a:ext cx="5374" cy="536164"/>
          </a:xfrm>
          <a:prstGeom prst="line">
            <a:avLst/>
          </a:prstGeom>
          <a:noFill/>
          <a:ln w="6350" cap="flat" cmpd="sng" algn="ctr">
            <a:solidFill>
              <a:srgbClr val="C7000A"/>
            </a:solidFill>
            <a:prstDash val="solid"/>
            <a:miter lim="800000"/>
            <a:headEnd type="none" w="med" len="med"/>
            <a:tailEnd type="arrow" w="med" len="med"/>
          </a:ln>
          <a:effectLst/>
        </p:spPr>
      </p:cxnSp>
      <p:cxnSp>
        <p:nvCxnSpPr>
          <p:cNvPr id="312" name="直接连接符 203"/>
          <p:cNvCxnSpPr/>
          <p:nvPr/>
        </p:nvCxnSpPr>
        <p:spPr>
          <a:xfrm flipH="1">
            <a:off x="6649718" y="3386665"/>
            <a:ext cx="1215304" cy="536164"/>
          </a:xfrm>
          <a:prstGeom prst="line">
            <a:avLst/>
          </a:prstGeom>
          <a:noFill/>
          <a:ln w="6350" cap="flat" cmpd="sng" algn="ctr">
            <a:solidFill>
              <a:srgbClr val="C7000A"/>
            </a:solidFill>
            <a:prstDash val="solid"/>
            <a:miter lim="800000"/>
            <a:headEnd type="none" w="med" len="med"/>
            <a:tailEnd type="arrow" w="med" len="med"/>
          </a:ln>
          <a:effectLst/>
        </p:spPr>
      </p:cxnSp>
      <p:cxnSp>
        <p:nvCxnSpPr>
          <p:cNvPr id="313" name="直接连接符 204"/>
          <p:cNvCxnSpPr/>
          <p:nvPr/>
        </p:nvCxnSpPr>
        <p:spPr>
          <a:xfrm flipH="1">
            <a:off x="5423662" y="3386662"/>
            <a:ext cx="2441358" cy="536163"/>
          </a:xfrm>
          <a:prstGeom prst="line">
            <a:avLst/>
          </a:prstGeom>
          <a:noFill/>
          <a:ln w="6350" cap="flat" cmpd="sng" algn="ctr">
            <a:solidFill>
              <a:srgbClr val="C7000A"/>
            </a:solidFill>
            <a:prstDash val="solid"/>
            <a:miter lim="800000"/>
            <a:headEnd type="none" w="med" len="med"/>
            <a:tailEnd type="arrow" w="med" len="med"/>
          </a:ln>
          <a:effectLst/>
        </p:spPr>
      </p:cxnSp>
      <p:cxnSp>
        <p:nvCxnSpPr>
          <p:cNvPr id="314" name="直接连接符 205"/>
          <p:cNvCxnSpPr/>
          <p:nvPr/>
        </p:nvCxnSpPr>
        <p:spPr>
          <a:xfrm flipH="1">
            <a:off x="4197610" y="3386665"/>
            <a:ext cx="3667412" cy="536164"/>
          </a:xfrm>
          <a:prstGeom prst="line">
            <a:avLst/>
          </a:prstGeom>
          <a:noFill/>
          <a:ln w="6350" cap="flat" cmpd="sng" algn="ctr">
            <a:solidFill>
              <a:srgbClr val="C7000A"/>
            </a:solidFill>
            <a:prstDash val="solid"/>
            <a:miter lim="800000"/>
            <a:headEnd type="none" w="med" len="med"/>
            <a:tailEnd type="arrow" w="med" len="med"/>
          </a:ln>
          <a:effectLst/>
        </p:spPr>
      </p:cxnSp>
      <p:cxnSp>
        <p:nvCxnSpPr>
          <p:cNvPr id="315" name="直接连接符 206"/>
          <p:cNvCxnSpPr/>
          <p:nvPr/>
        </p:nvCxnSpPr>
        <p:spPr>
          <a:xfrm flipH="1">
            <a:off x="5423662" y="3386662"/>
            <a:ext cx="1220679" cy="536163"/>
          </a:xfrm>
          <a:prstGeom prst="line">
            <a:avLst/>
          </a:prstGeom>
          <a:noFill/>
          <a:ln w="6350" cap="flat" cmpd="sng" algn="ctr">
            <a:solidFill>
              <a:srgbClr val="C7000A"/>
            </a:solidFill>
            <a:prstDash val="solid"/>
            <a:miter lim="800000"/>
            <a:headEnd type="none" w="med" len="med"/>
            <a:tailEnd type="arrow" w="med" len="med"/>
          </a:ln>
          <a:effectLst/>
        </p:spPr>
      </p:cxnSp>
      <p:cxnSp>
        <p:nvCxnSpPr>
          <p:cNvPr id="316" name="直接连接符 207"/>
          <p:cNvCxnSpPr/>
          <p:nvPr/>
        </p:nvCxnSpPr>
        <p:spPr>
          <a:xfrm flipH="1">
            <a:off x="4197608" y="2833451"/>
            <a:ext cx="0" cy="284439"/>
          </a:xfrm>
          <a:prstGeom prst="line">
            <a:avLst/>
          </a:prstGeom>
          <a:noFill/>
          <a:ln w="6350" cap="flat" cmpd="sng" algn="ctr">
            <a:solidFill>
              <a:srgbClr val="C7000A"/>
            </a:solidFill>
            <a:prstDash val="solid"/>
            <a:miter lim="800000"/>
            <a:headEnd type="none" w="med" len="med"/>
            <a:tailEnd type="arrow" w="med" len="med"/>
          </a:ln>
          <a:effectLst/>
        </p:spPr>
      </p:cxnSp>
      <p:cxnSp>
        <p:nvCxnSpPr>
          <p:cNvPr id="320" name="直接连接符 208"/>
          <p:cNvCxnSpPr/>
          <p:nvPr/>
        </p:nvCxnSpPr>
        <p:spPr>
          <a:xfrm flipH="1">
            <a:off x="5423662" y="2807039"/>
            <a:ext cx="0" cy="300099"/>
          </a:xfrm>
          <a:prstGeom prst="line">
            <a:avLst/>
          </a:prstGeom>
          <a:noFill/>
          <a:ln w="6350" cap="flat" cmpd="sng" algn="ctr">
            <a:solidFill>
              <a:srgbClr val="C7000A"/>
            </a:solidFill>
            <a:prstDash val="solid"/>
            <a:miter lim="800000"/>
            <a:headEnd type="none" w="med" len="med"/>
            <a:tailEnd type="arrow" w="med" len="med"/>
          </a:ln>
          <a:effectLst/>
        </p:spPr>
      </p:cxnSp>
      <p:cxnSp>
        <p:nvCxnSpPr>
          <p:cNvPr id="321" name="直接连接符 209"/>
          <p:cNvCxnSpPr/>
          <p:nvPr/>
        </p:nvCxnSpPr>
        <p:spPr>
          <a:xfrm flipH="1">
            <a:off x="6644341" y="2807039"/>
            <a:ext cx="0" cy="300099"/>
          </a:xfrm>
          <a:prstGeom prst="line">
            <a:avLst/>
          </a:prstGeom>
          <a:noFill/>
          <a:ln w="6350" cap="flat" cmpd="sng" algn="ctr">
            <a:solidFill>
              <a:srgbClr val="C7000A"/>
            </a:solidFill>
            <a:prstDash val="solid"/>
            <a:miter lim="800000"/>
            <a:headEnd type="none" w="med" len="med"/>
            <a:tailEnd type="arrow" w="med" len="med"/>
          </a:ln>
          <a:effectLst/>
        </p:spPr>
      </p:cxnSp>
      <p:cxnSp>
        <p:nvCxnSpPr>
          <p:cNvPr id="322" name="直接连接符 210"/>
          <p:cNvCxnSpPr/>
          <p:nvPr/>
        </p:nvCxnSpPr>
        <p:spPr>
          <a:xfrm flipH="1">
            <a:off x="7865020" y="2833453"/>
            <a:ext cx="5374" cy="273688"/>
          </a:xfrm>
          <a:prstGeom prst="line">
            <a:avLst/>
          </a:prstGeom>
          <a:noFill/>
          <a:ln w="6350" cap="flat" cmpd="sng" algn="ctr">
            <a:solidFill>
              <a:srgbClr val="C7000A"/>
            </a:solidFill>
            <a:prstDash val="solid"/>
            <a:miter lim="800000"/>
            <a:headEnd type="none" w="med" len="med"/>
            <a:tailEnd type="arrow" w="med" len="med"/>
          </a:ln>
          <a:effectLst/>
        </p:spPr>
      </p:cxnSp>
      <p:sp>
        <p:nvSpPr>
          <p:cNvPr id="323" name="矩形 211"/>
          <p:cNvSpPr/>
          <p:nvPr/>
        </p:nvSpPr>
        <p:spPr>
          <a:xfrm>
            <a:off x="5719404" y="2628725"/>
            <a:ext cx="247361" cy="258023"/>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28" name="矩形 212"/>
          <p:cNvSpPr/>
          <p:nvPr/>
        </p:nvSpPr>
        <p:spPr>
          <a:xfrm>
            <a:off x="6415164" y="2499713"/>
            <a:ext cx="247361" cy="258023"/>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29" name="矩形 213"/>
          <p:cNvSpPr/>
          <p:nvPr/>
        </p:nvSpPr>
        <p:spPr>
          <a:xfrm>
            <a:off x="5429651" y="2628725"/>
            <a:ext cx="247361" cy="258023"/>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30" name="矩形 214"/>
          <p:cNvSpPr/>
          <p:nvPr/>
        </p:nvSpPr>
        <p:spPr>
          <a:xfrm>
            <a:off x="5511925" y="1418123"/>
            <a:ext cx="1236808" cy="225771"/>
          </a:xfrm>
          <a:prstGeom prst="rect">
            <a:avLst/>
          </a:prstGeom>
          <a:noFill/>
          <a:ln w="12700" cap="flat" cmpd="sng" algn="ctr">
            <a:solidFill>
              <a:srgbClr val="1D1D1A"/>
            </a:solidFill>
            <a:prstDash val="solid"/>
            <a:miter lim="800000"/>
          </a:ln>
          <a:effectLst/>
        </p:spPr>
        <p:txBody>
          <a:bodyPr wrap="square" rtlCol="0" anchor="ctr">
            <a:noAutofit/>
          </a:bodyPr>
          <a:lstStyle/>
          <a:p>
            <a:pPr algn="ctr" fontAlgn="ctr">
              <a:defRPr/>
            </a:pPr>
            <a:r>
              <a:rPr lang="ru-RU" sz="1799">
                <a:solidFill>
                  <a:srgbClr val="666666"/>
                </a:solidFill>
                <a:latin typeface="Huawei Sans" panose="020C0503030203020204" pitchFamily="34" charset="0"/>
              </a:rPr>
              <a:t>Ведущий</a:t>
            </a:r>
          </a:p>
        </p:txBody>
      </p:sp>
      <p:cxnSp>
        <p:nvCxnSpPr>
          <p:cNvPr id="331" name="直接箭头连接符 216"/>
          <p:cNvCxnSpPr/>
          <p:nvPr/>
        </p:nvCxnSpPr>
        <p:spPr>
          <a:xfrm flipH="1">
            <a:off x="6043768" y="1643894"/>
            <a:ext cx="86563" cy="223118"/>
          </a:xfrm>
          <a:prstGeom prst="straightConnector1">
            <a:avLst/>
          </a:prstGeom>
          <a:noFill/>
          <a:ln w="6350" cap="flat" cmpd="sng" algn="ctr">
            <a:solidFill>
              <a:srgbClr val="C7000A"/>
            </a:solidFill>
            <a:prstDash val="solid"/>
            <a:miter lim="800000"/>
            <a:tailEnd type="triangle"/>
          </a:ln>
          <a:effectLst/>
        </p:spPr>
      </p:cxnSp>
      <p:cxnSp>
        <p:nvCxnSpPr>
          <p:cNvPr id="332" name="直接连接符 217"/>
          <p:cNvCxnSpPr/>
          <p:nvPr/>
        </p:nvCxnSpPr>
        <p:spPr>
          <a:xfrm flipH="1">
            <a:off x="4127111" y="2146667"/>
            <a:ext cx="937608" cy="332932"/>
          </a:xfrm>
          <a:prstGeom prst="line">
            <a:avLst/>
          </a:prstGeom>
          <a:noFill/>
          <a:ln w="6350" cap="flat" cmpd="sng" algn="ctr">
            <a:solidFill>
              <a:srgbClr val="C7000A"/>
            </a:solidFill>
            <a:prstDash val="solid"/>
            <a:miter lim="800000"/>
          </a:ln>
          <a:effectLst/>
        </p:spPr>
      </p:cxnSp>
      <p:cxnSp>
        <p:nvCxnSpPr>
          <p:cNvPr id="333" name="直接连接符 218"/>
          <p:cNvCxnSpPr/>
          <p:nvPr/>
        </p:nvCxnSpPr>
        <p:spPr>
          <a:xfrm>
            <a:off x="6904223" y="2146668"/>
            <a:ext cx="966174" cy="684651"/>
          </a:xfrm>
          <a:prstGeom prst="line">
            <a:avLst/>
          </a:prstGeom>
          <a:noFill/>
          <a:ln w="6350" cap="flat" cmpd="sng" algn="ctr">
            <a:solidFill>
              <a:srgbClr val="C7000A"/>
            </a:solidFill>
            <a:prstDash val="solid"/>
            <a:miter lim="800000"/>
          </a:ln>
          <a:effectLst/>
        </p:spPr>
      </p:cxnSp>
      <p:sp>
        <p:nvSpPr>
          <p:cNvPr id="334" name="矩形 219"/>
          <p:cNvSpPr/>
          <p:nvPr/>
        </p:nvSpPr>
        <p:spPr>
          <a:xfrm>
            <a:off x="3728569" y="2479599"/>
            <a:ext cx="247361" cy="258023"/>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35" name="矩形 220"/>
          <p:cNvSpPr/>
          <p:nvPr/>
        </p:nvSpPr>
        <p:spPr>
          <a:xfrm>
            <a:off x="4272940" y="2479599"/>
            <a:ext cx="247361" cy="258023"/>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36" name="矩形 221"/>
          <p:cNvSpPr/>
          <p:nvPr/>
        </p:nvSpPr>
        <p:spPr>
          <a:xfrm>
            <a:off x="4003431" y="2479599"/>
            <a:ext cx="247361" cy="258023"/>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37" name="矩形 222"/>
          <p:cNvSpPr/>
          <p:nvPr/>
        </p:nvSpPr>
        <p:spPr>
          <a:xfrm>
            <a:off x="4869159" y="2628725"/>
            <a:ext cx="247361" cy="258023"/>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38" name="矩形 223"/>
          <p:cNvSpPr/>
          <p:nvPr/>
        </p:nvSpPr>
        <p:spPr>
          <a:xfrm>
            <a:off x="3444788" y="2479599"/>
            <a:ext cx="247361" cy="258023"/>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39" name="矩形 224"/>
          <p:cNvSpPr/>
          <p:nvPr/>
        </p:nvSpPr>
        <p:spPr>
          <a:xfrm>
            <a:off x="5149404" y="2628725"/>
            <a:ext cx="247361" cy="258023"/>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40" name="矩形 225"/>
          <p:cNvSpPr/>
          <p:nvPr/>
        </p:nvSpPr>
        <p:spPr>
          <a:xfrm>
            <a:off x="6125409" y="2499713"/>
            <a:ext cx="247361" cy="258023"/>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41" name="矩形 226"/>
          <p:cNvSpPr/>
          <p:nvPr/>
        </p:nvSpPr>
        <p:spPr>
          <a:xfrm>
            <a:off x="6687341" y="2499713"/>
            <a:ext cx="247361" cy="258023"/>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42" name="矩形 227"/>
          <p:cNvSpPr/>
          <p:nvPr/>
        </p:nvSpPr>
        <p:spPr>
          <a:xfrm>
            <a:off x="6964299" y="2499713"/>
            <a:ext cx="247361" cy="258023"/>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43" name="矩形 228"/>
          <p:cNvSpPr/>
          <p:nvPr/>
        </p:nvSpPr>
        <p:spPr>
          <a:xfrm>
            <a:off x="7695627" y="2630085"/>
            <a:ext cx="247361" cy="258023"/>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44" name="矩形 229"/>
          <p:cNvSpPr/>
          <p:nvPr/>
        </p:nvSpPr>
        <p:spPr>
          <a:xfrm>
            <a:off x="7988701" y="2630085"/>
            <a:ext cx="247361" cy="258023"/>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45" name="矩形 230"/>
          <p:cNvSpPr/>
          <p:nvPr/>
        </p:nvSpPr>
        <p:spPr>
          <a:xfrm>
            <a:off x="8282423" y="2630085"/>
            <a:ext cx="247361" cy="258023"/>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46" name="矩形 231"/>
          <p:cNvSpPr/>
          <p:nvPr/>
        </p:nvSpPr>
        <p:spPr>
          <a:xfrm>
            <a:off x="8575497" y="2630085"/>
            <a:ext cx="247361" cy="258023"/>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47" name="圆柱形 249"/>
          <p:cNvSpPr/>
          <p:nvPr/>
        </p:nvSpPr>
        <p:spPr>
          <a:xfrm>
            <a:off x="3885413" y="5594222"/>
            <a:ext cx="624972" cy="385651"/>
          </a:xfrm>
          <a:prstGeom prst="can">
            <a:avLst/>
          </a:prstGeom>
          <a:noFill/>
          <a:ln w="12700" cap="flat" cmpd="sng" algn="ctr">
            <a:solidFill>
              <a:srgbClr val="0070C0"/>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48" name="圆柱形 250"/>
          <p:cNvSpPr/>
          <p:nvPr/>
        </p:nvSpPr>
        <p:spPr>
          <a:xfrm>
            <a:off x="5061274" y="5594222"/>
            <a:ext cx="637482" cy="385651"/>
          </a:xfrm>
          <a:prstGeom prst="can">
            <a:avLst/>
          </a:prstGeom>
          <a:noFill/>
          <a:ln w="12700" cap="flat" cmpd="sng" algn="ctr">
            <a:solidFill>
              <a:srgbClr val="0070C0"/>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49" name="圆柱形 252"/>
          <p:cNvSpPr/>
          <p:nvPr/>
        </p:nvSpPr>
        <p:spPr>
          <a:xfrm>
            <a:off x="6359187" y="5594221"/>
            <a:ext cx="624972" cy="385651"/>
          </a:xfrm>
          <a:prstGeom prst="can">
            <a:avLst/>
          </a:prstGeom>
          <a:noFill/>
          <a:ln w="12700" cap="flat" cmpd="sng" algn="ctr">
            <a:solidFill>
              <a:srgbClr val="0070C0"/>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50" name="圆柱形 253"/>
          <p:cNvSpPr/>
          <p:nvPr/>
        </p:nvSpPr>
        <p:spPr>
          <a:xfrm>
            <a:off x="7484961" y="5594221"/>
            <a:ext cx="624972" cy="385651"/>
          </a:xfrm>
          <a:prstGeom prst="can">
            <a:avLst/>
          </a:prstGeom>
          <a:noFill/>
          <a:ln w="12700" cap="flat" cmpd="sng" algn="ctr">
            <a:solidFill>
              <a:srgbClr val="0070C0"/>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51" name="文本框 254"/>
          <p:cNvSpPr txBox="1"/>
          <p:nvPr/>
        </p:nvSpPr>
        <p:spPr>
          <a:xfrm>
            <a:off x="7031984" y="5451851"/>
            <a:ext cx="461744" cy="528144"/>
          </a:xfrm>
          <a:prstGeom prst="rect">
            <a:avLst/>
          </a:prstGeom>
          <a:noFill/>
        </p:spPr>
        <p:txBody>
          <a:bodyPr wrap="square" rtlCol="0">
            <a:noAutofit/>
          </a:bodyPr>
          <a:lstStyle/>
          <a:p>
            <a:pPr fontAlgn="ctr">
              <a:lnSpc>
                <a:spcPts val="3439"/>
              </a:lnSpc>
            </a:pPr>
            <a:r>
              <a:rPr lang="ru-RU" sz="1999">
                <a:solidFill>
                  <a:srgbClr val="1D1D1A"/>
                </a:solidFill>
                <a:latin typeface="Huawei Sans" panose="020C0503030203020204" pitchFamily="34" charset="0"/>
              </a:rPr>
              <a:t>...</a:t>
            </a:r>
          </a:p>
        </p:txBody>
      </p:sp>
      <p:sp>
        <p:nvSpPr>
          <p:cNvPr id="352" name="矩形 255"/>
          <p:cNvSpPr/>
          <p:nvPr/>
        </p:nvSpPr>
        <p:spPr>
          <a:xfrm>
            <a:off x="3918005" y="5751828"/>
            <a:ext cx="123681" cy="140230"/>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53" name="矩形 256"/>
          <p:cNvSpPr/>
          <p:nvPr/>
        </p:nvSpPr>
        <p:spPr>
          <a:xfrm>
            <a:off x="7833567" y="5751828"/>
            <a:ext cx="123681" cy="140230"/>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54" name="矩形 257"/>
          <p:cNvSpPr/>
          <p:nvPr/>
        </p:nvSpPr>
        <p:spPr>
          <a:xfrm>
            <a:off x="6700640" y="5751828"/>
            <a:ext cx="123681" cy="140230"/>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55" name="矩形 258"/>
          <p:cNvSpPr/>
          <p:nvPr/>
        </p:nvSpPr>
        <p:spPr>
          <a:xfrm>
            <a:off x="5230859" y="5751828"/>
            <a:ext cx="123681" cy="140230"/>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56" name="矩形 260"/>
          <p:cNvSpPr/>
          <p:nvPr/>
        </p:nvSpPr>
        <p:spPr>
          <a:xfrm>
            <a:off x="4046129" y="5751828"/>
            <a:ext cx="123681" cy="140230"/>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57" name="矩形 261"/>
          <p:cNvSpPr/>
          <p:nvPr/>
        </p:nvSpPr>
        <p:spPr>
          <a:xfrm>
            <a:off x="5087964" y="5751828"/>
            <a:ext cx="123681" cy="140230"/>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58" name="矩形 263"/>
          <p:cNvSpPr/>
          <p:nvPr/>
        </p:nvSpPr>
        <p:spPr>
          <a:xfrm>
            <a:off x="7516349" y="5751828"/>
            <a:ext cx="123681" cy="140230"/>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59" name="矩形 264"/>
          <p:cNvSpPr/>
          <p:nvPr/>
        </p:nvSpPr>
        <p:spPr>
          <a:xfrm>
            <a:off x="6554382" y="5751828"/>
            <a:ext cx="123681" cy="140230"/>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60" name="矩形 265"/>
          <p:cNvSpPr/>
          <p:nvPr/>
        </p:nvSpPr>
        <p:spPr>
          <a:xfrm>
            <a:off x="4200569" y="5751828"/>
            <a:ext cx="123681" cy="140230"/>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61" name="矩形 266"/>
          <p:cNvSpPr/>
          <p:nvPr/>
        </p:nvSpPr>
        <p:spPr>
          <a:xfrm>
            <a:off x="5545512" y="5751828"/>
            <a:ext cx="123681" cy="140230"/>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62" name="矩形 268"/>
          <p:cNvSpPr/>
          <p:nvPr/>
        </p:nvSpPr>
        <p:spPr>
          <a:xfrm>
            <a:off x="6395479" y="5751828"/>
            <a:ext cx="123681" cy="140230"/>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63" name="矩形 269"/>
          <p:cNvSpPr/>
          <p:nvPr/>
        </p:nvSpPr>
        <p:spPr>
          <a:xfrm>
            <a:off x="7970797" y="5751828"/>
            <a:ext cx="123681" cy="140230"/>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64" name="矩形 270"/>
          <p:cNvSpPr/>
          <p:nvPr/>
        </p:nvSpPr>
        <p:spPr>
          <a:xfrm>
            <a:off x="4356427" y="5751828"/>
            <a:ext cx="123681" cy="140230"/>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65" name="矩形 271"/>
          <p:cNvSpPr/>
          <p:nvPr/>
        </p:nvSpPr>
        <p:spPr>
          <a:xfrm>
            <a:off x="5386272" y="5751828"/>
            <a:ext cx="123681" cy="140230"/>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66" name="矩形 273"/>
          <p:cNvSpPr/>
          <p:nvPr/>
        </p:nvSpPr>
        <p:spPr>
          <a:xfrm>
            <a:off x="6839069" y="5751828"/>
            <a:ext cx="123681" cy="140230"/>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67" name="矩形 274"/>
          <p:cNvSpPr/>
          <p:nvPr/>
        </p:nvSpPr>
        <p:spPr>
          <a:xfrm>
            <a:off x="7682448" y="5751828"/>
            <a:ext cx="123681" cy="140230"/>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68" name="矩形 275"/>
          <p:cNvSpPr/>
          <p:nvPr/>
        </p:nvSpPr>
        <p:spPr>
          <a:xfrm>
            <a:off x="6263832" y="5507421"/>
            <a:ext cx="1944207" cy="528022"/>
          </a:xfrm>
          <a:prstGeom prst="rect">
            <a:avLst/>
          </a:prstGeom>
          <a:noFill/>
          <a:ln w="12700" cap="flat" cmpd="sng" algn="ctr">
            <a:solidFill>
              <a:srgbClr val="0070C0"/>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69" name="云形 294"/>
          <p:cNvSpPr/>
          <p:nvPr/>
        </p:nvSpPr>
        <p:spPr bwMode="auto">
          <a:xfrm>
            <a:off x="5058990" y="1867539"/>
            <a:ext cx="1846771" cy="558255"/>
          </a:xfrm>
          <a:prstGeom prst="cloud">
            <a:avLst/>
          </a:prstGeom>
          <a:solidFill>
            <a:schemeClr val="tx2">
              <a:lumMod val="95000"/>
            </a:schemeClr>
          </a:solidFill>
        </p:spPr>
        <p:style>
          <a:lnRef idx="2">
            <a:schemeClr val="accent1"/>
          </a:lnRef>
          <a:fillRef idx="1">
            <a:schemeClr val="lt1"/>
          </a:fillRef>
          <a:effectRef idx="0">
            <a:schemeClr val="accent1"/>
          </a:effectRef>
          <a:fontRef idx="minor">
            <a:schemeClr val="dk1"/>
          </a:fontRef>
        </p:style>
        <p:txBody>
          <a:bodyPr wrap="square" lIns="91344" tIns="45665" rIns="91344" bIns="45665" anchor="ctr">
            <a:noAutofit/>
          </a:bodyPr>
          <a:lstStyle/>
          <a:p>
            <a:pPr algn="ctr" defTabSz="1213973" fontAlgn="ctr">
              <a:defRPr/>
            </a:pPr>
            <a:r>
              <a:rPr lang="ru-RU" sz="1200">
                <a:solidFill>
                  <a:schemeClr val="bg1"/>
                </a:solidFill>
                <a:latin typeface="Huawei Sans" panose="020C0503030203020204" pitchFamily="34" charset="0"/>
              </a:rPr>
              <a:t>SAN</a:t>
            </a:r>
          </a:p>
        </p:txBody>
      </p:sp>
      <p:sp>
        <p:nvSpPr>
          <p:cNvPr id="370" name="矩形 215"/>
          <p:cNvSpPr/>
          <p:nvPr/>
        </p:nvSpPr>
        <p:spPr>
          <a:xfrm>
            <a:off x="6310011" y="3922826"/>
            <a:ext cx="742085" cy="1071182"/>
          </a:xfrm>
          <a:prstGeom prst="rect">
            <a:avLst/>
          </a:prstGeom>
          <a:noFill/>
          <a:ln w="12700" cap="flat" cmpd="sng" algn="ctr">
            <a:solidFill>
              <a:srgbClr val="0070C0"/>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71" name="矩形 233"/>
          <p:cNvSpPr/>
          <p:nvPr/>
        </p:nvSpPr>
        <p:spPr>
          <a:xfrm>
            <a:off x="5049934" y="3922826"/>
            <a:ext cx="742085" cy="1071182"/>
          </a:xfrm>
          <a:prstGeom prst="rect">
            <a:avLst/>
          </a:prstGeom>
          <a:noFill/>
          <a:ln w="12700" cap="flat" cmpd="sng" algn="ctr">
            <a:solidFill>
              <a:srgbClr val="0070C0"/>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72" name="矩形 247"/>
          <p:cNvSpPr/>
          <p:nvPr/>
        </p:nvSpPr>
        <p:spPr>
          <a:xfrm>
            <a:off x="3800523" y="3922826"/>
            <a:ext cx="742085" cy="1071182"/>
          </a:xfrm>
          <a:prstGeom prst="rect">
            <a:avLst/>
          </a:prstGeom>
          <a:noFill/>
          <a:ln w="12700" cap="flat" cmpd="sng" algn="ctr">
            <a:solidFill>
              <a:srgbClr val="0070C0"/>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cxnSp>
        <p:nvCxnSpPr>
          <p:cNvPr id="373" name="直接连接符 142"/>
          <p:cNvCxnSpPr/>
          <p:nvPr/>
        </p:nvCxnSpPr>
        <p:spPr>
          <a:xfrm>
            <a:off x="4171566" y="4994008"/>
            <a:ext cx="3064370" cy="513413"/>
          </a:xfrm>
          <a:prstGeom prst="line">
            <a:avLst/>
          </a:prstGeom>
          <a:noFill/>
          <a:ln w="6350" cap="flat" cmpd="sng" algn="ctr">
            <a:solidFill>
              <a:srgbClr val="C7000A"/>
            </a:solidFill>
            <a:prstDash val="solid"/>
            <a:miter lim="800000"/>
            <a:headEnd type="none" w="med" len="med"/>
            <a:tailEnd type="arrow" w="med" len="med"/>
          </a:ln>
          <a:effectLst/>
        </p:spPr>
      </p:cxnSp>
      <p:cxnSp>
        <p:nvCxnSpPr>
          <p:cNvPr id="374" name="直接连接符 151"/>
          <p:cNvCxnSpPr/>
          <p:nvPr/>
        </p:nvCxnSpPr>
        <p:spPr>
          <a:xfrm>
            <a:off x="5420977" y="4994008"/>
            <a:ext cx="1814959" cy="513413"/>
          </a:xfrm>
          <a:prstGeom prst="line">
            <a:avLst/>
          </a:prstGeom>
          <a:noFill/>
          <a:ln w="6350" cap="flat" cmpd="sng" algn="ctr">
            <a:solidFill>
              <a:srgbClr val="C7000A"/>
            </a:solidFill>
            <a:prstDash val="solid"/>
            <a:miter lim="800000"/>
            <a:headEnd type="none" w="med" len="med"/>
            <a:tailEnd type="arrow" w="med" len="med"/>
          </a:ln>
          <a:effectLst/>
        </p:spPr>
      </p:cxnSp>
      <p:cxnSp>
        <p:nvCxnSpPr>
          <p:cNvPr id="375" name="直接连接符 162"/>
          <p:cNvCxnSpPr/>
          <p:nvPr/>
        </p:nvCxnSpPr>
        <p:spPr>
          <a:xfrm>
            <a:off x="6681054" y="4994008"/>
            <a:ext cx="554882" cy="513413"/>
          </a:xfrm>
          <a:prstGeom prst="line">
            <a:avLst/>
          </a:prstGeom>
          <a:noFill/>
          <a:ln w="6350" cap="flat" cmpd="sng" algn="ctr">
            <a:solidFill>
              <a:srgbClr val="C7000A"/>
            </a:solidFill>
            <a:prstDash val="solid"/>
            <a:miter lim="800000"/>
            <a:headEnd type="none" w="med" len="med"/>
            <a:tailEnd type="arrow" w="med" len="med"/>
          </a:ln>
          <a:effectLst/>
        </p:spPr>
      </p:cxnSp>
      <p:cxnSp>
        <p:nvCxnSpPr>
          <p:cNvPr id="376" name="直接连接符 177"/>
          <p:cNvCxnSpPr/>
          <p:nvPr/>
        </p:nvCxnSpPr>
        <p:spPr>
          <a:xfrm flipH="1">
            <a:off x="7235936" y="4994008"/>
            <a:ext cx="634460" cy="513413"/>
          </a:xfrm>
          <a:prstGeom prst="line">
            <a:avLst/>
          </a:prstGeom>
          <a:noFill/>
          <a:ln w="6350" cap="flat" cmpd="sng" algn="ctr">
            <a:solidFill>
              <a:srgbClr val="C7000A"/>
            </a:solidFill>
            <a:prstDash val="solid"/>
            <a:miter lim="800000"/>
            <a:headEnd type="none" w="med" len="med"/>
            <a:tailEnd type="arrow" w="med" len="med"/>
          </a:ln>
          <a:effectLst/>
        </p:spPr>
      </p:cxnSp>
      <p:grpSp>
        <p:nvGrpSpPr>
          <p:cNvPr id="377" name="组合 136"/>
          <p:cNvGrpSpPr/>
          <p:nvPr/>
        </p:nvGrpSpPr>
        <p:grpSpPr>
          <a:xfrm>
            <a:off x="4097072" y="3123898"/>
            <a:ext cx="218855" cy="248484"/>
            <a:chOff x="8812470" y="2294997"/>
            <a:chExt cx="698480" cy="744603"/>
          </a:xfrm>
        </p:grpSpPr>
        <p:pic>
          <p:nvPicPr>
            <p:cNvPr id="378" name="Picture 2" descr="C:\Users\w00204092.CHINA\Desktop\PNG\芯片图标-01.png"/>
            <p:cNvPicPr>
              <a:picLocks noChangeAspect="1" noChangeArrowheads="1"/>
            </p:cNvPicPr>
            <p:nvPr/>
          </p:nvPicPr>
          <p:blipFill>
            <a:blip r:embed="rId4">
              <a:lum bright="-20000"/>
              <a:extLst>
                <a:ext uri="{28A0092B-C50C-407E-A947-70E740481C1C}">
                  <a14:useLocalDpi xmlns:a14="http://schemas.microsoft.com/office/drawing/2010/main"/>
                </a:ext>
              </a:extLst>
            </a:blip>
            <a:stretch>
              <a:fillRect/>
            </a:stretch>
          </p:blipFill>
          <p:spPr bwMode="auto">
            <a:xfrm>
              <a:off x="8812470" y="2294997"/>
              <a:ext cx="698480" cy="744603"/>
            </a:xfrm>
            <a:prstGeom prst="rect">
              <a:avLst/>
            </a:prstGeom>
            <a:noFill/>
            <a:ln>
              <a:noFill/>
            </a:ln>
          </p:spPr>
        </p:pic>
        <p:sp>
          <p:nvSpPr>
            <p:cNvPr id="379" name="矩形 277"/>
            <p:cNvSpPr/>
            <p:nvPr/>
          </p:nvSpPr>
          <p:spPr bwMode="auto">
            <a:xfrm>
              <a:off x="9029549" y="2534015"/>
              <a:ext cx="274002" cy="276038"/>
            </a:xfrm>
            <a:prstGeom prst="rect">
              <a:avLst/>
            </a:prstGeom>
            <a:solidFill>
              <a:srgbClr val="00A8CB"/>
            </a:solidFill>
            <a:ln>
              <a:noFill/>
            </a:ln>
            <a:effectLst/>
            <a:extLst/>
          </p:spPr>
          <p:txBody>
            <a:bodyPr vert="horz" wrap="square" lIns="91404" tIns="45702" rIns="91404" bIns="45702" numCol="1" rtlCol="0" anchor="t" anchorCtr="0" compatLnSpc="1">
              <a:prstTxWarp prst="textNoShape">
                <a:avLst/>
              </a:prstTxWarp>
              <a:noAutofit/>
            </a:bodyPr>
            <a:lstStyle/>
            <a:p>
              <a:pPr defTabSz="914034" fontAlgn="ctr">
                <a:spcBef>
                  <a:spcPct val="0"/>
                </a:spcBef>
                <a:spcAft>
                  <a:spcPct val="0"/>
                </a:spcAft>
                <a:buClr>
                  <a:srgbClr val="CC9900"/>
                </a:buClr>
                <a:buFont typeface="Wingdings" pitchFamily="2" charset="2"/>
                <a:buChar char="n"/>
              </a:pPr>
              <a:endParaRPr lang="en-US" sz="600" dirty="0">
                <a:solidFill>
                  <a:srgbClr val="1D1D1A"/>
                </a:solidFill>
                <a:latin typeface="Huawei Sans" panose="020C0503030203020204" pitchFamily="34" charset="0"/>
                <a:ea typeface="宋体" charset="-122"/>
                <a:cs typeface="Calibri" panose="020F0502020204030204" pitchFamily="34" charset="0"/>
              </a:endParaRPr>
            </a:p>
          </p:txBody>
        </p:sp>
      </p:grpSp>
      <p:grpSp>
        <p:nvGrpSpPr>
          <p:cNvPr id="380" name="组合 136"/>
          <p:cNvGrpSpPr/>
          <p:nvPr/>
        </p:nvGrpSpPr>
        <p:grpSpPr>
          <a:xfrm>
            <a:off x="5334505" y="3109615"/>
            <a:ext cx="218855" cy="248484"/>
            <a:chOff x="8812470" y="2294997"/>
            <a:chExt cx="698480" cy="744603"/>
          </a:xfrm>
        </p:grpSpPr>
        <p:pic>
          <p:nvPicPr>
            <p:cNvPr id="381" name="Picture 2" descr="C:\Users\w00204092.CHINA\Desktop\PNG\芯片图标-01.png"/>
            <p:cNvPicPr>
              <a:picLocks noChangeAspect="1" noChangeArrowheads="1"/>
            </p:cNvPicPr>
            <p:nvPr/>
          </p:nvPicPr>
          <p:blipFill>
            <a:blip r:embed="rId4">
              <a:lum bright="-20000"/>
              <a:extLst>
                <a:ext uri="{28A0092B-C50C-407E-A947-70E740481C1C}">
                  <a14:useLocalDpi xmlns:a14="http://schemas.microsoft.com/office/drawing/2010/main"/>
                </a:ext>
              </a:extLst>
            </a:blip>
            <a:stretch>
              <a:fillRect/>
            </a:stretch>
          </p:blipFill>
          <p:spPr bwMode="auto">
            <a:xfrm>
              <a:off x="8812470" y="2294997"/>
              <a:ext cx="698480" cy="744603"/>
            </a:xfrm>
            <a:prstGeom prst="rect">
              <a:avLst/>
            </a:prstGeom>
            <a:noFill/>
            <a:ln>
              <a:noFill/>
            </a:ln>
          </p:spPr>
        </p:pic>
        <p:sp>
          <p:nvSpPr>
            <p:cNvPr id="382" name="矩形 295"/>
            <p:cNvSpPr/>
            <p:nvPr/>
          </p:nvSpPr>
          <p:spPr bwMode="auto">
            <a:xfrm>
              <a:off x="9029549" y="2534015"/>
              <a:ext cx="274002" cy="276038"/>
            </a:xfrm>
            <a:prstGeom prst="rect">
              <a:avLst/>
            </a:prstGeom>
            <a:solidFill>
              <a:srgbClr val="00A8CB"/>
            </a:solidFill>
            <a:ln>
              <a:noFill/>
            </a:ln>
            <a:effectLst/>
            <a:extLst/>
          </p:spPr>
          <p:txBody>
            <a:bodyPr vert="horz" wrap="square" lIns="91404" tIns="45702" rIns="91404" bIns="45702" numCol="1" rtlCol="0" anchor="t" anchorCtr="0" compatLnSpc="1">
              <a:prstTxWarp prst="textNoShape">
                <a:avLst/>
              </a:prstTxWarp>
              <a:noAutofit/>
            </a:bodyPr>
            <a:lstStyle/>
            <a:p>
              <a:pPr defTabSz="914034" fontAlgn="ctr">
                <a:spcBef>
                  <a:spcPct val="0"/>
                </a:spcBef>
                <a:spcAft>
                  <a:spcPct val="0"/>
                </a:spcAft>
                <a:buClr>
                  <a:srgbClr val="CC9900"/>
                </a:buClr>
                <a:buFont typeface="Wingdings" pitchFamily="2" charset="2"/>
                <a:buChar char="n"/>
              </a:pPr>
              <a:endParaRPr lang="en-US" sz="600" dirty="0">
                <a:solidFill>
                  <a:srgbClr val="1D1D1A"/>
                </a:solidFill>
                <a:latin typeface="Huawei Sans" panose="020C0503030203020204" pitchFamily="34" charset="0"/>
                <a:ea typeface="宋体" charset="-122"/>
                <a:cs typeface="Calibri" panose="020F0502020204030204" pitchFamily="34" charset="0"/>
              </a:endParaRPr>
            </a:p>
          </p:txBody>
        </p:sp>
      </p:grpSp>
      <p:grpSp>
        <p:nvGrpSpPr>
          <p:cNvPr id="383" name="组合 136"/>
          <p:cNvGrpSpPr/>
          <p:nvPr/>
        </p:nvGrpSpPr>
        <p:grpSpPr>
          <a:xfrm>
            <a:off x="6567381" y="3120366"/>
            <a:ext cx="218855" cy="248484"/>
            <a:chOff x="8812470" y="2294997"/>
            <a:chExt cx="698480" cy="744603"/>
          </a:xfrm>
        </p:grpSpPr>
        <p:pic>
          <p:nvPicPr>
            <p:cNvPr id="384" name="Picture 2" descr="C:\Users\w00204092.CHINA\Desktop\PNG\芯片图标-01.png"/>
            <p:cNvPicPr>
              <a:picLocks noChangeAspect="1" noChangeArrowheads="1"/>
            </p:cNvPicPr>
            <p:nvPr/>
          </p:nvPicPr>
          <p:blipFill>
            <a:blip r:embed="rId4">
              <a:lum bright="-20000"/>
              <a:extLst>
                <a:ext uri="{28A0092B-C50C-407E-A947-70E740481C1C}">
                  <a14:useLocalDpi xmlns:a14="http://schemas.microsoft.com/office/drawing/2010/main"/>
                </a:ext>
              </a:extLst>
            </a:blip>
            <a:stretch>
              <a:fillRect/>
            </a:stretch>
          </p:blipFill>
          <p:spPr bwMode="auto">
            <a:xfrm>
              <a:off x="8812470" y="2294997"/>
              <a:ext cx="698480" cy="744603"/>
            </a:xfrm>
            <a:prstGeom prst="rect">
              <a:avLst/>
            </a:prstGeom>
            <a:noFill/>
            <a:ln>
              <a:noFill/>
            </a:ln>
          </p:spPr>
        </p:pic>
        <p:sp>
          <p:nvSpPr>
            <p:cNvPr id="385" name="矩形 298"/>
            <p:cNvSpPr/>
            <p:nvPr/>
          </p:nvSpPr>
          <p:spPr bwMode="auto">
            <a:xfrm>
              <a:off x="9029549" y="2534015"/>
              <a:ext cx="274002" cy="276038"/>
            </a:xfrm>
            <a:prstGeom prst="rect">
              <a:avLst/>
            </a:prstGeom>
            <a:solidFill>
              <a:srgbClr val="00A8CB"/>
            </a:solidFill>
            <a:ln>
              <a:noFill/>
            </a:ln>
            <a:effectLst/>
            <a:extLst/>
          </p:spPr>
          <p:txBody>
            <a:bodyPr vert="horz" wrap="square" lIns="91404" tIns="45702" rIns="91404" bIns="45702" numCol="1" rtlCol="0" anchor="t" anchorCtr="0" compatLnSpc="1">
              <a:prstTxWarp prst="textNoShape">
                <a:avLst/>
              </a:prstTxWarp>
              <a:noAutofit/>
            </a:bodyPr>
            <a:lstStyle/>
            <a:p>
              <a:pPr defTabSz="914034" fontAlgn="ctr">
                <a:spcBef>
                  <a:spcPct val="0"/>
                </a:spcBef>
                <a:spcAft>
                  <a:spcPct val="0"/>
                </a:spcAft>
                <a:buClr>
                  <a:srgbClr val="CC9900"/>
                </a:buClr>
                <a:buFont typeface="Wingdings" pitchFamily="2" charset="2"/>
                <a:buChar char="n"/>
              </a:pPr>
              <a:endParaRPr lang="en-US" sz="600" dirty="0">
                <a:solidFill>
                  <a:srgbClr val="1D1D1A"/>
                </a:solidFill>
                <a:latin typeface="Huawei Sans" panose="020C0503030203020204" pitchFamily="34" charset="0"/>
                <a:ea typeface="宋体" charset="-122"/>
                <a:cs typeface="Calibri" panose="020F0502020204030204" pitchFamily="34" charset="0"/>
              </a:endParaRPr>
            </a:p>
          </p:txBody>
        </p:sp>
      </p:grpSp>
      <p:grpSp>
        <p:nvGrpSpPr>
          <p:cNvPr id="386" name="组合 136"/>
          <p:cNvGrpSpPr/>
          <p:nvPr/>
        </p:nvGrpSpPr>
        <p:grpSpPr>
          <a:xfrm>
            <a:off x="7768917" y="3109615"/>
            <a:ext cx="218855" cy="248484"/>
            <a:chOff x="8812470" y="2294997"/>
            <a:chExt cx="698480" cy="744603"/>
          </a:xfrm>
        </p:grpSpPr>
        <p:pic>
          <p:nvPicPr>
            <p:cNvPr id="387" name="Picture 2" descr="C:\Users\w00204092.CHINA\Desktop\PNG\芯片图标-01.png"/>
            <p:cNvPicPr>
              <a:picLocks noChangeAspect="1" noChangeArrowheads="1"/>
            </p:cNvPicPr>
            <p:nvPr/>
          </p:nvPicPr>
          <p:blipFill>
            <a:blip r:embed="rId4">
              <a:lum bright="-20000"/>
              <a:extLst>
                <a:ext uri="{28A0092B-C50C-407E-A947-70E740481C1C}">
                  <a14:useLocalDpi xmlns:a14="http://schemas.microsoft.com/office/drawing/2010/main"/>
                </a:ext>
              </a:extLst>
            </a:blip>
            <a:stretch>
              <a:fillRect/>
            </a:stretch>
          </p:blipFill>
          <p:spPr bwMode="auto">
            <a:xfrm>
              <a:off x="8812470" y="2294997"/>
              <a:ext cx="698480" cy="744603"/>
            </a:xfrm>
            <a:prstGeom prst="rect">
              <a:avLst/>
            </a:prstGeom>
            <a:noFill/>
            <a:ln>
              <a:noFill/>
            </a:ln>
          </p:spPr>
        </p:pic>
        <p:sp>
          <p:nvSpPr>
            <p:cNvPr id="388" name="矩形 302"/>
            <p:cNvSpPr/>
            <p:nvPr/>
          </p:nvSpPr>
          <p:spPr bwMode="auto">
            <a:xfrm>
              <a:off x="9029549" y="2534015"/>
              <a:ext cx="274002" cy="276038"/>
            </a:xfrm>
            <a:prstGeom prst="rect">
              <a:avLst/>
            </a:prstGeom>
            <a:solidFill>
              <a:srgbClr val="00A8CB"/>
            </a:solidFill>
            <a:ln>
              <a:noFill/>
            </a:ln>
            <a:effectLst/>
            <a:extLst/>
          </p:spPr>
          <p:txBody>
            <a:bodyPr vert="horz" wrap="square" lIns="91404" tIns="45702" rIns="91404" bIns="45702" numCol="1" rtlCol="0" anchor="t" anchorCtr="0" compatLnSpc="1">
              <a:prstTxWarp prst="textNoShape">
                <a:avLst/>
              </a:prstTxWarp>
              <a:noAutofit/>
            </a:bodyPr>
            <a:lstStyle/>
            <a:p>
              <a:pPr defTabSz="914034" fontAlgn="ctr">
                <a:spcBef>
                  <a:spcPct val="0"/>
                </a:spcBef>
                <a:spcAft>
                  <a:spcPct val="0"/>
                </a:spcAft>
                <a:buClr>
                  <a:srgbClr val="CC9900"/>
                </a:buClr>
                <a:buFont typeface="Wingdings" pitchFamily="2" charset="2"/>
                <a:buChar char="n"/>
              </a:pPr>
              <a:endParaRPr lang="en-US" sz="600" dirty="0">
                <a:solidFill>
                  <a:srgbClr val="1D1D1A"/>
                </a:solidFill>
                <a:latin typeface="Huawei Sans" panose="020C0503030203020204" pitchFamily="34" charset="0"/>
                <a:ea typeface="宋体" charset="-122"/>
                <a:cs typeface="Calibri" panose="020F0502020204030204" pitchFamily="34" charset="0"/>
              </a:endParaRPr>
            </a:p>
          </p:txBody>
        </p:sp>
      </p:grpSp>
      <p:sp>
        <p:nvSpPr>
          <p:cNvPr id="389" name="矩形 167"/>
          <p:cNvSpPr/>
          <p:nvPr/>
        </p:nvSpPr>
        <p:spPr>
          <a:xfrm>
            <a:off x="3800523" y="5523034"/>
            <a:ext cx="2045619" cy="528022"/>
          </a:xfrm>
          <a:prstGeom prst="rect">
            <a:avLst/>
          </a:prstGeom>
          <a:noFill/>
          <a:ln w="12700" cap="flat" cmpd="sng" algn="ctr">
            <a:solidFill>
              <a:srgbClr val="0070C0"/>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390" name="文本框 183"/>
          <p:cNvSpPr txBox="1"/>
          <p:nvPr/>
        </p:nvSpPr>
        <p:spPr>
          <a:xfrm>
            <a:off x="4586855" y="5424191"/>
            <a:ext cx="368310" cy="528144"/>
          </a:xfrm>
          <a:prstGeom prst="rect">
            <a:avLst/>
          </a:prstGeom>
          <a:noFill/>
        </p:spPr>
        <p:txBody>
          <a:bodyPr wrap="square" rtlCol="0">
            <a:noAutofit/>
          </a:bodyPr>
          <a:lstStyle/>
          <a:p>
            <a:pPr fontAlgn="ctr">
              <a:lnSpc>
                <a:spcPts val="3439"/>
              </a:lnSpc>
            </a:pPr>
            <a:r>
              <a:rPr lang="ru-RU" sz="1999">
                <a:solidFill>
                  <a:srgbClr val="1D1D1A"/>
                </a:solidFill>
                <a:latin typeface="Huawei Sans" panose="020C0503030203020204" pitchFamily="34" charset="0"/>
              </a:rPr>
              <a:t>...</a:t>
            </a:r>
          </a:p>
        </p:txBody>
      </p:sp>
      <p:cxnSp>
        <p:nvCxnSpPr>
          <p:cNvPr id="391" name="直接箭头连接符 29"/>
          <p:cNvCxnSpPr/>
          <p:nvPr/>
        </p:nvCxnSpPr>
        <p:spPr bwMode="auto">
          <a:xfrm>
            <a:off x="4165090" y="4994008"/>
            <a:ext cx="595708" cy="529026"/>
          </a:xfrm>
          <a:prstGeom prst="straightConnector1">
            <a:avLst/>
          </a:prstGeom>
          <a:solidFill>
            <a:schemeClr val="accent1"/>
          </a:solidFill>
          <a:ln w="9525" cap="flat" cmpd="sng" algn="ctr">
            <a:solidFill>
              <a:srgbClr val="C00000"/>
            </a:solidFill>
            <a:prstDash val="solid"/>
            <a:round/>
            <a:headEnd type="none" w="med" len="med"/>
            <a:tailEnd type="triangle"/>
          </a:ln>
          <a:effectLst/>
        </p:spPr>
      </p:cxnSp>
      <p:cxnSp>
        <p:nvCxnSpPr>
          <p:cNvPr id="392" name="直接箭头连接符 31"/>
          <p:cNvCxnSpPr/>
          <p:nvPr/>
        </p:nvCxnSpPr>
        <p:spPr bwMode="auto">
          <a:xfrm flipH="1">
            <a:off x="4744853" y="4994008"/>
            <a:ext cx="705681" cy="529026"/>
          </a:xfrm>
          <a:prstGeom prst="straightConnector1">
            <a:avLst/>
          </a:prstGeom>
          <a:solidFill>
            <a:schemeClr val="accent1"/>
          </a:solidFill>
          <a:ln w="9525" cap="flat" cmpd="sng" algn="ctr">
            <a:solidFill>
              <a:srgbClr val="C00000"/>
            </a:solidFill>
            <a:prstDash val="solid"/>
            <a:round/>
            <a:headEnd type="none" w="med" len="med"/>
            <a:tailEnd type="triangle"/>
          </a:ln>
          <a:effectLst/>
        </p:spPr>
      </p:cxnSp>
      <p:cxnSp>
        <p:nvCxnSpPr>
          <p:cNvPr id="393" name="直接箭头连接符 33"/>
          <p:cNvCxnSpPr/>
          <p:nvPr/>
        </p:nvCxnSpPr>
        <p:spPr bwMode="auto">
          <a:xfrm flipH="1">
            <a:off x="4744853" y="4994008"/>
            <a:ext cx="1949489" cy="529026"/>
          </a:xfrm>
          <a:prstGeom prst="straightConnector1">
            <a:avLst/>
          </a:prstGeom>
          <a:solidFill>
            <a:schemeClr val="accent1"/>
          </a:solidFill>
          <a:ln w="9525" cap="flat" cmpd="sng" algn="ctr">
            <a:solidFill>
              <a:srgbClr val="C00000"/>
            </a:solidFill>
            <a:prstDash val="solid"/>
            <a:round/>
            <a:headEnd type="none" w="med" len="med"/>
            <a:tailEnd type="triangle"/>
          </a:ln>
          <a:effectLst/>
        </p:spPr>
      </p:cxnSp>
      <p:cxnSp>
        <p:nvCxnSpPr>
          <p:cNvPr id="394" name="直接箭头连接符 36"/>
          <p:cNvCxnSpPr/>
          <p:nvPr/>
        </p:nvCxnSpPr>
        <p:spPr bwMode="auto">
          <a:xfrm flipH="1">
            <a:off x="4788133" y="4994008"/>
            <a:ext cx="3082263" cy="544643"/>
          </a:xfrm>
          <a:prstGeom prst="straightConnector1">
            <a:avLst/>
          </a:prstGeom>
          <a:solidFill>
            <a:schemeClr val="accent1"/>
          </a:solidFill>
          <a:ln w="9525" cap="flat" cmpd="sng" algn="ctr">
            <a:solidFill>
              <a:srgbClr val="C00000"/>
            </a:solidFill>
            <a:prstDash val="solid"/>
            <a:round/>
            <a:headEnd type="none" w="med" len="med"/>
            <a:tailEnd type="triangle"/>
          </a:ln>
          <a:effectLst/>
        </p:spPr>
      </p:cxnSp>
      <p:cxnSp>
        <p:nvCxnSpPr>
          <p:cNvPr id="395" name="直接连接符 43"/>
          <p:cNvCxnSpPr/>
          <p:nvPr/>
        </p:nvCxnSpPr>
        <p:spPr bwMode="auto">
          <a:xfrm flipH="1">
            <a:off x="3566182" y="3240373"/>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6" name="直接连接符 45"/>
          <p:cNvCxnSpPr/>
          <p:nvPr/>
        </p:nvCxnSpPr>
        <p:spPr bwMode="auto">
          <a:xfrm flipH="1">
            <a:off x="3551818" y="3131418"/>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7" name="直接连接符 49"/>
          <p:cNvCxnSpPr/>
          <p:nvPr/>
        </p:nvCxnSpPr>
        <p:spPr bwMode="auto">
          <a:xfrm flipH="1">
            <a:off x="3566182" y="3240373"/>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98" name="组合 318"/>
          <p:cNvGrpSpPr/>
          <p:nvPr/>
        </p:nvGrpSpPr>
        <p:grpSpPr>
          <a:xfrm>
            <a:off x="3191278" y="3375047"/>
            <a:ext cx="445862" cy="406599"/>
            <a:chOff x="461962" y="3660419"/>
            <a:chExt cx="446036" cy="406758"/>
          </a:xfrm>
        </p:grpSpPr>
        <p:sp>
          <p:nvSpPr>
            <p:cNvPr id="399" name="椭圆 172"/>
            <p:cNvSpPr/>
            <p:nvPr/>
          </p:nvSpPr>
          <p:spPr bwMode="auto">
            <a:xfrm>
              <a:off x="461962" y="3660419"/>
              <a:ext cx="387763" cy="40675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noAutofit/>
            </a:bodyPr>
            <a:lstStyle/>
            <a:p>
              <a:pPr algn="ctr" defTabSz="801367" fontAlgn="ctr">
                <a:spcBef>
                  <a:spcPct val="0"/>
                </a:spcBef>
                <a:spcAft>
                  <a:spcPct val="0"/>
                </a:spcAft>
              </a:pPr>
              <a:endParaRPr lang="en-US" altLang="zh-CN" sz="1799" b="1" dirty="0">
                <a:solidFill>
                  <a:srgbClr val="1D1D1A"/>
                </a:solidFill>
                <a:latin typeface="Huawei Sans" panose="020C0503030203020204" pitchFamily="34" charset="0"/>
                <a:ea typeface="华文细黑" pitchFamily="2" charset="-122"/>
                <a:cs typeface="Calibri" panose="020F0502020204030204" pitchFamily="34" charset="0"/>
              </a:endParaRPr>
            </a:p>
          </p:txBody>
        </p:sp>
        <p:sp>
          <p:nvSpPr>
            <p:cNvPr id="400" name="椭圆 316"/>
            <p:cNvSpPr/>
            <p:nvPr/>
          </p:nvSpPr>
          <p:spPr bwMode="auto">
            <a:xfrm>
              <a:off x="504817" y="3707017"/>
              <a:ext cx="298280" cy="303004"/>
            </a:xfrm>
            <a:prstGeom prst="ellipse">
              <a:avLst/>
            </a:prstGeom>
            <a:solidFill>
              <a:schemeClr val="tx2">
                <a:lumMod val="95000"/>
              </a:schemeClr>
            </a:solidFill>
            <a:ln w="9525" cap="flat" cmpd="sng" algn="ctr">
              <a:solidFill>
                <a:schemeClr val="tx1"/>
              </a:solid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noAutofit/>
            </a:bodyPr>
            <a:lstStyle/>
            <a:p>
              <a:pPr algn="ctr" defTabSz="801367" fontAlgn="ctr">
                <a:spcBef>
                  <a:spcPct val="0"/>
                </a:spcBef>
                <a:spcAft>
                  <a:spcPct val="0"/>
                </a:spcAft>
              </a:pPr>
              <a:endParaRPr lang="en-US" altLang="zh-CN" sz="1799" b="1" dirty="0">
                <a:solidFill>
                  <a:srgbClr val="1D1D1A"/>
                </a:solidFill>
                <a:latin typeface="Huawei Sans" panose="020C0503030203020204" pitchFamily="34" charset="0"/>
                <a:ea typeface="华文细黑" pitchFamily="2" charset="-122"/>
                <a:cs typeface="Calibri" panose="020F0502020204030204" pitchFamily="34" charset="0"/>
              </a:endParaRPr>
            </a:p>
          </p:txBody>
        </p:sp>
        <p:sp>
          <p:nvSpPr>
            <p:cNvPr id="401" name="文本框 317"/>
            <p:cNvSpPr txBox="1"/>
            <p:nvPr/>
          </p:nvSpPr>
          <p:spPr>
            <a:xfrm>
              <a:off x="487496" y="3746772"/>
              <a:ext cx="420502" cy="215444"/>
            </a:xfrm>
            <a:prstGeom prst="rect">
              <a:avLst/>
            </a:prstGeom>
            <a:noFill/>
          </p:spPr>
          <p:txBody>
            <a:bodyPr wrap="square" rtlCol="0">
              <a:noAutofit/>
            </a:bodyPr>
            <a:lstStyle/>
            <a:p>
              <a:pPr fontAlgn="ctr"/>
              <a:r>
                <a:rPr lang="ru-RU" sz="800">
                  <a:solidFill>
                    <a:schemeClr val="bg1"/>
                  </a:solidFill>
                  <a:latin typeface="Huawei Sans" panose="020C0503030203020204" pitchFamily="34" charset="0"/>
                </a:rPr>
                <a:t>DHT</a:t>
              </a:r>
            </a:p>
          </p:txBody>
        </p:sp>
      </p:grpSp>
      <p:sp>
        <p:nvSpPr>
          <p:cNvPr id="402" name="TextBox 610"/>
          <p:cNvSpPr txBox="1"/>
          <p:nvPr/>
        </p:nvSpPr>
        <p:spPr>
          <a:xfrm>
            <a:off x="1302760" y="3228480"/>
            <a:ext cx="1730513" cy="259238"/>
          </a:xfrm>
          <a:prstGeom prst="rect">
            <a:avLst/>
          </a:prstGeom>
          <a:noFill/>
        </p:spPr>
        <p:txBody>
          <a:bodyPr wrap="square" rtlCol="0">
            <a:noAutofit/>
          </a:bodyPr>
          <a:lstStyle/>
          <a:p>
            <a:pPr algn="ctr" fontAlgn="ctr"/>
            <a:r>
              <a:rPr lang="ru-RU" sz="1400">
                <a:solidFill>
                  <a:srgbClr val="1D1D1A"/>
                </a:solidFill>
                <a:latin typeface="Huawei Sans" panose="020C0503030203020204" pitchFamily="34" charset="0"/>
              </a:rPr>
              <a:t>Распределение на базе результатов хэширования</a:t>
            </a:r>
          </a:p>
        </p:txBody>
      </p:sp>
      <p:sp>
        <p:nvSpPr>
          <p:cNvPr id="403" name="圆角矩形 251"/>
          <p:cNvSpPr/>
          <p:nvPr/>
        </p:nvSpPr>
        <p:spPr bwMode="auto">
          <a:xfrm>
            <a:off x="3364094" y="4176877"/>
            <a:ext cx="5265213" cy="502827"/>
          </a:xfrm>
          <a:prstGeom prst="roundRect">
            <a:avLst/>
          </a:prstGeom>
          <a:solidFill>
            <a:schemeClr val="tx2">
              <a:lumMod val="95000"/>
              <a:alpha val="45000"/>
            </a:schemeClr>
          </a:solidFill>
          <a:ln w="9525" cap="flat" cmpd="sng" algn="ctr">
            <a:solidFill>
              <a:srgbClr val="0070C0"/>
            </a:solidFill>
            <a:prstDash val="dash"/>
            <a:round/>
            <a:headEnd type="none" w="med" len="med"/>
            <a:tailEnd type="none" w="med" len="med"/>
          </a:ln>
          <a:effectLst/>
        </p:spPr>
        <p:txBody>
          <a:bodyPr vert="horz" wrap="square" lIns="91404" tIns="45702" rIns="91404" bIns="45702" numCol="1" rtlCol="0" anchor="t" anchorCtr="0" compatLnSpc="1">
            <a:prstTxWarp prst="textNoShape">
              <a:avLst/>
            </a:prstTxWarp>
            <a:noAutofit/>
          </a:bodyPr>
          <a:lstStyle/>
          <a:p>
            <a:pPr algn="ctr" defTabSz="801367" fontAlgn="ctr">
              <a:spcBef>
                <a:spcPct val="0"/>
              </a:spcBef>
              <a:spcAft>
                <a:spcPct val="0"/>
              </a:spcAft>
            </a:pPr>
            <a:endParaRPr lang="en-US" altLang="zh-CN" sz="1799" b="1" dirty="0">
              <a:solidFill>
                <a:srgbClr val="1D1D1A"/>
              </a:solidFill>
              <a:latin typeface="Huawei Sans" panose="020C0503030203020204" pitchFamily="34" charset="0"/>
              <a:ea typeface="华文细黑" pitchFamily="2" charset="-122"/>
              <a:cs typeface="Calibri" panose="020F0502020204030204" pitchFamily="34" charset="0"/>
            </a:endParaRPr>
          </a:p>
        </p:txBody>
      </p:sp>
      <p:sp>
        <p:nvSpPr>
          <p:cNvPr id="404" name="TextBox 185"/>
          <p:cNvSpPr txBox="1"/>
          <p:nvPr/>
        </p:nvSpPr>
        <p:spPr>
          <a:xfrm>
            <a:off x="1382117" y="4330695"/>
            <a:ext cx="1336781" cy="259238"/>
          </a:xfrm>
          <a:prstGeom prst="rect">
            <a:avLst/>
          </a:prstGeom>
          <a:noFill/>
        </p:spPr>
        <p:txBody>
          <a:bodyPr wrap="square" rtlCol="0">
            <a:noAutofit/>
          </a:bodyPr>
          <a:lstStyle/>
          <a:p>
            <a:pPr algn="ctr" fontAlgn="ctr"/>
            <a:r>
              <a:rPr lang="ru-RU" sz="1400">
                <a:solidFill>
                  <a:srgbClr val="1D1D1A"/>
                </a:solidFill>
                <a:latin typeface="Huawei Sans" panose="020C0503030203020204" pitchFamily="34" charset="0"/>
              </a:rPr>
              <a:t>Глобальный кэш</a:t>
            </a:r>
          </a:p>
        </p:txBody>
      </p:sp>
      <p:sp>
        <p:nvSpPr>
          <p:cNvPr id="405" name="矩形 153"/>
          <p:cNvSpPr/>
          <p:nvPr/>
        </p:nvSpPr>
        <p:spPr>
          <a:xfrm>
            <a:off x="3178124" y="994128"/>
            <a:ext cx="247361" cy="258023"/>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06" name="矩形 154"/>
          <p:cNvSpPr/>
          <p:nvPr/>
        </p:nvSpPr>
        <p:spPr>
          <a:xfrm>
            <a:off x="3425485" y="994128"/>
            <a:ext cx="247361" cy="258023"/>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07" name="矩形 155"/>
          <p:cNvSpPr/>
          <p:nvPr/>
        </p:nvSpPr>
        <p:spPr>
          <a:xfrm>
            <a:off x="3672848" y="994128"/>
            <a:ext cx="247361" cy="258023"/>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08" name="矩形 156"/>
          <p:cNvSpPr/>
          <p:nvPr/>
        </p:nvSpPr>
        <p:spPr>
          <a:xfrm>
            <a:off x="3920209" y="994128"/>
            <a:ext cx="247361" cy="258023"/>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09" name="矩形 158"/>
          <p:cNvSpPr/>
          <p:nvPr/>
        </p:nvSpPr>
        <p:spPr>
          <a:xfrm>
            <a:off x="4167571" y="994128"/>
            <a:ext cx="247361" cy="258023"/>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10" name="矩形 159"/>
          <p:cNvSpPr/>
          <p:nvPr/>
        </p:nvSpPr>
        <p:spPr>
          <a:xfrm>
            <a:off x="4414932" y="994128"/>
            <a:ext cx="247361" cy="258023"/>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11" name="矩形 160"/>
          <p:cNvSpPr/>
          <p:nvPr/>
        </p:nvSpPr>
        <p:spPr>
          <a:xfrm>
            <a:off x="4662294" y="994128"/>
            <a:ext cx="247361" cy="258023"/>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12" name="矩形 161"/>
          <p:cNvSpPr/>
          <p:nvPr/>
        </p:nvSpPr>
        <p:spPr>
          <a:xfrm>
            <a:off x="4909656" y="994128"/>
            <a:ext cx="247361" cy="258023"/>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13" name="矩形 163"/>
          <p:cNvSpPr/>
          <p:nvPr/>
        </p:nvSpPr>
        <p:spPr>
          <a:xfrm>
            <a:off x="5146265" y="994128"/>
            <a:ext cx="247361" cy="258023"/>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14" name="矩形 164"/>
          <p:cNvSpPr/>
          <p:nvPr/>
        </p:nvSpPr>
        <p:spPr>
          <a:xfrm>
            <a:off x="5393627" y="994128"/>
            <a:ext cx="247361" cy="258023"/>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15" name="矩形 165"/>
          <p:cNvSpPr/>
          <p:nvPr/>
        </p:nvSpPr>
        <p:spPr>
          <a:xfrm>
            <a:off x="5640989" y="994128"/>
            <a:ext cx="247361" cy="258023"/>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16" name="矩形 166"/>
          <p:cNvSpPr/>
          <p:nvPr/>
        </p:nvSpPr>
        <p:spPr>
          <a:xfrm>
            <a:off x="5888350" y="994128"/>
            <a:ext cx="247361" cy="258023"/>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17" name="矩形 168"/>
          <p:cNvSpPr/>
          <p:nvPr/>
        </p:nvSpPr>
        <p:spPr>
          <a:xfrm>
            <a:off x="6135709" y="994128"/>
            <a:ext cx="247361" cy="258023"/>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18" name="矩形 169"/>
          <p:cNvSpPr/>
          <p:nvPr/>
        </p:nvSpPr>
        <p:spPr>
          <a:xfrm>
            <a:off x="6383070" y="994128"/>
            <a:ext cx="247361" cy="258023"/>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19" name="矩形 170"/>
          <p:cNvSpPr/>
          <p:nvPr/>
        </p:nvSpPr>
        <p:spPr>
          <a:xfrm>
            <a:off x="6630433" y="994128"/>
            <a:ext cx="247361" cy="258023"/>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20" name="矩形 171"/>
          <p:cNvSpPr/>
          <p:nvPr/>
        </p:nvSpPr>
        <p:spPr>
          <a:xfrm>
            <a:off x="6877794" y="994128"/>
            <a:ext cx="247361" cy="258023"/>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grpSp>
        <p:nvGrpSpPr>
          <p:cNvPr id="421" name="Group 629"/>
          <p:cNvGrpSpPr/>
          <p:nvPr/>
        </p:nvGrpSpPr>
        <p:grpSpPr>
          <a:xfrm>
            <a:off x="3446677" y="2479004"/>
            <a:ext cx="5378070" cy="408509"/>
            <a:chOff x="2285748" y="6315578"/>
            <a:chExt cx="5380171" cy="408669"/>
          </a:xfrm>
        </p:grpSpPr>
        <p:sp>
          <p:nvSpPr>
            <p:cNvPr id="422" name="矩形 211"/>
            <p:cNvSpPr/>
            <p:nvPr/>
          </p:nvSpPr>
          <p:spPr>
            <a:xfrm>
              <a:off x="4561253" y="6464762"/>
              <a:ext cx="247458" cy="258124"/>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23" name="矩形 212"/>
            <p:cNvSpPr/>
            <p:nvPr/>
          </p:nvSpPr>
          <p:spPr>
            <a:xfrm>
              <a:off x="5257284" y="6335700"/>
              <a:ext cx="247458" cy="258124"/>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24" name="矩形 213"/>
            <p:cNvSpPr/>
            <p:nvPr/>
          </p:nvSpPr>
          <p:spPr>
            <a:xfrm>
              <a:off x="4271386" y="6464762"/>
              <a:ext cx="247458" cy="258124"/>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25" name="矩形 219"/>
            <p:cNvSpPr/>
            <p:nvPr/>
          </p:nvSpPr>
          <p:spPr>
            <a:xfrm>
              <a:off x="2569640" y="6315578"/>
              <a:ext cx="247458" cy="258124"/>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26" name="矩形 220"/>
            <p:cNvSpPr/>
            <p:nvPr/>
          </p:nvSpPr>
          <p:spPr>
            <a:xfrm>
              <a:off x="3114224" y="6315578"/>
              <a:ext cx="247458" cy="258124"/>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27" name="矩形 221"/>
            <p:cNvSpPr/>
            <p:nvPr/>
          </p:nvSpPr>
          <p:spPr>
            <a:xfrm>
              <a:off x="2844609" y="6315578"/>
              <a:ext cx="247458" cy="258124"/>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28" name="矩形 222"/>
            <p:cNvSpPr/>
            <p:nvPr/>
          </p:nvSpPr>
          <p:spPr>
            <a:xfrm>
              <a:off x="3710675" y="6464762"/>
              <a:ext cx="247458" cy="258124"/>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29" name="矩形 223"/>
            <p:cNvSpPr/>
            <p:nvPr/>
          </p:nvSpPr>
          <p:spPr>
            <a:xfrm>
              <a:off x="2285748" y="6315578"/>
              <a:ext cx="247458" cy="258124"/>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30" name="矩形 224"/>
            <p:cNvSpPr/>
            <p:nvPr/>
          </p:nvSpPr>
          <p:spPr>
            <a:xfrm>
              <a:off x="3991030" y="6464762"/>
              <a:ext cx="247458" cy="258124"/>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31" name="矩形 225"/>
            <p:cNvSpPr/>
            <p:nvPr/>
          </p:nvSpPr>
          <p:spPr>
            <a:xfrm>
              <a:off x="4967416" y="6335700"/>
              <a:ext cx="247458" cy="258124"/>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32" name="矩形 226"/>
            <p:cNvSpPr/>
            <p:nvPr/>
          </p:nvSpPr>
          <p:spPr>
            <a:xfrm>
              <a:off x="5529568" y="6335700"/>
              <a:ext cx="247458" cy="258124"/>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33" name="矩形 227"/>
            <p:cNvSpPr/>
            <p:nvPr/>
          </p:nvSpPr>
          <p:spPr>
            <a:xfrm>
              <a:off x="5806634" y="6335700"/>
              <a:ext cx="247458" cy="258124"/>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34" name="矩形 228"/>
            <p:cNvSpPr/>
            <p:nvPr/>
          </p:nvSpPr>
          <p:spPr>
            <a:xfrm>
              <a:off x="6538248" y="6466123"/>
              <a:ext cx="247458" cy="258124"/>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35" name="矩形 229"/>
            <p:cNvSpPr/>
            <p:nvPr/>
          </p:nvSpPr>
          <p:spPr>
            <a:xfrm>
              <a:off x="6831436" y="6466123"/>
              <a:ext cx="247458" cy="258124"/>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36" name="矩形 230"/>
            <p:cNvSpPr/>
            <p:nvPr/>
          </p:nvSpPr>
          <p:spPr>
            <a:xfrm>
              <a:off x="7125273" y="6466123"/>
              <a:ext cx="247458" cy="258124"/>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37" name="矩形 231"/>
            <p:cNvSpPr/>
            <p:nvPr/>
          </p:nvSpPr>
          <p:spPr>
            <a:xfrm>
              <a:off x="7418461" y="6466123"/>
              <a:ext cx="247458" cy="258124"/>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grpSp>
      <p:grpSp>
        <p:nvGrpSpPr>
          <p:cNvPr id="438" name="Group 646"/>
          <p:cNvGrpSpPr/>
          <p:nvPr/>
        </p:nvGrpSpPr>
        <p:grpSpPr>
          <a:xfrm>
            <a:off x="3181116" y="994128"/>
            <a:ext cx="4936478" cy="258023"/>
            <a:chOff x="2030800" y="600729"/>
            <a:chExt cx="4938406" cy="258124"/>
          </a:xfrm>
        </p:grpSpPr>
        <p:sp>
          <p:nvSpPr>
            <p:cNvPr id="439" name="矩形 153"/>
            <p:cNvSpPr/>
            <p:nvPr/>
          </p:nvSpPr>
          <p:spPr>
            <a:xfrm>
              <a:off x="2030800" y="600729"/>
              <a:ext cx="247458" cy="258124"/>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40" name="矩形 154"/>
            <p:cNvSpPr/>
            <p:nvPr/>
          </p:nvSpPr>
          <p:spPr>
            <a:xfrm>
              <a:off x="2278258" y="600729"/>
              <a:ext cx="247458" cy="258124"/>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41" name="矩形 155"/>
            <p:cNvSpPr/>
            <p:nvPr/>
          </p:nvSpPr>
          <p:spPr>
            <a:xfrm>
              <a:off x="2525717" y="600729"/>
              <a:ext cx="247458" cy="258124"/>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42" name="矩形 156"/>
            <p:cNvSpPr/>
            <p:nvPr/>
          </p:nvSpPr>
          <p:spPr>
            <a:xfrm>
              <a:off x="2773175" y="600729"/>
              <a:ext cx="247458" cy="258124"/>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43" name="矩形 158"/>
            <p:cNvSpPr/>
            <p:nvPr/>
          </p:nvSpPr>
          <p:spPr>
            <a:xfrm>
              <a:off x="3020633" y="600729"/>
              <a:ext cx="247458" cy="258124"/>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44" name="矩形 159"/>
            <p:cNvSpPr/>
            <p:nvPr/>
          </p:nvSpPr>
          <p:spPr>
            <a:xfrm>
              <a:off x="3268091" y="600729"/>
              <a:ext cx="247458" cy="258124"/>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45" name="矩形 160"/>
            <p:cNvSpPr/>
            <p:nvPr/>
          </p:nvSpPr>
          <p:spPr>
            <a:xfrm>
              <a:off x="3515550" y="600729"/>
              <a:ext cx="247458" cy="258124"/>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46" name="矩形 161"/>
            <p:cNvSpPr/>
            <p:nvPr/>
          </p:nvSpPr>
          <p:spPr>
            <a:xfrm>
              <a:off x="3763008" y="600729"/>
              <a:ext cx="247458" cy="258124"/>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47" name="矩形 163"/>
            <p:cNvSpPr/>
            <p:nvPr/>
          </p:nvSpPr>
          <p:spPr>
            <a:xfrm>
              <a:off x="3999710" y="600729"/>
              <a:ext cx="247458" cy="258124"/>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48" name="矩形 164"/>
            <p:cNvSpPr/>
            <p:nvPr/>
          </p:nvSpPr>
          <p:spPr>
            <a:xfrm>
              <a:off x="4247168" y="600729"/>
              <a:ext cx="247458" cy="258124"/>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49" name="矩形 165"/>
            <p:cNvSpPr/>
            <p:nvPr/>
          </p:nvSpPr>
          <p:spPr>
            <a:xfrm>
              <a:off x="4494627" y="600729"/>
              <a:ext cx="247458" cy="258124"/>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50" name="矩形 166"/>
            <p:cNvSpPr/>
            <p:nvPr/>
          </p:nvSpPr>
          <p:spPr>
            <a:xfrm>
              <a:off x="4742085" y="600729"/>
              <a:ext cx="247458" cy="258124"/>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51" name="矩形 168"/>
            <p:cNvSpPr/>
            <p:nvPr/>
          </p:nvSpPr>
          <p:spPr>
            <a:xfrm>
              <a:off x="4989540" y="600729"/>
              <a:ext cx="247458" cy="258124"/>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52" name="矩形 169"/>
            <p:cNvSpPr/>
            <p:nvPr/>
          </p:nvSpPr>
          <p:spPr>
            <a:xfrm>
              <a:off x="5236998" y="600729"/>
              <a:ext cx="247458" cy="258124"/>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53" name="矩形 170"/>
            <p:cNvSpPr/>
            <p:nvPr/>
          </p:nvSpPr>
          <p:spPr>
            <a:xfrm>
              <a:off x="5484457" y="600729"/>
              <a:ext cx="247458" cy="258124"/>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54" name="矩形 171"/>
            <p:cNvSpPr/>
            <p:nvPr/>
          </p:nvSpPr>
          <p:spPr>
            <a:xfrm>
              <a:off x="5731915" y="600729"/>
              <a:ext cx="247458" cy="258124"/>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55" name="矩形 173"/>
            <p:cNvSpPr/>
            <p:nvPr/>
          </p:nvSpPr>
          <p:spPr>
            <a:xfrm>
              <a:off x="5979373" y="600729"/>
              <a:ext cx="247458" cy="258124"/>
            </a:xfrm>
            <a:prstGeom prst="rect">
              <a:avLst/>
            </a:prstGeom>
            <a:solidFill>
              <a:srgbClr val="00B0F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56" name="矩形 174"/>
            <p:cNvSpPr/>
            <p:nvPr/>
          </p:nvSpPr>
          <p:spPr>
            <a:xfrm>
              <a:off x="6226831" y="600729"/>
              <a:ext cx="247458" cy="258124"/>
            </a:xfrm>
            <a:prstGeom prst="rect">
              <a:avLst/>
            </a:prstGeom>
            <a:solidFill>
              <a:srgbClr val="FF0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57" name="矩形 175"/>
            <p:cNvSpPr/>
            <p:nvPr/>
          </p:nvSpPr>
          <p:spPr>
            <a:xfrm>
              <a:off x="6474290" y="600729"/>
              <a:ext cx="247458" cy="258124"/>
            </a:xfrm>
            <a:prstGeom prst="rect">
              <a:avLst/>
            </a:prstGeom>
            <a:solidFill>
              <a:srgbClr val="92D05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sp>
          <p:nvSpPr>
            <p:cNvPr id="458" name="矩形 176"/>
            <p:cNvSpPr/>
            <p:nvPr/>
          </p:nvSpPr>
          <p:spPr>
            <a:xfrm>
              <a:off x="6721748" y="600729"/>
              <a:ext cx="247458" cy="258124"/>
            </a:xfrm>
            <a:prstGeom prst="rect">
              <a:avLst/>
            </a:prstGeom>
            <a:solidFill>
              <a:srgbClr val="FFC000"/>
            </a:solidFill>
            <a:ln w="12700" cap="flat" cmpd="sng" algn="ctr">
              <a:solidFill>
                <a:srgbClr val="666666"/>
              </a:solidFill>
              <a:prstDash val="solid"/>
              <a:miter lim="800000"/>
            </a:ln>
            <a:effectLst/>
          </p:spPr>
          <p:txBody>
            <a:bodyPr wrap="square" rtlCol="0" anchor="ctr">
              <a:noAutofit/>
            </a:bodyPr>
            <a:lstStyle/>
            <a:p>
              <a:pPr algn="ctr" fontAlgn="ctr">
                <a:defRPr/>
              </a:pPr>
              <a:endParaRPr lang="en-US" altLang="zh-CN" sz="1799" kern="0" dirty="0">
                <a:solidFill>
                  <a:srgbClr val="666666"/>
                </a:solidFill>
                <a:latin typeface="Huawei Sans" panose="020C0503030203020204" pitchFamily="34" charset="0"/>
                <a:cs typeface="Calibri" panose="020F0502020204030204" pitchFamily="34" charset="0"/>
              </a:endParaRPr>
            </a:p>
          </p:txBody>
        </p:sp>
      </p:grpSp>
      <p:sp>
        <p:nvSpPr>
          <p:cNvPr id="4" name="标题 3"/>
          <p:cNvSpPr>
            <a:spLocks noGrp="1"/>
          </p:cNvSpPr>
          <p:nvPr>
            <p:ph type="title"/>
          </p:nvPr>
        </p:nvSpPr>
        <p:spPr>
          <a:xfrm>
            <a:off x="731838" y="447468"/>
            <a:ext cx="10972482" cy="497095"/>
          </a:xfrm>
        </p:spPr>
        <p:txBody>
          <a:bodyPr wrap="square">
            <a:noAutofit/>
          </a:bodyPr>
          <a:lstStyle/>
          <a:p>
            <a:r>
              <a:rPr lang="ru-RU" dirty="0">
                <a:latin typeface="Huawei Sans" panose="020C0503030203020204" pitchFamily="34" charset="0"/>
              </a:rPr>
              <a:t>Глобальное совместное использование ресурсов E2E</a:t>
            </a:r>
          </a:p>
        </p:txBody>
      </p:sp>
    </p:spTree>
    <p:extLst>
      <p:ext uri="{BB962C8B-B14F-4D97-AF65-F5344CB8AC3E}">
        <p14:creationId xmlns:p14="http://schemas.microsoft.com/office/powerpoint/2010/main" val="28053227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4475" y="322796"/>
            <a:ext cx="11258232" cy="497095"/>
          </a:xfrm>
        </p:spPr>
        <p:txBody>
          <a:bodyPr wrap="square">
            <a:noAutofit/>
          </a:bodyPr>
          <a:lstStyle/>
          <a:p>
            <a:r>
              <a:rPr lang="ru-RU" sz="2800" dirty="0">
                <a:latin typeface="Huawei Sans" panose="020C0503030203020204" pitchFamily="34" charset="0"/>
              </a:rPr>
              <a:t>Переключение за считанные секунды. Хранение критически важных данных на базе FIM</a:t>
            </a:r>
          </a:p>
        </p:txBody>
      </p:sp>
      <p:grpSp>
        <p:nvGrpSpPr>
          <p:cNvPr id="3" name="组合 2"/>
          <p:cNvGrpSpPr/>
          <p:nvPr/>
        </p:nvGrpSpPr>
        <p:grpSpPr>
          <a:xfrm>
            <a:off x="2297393" y="944563"/>
            <a:ext cx="8749548" cy="5285943"/>
            <a:chOff x="3107668" y="1221499"/>
            <a:chExt cx="6493727" cy="5285943"/>
          </a:xfrm>
        </p:grpSpPr>
        <p:cxnSp>
          <p:nvCxnSpPr>
            <p:cNvPr id="7" name="直接连接符 6"/>
            <p:cNvCxnSpPr/>
            <p:nvPr/>
          </p:nvCxnSpPr>
          <p:spPr>
            <a:xfrm flipV="1">
              <a:off x="5953293" y="1456039"/>
              <a:ext cx="0" cy="1012910"/>
            </a:xfrm>
            <a:prstGeom prst="line">
              <a:avLst/>
            </a:prstGeom>
            <a:noFill/>
            <a:ln w="28575" cap="flat" cmpd="sng" algn="ctr">
              <a:solidFill>
                <a:srgbClr val="C7000A"/>
              </a:solidFill>
              <a:prstDash val="solid"/>
              <a:miter lim="800000"/>
            </a:ln>
            <a:effectLst/>
          </p:spPr>
        </p:cxnSp>
        <p:sp>
          <p:nvSpPr>
            <p:cNvPr id="8" name="圆角矩形 7"/>
            <p:cNvSpPr/>
            <p:nvPr/>
          </p:nvSpPr>
          <p:spPr>
            <a:xfrm>
              <a:off x="3111997" y="5401779"/>
              <a:ext cx="5703383" cy="497717"/>
            </a:xfrm>
            <a:prstGeom prst="roundRect">
              <a:avLst/>
            </a:prstGeom>
            <a:solidFill>
              <a:srgbClr val="F2F2F2"/>
            </a:solidFill>
            <a:ln w="12700" cap="flat" cmpd="sng" algn="ctr">
              <a:noFill/>
              <a:prstDash val="solid"/>
              <a:miter lim="800000"/>
            </a:ln>
            <a:effectLst/>
          </p:spPr>
          <p:txBody>
            <a:bodyPr wrap="square" rtlCol="0" anchor="ctr">
              <a:noAutofit/>
            </a:bodyPr>
            <a:lstStyle/>
            <a:p>
              <a:pPr algn="ctr" defTabSz="914387" fontAlgn="ctr">
                <a:defRPr/>
              </a:pPr>
              <a:endParaRPr lang="en-US" altLang="zh-CN" kern="0" dirty="0" smtClean="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圆角矩形 8"/>
            <p:cNvSpPr/>
            <p:nvPr/>
          </p:nvSpPr>
          <p:spPr>
            <a:xfrm>
              <a:off x="3107668" y="4011771"/>
              <a:ext cx="5707712" cy="1303179"/>
            </a:xfrm>
            <a:prstGeom prst="roundRect">
              <a:avLst/>
            </a:prstGeom>
            <a:solidFill>
              <a:srgbClr val="F2F2F2"/>
            </a:solidFill>
            <a:ln w="12700" cap="flat" cmpd="sng" algn="ctr">
              <a:noFill/>
              <a:prstDash val="solid"/>
              <a:miter lim="800000"/>
            </a:ln>
            <a:effectLst/>
          </p:spPr>
          <p:txBody>
            <a:bodyPr wrap="square" rtlCol="0" anchor="ctr">
              <a:noAutofit/>
            </a:bodyPr>
            <a:lstStyle/>
            <a:p>
              <a:pPr algn="ctr" defTabSz="914387" fontAlgn="ctr">
                <a:defRPr/>
              </a:pPr>
              <a:endParaRPr lang="en-US" altLang="zh-CN" kern="0" dirty="0" smtClean="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圆角矩形 9"/>
            <p:cNvSpPr/>
            <p:nvPr/>
          </p:nvSpPr>
          <p:spPr>
            <a:xfrm>
              <a:off x="3353989" y="4118092"/>
              <a:ext cx="5182663" cy="901694"/>
            </a:xfrm>
            <a:prstGeom prst="roundRect">
              <a:avLst/>
            </a:prstGeom>
            <a:solidFill>
              <a:schemeClr val="bg1">
                <a:lumMod val="85000"/>
              </a:schemeClr>
            </a:solidFill>
            <a:ln w="12700" cap="flat" cmpd="sng" algn="ctr">
              <a:noFill/>
              <a:prstDash val="solid"/>
              <a:miter lim="800000"/>
            </a:ln>
            <a:effectLst/>
          </p:spPr>
          <p:txBody>
            <a:bodyPr wrap="square" rtlCol="0" anchor="ctr">
              <a:noAutofit/>
            </a:bodyPr>
            <a:lstStyle/>
            <a:p>
              <a:pPr algn="ctr" defTabSz="914387" fontAlgn="ctr">
                <a:defRPr/>
              </a:pPr>
              <a:endParaRPr lang="en-US" altLang="zh-CN" sz="1400" b="1" kern="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文本框 10"/>
            <p:cNvSpPr txBox="1"/>
            <p:nvPr/>
          </p:nvSpPr>
          <p:spPr>
            <a:xfrm>
              <a:off x="4849949" y="4943347"/>
              <a:ext cx="2409955" cy="528350"/>
            </a:xfrm>
            <a:prstGeom prst="rect">
              <a:avLst/>
            </a:prstGeom>
            <a:noFill/>
          </p:spPr>
          <p:txBody>
            <a:bodyPr wrap="square" rtlCol="0" anchor="ctr">
              <a:noAutofit/>
            </a:bodyPr>
            <a:lstStyle/>
            <a:p>
              <a:pPr algn="ctr" defTabSz="914387" fontAlgn="ctr">
                <a:defRPr/>
              </a:pPr>
              <a:r>
                <a:rPr lang="ru-RU" b="1" dirty="0">
                  <a:solidFill>
                    <a:srgbClr val="1D1D1A"/>
                  </a:solidFill>
                  <a:latin typeface="Huawei Sans" panose="020C0503030203020204" pitchFamily="34" charset="0"/>
                </a:rPr>
                <a:t>Пользовательский режим</a:t>
              </a:r>
            </a:p>
          </p:txBody>
        </p:sp>
        <p:sp>
          <p:nvSpPr>
            <p:cNvPr id="12" name="矩形 11"/>
            <p:cNvSpPr/>
            <p:nvPr/>
          </p:nvSpPr>
          <p:spPr>
            <a:xfrm>
              <a:off x="5131607" y="5491838"/>
              <a:ext cx="1811714" cy="369332"/>
            </a:xfrm>
            <a:prstGeom prst="rect">
              <a:avLst/>
            </a:prstGeom>
          </p:spPr>
          <p:txBody>
            <a:bodyPr wrap="square">
              <a:noAutofit/>
            </a:bodyPr>
            <a:lstStyle/>
            <a:p>
              <a:pPr algn="ctr" defTabSz="914400" fontAlgn="ctr">
                <a:defRPr/>
              </a:pPr>
              <a:r>
                <a:rPr lang="ru-RU" b="1" dirty="0">
                  <a:solidFill>
                    <a:srgbClr val="1D1D1A"/>
                  </a:solidFill>
                  <a:latin typeface="Huawei Sans" panose="020C0503030203020204" pitchFamily="34" charset="0"/>
                </a:rPr>
                <a:t>Режим ядра ОС</a:t>
              </a:r>
            </a:p>
          </p:txBody>
        </p:sp>
        <p:sp>
          <p:nvSpPr>
            <p:cNvPr id="13" name="圆角矩形 12"/>
            <p:cNvSpPr/>
            <p:nvPr/>
          </p:nvSpPr>
          <p:spPr>
            <a:xfrm>
              <a:off x="3353989" y="3750541"/>
              <a:ext cx="1082020" cy="2217151"/>
            </a:xfrm>
            <a:prstGeom prst="roundRect">
              <a:avLst/>
            </a:prstGeom>
            <a:noFill/>
            <a:ln w="19050" cap="flat" cmpd="sng" algn="ctr">
              <a:solidFill>
                <a:srgbClr val="EBEBEB">
                  <a:lumMod val="75000"/>
                </a:srgbClr>
              </a:solidFill>
              <a:prstDash val="dash"/>
              <a:miter lim="800000"/>
            </a:ln>
            <a:effectLst/>
          </p:spPr>
          <p:txBody>
            <a:bodyPr wrap="square" rtlCol="0" anchor="ctr">
              <a:noAutofit/>
            </a:bodyPr>
            <a:lstStyle/>
            <a:p>
              <a:pPr algn="ctr" defTabSz="914387" fontAlgn="ctr">
                <a:defRPr/>
              </a:pPr>
              <a:endParaRPr lang="en-US" altLang="zh-CN" kern="0" dirty="0" smtClean="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圆角矩形 13"/>
            <p:cNvSpPr/>
            <p:nvPr/>
          </p:nvSpPr>
          <p:spPr>
            <a:xfrm>
              <a:off x="4726586" y="3750541"/>
              <a:ext cx="1082020" cy="2217151"/>
            </a:xfrm>
            <a:prstGeom prst="roundRect">
              <a:avLst/>
            </a:prstGeom>
            <a:noFill/>
            <a:ln w="19050" cap="flat" cmpd="sng" algn="ctr">
              <a:solidFill>
                <a:srgbClr val="EBEBEB">
                  <a:lumMod val="75000"/>
                </a:srgbClr>
              </a:solidFill>
              <a:prstDash val="dash"/>
              <a:miter lim="800000"/>
            </a:ln>
            <a:effectLst/>
          </p:spPr>
          <p:txBody>
            <a:bodyPr wrap="square" rtlCol="0" anchor="ctr">
              <a:noAutofit/>
            </a:bodyPr>
            <a:lstStyle/>
            <a:p>
              <a:pPr algn="ctr" defTabSz="914387" fontAlgn="ctr">
                <a:defRPr/>
              </a:pPr>
              <a:endParaRPr lang="en-US" altLang="zh-CN" kern="0" dirty="0" smtClean="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圆角矩形 14"/>
            <p:cNvSpPr/>
            <p:nvPr/>
          </p:nvSpPr>
          <p:spPr>
            <a:xfrm>
              <a:off x="6099183" y="3750541"/>
              <a:ext cx="1082020" cy="2217151"/>
            </a:xfrm>
            <a:prstGeom prst="roundRect">
              <a:avLst/>
            </a:prstGeom>
            <a:noFill/>
            <a:ln w="19050" cap="flat" cmpd="sng" algn="ctr">
              <a:solidFill>
                <a:srgbClr val="EBEBEB">
                  <a:lumMod val="75000"/>
                </a:srgbClr>
              </a:solidFill>
              <a:prstDash val="dash"/>
              <a:miter lim="800000"/>
            </a:ln>
            <a:effectLst/>
          </p:spPr>
          <p:txBody>
            <a:bodyPr wrap="square" rtlCol="0" anchor="ctr">
              <a:noAutofit/>
            </a:bodyPr>
            <a:lstStyle/>
            <a:p>
              <a:pPr algn="ctr" defTabSz="914387" fontAlgn="ctr">
                <a:defRPr/>
              </a:pPr>
              <a:endParaRPr lang="en-US" altLang="zh-CN" kern="0" dirty="0" smtClean="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圆角矩形 15"/>
            <p:cNvSpPr/>
            <p:nvPr/>
          </p:nvSpPr>
          <p:spPr>
            <a:xfrm>
              <a:off x="7471780" y="3750541"/>
              <a:ext cx="1082020" cy="2217151"/>
            </a:xfrm>
            <a:prstGeom prst="roundRect">
              <a:avLst/>
            </a:prstGeom>
            <a:noFill/>
            <a:ln w="19050" cap="flat" cmpd="sng" algn="ctr">
              <a:solidFill>
                <a:srgbClr val="EBEBEB">
                  <a:lumMod val="75000"/>
                </a:srgbClr>
              </a:solidFill>
              <a:prstDash val="dash"/>
              <a:miter lim="800000"/>
            </a:ln>
            <a:effectLst/>
          </p:spPr>
          <p:txBody>
            <a:bodyPr wrap="square" rtlCol="0" anchor="ctr">
              <a:noAutofit/>
            </a:bodyPr>
            <a:lstStyle/>
            <a:p>
              <a:pPr algn="ctr" defTabSz="914387" fontAlgn="ctr">
                <a:defRPr/>
              </a:pPr>
              <a:endParaRPr lang="en-US" altLang="zh-CN" kern="0" dirty="0" smtClean="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7" name="组合 16"/>
            <p:cNvGrpSpPr/>
            <p:nvPr/>
          </p:nvGrpSpPr>
          <p:grpSpPr>
            <a:xfrm>
              <a:off x="5360277" y="2341258"/>
              <a:ext cx="1239453" cy="838935"/>
              <a:chOff x="4441402" y="2011072"/>
              <a:chExt cx="904147" cy="704157"/>
            </a:xfrm>
          </p:grpSpPr>
          <p:grpSp>
            <p:nvGrpSpPr>
              <p:cNvPr id="18" name="组合 17"/>
              <p:cNvGrpSpPr/>
              <p:nvPr/>
            </p:nvGrpSpPr>
            <p:grpSpPr>
              <a:xfrm>
                <a:off x="4441402" y="2011072"/>
                <a:ext cx="747891" cy="664580"/>
                <a:chOff x="7297349" y="532481"/>
                <a:chExt cx="422718" cy="610012"/>
              </a:xfrm>
            </p:grpSpPr>
            <p:sp>
              <p:nvSpPr>
                <p:cNvPr id="23" name="Freeform 1252"/>
                <p:cNvSpPr>
                  <a:spLocks/>
                </p:cNvSpPr>
                <p:nvPr/>
              </p:nvSpPr>
              <p:spPr bwMode="auto">
                <a:xfrm rot="16200000" flipH="1">
                  <a:off x="7296549" y="738626"/>
                  <a:ext cx="456773" cy="350961"/>
                </a:xfrm>
                <a:custGeom>
                  <a:avLst/>
                  <a:gdLst>
                    <a:gd name="T0" fmla="*/ 343 w 344"/>
                    <a:gd name="T1" fmla="*/ 35 h 269"/>
                    <a:gd name="T2" fmla="*/ 342 w 344"/>
                    <a:gd name="T3" fmla="*/ 32 h 269"/>
                    <a:gd name="T4" fmla="*/ 338 w 344"/>
                    <a:gd name="T5" fmla="*/ 30 h 269"/>
                    <a:gd name="T6" fmla="*/ 334 w 344"/>
                    <a:gd name="T7" fmla="*/ 29 h 269"/>
                    <a:gd name="T8" fmla="*/ 125 w 344"/>
                    <a:gd name="T9" fmla="*/ 29 h 269"/>
                    <a:gd name="T10" fmla="*/ 125 w 344"/>
                    <a:gd name="T11" fmla="*/ 16 h 269"/>
                    <a:gd name="T12" fmla="*/ 123 w 344"/>
                    <a:gd name="T13" fmla="*/ 10 h 269"/>
                    <a:gd name="T14" fmla="*/ 120 w 344"/>
                    <a:gd name="T15" fmla="*/ 5 h 269"/>
                    <a:gd name="T16" fmla="*/ 115 w 344"/>
                    <a:gd name="T17" fmla="*/ 2 h 269"/>
                    <a:gd name="T18" fmla="*/ 108 w 344"/>
                    <a:gd name="T19" fmla="*/ 0 h 269"/>
                    <a:gd name="T20" fmla="*/ 2 w 344"/>
                    <a:gd name="T21" fmla="*/ 0 h 269"/>
                    <a:gd name="T22" fmla="*/ 0 w 344"/>
                    <a:gd name="T23" fmla="*/ 3 h 269"/>
                    <a:gd name="T24" fmla="*/ 0 w 344"/>
                    <a:gd name="T25" fmla="*/ 258 h 269"/>
                    <a:gd name="T26" fmla="*/ 1 w 344"/>
                    <a:gd name="T27" fmla="*/ 259 h 269"/>
                    <a:gd name="T28" fmla="*/ 49 w 344"/>
                    <a:gd name="T29" fmla="*/ 259 h 269"/>
                    <a:gd name="T30" fmla="*/ 50 w 344"/>
                    <a:gd name="T31" fmla="*/ 258 h 269"/>
                    <a:gd name="T32" fmla="*/ 50 w 344"/>
                    <a:gd name="T33" fmla="*/ 235 h 269"/>
                    <a:gd name="T34" fmla="*/ 140 w 344"/>
                    <a:gd name="T35" fmla="*/ 235 h 269"/>
                    <a:gd name="T36" fmla="*/ 140 w 344"/>
                    <a:gd name="T37" fmla="*/ 264 h 269"/>
                    <a:gd name="T38" fmla="*/ 141 w 344"/>
                    <a:gd name="T39" fmla="*/ 266 h 269"/>
                    <a:gd name="T40" fmla="*/ 146 w 344"/>
                    <a:gd name="T41" fmla="*/ 269 h 269"/>
                    <a:gd name="T42" fmla="*/ 282 w 344"/>
                    <a:gd name="T43" fmla="*/ 269 h 269"/>
                    <a:gd name="T44" fmla="*/ 282 w 344"/>
                    <a:gd name="T45" fmla="*/ 247 h 269"/>
                    <a:gd name="T46" fmla="*/ 293 w 344"/>
                    <a:gd name="T47" fmla="*/ 247 h 269"/>
                    <a:gd name="T48" fmla="*/ 293 w 344"/>
                    <a:gd name="T49" fmla="*/ 269 h 269"/>
                    <a:gd name="T50" fmla="*/ 337 w 344"/>
                    <a:gd name="T51" fmla="*/ 269 h 269"/>
                    <a:gd name="T52" fmla="*/ 342 w 344"/>
                    <a:gd name="T53" fmla="*/ 266 h 269"/>
                    <a:gd name="T54" fmla="*/ 344 w 344"/>
                    <a:gd name="T55" fmla="*/ 261 h 269"/>
                    <a:gd name="T56" fmla="*/ 344 w 344"/>
                    <a:gd name="T57" fmla="*/ 38 h 269"/>
                    <a:gd name="T58" fmla="*/ 343 w 344"/>
                    <a:gd name="T59" fmla="*/ 3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4" h="269">
                      <a:moveTo>
                        <a:pt x="343" y="35"/>
                      </a:moveTo>
                      <a:lnTo>
                        <a:pt x="342" y="32"/>
                      </a:lnTo>
                      <a:lnTo>
                        <a:pt x="338" y="30"/>
                      </a:lnTo>
                      <a:lnTo>
                        <a:pt x="334" y="29"/>
                      </a:lnTo>
                      <a:lnTo>
                        <a:pt x="125" y="29"/>
                      </a:lnTo>
                      <a:lnTo>
                        <a:pt x="125" y="16"/>
                      </a:lnTo>
                      <a:lnTo>
                        <a:pt x="123" y="10"/>
                      </a:lnTo>
                      <a:lnTo>
                        <a:pt x="120" y="5"/>
                      </a:lnTo>
                      <a:lnTo>
                        <a:pt x="115" y="2"/>
                      </a:lnTo>
                      <a:lnTo>
                        <a:pt x="108" y="0"/>
                      </a:lnTo>
                      <a:lnTo>
                        <a:pt x="2" y="0"/>
                      </a:lnTo>
                      <a:lnTo>
                        <a:pt x="0" y="3"/>
                      </a:lnTo>
                      <a:lnTo>
                        <a:pt x="0" y="258"/>
                      </a:lnTo>
                      <a:lnTo>
                        <a:pt x="1" y="259"/>
                      </a:lnTo>
                      <a:lnTo>
                        <a:pt x="49" y="259"/>
                      </a:lnTo>
                      <a:lnTo>
                        <a:pt x="50" y="258"/>
                      </a:lnTo>
                      <a:lnTo>
                        <a:pt x="50" y="235"/>
                      </a:lnTo>
                      <a:lnTo>
                        <a:pt x="140" y="235"/>
                      </a:lnTo>
                      <a:lnTo>
                        <a:pt x="140" y="264"/>
                      </a:lnTo>
                      <a:lnTo>
                        <a:pt x="141" y="266"/>
                      </a:lnTo>
                      <a:lnTo>
                        <a:pt x="146" y="269"/>
                      </a:lnTo>
                      <a:lnTo>
                        <a:pt x="282" y="269"/>
                      </a:lnTo>
                      <a:lnTo>
                        <a:pt x="282" y="247"/>
                      </a:lnTo>
                      <a:lnTo>
                        <a:pt x="293" y="247"/>
                      </a:lnTo>
                      <a:lnTo>
                        <a:pt x="293" y="269"/>
                      </a:lnTo>
                      <a:lnTo>
                        <a:pt x="337" y="269"/>
                      </a:lnTo>
                      <a:lnTo>
                        <a:pt x="342" y="266"/>
                      </a:lnTo>
                      <a:lnTo>
                        <a:pt x="344" y="261"/>
                      </a:lnTo>
                      <a:lnTo>
                        <a:pt x="344" y="38"/>
                      </a:lnTo>
                      <a:lnTo>
                        <a:pt x="343" y="35"/>
                      </a:lnTo>
                      <a:close/>
                    </a:path>
                  </a:pathLst>
                </a:custGeom>
                <a:solidFill>
                  <a:srgbClr val="666666">
                    <a:lumMod val="20000"/>
                    <a:lumOff val="80000"/>
                  </a:srgbClr>
                </a:solidFill>
                <a:ln w="9525" cap="flat" cmpd="sng" algn="ctr">
                  <a:solidFill>
                    <a:srgbClr val="666666"/>
                  </a:solidFill>
                  <a:prstDash val="solid"/>
                  <a:miter lim="800000"/>
                  <a:headEnd type="none" w="med" len="med"/>
                  <a:tailEnd type="none" w="med" len="med"/>
                </a:ln>
                <a:effectLst/>
                <a:extLst/>
              </p:spPr>
              <p:txBody>
                <a:bodyPr vert="horz" wrap="square" lIns="96741" tIns="48370" rIns="96741" bIns="48370" numCol="1" rtlCol="0" anchor="ctr" anchorCtr="1" compatLnSpc="1">
                  <a:noAutofit/>
                </a:bodyPr>
                <a:lstStyle/>
                <a:p>
                  <a:pPr algn="ctr" defTabSz="914218" fontAlgn="ctr">
                    <a:spcBef>
                      <a:spcPts val="423"/>
                    </a:spcBef>
                    <a:spcAft>
                      <a:spcPct val="0"/>
                    </a:spcAft>
                    <a:buClr>
                      <a:prstClr val="white"/>
                    </a:buClr>
                    <a:buSzPct val="60000"/>
                    <a:defRPr/>
                  </a:pPr>
                  <a:endParaRPr lang="en-US" altLang="zh-CN" sz="1600" b="1" kern="0" dirty="0" smtClean="0">
                    <a:gradFill>
                      <a:gsLst>
                        <a:gs pos="0">
                          <a:prstClr val="white"/>
                        </a:gs>
                        <a:gs pos="100000">
                          <a:srgbClr val="4FEEFF"/>
                        </a:gs>
                      </a:gsLst>
                      <a:lin ang="5400000" scaled="0"/>
                      <a:tileRect/>
                    </a:gra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 name="Freeform 1251"/>
                <p:cNvSpPr>
                  <a:spLocks/>
                </p:cNvSpPr>
                <p:nvPr/>
              </p:nvSpPr>
              <p:spPr bwMode="auto">
                <a:xfrm rot="16200000" flipH="1">
                  <a:off x="7447628" y="382202"/>
                  <a:ext cx="122160" cy="422718"/>
                </a:xfrm>
                <a:custGeom>
                  <a:avLst/>
                  <a:gdLst>
                    <a:gd name="T0" fmla="*/ 63 w 92"/>
                    <a:gd name="T1" fmla="*/ 276 h 324"/>
                    <a:gd name="T2" fmla="*/ 63 w 92"/>
                    <a:gd name="T3" fmla="*/ 323 h 324"/>
                    <a:gd name="T4" fmla="*/ 63 w 92"/>
                    <a:gd name="T5" fmla="*/ 323 h 324"/>
                    <a:gd name="T6" fmla="*/ 64 w 92"/>
                    <a:gd name="T7" fmla="*/ 324 h 324"/>
                    <a:gd name="T8" fmla="*/ 92 w 92"/>
                    <a:gd name="T9" fmla="*/ 324 h 324"/>
                    <a:gd name="T10" fmla="*/ 92 w 92"/>
                    <a:gd name="T11" fmla="*/ 324 h 324"/>
                    <a:gd name="T12" fmla="*/ 92 w 92"/>
                    <a:gd name="T13" fmla="*/ 323 h 324"/>
                    <a:gd name="T14" fmla="*/ 92 w 92"/>
                    <a:gd name="T15" fmla="*/ 19 h 324"/>
                    <a:gd name="T16" fmla="*/ 92 w 92"/>
                    <a:gd name="T17" fmla="*/ 14 h 324"/>
                    <a:gd name="T18" fmla="*/ 92 w 92"/>
                    <a:gd name="T19" fmla="*/ 9 h 324"/>
                    <a:gd name="T20" fmla="*/ 92 w 92"/>
                    <a:gd name="T21" fmla="*/ 9 h 324"/>
                    <a:gd name="T22" fmla="*/ 92 w 92"/>
                    <a:gd name="T23" fmla="*/ 6 h 324"/>
                    <a:gd name="T24" fmla="*/ 90 w 92"/>
                    <a:gd name="T25" fmla="*/ 2 h 324"/>
                    <a:gd name="T26" fmla="*/ 86 w 92"/>
                    <a:gd name="T27" fmla="*/ 0 h 324"/>
                    <a:gd name="T28" fmla="*/ 83 w 92"/>
                    <a:gd name="T29" fmla="*/ 0 h 324"/>
                    <a:gd name="T30" fmla="*/ 11 w 92"/>
                    <a:gd name="T31" fmla="*/ 0 h 324"/>
                    <a:gd name="T32" fmla="*/ 11 w 92"/>
                    <a:gd name="T33" fmla="*/ 0 h 324"/>
                    <a:gd name="T34" fmla="*/ 8 w 92"/>
                    <a:gd name="T35" fmla="*/ 0 h 324"/>
                    <a:gd name="T36" fmla="*/ 3 w 92"/>
                    <a:gd name="T37" fmla="*/ 2 h 324"/>
                    <a:gd name="T38" fmla="*/ 1 w 92"/>
                    <a:gd name="T39" fmla="*/ 6 h 324"/>
                    <a:gd name="T40" fmla="*/ 0 w 92"/>
                    <a:gd name="T41" fmla="*/ 9 h 324"/>
                    <a:gd name="T42" fmla="*/ 0 w 92"/>
                    <a:gd name="T43" fmla="*/ 19 h 324"/>
                    <a:gd name="T44" fmla="*/ 0 w 92"/>
                    <a:gd name="T45" fmla="*/ 19 h 324"/>
                    <a:gd name="T46" fmla="*/ 1 w 92"/>
                    <a:gd name="T47" fmla="*/ 24 h 324"/>
                    <a:gd name="T48" fmla="*/ 3 w 92"/>
                    <a:gd name="T49" fmla="*/ 27 h 324"/>
                    <a:gd name="T50" fmla="*/ 8 w 92"/>
                    <a:gd name="T51" fmla="*/ 29 h 324"/>
                    <a:gd name="T52" fmla="*/ 11 w 92"/>
                    <a:gd name="T53" fmla="*/ 31 h 324"/>
                    <a:gd name="T54" fmla="*/ 63 w 92"/>
                    <a:gd name="T55" fmla="*/ 31 h 324"/>
                    <a:gd name="T56" fmla="*/ 63 w 92"/>
                    <a:gd name="T57" fmla="*/ 60 h 324"/>
                    <a:gd name="T58" fmla="*/ 53 w 92"/>
                    <a:gd name="T59" fmla="*/ 60 h 324"/>
                    <a:gd name="T60" fmla="*/ 53 w 92"/>
                    <a:gd name="T61" fmla="*/ 60 h 324"/>
                    <a:gd name="T62" fmla="*/ 48 w 92"/>
                    <a:gd name="T63" fmla="*/ 62 h 324"/>
                    <a:gd name="T64" fmla="*/ 42 w 92"/>
                    <a:gd name="T65" fmla="*/ 66 h 324"/>
                    <a:gd name="T66" fmla="*/ 40 w 92"/>
                    <a:gd name="T67" fmla="*/ 70 h 324"/>
                    <a:gd name="T68" fmla="*/ 39 w 92"/>
                    <a:gd name="T69" fmla="*/ 75 h 324"/>
                    <a:gd name="T70" fmla="*/ 39 w 92"/>
                    <a:gd name="T71" fmla="*/ 140 h 324"/>
                    <a:gd name="T72" fmla="*/ 39 w 92"/>
                    <a:gd name="T73" fmla="*/ 140 h 324"/>
                    <a:gd name="T74" fmla="*/ 40 w 92"/>
                    <a:gd name="T75" fmla="*/ 145 h 324"/>
                    <a:gd name="T76" fmla="*/ 42 w 92"/>
                    <a:gd name="T77" fmla="*/ 149 h 324"/>
                    <a:gd name="T78" fmla="*/ 48 w 92"/>
                    <a:gd name="T79" fmla="*/ 152 h 324"/>
                    <a:gd name="T80" fmla="*/ 53 w 92"/>
                    <a:gd name="T81" fmla="*/ 153 h 324"/>
                    <a:gd name="T82" fmla="*/ 63 w 92"/>
                    <a:gd name="T83" fmla="*/ 153 h 324"/>
                    <a:gd name="T84" fmla="*/ 63 w 92"/>
                    <a:gd name="T85" fmla="*/ 202 h 324"/>
                    <a:gd name="T86" fmla="*/ 49 w 92"/>
                    <a:gd name="T87" fmla="*/ 202 h 324"/>
                    <a:gd name="T88" fmla="*/ 49 w 92"/>
                    <a:gd name="T89" fmla="*/ 202 h 324"/>
                    <a:gd name="T90" fmla="*/ 46 w 92"/>
                    <a:gd name="T91" fmla="*/ 203 h 324"/>
                    <a:gd name="T92" fmla="*/ 41 w 92"/>
                    <a:gd name="T93" fmla="*/ 206 h 324"/>
                    <a:gd name="T94" fmla="*/ 39 w 92"/>
                    <a:gd name="T95" fmla="*/ 210 h 324"/>
                    <a:gd name="T96" fmla="*/ 39 w 92"/>
                    <a:gd name="T97" fmla="*/ 213 h 324"/>
                    <a:gd name="T98" fmla="*/ 39 w 92"/>
                    <a:gd name="T99" fmla="*/ 267 h 324"/>
                    <a:gd name="T100" fmla="*/ 39 w 92"/>
                    <a:gd name="T101" fmla="*/ 267 h 324"/>
                    <a:gd name="T102" fmla="*/ 39 w 92"/>
                    <a:gd name="T103" fmla="*/ 270 h 324"/>
                    <a:gd name="T104" fmla="*/ 41 w 92"/>
                    <a:gd name="T105" fmla="*/ 274 h 324"/>
                    <a:gd name="T106" fmla="*/ 46 w 92"/>
                    <a:gd name="T107" fmla="*/ 276 h 324"/>
                    <a:gd name="T108" fmla="*/ 49 w 92"/>
                    <a:gd name="T109" fmla="*/ 276 h 324"/>
                    <a:gd name="T110" fmla="*/ 63 w 92"/>
                    <a:gd name="T111" fmla="*/ 276 h 324"/>
                    <a:gd name="T112" fmla="*/ 63 w 92"/>
                    <a:gd name="T113" fmla="*/ 27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 h="324">
                      <a:moveTo>
                        <a:pt x="63" y="276"/>
                      </a:moveTo>
                      <a:lnTo>
                        <a:pt x="63" y="323"/>
                      </a:lnTo>
                      <a:lnTo>
                        <a:pt x="63" y="323"/>
                      </a:lnTo>
                      <a:lnTo>
                        <a:pt x="64" y="324"/>
                      </a:lnTo>
                      <a:lnTo>
                        <a:pt x="92" y="324"/>
                      </a:lnTo>
                      <a:lnTo>
                        <a:pt x="92" y="324"/>
                      </a:lnTo>
                      <a:lnTo>
                        <a:pt x="92" y="323"/>
                      </a:lnTo>
                      <a:lnTo>
                        <a:pt x="92" y="19"/>
                      </a:lnTo>
                      <a:lnTo>
                        <a:pt x="92" y="14"/>
                      </a:lnTo>
                      <a:lnTo>
                        <a:pt x="92" y="9"/>
                      </a:lnTo>
                      <a:lnTo>
                        <a:pt x="92" y="9"/>
                      </a:lnTo>
                      <a:lnTo>
                        <a:pt x="92" y="6"/>
                      </a:lnTo>
                      <a:lnTo>
                        <a:pt x="90" y="2"/>
                      </a:lnTo>
                      <a:lnTo>
                        <a:pt x="86" y="0"/>
                      </a:lnTo>
                      <a:lnTo>
                        <a:pt x="83" y="0"/>
                      </a:lnTo>
                      <a:lnTo>
                        <a:pt x="11" y="0"/>
                      </a:lnTo>
                      <a:lnTo>
                        <a:pt x="11" y="0"/>
                      </a:lnTo>
                      <a:lnTo>
                        <a:pt x="8" y="0"/>
                      </a:lnTo>
                      <a:lnTo>
                        <a:pt x="3" y="2"/>
                      </a:lnTo>
                      <a:lnTo>
                        <a:pt x="1" y="6"/>
                      </a:lnTo>
                      <a:lnTo>
                        <a:pt x="0" y="9"/>
                      </a:lnTo>
                      <a:lnTo>
                        <a:pt x="0" y="19"/>
                      </a:lnTo>
                      <a:lnTo>
                        <a:pt x="0" y="19"/>
                      </a:lnTo>
                      <a:lnTo>
                        <a:pt x="1" y="24"/>
                      </a:lnTo>
                      <a:lnTo>
                        <a:pt x="3" y="27"/>
                      </a:lnTo>
                      <a:lnTo>
                        <a:pt x="8" y="29"/>
                      </a:lnTo>
                      <a:lnTo>
                        <a:pt x="11" y="31"/>
                      </a:lnTo>
                      <a:lnTo>
                        <a:pt x="63" y="31"/>
                      </a:lnTo>
                      <a:lnTo>
                        <a:pt x="63" y="60"/>
                      </a:lnTo>
                      <a:lnTo>
                        <a:pt x="53" y="60"/>
                      </a:lnTo>
                      <a:lnTo>
                        <a:pt x="53" y="60"/>
                      </a:lnTo>
                      <a:lnTo>
                        <a:pt x="48" y="62"/>
                      </a:lnTo>
                      <a:lnTo>
                        <a:pt x="42" y="66"/>
                      </a:lnTo>
                      <a:lnTo>
                        <a:pt x="40" y="70"/>
                      </a:lnTo>
                      <a:lnTo>
                        <a:pt x="39" y="75"/>
                      </a:lnTo>
                      <a:lnTo>
                        <a:pt x="39" y="140"/>
                      </a:lnTo>
                      <a:lnTo>
                        <a:pt x="39" y="140"/>
                      </a:lnTo>
                      <a:lnTo>
                        <a:pt x="40" y="145"/>
                      </a:lnTo>
                      <a:lnTo>
                        <a:pt x="42" y="149"/>
                      </a:lnTo>
                      <a:lnTo>
                        <a:pt x="48" y="152"/>
                      </a:lnTo>
                      <a:lnTo>
                        <a:pt x="53" y="153"/>
                      </a:lnTo>
                      <a:lnTo>
                        <a:pt x="63" y="153"/>
                      </a:lnTo>
                      <a:lnTo>
                        <a:pt x="63" y="202"/>
                      </a:lnTo>
                      <a:lnTo>
                        <a:pt x="49" y="202"/>
                      </a:lnTo>
                      <a:lnTo>
                        <a:pt x="49" y="202"/>
                      </a:lnTo>
                      <a:lnTo>
                        <a:pt x="46" y="203"/>
                      </a:lnTo>
                      <a:lnTo>
                        <a:pt x="41" y="206"/>
                      </a:lnTo>
                      <a:lnTo>
                        <a:pt x="39" y="210"/>
                      </a:lnTo>
                      <a:lnTo>
                        <a:pt x="39" y="213"/>
                      </a:lnTo>
                      <a:lnTo>
                        <a:pt x="39" y="267"/>
                      </a:lnTo>
                      <a:lnTo>
                        <a:pt x="39" y="267"/>
                      </a:lnTo>
                      <a:lnTo>
                        <a:pt x="39" y="270"/>
                      </a:lnTo>
                      <a:lnTo>
                        <a:pt x="41" y="274"/>
                      </a:lnTo>
                      <a:lnTo>
                        <a:pt x="46" y="276"/>
                      </a:lnTo>
                      <a:lnTo>
                        <a:pt x="49" y="276"/>
                      </a:lnTo>
                      <a:lnTo>
                        <a:pt x="63" y="276"/>
                      </a:lnTo>
                      <a:lnTo>
                        <a:pt x="63" y="276"/>
                      </a:lnTo>
                      <a:close/>
                    </a:path>
                  </a:pathLst>
                </a:custGeom>
                <a:solidFill>
                  <a:srgbClr val="666666">
                    <a:lumMod val="20000"/>
                    <a:lumOff val="80000"/>
                  </a:srgbClr>
                </a:solidFill>
                <a:ln w="9525" cap="flat" cmpd="sng" algn="ctr">
                  <a:solidFill>
                    <a:srgbClr val="666666"/>
                  </a:solidFill>
                  <a:prstDash val="solid"/>
                  <a:miter lim="800000"/>
                  <a:headEnd type="none" w="med" len="med"/>
                  <a:tailEnd type="none" w="med" len="med"/>
                </a:ln>
                <a:effectLst/>
                <a:extLst/>
              </p:spPr>
              <p:txBody>
                <a:bodyPr vert="horz" wrap="square" lIns="96741" tIns="48370" rIns="96741" bIns="48370" numCol="1" rtlCol="0" anchor="ctr" anchorCtr="1" compatLnSpc="1">
                  <a:noAutofit/>
                </a:bodyPr>
                <a:lstStyle/>
                <a:p>
                  <a:pPr algn="ctr" defTabSz="914218" fontAlgn="ctr">
                    <a:spcBef>
                      <a:spcPts val="423"/>
                    </a:spcBef>
                    <a:spcAft>
                      <a:spcPct val="0"/>
                    </a:spcAft>
                    <a:buClr>
                      <a:prstClr val="white"/>
                    </a:buClr>
                    <a:buSzPct val="60000"/>
                    <a:defRPr/>
                  </a:pPr>
                  <a:endParaRPr lang="en-US" altLang="zh-CN" sz="1692" b="1" kern="0" dirty="0" smtClean="0">
                    <a:gradFill>
                      <a:gsLst>
                        <a:gs pos="0">
                          <a:prstClr val="white"/>
                        </a:gs>
                        <a:gs pos="100000">
                          <a:srgbClr val="4FEEFF"/>
                        </a:gs>
                      </a:gsLst>
                      <a:lin ang="5400000" scaled="0"/>
                      <a:tileRect/>
                    </a:gra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9" name="组合 136"/>
              <p:cNvGrpSpPr/>
              <p:nvPr/>
            </p:nvGrpSpPr>
            <p:grpSpPr>
              <a:xfrm>
                <a:off x="4695423" y="2229425"/>
                <a:ext cx="356517" cy="446226"/>
                <a:chOff x="8908256" y="2200724"/>
                <a:chExt cx="602693" cy="1037030"/>
              </a:xfrm>
            </p:grpSpPr>
            <p:pic>
              <p:nvPicPr>
                <p:cNvPr id="21" name="Picture 2" descr="C:\Users\w00204092.CHINA\Desktop\PNG\芯片图标-01.png"/>
                <p:cNvPicPr>
                  <a:picLocks noChangeAspect="1" noChangeArrowheads="1"/>
                </p:cNvPicPr>
                <p:nvPr/>
              </p:nvPicPr>
              <p:blipFill>
                <a:blip r:embed="rId3" cstate="email">
                  <a:lum bright="-20000"/>
                  <a:extLst>
                    <a:ext uri="{28A0092B-C50C-407E-A947-70E740481C1C}">
                      <a14:useLocalDpi xmlns:a14="http://schemas.microsoft.com/office/drawing/2010/main"/>
                    </a:ext>
                  </a:extLst>
                </a:blip>
                <a:srcRect/>
                <a:stretch>
                  <a:fillRect/>
                </a:stretch>
              </p:blipFill>
              <p:spPr bwMode="auto">
                <a:xfrm>
                  <a:off x="8908256" y="2200724"/>
                  <a:ext cx="602693" cy="1037030"/>
                </a:xfrm>
                <a:prstGeom prst="rect">
                  <a:avLst/>
                </a:prstGeom>
                <a:noFill/>
                <a:ln>
                  <a:noFill/>
                </a:ln>
              </p:spPr>
            </p:pic>
            <p:sp>
              <p:nvSpPr>
                <p:cNvPr id="22" name="矩形 21"/>
                <p:cNvSpPr/>
                <p:nvPr/>
              </p:nvSpPr>
              <p:spPr bwMode="auto">
                <a:xfrm>
                  <a:off x="9029549" y="2534015"/>
                  <a:ext cx="274002" cy="276038"/>
                </a:xfrm>
                <a:prstGeom prst="rect">
                  <a:avLst/>
                </a:prstGeom>
                <a:solidFill>
                  <a:srgbClr val="00A8CB"/>
                </a:solidFill>
                <a:ln>
                  <a:noFill/>
                </a:ln>
                <a:effectLst/>
                <a:extLst/>
              </p:spPr>
              <p:txBody>
                <a:bodyPr vert="horz" wrap="square" lIns="91428" tIns="45714" rIns="91428" bIns="45714" numCol="1" rtlCol="0" anchor="t" anchorCtr="0" compatLnSpc="1">
                  <a:prstTxWarp prst="textNoShape">
                    <a:avLst/>
                  </a:prstTxWarp>
                  <a:noAutofit/>
                </a:bodyPr>
                <a:lstStyle/>
                <a:p>
                  <a:pPr defTabSz="914309" fontAlgn="ctr">
                    <a:spcBef>
                      <a:spcPct val="0"/>
                    </a:spcBef>
                    <a:spcAft>
                      <a:spcPct val="0"/>
                    </a:spcAft>
                    <a:buClr>
                      <a:srgbClr val="CC9900"/>
                    </a:buClr>
                    <a:buFont typeface="Wingdings" pitchFamily="2" charset="2"/>
                    <a:buChar char="n"/>
                    <a:defRPr/>
                  </a:pPr>
                  <a:endParaRPr lang="en-US" sz="1200" kern="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20" name="文本框 19"/>
              <p:cNvSpPr txBox="1"/>
              <p:nvPr/>
            </p:nvSpPr>
            <p:spPr>
              <a:xfrm>
                <a:off x="4684046" y="2271760"/>
                <a:ext cx="661503" cy="443469"/>
              </a:xfrm>
              <a:prstGeom prst="rect">
                <a:avLst/>
              </a:prstGeom>
              <a:noFill/>
            </p:spPr>
            <p:txBody>
              <a:bodyPr wrap="square" rtlCol="0">
                <a:noAutofit/>
              </a:bodyPr>
              <a:lstStyle/>
              <a:p>
                <a:pPr defTabSz="914400" fontAlgn="ctr">
                  <a:defRPr/>
                </a:pPr>
                <a:r>
                  <a:rPr lang="ru-RU" sz="1200" b="1">
                    <a:solidFill>
                      <a:srgbClr val="1D1D1A"/>
                    </a:solidFill>
                    <a:latin typeface="Huawei Sans" panose="020C0503030203020204" pitchFamily="34" charset="0"/>
                  </a:rPr>
                  <a:t>Hi1822</a:t>
                </a:r>
              </a:p>
            </p:txBody>
          </p:sp>
        </p:grpSp>
        <p:sp>
          <p:nvSpPr>
            <p:cNvPr id="25" name="矩形 24"/>
            <p:cNvSpPr/>
            <p:nvPr/>
          </p:nvSpPr>
          <p:spPr>
            <a:xfrm>
              <a:off x="5444452" y="1221499"/>
              <a:ext cx="1016838" cy="229189"/>
            </a:xfrm>
            <a:prstGeom prst="rect">
              <a:avLst/>
            </a:prstGeom>
            <a:noFill/>
            <a:ln w="12700" cap="flat" cmpd="sng" algn="ctr">
              <a:noFill/>
              <a:prstDash val="solid"/>
              <a:miter lim="800000"/>
            </a:ln>
            <a:effectLst/>
          </p:spPr>
          <p:txBody>
            <a:bodyPr wrap="square" rtlCol="0" anchor="ctr">
              <a:noAutofit/>
            </a:bodyPr>
            <a:lstStyle/>
            <a:p>
              <a:pPr algn="ctr" defTabSz="914387" fontAlgn="ctr">
                <a:defRPr/>
              </a:pPr>
              <a:r>
                <a:rPr lang="ru-RU" sz="1600">
                  <a:solidFill>
                    <a:srgbClr val="1D1D1A"/>
                  </a:solidFill>
                  <a:latin typeface="Huawei Sans" panose="020C0503030203020204" pitchFamily="34" charset="0"/>
                </a:rPr>
                <a:t>Хост</a:t>
              </a:r>
            </a:p>
          </p:txBody>
        </p:sp>
        <p:sp>
          <p:nvSpPr>
            <p:cNvPr id="26" name="云形 25"/>
            <p:cNvSpPr/>
            <p:nvPr/>
          </p:nvSpPr>
          <p:spPr bwMode="auto">
            <a:xfrm>
              <a:off x="5053676" y="1659228"/>
              <a:ext cx="1815696" cy="427042"/>
            </a:xfrm>
            <a:prstGeom prst="cloud">
              <a:avLst/>
            </a:prstGeom>
            <a:solidFill>
              <a:srgbClr val="E0E0E0"/>
            </a:solidFill>
            <a:ln w="19050" cap="flat" cmpd="sng" algn="ctr">
              <a:solidFill>
                <a:srgbClr val="E0E0E0"/>
              </a:solidFill>
              <a:prstDash val="solid"/>
              <a:miter lim="800000"/>
            </a:ln>
            <a:effectLst/>
          </p:spPr>
          <p:txBody>
            <a:bodyPr wrap="square" lIns="0" tIns="0" rIns="0" bIns="0" anchor="ctr">
              <a:noAutofit/>
            </a:bodyPr>
            <a:lstStyle/>
            <a:p>
              <a:pPr algn="ctr" defTabSz="914309" fontAlgn="ctr">
                <a:defRPr/>
              </a:pPr>
              <a:r>
                <a:rPr lang="ru-RU" sz="1200">
                  <a:solidFill>
                    <a:prstClr val="black"/>
                  </a:solidFill>
                  <a:latin typeface="Huawei Sans" panose="020C0503030203020204" pitchFamily="34" charset="0"/>
                </a:rPr>
                <a:t>Коммутатор Fibre Channel</a:t>
              </a:r>
            </a:p>
          </p:txBody>
        </p:sp>
        <p:sp>
          <p:nvSpPr>
            <p:cNvPr id="27" name="矩形 26"/>
            <p:cNvSpPr/>
            <p:nvPr/>
          </p:nvSpPr>
          <p:spPr>
            <a:xfrm>
              <a:off x="3428785" y="4479979"/>
              <a:ext cx="978839" cy="514240"/>
            </a:xfrm>
            <a:prstGeom prst="rect">
              <a:avLst/>
            </a:prstGeom>
            <a:noFill/>
            <a:ln w="12700" cap="flat" cmpd="sng" algn="ctr">
              <a:solidFill>
                <a:schemeClr val="tx2">
                  <a:lumMod val="95000"/>
                </a:schemeClr>
              </a:solidFill>
              <a:prstDash val="solid"/>
              <a:miter lim="800000"/>
            </a:ln>
            <a:effectLst/>
          </p:spPr>
          <p:txBody>
            <a:bodyPr wrap="square" rtlCol="0" anchor="ctr">
              <a:noAutofit/>
            </a:bodyPr>
            <a:lstStyle/>
            <a:p>
              <a:pPr algn="ctr" defTabSz="914387" fontAlgn="ctr">
                <a:defRPr/>
              </a:pPr>
              <a:r>
                <a:rPr lang="ru-RU" sz="1100" b="1" dirty="0">
                  <a:latin typeface="Huawei Sans" panose="020C0503030203020204" pitchFamily="34" charset="0"/>
                </a:rPr>
                <a:t>Процесс управления системой</a:t>
              </a:r>
            </a:p>
          </p:txBody>
        </p:sp>
        <p:sp>
          <p:nvSpPr>
            <p:cNvPr id="28" name="矩形 27"/>
            <p:cNvSpPr/>
            <p:nvPr/>
          </p:nvSpPr>
          <p:spPr>
            <a:xfrm>
              <a:off x="3150631" y="4152521"/>
              <a:ext cx="1530894" cy="239255"/>
            </a:xfrm>
            <a:prstGeom prst="rect">
              <a:avLst/>
            </a:prstGeom>
            <a:noFill/>
            <a:ln w="12700" cap="flat" cmpd="sng" algn="ctr">
              <a:noFill/>
              <a:prstDash val="solid"/>
              <a:miter lim="800000"/>
            </a:ln>
            <a:effectLst/>
          </p:spPr>
          <p:txBody>
            <a:bodyPr wrap="square" rtlCol="0" anchor="ctr">
              <a:noAutofit/>
            </a:bodyPr>
            <a:lstStyle/>
            <a:p>
              <a:pPr algn="ctr" defTabSz="914387" fontAlgn="ctr">
                <a:defRPr/>
              </a:pPr>
              <a:r>
                <a:rPr lang="ru-RU" sz="1200" b="1">
                  <a:latin typeface="Huawei Sans" panose="020C0503030203020204" pitchFamily="34" charset="0"/>
                </a:rPr>
                <a:t>Процесс I/O</a:t>
              </a:r>
            </a:p>
          </p:txBody>
        </p:sp>
        <p:sp>
          <p:nvSpPr>
            <p:cNvPr id="29" name="矩形 28"/>
            <p:cNvSpPr/>
            <p:nvPr/>
          </p:nvSpPr>
          <p:spPr>
            <a:xfrm>
              <a:off x="5860557" y="4157871"/>
              <a:ext cx="1530894" cy="239255"/>
            </a:xfrm>
            <a:prstGeom prst="rect">
              <a:avLst/>
            </a:prstGeom>
            <a:noFill/>
            <a:ln w="12700" cap="flat" cmpd="sng" algn="ctr">
              <a:noFill/>
              <a:prstDash val="solid"/>
              <a:miter lim="800000"/>
            </a:ln>
            <a:effectLst/>
          </p:spPr>
          <p:txBody>
            <a:bodyPr wrap="square" rtlCol="0" anchor="ctr">
              <a:noAutofit/>
            </a:bodyPr>
            <a:lstStyle/>
            <a:p>
              <a:pPr algn="ctr" defTabSz="914387" fontAlgn="ctr">
                <a:defRPr/>
              </a:pPr>
              <a:r>
                <a:rPr lang="ru-RU" sz="1200" b="1">
                  <a:latin typeface="Huawei Sans" panose="020C0503030203020204" pitchFamily="34" charset="0"/>
                </a:rPr>
                <a:t>Процесс I/O</a:t>
              </a:r>
            </a:p>
          </p:txBody>
        </p:sp>
        <p:sp>
          <p:nvSpPr>
            <p:cNvPr id="30" name="矩形 29"/>
            <p:cNvSpPr/>
            <p:nvPr/>
          </p:nvSpPr>
          <p:spPr>
            <a:xfrm>
              <a:off x="7252079" y="4152520"/>
              <a:ext cx="1530894" cy="239255"/>
            </a:xfrm>
            <a:prstGeom prst="rect">
              <a:avLst/>
            </a:prstGeom>
            <a:noFill/>
            <a:ln w="12700" cap="flat" cmpd="sng" algn="ctr">
              <a:noFill/>
              <a:prstDash val="solid"/>
              <a:miter lim="800000"/>
            </a:ln>
            <a:effectLst/>
          </p:spPr>
          <p:txBody>
            <a:bodyPr wrap="square" rtlCol="0" anchor="ctr">
              <a:noAutofit/>
            </a:bodyPr>
            <a:lstStyle/>
            <a:p>
              <a:pPr algn="ctr" defTabSz="914387" fontAlgn="ctr">
                <a:defRPr/>
              </a:pPr>
              <a:r>
                <a:rPr lang="ru-RU" sz="1200" b="1">
                  <a:latin typeface="Huawei Sans" panose="020C0503030203020204" pitchFamily="34" charset="0"/>
                </a:rPr>
                <a:t>Процесс I/O</a:t>
              </a:r>
            </a:p>
          </p:txBody>
        </p:sp>
        <p:sp>
          <p:nvSpPr>
            <p:cNvPr id="31" name="文本框 30"/>
            <p:cNvSpPr txBox="1"/>
            <p:nvPr/>
          </p:nvSpPr>
          <p:spPr>
            <a:xfrm>
              <a:off x="3333631" y="5979092"/>
              <a:ext cx="1397815" cy="528350"/>
            </a:xfrm>
            <a:prstGeom prst="rect">
              <a:avLst/>
            </a:prstGeom>
            <a:noFill/>
          </p:spPr>
          <p:txBody>
            <a:bodyPr wrap="square" rtlCol="0">
              <a:noAutofit/>
            </a:bodyPr>
            <a:lstStyle/>
            <a:p>
              <a:pPr defTabSz="914387" fontAlgn="ctr">
                <a:defRPr/>
              </a:pPr>
              <a:r>
                <a:rPr lang="ru-RU" sz="1400">
                  <a:solidFill>
                    <a:srgbClr val="1D1D1A"/>
                  </a:solidFill>
                  <a:latin typeface="Huawei Sans" panose="020C0503030203020204" pitchFamily="34" charset="0"/>
                </a:rPr>
                <a:t>Контроллер 0</a:t>
              </a:r>
            </a:p>
          </p:txBody>
        </p:sp>
        <p:sp>
          <p:nvSpPr>
            <p:cNvPr id="32" name="文本框 31"/>
            <p:cNvSpPr txBox="1"/>
            <p:nvPr/>
          </p:nvSpPr>
          <p:spPr>
            <a:xfrm>
              <a:off x="4764153" y="5968390"/>
              <a:ext cx="1397815" cy="528350"/>
            </a:xfrm>
            <a:prstGeom prst="rect">
              <a:avLst/>
            </a:prstGeom>
            <a:noFill/>
          </p:spPr>
          <p:txBody>
            <a:bodyPr wrap="square" rtlCol="0">
              <a:noAutofit/>
            </a:bodyPr>
            <a:lstStyle/>
            <a:p>
              <a:pPr defTabSz="914387" fontAlgn="ctr">
                <a:defRPr/>
              </a:pPr>
              <a:r>
                <a:rPr lang="ru-RU" sz="1400">
                  <a:solidFill>
                    <a:srgbClr val="1D1D1A"/>
                  </a:solidFill>
                  <a:latin typeface="Huawei Sans" panose="020C0503030203020204" pitchFamily="34" charset="0"/>
                </a:rPr>
                <a:t>Контроллер 1</a:t>
              </a:r>
            </a:p>
          </p:txBody>
        </p:sp>
        <p:sp>
          <p:nvSpPr>
            <p:cNvPr id="33" name="文本框 32"/>
            <p:cNvSpPr txBox="1"/>
            <p:nvPr/>
          </p:nvSpPr>
          <p:spPr>
            <a:xfrm>
              <a:off x="6102483" y="5978864"/>
              <a:ext cx="1397815" cy="528350"/>
            </a:xfrm>
            <a:prstGeom prst="rect">
              <a:avLst/>
            </a:prstGeom>
            <a:noFill/>
          </p:spPr>
          <p:txBody>
            <a:bodyPr wrap="square" rtlCol="0">
              <a:noAutofit/>
            </a:bodyPr>
            <a:lstStyle/>
            <a:p>
              <a:pPr defTabSz="914387" fontAlgn="ctr">
                <a:defRPr/>
              </a:pPr>
              <a:r>
                <a:rPr lang="ru-RU" sz="1400">
                  <a:solidFill>
                    <a:srgbClr val="1D1D1A"/>
                  </a:solidFill>
                  <a:latin typeface="Huawei Sans" panose="020C0503030203020204" pitchFamily="34" charset="0"/>
                </a:rPr>
                <a:t>Контроллер 2</a:t>
              </a:r>
            </a:p>
          </p:txBody>
        </p:sp>
        <p:sp>
          <p:nvSpPr>
            <p:cNvPr id="34" name="文本框 33"/>
            <p:cNvSpPr txBox="1"/>
            <p:nvPr/>
          </p:nvSpPr>
          <p:spPr>
            <a:xfrm>
              <a:off x="7471780" y="5968913"/>
              <a:ext cx="1397815" cy="528350"/>
            </a:xfrm>
            <a:prstGeom prst="rect">
              <a:avLst/>
            </a:prstGeom>
            <a:noFill/>
          </p:spPr>
          <p:txBody>
            <a:bodyPr wrap="square" rtlCol="0">
              <a:noAutofit/>
            </a:bodyPr>
            <a:lstStyle/>
            <a:p>
              <a:pPr defTabSz="914387" fontAlgn="ctr">
                <a:defRPr/>
              </a:pPr>
              <a:r>
                <a:rPr lang="ru-RU" sz="1400">
                  <a:solidFill>
                    <a:srgbClr val="1D1D1A"/>
                  </a:solidFill>
                  <a:latin typeface="Huawei Sans" panose="020C0503030203020204" pitchFamily="34" charset="0"/>
                </a:rPr>
                <a:t>Контроллер 3</a:t>
              </a:r>
            </a:p>
          </p:txBody>
        </p:sp>
        <p:cxnSp>
          <p:nvCxnSpPr>
            <p:cNvPr id="35" name="直接连接符 34"/>
            <p:cNvCxnSpPr/>
            <p:nvPr/>
          </p:nvCxnSpPr>
          <p:spPr>
            <a:xfrm>
              <a:off x="3728922" y="2369019"/>
              <a:ext cx="4491588" cy="0"/>
            </a:xfrm>
            <a:prstGeom prst="line">
              <a:avLst/>
            </a:prstGeom>
            <a:noFill/>
            <a:ln w="28575" cap="flat" cmpd="sng" algn="ctr">
              <a:solidFill>
                <a:srgbClr val="C7000A"/>
              </a:solidFill>
              <a:prstDash val="dash"/>
              <a:miter lim="800000"/>
            </a:ln>
            <a:effectLst/>
          </p:spPr>
        </p:cxnSp>
        <p:sp>
          <p:nvSpPr>
            <p:cNvPr id="36" name="矩形 35"/>
            <p:cNvSpPr/>
            <p:nvPr/>
          </p:nvSpPr>
          <p:spPr>
            <a:xfrm>
              <a:off x="4812148" y="4125922"/>
              <a:ext cx="929124" cy="276556"/>
            </a:xfrm>
            <a:prstGeom prst="rect">
              <a:avLst/>
            </a:prstGeom>
            <a:solidFill>
              <a:srgbClr val="C00000"/>
            </a:solidFill>
            <a:ln w="12700" cap="flat" cmpd="sng" algn="ctr">
              <a:noFill/>
              <a:prstDash val="solid"/>
              <a:miter lim="800000"/>
            </a:ln>
            <a:effectLst/>
          </p:spPr>
          <p:txBody>
            <a:bodyPr wrap="square" rtlCol="0" anchor="ctr">
              <a:noAutofit/>
            </a:bodyPr>
            <a:lstStyle/>
            <a:p>
              <a:pPr algn="ctr" defTabSz="914387" fontAlgn="ctr">
                <a:defRPr/>
              </a:pPr>
              <a:endParaRPr lang="en-US" altLang="zh-CN" sz="1400" kern="0" dirty="0" smtClean="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37" name="直接连接符 41"/>
            <p:cNvCxnSpPr/>
            <p:nvPr/>
          </p:nvCxnSpPr>
          <p:spPr>
            <a:xfrm rot="5400000" flipH="1" flipV="1">
              <a:off x="5028945" y="3107823"/>
              <a:ext cx="1172116" cy="676583"/>
            </a:xfrm>
            <a:prstGeom prst="curvedConnector3">
              <a:avLst>
                <a:gd name="adj1" fmla="val 50000"/>
              </a:avLst>
            </a:prstGeom>
            <a:noFill/>
            <a:ln w="28575" cap="flat" cmpd="sng" algn="ctr">
              <a:solidFill>
                <a:srgbClr val="C7000A"/>
              </a:solidFill>
              <a:prstDash val="solid"/>
              <a:miter lim="800000"/>
              <a:headEnd type="arrow" w="med" len="med"/>
              <a:tailEnd type="none" w="med" len="med"/>
            </a:ln>
            <a:effectLst/>
          </p:spPr>
        </p:cxnSp>
        <p:cxnSp>
          <p:nvCxnSpPr>
            <p:cNvPr id="38" name="直接连接符 41"/>
            <p:cNvCxnSpPr/>
            <p:nvPr/>
          </p:nvCxnSpPr>
          <p:spPr>
            <a:xfrm rot="16200000" flipV="1">
              <a:off x="5732220" y="3085276"/>
              <a:ext cx="1172116" cy="721676"/>
            </a:xfrm>
            <a:prstGeom prst="curvedConnector3">
              <a:avLst>
                <a:gd name="adj1" fmla="val 46020"/>
              </a:avLst>
            </a:prstGeom>
            <a:noFill/>
            <a:ln w="19050" cap="flat" cmpd="sng" algn="ctr">
              <a:gradFill>
                <a:gsLst>
                  <a:gs pos="0">
                    <a:srgbClr val="C7000A">
                      <a:lumMod val="40000"/>
                      <a:lumOff val="60000"/>
                    </a:srgbClr>
                  </a:gs>
                  <a:gs pos="74000">
                    <a:srgbClr val="C7000A">
                      <a:lumMod val="45000"/>
                      <a:lumOff val="55000"/>
                    </a:srgbClr>
                  </a:gs>
                  <a:gs pos="83000">
                    <a:srgbClr val="C7000A">
                      <a:lumMod val="45000"/>
                      <a:lumOff val="55000"/>
                    </a:srgbClr>
                  </a:gs>
                  <a:gs pos="100000">
                    <a:srgbClr val="C7000A">
                      <a:lumMod val="30000"/>
                      <a:lumOff val="70000"/>
                    </a:srgbClr>
                  </a:gs>
                </a:gsLst>
                <a:lin ang="5400000" scaled="1"/>
              </a:gradFill>
              <a:prstDash val="solid"/>
              <a:miter lim="800000"/>
              <a:headEnd type="none" w="med" len="med"/>
              <a:tailEnd type="none" w="med" len="med"/>
            </a:ln>
            <a:effectLst/>
          </p:spPr>
        </p:cxnSp>
        <p:sp>
          <p:nvSpPr>
            <p:cNvPr id="39" name="任意多边形 38"/>
            <p:cNvSpPr/>
            <p:nvPr/>
          </p:nvSpPr>
          <p:spPr>
            <a:xfrm>
              <a:off x="3960336" y="2879911"/>
              <a:ext cx="1983961" cy="1282730"/>
            </a:xfrm>
            <a:custGeom>
              <a:avLst/>
              <a:gdLst>
                <a:gd name="connsiteX0" fmla="*/ 2321169 w 2321169"/>
                <a:gd name="connsiteY0" fmla="*/ 0 h 1186961"/>
                <a:gd name="connsiteX1" fmla="*/ 1485900 w 2321169"/>
                <a:gd name="connsiteY1" fmla="*/ 439615 h 1186961"/>
                <a:gd name="connsiteX2" fmla="*/ 439616 w 2321169"/>
                <a:gd name="connsiteY2" fmla="*/ 668215 h 1186961"/>
                <a:gd name="connsiteX3" fmla="*/ 0 w 2321169"/>
                <a:gd name="connsiteY3" fmla="*/ 1186961 h 1186961"/>
                <a:gd name="connsiteX4" fmla="*/ 0 w 2321169"/>
                <a:gd name="connsiteY4" fmla="*/ 1186961 h 1186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169" h="1186961">
                  <a:moveTo>
                    <a:pt x="2321169" y="0"/>
                  </a:moveTo>
                  <a:cubicBezTo>
                    <a:pt x="2060330" y="164123"/>
                    <a:pt x="1799492" y="328246"/>
                    <a:pt x="1485900" y="439615"/>
                  </a:cubicBezTo>
                  <a:cubicBezTo>
                    <a:pt x="1172308" y="550984"/>
                    <a:pt x="687266" y="543657"/>
                    <a:pt x="439616" y="668215"/>
                  </a:cubicBezTo>
                  <a:cubicBezTo>
                    <a:pt x="191966" y="792773"/>
                    <a:pt x="0" y="1186961"/>
                    <a:pt x="0" y="1186961"/>
                  </a:cubicBezTo>
                  <a:lnTo>
                    <a:pt x="0" y="1186961"/>
                  </a:lnTo>
                </a:path>
              </a:pathLst>
            </a:custGeom>
            <a:noFill/>
            <a:ln w="19050" cap="flat" cmpd="sng" algn="ctr">
              <a:gradFill>
                <a:gsLst>
                  <a:gs pos="0">
                    <a:srgbClr val="C7000A">
                      <a:lumMod val="40000"/>
                      <a:lumOff val="60000"/>
                    </a:srgbClr>
                  </a:gs>
                  <a:gs pos="74000">
                    <a:srgbClr val="C7000A">
                      <a:lumMod val="45000"/>
                      <a:lumOff val="55000"/>
                    </a:srgbClr>
                  </a:gs>
                  <a:gs pos="83000">
                    <a:srgbClr val="C7000A">
                      <a:lumMod val="45000"/>
                      <a:lumOff val="55000"/>
                    </a:srgbClr>
                  </a:gs>
                  <a:gs pos="100000">
                    <a:srgbClr val="C7000A">
                      <a:lumMod val="30000"/>
                      <a:lumOff val="70000"/>
                    </a:srgbClr>
                  </a:gs>
                </a:gsLst>
                <a:lin ang="5400000" scaled="1"/>
              </a:gradFill>
              <a:prstDash val="solid"/>
              <a:miter lim="800000"/>
              <a:headEnd type="none" w="med" len="med"/>
              <a:tailEnd type="none" w="med" len="med"/>
            </a:ln>
            <a:effectLst/>
          </p:spPr>
          <p:txBody>
            <a:bodyPr wrap="square" rtlCol="0" anchor="ctr">
              <a:noAutofit/>
            </a:bodyPr>
            <a:lstStyle/>
            <a:p>
              <a:pPr algn="ctr" defTabSz="914400" fontAlgn="ctr">
                <a:defRPr/>
              </a:pPr>
              <a:endParaRPr lang="en-US" kern="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0" name="任意多边形 39"/>
            <p:cNvSpPr/>
            <p:nvPr/>
          </p:nvSpPr>
          <p:spPr>
            <a:xfrm flipH="1">
              <a:off x="5944297" y="2879913"/>
              <a:ext cx="2046609" cy="1254183"/>
            </a:xfrm>
            <a:custGeom>
              <a:avLst/>
              <a:gdLst>
                <a:gd name="connsiteX0" fmla="*/ 2321169 w 2321169"/>
                <a:gd name="connsiteY0" fmla="*/ 0 h 1186961"/>
                <a:gd name="connsiteX1" fmla="*/ 1485900 w 2321169"/>
                <a:gd name="connsiteY1" fmla="*/ 439615 h 1186961"/>
                <a:gd name="connsiteX2" fmla="*/ 439616 w 2321169"/>
                <a:gd name="connsiteY2" fmla="*/ 668215 h 1186961"/>
                <a:gd name="connsiteX3" fmla="*/ 0 w 2321169"/>
                <a:gd name="connsiteY3" fmla="*/ 1186961 h 1186961"/>
                <a:gd name="connsiteX4" fmla="*/ 0 w 2321169"/>
                <a:gd name="connsiteY4" fmla="*/ 1186961 h 1186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169" h="1186961">
                  <a:moveTo>
                    <a:pt x="2321169" y="0"/>
                  </a:moveTo>
                  <a:cubicBezTo>
                    <a:pt x="2060330" y="164123"/>
                    <a:pt x="1799492" y="328246"/>
                    <a:pt x="1485900" y="439615"/>
                  </a:cubicBezTo>
                  <a:cubicBezTo>
                    <a:pt x="1172308" y="550984"/>
                    <a:pt x="687266" y="543657"/>
                    <a:pt x="439616" y="668215"/>
                  </a:cubicBezTo>
                  <a:cubicBezTo>
                    <a:pt x="191966" y="792773"/>
                    <a:pt x="0" y="1186961"/>
                    <a:pt x="0" y="1186961"/>
                  </a:cubicBezTo>
                  <a:lnTo>
                    <a:pt x="0" y="1186961"/>
                  </a:lnTo>
                </a:path>
              </a:pathLst>
            </a:custGeom>
            <a:noFill/>
            <a:ln w="19050" cap="flat" cmpd="sng" algn="ctr">
              <a:gradFill>
                <a:gsLst>
                  <a:gs pos="0">
                    <a:srgbClr val="C7000A">
                      <a:lumMod val="40000"/>
                      <a:lumOff val="60000"/>
                    </a:srgbClr>
                  </a:gs>
                  <a:gs pos="74000">
                    <a:srgbClr val="C7000A">
                      <a:lumMod val="45000"/>
                      <a:lumOff val="55000"/>
                    </a:srgbClr>
                  </a:gs>
                  <a:gs pos="83000">
                    <a:srgbClr val="C7000A">
                      <a:lumMod val="45000"/>
                      <a:lumOff val="55000"/>
                    </a:srgbClr>
                  </a:gs>
                  <a:gs pos="100000">
                    <a:srgbClr val="C7000A">
                      <a:lumMod val="30000"/>
                      <a:lumOff val="70000"/>
                    </a:srgbClr>
                  </a:gs>
                </a:gsLst>
                <a:lin ang="5400000" scaled="1"/>
              </a:gradFill>
              <a:prstDash val="solid"/>
              <a:miter lim="800000"/>
              <a:headEnd type="none" w="med" len="med"/>
              <a:tailEnd type="none" w="med" len="med"/>
            </a:ln>
            <a:effectLst/>
          </p:spPr>
          <p:txBody>
            <a:bodyPr wrap="square" rtlCol="0" anchor="ctr">
              <a:noAutofit/>
            </a:bodyPr>
            <a:lstStyle/>
            <a:p>
              <a:pPr algn="ctr" defTabSz="914400" fontAlgn="ctr">
                <a:defRPr/>
              </a:pPr>
              <a:endParaRPr lang="en-US" kern="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1" name="矩形 40"/>
            <p:cNvSpPr/>
            <p:nvPr/>
          </p:nvSpPr>
          <p:spPr>
            <a:xfrm>
              <a:off x="6924764" y="1652656"/>
              <a:ext cx="2676631" cy="304082"/>
            </a:xfrm>
            <a:prstGeom prst="rect">
              <a:avLst/>
            </a:prstGeom>
          </p:spPr>
          <p:txBody>
            <a:bodyPr wrap="square">
              <a:noAutofit/>
            </a:bodyPr>
            <a:lstStyle/>
            <a:p>
              <a:pPr marL="171450" indent="-171450" defTabSz="914218" eaLnBrk="0" fontAlgn="ctr" hangingPunct="0">
                <a:spcBef>
                  <a:spcPts val="1500"/>
                </a:spcBef>
                <a:buFont typeface="Wingdings" panose="05000000000000000000" pitchFamily="2" charset="2"/>
                <a:buChar char="ü"/>
                <a:defRPr/>
              </a:pPr>
              <a:r>
                <a:rPr lang="ru-RU" sz="1200" b="1" dirty="0">
                  <a:solidFill>
                    <a:srgbClr val="C00000"/>
                  </a:solidFill>
                  <a:latin typeface="Huawei Sans" panose="020C0503030203020204" pitchFamily="34" charset="0"/>
                </a:rPr>
                <a:t>Хосты не получают данных о </a:t>
              </a:r>
              <a:r>
                <a:rPr lang="ru-RU" sz="1200" b="1" dirty="0" smtClean="0">
                  <a:solidFill>
                    <a:srgbClr val="C00000"/>
                  </a:solidFill>
                  <a:latin typeface="Huawei Sans" panose="020C0503030203020204" pitchFamily="34" charset="0"/>
                </a:rPr>
                <a:t>переключении, </a:t>
              </a:r>
              <a:r>
                <a:rPr lang="ru-RU" sz="1200" b="1" dirty="0">
                  <a:solidFill>
                    <a:srgbClr val="C00000"/>
                  </a:solidFill>
                  <a:latin typeface="Huawei Sans" panose="020C0503030203020204" pitchFamily="34" charset="0"/>
                </a:rPr>
                <a:t>работа каналов не прерывается.</a:t>
              </a:r>
            </a:p>
          </p:txBody>
        </p:sp>
        <p:cxnSp>
          <p:nvCxnSpPr>
            <p:cNvPr id="42" name="直接连接符 41"/>
            <p:cNvCxnSpPr/>
            <p:nvPr/>
          </p:nvCxnSpPr>
          <p:spPr>
            <a:xfrm>
              <a:off x="5984499" y="2240379"/>
              <a:ext cx="655694" cy="0"/>
            </a:xfrm>
            <a:prstGeom prst="line">
              <a:avLst/>
            </a:prstGeom>
            <a:noFill/>
            <a:ln w="19050" cap="rnd" cmpd="sng" algn="ctr">
              <a:solidFill>
                <a:srgbClr val="C7000A"/>
              </a:solidFill>
              <a:prstDash val="solid"/>
              <a:miter lim="800000"/>
              <a:headEnd type="oval"/>
              <a:tailEnd type="oval"/>
            </a:ln>
            <a:effectLst/>
          </p:spPr>
        </p:cxnSp>
        <p:sp>
          <p:nvSpPr>
            <p:cNvPr id="44" name="矩形 43"/>
            <p:cNvSpPr/>
            <p:nvPr/>
          </p:nvSpPr>
          <p:spPr>
            <a:xfrm>
              <a:off x="4761854" y="4109698"/>
              <a:ext cx="1051159" cy="287429"/>
            </a:xfrm>
            <a:prstGeom prst="rect">
              <a:avLst/>
            </a:prstGeom>
            <a:solidFill>
              <a:srgbClr val="FFC1C1"/>
            </a:solidFill>
            <a:ln w="12700" cap="flat" cmpd="sng" algn="ctr">
              <a:noFill/>
              <a:prstDash val="solid"/>
              <a:miter lim="800000"/>
            </a:ln>
            <a:effectLst/>
          </p:spPr>
          <p:txBody>
            <a:bodyPr wrap="square" rtlCol="0" anchor="ctr">
              <a:noAutofit/>
            </a:bodyPr>
            <a:lstStyle/>
            <a:p>
              <a:pPr algn="ctr" defTabSz="914387" fontAlgn="ctr">
                <a:defRPr/>
              </a:pPr>
              <a:r>
                <a:rPr lang="ru-RU" sz="1200" b="1">
                  <a:latin typeface="Huawei Sans" panose="020C0503030203020204" pitchFamily="34" charset="0"/>
                </a:rPr>
                <a:t>Процесс I/O</a:t>
              </a:r>
            </a:p>
          </p:txBody>
        </p:sp>
        <p:sp>
          <p:nvSpPr>
            <p:cNvPr id="45" name="矩形 44"/>
            <p:cNvSpPr/>
            <p:nvPr/>
          </p:nvSpPr>
          <p:spPr>
            <a:xfrm>
              <a:off x="4804205" y="4482301"/>
              <a:ext cx="978839" cy="485174"/>
            </a:xfrm>
            <a:prstGeom prst="rect">
              <a:avLst/>
            </a:prstGeom>
            <a:noFill/>
            <a:ln w="12700" cap="flat" cmpd="sng" algn="ctr">
              <a:solidFill>
                <a:schemeClr val="tx2">
                  <a:lumMod val="95000"/>
                </a:schemeClr>
              </a:solidFill>
              <a:prstDash val="solid"/>
              <a:miter lim="800000"/>
            </a:ln>
            <a:effectLst/>
          </p:spPr>
          <p:txBody>
            <a:bodyPr wrap="square" rtlCol="0" anchor="ctr">
              <a:noAutofit/>
            </a:bodyPr>
            <a:lstStyle/>
            <a:p>
              <a:pPr algn="ctr" defTabSz="914387" fontAlgn="ctr">
                <a:defRPr/>
              </a:pPr>
              <a:r>
                <a:rPr lang="ru-RU" sz="1100" b="1" dirty="0">
                  <a:latin typeface="Huawei Sans" panose="020C0503030203020204" pitchFamily="34" charset="0"/>
                </a:rPr>
                <a:t>Процесс управления устройствами</a:t>
              </a:r>
            </a:p>
          </p:txBody>
        </p:sp>
        <p:sp>
          <p:nvSpPr>
            <p:cNvPr id="46" name="矩形 45"/>
            <p:cNvSpPr/>
            <p:nvPr/>
          </p:nvSpPr>
          <p:spPr>
            <a:xfrm>
              <a:off x="6148802" y="4474114"/>
              <a:ext cx="978839" cy="474357"/>
            </a:xfrm>
            <a:prstGeom prst="rect">
              <a:avLst/>
            </a:prstGeom>
            <a:noFill/>
            <a:ln w="12700" cap="flat" cmpd="sng" algn="ctr">
              <a:solidFill>
                <a:schemeClr val="tx2">
                  <a:lumMod val="95000"/>
                </a:schemeClr>
              </a:solidFill>
              <a:prstDash val="solid"/>
              <a:miter lim="800000"/>
            </a:ln>
            <a:effectLst/>
          </p:spPr>
          <p:txBody>
            <a:bodyPr wrap="square" rtlCol="0" anchor="ctr">
              <a:noAutofit/>
            </a:bodyPr>
            <a:lstStyle/>
            <a:p>
              <a:pPr algn="ctr" defTabSz="914387" fontAlgn="ctr">
                <a:defRPr/>
              </a:pPr>
              <a:r>
                <a:rPr lang="ru-RU" sz="1100" b="1" dirty="0">
                  <a:latin typeface="Huawei Sans" panose="020C0503030203020204" pitchFamily="34" charset="0"/>
                </a:rPr>
                <a:t>Процесс управления конфигурацией</a:t>
              </a:r>
            </a:p>
          </p:txBody>
        </p:sp>
        <p:sp>
          <p:nvSpPr>
            <p:cNvPr id="47" name="矩形 46"/>
            <p:cNvSpPr/>
            <p:nvPr/>
          </p:nvSpPr>
          <p:spPr>
            <a:xfrm>
              <a:off x="7511832" y="4482301"/>
              <a:ext cx="978839" cy="466170"/>
            </a:xfrm>
            <a:prstGeom prst="rect">
              <a:avLst/>
            </a:prstGeom>
            <a:noFill/>
            <a:ln w="12700" cap="flat" cmpd="sng" algn="ctr">
              <a:solidFill>
                <a:schemeClr val="tx2">
                  <a:lumMod val="95000"/>
                </a:schemeClr>
              </a:solidFill>
              <a:prstDash val="solid"/>
              <a:miter lim="800000"/>
            </a:ln>
            <a:effectLst/>
          </p:spPr>
          <p:txBody>
            <a:bodyPr wrap="square" rtlCol="0" anchor="ctr">
              <a:noAutofit/>
            </a:bodyPr>
            <a:lstStyle/>
            <a:p>
              <a:pPr algn="ctr" defTabSz="914387" fontAlgn="ctr">
                <a:defRPr/>
              </a:pPr>
              <a:r>
                <a:rPr lang="ru-RU" sz="1100" b="1" dirty="0">
                  <a:latin typeface="Huawei Sans" panose="020C0503030203020204" pitchFamily="34" charset="0"/>
                </a:rPr>
                <a:t>Процесс управления сетью</a:t>
              </a:r>
            </a:p>
          </p:txBody>
        </p:sp>
        <p:cxnSp>
          <p:nvCxnSpPr>
            <p:cNvPr id="48" name="直接连接符 41"/>
            <p:cNvCxnSpPr/>
            <p:nvPr/>
          </p:nvCxnSpPr>
          <p:spPr>
            <a:xfrm rot="16200000" flipV="1">
              <a:off x="5736534" y="3116340"/>
              <a:ext cx="1174116" cy="748889"/>
            </a:xfrm>
            <a:prstGeom prst="curvedConnector3">
              <a:avLst>
                <a:gd name="adj1" fmla="val 51589"/>
              </a:avLst>
            </a:prstGeom>
            <a:noFill/>
            <a:ln w="28575" cap="flat" cmpd="sng" algn="ctr">
              <a:solidFill>
                <a:srgbClr val="C7000A"/>
              </a:solidFill>
              <a:prstDash val="solid"/>
              <a:miter lim="800000"/>
              <a:headEnd type="arrow" w="med" len="med"/>
              <a:tailEnd type="none" w="med" len="med"/>
            </a:ln>
            <a:effectLst/>
          </p:spPr>
        </p:cxnSp>
      </p:grpSp>
    </p:spTree>
    <p:extLst>
      <p:ext uri="{BB962C8B-B14F-4D97-AF65-F5344CB8AC3E}">
        <p14:creationId xmlns:p14="http://schemas.microsoft.com/office/powerpoint/2010/main" val="40126707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Group 4"/>
          <p:cNvGrpSpPr/>
          <p:nvPr/>
        </p:nvGrpSpPr>
        <p:grpSpPr>
          <a:xfrm>
            <a:off x="748130" y="3860882"/>
            <a:ext cx="11020522" cy="712495"/>
            <a:chOff x="681911" y="3393902"/>
            <a:chExt cx="11024828" cy="712774"/>
          </a:xfrm>
        </p:grpSpPr>
        <p:sp>
          <p:nvSpPr>
            <p:cNvPr id="101" name="Rectangle 2"/>
            <p:cNvSpPr>
              <a:spLocks noChangeArrowheads="1"/>
            </p:cNvSpPr>
            <p:nvPr/>
          </p:nvSpPr>
          <p:spPr bwMode="auto">
            <a:xfrm>
              <a:off x="681911" y="3411518"/>
              <a:ext cx="10706477" cy="695158"/>
            </a:xfrm>
            <a:prstGeom prst="rect">
              <a:avLst/>
            </a:prstGeom>
            <a:noFill/>
            <a:ln w="9525">
              <a:solidFill>
                <a:srgbClr val="000000"/>
              </a:solidFill>
              <a:prstDash val="dash"/>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fontAlgn="ctr"/>
              <a:endParaRPr lang="en-US" altLang="zh-CN" sz="3998" b="1" dirty="0">
                <a:solidFill>
                  <a:srgbClr val="1D1D1A"/>
                </a:solidFill>
                <a:latin typeface="Huawei Sans" panose="020C0503030203020204" pitchFamily="34" charset="0"/>
                <a:ea typeface="微软雅黑" pitchFamily="34" charset="-122"/>
              </a:endParaRPr>
            </a:p>
          </p:txBody>
        </p:sp>
        <p:sp>
          <p:nvSpPr>
            <p:cNvPr id="103" name="Rectangle 2"/>
            <p:cNvSpPr>
              <a:spLocks noChangeArrowheads="1"/>
            </p:cNvSpPr>
            <p:nvPr/>
          </p:nvSpPr>
          <p:spPr bwMode="auto">
            <a:xfrm>
              <a:off x="1394503" y="3602917"/>
              <a:ext cx="906867" cy="218424"/>
            </a:xfrm>
            <a:prstGeom prst="rect">
              <a:avLst/>
            </a:prstGeom>
            <a:solidFill>
              <a:srgbClr val="0070C0"/>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pPr>
              <a:endParaRPr lang="en-US" altLang="zh-CN" sz="900" b="1" kern="0" dirty="0">
                <a:solidFill>
                  <a:prstClr val="black"/>
                </a:solidFill>
                <a:latin typeface="Huawei Sans" panose="020C0503030203020204" pitchFamily="34" charset="0"/>
                <a:ea typeface="微软雅黑" pitchFamily="34" charset="-122"/>
              </a:endParaRPr>
            </a:p>
          </p:txBody>
        </p:sp>
        <p:sp>
          <p:nvSpPr>
            <p:cNvPr id="104" name="Rectangle 2"/>
            <p:cNvSpPr>
              <a:spLocks noChangeArrowheads="1"/>
            </p:cNvSpPr>
            <p:nvPr/>
          </p:nvSpPr>
          <p:spPr bwMode="auto">
            <a:xfrm>
              <a:off x="2404319" y="3602917"/>
              <a:ext cx="906867" cy="218424"/>
            </a:xfrm>
            <a:prstGeom prst="rect">
              <a:avLst/>
            </a:prstGeom>
            <a:solidFill>
              <a:srgbClr val="CCFF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pPr>
              <a:endParaRPr lang="en-US" altLang="zh-CN" sz="900" b="1" kern="0" dirty="0">
                <a:solidFill>
                  <a:prstClr val="black"/>
                </a:solidFill>
                <a:latin typeface="Huawei Sans" panose="020C0503030203020204" pitchFamily="34" charset="0"/>
                <a:ea typeface="微软雅黑" pitchFamily="34" charset="-122"/>
              </a:endParaRPr>
            </a:p>
          </p:txBody>
        </p:sp>
        <p:sp>
          <p:nvSpPr>
            <p:cNvPr id="106" name="Rectangle 2"/>
            <p:cNvSpPr>
              <a:spLocks noChangeArrowheads="1"/>
            </p:cNvSpPr>
            <p:nvPr/>
          </p:nvSpPr>
          <p:spPr bwMode="auto">
            <a:xfrm>
              <a:off x="3402343" y="3602917"/>
              <a:ext cx="906867" cy="218424"/>
            </a:xfrm>
            <a:prstGeom prst="rect">
              <a:avLst/>
            </a:prstGeom>
            <a:solidFill>
              <a:srgbClr val="CCFF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pPr>
              <a:endParaRPr lang="en-US" altLang="zh-CN" sz="900" b="1" kern="0" dirty="0">
                <a:solidFill>
                  <a:prstClr val="black"/>
                </a:solidFill>
                <a:latin typeface="Huawei Sans" panose="020C0503030203020204" pitchFamily="34" charset="0"/>
                <a:ea typeface="微软雅黑" pitchFamily="34" charset="-122"/>
              </a:endParaRPr>
            </a:p>
          </p:txBody>
        </p:sp>
        <p:sp>
          <p:nvSpPr>
            <p:cNvPr id="107" name="Rectangle 2"/>
            <p:cNvSpPr>
              <a:spLocks noChangeArrowheads="1"/>
            </p:cNvSpPr>
            <p:nvPr/>
          </p:nvSpPr>
          <p:spPr bwMode="auto">
            <a:xfrm>
              <a:off x="4404830" y="3602917"/>
              <a:ext cx="906867" cy="218424"/>
            </a:xfrm>
            <a:prstGeom prst="rect">
              <a:avLst/>
            </a:prstGeom>
            <a:solidFill>
              <a:srgbClr val="FFC000"/>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pPr>
              <a:endParaRPr lang="en-US" altLang="zh-CN" sz="900" b="1" kern="0" dirty="0">
                <a:solidFill>
                  <a:prstClr val="black"/>
                </a:solidFill>
                <a:latin typeface="Huawei Sans" panose="020C0503030203020204" pitchFamily="34" charset="0"/>
                <a:ea typeface="微软雅黑" pitchFamily="34" charset="-122"/>
              </a:endParaRPr>
            </a:p>
          </p:txBody>
        </p:sp>
        <p:sp>
          <p:nvSpPr>
            <p:cNvPr id="108" name="Rectangle 2"/>
            <p:cNvSpPr>
              <a:spLocks noChangeArrowheads="1"/>
            </p:cNvSpPr>
            <p:nvPr/>
          </p:nvSpPr>
          <p:spPr bwMode="auto">
            <a:xfrm>
              <a:off x="5410591" y="3602917"/>
              <a:ext cx="906867" cy="218424"/>
            </a:xfrm>
            <a:prstGeom prst="rect">
              <a:avLst/>
            </a:prstGeom>
            <a:solidFill>
              <a:srgbClr val="0BC2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pPr>
              <a:endParaRPr lang="en-US" altLang="zh-CN" sz="900" b="1" kern="0" dirty="0">
                <a:solidFill>
                  <a:prstClr val="black"/>
                </a:solidFill>
                <a:latin typeface="Huawei Sans" panose="020C0503030203020204" pitchFamily="34" charset="0"/>
                <a:ea typeface="微软雅黑" pitchFamily="34" charset="-122"/>
              </a:endParaRPr>
            </a:p>
          </p:txBody>
        </p:sp>
        <p:sp>
          <p:nvSpPr>
            <p:cNvPr id="109" name="Rectangle 2"/>
            <p:cNvSpPr>
              <a:spLocks noChangeArrowheads="1"/>
            </p:cNvSpPr>
            <p:nvPr/>
          </p:nvSpPr>
          <p:spPr bwMode="auto">
            <a:xfrm>
              <a:off x="6420408" y="3602917"/>
              <a:ext cx="906867" cy="218424"/>
            </a:xfrm>
            <a:prstGeom prst="rect">
              <a:avLst/>
            </a:prstGeom>
            <a:solidFill>
              <a:schemeClr val="tx2"/>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pPr>
              <a:endParaRPr lang="en-US" altLang="zh-CN" sz="900" b="1" kern="0" dirty="0">
                <a:solidFill>
                  <a:prstClr val="black"/>
                </a:solidFill>
                <a:latin typeface="Huawei Sans" panose="020C0503030203020204" pitchFamily="34" charset="0"/>
                <a:ea typeface="微软雅黑" pitchFamily="34" charset="-122"/>
              </a:endParaRPr>
            </a:p>
          </p:txBody>
        </p:sp>
        <p:sp>
          <p:nvSpPr>
            <p:cNvPr id="111" name="Rectangle 2"/>
            <p:cNvSpPr>
              <a:spLocks noChangeArrowheads="1"/>
            </p:cNvSpPr>
            <p:nvPr/>
          </p:nvSpPr>
          <p:spPr bwMode="auto">
            <a:xfrm>
              <a:off x="7427672" y="3602917"/>
              <a:ext cx="906867" cy="218424"/>
            </a:xfrm>
            <a:prstGeom prst="rect">
              <a:avLst/>
            </a:prstGeom>
            <a:solidFill>
              <a:schemeClr val="tx2"/>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pPr>
              <a:endParaRPr lang="en-US" altLang="zh-CN" sz="900" b="1" kern="0" dirty="0">
                <a:solidFill>
                  <a:prstClr val="black"/>
                </a:solidFill>
                <a:latin typeface="Huawei Sans" panose="020C0503030203020204" pitchFamily="34" charset="0"/>
                <a:ea typeface="微软雅黑" pitchFamily="34" charset="-122"/>
              </a:endParaRPr>
            </a:p>
          </p:txBody>
        </p:sp>
        <p:sp>
          <p:nvSpPr>
            <p:cNvPr id="112" name="TextBox 38"/>
            <p:cNvSpPr txBox="1"/>
            <p:nvPr/>
          </p:nvSpPr>
          <p:spPr>
            <a:xfrm>
              <a:off x="6557468" y="3575443"/>
              <a:ext cx="785994" cy="265216"/>
            </a:xfrm>
            <a:prstGeom prst="rect">
              <a:avLst/>
            </a:prstGeom>
            <a:noFill/>
          </p:spPr>
          <p:txBody>
            <a:bodyPr wrap="square" lIns="68452" tIns="34221" rIns="68452" bIns="34221"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ru-RU" sz="1274" b="1">
                  <a:solidFill>
                    <a:prstClr val="black"/>
                  </a:solidFill>
                  <a:latin typeface="Huawei Sans" panose="020C0503030203020204" pitchFamily="34" charset="0"/>
                </a:rPr>
                <a:t>...</a:t>
              </a:r>
            </a:p>
          </p:txBody>
        </p:sp>
        <p:sp>
          <p:nvSpPr>
            <p:cNvPr id="113" name="文本框 160"/>
            <p:cNvSpPr txBox="1"/>
            <p:nvPr/>
          </p:nvSpPr>
          <p:spPr>
            <a:xfrm>
              <a:off x="1428102" y="3532684"/>
              <a:ext cx="937485" cy="361637"/>
            </a:xfrm>
            <a:prstGeom prst="rect">
              <a:avLst/>
            </a:prstGeom>
            <a:noFill/>
          </p:spPr>
          <p:txBody>
            <a:bodyPr wrap="square"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fontAlgn="ctr">
                <a:lnSpc>
                  <a:spcPts val="2099"/>
                </a:lnSpc>
              </a:pPr>
              <a:r>
                <a:rPr lang="ru-RU" sz="1599" b="1">
                  <a:solidFill>
                    <a:srgbClr val="FFFFFF"/>
                  </a:solidFill>
                  <a:latin typeface="Huawei Sans" panose="020C0503030203020204" pitchFamily="34" charset="0"/>
                </a:rPr>
                <a:t>A  B  C</a:t>
              </a:r>
            </a:p>
          </p:txBody>
        </p:sp>
        <p:sp>
          <p:nvSpPr>
            <p:cNvPr id="115" name="文本框 177"/>
            <p:cNvSpPr txBox="1"/>
            <p:nvPr/>
          </p:nvSpPr>
          <p:spPr>
            <a:xfrm>
              <a:off x="4465489" y="3522577"/>
              <a:ext cx="937485" cy="361637"/>
            </a:xfrm>
            <a:prstGeom prst="rect">
              <a:avLst/>
            </a:prstGeom>
            <a:noFill/>
          </p:spPr>
          <p:txBody>
            <a:bodyPr wrap="square"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fontAlgn="ctr">
                <a:lnSpc>
                  <a:spcPts val="2099"/>
                </a:lnSpc>
              </a:pPr>
              <a:r>
                <a:rPr lang="ru-RU" sz="1599" b="1">
                  <a:solidFill>
                    <a:srgbClr val="FFFFFF"/>
                  </a:solidFill>
                  <a:latin typeface="Huawei Sans" panose="020C0503030203020204" pitchFamily="34" charset="0"/>
                </a:rPr>
                <a:t>D    E</a:t>
              </a:r>
            </a:p>
          </p:txBody>
        </p:sp>
        <p:sp>
          <p:nvSpPr>
            <p:cNvPr id="116" name="矩形 115"/>
            <p:cNvSpPr/>
            <p:nvPr/>
          </p:nvSpPr>
          <p:spPr>
            <a:xfrm>
              <a:off x="8659064" y="3393902"/>
              <a:ext cx="3047675" cy="646326"/>
            </a:xfrm>
            <a:prstGeom prst="rect">
              <a:avLst/>
            </a:prstGeom>
            <a:noFill/>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fontAlgn="ctr"/>
              <a:r>
                <a:rPr lang="ru-RU" sz="1400" b="1" dirty="0">
                  <a:solidFill>
                    <a:srgbClr val="666666"/>
                  </a:solidFill>
                  <a:latin typeface="Huawei Sans" panose="020C0503030203020204" pitchFamily="34" charset="0"/>
                </a:rPr>
                <a:t>Глобальная память</a:t>
              </a:r>
            </a:p>
            <a:p>
              <a:pPr fontAlgn="ctr"/>
              <a:r>
                <a:rPr lang="ru-RU" sz="1400" b="1" dirty="0">
                  <a:solidFill>
                    <a:srgbClr val="666666"/>
                  </a:solidFill>
                  <a:latin typeface="Huawei Sans" panose="020C0503030203020204" pitchFamily="34" charset="0"/>
                </a:rPr>
                <a:t>Виртуальное адресное пространство</a:t>
              </a:r>
            </a:p>
          </p:txBody>
        </p:sp>
      </p:grpSp>
      <p:grpSp>
        <p:nvGrpSpPr>
          <p:cNvPr id="118" name="Group 3"/>
          <p:cNvGrpSpPr/>
          <p:nvPr/>
        </p:nvGrpSpPr>
        <p:grpSpPr>
          <a:xfrm>
            <a:off x="912350" y="5132083"/>
            <a:ext cx="10516811" cy="968827"/>
            <a:chOff x="867470" y="4964466"/>
            <a:chExt cx="10520919" cy="969206"/>
          </a:xfrm>
        </p:grpSpPr>
        <p:sp>
          <p:nvSpPr>
            <p:cNvPr id="119" name="Rectangle 2"/>
            <p:cNvSpPr>
              <a:spLocks noChangeArrowheads="1"/>
            </p:cNvSpPr>
            <p:nvPr/>
          </p:nvSpPr>
          <p:spPr bwMode="auto">
            <a:xfrm>
              <a:off x="867470" y="4970213"/>
              <a:ext cx="2245178" cy="771974"/>
            </a:xfrm>
            <a:prstGeom prst="rect">
              <a:avLst/>
            </a:prstGeom>
            <a:solidFill>
              <a:sysClr val="window" lastClr="FFFFFF"/>
            </a:solidFill>
            <a:ln w="12700">
              <a:solidFill>
                <a:srgbClr val="000000"/>
              </a:solidFill>
              <a:prstDash val="dash"/>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4497" b="1" kern="0" dirty="0">
                <a:solidFill>
                  <a:prstClr val="black"/>
                </a:solidFill>
                <a:latin typeface="Huawei Sans" panose="020C0503030203020204" pitchFamily="34" charset="0"/>
                <a:ea typeface="微软雅黑" pitchFamily="34" charset="-122"/>
              </a:endParaRPr>
            </a:p>
          </p:txBody>
        </p:sp>
        <p:sp>
          <p:nvSpPr>
            <p:cNvPr id="120" name="文本框 66"/>
            <p:cNvSpPr txBox="1"/>
            <p:nvPr/>
          </p:nvSpPr>
          <p:spPr>
            <a:xfrm>
              <a:off x="1003995" y="5450575"/>
              <a:ext cx="1942718" cy="461846"/>
            </a:xfrm>
            <a:prstGeom prst="rect">
              <a:avLst/>
            </a:prstGeom>
            <a:noFill/>
          </p:spPr>
          <p:txBody>
            <a:bodyPr wrap="square"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914034" fontAlgn="ctr"/>
              <a:r>
                <a:rPr lang="ru-RU" sz="1200" dirty="0">
                  <a:solidFill>
                    <a:prstClr val="black"/>
                  </a:solidFill>
                  <a:latin typeface="Huawei Sans" panose="020C0503030203020204" pitchFamily="34" charset="0"/>
                </a:rPr>
                <a:t>Память контроллера A</a:t>
              </a:r>
            </a:p>
          </p:txBody>
        </p:sp>
        <p:sp>
          <p:nvSpPr>
            <p:cNvPr id="125" name="Rectangle 2"/>
            <p:cNvSpPr>
              <a:spLocks noChangeArrowheads="1"/>
            </p:cNvSpPr>
            <p:nvPr/>
          </p:nvSpPr>
          <p:spPr bwMode="auto">
            <a:xfrm>
              <a:off x="930403" y="5146139"/>
              <a:ext cx="405611" cy="218424"/>
            </a:xfrm>
            <a:prstGeom prst="rect">
              <a:avLst/>
            </a:prstGeom>
            <a:solidFill>
              <a:srgbClr val="0070C0"/>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900" b="1" kern="0" dirty="0">
                <a:solidFill>
                  <a:prstClr val="black"/>
                </a:solidFill>
                <a:latin typeface="Huawei Sans" panose="020C0503030203020204" pitchFamily="34" charset="0"/>
                <a:ea typeface="微软雅黑" pitchFamily="34" charset="-122"/>
              </a:endParaRPr>
            </a:p>
          </p:txBody>
        </p:sp>
        <p:sp>
          <p:nvSpPr>
            <p:cNvPr id="126" name="Rectangle 2"/>
            <p:cNvSpPr>
              <a:spLocks noChangeArrowheads="1"/>
            </p:cNvSpPr>
            <p:nvPr/>
          </p:nvSpPr>
          <p:spPr bwMode="auto">
            <a:xfrm>
              <a:off x="1342775" y="5141844"/>
              <a:ext cx="405611" cy="218424"/>
            </a:xfrm>
            <a:prstGeom prst="rect">
              <a:avLst/>
            </a:prstGeom>
            <a:solidFill>
              <a:srgbClr val="FFC000"/>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pPr>
              <a:endParaRPr lang="en-US" altLang="zh-CN" sz="900" b="1" kern="0" dirty="0">
                <a:solidFill>
                  <a:prstClr val="black"/>
                </a:solidFill>
                <a:latin typeface="Huawei Sans" panose="020C0503030203020204" pitchFamily="34" charset="0"/>
                <a:ea typeface="微软雅黑" pitchFamily="34" charset="-122"/>
              </a:endParaRPr>
            </a:p>
          </p:txBody>
        </p:sp>
        <p:sp>
          <p:nvSpPr>
            <p:cNvPr id="128" name="Rectangle 2"/>
            <p:cNvSpPr>
              <a:spLocks noChangeArrowheads="1"/>
            </p:cNvSpPr>
            <p:nvPr/>
          </p:nvSpPr>
          <p:spPr bwMode="auto">
            <a:xfrm>
              <a:off x="1753798" y="5146139"/>
              <a:ext cx="405611" cy="218424"/>
            </a:xfrm>
            <a:prstGeom prst="rect">
              <a:avLst/>
            </a:prstGeom>
            <a:solidFill>
              <a:srgbClr val="0BC2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900" b="1" kern="0" dirty="0">
                <a:solidFill>
                  <a:prstClr val="black"/>
                </a:solidFill>
                <a:latin typeface="Huawei Sans" panose="020C0503030203020204" pitchFamily="34" charset="0"/>
                <a:ea typeface="微软雅黑" pitchFamily="34" charset="-122"/>
              </a:endParaRPr>
            </a:p>
          </p:txBody>
        </p:sp>
        <p:sp>
          <p:nvSpPr>
            <p:cNvPr id="129" name="Rectangle 2"/>
            <p:cNvSpPr>
              <a:spLocks noChangeArrowheads="1"/>
            </p:cNvSpPr>
            <p:nvPr/>
          </p:nvSpPr>
          <p:spPr bwMode="auto">
            <a:xfrm>
              <a:off x="2164003" y="5146139"/>
              <a:ext cx="405611" cy="218424"/>
            </a:xfrm>
            <a:prstGeom prst="rect">
              <a:avLst/>
            </a:prstGeom>
            <a:solidFill>
              <a:srgbClr val="CCFF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900" b="1" kern="0" dirty="0">
                <a:solidFill>
                  <a:prstClr val="black"/>
                </a:solidFill>
                <a:latin typeface="Huawei Sans" panose="020C0503030203020204" pitchFamily="34" charset="0"/>
                <a:ea typeface="微软雅黑" pitchFamily="34" charset="-122"/>
              </a:endParaRPr>
            </a:p>
          </p:txBody>
        </p:sp>
        <p:sp>
          <p:nvSpPr>
            <p:cNvPr id="131" name="Rectangle 2"/>
            <p:cNvSpPr>
              <a:spLocks noChangeArrowheads="1"/>
            </p:cNvSpPr>
            <p:nvPr/>
          </p:nvSpPr>
          <p:spPr bwMode="auto">
            <a:xfrm>
              <a:off x="2585068" y="5146139"/>
              <a:ext cx="405611" cy="218424"/>
            </a:xfrm>
            <a:prstGeom prst="rect">
              <a:avLst/>
            </a:prstGeom>
            <a:solidFill>
              <a:srgbClr val="CCFF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900" b="1" kern="0" dirty="0">
                <a:solidFill>
                  <a:prstClr val="black"/>
                </a:solidFill>
                <a:latin typeface="Huawei Sans" panose="020C0503030203020204" pitchFamily="34" charset="0"/>
                <a:ea typeface="微软雅黑" pitchFamily="34" charset="-122"/>
              </a:endParaRPr>
            </a:p>
          </p:txBody>
        </p:sp>
        <p:sp>
          <p:nvSpPr>
            <p:cNvPr id="132" name="Rectangle 2"/>
            <p:cNvSpPr>
              <a:spLocks noChangeArrowheads="1"/>
            </p:cNvSpPr>
            <p:nvPr/>
          </p:nvSpPr>
          <p:spPr bwMode="auto">
            <a:xfrm>
              <a:off x="3615272" y="4975960"/>
              <a:ext cx="2245178" cy="771974"/>
            </a:xfrm>
            <a:prstGeom prst="rect">
              <a:avLst/>
            </a:prstGeom>
            <a:solidFill>
              <a:sysClr val="window" lastClr="FFFFFF"/>
            </a:solidFill>
            <a:ln w="12700">
              <a:solidFill>
                <a:srgbClr val="000000"/>
              </a:solidFill>
              <a:prstDash val="dash"/>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4497" b="1" kern="0" dirty="0">
                <a:solidFill>
                  <a:prstClr val="black"/>
                </a:solidFill>
                <a:latin typeface="Huawei Sans" panose="020C0503030203020204" pitchFamily="34" charset="0"/>
                <a:ea typeface="微软雅黑" pitchFamily="34" charset="-122"/>
              </a:endParaRPr>
            </a:p>
          </p:txBody>
        </p:sp>
        <p:sp>
          <p:nvSpPr>
            <p:cNvPr id="134" name="文本框 77"/>
            <p:cNvSpPr txBox="1"/>
            <p:nvPr/>
          </p:nvSpPr>
          <p:spPr>
            <a:xfrm>
              <a:off x="3734861" y="5471826"/>
              <a:ext cx="1960191" cy="461846"/>
            </a:xfrm>
            <a:prstGeom prst="rect">
              <a:avLst/>
            </a:prstGeom>
            <a:noFill/>
          </p:spPr>
          <p:txBody>
            <a:bodyPr wrap="square"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914034" fontAlgn="ctr"/>
              <a:r>
                <a:rPr lang="ru-RU" sz="1200" dirty="0">
                  <a:solidFill>
                    <a:prstClr val="black"/>
                  </a:solidFill>
                  <a:latin typeface="Huawei Sans" panose="020C0503030203020204" pitchFamily="34" charset="0"/>
                </a:rPr>
                <a:t>Память контроллера B</a:t>
              </a:r>
            </a:p>
          </p:txBody>
        </p:sp>
        <p:sp>
          <p:nvSpPr>
            <p:cNvPr id="135" name="Rectangle 2"/>
            <p:cNvSpPr>
              <a:spLocks noChangeArrowheads="1"/>
            </p:cNvSpPr>
            <p:nvPr/>
          </p:nvSpPr>
          <p:spPr bwMode="auto">
            <a:xfrm>
              <a:off x="3678205" y="5146139"/>
              <a:ext cx="405611" cy="218424"/>
            </a:xfrm>
            <a:prstGeom prst="rect">
              <a:avLst/>
            </a:prstGeom>
            <a:solidFill>
              <a:srgbClr val="0070C0"/>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900" b="1" kern="0" dirty="0">
                <a:solidFill>
                  <a:prstClr val="black"/>
                </a:solidFill>
                <a:latin typeface="Huawei Sans" panose="020C0503030203020204" pitchFamily="34" charset="0"/>
                <a:ea typeface="微软雅黑" pitchFamily="34" charset="-122"/>
              </a:endParaRPr>
            </a:p>
          </p:txBody>
        </p:sp>
        <p:sp>
          <p:nvSpPr>
            <p:cNvPr id="137" name="Rectangle 2"/>
            <p:cNvSpPr>
              <a:spLocks noChangeArrowheads="1"/>
            </p:cNvSpPr>
            <p:nvPr/>
          </p:nvSpPr>
          <p:spPr bwMode="auto">
            <a:xfrm>
              <a:off x="4090577" y="5141844"/>
              <a:ext cx="405611" cy="218424"/>
            </a:xfrm>
            <a:prstGeom prst="rect">
              <a:avLst/>
            </a:prstGeom>
            <a:solidFill>
              <a:srgbClr val="FFC000"/>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pPr>
              <a:endParaRPr lang="en-US" altLang="zh-CN" sz="900" b="1" kern="0" dirty="0">
                <a:solidFill>
                  <a:prstClr val="black"/>
                </a:solidFill>
                <a:latin typeface="Huawei Sans" panose="020C0503030203020204" pitchFamily="34" charset="0"/>
                <a:ea typeface="微软雅黑" pitchFamily="34" charset="-122"/>
              </a:endParaRPr>
            </a:p>
          </p:txBody>
        </p:sp>
        <p:sp>
          <p:nvSpPr>
            <p:cNvPr id="138" name="Rectangle 2"/>
            <p:cNvSpPr>
              <a:spLocks noChangeArrowheads="1"/>
            </p:cNvSpPr>
            <p:nvPr/>
          </p:nvSpPr>
          <p:spPr bwMode="auto">
            <a:xfrm>
              <a:off x="4510836" y="5146139"/>
              <a:ext cx="405611" cy="218424"/>
            </a:xfrm>
            <a:prstGeom prst="rect">
              <a:avLst/>
            </a:prstGeom>
            <a:solidFill>
              <a:srgbClr val="0BC2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900" b="1" kern="0" dirty="0">
                <a:solidFill>
                  <a:prstClr val="black"/>
                </a:solidFill>
                <a:latin typeface="Huawei Sans" panose="020C0503030203020204" pitchFamily="34" charset="0"/>
                <a:ea typeface="微软雅黑" pitchFamily="34" charset="-122"/>
              </a:endParaRPr>
            </a:p>
          </p:txBody>
        </p:sp>
        <p:sp>
          <p:nvSpPr>
            <p:cNvPr id="140" name="Rectangle 2"/>
            <p:cNvSpPr>
              <a:spLocks noChangeArrowheads="1"/>
            </p:cNvSpPr>
            <p:nvPr/>
          </p:nvSpPr>
          <p:spPr bwMode="auto">
            <a:xfrm>
              <a:off x="4921853" y="5146139"/>
              <a:ext cx="405611" cy="218424"/>
            </a:xfrm>
            <a:prstGeom prst="rect">
              <a:avLst/>
            </a:prstGeom>
            <a:solidFill>
              <a:srgbClr val="CCFF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900" b="1" kern="0" dirty="0">
                <a:solidFill>
                  <a:prstClr val="black"/>
                </a:solidFill>
                <a:latin typeface="Huawei Sans" panose="020C0503030203020204" pitchFamily="34" charset="0"/>
                <a:ea typeface="微软雅黑" pitchFamily="34" charset="-122"/>
              </a:endParaRPr>
            </a:p>
          </p:txBody>
        </p:sp>
        <p:sp>
          <p:nvSpPr>
            <p:cNvPr id="141" name="Rectangle 2"/>
            <p:cNvSpPr>
              <a:spLocks noChangeArrowheads="1"/>
            </p:cNvSpPr>
            <p:nvPr/>
          </p:nvSpPr>
          <p:spPr bwMode="auto">
            <a:xfrm>
              <a:off x="5332058" y="5146139"/>
              <a:ext cx="405611" cy="218424"/>
            </a:xfrm>
            <a:prstGeom prst="rect">
              <a:avLst/>
            </a:prstGeom>
            <a:solidFill>
              <a:srgbClr val="CCFF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900" b="1" kern="0" dirty="0">
                <a:solidFill>
                  <a:prstClr val="black"/>
                </a:solidFill>
                <a:latin typeface="Huawei Sans" panose="020C0503030203020204" pitchFamily="34" charset="0"/>
                <a:ea typeface="微软雅黑" pitchFamily="34" charset="-122"/>
              </a:endParaRPr>
            </a:p>
          </p:txBody>
        </p:sp>
        <p:sp>
          <p:nvSpPr>
            <p:cNvPr id="142" name="Rectangle 2"/>
            <p:cNvSpPr>
              <a:spLocks noChangeArrowheads="1"/>
            </p:cNvSpPr>
            <p:nvPr/>
          </p:nvSpPr>
          <p:spPr bwMode="auto">
            <a:xfrm>
              <a:off x="6376937" y="4964466"/>
              <a:ext cx="2245178" cy="771974"/>
            </a:xfrm>
            <a:prstGeom prst="rect">
              <a:avLst/>
            </a:prstGeom>
            <a:solidFill>
              <a:sysClr val="window" lastClr="FFFFFF"/>
            </a:solidFill>
            <a:ln w="12700">
              <a:solidFill>
                <a:srgbClr val="000000"/>
              </a:solidFill>
              <a:prstDash val="dash"/>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4497" b="1" kern="0" dirty="0">
                <a:solidFill>
                  <a:prstClr val="black"/>
                </a:solidFill>
                <a:latin typeface="Huawei Sans" panose="020C0503030203020204" pitchFamily="34" charset="0"/>
                <a:ea typeface="微软雅黑" pitchFamily="34" charset="-122"/>
              </a:endParaRPr>
            </a:p>
          </p:txBody>
        </p:sp>
        <p:sp>
          <p:nvSpPr>
            <p:cNvPr id="147" name="文本框 84"/>
            <p:cNvSpPr txBox="1"/>
            <p:nvPr/>
          </p:nvSpPr>
          <p:spPr>
            <a:xfrm>
              <a:off x="6430848" y="5460334"/>
              <a:ext cx="2025869" cy="461846"/>
            </a:xfrm>
            <a:prstGeom prst="rect">
              <a:avLst/>
            </a:prstGeom>
            <a:noFill/>
          </p:spPr>
          <p:txBody>
            <a:bodyPr wrap="square"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914034" fontAlgn="ctr"/>
              <a:r>
                <a:rPr lang="ru-RU" sz="1200" dirty="0">
                  <a:solidFill>
                    <a:prstClr val="black"/>
                  </a:solidFill>
                  <a:latin typeface="Huawei Sans" panose="020C0503030203020204" pitchFamily="34" charset="0"/>
                </a:rPr>
                <a:t>Память контроллера C</a:t>
              </a:r>
            </a:p>
          </p:txBody>
        </p:sp>
        <p:sp>
          <p:nvSpPr>
            <p:cNvPr id="148" name="Rectangle 2"/>
            <p:cNvSpPr>
              <a:spLocks noChangeArrowheads="1"/>
            </p:cNvSpPr>
            <p:nvPr/>
          </p:nvSpPr>
          <p:spPr bwMode="auto">
            <a:xfrm>
              <a:off x="6439870" y="5146139"/>
              <a:ext cx="405611" cy="218424"/>
            </a:xfrm>
            <a:prstGeom prst="rect">
              <a:avLst/>
            </a:prstGeom>
            <a:solidFill>
              <a:srgbClr val="0070C0"/>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900" b="1" kern="0" dirty="0">
                <a:solidFill>
                  <a:prstClr val="black"/>
                </a:solidFill>
                <a:latin typeface="Huawei Sans" panose="020C0503030203020204" pitchFamily="34" charset="0"/>
                <a:ea typeface="微软雅黑" pitchFamily="34" charset="-122"/>
              </a:endParaRPr>
            </a:p>
          </p:txBody>
        </p:sp>
        <p:sp>
          <p:nvSpPr>
            <p:cNvPr id="149" name="Rectangle 2"/>
            <p:cNvSpPr>
              <a:spLocks noChangeArrowheads="1"/>
            </p:cNvSpPr>
            <p:nvPr/>
          </p:nvSpPr>
          <p:spPr bwMode="auto">
            <a:xfrm>
              <a:off x="6852242" y="5141844"/>
              <a:ext cx="405611" cy="218424"/>
            </a:xfrm>
            <a:prstGeom prst="rect">
              <a:avLst/>
            </a:prstGeom>
            <a:solidFill>
              <a:srgbClr val="FFC000"/>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pPr>
              <a:endParaRPr lang="en-US" altLang="zh-CN" sz="900" b="1" kern="0" dirty="0">
                <a:solidFill>
                  <a:prstClr val="black"/>
                </a:solidFill>
                <a:latin typeface="Huawei Sans" panose="020C0503030203020204" pitchFamily="34" charset="0"/>
                <a:ea typeface="微软雅黑" pitchFamily="34" charset="-122"/>
              </a:endParaRPr>
            </a:p>
          </p:txBody>
        </p:sp>
        <p:sp>
          <p:nvSpPr>
            <p:cNvPr id="151" name="Rectangle 2"/>
            <p:cNvSpPr>
              <a:spLocks noChangeArrowheads="1"/>
            </p:cNvSpPr>
            <p:nvPr/>
          </p:nvSpPr>
          <p:spPr bwMode="auto">
            <a:xfrm>
              <a:off x="7262453" y="5146139"/>
              <a:ext cx="405611" cy="218424"/>
            </a:xfrm>
            <a:prstGeom prst="rect">
              <a:avLst/>
            </a:prstGeom>
            <a:solidFill>
              <a:srgbClr val="0BC2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900" b="1" kern="0" dirty="0">
                <a:solidFill>
                  <a:prstClr val="black"/>
                </a:solidFill>
                <a:latin typeface="Huawei Sans" panose="020C0503030203020204" pitchFamily="34" charset="0"/>
                <a:ea typeface="微软雅黑" pitchFamily="34" charset="-122"/>
              </a:endParaRPr>
            </a:p>
          </p:txBody>
        </p:sp>
        <p:sp>
          <p:nvSpPr>
            <p:cNvPr id="152" name="Rectangle 2"/>
            <p:cNvSpPr>
              <a:spLocks noChangeArrowheads="1"/>
            </p:cNvSpPr>
            <p:nvPr/>
          </p:nvSpPr>
          <p:spPr bwMode="auto">
            <a:xfrm>
              <a:off x="7673470" y="5146139"/>
              <a:ext cx="405611" cy="218424"/>
            </a:xfrm>
            <a:prstGeom prst="rect">
              <a:avLst/>
            </a:prstGeom>
            <a:solidFill>
              <a:srgbClr val="CCFF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900" b="1" kern="0" dirty="0">
                <a:solidFill>
                  <a:prstClr val="black"/>
                </a:solidFill>
                <a:latin typeface="Huawei Sans" panose="020C0503030203020204" pitchFamily="34" charset="0"/>
                <a:ea typeface="微软雅黑" pitchFamily="34" charset="-122"/>
              </a:endParaRPr>
            </a:p>
          </p:txBody>
        </p:sp>
        <p:sp>
          <p:nvSpPr>
            <p:cNvPr id="153" name="Rectangle 2"/>
            <p:cNvSpPr>
              <a:spLocks noChangeArrowheads="1"/>
            </p:cNvSpPr>
            <p:nvPr/>
          </p:nvSpPr>
          <p:spPr bwMode="auto">
            <a:xfrm>
              <a:off x="8083675" y="5146139"/>
              <a:ext cx="405611" cy="218424"/>
            </a:xfrm>
            <a:prstGeom prst="rect">
              <a:avLst/>
            </a:prstGeom>
            <a:solidFill>
              <a:srgbClr val="CCFF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900" b="1" kern="0" dirty="0">
                <a:solidFill>
                  <a:prstClr val="black"/>
                </a:solidFill>
                <a:latin typeface="Huawei Sans" panose="020C0503030203020204" pitchFamily="34" charset="0"/>
                <a:ea typeface="微软雅黑" pitchFamily="34" charset="-122"/>
              </a:endParaRPr>
            </a:p>
          </p:txBody>
        </p:sp>
        <p:sp>
          <p:nvSpPr>
            <p:cNvPr id="154" name="Rectangle 2"/>
            <p:cNvSpPr>
              <a:spLocks noChangeArrowheads="1"/>
            </p:cNvSpPr>
            <p:nvPr/>
          </p:nvSpPr>
          <p:spPr bwMode="auto">
            <a:xfrm>
              <a:off x="9143211" y="4970215"/>
              <a:ext cx="2245178" cy="771974"/>
            </a:xfrm>
            <a:prstGeom prst="rect">
              <a:avLst/>
            </a:prstGeom>
            <a:solidFill>
              <a:sysClr val="window" lastClr="FFFFFF"/>
            </a:solidFill>
            <a:ln w="12700">
              <a:solidFill>
                <a:srgbClr val="000000"/>
              </a:solidFill>
              <a:prstDash val="dash"/>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4497" b="1" kern="0" dirty="0">
                <a:solidFill>
                  <a:prstClr val="black"/>
                </a:solidFill>
                <a:latin typeface="Huawei Sans" panose="020C0503030203020204" pitchFamily="34" charset="0"/>
                <a:ea typeface="微软雅黑" pitchFamily="34" charset="-122"/>
              </a:endParaRPr>
            </a:p>
          </p:txBody>
        </p:sp>
        <p:sp>
          <p:nvSpPr>
            <p:cNvPr id="155" name="文本框 91"/>
            <p:cNvSpPr txBox="1"/>
            <p:nvPr/>
          </p:nvSpPr>
          <p:spPr>
            <a:xfrm>
              <a:off x="9220891" y="5466078"/>
              <a:ext cx="2020034" cy="461846"/>
            </a:xfrm>
            <a:prstGeom prst="rect">
              <a:avLst/>
            </a:prstGeom>
            <a:noFill/>
          </p:spPr>
          <p:txBody>
            <a:bodyPr wrap="square"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914034" fontAlgn="ctr"/>
              <a:r>
                <a:rPr lang="ru-RU" sz="1200" dirty="0">
                  <a:solidFill>
                    <a:prstClr val="black"/>
                  </a:solidFill>
                  <a:latin typeface="Huawei Sans" panose="020C0503030203020204" pitchFamily="34" charset="0"/>
                </a:rPr>
                <a:t>Память контроллера D</a:t>
              </a:r>
            </a:p>
          </p:txBody>
        </p:sp>
        <p:sp>
          <p:nvSpPr>
            <p:cNvPr id="156" name="Rectangle 2"/>
            <p:cNvSpPr>
              <a:spLocks noChangeArrowheads="1"/>
            </p:cNvSpPr>
            <p:nvPr/>
          </p:nvSpPr>
          <p:spPr bwMode="auto">
            <a:xfrm>
              <a:off x="9215380" y="5146139"/>
              <a:ext cx="405611" cy="218424"/>
            </a:xfrm>
            <a:prstGeom prst="rect">
              <a:avLst/>
            </a:prstGeom>
            <a:solidFill>
              <a:srgbClr val="0070C0"/>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900" b="1" kern="0" dirty="0">
                <a:solidFill>
                  <a:prstClr val="black"/>
                </a:solidFill>
                <a:latin typeface="Huawei Sans" panose="020C0503030203020204" pitchFamily="34" charset="0"/>
                <a:ea typeface="微软雅黑" pitchFamily="34" charset="-122"/>
              </a:endParaRPr>
            </a:p>
          </p:txBody>
        </p:sp>
        <p:sp>
          <p:nvSpPr>
            <p:cNvPr id="158" name="Rectangle 2"/>
            <p:cNvSpPr>
              <a:spLocks noChangeArrowheads="1"/>
            </p:cNvSpPr>
            <p:nvPr/>
          </p:nvSpPr>
          <p:spPr bwMode="auto">
            <a:xfrm>
              <a:off x="9618516" y="5141844"/>
              <a:ext cx="405611" cy="218424"/>
            </a:xfrm>
            <a:prstGeom prst="rect">
              <a:avLst/>
            </a:prstGeom>
            <a:solidFill>
              <a:srgbClr val="FFC000"/>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pPr>
              <a:endParaRPr lang="en-US" altLang="zh-CN" sz="900" b="1" kern="0" dirty="0">
                <a:solidFill>
                  <a:prstClr val="black"/>
                </a:solidFill>
                <a:latin typeface="Huawei Sans" panose="020C0503030203020204" pitchFamily="34" charset="0"/>
                <a:ea typeface="微软雅黑" pitchFamily="34" charset="-122"/>
              </a:endParaRPr>
            </a:p>
          </p:txBody>
        </p:sp>
        <p:sp>
          <p:nvSpPr>
            <p:cNvPr id="159" name="Rectangle 2"/>
            <p:cNvSpPr>
              <a:spLocks noChangeArrowheads="1"/>
            </p:cNvSpPr>
            <p:nvPr/>
          </p:nvSpPr>
          <p:spPr bwMode="auto">
            <a:xfrm>
              <a:off x="10029539" y="5146139"/>
              <a:ext cx="405611" cy="218424"/>
            </a:xfrm>
            <a:prstGeom prst="rect">
              <a:avLst/>
            </a:prstGeom>
            <a:solidFill>
              <a:srgbClr val="0BC2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900" b="1" kern="0" dirty="0">
                <a:solidFill>
                  <a:prstClr val="black"/>
                </a:solidFill>
                <a:latin typeface="Huawei Sans" panose="020C0503030203020204" pitchFamily="34" charset="0"/>
                <a:ea typeface="微软雅黑" pitchFamily="34" charset="-122"/>
              </a:endParaRPr>
            </a:p>
          </p:txBody>
        </p:sp>
        <p:sp>
          <p:nvSpPr>
            <p:cNvPr id="160" name="Rectangle 2"/>
            <p:cNvSpPr>
              <a:spLocks noChangeArrowheads="1"/>
            </p:cNvSpPr>
            <p:nvPr/>
          </p:nvSpPr>
          <p:spPr bwMode="auto">
            <a:xfrm>
              <a:off x="10449792" y="5146139"/>
              <a:ext cx="405611" cy="218424"/>
            </a:xfrm>
            <a:prstGeom prst="rect">
              <a:avLst/>
            </a:prstGeom>
            <a:solidFill>
              <a:srgbClr val="CCFF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900" b="1" kern="0" dirty="0">
                <a:solidFill>
                  <a:prstClr val="black"/>
                </a:solidFill>
                <a:latin typeface="Huawei Sans" panose="020C0503030203020204" pitchFamily="34" charset="0"/>
                <a:ea typeface="微软雅黑" pitchFamily="34" charset="-122"/>
              </a:endParaRPr>
            </a:p>
          </p:txBody>
        </p:sp>
        <p:sp>
          <p:nvSpPr>
            <p:cNvPr id="162" name="Rectangle 2"/>
            <p:cNvSpPr>
              <a:spLocks noChangeArrowheads="1"/>
            </p:cNvSpPr>
            <p:nvPr/>
          </p:nvSpPr>
          <p:spPr bwMode="auto">
            <a:xfrm>
              <a:off x="10860809" y="5146139"/>
              <a:ext cx="405611" cy="218424"/>
            </a:xfrm>
            <a:prstGeom prst="rect">
              <a:avLst/>
            </a:prstGeom>
            <a:solidFill>
              <a:srgbClr val="CCFF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900" b="1" kern="0" dirty="0">
                <a:solidFill>
                  <a:prstClr val="black"/>
                </a:solidFill>
                <a:latin typeface="Huawei Sans" panose="020C0503030203020204" pitchFamily="34" charset="0"/>
                <a:ea typeface="微软雅黑" pitchFamily="34" charset="-122"/>
              </a:endParaRPr>
            </a:p>
          </p:txBody>
        </p:sp>
        <p:sp>
          <p:nvSpPr>
            <p:cNvPr id="164" name="文本框 217"/>
            <p:cNvSpPr txBox="1"/>
            <p:nvPr/>
          </p:nvSpPr>
          <p:spPr>
            <a:xfrm>
              <a:off x="867617" y="5057727"/>
              <a:ext cx="578030" cy="323165"/>
            </a:xfrm>
            <a:prstGeom prst="rect">
              <a:avLst/>
            </a:prstGeom>
            <a:noFill/>
          </p:spPr>
          <p:txBody>
            <a:bodyPr wrap="square"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fontAlgn="ctr">
                <a:lnSpc>
                  <a:spcPts val="1799"/>
                </a:lnSpc>
              </a:pPr>
              <a:r>
                <a:rPr lang="ru-RU" sz="700" b="1">
                  <a:solidFill>
                    <a:srgbClr val="FFFFFF"/>
                  </a:solidFill>
                  <a:latin typeface="Huawei Sans" panose="020C0503030203020204" pitchFamily="34" charset="0"/>
                </a:rPr>
                <a:t>AddrN1</a:t>
              </a:r>
            </a:p>
          </p:txBody>
        </p:sp>
        <p:sp>
          <p:nvSpPr>
            <p:cNvPr id="165" name="文本框 218"/>
            <p:cNvSpPr txBox="1"/>
            <p:nvPr/>
          </p:nvSpPr>
          <p:spPr>
            <a:xfrm>
              <a:off x="3624671" y="5057727"/>
              <a:ext cx="578030" cy="323165"/>
            </a:xfrm>
            <a:prstGeom prst="rect">
              <a:avLst/>
            </a:prstGeom>
            <a:noFill/>
          </p:spPr>
          <p:txBody>
            <a:bodyPr wrap="square"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fontAlgn="ctr">
                <a:lnSpc>
                  <a:spcPts val="1799"/>
                </a:lnSpc>
              </a:pPr>
              <a:r>
                <a:rPr lang="ru-RU" sz="700" b="1">
                  <a:solidFill>
                    <a:srgbClr val="FFFFFF"/>
                  </a:solidFill>
                  <a:latin typeface="Huawei Sans" panose="020C0503030203020204" pitchFamily="34" charset="0"/>
                </a:rPr>
                <a:t>AddrN2</a:t>
              </a:r>
            </a:p>
          </p:txBody>
        </p:sp>
        <p:sp>
          <p:nvSpPr>
            <p:cNvPr id="166" name="文本框 219"/>
            <p:cNvSpPr txBox="1"/>
            <p:nvPr/>
          </p:nvSpPr>
          <p:spPr>
            <a:xfrm>
              <a:off x="6372495" y="5057727"/>
              <a:ext cx="578030" cy="323165"/>
            </a:xfrm>
            <a:prstGeom prst="rect">
              <a:avLst/>
            </a:prstGeom>
            <a:noFill/>
          </p:spPr>
          <p:txBody>
            <a:bodyPr wrap="square"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fontAlgn="ctr">
                <a:lnSpc>
                  <a:spcPts val="1799"/>
                </a:lnSpc>
              </a:pPr>
              <a:r>
                <a:rPr lang="ru-RU" sz="700" b="1">
                  <a:solidFill>
                    <a:srgbClr val="FFFFFF"/>
                  </a:solidFill>
                  <a:latin typeface="Huawei Sans" panose="020C0503030203020204" pitchFamily="34" charset="0"/>
                </a:rPr>
                <a:t>AddrN3</a:t>
              </a:r>
            </a:p>
          </p:txBody>
        </p:sp>
      </p:grpSp>
      <p:sp>
        <p:nvSpPr>
          <p:cNvPr id="167" name="Rectangle 2"/>
          <p:cNvSpPr>
            <a:spLocks noChangeArrowheads="1"/>
          </p:cNvSpPr>
          <p:nvPr/>
        </p:nvSpPr>
        <p:spPr bwMode="auto">
          <a:xfrm>
            <a:off x="769395" y="2585227"/>
            <a:ext cx="1219423" cy="449227"/>
          </a:xfrm>
          <a:prstGeom prst="rect">
            <a:avLst/>
          </a:prstGeom>
          <a:solidFill>
            <a:sysClr val="window" lastClr="FFFFFF">
              <a:lumMod val="50000"/>
            </a:sysClr>
          </a:solidFill>
          <a:ln w="9525">
            <a:no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ru-RU" sz="1200" b="1">
                <a:solidFill>
                  <a:prstClr val="white"/>
                </a:solidFill>
                <a:latin typeface="Huawei Sans" panose="020C0503030203020204" pitchFamily="34" charset="0"/>
              </a:rPr>
              <a:t>Линейное пространство кэша</a:t>
            </a:r>
          </a:p>
        </p:txBody>
      </p:sp>
      <p:cxnSp>
        <p:nvCxnSpPr>
          <p:cNvPr id="168" name="直接连接符 167"/>
          <p:cNvCxnSpPr/>
          <p:nvPr/>
        </p:nvCxnSpPr>
        <p:spPr bwMode="auto">
          <a:xfrm flipV="1">
            <a:off x="769395" y="3373335"/>
            <a:ext cx="7499493" cy="47321"/>
          </a:xfrm>
          <a:prstGeom prst="line">
            <a:avLst/>
          </a:prstGeom>
          <a:noFill/>
          <a:ln w="28575" cap="flat" cmpd="sng" algn="ctr">
            <a:solidFill>
              <a:sysClr val="windowText" lastClr="000000">
                <a:shade val="95000"/>
                <a:satMod val="105000"/>
              </a:sysClr>
            </a:solidFill>
            <a:prstDash val="sysDash"/>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lc="http://schemas.openxmlformats.org/drawingml/2006/lockedCanvas" xmlns:a14="http://schemas.microsoft.com/office/drawing/2010/main" xmlns="">
                <a:effectLst>
                  <a:outerShdw dist="35921" dir="2700000" algn="ctr" rotWithShape="0">
                    <a:schemeClr val="bg2"/>
                  </a:outerShdw>
                </a:effectLst>
              </a14:hiddenEffects>
            </a:ext>
          </a:extLst>
        </p:spPr>
      </p:cxnSp>
      <p:grpSp>
        <p:nvGrpSpPr>
          <p:cNvPr id="169" name="组合 168"/>
          <p:cNvGrpSpPr/>
          <p:nvPr/>
        </p:nvGrpSpPr>
        <p:grpSpPr>
          <a:xfrm>
            <a:off x="2084821" y="2667464"/>
            <a:ext cx="5372260" cy="267977"/>
            <a:chOff x="1332484" y="1661224"/>
            <a:chExt cx="4076774" cy="215397"/>
          </a:xfrm>
        </p:grpSpPr>
        <p:sp>
          <p:nvSpPr>
            <p:cNvPr id="170" name="Rectangle 2"/>
            <p:cNvSpPr>
              <a:spLocks noChangeArrowheads="1"/>
            </p:cNvSpPr>
            <p:nvPr/>
          </p:nvSpPr>
          <p:spPr bwMode="auto">
            <a:xfrm>
              <a:off x="3605154" y="1661224"/>
              <a:ext cx="888754" cy="212592"/>
            </a:xfrm>
            <a:prstGeom prst="rect">
              <a:avLst/>
            </a:prstGeom>
            <a:solidFill>
              <a:sysClr val="window" lastClr="FFFF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1200" b="1" kern="0" dirty="0">
                <a:solidFill>
                  <a:prstClr val="black"/>
                </a:solidFill>
                <a:latin typeface="Huawei Sans" panose="020C0503030203020204" pitchFamily="34" charset="0"/>
                <a:ea typeface="微软雅黑" pitchFamily="34" charset="-122"/>
              </a:endParaRPr>
            </a:p>
          </p:txBody>
        </p:sp>
        <p:sp>
          <p:nvSpPr>
            <p:cNvPr id="171" name="Rectangle 2"/>
            <p:cNvSpPr>
              <a:spLocks noChangeArrowheads="1"/>
            </p:cNvSpPr>
            <p:nvPr/>
          </p:nvSpPr>
          <p:spPr bwMode="auto">
            <a:xfrm>
              <a:off x="1332484" y="1661245"/>
              <a:ext cx="230480" cy="212592"/>
            </a:xfrm>
            <a:prstGeom prst="rect">
              <a:avLst/>
            </a:prstGeom>
            <a:solidFill>
              <a:srgbClr val="00B050"/>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ru-RU" sz="1200" b="1">
                  <a:solidFill>
                    <a:prstClr val="black"/>
                  </a:solidFill>
                  <a:latin typeface="Huawei Sans" panose="020C0503030203020204" pitchFamily="34" charset="0"/>
                </a:rPr>
                <a:t>A</a:t>
              </a:r>
            </a:p>
          </p:txBody>
        </p:sp>
        <p:sp>
          <p:nvSpPr>
            <p:cNvPr id="172" name="Rectangle 2"/>
            <p:cNvSpPr>
              <a:spLocks noChangeArrowheads="1"/>
            </p:cNvSpPr>
            <p:nvPr/>
          </p:nvSpPr>
          <p:spPr bwMode="auto">
            <a:xfrm>
              <a:off x="1562964" y="1661245"/>
              <a:ext cx="438132" cy="212592"/>
            </a:xfrm>
            <a:prstGeom prst="rect">
              <a:avLst/>
            </a:prstGeom>
            <a:solidFill>
              <a:srgbClr val="92D050"/>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ru-RU" sz="1200" b="1">
                  <a:solidFill>
                    <a:prstClr val="black"/>
                  </a:solidFill>
                  <a:latin typeface="Huawei Sans" panose="020C0503030203020204" pitchFamily="34" charset="0"/>
                </a:rPr>
                <a:t>B</a:t>
              </a:r>
            </a:p>
          </p:txBody>
        </p:sp>
        <p:sp>
          <p:nvSpPr>
            <p:cNvPr id="173" name="Rectangle 2"/>
            <p:cNvSpPr>
              <a:spLocks noChangeArrowheads="1"/>
            </p:cNvSpPr>
            <p:nvPr/>
          </p:nvSpPr>
          <p:spPr bwMode="auto">
            <a:xfrm>
              <a:off x="2001096" y="1661224"/>
              <a:ext cx="219066" cy="212592"/>
            </a:xfrm>
            <a:prstGeom prst="rect">
              <a:avLst/>
            </a:prstGeom>
            <a:solidFill>
              <a:srgbClr val="FFFF00"/>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ru-RU" sz="1200" b="1">
                  <a:solidFill>
                    <a:prstClr val="black"/>
                  </a:solidFill>
                  <a:latin typeface="Huawei Sans" panose="020C0503030203020204" pitchFamily="34" charset="0"/>
                </a:rPr>
                <a:t>C</a:t>
              </a:r>
            </a:p>
          </p:txBody>
        </p:sp>
        <p:sp>
          <p:nvSpPr>
            <p:cNvPr id="174" name="Rectangle 2"/>
            <p:cNvSpPr>
              <a:spLocks noChangeArrowheads="1"/>
            </p:cNvSpPr>
            <p:nvPr/>
          </p:nvSpPr>
          <p:spPr bwMode="auto">
            <a:xfrm>
              <a:off x="2220163" y="1661224"/>
              <a:ext cx="864850" cy="212592"/>
            </a:xfrm>
            <a:prstGeom prst="rect">
              <a:avLst/>
            </a:prstGeom>
            <a:solidFill>
              <a:srgbClr val="00B050"/>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ru-RU" sz="1200" b="1">
                  <a:solidFill>
                    <a:prstClr val="black"/>
                  </a:solidFill>
                  <a:latin typeface="Huawei Sans" panose="020C0503030203020204" pitchFamily="34" charset="0"/>
                </a:rPr>
                <a:t>D</a:t>
              </a:r>
            </a:p>
          </p:txBody>
        </p:sp>
        <p:sp>
          <p:nvSpPr>
            <p:cNvPr id="175" name="Rectangle 2"/>
            <p:cNvSpPr>
              <a:spLocks noChangeArrowheads="1"/>
            </p:cNvSpPr>
            <p:nvPr/>
          </p:nvSpPr>
          <p:spPr bwMode="auto">
            <a:xfrm>
              <a:off x="3060226" y="1661245"/>
              <a:ext cx="106796" cy="212592"/>
            </a:xfrm>
            <a:prstGeom prst="rect">
              <a:avLst/>
            </a:prstGeom>
            <a:solidFill>
              <a:srgbClr val="92D050"/>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ru-RU" sz="1200" b="1">
                  <a:solidFill>
                    <a:prstClr val="black"/>
                  </a:solidFill>
                  <a:latin typeface="Huawei Sans" panose="020C0503030203020204" pitchFamily="34" charset="0"/>
                </a:rPr>
                <a:t>В</a:t>
              </a:r>
            </a:p>
          </p:txBody>
        </p:sp>
        <p:sp>
          <p:nvSpPr>
            <p:cNvPr id="176" name="Rectangle 2"/>
            <p:cNvSpPr>
              <a:spLocks noChangeArrowheads="1"/>
            </p:cNvSpPr>
            <p:nvPr/>
          </p:nvSpPr>
          <p:spPr bwMode="auto">
            <a:xfrm>
              <a:off x="4493908" y="1664029"/>
              <a:ext cx="915350" cy="212592"/>
            </a:xfrm>
            <a:prstGeom prst="rect">
              <a:avLst/>
            </a:prstGeom>
            <a:solidFill>
              <a:sysClr val="window" lastClr="FFFF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1200" b="1" kern="0" dirty="0">
                <a:solidFill>
                  <a:prstClr val="black"/>
                </a:solidFill>
                <a:latin typeface="Huawei Sans" panose="020C0503030203020204" pitchFamily="34" charset="0"/>
                <a:ea typeface="微软雅黑" pitchFamily="34" charset="-122"/>
              </a:endParaRPr>
            </a:p>
          </p:txBody>
        </p:sp>
        <p:sp>
          <p:nvSpPr>
            <p:cNvPr id="177" name="Rectangle 2"/>
            <p:cNvSpPr>
              <a:spLocks noChangeArrowheads="1"/>
            </p:cNvSpPr>
            <p:nvPr/>
          </p:nvSpPr>
          <p:spPr bwMode="auto">
            <a:xfrm>
              <a:off x="3167022" y="1661245"/>
              <a:ext cx="438132" cy="212592"/>
            </a:xfrm>
            <a:prstGeom prst="rect">
              <a:avLst/>
            </a:prstGeom>
            <a:solidFill>
              <a:sysClr val="window" lastClr="FFFFFF"/>
            </a:solidFill>
            <a:ln w="9525">
              <a:solidFill>
                <a:srgbClr val="000000"/>
              </a:solidFill>
              <a:miter lim="800000"/>
              <a:headEnd/>
              <a:tailEnd/>
            </a:ln>
            <a:effectLst/>
          </p:spPr>
          <p:txBody>
            <a:bodyPr vert="horz" wrap="square" lIns="79118" tIns="39561" rIns="79118" bIns="39561" numCol="1"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endParaRPr lang="en-US" altLang="zh-CN" sz="1200" b="1" kern="0" dirty="0">
                <a:solidFill>
                  <a:prstClr val="black"/>
                </a:solidFill>
                <a:latin typeface="Huawei Sans" panose="020C0503030203020204" pitchFamily="34" charset="0"/>
                <a:ea typeface="微软雅黑" pitchFamily="34" charset="-122"/>
              </a:endParaRPr>
            </a:p>
          </p:txBody>
        </p:sp>
      </p:grpSp>
      <p:sp>
        <p:nvSpPr>
          <p:cNvPr id="180" name="TextBox 38"/>
          <p:cNvSpPr txBox="1"/>
          <p:nvPr/>
        </p:nvSpPr>
        <p:spPr>
          <a:xfrm>
            <a:off x="5188517" y="2638197"/>
            <a:ext cx="785687" cy="265112"/>
          </a:xfrm>
          <a:prstGeom prst="rect">
            <a:avLst/>
          </a:prstGeom>
          <a:noFill/>
        </p:spPr>
        <p:txBody>
          <a:bodyPr wrap="square" lIns="68452" tIns="34221" rIns="68452" bIns="34221"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ru-RU" sz="1274" b="1">
                <a:solidFill>
                  <a:prstClr val="black"/>
                </a:solidFill>
                <a:latin typeface="Huawei Sans" panose="020C0503030203020204" pitchFamily="34" charset="0"/>
              </a:rPr>
              <a:t>...</a:t>
            </a:r>
          </a:p>
        </p:txBody>
      </p:sp>
      <p:sp>
        <p:nvSpPr>
          <p:cNvPr id="181" name="下箭头 180"/>
          <p:cNvSpPr/>
          <p:nvPr/>
        </p:nvSpPr>
        <p:spPr bwMode="auto">
          <a:xfrm>
            <a:off x="2842829" y="2062317"/>
            <a:ext cx="2855337" cy="300788"/>
          </a:xfrm>
          <a:prstGeom prst="downArrow">
            <a:avLst/>
          </a:prstGeom>
          <a:noFill/>
          <a:ln>
            <a:solidFill>
              <a:sysClr val="windowText" lastClr="000000"/>
            </a:solidFill>
          </a:ln>
          <a:effectLst/>
          <a:extLst>
            <a:ext uri="{909E8E84-426E-40dd-AFC4-6F175D3DCCD1}">
              <a14:hiddenFill xmlns:lc="http://schemas.openxmlformats.org/drawingml/2006/lockedCanvas" xmlns:a14="http://schemas.microsoft.com/office/drawing/2010/main" xmlns="">
                <a:solidFill>
                  <a:schemeClr val="accent1"/>
                </a:solidFill>
              </a14:hiddenFill>
            </a:ext>
            <a:ext uri="{AF507438-7753-43e0-B8FC-AC1667EBCBE1}">
              <a14:hiddenEffects xmlns:lc="http://schemas.openxmlformats.org/drawingml/2006/lockedCanvas" xmlns:a14="http://schemas.microsoft.com/office/drawing/2010/main" xmlns="">
                <a:effectLst>
                  <a:outerShdw dist="35921" dir="2700000" algn="ctr" rotWithShape="0">
                    <a:schemeClr val="bg2"/>
                  </a:outerShdw>
                </a:effectLst>
              </a14:hiddenEffects>
            </a:ext>
          </a:extLst>
        </p:spPr>
        <p:txBody>
          <a:bodyPr vert="horz" wrap="square" lIns="68535" tIns="34268" rIns="68535" bIns="34268" numCol="1" rtlCol="0" anchor="t"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685343" fontAlgn="ctr">
              <a:spcBef>
                <a:spcPct val="0"/>
              </a:spcBef>
              <a:spcAft>
                <a:spcPct val="0"/>
              </a:spcAft>
              <a:buClr>
                <a:srgbClr val="CC9900"/>
              </a:buClr>
              <a:buFont typeface="Wingdings" pitchFamily="2" charset="2"/>
              <a:buChar char="n"/>
              <a:defRPr/>
            </a:pPr>
            <a:endParaRPr lang="en-US" altLang="zh-CN" sz="1349" kern="0" dirty="0">
              <a:solidFill>
                <a:prstClr val="black"/>
              </a:solidFill>
              <a:latin typeface="Huawei Sans" panose="020C0503030203020204" pitchFamily="34" charset="0"/>
              <a:ea typeface="宋体" charset="-122"/>
            </a:endParaRPr>
          </a:p>
        </p:txBody>
      </p:sp>
      <p:sp>
        <p:nvSpPr>
          <p:cNvPr id="183" name="Rectangle 2"/>
          <p:cNvSpPr>
            <a:spLocks noChangeArrowheads="1"/>
          </p:cNvSpPr>
          <p:nvPr/>
        </p:nvSpPr>
        <p:spPr bwMode="auto">
          <a:xfrm>
            <a:off x="2262657" y="2302087"/>
            <a:ext cx="3901327" cy="346001"/>
          </a:xfrm>
          <a:prstGeom prst="rect">
            <a:avLst/>
          </a:prstGeom>
          <a:noFill/>
        </p:spPr>
        <p:txBody>
          <a:bodyPr wrap="square" lIns="68452" tIns="34221" rIns="68452" bIns="34221"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ru-RU" sz="1799" b="1">
                <a:solidFill>
                  <a:srgbClr val="FF0000"/>
                </a:solidFill>
                <a:latin typeface="Huawei Sans" panose="020C0503030203020204" pitchFamily="34" charset="0"/>
              </a:rPr>
              <a:t>Write Ahead Log (WAL)</a:t>
            </a:r>
          </a:p>
        </p:txBody>
      </p:sp>
      <p:grpSp>
        <p:nvGrpSpPr>
          <p:cNvPr id="184" name="组合 183"/>
          <p:cNvGrpSpPr/>
          <p:nvPr/>
        </p:nvGrpSpPr>
        <p:grpSpPr>
          <a:xfrm>
            <a:off x="880033" y="1388932"/>
            <a:ext cx="6839605" cy="571933"/>
            <a:chOff x="173807" y="574049"/>
            <a:chExt cx="5190281" cy="459710"/>
          </a:xfrm>
        </p:grpSpPr>
        <p:sp>
          <p:nvSpPr>
            <p:cNvPr id="185" name="TextBox 25"/>
            <p:cNvSpPr txBox="1"/>
            <p:nvPr/>
          </p:nvSpPr>
          <p:spPr>
            <a:xfrm>
              <a:off x="572332" y="574052"/>
              <a:ext cx="596224" cy="253381"/>
            </a:xfrm>
            <a:prstGeom prst="rect">
              <a:avLst/>
            </a:prstGeom>
            <a:noFill/>
          </p:spPr>
          <p:txBody>
            <a:bodyPr wrap="square" lIns="68452" tIns="34221" rIns="68452" bIns="34221"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ru-RU" sz="1599" b="1">
                  <a:solidFill>
                    <a:prstClr val="black"/>
                  </a:solidFill>
                  <a:latin typeface="Huawei Sans" panose="020C0503030203020204" pitchFamily="34" charset="0"/>
                </a:rPr>
                <a:t>LUN 0</a:t>
              </a:r>
            </a:p>
          </p:txBody>
        </p:sp>
        <p:sp>
          <p:nvSpPr>
            <p:cNvPr id="186" name="TextBox 29"/>
            <p:cNvSpPr txBox="1"/>
            <p:nvPr/>
          </p:nvSpPr>
          <p:spPr>
            <a:xfrm>
              <a:off x="4435085" y="574049"/>
              <a:ext cx="596224" cy="253381"/>
            </a:xfrm>
            <a:prstGeom prst="rect">
              <a:avLst/>
            </a:prstGeom>
            <a:noFill/>
          </p:spPr>
          <p:txBody>
            <a:bodyPr wrap="square" lIns="68452" tIns="34221" rIns="68452" bIns="34221"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ru-RU" sz="1599" b="1">
                  <a:solidFill>
                    <a:prstClr val="black"/>
                  </a:solidFill>
                  <a:latin typeface="Huawei Sans" panose="020C0503030203020204" pitchFamily="34" charset="0"/>
                </a:rPr>
                <a:t>LUN 2</a:t>
              </a:r>
            </a:p>
          </p:txBody>
        </p:sp>
        <p:grpSp>
          <p:nvGrpSpPr>
            <p:cNvPr id="187" name="组合 186"/>
            <p:cNvGrpSpPr/>
            <p:nvPr/>
          </p:nvGrpSpPr>
          <p:grpSpPr>
            <a:xfrm>
              <a:off x="173807" y="761525"/>
              <a:ext cx="1534642" cy="272234"/>
              <a:chOff x="173807" y="761525"/>
              <a:chExt cx="1534642" cy="272234"/>
            </a:xfrm>
          </p:grpSpPr>
          <p:sp>
            <p:nvSpPr>
              <p:cNvPr id="197" name="Rectangle 2"/>
              <p:cNvSpPr>
                <a:spLocks noChangeArrowheads="1"/>
              </p:cNvSpPr>
              <p:nvPr/>
            </p:nvSpPr>
            <p:spPr bwMode="auto">
              <a:xfrm>
                <a:off x="572334" y="845848"/>
                <a:ext cx="348658" cy="187911"/>
              </a:xfrm>
              <a:prstGeom prst="rect">
                <a:avLst/>
              </a:prstGeom>
              <a:solidFill>
                <a:srgbClr val="00B050"/>
              </a:solidFill>
              <a:ln w="9525">
                <a:solidFill>
                  <a:srgbClr val="000000"/>
                </a:solidFill>
                <a:miter lim="800000"/>
                <a:headEnd/>
                <a:tailEnd/>
              </a:ln>
              <a:effectLst/>
            </p:spPr>
            <p:txBody>
              <a:bodyPr vert="horz" wrap="square" lIns="0" tIns="0" rIns="0" bIns="0" numCol="1" anchor="ctr"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pPr>
                <a:r>
                  <a:rPr lang="ru-RU" sz="1200" b="1">
                    <a:solidFill>
                      <a:prstClr val="black"/>
                    </a:solidFill>
                    <a:latin typeface="Huawei Sans" panose="020C0503030203020204" pitchFamily="34" charset="0"/>
                  </a:rPr>
                  <a:t>4 ГБ.</a:t>
                </a:r>
              </a:p>
            </p:txBody>
          </p:sp>
          <p:sp>
            <p:nvSpPr>
              <p:cNvPr id="198" name="Rectangle 2"/>
              <p:cNvSpPr>
                <a:spLocks noChangeArrowheads="1"/>
              </p:cNvSpPr>
              <p:nvPr/>
            </p:nvSpPr>
            <p:spPr bwMode="auto">
              <a:xfrm>
                <a:off x="1154017" y="845848"/>
                <a:ext cx="554432" cy="187862"/>
              </a:xfrm>
              <a:prstGeom prst="rect">
                <a:avLst/>
              </a:prstGeom>
              <a:solidFill>
                <a:srgbClr val="00B050"/>
              </a:solidFill>
              <a:ln w="9525">
                <a:solidFill>
                  <a:srgbClr val="000000"/>
                </a:solidFill>
                <a:miter lim="800000"/>
                <a:headEnd/>
                <a:tailEnd/>
              </a:ln>
              <a:effectLst/>
            </p:spPr>
            <p:txBody>
              <a:bodyPr vert="horz" wrap="square" lIns="0" tIns="0" rIns="0" bIns="0" numCol="1" anchor="ctr"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pPr>
                <a:r>
                  <a:rPr lang="ru-RU" sz="1200" b="1">
                    <a:solidFill>
                      <a:prstClr val="black"/>
                    </a:solidFill>
                    <a:latin typeface="Huawei Sans" panose="020C0503030203020204" pitchFamily="34" charset="0"/>
                  </a:rPr>
                  <a:t>8 ГБ</a:t>
                </a:r>
              </a:p>
            </p:txBody>
          </p:sp>
          <p:sp>
            <p:nvSpPr>
              <p:cNvPr id="199" name="Rectangle 2"/>
              <p:cNvSpPr>
                <a:spLocks noChangeArrowheads="1"/>
              </p:cNvSpPr>
              <p:nvPr/>
            </p:nvSpPr>
            <p:spPr bwMode="auto">
              <a:xfrm>
                <a:off x="173807" y="845848"/>
                <a:ext cx="356341" cy="187862"/>
              </a:xfrm>
              <a:prstGeom prst="rect">
                <a:avLst/>
              </a:prstGeom>
              <a:solidFill>
                <a:srgbClr val="00B050"/>
              </a:solidFill>
              <a:ln w="9525">
                <a:solidFill>
                  <a:srgbClr val="000000"/>
                </a:solidFill>
                <a:miter lim="800000"/>
                <a:headEnd/>
                <a:tailEnd/>
              </a:ln>
              <a:effectLst/>
            </p:spPr>
            <p:txBody>
              <a:bodyPr vert="horz" wrap="square" lIns="0" tIns="0" rIns="0" bIns="0" numCol="1" anchor="ctr"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ru-RU" sz="1200" b="1">
                    <a:solidFill>
                      <a:prstClr val="black"/>
                    </a:solidFill>
                    <a:latin typeface="Huawei Sans" panose="020C0503030203020204" pitchFamily="34" charset="0"/>
                  </a:rPr>
                  <a:t>4 ГБ.</a:t>
                </a:r>
              </a:p>
            </p:txBody>
          </p:sp>
          <p:sp>
            <p:nvSpPr>
              <p:cNvPr id="200" name="TextBox 31"/>
              <p:cNvSpPr txBox="1"/>
              <p:nvPr/>
            </p:nvSpPr>
            <p:spPr>
              <a:xfrm>
                <a:off x="722082" y="761525"/>
                <a:ext cx="596224" cy="253381"/>
              </a:xfrm>
              <a:prstGeom prst="rect">
                <a:avLst/>
              </a:prstGeom>
              <a:noFill/>
            </p:spPr>
            <p:txBody>
              <a:bodyPr wrap="square" lIns="68452" tIns="34221" rIns="68452" bIns="34221"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ru-RU" sz="1599" b="1">
                    <a:solidFill>
                      <a:prstClr val="black"/>
                    </a:solidFill>
                    <a:latin typeface="Huawei Sans" panose="020C0503030203020204" pitchFamily="34" charset="0"/>
                  </a:rPr>
                  <a:t>...</a:t>
                </a:r>
              </a:p>
            </p:txBody>
          </p:sp>
        </p:grpSp>
        <p:sp>
          <p:nvSpPr>
            <p:cNvPr id="188" name="TextBox 35"/>
            <p:cNvSpPr txBox="1"/>
            <p:nvPr/>
          </p:nvSpPr>
          <p:spPr>
            <a:xfrm>
              <a:off x="2447538" y="574052"/>
              <a:ext cx="596224" cy="253381"/>
            </a:xfrm>
            <a:prstGeom prst="rect">
              <a:avLst/>
            </a:prstGeom>
            <a:noFill/>
          </p:spPr>
          <p:txBody>
            <a:bodyPr wrap="square" lIns="68452" tIns="34221" rIns="68452" bIns="34221"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ru-RU" sz="1599" b="1">
                  <a:solidFill>
                    <a:prstClr val="black"/>
                  </a:solidFill>
                  <a:latin typeface="Huawei Sans" panose="020C0503030203020204" pitchFamily="34" charset="0"/>
                </a:rPr>
                <a:t>LUN 1</a:t>
              </a:r>
            </a:p>
          </p:txBody>
        </p:sp>
        <p:sp>
          <p:nvSpPr>
            <p:cNvPr id="189" name="Rectangle 2"/>
            <p:cNvSpPr>
              <a:spLocks noChangeArrowheads="1"/>
            </p:cNvSpPr>
            <p:nvPr/>
          </p:nvSpPr>
          <p:spPr bwMode="auto">
            <a:xfrm>
              <a:off x="2378239" y="834515"/>
              <a:ext cx="335673" cy="187911"/>
            </a:xfrm>
            <a:prstGeom prst="rect">
              <a:avLst/>
            </a:prstGeom>
            <a:solidFill>
              <a:srgbClr val="FFFF00"/>
            </a:solidFill>
            <a:ln w="9525">
              <a:solidFill>
                <a:srgbClr val="000000"/>
              </a:solidFill>
              <a:miter lim="800000"/>
              <a:headEnd/>
              <a:tailEnd/>
            </a:ln>
            <a:effectLst/>
          </p:spPr>
          <p:txBody>
            <a:bodyPr vert="horz" wrap="square" lIns="0" tIns="0" rIns="0" bIns="0" numCol="1" anchor="ctr"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pPr>
              <a:r>
                <a:rPr lang="ru-RU" sz="1200" b="1">
                  <a:solidFill>
                    <a:prstClr val="black"/>
                  </a:solidFill>
                  <a:latin typeface="Huawei Sans" panose="020C0503030203020204" pitchFamily="34" charset="0"/>
                </a:rPr>
                <a:t>4 ГБ.</a:t>
              </a:r>
            </a:p>
          </p:txBody>
        </p:sp>
        <p:sp>
          <p:nvSpPr>
            <p:cNvPr id="190" name="Rectangle 2"/>
            <p:cNvSpPr>
              <a:spLocks noChangeArrowheads="1"/>
            </p:cNvSpPr>
            <p:nvPr/>
          </p:nvSpPr>
          <p:spPr bwMode="auto">
            <a:xfrm>
              <a:off x="2959922" y="834515"/>
              <a:ext cx="554432" cy="187862"/>
            </a:xfrm>
            <a:prstGeom prst="rect">
              <a:avLst/>
            </a:prstGeom>
            <a:solidFill>
              <a:srgbClr val="FFFF00"/>
            </a:solidFill>
            <a:ln w="9525">
              <a:solidFill>
                <a:srgbClr val="000000"/>
              </a:solidFill>
              <a:miter lim="800000"/>
              <a:headEnd/>
              <a:tailEnd/>
            </a:ln>
            <a:effectLst/>
          </p:spPr>
          <p:txBody>
            <a:bodyPr vert="horz" wrap="square" lIns="0" tIns="0" rIns="0" bIns="0" numCol="1" anchor="ctr"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pPr>
              <a:r>
                <a:rPr lang="ru-RU" sz="1200" b="1">
                  <a:solidFill>
                    <a:prstClr val="black"/>
                  </a:solidFill>
                  <a:latin typeface="Huawei Sans" panose="020C0503030203020204" pitchFamily="34" charset="0"/>
                </a:rPr>
                <a:t>8 ГБ</a:t>
              </a:r>
            </a:p>
          </p:txBody>
        </p:sp>
        <p:sp>
          <p:nvSpPr>
            <p:cNvPr id="191" name="Rectangle 2"/>
            <p:cNvSpPr>
              <a:spLocks noChangeArrowheads="1"/>
            </p:cNvSpPr>
            <p:nvPr/>
          </p:nvSpPr>
          <p:spPr bwMode="auto">
            <a:xfrm>
              <a:off x="1979712" y="834515"/>
              <a:ext cx="356341" cy="187862"/>
            </a:xfrm>
            <a:prstGeom prst="rect">
              <a:avLst/>
            </a:prstGeom>
            <a:solidFill>
              <a:srgbClr val="FFFF00"/>
            </a:solidFill>
            <a:ln w="9525">
              <a:solidFill>
                <a:srgbClr val="000000"/>
              </a:solidFill>
              <a:miter lim="800000"/>
              <a:headEnd/>
              <a:tailEnd/>
            </a:ln>
            <a:effectLst/>
          </p:spPr>
          <p:txBody>
            <a:bodyPr vert="horz" wrap="square" lIns="0" tIns="0" rIns="0" bIns="0" numCol="1" anchor="ctr"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ru-RU" sz="1200" b="1">
                  <a:solidFill>
                    <a:prstClr val="black"/>
                  </a:solidFill>
                  <a:latin typeface="Huawei Sans" panose="020C0503030203020204" pitchFamily="34" charset="0"/>
                </a:rPr>
                <a:t>4 ГБ.</a:t>
              </a:r>
            </a:p>
          </p:txBody>
        </p:sp>
        <p:sp>
          <p:nvSpPr>
            <p:cNvPr id="192" name="TextBox 31"/>
            <p:cNvSpPr txBox="1"/>
            <p:nvPr/>
          </p:nvSpPr>
          <p:spPr>
            <a:xfrm>
              <a:off x="2527987" y="750192"/>
              <a:ext cx="596224" cy="253381"/>
            </a:xfrm>
            <a:prstGeom prst="rect">
              <a:avLst/>
            </a:prstGeom>
            <a:noFill/>
          </p:spPr>
          <p:txBody>
            <a:bodyPr wrap="square" lIns="68452" tIns="34221" rIns="68452" bIns="34221"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ru-RU" sz="1599" b="1">
                  <a:solidFill>
                    <a:prstClr val="black"/>
                  </a:solidFill>
                  <a:latin typeface="Huawei Sans" panose="020C0503030203020204" pitchFamily="34" charset="0"/>
                </a:rPr>
                <a:t>...</a:t>
              </a:r>
            </a:p>
          </p:txBody>
        </p:sp>
        <p:sp>
          <p:nvSpPr>
            <p:cNvPr id="193" name="Rectangle 2"/>
            <p:cNvSpPr>
              <a:spLocks noChangeArrowheads="1"/>
            </p:cNvSpPr>
            <p:nvPr/>
          </p:nvSpPr>
          <p:spPr bwMode="auto">
            <a:xfrm>
              <a:off x="4227972" y="834522"/>
              <a:ext cx="332779" cy="187911"/>
            </a:xfrm>
            <a:prstGeom prst="rect">
              <a:avLst/>
            </a:prstGeom>
            <a:solidFill>
              <a:srgbClr val="92D050"/>
            </a:solidFill>
            <a:ln w="9525">
              <a:solidFill>
                <a:srgbClr val="000000"/>
              </a:solidFill>
              <a:miter lim="800000"/>
              <a:headEnd/>
              <a:tailEnd/>
            </a:ln>
            <a:effectLst/>
          </p:spPr>
          <p:txBody>
            <a:bodyPr vert="horz" wrap="square" lIns="0" tIns="0" rIns="0" bIns="0" numCol="1" anchor="ctr"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pPr>
              <a:r>
                <a:rPr lang="ru-RU" sz="1200" b="1">
                  <a:solidFill>
                    <a:prstClr val="black"/>
                  </a:solidFill>
                  <a:latin typeface="Huawei Sans" panose="020C0503030203020204" pitchFamily="34" charset="0"/>
                </a:rPr>
                <a:t>4 ГБ.</a:t>
              </a:r>
            </a:p>
          </p:txBody>
        </p:sp>
        <p:sp>
          <p:nvSpPr>
            <p:cNvPr id="194" name="Rectangle 2"/>
            <p:cNvSpPr>
              <a:spLocks noChangeArrowheads="1"/>
            </p:cNvSpPr>
            <p:nvPr/>
          </p:nvSpPr>
          <p:spPr bwMode="auto">
            <a:xfrm>
              <a:off x="4809656" y="834522"/>
              <a:ext cx="554432" cy="187862"/>
            </a:xfrm>
            <a:prstGeom prst="rect">
              <a:avLst/>
            </a:prstGeom>
            <a:solidFill>
              <a:srgbClr val="92D050"/>
            </a:solidFill>
            <a:ln w="9525">
              <a:solidFill>
                <a:srgbClr val="000000"/>
              </a:solidFill>
              <a:miter lim="800000"/>
              <a:headEnd/>
              <a:tailEnd/>
            </a:ln>
            <a:effectLst/>
          </p:spPr>
          <p:txBody>
            <a:bodyPr vert="horz" wrap="square" lIns="0" tIns="0" rIns="0" bIns="0" numCol="1" anchor="ctr"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pPr>
              <a:r>
                <a:rPr lang="ru-RU" sz="1200" b="1">
                  <a:solidFill>
                    <a:prstClr val="black"/>
                  </a:solidFill>
                  <a:latin typeface="Huawei Sans" panose="020C0503030203020204" pitchFamily="34" charset="0"/>
                </a:rPr>
                <a:t>8 ГБ</a:t>
              </a:r>
            </a:p>
          </p:txBody>
        </p:sp>
        <p:sp>
          <p:nvSpPr>
            <p:cNvPr id="195" name="Rectangle 2"/>
            <p:cNvSpPr>
              <a:spLocks noChangeArrowheads="1"/>
            </p:cNvSpPr>
            <p:nvPr/>
          </p:nvSpPr>
          <p:spPr bwMode="auto">
            <a:xfrm>
              <a:off x="3829446" y="834522"/>
              <a:ext cx="356341" cy="187862"/>
            </a:xfrm>
            <a:prstGeom prst="rect">
              <a:avLst/>
            </a:prstGeom>
            <a:solidFill>
              <a:srgbClr val="92D050"/>
            </a:solidFill>
            <a:ln w="9525">
              <a:solidFill>
                <a:srgbClr val="000000"/>
              </a:solidFill>
              <a:miter lim="800000"/>
              <a:headEnd/>
              <a:tailEnd/>
            </a:ln>
            <a:effectLst/>
          </p:spPr>
          <p:txBody>
            <a:bodyPr vert="horz" wrap="square" lIns="0" tIns="0" rIns="0" bIns="0" numCol="1" anchor="ctr" anchorCtr="0" compatLnSpc="1">
              <a:prstTxWarp prst="textNoShape">
                <a:avLst/>
              </a:prstTxWarp>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ru-RU" sz="1200" b="1">
                  <a:solidFill>
                    <a:prstClr val="black"/>
                  </a:solidFill>
                  <a:latin typeface="Huawei Sans" panose="020C0503030203020204" pitchFamily="34" charset="0"/>
                </a:rPr>
                <a:t>4 ГБ.</a:t>
              </a:r>
            </a:p>
          </p:txBody>
        </p:sp>
        <p:sp>
          <p:nvSpPr>
            <p:cNvPr id="196" name="TextBox 31"/>
            <p:cNvSpPr txBox="1"/>
            <p:nvPr/>
          </p:nvSpPr>
          <p:spPr>
            <a:xfrm>
              <a:off x="4377721" y="750199"/>
              <a:ext cx="596224" cy="253381"/>
            </a:xfrm>
            <a:prstGeom prst="rect">
              <a:avLst/>
            </a:prstGeom>
            <a:noFill/>
          </p:spPr>
          <p:txBody>
            <a:bodyPr wrap="square" lIns="68452" tIns="34221" rIns="68452" bIns="34221"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spcBef>
                  <a:spcPct val="0"/>
                </a:spcBef>
                <a:spcAft>
                  <a:spcPct val="0"/>
                </a:spcAft>
                <a:defRPr/>
              </a:pPr>
              <a:r>
                <a:rPr lang="ru-RU" sz="1599" b="1">
                  <a:solidFill>
                    <a:prstClr val="black"/>
                  </a:solidFill>
                  <a:latin typeface="Huawei Sans" panose="020C0503030203020204" pitchFamily="34" charset="0"/>
                </a:rPr>
                <a:t>...</a:t>
              </a:r>
            </a:p>
          </p:txBody>
        </p:sp>
      </p:grpSp>
      <p:cxnSp>
        <p:nvCxnSpPr>
          <p:cNvPr id="201" name="直接箭头连接符 200"/>
          <p:cNvCxnSpPr/>
          <p:nvPr/>
        </p:nvCxnSpPr>
        <p:spPr>
          <a:xfrm flipH="1">
            <a:off x="1048822" y="4367313"/>
            <a:ext cx="434033" cy="957003"/>
          </a:xfrm>
          <a:prstGeom prst="straightConnector1">
            <a:avLst/>
          </a:prstGeom>
          <a:solidFill>
            <a:srgbClr val="0070C0"/>
          </a:solidFill>
          <a:ln w="19050">
            <a:solidFill>
              <a:srgbClr val="0070C0"/>
            </a:solidFill>
            <a:prstDash val="dash"/>
            <a:miter lim="800000"/>
            <a:headEnd/>
            <a:tailEnd/>
          </a:ln>
          <a:effectLst/>
        </p:spPr>
      </p:cxnSp>
      <p:cxnSp>
        <p:nvCxnSpPr>
          <p:cNvPr id="202" name="直接箭头连接符 201"/>
          <p:cNvCxnSpPr/>
          <p:nvPr/>
        </p:nvCxnSpPr>
        <p:spPr>
          <a:xfrm flipH="1">
            <a:off x="1452882" y="4342142"/>
            <a:ext cx="935661" cy="951959"/>
          </a:xfrm>
          <a:prstGeom prst="straightConnector1">
            <a:avLst/>
          </a:prstGeom>
          <a:noFill/>
          <a:ln w="19050" cap="flat" cmpd="sng" algn="ctr">
            <a:solidFill>
              <a:srgbClr val="0070C0"/>
            </a:solidFill>
            <a:prstDash val="dash"/>
            <a:headEnd type="none" w="med" len="med"/>
            <a:tailEnd type="none" w="med" len="med"/>
          </a:ln>
          <a:effectLst/>
        </p:spPr>
      </p:cxnSp>
      <p:cxnSp>
        <p:nvCxnSpPr>
          <p:cNvPr id="203" name="直接箭头连接符 202"/>
          <p:cNvCxnSpPr/>
          <p:nvPr/>
        </p:nvCxnSpPr>
        <p:spPr>
          <a:xfrm>
            <a:off x="1482852" y="4367313"/>
            <a:ext cx="2295768" cy="957003"/>
          </a:xfrm>
          <a:prstGeom prst="straightConnector1">
            <a:avLst/>
          </a:prstGeom>
          <a:noFill/>
          <a:ln w="19050" cap="flat" cmpd="sng" algn="ctr">
            <a:solidFill>
              <a:srgbClr val="0070C0"/>
            </a:solidFill>
            <a:prstDash val="dash"/>
            <a:headEnd type="none" w="med" len="med"/>
            <a:tailEnd type="none" w="med" len="med"/>
          </a:ln>
          <a:effectLst/>
        </p:spPr>
      </p:cxnSp>
      <p:cxnSp>
        <p:nvCxnSpPr>
          <p:cNvPr id="204" name="直接箭头连接符 203"/>
          <p:cNvCxnSpPr/>
          <p:nvPr/>
        </p:nvCxnSpPr>
        <p:spPr>
          <a:xfrm>
            <a:off x="2388222" y="4367313"/>
            <a:ext cx="1797510" cy="996624"/>
          </a:xfrm>
          <a:prstGeom prst="straightConnector1">
            <a:avLst/>
          </a:prstGeom>
          <a:noFill/>
          <a:ln w="19050" cap="flat" cmpd="sng" algn="ctr">
            <a:solidFill>
              <a:srgbClr val="0070C0"/>
            </a:solidFill>
            <a:prstDash val="dash"/>
            <a:headEnd type="none" w="med" len="med"/>
            <a:tailEnd type="none" w="med" len="med"/>
          </a:ln>
          <a:effectLst/>
        </p:spPr>
      </p:cxnSp>
      <p:cxnSp>
        <p:nvCxnSpPr>
          <p:cNvPr id="205" name="直接箭头连接符 204"/>
          <p:cNvCxnSpPr/>
          <p:nvPr/>
        </p:nvCxnSpPr>
        <p:spPr>
          <a:xfrm>
            <a:off x="1489974" y="4358174"/>
            <a:ext cx="5061512" cy="972620"/>
          </a:xfrm>
          <a:prstGeom prst="straightConnector1">
            <a:avLst/>
          </a:prstGeom>
          <a:noFill/>
          <a:ln w="19050" cap="flat" cmpd="sng" algn="ctr">
            <a:solidFill>
              <a:srgbClr val="0070C0"/>
            </a:solidFill>
            <a:prstDash val="dash"/>
            <a:headEnd type="none" w="med" len="med"/>
            <a:tailEnd type="none" w="med" len="med"/>
          </a:ln>
          <a:effectLst/>
        </p:spPr>
      </p:cxnSp>
      <p:cxnSp>
        <p:nvCxnSpPr>
          <p:cNvPr id="206" name="直接箭头连接符 205"/>
          <p:cNvCxnSpPr/>
          <p:nvPr/>
        </p:nvCxnSpPr>
        <p:spPr>
          <a:xfrm>
            <a:off x="2402421" y="4352426"/>
            <a:ext cx="4541968" cy="978369"/>
          </a:xfrm>
          <a:prstGeom prst="straightConnector1">
            <a:avLst/>
          </a:prstGeom>
          <a:noFill/>
          <a:ln w="19050" cap="flat" cmpd="sng" algn="ctr">
            <a:solidFill>
              <a:srgbClr val="0070C0"/>
            </a:solidFill>
            <a:prstDash val="dash"/>
            <a:headEnd type="none" w="med" len="med"/>
            <a:tailEnd type="none" w="med" len="med"/>
          </a:ln>
          <a:effectLst/>
        </p:spPr>
      </p:cxnSp>
      <p:cxnSp>
        <p:nvCxnSpPr>
          <p:cNvPr id="207" name="直接箭头连接符 206"/>
          <p:cNvCxnSpPr/>
          <p:nvPr/>
        </p:nvCxnSpPr>
        <p:spPr>
          <a:xfrm flipH="1">
            <a:off x="4183851" y="4367312"/>
            <a:ext cx="318473" cy="963482"/>
          </a:xfrm>
          <a:prstGeom prst="straightConnector1">
            <a:avLst/>
          </a:prstGeom>
          <a:noFill/>
          <a:ln w="19050" cap="flat" cmpd="sng" algn="ctr">
            <a:solidFill>
              <a:srgbClr val="FFC000"/>
            </a:solidFill>
            <a:prstDash val="dash"/>
            <a:headEnd type="none" w="med" len="med"/>
            <a:tailEnd type="none" w="med" len="med"/>
          </a:ln>
          <a:effectLst/>
        </p:spPr>
      </p:cxnSp>
      <p:cxnSp>
        <p:nvCxnSpPr>
          <p:cNvPr id="208" name="直接箭头连接符 207"/>
          <p:cNvCxnSpPr/>
          <p:nvPr/>
        </p:nvCxnSpPr>
        <p:spPr>
          <a:xfrm flipH="1">
            <a:off x="4604703" y="4353879"/>
            <a:ext cx="792672" cy="976915"/>
          </a:xfrm>
          <a:prstGeom prst="straightConnector1">
            <a:avLst/>
          </a:prstGeom>
          <a:noFill/>
          <a:ln w="19050" cap="flat" cmpd="sng" algn="ctr">
            <a:solidFill>
              <a:srgbClr val="FFC000"/>
            </a:solidFill>
            <a:prstDash val="dash"/>
            <a:headEnd type="none" w="med" len="med"/>
            <a:tailEnd type="none" w="med" len="med"/>
          </a:ln>
          <a:effectLst/>
        </p:spPr>
      </p:cxnSp>
      <p:cxnSp>
        <p:nvCxnSpPr>
          <p:cNvPr id="209" name="直接箭头连接符 208"/>
          <p:cNvCxnSpPr/>
          <p:nvPr/>
        </p:nvCxnSpPr>
        <p:spPr>
          <a:xfrm>
            <a:off x="4502323" y="4353879"/>
            <a:ext cx="2456584" cy="966144"/>
          </a:xfrm>
          <a:prstGeom prst="straightConnector1">
            <a:avLst/>
          </a:prstGeom>
          <a:noFill/>
          <a:ln w="19050" cap="flat" cmpd="sng" algn="ctr">
            <a:solidFill>
              <a:srgbClr val="FFC000"/>
            </a:solidFill>
            <a:prstDash val="dash"/>
            <a:headEnd type="none" w="med" len="med"/>
            <a:tailEnd type="none" w="med" len="med"/>
          </a:ln>
          <a:effectLst/>
        </p:spPr>
      </p:cxnSp>
      <p:cxnSp>
        <p:nvCxnSpPr>
          <p:cNvPr id="210" name="直接箭头连接符 209"/>
          <p:cNvCxnSpPr/>
          <p:nvPr/>
        </p:nvCxnSpPr>
        <p:spPr>
          <a:xfrm>
            <a:off x="5413135" y="4353879"/>
            <a:ext cx="1929635" cy="976915"/>
          </a:xfrm>
          <a:prstGeom prst="straightConnector1">
            <a:avLst/>
          </a:prstGeom>
          <a:noFill/>
          <a:ln w="19050" cap="flat" cmpd="sng" algn="ctr">
            <a:solidFill>
              <a:srgbClr val="FFC000"/>
            </a:solidFill>
            <a:prstDash val="dash"/>
            <a:headEnd type="none" w="med" len="med"/>
            <a:tailEnd type="none" w="med" len="med"/>
          </a:ln>
          <a:effectLst/>
        </p:spPr>
      </p:cxnSp>
      <p:cxnSp>
        <p:nvCxnSpPr>
          <p:cNvPr id="211" name="直接箭头连接符 210"/>
          <p:cNvCxnSpPr/>
          <p:nvPr/>
        </p:nvCxnSpPr>
        <p:spPr>
          <a:xfrm>
            <a:off x="5413135" y="4365565"/>
            <a:ext cx="4700239" cy="928535"/>
          </a:xfrm>
          <a:prstGeom prst="straightConnector1">
            <a:avLst/>
          </a:prstGeom>
          <a:noFill/>
          <a:ln w="19050" cap="flat" cmpd="sng" algn="ctr">
            <a:solidFill>
              <a:srgbClr val="FFC000"/>
            </a:solidFill>
            <a:prstDash val="dash"/>
            <a:headEnd type="none" w="med" len="med"/>
            <a:tailEnd type="none" w="med" len="med"/>
          </a:ln>
          <a:effectLst/>
        </p:spPr>
      </p:cxnSp>
      <p:cxnSp>
        <p:nvCxnSpPr>
          <p:cNvPr id="212" name="直接箭头连接符 211"/>
          <p:cNvCxnSpPr/>
          <p:nvPr/>
        </p:nvCxnSpPr>
        <p:spPr>
          <a:xfrm>
            <a:off x="4502323" y="4365565"/>
            <a:ext cx="5212503" cy="965229"/>
          </a:xfrm>
          <a:prstGeom prst="straightConnector1">
            <a:avLst/>
          </a:prstGeom>
          <a:noFill/>
          <a:ln w="19050" cap="flat" cmpd="sng" algn="ctr">
            <a:solidFill>
              <a:srgbClr val="FFC000"/>
            </a:solidFill>
            <a:prstDash val="dash"/>
            <a:headEnd type="none" w="med" len="med"/>
            <a:tailEnd type="none" w="med" len="med"/>
          </a:ln>
          <a:effectLst/>
        </p:spPr>
      </p:cxnSp>
      <p:grpSp>
        <p:nvGrpSpPr>
          <p:cNvPr id="213" name="Group 6"/>
          <p:cNvGrpSpPr/>
          <p:nvPr/>
        </p:nvGrpSpPr>
        <p:grpSpPr>
          <a:xfrm>
            <a:off x="642121" y="2933802"/>
            <a:ext cx="4755253" cy="1137202"/>
            <a:chOff x="554586" y="2469647"/>
            <a:chExt cx="4757111" cy="1134468"/>
          </a:xfrm>
        </p:grpSpPr>
        <p:cxnSp>
          <p:nvCxnSpPr>
            <p:cNvPr id="214" name="直接箭头连接符 213"/>
            <p:cNvCxnSpPr/>
            <p:nvPr/>
          </p:nvCxnSpPr>
          <p:spPr bwMode="auto">
            <a:xfrm flipH="1">
              <a:off x="1291860" y="2559375"/>
              <a:ext cx="1" cy="842339"/>
            </a:xfrm>
            <a:prstGeom prst="straightConnector1">
              <a:avLst/>
            </a:prstGeom>
            <a:noFill/>
            <a:ln w="38100" cap="flat" cmpd="sng" algn="ctr">
              <a:solidFill>
                <a:sysClr val="windowText" lastClr="000000">
                  <a:shade val="95000"/>
                  <a:satMod val="105000"/>
                </a:sysClr>
              </a:solidFill>
              <a:prstDash val="solid"/>
              <a:tailEnd type="arrow"/>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lc="http://schemas.openxmlformats.org/drawingml/2006/lockedCanvas" xmlns:a14="http://schemas.microsoft.com/office/drawing/2010/main" xmlns="">
                  <a:effectLst>
                    <a:outerShdw dist="35921" dir="2700000" algn="ctr" rotWithShape="0">
                      <a:schemeClr val="bg2"/>
                    </a:outerShdw>
                  </a:effectLst>
                </a14:hiddenEffects>
              </a:ext>
            </a:extLst>
          </p:spPr>
        </p:cxnSp>
        <p:sp>
          <p:nvSpPr>
            <p:cNvPr id="215" name="TextBox 19"/>
            <p:cNvSpPr txBox="1"/>
            <p:nvPr/>
          </p:nvSpPr>
          <p:spPr>
            <a:xfrm>
              <a:off x="554586" y="2574191"/>
              <a:ext cx="847179" cy="460263"/>
            </a:xfrm>
            <a:prstGeom prst="rect">
              <a:avLst/>
            </a:prstGeom>
            <a:noFill/>
          </p:spPr>
          <p:txBody>
            <a:bodyPr wrap="square" lIns="68452" tIns="34221" rIns="68452" bIns="34221"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914034" fontAlgn="ctr">
                <a:lnSpc>
                  <a:spcPct val="150000"/>
                </a:lnSpc>
                <a:spcBef>
                  <a:spcPct val="0"/>
                </a:spcBef>
                <a:spcAft>
                  <a:spcPct val="0"/>
                </a:spcAft>
                <a:defRPr/>
              </a:pPr>
              <a:r>
                <a:rPr lang="ru-RU" sz="1274" b="1">
                  <a:solidFill>
                    <a:prstClr val="black"/>
                  </a:solidFill>
                  <a:latin typeface="Huawei Sans" panose="020C0503030203020204" pitchFamily="34" charset="0"/>
                </a:rPr>
                <a:t>Запись данных</a:t>
              </a:r>
            </a:p>
          </p:txBody>
        </p:sp>
        <p:cxnSp>
          <p:nvCxnSpPr>
            <p:cNvPr id="216" name="直接箭头连接符 215"/>
            <p:cNvCxnSpPr/>
            <p:nvPr/>
          </p:nvCxnSpPr>
          <p:spPr>
            <a:xfrm flipH="1">
              <a:off x="1427175" y="2469647"/>
              <a:ext cx="570675" cy="112053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7" name="直接箭头连接符 216"/>
            <p:cNvCxnSpPr/>
            <p:nvPr/>
          </p:nvCxnSpPr>
          <p:spPr>
            <a:xfrm flipH="1">
              <a:off x="2301370" y="2469647"/>
              <a:ext cx="871924" cy="1106993"/>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22" name="直接箭头连接符 221"/>
            <p:cNvCxnSpPr/>
            <p:nvPr/>
          </p:nvCxnSpPr>
          <p:spPr>
            <a:xfrm>
              <a:off x="3173294" y="2469647"/>
              <a:ext cx="1267012" cy="112053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23" name="直接箭头连接符 222"/>
            <p:cNvCxnSpPr/>
            <p:nvPr/>
          </p:nvCxnSpPr>
          <p:spPr>
            <a:xfrm>
              <a:off x="4416298" y="2471281"/>
              <a:ext cx="895399" cy="1132834"/>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224" name="Group 21"/>
          <p:cNvGrpSpPr/>
          <p:nvPr/>
        </p:nvGrpSpPr>
        <p:grpSpPr>
          <a:xfrm>
            <a:off x="8779155" y="1182546"/>
            <a:ext cx="2691141" cy="1961888"/>
            <a:chOff x="8996493" y="385244"/>
            <a:chExt cx="2692186" cy="1962655"/>
          </a:xfrm>
        </p:grpSpPr>
        <p:sp>
          <p:nvSpPr>
            <p:cNvPr id="225" name="Rectangle 14"/>
            <p:cNvSpPr/>
            <p:nvPr/>
          </p:nvSpPr>
          <p:spPr>
            <a:xfrm>
              <a:off x="9619958" y="979082"/>
              <a:ext cx="327575" cy="111730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78" rtl="0" eaLnBrk="1" latinLnBrk="0" hangingPunct="1">
                <a:defRPr sz="1800" kern="1200">
                  <a:solidFill>
                    <a:schemeClr val="lt1"/>
                  </a:solidFill>
                  <a:latin typeface="Arial"/>
                  <a:ea typeface="+mn-ea"/>
                  <a:cs typeface="+mn-cs"/>
                </a:defRPr>
              </a:lvl1pPr>
              <a:lvl2pPr marL="457240" algn="l" defTabSz="914478" rtl="0" eaLnBrk="1" latinLnBrk="0" hangingPunct="1">
                <a:defRPr sz="1800" kern="1200">
                  <a:solidFill>
                    <a:schemeClr val="lt1"/>
                  </a:solidFill>
                  <a:latin typeface="Arial"/>
                  <a:ea typeface="+mn-ea"/>
                  <a:cs typeface="+mn-cs"/>
                </a:defRPr>
              </a:lvl2pPr>
              <a:lvl3pPr marL="914478" algn="l" defTabSz="914478" rtl="0" eaLnBrk="1" latinLnBrk="0" hangingPunct="1">
                <a:defRPr sz="1800" kern="1200">
                  <a:solidFill>
                    <a:schemeClr val="lt1"/>
                  </a:solidFill>
                  <a:latin typeface="Arial"/>
                  <a:ea typeface="+mn-ea"/>
                  <a:cs typeface="+mn-cs"/>
                </a:defRPr>
              </a:lvl3pPr>
              <a:lvl4pPr marL="1371718" algn="l" defTabSz="914478" rtl="0" eaLnBrk="1" latinLnBrk="0" hangingPunct="1">
                <a:defRPr sz="1800" kern="1200">
                  <a:solidFill>
                    <a:schemeClr val="lt1"/>
                  </a:solidFill>
                  <a:latin typeface="Arial"/>
                  <a:ea typeface="+mn-ea"/>
                  <a:cs typeface="+mn-cs"/>
                </a:defRPr>
              </a:lvl4pPr>
              <a:lvl5pPr marL="1828957" algn="l" defTabSz="914478" rtl="0" eaLnBrk="1" latinLnBrk="0" hangingPunct="1">
                <a:defRPr sz="1800" kern="1200">
                  <a:solidFill>
                    <a:schemeClr val="lt1"/>
                  </a:solidFill>
                  <a:latin typeface="Arial"/>
                  <a:ea typeface="+mn-ea"/>
                  <a:cs typeface="+mn-cs"/>
                </a:defRPr>
              </a:lvl5pPr>
              <a:lvl6pPr marL="2286196" algn="l" defTabSz="914478" rtl="0" eaLnBrk="1" latinLnBrk="0" hangingPunct="1">
                <a:defRPr sz="1800" kern="1200">
                  <a:solidFill>
                    <a:schemeClr val="lt1"/>
                  </a:solidFill>
                  <a:latin typeface="Arial"/>
                  <a:ea typeface="+mn-ea"/>
                  <a:cs typeface="+mn-cs"/>
                </a:defRPr>
              </a:lvl6pPr>
              <a:lvl7pPr marL="2743435" algn="l" defTabSz="914478" rtl="0" eaLnBrk="1" latinLnBrk="0" hangingPunct="1">
                <a:defRPr sz="1800" kern="1200">
                  <a:solidFill>
                    <a:schemeClr val="lt1"/>
                  </a:solidFill>
                  <a:latin typeface="Arial"/>
                  <a:ea typeface="+mn-ea"/>
                  <a:cs typeface="+mn-cs"/>
                </a:defRPr>
              </a:lvl7pPr>
              <a:lvl8pPr marL="3200675" algn="l" defTabSz="914478" rtl="0" eaLnBrk="1" latinLnBrk="0" hangingPunct="1">
                <a:defRPr sz="1800" kern="1200">
                  <a:solidFill>
                    <a:schemeClr val="lt1"/>
                  </a:solidFill>
                  <a:latin typeface="Arial"/>
                  <a:ea typeface="+mn-ea"/>
                  <a:cs typeface="+mn-cs"/>
                </a:defRPr>
              </a:lvl8pPr>
              <a:lvl9pPr marL="3657913" algn="l" defTabSz="914478" rtl="0" eaLnBrk="1" latinLnBrk="0" hangingPunct="1">
                <a:defRPr sz="1800" kern="1200">
                  <a:solidFill>
                    <a:schemeClr val="lt1"/>
                  </a:solidFill>
                  <a:latin typeface="Arial"/>
                  <a:ea typeface="+mn-ea"/>
                  <a:cs typeface="+mn-cs"/>
                </a:defRPr>
              </a:lvl9pPr>
            </a:lstStyle>
            <a:p>
              <a:pPr algn="ctr" fontAlgn="ctr"/>
              <a:endParaRPr kumimoji="1" lang="en-US" altLang="zh-CN" sz="1200" dirty="0">
                <a:solidFill>
                  <a:srgbClr val="666666"/>
                </a:solidFill>
                <a:latin typeface="Huawei Sans" panose="020C0503030203020204" pitchFamily="34" charset="0"/>
              </a:endParaRPr>
            </a:p>
          </p:txBody>
        </p:sp>
        <p:sp>
          <p:nvSpPr>
            <p:cNvPr id="226" name="Rectangle 105"/>
            <p:cNvSpPr/>
            <p:nvPr/>
          </p:nvSpPr>
          <p:spPr>
            <a:xfrm>
              <a:off x="10827949" y="1457472"/>
              <a:ext cx="327575" cy="6389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78" rtl="0" eaLnBrk="1" latinLnBrk="0" hangingPunct="1">
                <a:defRPr sz="1800" kern="1200">
                  <a:solidFill>
                    <a:schemeClr val="lt1"/>
                  </a:solidFill>
                  <a:latin typeface="Arial"/>
                  <a:ea typeface="+mn-ea"/>
                  <a:cs typeface="+mn-cs"/>
                </a:defRPr>
              </a:lvl1pPr>
              <a:lvl2pPr marL="457240" algn="l" defTabSz="914478" rtl="0" eaLnBrk="1" latinLnBrk="0" hangingPunct="1">
                <a:defRPr sz="1800" kern="1200">
                  <a:solidFill>
                    <a:schemeClr val="lt1"/>
                  </a:solidFill>
                  <a:latin typeface="Arial"/>
                  <a:ea typeface="+mn-ea"/>
                  <a:cs typeface="+mn-cs"/>
                </a:defRPr>
              </a:lvl2pPr>
              <a:lvl3pPr marL="914478" algn="l" defTabSz="914478" rtl="0" eaLnBrk="1" latinLnBrk="0" hangingPunct="1">
                <a:defRPr sz="1800" kern="1200">
                  <a:solidFill>
                    <a:schemeClr val="lt1"/>
                  </a:solidFill>
                  <a:latin typeface="Arial"/>
                  <a:ea typeface="+mn-ea"/>
                  <a:cs typeface="+mn-cs"/>
                </a:defRPr>
              </a:lvl3pPr>
              <a:lvl4pPr marL="1371718" algn="l" defTabSz="914478" rtl="0" eaLnBrk="1" latinLnBrk="0" hangingPunct="1">
                <a:defRPr sz="1800" kern="1200">
                  <a:solidFill>
                    <a:schemeClr val="lt1"/>
                  </a:solidFill>
                  <a:latin typeface="Arial"/>
                  <a:ea typeface="+mn-ea"/>
                  <a:cs typeface="+mn-cs"/>
                </a:defRPr>
              </a:lvl4pPr>
              <a:lvl5pPr marL="1828957" algn="l" defTabSz="914478" rtl="0" eaLnBrk="1" latinLnBrk="0" hangingPunct="1">
                <a:defRPr sz="1800" kern="1200">
                  <a:solidFill>
                    <a:schemeClr val="lt1"/>
                  </a:solidFill>
                  <a:latin typeface="Arial"/>
                  <a:ea typeface="+mn-ea"/>
                  <a:cs typeface="+mn-cs"/>
                </a:defRPr>
              </a:lvl5pPr>
              <a:lvl6pPr marL="2286196" algn="l" defTabSz="914478" rtl="0" eaLnBrk="1" latinLnBrk="0" hangingPunct="1">
                <a:defRPr sz="1800" kern="1200">
                  <a:solidFill>
                    <a:schemeClr val="lt1"/>
                  </a:solidFill>
                  <a:latin typeface="Arial"/>
                  <a:ea typeface="+mn-ea"/>
                  <a:cs typeface="+mn-cs"/>
                </a:defRPr>
              </a:lvl6pPr>
              <a:lvl7pPr marL="2743435" algn="l" defTabSz="914478" rtl="0" eaLnBrk="1" latinLnBrk="0" hangingPunct="1">
                <a:defRPr sz="1800" kern="1200">
                  <a:solidFill>
                    <a:schemeClr val="lt1"/>
                  </a:solidFill>
                  <a:latin typeface="Arial"/>
                  <a:ea typeface="+mn-ea"/>
                  <a:cs typeface="+mn-cs"/>
                </a:defRPr>
              </a:lvl7pPr>
              <a:lvl8pPr marL="3200675" algn="l" defTabSz="914478" rtl="0" eaLnBrk="1" latinLnBrk="0" hangingPunct="1">
                <a:defRPr sz="1800" kern="1200">
                  <a:solidFill>
                    <a:schemeClr val="lt1"/>
                  </a:solidFill>
                  <a:latin typeface="Arial"/>
                  <a:ea typeface="+mn-ea"/>
                  <a:cs typeface="+mn-cs"/>
                </a:defRPr>
              </a:lvl8pPr>
              <a:lvl9pPr marL="3657913" algn="l" defTabSz="914478" rtl="0" eaLnBrk="1" latinLnBrk="0" hangingPunct="1">
                <a:defRPr sz="1800" kern="1200">
                  <a:solidFill>
                    <a:schemeClr val="lt1"/>
                  </a:solidFill>
                  <a:latin typeface="Arial"/>
                  <a:ea typeface="+mn-ea"/>
                  <a:cs typeface="+mn-cs"/>
                </a:defRPr>
              </a:lvl9pPr>
            </a:lstStyle>
            <a:p>
              <a:pPr algn="ctr" fontAlgn="ctr"/>
              <a:endParaRPr kumimoji="1" lang="en-US" altLang="zh-CN" sz="1200" dirty="0">
                <a:solidFill>
                  <a:srgbClr val="666666"/>
                </a:solidFill>
                <a:latin typeface="Huawei Sans" panose="020C0503030203020204" pitchFamily="34" charset="0"/>
              </a:endParaRPr>
            </a:p>
          </p:txBody>
        </p:sp>
        <p:sp>
          <p:nvSpPr>
            <p:cNvPr id="227" name="Down Arrow 18"/>
            <p:cNvSpPr/>
            <p:nvPr/>
          </p:nvSpPr>
          <p:spPr>
            <a:xfrm rot="18791303">
              <a:off x="10318460" y="1244592"/>
              <a:ext cx="146756" cy="352866"/>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78" rtl="0" eaLnBrk="1" latinLnBrk="0" hangingPunct="1">
                <a:defRPr sz="1800" kern="1200">
                  <a:solidFill>
                    <a:schemeClr val="lt1"/>
                  </a:solidFill>
                  <a:latin typeface="Arial"/>
                  <a:ea typeface="+mn-ea"/>
                  <a:cs typeface="+mn-cs"/>
                </a:defRPr>
              </a:lvl1pPr>
              <a:lvl2pPr marL="457240" algn="l" defTabSz="914478" rtl="0" eaLnBrk="1" latinLnBrk="0" hangingPunct="1">
                <a:defRPr sz="1800" kern="1200">
                  <a:solidFill>
                    <a:schemeClr val="lt1"/>
                  </a:solidFill>
                  <a:latin typeface="Arial"/>
                  <a:ea typeface="+mn-ea"/>
                  <a:cs typeface="+mn-cs"/>
                </a:defRPr>
              </a:lvl2pPr>
              <a:lvl3pPr marL="914478" algn="l" defTabSz="914478" rtl="0" eaLnBrk="1" latinLnBrk="0" hangingPunct="1">
                <a:defRPr sz="1800" kern="1200">
                  <a:solidFill>
                    <a:schemeClr val="lt1"/>
                  </a:solidFill>
                  <a:latin typeface="Arial"/>
                  <a:ea typeface="+mn-ea"/>
                  <a:cs typeface="+mn-cs"/>
                </a:defRPr>
              </a:lvl3pPr>
              <a:lvl4pPr marL="1371718" algn="l" defTabSz="914478" rtl="0" eaLnBrk="1" latinLnBrk="0" hangingPunct="1">
                <a:defRPr sz="1800" kern="1200">
                  <a:solidFill>
                    <a:schemeClr val="lt1"/>
                  </a:solidFill>
                  <a:latin typeface="Arial"/>
                  <a:ea typeface="+mn-ea"/>
                  <a:cs typeface="+mn-cs"/>
                </a:defRPr>
              </a:lvl4pPr>
              <a:lvl5pPr marL="1828957" algn="l" defTabSz="914478" rtl="0" eaLnBrk="1" latinLnBrk="0" hangingPunct="1">
                <a:defRPr sz="1800" kern="1200">
                  <a:solidFill>
                    <a:schemeClr val="lt1"/>
                  </a:solidFill>
                  <a:latin typeface="Arial"/>
                  <a:ea typeface="+mn-ea"/>
                  <a:cs typeface="+mn-cs"/>
                </a:defRPr>
              </a:lvl5pPr>
              <a:lvl6pPr marL="2286196" algn="l" defTabSz="914478" rtl="0" eaLnBrk="1" latinLnBrk="0" hangingPunct="1">
                <a:defRPr sz="1800" kern="1200">
                  <a:solidFill>
                    <a:schemeClr val="lt1"/>
                  </a:solidFill>
                  <a:latin typeface="Arial"/>
                  <a:ea typeface="+mn-ea"/>
                  <a:cs typeface="+mn-cs"/>
                </a:defRPr>
              </a:lvl6pPr>
              <a:lvl7pPr marL="2743435" algn="l" defTabSz="914478" rtl="0" eaLnBrk="1" latinLnBrk="0" hangingPunct="1">
                <a:defRPr sz="1800" kern="1200">
                  <a:solidFill>
                    <a:schemeClr val="lt1"/>
                  </a:solidFill>
                  <a:latin typeface="Arial"/>
                  <a:ea typeface="+mn-ea"/>
                  <a:cs typeface="+mn-cs"/>
                </a:defRPr>
              </a:lvl7pPr>
              <a:lvl8pPr marL="3200675" algn="l" defTabSz="914478" rtl="0" eaLnBrk="1" latinLnBrk="0" hangingPunct="1">
                <a:defRPr sz="1800" kern="1200">
                  <a:solidFill>
                    <a:schemeClr val="lt1"/>
                  </a:solidFill>
                  <a:latin typeface="Arial"/>
                  <a:ea typeface="+mn-ea"/>
                  <a:cs typeface="+mn-cs"/>
                </a:defRPr>
              </a:lvl8pPr>
              <a:lvl9pPr marL="3657913" algn="l" defTabSz="914478" rtl="0" eaLnBrk="1" latinLnBrk="0" hangingPunct="1">
                <a:defRPr sz="1800" kern="1200">
                  <a:solidFill>
                    <a:schemeClr val="lt1"/>
                  </a:solidFill>
                  <a:latin typeface="Arial"/>
                  <a:ea typeface="+mn-ea"/>
                  <a:cs typeface="+mn-cs"/>
                </a:defRPr>
              </a:lvl9pPr>
            </a:lstStyle>
            <a:p>
              <a:pPr algn="ctr" fontAlgn="ctr"/>
              <a:endParaRPr kumimoji="1" lang="en-US" altLang="zh-CN" sz="1200" dirty="0">
                <a:solidFill>
                  <a:srgbClr val="666666"/>
                </a:solidFill>
                <a:latin typeface="Huawei Sans" panose="020C0503030203020204" pitchFamily="34" charset="0"/>
              </a:endParaRPr>
            </a:p>
          </p:txBody>
        </p:sp>
        <p:sp>
          <p:nvSpPr>
            <p:cNvPr id="228" name="TextBox 19"/>
            <p:cNvSpPr txBox="1"/>
            <p:nvPr/>
          </p:nvSpPr>
          <p:spPr>
            <a:xfrm>
              <a:off x="9480035" y="697307"/>
              <a:ext cx="587022" cy="246317"/>
            </a:xfrm>
            <a:prstGeom prst="rect">
              <a:avLst/>
            </a:prstGeom>
            <a:noFill/>
          </p:spPr>
          <p:txBody>
            <a:bodyPr wrap="square"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fontAlgn="ctr"/>
              <a:r>
                <a:rPr lang="ru-RU" sz="1200">
                  <a:solidFill>
                    <a:srgbClr val="1D1D1A"/>
                  </a:solidFill>
                  <a:latin typeface="Huawei Sans" panose="020C0503030203020204" pitchFamily="34" charset="0"/>
                </a:rPr>
                <a:t>95 </a:t>
              </a:r>
              <a:r>
                <a:rPr lang="ru-RU" sz="1200">
                  <a:solidFill>
                    <a:prstClr val="black"/>
                  </a:solidFill>
                  <a:latin typeface="Huawei Sans" panose="020C0503030203020204" pitchFamily="34" charset="0"/>
                </a:rPr>
                <a:t>μс</a:t>
              </a:r>
            </a:p>
          </p:txBody>
        </p:sp>
        <p:sp>
          <p:nvSpPr>
            <p:cNvPr id="229" name="TextBox 111"/>
            <p:cNvSpPr txBox="1"/>
            <p:nvPr/>
          </p:nvSpPr>
          <p:spPr>
            <a:xfrm>
              <a:off x="10685877" y="1184672"/>
              <a:ext cx="679351" cy="246317"/>
            </a:xfrm>
            <a:prstGeom prst="rect">
              <a:avLst/>
            </a:prstGeom>
            <a:noFill/>
          </p:spPr>
          <p:txBody>
            <a:bodyPr wrap="square"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fontAlgn="ctr"/>
              <a:r>
                <a:rPr lang="ru-RU" sz="1200" dirty="0">
                  <a:solidFill>
                    <a:srgbClr val="1D1D1A"/>
                  </a:solidFill>
                  <a:latin typeface="Huawei Sans" panose="020C0503030203020204" pitchFamily="34" charset="0"/>
                </a:rPr>
                <a:t>50 </a:t>
              </a:r>
              <a:r>
                <a:rPr lang="ru-RU" sz="1200" dirty="0" err="1">
                  <a:solidFill>
                    <a:prstClr val="black"/>
                  </a:solidFill>
                  <a:latin typeface="Huawei Sans" panose="020C0503030203020204" pitchFamily="34" charset="0"/>
                </a:rPr>
                <a:t>μс</a:t>
              </a:r>
              <a:endParaRPr lang="ru-RU" sz="1200" dirty="0">
                <a:solidFill>
                  <a:prstClr val="black"/>
                </a:solidFill>
                <a:latin typeface="Huawei Sans" panose="020C0503030203020204" pitchFamily="34" charset="0"/>
              </a:endParaRPr>
            </a:p>
          </p:txBody>
        </p:sp>
        <p:sp>
          <p:nvSpPr>
            <p:cNvPr id="230" name="TextBox 20"/>
            <p:cNvSpPr txBox="1"/>
            <p:nvPr/>
          </p:nvSpPr>
          <p:spPr>
            <a:xfrm>
              <a:off x="9761685" y="385244"/>
              <a:ext cx="1509689" cy="252836"/>
            </a:xfrm>
            <a:prstGeom prst="rect">
              <a:avLst/>
            </a:prstGeom>
            <a:noFill/>
          </p:spPr>
          <p:txBody>
            <a:bodyPr wrap="square"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fontAlgn="ctr"/>
              <a:r>
                <a:rPr lang="ru-RU" sz="1200" dirty="0">
                  <a:solidFill>
                    <a:srgbClr val="1D1D1A"/>
                  </a:solidFill>
                  <a:latin typeface="Huawei Sans" panose="020C0503030203020204" pitchFamily="34" charset="0"/>
                </a:rPr>
                <a:t>Задержка записи</a:t>
              </a:r>
            </a:p>
          </p:txBody>
        </p:sp>
        <p:sp>
          <p:nvSpPr>
            <p:cNvPr id="231" name="TextBox 114"/>
            <p:cNvSpPr txBox="1"/>
            <p:nvPr/>
          </p:nvSpPr>
          <p:spPr>
            <a:xfrm>
              <a:off x="10392977" y="2086189"/>
              <a:ext cx="1295702" cy="243433"/>
            </a:xfrm>
            <a:prstGeom prst="rect">
              <a:avLst/>
            </a:prstGeom>
            <a:noFill/>
          </p:spPr>
          <p:txBody>
            <a:bodyPr wrap="square"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fontAlgn="ctr"/>
              <a:r>
                <a:rPr lang="ru-RU" sz="1200">
                  <a:solidFill>
                    <a:srgbClr val="1D1D1A"/>
                  </a:solidFill>
                  <a:latin typeface="Huawei Sans" panose="020C0503030203020204" pitchFamily="34" charset="0"/>
                </a:rPr>
                <a:t>OceanStor Dorado V6</a:t>
              </a:r>
            </a:p>
          </p:txBody>
        </p:sp>
        <p:sp>
          <p:nvSpPr>
            <p:cNvPr id="232" name="TextBox 115"/>
            <p:cNvSpPr txBox="1"/>
            <p:nvPr/>
          </p:nvSpPr>
          <p:spPr>
            <a:xfrm>
              <a:off x="8996493" y="2086189"/>
              <a:ext cx="1383716" cy="261710"/>
            </a:xfrm>
            <a:prstGeom prst="rect">
              <a:avLst/>
            </a:prstGeom>
            <a:noFill/>
          </p:spPr>
          <p:txBody>
            <a:bodyPr wrap="square" rtlCol="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fontAlgn="ctr"/>
              <a:r>
                <a:rPr lang="ru-RU" sz="1200">
                  <a:solidFill>
                    <a:srgbClr val="1D1D1A"/>
                  </a:solidFill>
                  <a:latin typeface="Huawei Sans" panose="020C0503030203020204" pitchFamily="34" charset="0"/>
                </a:rPr>
                <a:t>Стандартный кэш</a:t>
              </a:r>
            </a:p>
          </p:txBody>
        </p:sp>
      </p:grpSp>
      <p:sp>
        <p:nvSpPr>
          <p:cNvPr id="234" name="文本框 233"/>
          <p:cNvSpPr txBox="1"/>
          <p:nvPr/>
        </p:nvSpPr>
        <p:spPr>
          <a:xfrm>
            <a:off x="1741067" y="4837719"/>
            <a:ext cx="1079187" cy="346001"/>
          </a:xfrm>
          <a:prstGeom prst="rect">
            <a:avLst/>
          </a:prstGeom>
          <a:noFill/>
        </p:spPr>
        <p:txBody>
          <a:bodyPr wrap="square" lIns="68452" tIns="34221" rIns="68452" bIns="34221" rtlCol="0">
            <a:noAutofit/>
          </a:bodyPr>
          <a:lstStyle>
            <a:defPPr>
              <a:defRPr lang="en-US"/>
            </a:defPPr>
            <a:lvl1pPr algn="ctr" defTabSz="914400" fontAlgn="base">
              <a:spcBef>
                <a:spcPct val="0"/>
              </a:spcBef>
              <a:spcAft>
                <a:spcPct val="0"/>
              </a:spcAft>
              <a:defRPr b="1" kern="0">
                <a:solidFill>
                  <a:srgbClr val="FF0000"/>
                </a:solidFill>
                <a:ea typeface="宋体" pitchFamily="2" charset="-122"/>
              </a:defRPr>
            </a:lvl1pPr>
          </a:lstStyle>
          <a:p>
            <a:pPr fontAlgn="ctr"/>
            <a:r>
              <a:rPr lang="ru-RU" sz="1799">
                <a:latin typeface="Huawei Sans" panose="020C0503030203020204" pitchFamily="34" charset="0"/>
              </a:rPr>
              <a:t>RDMA</a:t>
            </a:r>
          </a:p>
        </p:txBody>
      </p:sp>
      <p:sp>
        <p:nvSpPr>
          <p:cNvPr id="2" name="标题 1"/>
          <p:cNvSpPr>
            <a:spLocks noGrp="1"/>
          </p:cNvSpPr>
          <p:nvPr>
            <p:ph type="title"/>
          </p:nvPr>
        </p:nvSpPr>
        <p:spPr/>
        <p:txBody>
          <a:bodyPr wrap="square">
            <a:noAutofit/>
          </a:bodyPr>
          <a:lstStyle/>
          <a:p>
            <a:r>
              <a:rPr lang="ru-RU">
                <a:latin typeface="Huawei Sans" panose="020C0503030203020204" pitchFamily="34" charset="0"/>
              </a:rPr>
              <a:t>Глобальный кэш</a:t>
            </a:r>
          </a:p>
        </p:txBody>
      </p:sp>
    </p:spTree>
    <p:extLst>
      <p:ext uri="{BB962C8B-B14F-4D97-AF65-F5344CB8AC3E}">
        <p14:creationId xmlns:p14="http://schemas.microsoft.com/office/powerpoint/2010/main" val="3678899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0" name="组合 509"/>
          <p:cNvGrpSpPr/>
          <p:nvPr/>
        </p:nvGrpSpPr>
        <p:grpSpPr>
          <a:xfrm>
            <a:off x="2912233" y="1867835"/>
            <a:ext cx="8334133" cy="214271"/>
            <a:chOff x="0" y="2298933"/>
            <a:chExt cx="12060000" cy="274954"/>
          </a:xfrm>
          <a:solidFill>
            <a:schemeClr val="bg1">
              <a:lumMod val="20000"/>
              <a:lumOff val="80000"/>
            </a:schemeClr>
          </a:solidFill>
        </p:grpSpPr>
        <p:sp>
          <p:nvSpPr>
            <p:cNvPr id="511" name="Rectangle 2"/>
            <p:cNvSpPr>
              <a:spLocks noChangeArrowheads="1"/>
            </p:cNvSpPr>
            <p:nvPr/>
          </p:nvSpPr>
          <p:spPr bwMode="auto">
            <a:xfrm>
              <a:off x="0" y="2298960"/>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12" name="Rectangle 2"/>
            <p:cNvSpPr>
              <a:spLocks noChangeArrowheads="1"/>
            </p:cNvSpPr>
            <p:nvPr/>
          </p:nvSpPr>
          <p:spPr bwMode="auto">
            <a:xfrm>
              <a:off x="524570" y="2298939"/>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13" name="Rectangle 2"/>
            <p:cNvSpPr>
              <a:spLocks noChangeArrowheads="1"/>
            </p:cNvSpPr>
            <p:nvPr/>
          </p:nvSpPr>
          <p:spPr bwMode="auto">
            <a:xfrm>
              <a:off x="1049145" y="2298938"/>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14" name="Rectangle 2"/>
            <p:cNvSpPr>
              <a:spLocks noChangeArrowheads="1"/>
            </p:cNvSpPr>
            <p:nvPr/>
          </p:nvSpPr>
          <p:spPr bwMode="auto">
            <a:xfrm>
              <a:off x="1573714" y="2298937"/>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15" name="Rectangle 2"/>
            <p:cNvSpPr>
              <a:spLocks noChangeArrowheads="1"/>
            </p:cNvSpPr>
            <p:nvPr/>
          </p:nvSpPr>
          <p:spPr bwMode="auto">
            <a:xfrm>
              <a:off x="2098285"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16" name="Rectangle 2"/>
            <p:cNvSpPr>
              <a:spLocks noChangeArrowheads="1"/>
            </p:cNvSpPr>
            <p:nvPr/>
          </p:nvSpPr>
          <p:spPr bwMode="auto">
            <a:xfrm>
              <a:off x="2622859"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17" name="Rectangle 2"/>
            <p:cNvSpPr>
              <a:spLocks noChangeArrowheads="1"/>
            </p:cNvSpPr>
            <p:nvPr/>
          </p:nvSpPr>
          <p:spPr bwMode="auto">
            <a:xfrm>
              <a:off x="3147427"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18" name="Rectangle 2"/>
            <p:cNvSpPr>
              <a:spLocks noChangeArrowheads="1"/>
            </p:cNvSpPr>
            <p:nvPr/>
          </p:nvSpPr>
          <p:spPr bwMode="auto">
            <a:xfrm>
              <a:off x="3672000"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19" name="Rectangle 2"/>
            <p:cNvSpPr>
              <a:spLocks noChangeArrowheads="1"/>
            </p:cNvSpPr>
            <p:nvPr/>
          </p:nvSpPr>
          <p:spPr bwMode="auto">
            <a:xfrm>
              <a:off x="4196571"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20" name="Rectangle 2"/>
            <p:cNvSpPr>
              <a:spLocks noChangeArrowheads="1"/>
            </p:cNvSpPr>
            <p:nvPr/>
          </p:nvSpPr>
          <p:spPr bwMode="auto">
            <a:xfrm>
              <a:off x="4721143"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21" name="Rectangle 2"/>
            <p:cNvSpPr>
              <a:spLocks noChangeArrowheads="1"/>
            </p:cNvSpPr>
            <p:nvPr/>
          </p:nvSpPr>
          <p:spPr bwMode="auto">
            <a:xfrm>
              <a:off x="5245712"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22" name="Rectangle 2"/>
            <p:cNvSpPr>
              <a:spLocks noChangeArrowheads="1"/>
            </p:cNvSpPr>
            <p:nvPr/>
          </p:nvSpPr>
          <p:spPr bwMode="auto">
            <a:xfrm>
              <a:off x="5770287"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23" name="Rectangle 2"/>
            <p:cNvSpPr>
              <a:spLocks noChangeArrowheads="1"/>
            </p:cNvSpPr>
            <p:nvPr/>
          </p:nvSpPr>
          <p:spPr bwMode="auto">
            <a:xfrm>
              <a:off x="6294858"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24" name="Rectangle 2"/>
            <p:cNvSpPr>
              <a:spLocks noChangeArrowheads="1"/>
            </p:cNvSpPr>
            <p:nvPr/>
          </p:nvSpPr>
          <p:spPr bwMode="auto">
            <a:xfrm>
              <a:off x="6819428" y="2298933"/>
              <a:ext cx="524573" cy="274927"/>
            </a:xfrm>
            <a:prstGeom prst="rect">
              <a:avLst/>
            </a:prstGeom>
            <a:solidFill>
              <a:srgbClr val="FFC00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700" b="1">
                  <a:solidFill>
                    <a:srgbClr val="000000"/>
                  </a:solidFill>
                  <a:latin typeface="Huawei Sans" panose="020C0503030203020204" pitchFamily="34" charset="0"/>
                </a:rPr>
                <a:t>D</a:t>
              </a:r>
            </a:p>
          </p:txBody>
        </p:sp>
        <p:sp>
          <p:nvSpPr>
            <p:cNvPr id="525" name="Rectangle 2"/>
            <p:cNvSpPr>
              <a:spLocks noChangeArrowheads="1"/>
            </p:cNvSpPr>
            <p:nvPr/>
          </p:nvSpPr>
          <p:spPr bwMode="auto">
            <a:xfrm>
              <a:off x="7343999"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26" name="Rectangle 2"/>
            <p:cNvSpPr>
              <a:spLocks noChangeArrowheads="1"/>
            </p:cNvSpPr>
            <p:nvPr/>
          </p:nvSpPr>
          <p:spPr bwMode="auto">
            <a:xfrm>
              <a:off x="7868001" y="2298933"/>
              <a:ext cx="524003" cy="274927"/>
            </a:xfrm>
            <a:prstGeom prst="rect">
              <a:avLst/>
            </a:prstGeom>
            <a:solidFill>
              <a:schemeClr val="bg1">
                <a:lumMod val="20000"/>
                <a:lumOff val="80000"/>
              </a:schemeClr>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27" name="Rectangle 2"/>
            <p:cNvSpPr>
              <a:spLocks noChangeArrowheads="1"/>
            </p:cNvSpPr>
            <p:nvPr/>
          </p:nvSpPr>
          <p:spPr bwMode="auto">
            <a:xfrm>
              <a:off x="8392001" y="2298933"/>
              <a:ext cx="524003" cy="274927"/>
            </a:xfrm>
            <a:prstGeom prst="rect">
              <a:avLst/>
            </a:prstGeom>
            <a:solidFill>
              <a:srgbClr val="FFC00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700" b="1">
                  <a:solidFill>
                    <a:srgbClr val="000000"/>
                  </a:solidFill>
                  <a:latin typeface="Huawei Sans" panose="020C0503030203020204" pitchFamily="34" charset="0"/>
                </a:rPr>
                <a:t>D1</a:t>
              </a:r>
            </a:p>
          </p:txBody>
        </p:sp>
        <p:sp>
          <p:nvSpPr>
            <p:cNvPr id="528" name="Rectangle 2"/>
            <p:cNvSpPr>
              <a:spLocks noChangeArrowheads="1"/>
            </p:cNvSpPr>
            <p:nvPr/>
          </p:nvSpPr>
          <p:spPr bwMode="auto">
            <a:xfrm>
              <a:off x="8916001"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29" name="Rectangle 2"/>
            <p:cNvSpPr>
              <a:spLocks noChangeArrowheads="1"/>
            </p:cNvSpPr>
            <p:nvPr/>
          </p:nvSpPr>
          <p:spPr bwMode="auto">
            <a:xfrm>
              <a:off x="9440005"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30" name="Rectangle 2"/>
            <p:cNvSpPr>
              <a:spLocks noChangeArrowheads="1"/>
            </p:cNvSpPr>
            <p:nvPr/>
          </p:nvSpPr>
          <p:spPr bwMode="auto">
            <a:xfrm>
              <a:off x="9963999" y="2298933"/>
              <a:ext cx="524003" cy="274927"/>
            </a:xfrm>
            <a:prstGeom prst="rect">
              <a:avLst/>
            </a:prstGeom>
            <a:solidFill>
              <a:srgbClr val="FFC00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700" b="1">
                  <a:solidFill>
                    <a:srgbClr val="000000"/>
                  </a:solidFill>
                  <a:latin typeface="Huawei Sans" panose="020C0503030203020204" pitchFamily="34" charset="0"/>
                </a:rPr>
                <a:t>D2</a:t>
              </a:r>
            </a:p>
          </p:txBody>
        </p:sp>
        <p:sp>
          <p:nvSpPr>
            <p:cNvPr id="531" name="Rectangle 2"/>
            <p:cNvSpPr>
              <a:spLocks noChangeArrowheads="1"/>
            </p:cNvSpPr>
            <p:nvPr/>
          </p:nvSpPr>
          <p:spPr bwMode="auto">
            <a:xfrm>
              <a:off x="10488000"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32" name="Rectangle 2"/>
            <p:cNvSpPr>
              <a:spLocks noChangeArrowheads="1"/>
            </p:cNvSpPr>
            <p:nvPr/>
          </p:nvSpPr>
          <p:spPr bwMode="auto">
            <a:xfrm>
              <a:off x="11012004" y="2298938"/>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33" name="Rectangle 2"/>
            <p:cNvSpPr>
              <a:spLocks noChangeArrowheads="1"/>
            </p:cNvSpPr>
            <p:nvPr/>
          </p:nvSpPr>
          <p:spPr bwMode="auto">
            <a:xfrm>
              <a:off x="11535997" y="2298938"/>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grpSp>
      <p:grpSp>
        <p:nvGrpSpPr>
          <p:cNvPr id="534" name="组合 533"/>
          <p:cNvGrpSpPr/>
          <p:nvPr/>
        </p:nvGrpSpPr>
        <p:grpSpPr>
          <a:xfrm>
            <a:off x="2158850" y="1268384"/>
            <a:ext cx="8334133" cy="214271"/>
            <a:chOff x="0" y="2298933"/>
            <a:chExt cx="12060000" cy="274954"/>
          </a:xfrm>
          <a:solidFill>
            <a:schemeClr val="bg1">
              <a:lumMod val="20000"/>
              <a:lumOff val="80000"/>
            </a:schemeClr>
          </a:solidFill>
        </p:grpSpPr>
        <p:sp>
          <p:nvSpPr>
            <p:cNvPr id="535" name="Rectangle 2"/>
            <p:cNvSpPr>
              <a:spLocks noChangeArrowheads="1"/>
            </p:cNvSpPr>
            <p:nvPr/>
          </p:nvSpPr>
          <p:spPr bwMode="auto">
            <a:xfrm>
              <a:off x="0" y="2298960"/>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36" name="Rectangle 2"/>
            <p:cNvSpPr>
              <a:spLocks noChangeArrowheads="1"/>
            </p:cNvSpPr>
            <p:nvPr/>
          </p:nvSpPr>
          <p:spPr bwMode="auto">
            <a:xfrm>
              <a:off x="524570" y="2298939"/>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37" name="Rectangle 2"/>
            <p:cNvSpPr>
              <a:spLocks noChangeArrowheads="1"/>
            </p:cNvSpPr>
            <p:nvPr/>
          </p:nvSpPr>
          <p:spPr bwMode="auto">
            <a:xfrm>
              <a:off x="1049145" y="2298938"/>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38" name="Rectangle 2"/>
            <p:cNvSpPr>
              <a:spLocks noChangeArrowheads="1"/>
            </p:cNvSpPr>
            <p:nvPr/>
          </p:nvSpPr>
          <p:spPr bwMode="auto">
            <a:xfrm>
              <a:off x="1573714" y="2298937"/>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39" name="Rectangle 2"/>
            <p:cNvSpPr>
              <a:spLocks noChangeArrowheads="1"/>
            </p:cNvSpPr>
            <p:nvPr/>
          </p:nvSpPr>
          <p:spPr bwMode="auto">
            <a:xfrm>
              <a:off x="2098285"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40" name="Rectangle 2"/>
            <p:cNvSpPr>
              <a:spLocks noChangeArrowheads="1"/>
            </p:cNvSpPr>
            <p:nvPr/>
          </p:nvSpPr>
          <p:spPr bwMode="auto">
            <a:xfrm>
              <a:off x="2622859"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41" name="Rectangle 2"/>
            <p:cNvSpPr>
              <a:spLocks noChangeArrowheads="1"/>
            </p:cNvSpPr>
            <p:nvPr/>
          </p:nvSpPr>
          <p:spPr bwMode="auto">
            <a:xfrm>
              <a:off x="3147427"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42" name="Rectangle 2"/>
            <p:cNvSpPr>
              <a:spLocks noChangeArrowheads="1"/>
            </p:cNvSpPr>
            <p:nvPr/>
          </p:nvSpPr>
          <p:spPr bwMode="auto">
            <a:xfrm>
              <a:off x="3672000"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43" name="Rectangle 2"/>
            <p:cNvSpPr>
              <a:spLocks noChangeArrowheads="1"/>
            </p:cNvSpPr>
            <p:nvPr/>
          </p:nvSpPr>
          <p:spPr bwMode="auto">
            <a:xfrm>
              <a:off x="4196571" y="2298933"/>
              <a:ext cx="524573" cy="274927"/>
            </a:xfrm>
            <a:prstGeom prst="rect">
              <a:avLst/>
            </a:prstGeom>
            <a:solidFill>
              <a:srgbClr val="92D05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700" b="1">
                  <a:solidFill>
                    <a:srgbClr val="000000"/>
                  </a:solidFill>
                  <a:latin typeface="Huawei Sans" panose="020C0503030203020204" pitchFamily="34" charset="0"/>
                </a:rPr>
                <a:t>B</a:t>
              </a:r>
            </a:p>
          </p:txBody>
        </p:sp>
        <p:sp>
          <p:nvSpPr>
            <p:cNvPr id="544" name="Rectangle 2"/>
            <p:cNvSpPr>
              <a:spLocks noChangeArrowheads="1"/>
            </p:cNvSpPr>
            <p:nvPr/>
          </p:nvSpPr>
          <p:spPr bwMode="auto">
            <a:xfrm>
              <a:off x="4721143" y="2298933"/>
              <a:ext cx="524573" cy="274927"/>
            </a:xfrm>
            <a:prstGeom prst="rect">
              <a:avLst/>
            </a:prstGeom>
            <a:solidFill>
              <a:srgbClr val="92D05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700" b="1">
                  <a:solidFill>
                    <a:srgbClr val="000000"/>
                  </a:solidFill>
                  <a:latin typeface="Huawei Sans" panose="020C0503030203020204" pitchFamily="34" charset="0"/>
                </a:rPr>
                <a:t>B1</a:t>
              </a:r>
            </a:p>
          </p:txBody>
        </p:sp>
        <p:sp>
          <p:nvSpPr>
            <p:cNvPr id="545" name="Rectangle 2"/>
            <p:cNvSpPr>
              <a:spLocks noChangeArrowheads="1"/>
            </p:cNvSpPr>
            <p:nvPr/>
          </p:nvSpPr>
          <p:spPr bwMode="auto">
            <a:xfrm>
              <a:off x="5245712"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46" name="Rectangle 2"/>
            <p:cNvSpPr>
              <a:spLocks noChangeArrowheads="1"/>
            </p:cNvSpPr>
            <p:nvPr/>
          </p:nvSpPr>
          <p:spPr bwMode="auto">
            <a:xfrm>
              <a:off x="5770287"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47" name="Rectangle 2"/>
            <p:cNvSpPr>
              <a:spLocks noChangeArrowheads="1"/>
            </p:cNvSpPr>
            <p:nvPr/>
          </p:nvSpPr>
          <p:spPr bwMode="auto">
            <a:xfrm>
              <a:off x="6294858" y="2298933"/>
              <a:ext cx="524573" cy="274927"/>
            </a:xfrm>
            <a:prstGeom prst="rect">
              <a:avLst/>
            </a:prstGeom>
            <a:solidFill>
              <a:schemeClr val="bg1">
                <a:lumMod val="20000"/>
                <a:lumOff val="80000"/>
              </a:schemeClr>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48" name="Rectangle 2"/>
            <p:cNvSpPr>
              <a:spLocks noChangeArrowheads="1"/>
            </p:cNvSpPr>
            <p:nvPr/>
          </p:nvSpPr>
          <p:spPr bwMode="auto">
            <a:xfrm>
              <a:off x="6819428"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49" name="Rectangle 2"/>
            <p:cNvSpPr>
              <a:spLocks noChangeArrowheads="1"/>
            </p:cNvSpPr>
            <p:nvPr/>
          </p:nvSpPr>
          <p:spPr bwMode="auto">
            <a:xfrm>
              <a:off x="7343999"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50" name="Rectangle 2"/>
            <p:cNvSpPr>
              <a:spLocks noChangeArrowheads="1"/>
            </p:cNvSpPr>
            <p:nvPr/>
          </p:nvSpPr>
          <p:spPr bwMode="auto">
            <a:xfrm>
              <a:off x="7868001"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51" name="Rectangle 2"/>
            <p:cNvSpPr>
              <a:spLocks noChangeArrowheads="1"/>
            </p:cNvSpPr>
            <p:nvPr/>
          </p:nvSpPr>
          <p:spPr bwMode="auto">
            <a:xfrm>
              <a:off x="8392001"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52" name="Rectangle 2"/>
            <p:cNvSpPr>
              <a:spLocks noChangeArrowheads="1"/>
            </p:cNvSpPr>
            <p:nvPr/>
          </p:nvSpPr>
          <p:spPr bwMode="auto">
            <a:xfrm>
              <a:off x="8916001"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53" name="Rectangle 2"/>
            <p:cNvSpPr>
              <a:spLocks noChangeArrowheads="1"/>
            </p:cNvSpPr>
            <p:nvPr/>
          </p:nvSpPr>
          <p:spPr bwMode="auto">
            <a:xfrm>
              <a:off x="9440005"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54" name="Rectangle 2"/>
            <p:cNvSpPr>
              <a:spLocks noChangeArrowheads="1"/>
            </p:cNvSpPr>
            <p:nvPr/>
          </p:nvSpPr>
          <p:spPr bwMode="auto">
            <a:xfrm>
              <a:off x="9963999"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55" name="Rectangle 2"/>
            <p:cNvSpPr>
              <a:spLocks noChangeArrowheads="1"/>
            </p:cNvSpPr>
            <p:nvPr/>
          </p:nvSpPr>
          <p:spPr bwMode="auto">
            <a:xfrm>
              <a:off x="10488000"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56" name="Rectangle 2"/>
            <p:cNvSpPr>
              <a:spLocks noChangeArrowheads="1"/>
            </p:cNvSpPr>
            <p:nvPr/>
          </p:nvSpPr>
          <p:spPr bwMode="auto">
            <a:xfrm>
              <a:off x="11012004" y="2298938"/>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57" name="Rectangle 2"/>
            <p:cNvSpPr>
              <a:spLocks noChangeArrowheads="1"/>
            </p:cNvSpPr>
            <p:nvPr/>
          </p:nvSpPr>
          <p:spPr bwMode="auto">
            <a:xfrm>
              <a:off x="11535997" y="2298938"/>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grpSp>
      <p:grpSp>
        <p:nvGrpSpPr>
          <p:cNvPr id="558" name="组合 557"/>
          <p:cNvGrpSpPr/>
          <p:nvPr/>
        </p:nvGrpSpPr>
        <p:grpSpPr>
          <a:xfrm>
            <a:off x="2494222" y="1572433"/>
            <a:ext cx="8334133" cy="214271"/>
            <a:chOff x="0" y="2298933"/>
            <a:chExt cx="12060000" cy="274954"/>
          </a:xfrm>
          <a:solidFill>
            <a:schemeClr val="bg1">
              <a:lumMod val="20000"/>
              <a:lumOff val="80000"/>
            </a:schemeClr>
          </a:solidFill>
        </p:grpSpPr>
        <p:sp>
          <p:nvSpPr>
            <p:cNvPr id="559" name="Rectangle 2"/>
            <p:cNvSpPr>
              <a:spLocks noChangeArrowheads="1"/>
            </p:cNvSpPr>
            <p:nvPr/>
          </p:nvSpPr>
          <p:spPr bwMode="auto">
            <a:xfrm>
              <a:off x="0" y="2298960"/>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60" name="Rectangle 2"/>
            <p:cNvSpPr>
              <a:spLocks noChangeArrowheads="1"/>
            </p:cNvSpPr>
            <p:nvPr/>
          </p:nvSpPr>
          <p:spPr bwMode="auto">
            <a:xfrm>
              <a:off x="524570" y="2298939"/>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61" name="Rectangle 2"/>
            <p:cNvSpPr>
              <a:spLocks noChangeArrowheads="1"/>
            </p:cNvSpPr>
            <p:nvPr/>
          </p:nvSpPr>
          <p:spPr bwMode="auto">
            <a:xfrm>
              <a:off x="1049145" y="2298938"/>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62" name="Rectangle 2"/>
            <p:cNvSpPr>
              <a:spLocks noChangeArrowheads="1"/>
            </p:cNvSpPr>
            <p:nvPr/>
          </p:nvSpPr>
          <p:spPr bwMode="auto">
            <a:xfrm>
              <a:off x="1573714" y="2298937"/>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63" name="Rectangle 2"/>
            <p:cNvSpPr>
              <a:spLocks noChangeArrowheads="1"/>
            </p:cNvSpPr>
            <p:nvPr/>
          </p:nvSpPr>
          <p:spPr bwMode="auto">
            <a:xfrm>
              <a:off x="2098285"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64" name="Rectangle 2"/>
            <p:cNvSpPr>
              <a:spLocks noChangeArrowheads="1"/>
            </p:cNvSpPr>
            <p:nvPr/>
          </p:nvSpPr>
          <p:spPr bwMode="auto">
            <a:xfrm>
              <a:off x="2622859"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65" name="Rectangle 2"/>
            <p:cNvSpPr>
              <a:spLocks noChangeArrowheads="1"/>
            </p:cNvSpPr>
            <p:nvPr/>
          </p:nvSpPr>
          <p:spPr bwMode="auto">
            <a:xfrm>
              <a:off x="3147427"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66" name="Rectangle 2"/>
            <p:cNvSpPr>
              <a:spLocks noChangeArrowheads="1"/>
            </p:cNvSpPr>
            <p:nvPr/>
          </p:nvSpPr>
          <p:spPr bwMode="auto">
            <a:xfrm>
              <a:off x="3672000"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67" name="Rectangle 2"/>
            <p:cNvSpPr>
              <a:spLocks noChangeArrowheads="1"/>
            </p:cNvSpPr>
            <p:nvPr/>
          </p:nvSpPr>
          <p:spPr bwMode="auto">
            <a:xfrm>
              <a:off x="4196571"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68" name="Rectangle 2"/>
            <p:cNvSpPr>
              <a:spLocks noChangeArrowheads="1"/>
            </p:cNvSpPr>
            <p:nvPr/>
          </p:nvSpPr>
          <p:spPr bwMode="auto">
            <a:xfrm>
              <a:off x="4721143"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69" name="Rectangle 2"/>
            <p:cNvSpPr>
              <a:spLocks noChangeArrowheads="1"/>
            </p:cNvSpPr>
            <p:nvPr/>
          </p:nvSpPr>
          <p:spPr bwMode="auto">
            <a:xfrm>
              <a:off x="5245712"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70" name="Rectangle 2"/>
            <p:cNvSpPr>
              <a:spLocks noChangeArrowheads="1"/>
            </p:cNvSpPr>
            <p:nvPr/>
          </p:nvSpPr>
          <p:spPr bwMode="auto">
            <a:xfrm>
              <a:off x="5770287"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71" name="Rectangle 2"/>
            <p:cNvSpPr>
              <a:spLocks noChangeArrowheads="1"/>
            </p:cNvSpPr>
            <p:nvPr/>
          </p:nvSpPr>
          <p:spPr bwMode="auto">
            <a:xfrm>
              <a:off x="6294858"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72" name="Rectangle 2"/>
            <p:cNvSpPr>
              <a:spLocks noChangeArrowheads="1"/>
            </p:cNvSpPr>
            <p:nvPr/>
          </p:nvSpPr>
          <p:spPr bwMode="auto">
            <a:xfrm>
              <a:off x="6819428" y="2298933"/>
              <a:ext cx="524573" cy="274927"/>
            </a:xfrm>
            <a:prstGeom prst="rect">
              <a:avLst/>
            </a:prstGeom>
            <a:solidFill>
              <a:schemeClr val="bg1">
                <a:lumMod val="60000"/>
                <a:lumOff val="40000"/>
              </a:schemeClr>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700" b="1">
                  <a:solidFill>
                    <a:srgbClr val="000000"/>
                  </a:solidFill>
                  <a:latin typeface="Huawei Sans" panose="020C0503030203020204" pitchFamily="34" charset="0"/>
                </a:rPr>
                <a:t>C</a:t>
              </a:r>
            </a:p>
          </p:txBody>
        </p:sp>
        <p:sp>
          <p:nvSpPr>
            <p:cNvPr id="573" name="Rectangle 2"/>
            <p:cNvSpPr>
              <a:spLocks noChangeArrowheads="1"/>
            </p:cNvSpPr>
            <p:nvPr/>
          </p:nvSpPr>
          <p:spPr bwMode="auto">
            <a:xfrm>
              <a:off x="7343999"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74" name="Rectangle 2"/>
            <p:cNvSpPr>
              <a:spLocks noChangeArrowheads="1"/>
            </p:cNvSpPr>
            <p:nvPr/>
          </p:nvSpPr>
          <p:spPr bwMode="auto">
            <a:xfrm>
              <a:off x="7868001" y="2298933"/>
              <a:ext cx="524003" cy="274927"/>
            </a:xfrm>
            <a:prstGeom prst="rect">
              <a:avLst/>
            </a:prstGeom>
            <a:solidFill>
              <a:schemeClr val="bg1">
                <a:lumMod val="60000"/>
                <a:lumOff val="40000"/>
              </a:schemeClr>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700" b="1">
                  <a:solidFill>
                    <a:srgbClr val="000000"/>
                  </a:solidFill>
                  <a:latin typeface="Huawei Sans" panose="020C0503030203020204" pitchFamily="34" charset="0"/>
                </a:rPr>
                <a:t>C1</a:t>
              </a:r>
            </a:p>
          </p:txBody>
        </p:sp>
        <p:sp>
          <p:nvSpPr>
            <p:cNvPr id="575" name="Rectangle 2"/>
            <p:cNvSpPr>
              <a:spLocks noChangeArrowheads="1"/>
            </p:cNvSpPr>
            <p:nvPr/>
          </p:nvSpPr>
          <p:spPr bwMode="auto">
            <a:xfrm>
              <a:off x="8392001"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76" name="Rectangle 2"/>
            <p:cNvSpPr>
              <a:spLocks noChangeArrowheads="1"/>
            </p:cNvSpPr>
            <p:nvPr/>
          </p:nvSpPr>
          <p:spPr bwMode="auto">
            <a:xfrm>
              <a:off x="8916001" y="2298933"/>
              <a:ext cx="524003" cy="274927"/>
            </a:xfrm>
            <a:prstGeom prst="rect">
              <a:avLst/>
            </a:prstGeom>
            <a:solidFill>
              <a:schemeClr val="bg1">
                <a:lumMod val="60000"/>
                <a:lumOff val="40000"/>
              </a:schemeClr>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700">
                  <a:solidFill>
                    <a:srgbClr val="666666"/>
                  </a:solidFill>
                  <a:latin typeface="Huawei Sans" panose="020C0503030203020204" pitchFamily="34" charset="0"/>
                </a:rPr>
                <a:t>C2</a:t>
              </a:r>
            </a:p>
          </p:txBody>
        </p:sp>
        <p:sp>
          <p:nvSpPr>
            <p:cNvPr id="577" name="Rectangle 2"/>
            <p:cNvSpPr>
              <a:spLocks noChangeArrowheads="1"/>
            </p:cNvSpPr>
            <p:nvPr/>
          </p:nvSpPr>
          <p:spPr bwMode="auto">
            <a:xfrm>
              <a:off x="9440005"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78" name="Rectangle 2"/>
            <p:cNvSpPr>
              <a:spLocks noChangeArrowheads="1"/>
            </p:cNvSpPr>
            <p:nvPr/>
          </p:nvSpPr>
          <p:spPr bwMode="auto">
            <a:xfrm>
              <a:off x="9963999"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79" name="Rectangle 2"/>
            <p:cNvSpPr>
              <a:spLocks noChangeArrowheads="1"/>
            </p:cNvSpPr>
            <p:nvPr/>
          </p:nvSpPr>
          <p:spPr bwMode="auto">
            <a:xfrm>
              <a:off x="10488000"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80" name="Rectangle 2"/>
            <p:cNvSpPr>
              <a:spLocks noChangeArrowheads="1"/>
            </p:cNvSpPr>
            <p:nvPr/>
          </p:nvSpPr>
          <p:spPr bwMode="auto">
            <a:xfrm>
              <a:off x="11012004" y="2298938"/>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581" name="Rectangle 2"/>
            <p:cNvSpPr>
              <a:spLocks noChangeArrowheads="1"/>
            </p:cNvSpPr>
            <p:nvPr/>
          </p:nvSpPr>
          <p:spPr bwMode="auto">
            <a:xfrm>
              <a:off x="11535997" y="2298938"/>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grpSp>
      <p:sp>
        <p:nvSpPr>
          <p:cNvPr id="582" name="圆角矩形 581"/>
          <p:cNvSpPr/>
          <p:nvPr/>
        </p:nvSpPr>
        <p:spPr bwMode="auto">
          <a:xfrm>
            <a:off x="7983239" y="4950357"/>
            <a:ext cx="383893" cy="185971"/>
          </a:xfrm>
          <a:prstGeom prst="roundRect">
            <a:avLst/>
          </a:prstGeom>
          <a:solidFill>
            <a:srgbClr val="FFFF0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583" name="圆角矩形 582"/>
          <p:cNvSpPr/>
          <p:nvPr/>
        </p:nvSpPr>
        <p:spPr bwMode="auto">
          <a:xfrm>
            <a:off x="3360409" y="5105337"/>
            <a:ext cx="383893" cy="185971"/>
          </a:xfrm>
          <a:prstGeom prst="roundRect">
            <a:avLst/>
          </a:prstGeom>
          <a:solidFill>
            <a:srgbClr val="00B0F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584" name="圆角矩形 583"/>
          <p:cNvSpPr/>
          <p:nvPr/>
        </p:nvSpPr>
        <p:spPr bwMode="auto">
          <a:xfrm>
            <a:off x="4310204" y="5003321"/>
            <a:ext cx="383893" cy="185971"/>
          </a:xfrm>
          <a:prstGeom prst="roundRect">
            <a:avLst/>
          </a:prstGeom>
          <a:solidFill>
            <a:srgbClr val="92D05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585" name="圆角矩形 584"/>
          <p:cNvSpPr/>
          <p:nvPr/>
        </p:nvSpPr>
        <p:spPr bwMode="auto">
          <a:xfrm>
            <a:off x="5340584" y="4997575"/>
            <a:ext cx="383893" cy="185971"/>
          </a:xfrm>
          <a:prstGeom prst="roundRect">
            <a:avLst/>
          </a:prstGeom>
          <a:solidFill>
            <a:srgbClr val="0070C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586" name="圆角矩形 585"/>
          <p:cNvSpPr/>
          <p:nvPr/>
        </p:nvSpPr>
        <p:spPr bwMode="auto">
          <a:xfrm>
            <a:off x="6255026" y="4999014"/>
            <a:ext cx="383893" cy="185971"/>
          </a:xfrm>
          <a:prstGeom prst="roundRect">
            <a:avLst/>
          </a:prstGeom>
          <a:solidFill>
            <a:srgbClr val="FFC00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587" name="圆柱形 586"/>
          <p:cNvSpPr/>
          <p:nvPr/>
        </p:nvSpPr>
        <p:spPr bwMode="auto">
          <a:xfrm>
            <a:off x="1589692" y="5034985"/>
            <a:ext cx="8366031" cy="936062"/>
          </a:xfrm>
          <a:prstGeom prst="can">
            <a:avLst/>
          </a:prstGeom>
          <a:noFill/>
          <a:ln w="19050">
            <a:solidFill>
              <a:srgbClr val="C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08" tIns="60904" rIns="121808" bIns="60904" numCol="1" rtlCol="0" anchor="t" anchorCtr="0" compatLnSpc="1">
            <a:prstTxWarp prst="textNoShape">
              <a:avLst/>
            </a:prstTxWarp>
            <a:noAutofit/>
          </a:bodyPr>
          <a:lstStyle/>
          <a:p>
            <a:pPr defTabSz="1218113" fontAlgn="ctr">
              <a:buClr>
                <a:srgbClr val="CC9900"/>
              </a:buClr>
              <a:buFont typeface="Wingdings" pitchFamily="2" charset="2"/>
              <a:buChar char="n"/>
            </a:pPr>
            <a:endParaRPr lang="en-US" altLang="zh-CN" sz="1466"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588" name="圆角矩形 587"/>
          <p:cNvSpPr/>
          <p:nvPr/>
        </p:nvSpPr>
        <p:spPr bwMode="auto">
          <a:xfrm>
            <a:off x="7987869" y="5292527"/>
            <a:ext cx="383893" cy="185971"/>
          </a:xfrm>
          <a:prstGeom prst="roundRect">
            <a:avLst/>
          </a:prstGeom>
          <a:solidFill>
            <a:srgbClr val="FFFF0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589" name="圆角矩形 588"/>
          <p:cNvSpPr/>
          <p:nvPr/>
        </p:nvSpPr>
        <p:spPr bwMode="auto">
          <a:xfrm>
            <a:off x="3365040" y="5447508"/>
            <a:ext cx="383893" cy="185971"/>
          </a:xfrm>
          <a:prstGeom prst="roundRect">
            <a:avLst/>
          </a:prstGeom>
          <a:solidFill>
            <a:srgbClr val="00B0F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590" name="圆角矩形 589"/>
          <p:cNvSpPr/>
          <p:nvPr/>
        </p:nvSpPr>
        <p:spPr bwMode="auto">
          <a:xfrm>
            <a:off x="4314834" y="5345491"/>
            <a:ext cx="383893" cy="185971"/>
          </a:xfrm>
          <a:prstGeom prst="roundRect">
            <a:avLst/>
          </a:prstGeom>
          <a:solidFill>
            <a:srgbClr val="92D05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591" name="圆角矩形 590"/>
          <p:cNvSpPr/>
          <p:nvPr/>
        </p:nvSpPr>
        <p:spPr bwMode="auto">
          <a:xfrm>
            <a:off x="5345214" y="5339746"/>
            <a:ext cx="383893" cy="185971"/>
          </a:xfrm>
          <a:prstGeom prst="roundRect">
            <a:avLst/>
          </a:prstGeom>
          <a:solidFill>
            <a:srgbClr val="0070C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592" name="圆角矩形 591"/>
          <p:cNvSpPr/>
          <p:nvPr/>
        </p:nvSpPr>
        <p:spPr bwMode="auto">
          <a:xfrm>
            <a:off x="6259656" y="5341184"/>
            <a:ext cx="383893" cy="185971"/>
          </a:xfrm>
          <a:prstGeom prst="roundRect">
            <a:avLst/>
          </a:prstGeom>
          <a:solidFill>
            <a:srgbClr val="FFC00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593" name="圆角矩形 592"/>
          <p:cNvSpPr/>
          <p:nvPr/>
        </p:nvSpPr>
        <p:spPr bwMode="auto">
          <a:xfrm>
            <a:off x="7987869" y="5609709"/>
            <a:ext cx="383893" cy="185971"/>
          </a:xfrm>
          <a:prstGeom prst="roundRect">
            <a:avLst/>
          </a:prstGeom>
          <a:solidFill>
            <a:srgbClr val="FFFF0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594" name="圆角矩形 593"/>
          <p:cNvSpPr/>
          <p:nvPr/>
        </p:nvSpPr>
        <p:spPr bwMode="auto">
          <a:xfrm>
            <a:off x="3365040" y="5764690"/>
            <a:ext cx="383893" cy="185971"/>
          </a:xfrm>
          <a:prstGeom prst="roundRect">
            <a:avLst/>
          </a:prstGeom>
          <a:solidFill>
            <a:srgbClr val="00B0F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595" name="圆角矩形 594"/>
          <p:cNvSpPr/>
          <p:nvPr/>
        </p:nvSpPr>
        <p:spPr bwMode="auto">
          <a:xfrm>
            <a:off x="4314834" y="5662673"/>
            <a:ext cx="383893" cy="185971"/>
          </a:xfrm>
          <a:prstGeom prst="roundRect">
            <a:avLst/>
          </a:prstGeom>
          <a:solidFill>
            <a:srgbClr val="92D05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596" name="圆角矩形 595"/>
          <p:cNvSpPr/>
          <p:nvPr/>
        </p:nvSpPr>
        <p:spPr bwMode="auto">
          <a:xfrm>
            <a:off x="5345214" y="5656928"/>
            <a:ext cx="383893" cy="185971"/>
          </a:xfrm>
          <a:prstGeom prst="roundRect">
            <a:avLst/>
          </a:prstGeom>
          <a:solidFill>
            <a:srgbClr val="0070C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597" name="圆角矩形 596"/>
          <p:cNvSpPr/>
          <p:nvPr/>
        </p:nvSpPr>
        <p:spPr bwMode="auto">
          <a:xfrm>
            <a:off x="6259656" y="5658366"/>
            <a:ext cx="383893" cy="185971"/>
          </a:xfrm>
          <a:prstGeom prst="roundRect">
            <a:avLst/>
          </a:prstGeom>
          <a:solidFill>
            <a:srgbClr val="FFC00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598" name="矩形 37"/>
          <p:cNvSpPr/>
          <p:nvPr/>
        </p:nvSpPr>
        <p:spPr>
          <a:xfrm>
            <a:off x="3291267" y="5131729"/>
            <a:ext cx="522176" cy="839317"/>
          </a:xfrm>
          <a:prstGeom prst="rect">
            <a:avLst/>
          </a:prstGeom>
          <a:noFill/>
          <a:ln w="28575" cap="flat" cmpd="sng" algn="ctr">
            <a:solidFill>
              <a:srgbClr val="24B5E9"/>
            </a:solidFill>
            <a:prstDash val="sysDash"/>
            <a:round/>
            <a:headEnd type="none" w="med" len="med"/>
            <a:tailEnd type="none" w="med" len="med"/>
          </a:ln>
          <a:effectLst/>
          <a:scene3d>
            <a:camera prst="orthographicFront"/>
            <a:lightRig rig="flat" dir="t"/>
          </a:scene3d>
        </p:spPr>
        <p:txBody>
          <a:bodyPr wrap="square" lIns="143944" tIns="71972" anchor="ctr" anchorCtr="0">
            <a:noAutofit/>
          </a:bodyPr>
          <a:lstStyle/>
          <a:p>
            <a:pPr defTabSz="1218956" fontAlgn="ctr">
              <a:lnSpc>
                <a:spcPct val="120000"/>
              </a:lnSpc>
              <a:spcBef>
                <a:spcPct val="0"/>
              </a:spcBef>
              <a:spcAft>
                <a:spcPts val="1599"/>
              </a:spcAft>
              <a:defRPr/>
            </a:pPr>
            <a:endParaRPr lang="en-US" altLang="zh-CN" sz="1999" kern="0" dirty="0" smtClean="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a:p>
            <a:pPr defTabSz="1218956" fontAlgn="ctr">
              <a:lnSpc>
                <a:spcPct val="120000"/>
              </a:lnSpc>
              <a:spcBef>
                <a:spcPct val="0"/>
              </a:spcBef>
              <a:spcAft>
                <a:spcPts val="1599"/>
              </a:spcAft>
              <a:defRPr/>
            </a:pPr>
            <a:endParaRPr lang="en-US" altLang="zh-CN" sz="1999" kern="0" dirty="0" smtClean="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a:p>
            <a:pPr defTabSz="1218956" fontAlgn="ctr">
              <a:lnSpc>
                <a:spcPct val="120000"/>
              </a:lnSpc>
              <a:spcBef>
                <a:spcPct val="0"/>
              </a:spcBef>
              <a:spcAft>
                <a:spcPts val="1599"/>
              </a:spcAft>
              <a:defRPr/>
            </a:pPr>
            <a:endParaRPr lang="en-US" altLang="zh-CN" sz="1999" kern="0" dirty="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p:txBody>
      </p:sp>
      <p:sp>
        <p:nvSpPr>
          <p:cNvPr id="599" name="矩形 37"/>
          <p:cNvSpPr/>
          <p:nvPr/>
        </p:nvSpPr>
        <p:spPr>
          <a:xfrm>
            <a:off x="4259610" y="5111066"/>
            <a:ext cx="522176" cy="839317"/>
          </a:xfrm>
          <a:prstGeom prst="rect">
            <a:avLst/>
          </a:prstGeom>
          <a:noFill/>
          <a:ln w="28575" cap="flat" cmpd="sng" algn="ctr">
            <a:solidFill>
              <a:schemeClr val="bg1">
                <a:lumMod val="65000"/>
              </a:schemeClr>
            </a:solidFill>
            <a:prstDash val="sysDash"/>
            <a:round/>
            <a:headEnd type="none" w="med" len="med"/>
            <a:tailEnd type="none" w="med" len="med"/>
          </a:ln>
          <a:effectLst/>
          <a:scene3d>
            <a:camera prst="orthographicFront"/>
            <a:lightRig rig="flat" dir="t"/>
          </a:scene3d>
        </p:spPr>
        <p:txBody>
          <a:bodyPr wrap="square" lIns="143944" tIns="71972" anchor="ctr" anchorCtr="0">
            <a:noAutofit/>
          </a:bodyPr>
          <a:lstStyle/>
          <a:p>
            <a:pPr defTabSz="1218956" fontAlgn="ctr">
              <a:lnSpc>
                <a:spcPct val="120000"/>
              </a:lnSpc>
              <a:spcBef>
                <a:spcPct val="0"/>
              </a:spcBef>
              <a:spcAft>
                <a:spcPts val="1599"/>
              </a:spcAft>
              <a:defRPr/>
            </a:pPr>
            <a:endParaRPr lang="en-US" altLang="zh-CN" sz="1999" kern="0" dirty="0" smtClean="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a:p>
            <a:pPr defTabSz="1218956" fontAlgn="ctr">
              <a:lnSpc>
                <a:spcPct val="120000"/>
              </a:lnSpc>
              <a:spcBef>
                <a:spcPct val="0"/>
              </a:spcBef>
              <a:spcAft>
                <a:spcPts val="1599"/>
              </a:spcAft>
              <a:defRPr/>
            </a:pPr>
            <a:endParaRPr lang="en-US" altLang="zh-CN" sz="1999" kern="0" dirty="0" smtClean="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a:p>
            <a:pPr defTabSz="1218956" fontAlgn="ctr">
              <a:lnSpc>
                <a:spcPct val="120000"/>
              </a:lnSpc>
              <a:spcBef>
                <a:spcPct val="0"/>
              </a:spcBef>
              <a:spcAft>
                <a:spcPts val="1599"/>
              </a:spcAft>
              <a:defRPr/>
            </a:pPr>
            <a:endParaRPr lang="en-US" altLang="zh-CN" sz="1999" kern="0" dirty="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p:txBody>
      </p:sp>
      <p:sp>
        <p:nvSpPr>
          <p:cNvPr id="600" name="矩形 37"/>
          <p:cNvSpPr/>
          <p:nvPr/>
        </p:nvSpPr>
        <p:spPr>
          <a:xfrm>
            <a:off x="5287656" y="5126509"/>
            <a:ext cx="522176" cy="839317"/>
          </a:xfrm>
          <a:prstGeom prst="rect">
            <a:avLst/>
          </a:prstGeom>
          <a:noFill/>
          <a:ln w="28575" cap="flat" cmpd="sng" algn="ctr">
            <a:solidFill>
              <a:schemeClr val="bg1">
                <a:lumMod val="65000"/>
              </a:schemeClr>
            </a:solidFill>
            <a:prstDash val="sysDash"/>
            <a:round/>
            <a:headEnd type="none" w="med" len="med"/>
            <a:tailEnd type="none" w="med" len="med"/>
          </a:ln>
          <a:effectLst/>
          <a:scene3d>
            <a:camera prst="orthographicFront"/>
            <a:lightRig rig="flat" dir="t"/>
          </a:scene3d>
        </p:spPr>
        <p:txBody>
          <a:bodyPr wrap="square" lIns="143944" tIns="71972" anchor="ctr" anchorCtr="0">
            <a:noAutofit/>
          </a:bodyPr>
          <a:lstStyle/>
          <a:p>
            <a:pPr defTabSz="1218956" fontAlgn="ctr">
              <a:lnSpc>
                <a:spcPct val="120000"/>
              </a:lnSpc>
              <a:spcBef>
                <a:spcPct val="0"/>
              </a:spcBef>
              <a:spcAft>
                <a:spcPts val="1599"/>
              </a:spcAft>
              <a:defRPr/>
            </a:pPr>
            <a:endParaRPr lang="en-US" altLang="zh-CN" sz="1999" kern="0" dirty="0" smtClean="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a:p>
            <a:pPr defTabSz="1218956" fontAlgn="ctr">
              <a:lnSpc>
                <a:spcPct val="120000"/>
              </a:lnSpc>
              <a:spcBef>
                <a:spcPct val="0"/>
              </a:spcBef>
              <a:spcAft>
                <a:spcPts val="1599"/>
              </a:spcAft>
              <a:defRPr/>
            </a:pPr>
            <a:endParaRPr lang="en-US" altLang="zh-CN" sz="1999" kern="0" dirty="0" smtClean="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a:p>
            <a:pPr defTabSz="1218956" fontAlgn="ctr">
              <a:lnSpc>
                <a:spcPct val="120000"/>
              </a:lnSpc>
              <a:spcBef>
                <a:spcPct val="0"/>
              </a:spcBef>
              <a:spcAft>
                <a:spcPts val="1599"/>
              </a:spcAft>
              <a:defRPr/>
            </a:pPr>
            <a:endParaRPr lang="en-US" altLang="zh-CN" sz="1999" kern="0" dirty="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p:txBody>
      </p:sp>
      <p:sp>
        <p:nvSpPr>
          <p:cNvPr id="601" name="矩形 600"/>
          <p:cNvSpPr/>
          <p:nvPr/>
        </p:nvSpPr>
        <p:spPr>
          <a:xfrm>
            <a:off x="6185883" y="5111066"/>
            <a:ext cx="522176" cy="839317"/>
          </a:xfrm>
          <a:prstGeom prst="rect">
            <a:avLst/>
          </a:prstGeom>
          <a:noFill/>
          <a:ln w="28575" cap="flat" cmpd="sng" algn="ctr">
            <a:solidFill>
              <a:schemeClr val="bg1">
                <a:lumMod val="65000"/>
              </a:schemeClr>
            </a:solidFill>
            <a:prstDash val="sysDash"/>
            <a:round/>
            <a:headEnd type="none" w="med" len="med"/>
            <a:tailEnd type="none" w="med" len="med"/>
          </a:ln>
          <a:effectLst/>
          <a:scene3d>
            <a:camera prst="orthographicFront"/>
            <a:lightRig rig="flat" dir="t"/>
          </a:scene3d>
        </p:spPr>
        <p:txBody>
          <a:bodyPr wrap="square" lIns="143944" tIns="71972" anchor="ctr" anchorCtr="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218956" fontAlgn="ctr">
              <a:lnSpc>
                <a:spcPct val="120000"/>
              </a:lnSpc>
              <a:spcBef>
                <a:spcPct val="0"/>
              </a:spcBef>
              <a:spcAft>
                <a:spcPts val="1599"/>
              </a:spcAft>
              <a:defRPr/>
            </a:pPr>
            <a:endParaRPr lang="en-US" altLang="zh-CN" sz="1999" kern="0" dirty="0" smtClean="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a:p>
            <a:pPr defTabSz="1218956" fontAlgn="ctr">
              <a:lnSpc>
                <a:spcPct val="120000"/>
              </a:lnSpc>
              <a:spcBef>
                <a:spcPct val="0"/>
              </a:spcBef>
              <a:spcAft>
                <a:spcPts val="1599"/>
              </a:spcAft>
              <a:defRPr/>
            </a:pPr>
            <a:endParaRPr lang="en-US" altLang="zh-CN" sz="1999" kern="0" dirty="0" smtClean="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a:p>
            <a:pPr defTabSz="1218956" fontAlgn="ctr">
              <a:lnSpc>
                <a:spcPct val="120000"/>
              </a:lnSpc>
              <a:spcBef>
                <a:spcPct val="0"/>
              </a:spcBef>
              <a:spcAft>
                <a:spcPts val="1599"/>
              </a:spcAft>
              <a:defRPr/>
            </a:pPr>
            <a:endParaRPr lang="en-US" altLang="zh-CN" sz="1999" kern="0" dirty="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p:txBody>
      </p:sp>
      <p:sp>
        <p:nvSpPr>
          <p:cNvPr id="602" name="矩形 601"/>
          <p:cNvSpPr/>
          <p:nvPr/>
        </p:nvSpPr>
        <p:spPr>
          <a:xfrm>
            <a:off x="7914096" y="5091541"/>
            <a:ext cx="522176" cy="839317"/>
          </a:xfrm>
          <a:prstGeom prst="rect">
            <a:avLst/>
          </a:prstGeom>
          <a:noFill/>
          <a:ln w="28575" cap="flat" cmpd="sng" algn="ctr">
            <a:solidFill>
              <a:schemeClr val="bg1">
                <a:lumMod val="65000"/>
              </a:schemeClr>
            </a:solidFill>
            <a:prstDash val="sysDash"/>
            <a:round/>
            <a:headEnd type="none" w="med" len="med"/>
            <a:tailEnd type="none" w="med" len="med"/>
          </a:ln>
          <a:effectLst/>
          <a:scene3d>
            <a:camera prst="orthographicFront"/>
            <a:lightRig rig="flat" dir="t"/>
          </a:scene3d>
        </p:spPr>
        <p:txBody>
          <a:bodyPr wrap="square" lIns="143944" tIns="71972" anchor="ctr" anchorCtr="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218956" fontAlgn="ctr">
              <a:lnSpc>
                <a:spcPct val="120000"/>
              </a:lnSpc>
              <a:spcBef>
                <a:spcPct val="0"/>
              </a:spcBef>
              <a:spcAft>
                <a:spcPts val="1599"/>
              </a:spcAft>
              <a:defRPr/>
            </a:pPr>
            <a:endParaRPr lang="en-US" altLang="zh-CN" sz="1999" kern="0" dirty="0" smtClean="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a:p>
            <a:pPr defTabSz="1218956" fontAlgn="ctr">
              <a:lnSpc>
                <a:spcPct val="120000"/>
              </a:lnSpc>
              <a:spcBef>
                <a:spcPct val="0"/>
              </a:spcBef>
              <a:spcAft>
                <a:spcPts val="1599"/>
              </a:spcAft>
              <a:defRPr/>
            </a:pPr>
            <a:endParaRPr lang="en-US" altLang="zh-CN" sz="1999" kern="0" dirty="0" smtClean="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a:p>
            <a:pPr defTabSz="1218956" fontAlgn="ctr">
              <a:lnSpc>
                <a:spcPct val="120000"/>
              </a:lnSpc>
              <a:spcBef>
                <a:spcPct val="0"/>
              </a:spcBef>
              <a:spcAft>
                <a:spcPts val="1599"/>
              </a:spcAft>
              <a:defRPr/>
            </a:pPr>
            <a:endParaRPr lang="en-US" altLang="zh-CN" sz="1999" kern="0" dirty="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p:txBody>
      </p:sp>
      <p:sp>
        <p:nvSpPr>
          <p:cNvPr id="603" name="矩形 602"/>
          <p:cNvSpPr/>
          <p:nvPr/>
        </p:nvSpPr>
        <p:spPr>
          <a:xfrm>
            <a:off x="7128574" y="5112652"/>
            <a:ext cx="522176" cy="839317"/>
          </a:xfrm>
          <a:prstGeom prst="rect">
            <a:avLst/>
          </a:prstGeom>
          <a:noFill/>
          <a:ln w="28575" cap="flat" cmpd="sng" algn="ctr">
            <a:solidFill>
              <a:schemeClr val="bg1">
                <a:lumMod val="65000"/>
              </a:schemeClr>
            </a:solidFill>
            <a:prstDash val="sysDash"/>
            <a:round/>
            <a:headEnd type="none" w="med" len="med"/>
            <a:tailEnd type="none" w="med" len="med"/>
          </a:ln>
          <a:effectLst/>
          <a:scene3d>
            <a:camera prst="orthographicFront"/>
            <a:lightRig rig="flat" dir="t"/>
          </a:scene3d>
        </p:spPr>
        <p:txBody>
          <a:bodyPr wrap="square" lIns="143944" tIns="71972" anchor="ctr" anchorCtr="0">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218956" fontAlgn="ctr">
              <a:lnSpc>
                <a:spcPct val="120000"/>
              </a:lnSpc>
              <a:spcBef>
                <a:spcPct val="0"/>
              </a:spcBef>
              <a:spcAft>
                <a:spcPts val="1599"/>
              </a:spcAft>
              <a:defRPr/>
            </a:pPr>
            <a:endParaRPr lang="en-US" altLang="zh-CN" sz="1999" kern="0" dirty="0" smtClean="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a:p>
            <a:pPr defTabSz="1218956" fontAlgn="ctr">
              <a:lnSpc>
                <a:spcPct val="120000"/>
              </a:lnSpc>
              <a:spcBef>
                <a:spcPct val="0"/>
              </a:spcBef>
              <a:spcAft>
                <a:spcPts val="1599"/>
              </a:spcAft>
              <a:defRPr/>
            </a:pPr>
            <a:endParaRPr lang="en-US" altLang="zh-CN" sz="1999" kern="0" dirty="0" smtClean="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a:p>
            <a:pPr defTabSz="1218956" fontAlgn="ctr">
              <a:lnSpc>
                <a:spcPct val="120000"/>
              </a:lnSpc>
              <a:spcBef>
                <a:spcPct val="0"/>
              </a:spcBef>
              <a:spcAft>
                <a:spcPts val="1599"/>
              </a:spcAft>
              <a:defRPr/>
            </a:pPr>
            <a:endParaRPr lang="en-US" altLang="zh-CN" sz="1999" kern="0" dirty="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p:txBody>
      </p:sp>
      <p:sp>
        <p:nvSpPr>
          <p:cNvPr id="604" name="文本框 603"/>
          <p:cNvSpPr txBox="1"/>
          <p:nvPr/>
        </p:nvSpPr>
        <p:spPr>
          <a:xfrm>
            <a:off x="7128574" y="5070048"/>
            <a:ext cx="468398" cy="528350"/>
          </a:xfrm>
          <a:prstGeom prst="rect">
            <a:avLst/>
          </a:prstGeom>
          <a:noFill/>
        </p:spPr>
        <p:txBody>
          <a:bodyPr wrap="square" rtlCol="0">
            <a:noAutofit/>
          </a:bodyPr>
          <a:lstStyle/>
          <a:p>
            <a:pPr fontAlgn="ctr">
              <a:lnSpc>
                <a:spcPts val="3439"/>
              </a:lnSpc>
            </a:pPr>
            <a:r>
              <a:rPr lang="ru-RU" sz="3199">
                <a:solidFill>
                  <a:srgbClr val="1D1D1A"/>
                </a:solidFill>
                <a:latin typeface="Huawei Sans" panose="020C0503030203020204" pitchFamily="34" charset="0"/>
              </a:rPr>
              <a:t>...</a:t>
            </a:r>
          </a:p>
        </p:txBody>
      </p:sp>
      <p:sp>
        <p:nvSpPr>
          <p:cNvPr id="605" name="矩形 37"/>
          <p:cNvSpPr/>
          <p:nvPr/>
        </p:nvSpPr>
        <p:spPr>
          <a:xfrm>
            <a:off x="3387521" y="4336995"/>
            <a:ext cx="2701240" cy="311130"/>
          </a:xfrm>
          <a:prstGeom prst="rect">
            <a:avLst/>
          </a:prstGeom>
          <a:noFill/>
          <a:ln w="28575" cap="flat" cmpd="sng" algn="ctr">
            <a:solidFill>
              <a:srgbClr val="24B5E9"/>
            </a:solidFill>
            <a:prstDash val="sysDash"/>
            <a:round/>
            <a:headEnd type="none" w="med" len="med"/>
            <a:tailEnd type="none" w="med" len="med"/>
          </a:ln>
          <a:effectLst/>
          <a:scene3d>
            <a:camera prst="orthographicFront"/>
            <a:lightRig rig="flat" dir="t"/>
          </a:scene3d>
        </p:spPr>
        <p:txBody>
          <a:bodyPr wrap="square" lIns="143944" tIns="71972" anchor="ctr" anchorCtr="0">
            <a:noAutofit/>
          </a:bodyPr>
          <a:lstStyle/>
          <a:p>
            <a:pPr defTabSz="1218956" fontAlgn="ctr">
              <a:lnSpc>
                <a:spcPct val="120000"/>
              </a:lnSpc>
              <a:spcBef>
                <a:spcPct val="0"/>
              </a:spcBef>
              <a:spcAft>
                <a:spcPts val="1599"/>
              </a:spcAft>
              <a:defRPr/>
            </a:pPr>
            <a:endParaRPr lang="en-US" altLang="zh-CN" sz="1999" kern="0" dirty="0" smtClean="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a:p>
            <a:pPr defTabSz="1218956" fontAlgn="ctr">
              <a:lnSpc>
                <a:spcPct val="120000"/>
              </a:lnSpc>
              <a:spcBef>
                <a:spcPct val="0"/>
              </a:spcBef>
              <a:spcAft>
                <a:spcPts val="1599"/>
              </a:spcAft>
              <a:defRPr/>
            </a:pPr>
            <a:endParaRPr lang="en-US" altLang="zh-CN" sz="1999" kern="0" dirty="0" smtClean="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a:p>
            <a:pPr defTabSz="1218956" fontAlgn="ctr">
              <a:lnSpc>
                <a:spcPct val="120000"/>
              </a:lnSpc>
              <a:spcBef>
                <a:spcPct val="0"/>
              </a:spcBef>
              <a:spcAft>
                <a:spcPts val="1599"/>
              </a:spcAft>
              <a:defRPr/>
            </a:pPr>
            <a:endParaRPr lang="en-US" altLang="zh-CN" sz="1999" kern="0" dirty="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p:txBody>
      </p:sp>
      <p:sp>
        <p:nvSpPr>
          <p:cNvPr id="606" name="圆角矩形 605"/>
          <p:cNvSpPr/>
          <p:nvPr/>
        </p:nvSpPr>
        <p:spPr bwMode="auto">
          <a:xfrm>
            <a:off x="3499522" y="4371233"/>
            <a:ext cx="383893" cy="185971"/>
          </a:xfrm>
          <a:prstGeom prst="roundRect">
            <a:avLst/>
          </a:prstGeom>
          <a:solidFill>
            <a:srgbClr val="00B0F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607" name="圆角矩形 606"/>
          <p:cNvSpPr/>
          <p:nvPr/>
        </p:nvSpPr>
        <p:spPr bwMode="auto">
          <a:xfrm>
            <a:off x="3978839" y="4370241"/>
            <a:ext cx="383893" cy="185971"/>
          </a:xfrm>
          <a:prstGeom prst="roundRect">
            <a:avLst/>
          </a:prstGeom>
          <a:solidFill>
            <a:srgbClr val="92D05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608" name="圆角矩形 607"/>
          <p:cNvSpPr/>
          <p:nvPr/>
        </p:nvSpPr>
        <p:spPr bwMode="auto">
          <a:xfrm>
            <a:off x="4519643" y="4364495"/>
            <a:ext cx="383893" cy="185971"/>
          </a:xfrm>
          <a:prstGeom prst="roundRect">
            <a:avLst/>
          </a:prstGeom>
          <a:solidFill>
            <a:srgbClr val="0070C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609" name="圆角矩形 608"/>
          <p:cNvSpPr/>
          <p:nvPr/>
        </p:nvSpPr>
        <p:spPr bwMode="auto">
          <a:xfrm>
            <a:off x="5048339" y="4364495"/>
            <a:ext cx="383893" cy="185971"/>
          </a:xfrm>
          <a:prstGeom prst="roundRect">
            <a:avLst/>
          </a:prstGeom>
          <a:solidFill>
            <a:srgbClr val="FFC00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610" name="文本框 609"/>
          <p:cNvSpPr txBox="1"/>
          <p:nvPr/>
        </p:nvSpPr>
        <p:spPr>
          <a:xfrm>
            <a:off x="5577034" y="4119981"/>
            <a:ext cx="468398" cy="528350"/>
          </a:xfrm>
          <a:prstGeom prst="rect">
            <a:avLst/>
          </a:prstGeom>
          <a:noFill/>
        </p:spPr>
        <p:txBody>
          <a:bodyPr wrap="square" rtlCol="0">
            <a:noAutofit/>
          </a:bodyPr>
          <a:lstStyle/>
          <a:p>
            <a:pPr fontAlgn="ctr">
              <a:lnSpc>
                <a:spcPts val="3439"/>
              </a:lnSpc>
            </a:pPr>
            <a:r>
              <a:rPr lang="ru-RU" sz="3199">
                <a:solidFill>
                  <a:srgbClr val="1D1D1A"/>
                </a:solidFill>
                <a:latin typeface="Huawei Sans" panose="020C0503030203020204" pitchFamily="34" charset="0"/>
              </a:rPr>
              <a:t>...</a:t>
            </a:r>
          </a:p>
        </p:txBody>
      </p:sp>
      <p:grpSp>
        <p:nvGrpSpPr>
          <p:cNvPr id="611" name="组合 610"/>
          <p:cNvGrpSpPr/>
          <p:nvPr/>
        </p:nvGrpSpPr>
        <p:grpSpPr>
          <a:xfrm>
            <a:off x="1613898" y="962190"/>
            <a:ext cx="8334133" cy="214271"/>
            <a:chOff x="0" y="2298933"/>
            <a:chExt cx="12060000" cy="274954"/>
          </a:xfrm>
          <a:solidFill>
            <a:schemeClr val="bg1">
              <a:lumMod val="20000"/>
              <a:lumOff val="80000"/>
            </a:schemeClr>
          </a:solidFill>
        </p:grpSpPr>
        <p:sp>
          <p:nvSpPr>
            <p:cNvPr id="612" name="Rectangle 2"/>
            <p:cNvSpPr>
              <a:spLocks noChangeArrowheads="1"/>
            </p:cNvSpPr>
            <p:nvPr/>
          </p:nvSpPr>
          <p:spPr bwMode="auto">
            <a:xfrm>
              <a:off x="0" y="2298960"/>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13" name="Rectangle 2"/>
            <p:cNvSpPr>
              <a:spLocks noChangeArrowheads="1"/>
            </p:cNvSpPr>
            <p:nvPr/>
          </p:nvSpPr>
          <p:spPr bwMode="auto">
            <a:xfrm>
              <a:off x="524570" y="2298939"/>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14" name="Rectangle 2"/>
            <p:cNvSpPr>
              <a:spLocks noChangeArrowheads="1"/>
            </p:cNvSpPr>
            <p:nvPr/>
          </p:nvSpPr>
          <p:spPr bwMode="auto">
            <a:xfrm>
              <a:off x="1049145" y="2298938"/>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15" name="Rectangle 2"/>
            <p:cNvSpPr>
              <a:spLocks noChangeArrowheads="1"/>
            </p:cNvSpPr>
            <p:nvPr/>
          </p:nvSpPr>
          <p:spPr bwMode="auto">
            <a:xfrm>
              <a:off x="1573714" y="2298937"/>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16" name="Rectangle 2"/>
            <p:cNvSpPr>
              <a:spLocks noChangeArrowheads="1"/>
            </p:cNvSpPr>
            <p:nvPr/>
          </p:nvSpPr>
          <p:spPr bwMode="auto">
            <a:xfrm>
              <a:off x="2098285"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17" name="Rectangle 2"/>
            <p:cNvSpPr>
              <a:spLocks noChangeArrowheads="1"/>
            </p:cNvSpPr>
            <p:nvPr/>
          </p:nvSpPr>
          <p:spPr bwMode="auto">
            <a:xfrm>
              <a:off x="2622859" y="2298933"/>
              <a:ext cx="524573" cy="274927"/>
            </a:xfrm>
            <a:prstGeom prst="rect">
              <a:avLst/>
            </a:prstGeom>
            <a:solidFill>
              <a:srgbClr val="0BC2FF"/>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700" b="1">
                  <a:solidFill>
                    <a:srgbClr val="000000"/>
                  </a:solidFill>
                  <a:latin typeface="Huawei Sans" panose="020C0503030203020204" pitchFamily="34" charset="0"/>
                </a:rPr>
                <a:t>A</a:t>
              </a:r>
            </a:p>
          </p:txBody>
        </p:sp>
        <p:sp>
          <p:nvSpPr>
            <p:cNvPr id="618" name="Rectangle 2"/>
            <p:cNvSpPr>
              <a:spLocks noChangeArrowheads="1"/>
            </p:cNvSpPr>
            <p:nvPr/>
          </p:nvSpPr>
          <p:spPr bwMode="auto">
            <a:xfrm>
              <a:off x="3147427"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19" name="Rectangle 2"/>
            <p:cNvSpPr>
              <a:spLocks noChangeArrowheads="1"/>
            </p:cNvSpPr>
            <p:nvPr/>
          </p:nvSpPr>
          <p:spPr bwMode="auto">
            <a:xfrm>
              <a:off x="3672000" y="2298933"/>
              <a:ext cx="524573" cy="274927"/>
            </a:xfrm>
            <a:prstGeom prst="rect">
              <a:avLst/>
            </a:prstGeom>
            <a:solidFill>
              <a:srgbClr val="99CCFF"/>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700" b="1">
                  <a:solidFill>
                    <a:srgbClr val="000000"/>
                  </a:solidFill>
                  <a:latin typeface="Huawei Sans" panose="020C0503030203020204" pitchFamily="34" charset="0"/>
                </a:rPr>
                <a:t>A1</a:t>
              </a:r>
            </a:p>
          </p:txBody>
        </p:sp>
        <p:sp>
          <p:nvSpPr>
            <p:cNvPr id="620" name="Rectangle 2"/>
            <p:cNvSpPr>
              <a:spLocks noChangeArrowheads="1"/>
            </p:cNvSpPr>
            <p:nvPr/>
          </p:nvSpPr>
          <p:spPr bwMode="auto">
            <a:xfrm>
              <a:off x="4196571"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21" name="Rectangle 2"/>
            <p:cNvSpPr>
              <a:spLocks noChangeArrowheads="1"/>
            </p:cNvSpPr>
            <p:nvPr/>
          </p:nvSpPr>
          <p:spPr bwMode="auto">
            <a:xfrm>
              <a:off x="4721143" y="2298933"/>
              <a:ext cx="524573" cy="274927"/>
            </a:xfrm>
            <a:prstGeom prst="rect">
              <a:avLst/>
            </a:prstGeom>
            <a:solidFill>
              <a:srgbClr val="99CCFF"/>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700" b="1">
                  <a:solidFill>
                    <a:srgbClr val="000000"/>
                  </a:solidFill>
                  <a:latin typeface="Huawei Sans" panose="020C0503030203020204" pitchFamily="34" charset="0"/>
                </a:rPr>
                <a:t>A2</a:t>
              </a:r>
            </a:p>
          </p:txBody>
        </p:sp>
        <p:sp>
          <p:nvSpPr>
            <p:cNvPr id="622" name="Rectangle 2"/>
            <p:cNvSpPr>
              <a:spLocks noChangeArrowheads="1"/>
            </p:cNvSpPr>
            <p:nvPr/>
          </p:nvSpPr>
          <p:spPr bwMode="auto">
            <a:xfrm>
              <a:off x="5245712" y="2298933"/>
              <a:ext cx="524573" cy="274927"/>
            </a:xfrm>
            <a:prstGeom prst="rect">
              <a:avLst/>
            </a:prstGeom>
            <a:solidFill>
              <a:srgbClr val="99CCFF"/>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700" b="1">
                  <a:solidFill>
                    <a:srgbClr val="000000"/>
                  </a:solidFill>
                  <a:latin typeface="Huawei Sans" panose="020C0503030203020204" pitchFamily="34" charset="0"/>
                </a:rPr>
                <a:t>A3</a:t>
              </a:r>
            </a:p>
          </p:txBody>
        </p:sp>
        <p:sp>
          <p:nvSpPr>
            <p:cNvPr id="623" name="Rectangle 2"/>
            <p:cNvSpPr>
              <a:spLocks noChangeArrowheads="1"/>
            </p:cNvSpPr>
            <p:nvPr/>
          </p:nvSpPr>
          <p:spPr bwMode="auto">
            <a:xfrm>
              <a:off x="5770287"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24" name="Rectangle 2"/>
            <p:cNvSpPr>
              <a:spLocks noChangeArrowheads="1"/>
            </p:cNvSpPr>
            <p:nvPr/>
          </p:nvSpPr>
          <p:spPr bwMode="auto">
            <a:xfrm>
              <a:off x="6294858"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25" name="Rectangle 2"/>
            <p:cNvSpPr>
              <a:spLocks noChangeArrowheads="1"/>
            </p:cNvSpPr>
            <p:nvPr/>
          </p:nvSpPr>
          <p:spPr bwMode="auto">
            <a:xfrm>
              <a:off x="6819428" y="2298933"/>
              <a:ext cx="52457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26" name="Rectangle 2"/>
            <p:cNvSpPr>
              <a:spLocks noChangeArrowheads="1"/>
            </p:cNvSpPr>
            <p:nvPr/>
          </p:nvSpPr>
          <p:spPr bwMode="auto">
            <a:xfrm>
              <a:off x="7343999"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27" name="Rectangle 2"/>
            <p:cNvSpPr>
              <a:spLocks noChangeArrowheads="1"/>
            </p:cNvSpPr>
            <p:nvPr/>
          </p:nvSpPr>
          <p:spPr bwMode="auto">
            <a:xfrm>
              <a:off x="7868001"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28" name="Rectangle 2"/>
            <p:cNvSpPr>
              <a:spLocks noChangeArrowheads="1"/>
            </p:cNvSpPr>
            <p:nvPr/>
          </p:nvSpPr>
          <p:spPr bwMode="auto">
            <a:xfrm>
              <a:off x="8392001"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29" name="Rectangle 2"/>
            <p:cNvSpPr>
              <a:spLocks noChangeArrowheads="1"/>
            </p:cNvSpPr>
            <p:nvPr/>
          </p:nvSpPr>
          <p:spPr bwMode="auto">
            <a:xfrm>
              <a:off x="8916001"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30" name="Rectangle 2"/>
            <p:cNvSpPr>
              <a:spLocks noChangeArrowheads="1"/>
            </p:cNvSpPr>
            <p:nvPr/>
          </p:nvSpPr>
          <p:spPr bwMode="auto">
            <a:xfrm>
              <a:off x="9440005"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31" name="Rectangle 2"/>
            <p:cNvSpPr>
              <a:spLocks noChangeArrowheads="1"/>
            </p:cNvSpPr>
            <p:nvPr/>
          </p:nvSpPr>
          <p:spPr bwMode="auto">
            <a:xfrm>
              <a:off x="9963999"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32" name="Rectangle 2"/>
            <p:cNvSpPr>
              <a:spLocks noChangeArrowheads="1"/>
            </p:cNvSpPr>
            <p:nvPr/>
          </p:nvSpPr>
          <p:spPr bwMode="auto">
            <a:xfrm>
              <a:off x="10488000" y="2298933"/>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33" name="Rectangle 2"/>
            <p:cNvSpPr>
              <a:spLocks noChangeArrowheads="1"/>
            </p:cNvSpPr>
            <p:nvPr/>
          </p:nvSpPr>
          <p:spPr bwMode="auto">
            <a:xfrm>
              <a:off x="11012004" y="2298938"/>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34" name="Rectangle 2"/>
            <p:cNvSpPr>
              <a:spLocks noChangeArrowheads="1"/>
            </p:cNvSpPr>
            <p:nvPr/>
          </p:nvSpPr>
          <p:spPr bwMode="auto">
            <a:xfrm>
              <a:off x="11535997" y="2298938"/>
              <a:ext cx="524003" cy="274927"/>
            </a:xfrm>
            <a:prstGeom prst="rect">
              <a:avLst/>
            </a:prstGeom>
            <a:grp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700" b="1" dirty="0">
                <a:solidFill>
                  <a:srgbClr val="000000"/>
                </a:solidFill>
                <a:latin typeface="Huawei Sans" panose="020C0503030203020204" pitchFamily="34" charset="0"/>
                <a:ea typeface="微软雅黑" pitchFamily="34" charset="-122"/>
                <a:cs typeface="Times New Roman" pitchFamily="18" charset="0"/>
              </a:endParaRPr>
            </a:p>
          </p:txBody>
        </p:sp>
      </p:grpSp>
      <p:grpSp>
        <p:nvGrpSpPr>
          <p:cNvPr id="635" name="组合 634"/>
          <p:cNvGrpSpPr/>
          <p:nvPr/>
        </p:nvGrpSpPr>
        <p:grpSpPr>
          <a:xfrm>
            <a:off x="5240284" y="3719355"/>
            <a:ext cx="6154326" cy="360685"/>
            <a:chOff x="1675313" y="2421682"/>
            <a:chExt cx="10014969" cy="497680"/>
          </a:xfrm>
        </p:grpSpPr>
        <p:sp>
          <p:nvSpPr>
            <p:cNvPr id="636" name="Rectangle 2"/>
            <p:cNvSpPr>
              <a:spLocks noChangeArrowheads="1"/>
            </p:cNvSpPr>
            <p:nvPr/>
          </p:nvSpPr>
          <p:spPr bwMode="auto">
            <a:xfrm>
              <a:off x="1675313" y="2421682"/>
              <a:ext cx="10014969" cy="401794"/>
            </a:xfrm>
            <a:prstGeom prst="rect">
              <a:avLst/>
            </a:prstGeom>
            <a:solidFill>
              <a:schemeClr val="bg1"/>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grpSp>
          <p:nvGrpSpPr>
            <p:cNvPr id="637" name="组合 636"/>
            <p:cNvGrpSpPr/>
            <p:nvPr/>
          </p:nvGrpSpPr>
          <p:grpSpPr>
            <a:xfrm>
              <a:off x="1813211" y="2493676"/>
              <a:ext cx="9743177" cy="425686"/>
              <a:chOff x="1813211" y="2469827"/>
              <a:chExt cx="9743177" cy="425686"/>
            </a:xfrm>
          </p:grpSpPr>
          <p:sp>
            <p:nvSpPr>
              <p:cNvPr id="638" name="Rectangle 2"/>
              <p:cNvSpPr>
                <a:spLocks noChangeArrowheads="1"/>
              </p:cNvSpPr>
              <p:nvPr/>
            </p:nvSpPr>
            <p:spPr bwMode="auto">
              <a:xfrm>
                <a:off x="1813211" y="2493694"/>
                <a:ext cx="1060836" cy="401794"/>
              </a:xfrm>
              <a:prstGeom prst="rect">
                <a:avLst/>
              </a:prstGeom>
              <a:solidFill>
                <a:schemeClr val="bg1">
                  <a:lumMod val="40000"/>
                  <a:lumOff val="60000"/>
                </a:schemeClr>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900" b="1" dirty="0">
                    <a:solidFill>
                      <a:srgbClr val="000000"/>
                    </a:solidFill>
                    <a:latin typeface="Huawei Sans" panose="020C0503030203020204" pitchFamily="34" charset="0"/>
                  </a:rPr>
                  <a:t>Полоса</a:t>
                </a:r>
              </a:p>
            </p:txBody>
          </p:sp>
          <p:sp>
            <p:nvSpPr>
              <p:cNvPr id="639" name="Rectangle 2"/>
              <p:cNvSpPr>
                <a:spLocks noChangeArrowheads="1"/>
              </p:cNvSpPr>
              <p:nvPr/>
            </p:nvSpPr>
            <p:spPr bwMode="auto">
              <a:xfrm>
                <a:off x="3020397" y="2493694"/>
                <a:ext cx="960358" cy="401794"/>
              </a:xfrm>
              <a:prstGeom prst="rect">
                <a:avLst/>
              </a:prstGeom>
              <a:solidFill>
                <a:srgbClr val="99CCFF"/>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1200" b="1">
                    <a:solidFill>
                      <a:srgbClr val="000000"/>
                    </a:solidFill>
                    <a:latin typeface="Huawei Sans" panose="020C0503030203020204" pitchFamily="34" charset="0"/>
                  </a:rPr>
                  <a:t>A2</a:t>
                </a:r>
              </a:p>
            </p:txBody>
          </p:sp>
          <p:sp>
            <p:nvSpPr>
              <p:cNvPr id="640" name="Rectangle 2"/>
              <p:cNvSpPr>
                <a:spLocks noChangeArrowheads="1"/>
              </p:cNvSpPr>
              <p:nvPr/>
            </p:nvSpPr>
            <p:spPr bwMode="auto">
              <a:xfrm>
                <a:off x="3980753" y="2493694"/>
                <a:ext cx="960358" cy="401794"/>
              </a:xfrm>
              <a:prstGeom prst="rect">
                <a:avLst/>
              </a:prstGeom>
              <a:solidFill>
                <a:srgbClr val="99CCFF"/>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1200" b="1">
                    <a:solidFill>
                      <a:srgbClr val="000000"/>
                    </a:solidFill>
                    <a:latin typeface="Huawei Sans" panose="020C0503030203020204" pitchFamily="34" charset="0"/>
                  </a:rPr>
                  <a:t>A3</a:t>
                </a:r>
              </a:p>
            </p:txBody>
          </p:sp>
          <p:sp>
            <p:nvSpPr>
              <p:cNvPr id="641" name="Rectangle 2"/>
              <p:cNvSpPr>
                <a:spLocks noChangeArrowheads="1"/>
              </p:cNvSpPr>
              <p:nvPr/>
            </p:nvSpPr>
            <p:spPr bwMode="auto">
              <a:xfrm>
                <a:off x="4941107" y="2493694"/>
                <a:ext cx="960358" cy="401794"/>
              </a:xfrm>
              <a:prstGeom prst="rect">
                <a:avLst/>
              </a:prstGeom>
              <a:solidFill>
                <a:schemeClr val="accent6">
                  <a:lumMod val="60000"/>
                  <a:lumOff val="40000"/>
                </a:schemeClr>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1200" b="1">
                    <a:solidFill>
                      <a:srgbClr val="000000"/>
                    </a:solidFill>
                    <a:latin typeface="Huawei Sans" panose="020C0503030203020204" pitchFamily="34" charset="0"/>
                  </a:rPr>
                  <a:t>C2</a:t>
                </a:r>
              </a:p>
            </p:txBody>
          </p:sp>
          <p:sp>
            <p:nvSpPr>
              <p:cNvPr id="642" name="Rectangle 2"/>
              <p:cNvSpPr>
                <a:spLocks noChangeArrowheads="1"/>
              </p:cNvSpPr>
              <p:nvPr/>
            </p:nvSpPr>
            <p:spPr bwMode="auto">
              <a:xfrm>
                <a:off x="5901468" y="2493694"/>
                <a:ext cx="960358" cy="401794"/>
              </a:xfrm>
              <a:prstGeom prst="rect">
                <a:avLst/>
              </a:prstGeom>
              <a:solidFill>
                <a:srgbClr val="FFC00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1200" b="1">
                    <a:solidFill>
                      <a:srgbClr val="000000"/>
                    </a:solidFill>
                    <a:latin typeface="Huawei Sans" panose="020C0503030203020204" pitchFamily="34" charset="0"/>
                  </a:rPr>
                  <a:t>D2</a:t>
                </a:r>
              </a:p>
            </p:txBody>
          </p:sp>
          <p:sp>
            <p:nvSpPr>
              <p:cNvPr id="643" name="Rectangle 2"/>
              <p:cNvSpPr>
                <a:spLocks noChangeArrowheads="1"/>
              </p:cNvSpPr>
              <p:nvPr/>
            </p:nvSpPr>
            <p:spPr bwMode="auto">
              <a:xfrm>
                <a:off x="6850640" y="2493719"/>
                <a:ext cx="960358" cy="401794"/>
              </a:xfrm>
              <a:prstGeom prst="rect">
                <a:avLst/>
              </a:prstGeom>
              <a:solidFill>
                <a:schemeClr val="bg1"/>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44" name="波形 643"/>
              <p:cNvSpPr/>
              <p:nvPr/>
            </p:nvSpPr>
            <p:spPr bwMode="auto">
              <a:xfrm>
                <a:off x="8099097" y="2469827"/>
                <a:ext cx="1056392" cy="288039"/>
              </a:xfrm>
              <a:prstGeom prst="wave">
                <a:avLst/>
              </a:prstGeom>
              <a:solidFill>
                <a:srgbClr val="66CC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795" tIns="60899" rIns="121795" bIns="60899" numCol="1" rtlCol="0" anchor="t" anchorCtr="0" compatLnSpc="1">
                <a:prstTxWarp prst="textNoShape">
                  <a:avLst/>
                </a:prstTxWarp>
                <a:noAutofit/>
              </a:bodyPr>
              <a:lstStyle/>
              <a:p>
                <a:pPr defTabSz="1215372" fontAlgn="ctr">
                  <a:spcBef>
                    <a:spcPct val="0"/>
                  </a:spcBef>
                  <a:spcAft>
                    <a:spcPct val="0"/>
                  </a:spcAft>
                  <a:buClr>
                    <a:srgbClr val="CC9900"/>
                  </a:buClr>
                  <a:buFont typeface="Wingdings" pitchFamily="2" charset="2"/>
                  <a:buChar char="n"/>
                </a:pPr>
                <a:endParaRPr lang="en-US" altLang="zh-CN" sz="2399" b="1" dirty="0">
                  <a:solidFill>
                    <a:srgbClr val="000000"/>
                  </a:solidFill>
                  <a:latin typeface="Huawei Sans" panose="020C0503030203020204" pitchFamily="34" charset="0"/>
                  <a:ea typeface="微软雅黑" pitchFamily="34" charset="-122"/>
                  <a:cs typeface="Times New Roman" pitchFamily="18" charset="0"/>
                </a:endParaRPr>
              </a:p>
            </p:txBody>
          </p:sp>
          <p:sp>
            <p:nvSpPr>
              <p:cNvPr id="645" name="Rectangle 2"/>
              <p:cNvSpPr>
                <a:spLocks noChangeArrowheads="1"/>
              </p:cNvSpPr>
              <p:nvPr/>
            </p:nvSpPr>
            <p:spPr bwMode="auto">
              <a:xfrm>
                <a:off x="9635673" y="2469846"/>
                <a:ext cx="960358" cy="401794"/>
              </a:xfrm>
              <a:prstGeom prst="rect">
                <a:avLst/>
              </a:prstGeom>
              <a:solidFill>
                <a:srgbClr val="0077C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1200" b="1">
                    <a:solidFill>
                      <a:srgbClr val="000000"/>
                    </a:solidFill>
                    <a:latin typeface="Huawei Sans" panose="020C0503030203020204" pitchFamily="34" charset="0"/>
                  </a:rPr>
                  <a:t>P</a:t>
                </a:r>
              </a:p>
            </p:txBody>
          </p:sp>
          <p:sp>
            <p:nvSpPr>
              <p:cNvPr id="646" name="Rectangle 2"/>
              <p:cNvSpPr>
                <a:spLocks noChangeArrowheads="1"/>
              </p:cNvSpPr>
              <p:nvPr/>
            </p:nvSpPr>
            <p:spPr bwMode="auto">
              <a:xfrm>
                <a:off x="10596030" y="2469846"/>
                <a:ext cx="960358" cy="401794"/>
              </a:xfrm>
              <a:prstGeom prst="rect">
                <a:avLst/>
              </a:prstGeom>
              <a:solidFill>
                <a:srgbClr val="92D05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1200" b="1">
                    <a:solidFill>
                      <a:srgbClr val="000000"/>
                    </a:solidFill>
                    <a:latin typeface="Huawei Sans" panose="020C0503030203020204" pitchFamily="34" charset="0"/>
                  </a:rPr>
                  <a:t>Q</a:t>
                </a:r>
              </a:p>
            </p:txBody>
          </p:sp>
        </p:grpSp>
      </p:grpSp>
      <p:grpSp>
        <p:nvGrpSpPr>
          <p:cNvPr id="647" name="组合 646"/>
          <p:cNvGrpSpPr/>
          <p:nvPr/>
        </p:nvGrpSpPr>
        <p:grpSpPr>
          <a:xfrm>
            <a:off x="1152430" y="2579522"/>
            <a:ext cx="6089812" cy="361310"/>
            <a:chOff x="1622629" y="1413569"/>
            <a:chExt cx="10014969" cy="494098"/>
          </a:xfrm>
        </p:grpSpPr>
        <p:sp>
          <p:nvSpPr>
            <p:cNvPr id="648" name="Rectangle 2"/>
            <p:cNvSpPr>
              <a:spLocks noChangeArrowheads="1"/>
            </p:cNvSpPr>
            <p:nvPr/>
          </p:nvSpPr>
          <p:spPr bwMode="auto">
            <a:xfrm>
              <a:off x="1622629" y="1413569"/>
              <a:ext cx="10014969" cy="398213"/>
            </a:xfrm>
            <a:prstGeom prst="rect">
              <a:avLst/>
            </a:prstGeom>
            <a:solidFill>
              <a:schemeClr val="bg1">
                <a:lumMod val="40000"/>
                <a:lumOff val="60000"/>
              </a:schemeClr>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grpSp>
          <p:nvGrpSpPr>
            <p:cNvPr id="649" name="组合 648"/>
            <p:cNvGrpSpPr/>
            <p:nvPr/>
          </p:nvGrpSpPr>
          <p:grpSpPr>
            <a:xfrm>
              <a:off x="1813227" y="1449507"/>
              <a:ext cx="9743161" cy="458160"/>
              <a:chOff x="1857093" y="856718"/>
              <a:chExt cx="9743161" cy="458160"/>
            </a:xfrm>
          </p:grpSpPr>
          <p:sp>
            <p:nvSpPr>
              <p:cNvPr id="650" name="Rectangle 2"/>
              <p:cNvSpPr>
                <a:spLocks noChangeArrowheads="1"/>
              </p:cNvSpPr>
              <p:nvPr/>
            </p:nvSpPr>
            <p:spPr bwMode="auto">
              <a:xfrm>
                <a:off x="1857093" y="916639"/>
                <a:ext cx="1058982" cy="398213"/>
              </a:xfrm>
              <a:prstGeom prst="rect">
                <a:avLst/>
              </a:prstGeom>
              <a:solidFill>
                <a:schemeClr val="bg1">
                  <a:lumMod val="40000"/>
                  <a:lumOff val="60000"/>
                </a:schemeClr>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900" b="1" dirty="0">
                    <a:solidFill>
                      <a:srgbClr val="000000"/>
                    </a:solidFill>
                    <a:latin typeface="Huawei Sans" panose="020C0503030203020204" pitchFamily="34" charset="0"/>
                  </a:rPr>
                  <a:t>Полоса</a:t>
                </a:r>
              </a:p>
            </p:txBody>
          </p:sp>
          <p:sp>
            <p:nvSpPr>
              <p:cNvPr id="651" name="Rectangle 2"/>
              <p:cNvSpPr>
                <a:spLocks noChangeArrowheads="1"/>
              </p:cNvSpPr>
              <p:nvPr/>
            </p:nvSpPr>
            <p:spPr bwMode="auto">
              <a:xfrm>
                <a:off x="3064261" y="916634"/>
                <a:ext cx="960357" cy="398213"/>
              </a:xfrm>
              <a:prstGeom prst="rect">
                <a:avLst/>
              </a:prstGeom>
              <a:solidFill>
                <a:srgbClr val="00B0F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1200" b="1">
                    <a:solidFill>
                      <a:srgbClr val="000000"/>
                    </a:solidFill>
                    <a:latin typeface="Huawei Sans" panose="020C0503030203020204" pitchFamily="34" charset="0"/>
                  </a:rPr>
                  <a:t>A</a:t>
                </a:r>
              </a:p>
            </p:txBody>
          </p:sp>
          <p:sp>
            <p:nvSpPr>
              <p:cNvPr id="652" name="Rectangle 2"/>
              <p:cNvSpPr>
                <a:spLocks noChangeArrowheads="1"/>
              </p:cNvSpPr>
              <p:nvPr/>
            </p:nvSpPr>
            <p:spPr bwMode="auto">
              <a:xfrm>
                <a:off x="4024618" y="916634"/>
                <a:ext cx="960357" cy="398213"/>
              </a:xfrm>
              <a:prstGeom prst="rect">
                <a:avLst/>
              </a:prstGeom>
              <a:solidFill>
                <a:srgbClr val="00B05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1200" b="1">
                    <a:solidFill>
                      <a:srgbClr val="000000"/>
                    </a:solidFill>
                    <a:latin typeface="Huawei Sans" panose="020C0503030203020204" pitchFamily="34" charset="0"/>
                  </a:rPr>
                  <a:t>B</a:t>
                </a:r>
              </a:p>
            </p:txBody>
          </p:sp>
          <p:sp>
            <p:nvSpPr>
              <p:cNvPr id="653" name="Rectangle 2"/>
              <p:cNvSpPr>
                <a:spLocks noChangeArrowheads="1"/>
              </p:cNvSpPr>
              <p:nvPr/>
            </p:nvSpPr>
            <p:spPr bwMode="auto">
              <a:xfrm>
                <a:off x="4984975" y="916634"/>
                <a:ext cx="960357" cy="398213"/>
              </a:xfrm>
              <a:prstGeom prst="rect">
                <a:avLst/>
              </a:prstGeom>
              <a:solidFill>
                <a:schemeClr val="accent6">
                  <a:lumMod val="60000"/>
                  <a:lumOff val="40000"/>
                </a:schemeClr>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1200" b="1">
                    <a:solidFill>
                      <a:srgbClr val="000000"/>
                    </a:solidFill>
                    <a:latin typeface="Huawei Sans" panose="020C0503030203020204" pitchFamily="34" charset="0"/>
                  </a:rPr>
                  <a:t>C</a:t>
                </a:r>
              </a:p>
            </p:txBody>
          </p:sp>
          <p:sp>
            <p:nvSpPr>
              <p:cNvPr id="654" name="Rectangle 2"/>
              <p:cNvSpPr>
                <a:spLocks noChangeArrowheads="1"/>
              </p:cNvSpPr>
              <p:nvPr/>
            </p:nvSpPr>
            <p:spPr bwMode="auto">
              <a:xfrm>
                <a:off x="5945330" y="916634"/>
                <a:ext cx="960357" cy="398213"/>
              </a:xfrm>
              <a:prstGeom prst="rect">
                <a:avLst/>
              </a:prstGeom>
              <a:solidFill>
                <a:srgbClr val="FFC00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1200" b="1">
                    <a:solidFill>
                      <a:srgbClr val="000000"/>
                    </a:solidFill>
                    <a:latin typeface="Huawei Sans" panose="020C0503030203020204" pitchFamily="34" charset="0"/>
                  </a:rPr>
                  <a:t>D</a:t>
                </a:r>
              </a:p>
            </p:txBody>
          </p:sp>
          <p:sp>
            <p:nvSpPr>
              <p:cNvPr id="655" name="Rectangle 2"/>
              <p:cNvSpPr>
                <a:spLocks noChangeArrowheads="1"/>
              </p:cNvSpPr>
              <p:nvPr/>
            </p:nvSpPr>
            <p:spPr bwMode="auto">
              <a:xfrm>
                <a:off x="6894509" y="916665"/>
                <a:ext cx="960357" cy="398213"/>
              </a:xfrm>
              <a:prstGeom prst="rect">
                <a:avLst/>
              </a:prstGeom>
              <a:solidFill>
                <a:schemeClr val="bg1"/>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56" name="波形 655"/>
              <p:cNvSpPr/>
              <p:nvPr/>
            </p:nvSpPr>
            <p:spPr bwMode="auto">
              <a:xfrm>
                <a:off x="8142963" y="856718"/>
                <a:ext cx="1056392" cy="288039"/>
              </a:xfrm>
              <a:prstGeom prst="wave">
                <a:avLst/>
              </a:prstGeom>
              <a:solidFill>
                <a:srgbClr val="66CC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795" tIns="60899" rIns="121795" bIns="60899" numCol="1" rtlCol="0" anchor="t" anchorCtr="0" compatLnSpc="1">
                <a:prstTxWarp prst="textNoShape">
                  <a:avLst/>
                </a:prstTxWarp>
                <a:noAutofit/>
              </a:bodyPr>
              <a:lstStyle/>
              <a:p>
                <a:pPr defTabSz="1215372" fontAlgn="ctr">
                  <a:spcBef>
                    <a:spcPct val="0"/>
                  </a:spcBef>
                  <a:spcAft>
                    <a:spcPct val="0"/>
                  </a:spcAft>
                  <a:buClr>
                    <a:srgbClr val="CC9900"/>
                  </a:buClr>
                  <a:buFont typeface="Wingdings" pitchFamily="2" charset="2"/>
                  <a:buChar char="n"/>
                </a:pPr>
                <a:endParaRPr lang="en-US" altLang="zh-CN" sz="2399" b="1" dirty="0">
                  <a:solidFill>
                    <a:srgbClr val="000000"/>
                  </a:solidFill>
                  <a:latin typeface="Huawei Sans" panose="020C0503030203020204" pitchFamily="34" charset="0"/>
                  <a:ea typeface="微软雅黑" pitchFamily="34" charset="-122"/>
                  <a:cs typeface="Times New Roman" pitchFamily="18" charset="0"/>
                </a:endParaRPr>
              </a:p>
            </p:txBody>
          </p:sp>
          <p:sp>
            <p:nvSpPr>
              <p:cNvPr id="657" name="Rectangle 2"/>
              <p:cNvSpPr>
                <a:spLocks noChangeArrowheads="1"/>
              </p:cNvSpPr>
              <p:nvPr/>
            </p:nvSpPr>
            <p:spPr bwMode="auto">
              <a:xfrm>
                <a:off x="9679539" y="892796"/>
                <a:ext cx="960357" cy="398213"/>
              </a:xfrm>
              <a:prstGeom prst="rect">
                <a:avLst/>
              </a:prstGeom>
              <a:solidFill>
                <a:srgbClr val="0077C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1200" b="1">
                    <a:solidFill>
                      <a:srgbClr val="000000"/>
                    </a:solidFill>
                    <a:latin typeface="Huawei Sans" panose="020C0503030203020204" pitchFamily="34" charset="0"/>
                  </a:rPr>
                  <a:t>P</a:t>
                </a:r>
              </a:p>
            </p:txBody>
          </p:sp>
          <p:sp>
            <p:nvSpPr>
              <p:cNvPr id="658" name="Rectangle 2"/>
              <p:cNvSpPr>
                <a:spLocks noChangeArrowheads="1"/>
              </p:cNvSpPr>
              <p:nvPr/>
            </p:nvSpPr>
            <p:spPr bwMode="auto">
              <a:xfrm>
                <a:off x="10639897" y="892796"/>
                <a:ext cx="960357" cy="398213"/>
              </a:xfrm>
              <a:prstGeom prst="rect">
                <a:avLst/>
              </a:prstGeom>
              <a:solidFill>
                <a:srgbClr val="92D05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1200" b="1">
                    <a:solidFill>
                      <a:srgbClr val="000000"/>
                    </a:solidFill>
                    <a:latin typeface="Huawei Sans" panose="020C0503030203020204" pitchFamily="34" charset="0"/>
                  </a:rPr>
                  <a:t>Q</a:t>
                </a:r>
              </a:p>
            </p:txBody>
          </p:sp>
        </p:grpSp>
      </p:grpSp>
      <p:cxnSp>
        <p:nvCxnSpPr>
          <p:cNvPr id="659" name="直接箭头连接符 658"/>
          <p:cNvCxnSpPr>
            <a:stCxn id="651" idx="0"/>
            <a:endCxn id="617" idx="2"/>
          </p:cNvCxnSpPr>
          <p:nvPr/>
        </p:nvCxnSpPr>
        <p:spPr bwMode="auto">
          <a:xfrm flipV="1">
            <a:off x="2294354" y="1176440"/>
            <a:ext cx="1313341" cy="1473176"/>
          </a:xfrm>
          <a:prstGeom prst="straightConnector1">
            <a:avLst/>
          </a:prstGeom>
          <a:noFill/>
          <a:ln w="19050">
            <a:solidFill>
              <a:schemeClr val="tx1"/>
            </a:solidFill>
            <a:prstDash val="dash"/>
            <a:headEnd type="arrow"/>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0" name="直接箭头连接符 659"/>
          <p:cNvCxnSpPr>
            <a:stCxn id="652" idx="0"/>
            <a:endCxn id="543" idx="2"/>
          </p:cNvCxnSpPr>
          <p:nvPr/>
        </p:nvCxnSpPr>
        <p:spPr bwMode="auto">
          <a:xfrm flipV="1">
            <a:off x="2878319" y="1482634"/>
            <a:ext cx="2361851" cy="1166982"/>
          </a:xfrm>
          <a:prstGeom prst="straightConnector1">
            <a:avLst/>
          </a:prstGeom>
          <a:noFill/>
          <a:ln w="19050">
            <a:solidFill>
              <a:schemeClr val="tx1"/>
            </a:solidFill>
            <a:prstDash val="dash"/>
            <a:headEnd type="arrow"/>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1" name="直接箭头连接符 660"/>
          <p:cNvCxnSpPr>
            <a:stCxn id="653" idx="0"/>
            <a:endCxn id="572" idx="1"/>
          </p:cNvCxnSpPr>
          <p:nvPr/>
        </p:nvCxnSpPr>
        <p:spPr bwMode="auto">
          <a:xfrm flipV="1">
            <a:off x="3462284" y="1679558"/>
            <a:ext cx="3744543" cy="970058"/>
          </a:xfrm>
          <a:prstGeom prst="straightConnector1">
            <a:avLst/>
          </a:prstGeom>
          <a:noFill/>
          <a:ln w="19050">
            <a:solidFill>
              <a:schemeClr val="tx1"/>
            </a:solidFill>
            <a:prstDash val="dash"/>
            <a:headEnd type="arrow"/>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2" name="直接箭头连接符 661"/>
          <p:cNvCxnSpPr>
            <a:stCxn id="654" idx="0"/>
          </p:cNvCxnSpPr>
          <p:nvPr/>
        </p:nvCxnSpPr>
        <p:spPr bwMode="auto">
          <a:xfrm flipV="1">
            <a:off x="4046248" y="1957363"/>
            <a:ext cx="3759845" cy="692253"/>
          </a:xfrm>
          <a:prstGeom prst="straightConnector1">
            <a:avLst/>
          </a:prstGeom>
          <a:noFill/>
          <a:ln w="19050">
            <a:solidFill>
              <a:schemeClr val="tx1"/>
            </a:solidFill>
            <a:prstDash val="dash"/>
            <a:headEnd type="arrow"/>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3" name="直接箭头连接符 662"/>
          <p:cNvCxnSpPr/>
          <p:nvPr/>
        </p:nvCxnSpPr>
        <p:spPr bwMode="auto">
          <a:xfrm>
            <a:off x="3063930" y="2932149"/>
            <a:ext cx="938161" cy="1327236"/>
          </a:xfrm>
          <a:prstGeom prst="straightConnector1">
            <a:avLst/>
          </a:prstGeom>
          <a:noFill/>
          <a:ln w="19050">
            <a:solidFill>
              <a:schemeClr val="tx1"/>
            </a:solidFill>
            <a:prstDash val="dash"/>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4" name="直接箭头连接符 663"/>
          <p:cNvCxnSpPr/>
          <p:nvPr/>
        </p:nvCxnSpPr>
        <p:spPr bwMode="auto">
          <a:xfrm flipH="1">
            <a:off x="8219926" y="3998261"/>
            <a:ext cx="166479" cy="375884"/>
          </a:xfrm>
          <a:prstGeom prst="straightConnector1">
            <a:avLst/>
          </a:prstGeom>
          <a:noFill/>
          <a:ln w="19050">
            <a:solidFill>
              <a:schemeClr val="tx1"/>
            </a:solidFill>
            <a:prstDash val="dash"/>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 name="直接箭头连接符 664"/>
          <p:cNvCxnSpPr>
            <a:endCxn id="583" idx="0"/>
          </p:cNvCxnSpPr>
          <p:nvPr/>
        </p:nvCxnSpPr>
        <p:spPr bwMode="auto">
          <a:xfrm flipH="1">
            <a:off x="3552356" y="4709765"/>
            <a:ext cx="129850" cy="395572"/>
          </a:xfrm>
          <a:prstGeom prst="straightConnector1">
            <a:avLst/>
          </a:prstGeom>
          <a:noFill/>
          <a:ln w="19050">
            <a:solidFill>
              <a:schemeClr val="tx1"/>
            </a:solidFill>
            <a:prstDash val="dash"/>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 name="直接箭头连接符 665"/>
          <p:cNvCxnSpPr>
            <a:stCxn id="607" idx="2"/>
            <a:endCxn id="584" idx="0"/>
          </p:cNvCxnSpPr>
          <p:nvPr/>
        </p:nvCxnSpPr>
        <p:spPr bwMode="auto">
          <a:xfrm>
            <a:off x="4170786" y="4556212"/>
            <a:ext cx="331365" cy="447109"/>
          </a:xfrm>
          <a:prstGeom prst="straightConnector1">
            <a:avLst/>
          </a:prstGeom>
          <a:noFill/>
          <a:ln w="19050">
            <a:solidFill>
              <a:schemeClr val="tx1"/>
            </a:solidFill>
            <a:prstDash val="dash"/>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7" name="直接箭头连接符 666"/>
          <p:cNvCxnSpPr>
            <a:stCxn id="608" idx="2"/>
            <a:endCxn id="585" idx="0"/>
          </p:cNvCxnSpPr>
          <p:nvPr/>
        </p:nvCxnSpPr>
        <p:spPr bwMode="auto">
          <a:xfrm>
            <a:off x="4711590" y="4550466"/>
            <a:ext cx="820941" cy="447109"/>
          </a:xfrm>
          <a:prstGeom prst="straightConnector1">
            <a:avLst/>
          </a:prstGeom>
          <a:noFill/>
          <a:ln w="19050">
            <a:solidFill>
              <a:schemeClr val="tx1"/>
            </a:solidFill>
            <a:prstDash val="dash"/>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8" name="直接箭头连接符 667"/>
          <p:cNvCxnSpPr>
            <a:stCxn id="609" idx="2"/>
          </p:cNvCxnSpPr>
          <p:nvPr/>
        </p:nvCxnSpPr>
        <p:spPr bwMode="auto">
          <a:xfrm>
            <a:off x="5240286" y="4550466"/>
            <a:ext cx="1250374" cy="396032"/>
          </a:xfrm>
          <a:prstGeom prst="straightConnector1">
            <a:avLst/>
          </a:prstGeom>
          <a:noFill/>
          <a:ln w="19050">
            <a:solidFill>
              <a:schemeClr val="tx1"/>
            </a:solidFill>
            <a:prstDash val="dash"/>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9" name="直接连接符 668"/>
          <p:cNvCxnSpPr/>
          <p:nvPr/>
        </p:nvCxnSpPr>
        <p:spPr bwMode="auto">
          <a:xfrm>
            <a:off x="1100490" y="2165571"/>
            <a:ext cx="10304682" cy="0"/>
          </a:xfrm>
          <a:prstGeom prst="line">
            <a:avLst/>
          </a:prstGeom>
          <a:ln w="28575">
            <a:prstDash val="sysDash"/>
            <a:headEnd type="none"/>
            <a:tailEnd type="non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670" name="Rectangle 2"/>
          <p:cNvSpPr>
            <a:spLocks noChangeArrowheads="1"/>
          </p:cNvSpPr>
          <p:nvPr/>
        </p:nvSpPr>
        <p:spPr bwMode="auto">
          <a:xfrm>
            <a:off x="1179039" y="1266879"/>
            <a:ext cx="643935" cy="291123"/>
          </a:xfrm>
          <a:prstGeom prst="rect">
            <a:avLst/>
          </a:prstGeom>
          <a:solidFill>
            <a:schemeClr val="bg1">
              <a:lumMod val="40000"/>
              <a:lumOff val="60000"/>
            </a:schemeClr>
          </a:solidFill>
          <a:ln w="9525">
            <a:no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1200" b="1">
                <a:solidFill>
                  <a:srgbClr val="000000"/>
                </a:solidFill>
                <a:latin typeface="Huawei Sans" panose="020C0503030203020204" pitchFamily="34" charset="0"/>
              </a:rPr>
              <a:t>LUN</a:t>
            </a:r>
          </a:p>
        </p:txBody>
      </p:sp>
      <p:sp>
        <p:nvSpPr>
          <p:cNvPr id="671" name="Rectangle 2"/>
          <p:cNvSpPr>
            <a:spLocks noChangeArrowheads="1"/>
          </p:cNvSpPr>
          <p:nvPr/>
        </p:nvSpPr>
        <p:spPr bwMode="auto">
          <a:xfrm>
            <a:off x="2675657" y="4287823"/>
            <a:ext cx="643935" cy="291123"/>
          </a:xfrm>
          <a:prstGeom prst="rect">
            <a:avLst/>
          </a:prstGeom>
          <a:solidFill>
            <a:schemeClr val="bg1">
              <a:lumMod val="40000"/>
              <a:lumOff val="60000"/>
            </a:schemeClr>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1200" b="1">
                <a:solidFill>
                  <a:srgbClr val="000000"/>
                </a:solidFill>
                <a:latin typeface="Huawei Sans" panose="020C0503030203020204" pitchFamily="34" charset="0"/>
              </a:rPr>
              <a:t>RAID</a:t>
            </a:r>
          </a:p>
        </p:txBody>
      </p:sp>
      <p:cxnSp>
        <p:nvCxnSpPr>
          <p:cNvPr id="672" name="直接箭头连接符 671"/>
          <p:cNvCxnSpPr/>
          <p:nvPr/>
        </p:nvCxnSpPr>
        <p:spPr bwMode="auto">
          <a:xfrm>
            <a:off x="4039698" y="3366074"/>
            <a:ext cx="479946" cy="880691"/>
          </a:xfrm>
          <a:prstGeom prst="straightConnector1">
            <a:avLst/>
          </a:prstGeom>
          <a:noFill/>
          <a:ln w="19050">
            <a:solidFill>
              <a:schemeClr val="tx1"/>
            </a:solidFill>
            <a:prstDash val="dash"/>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73" name="组合 672"/>
          <p:cNvGrpSpPr/>
          <p:nvPr/>
        </p:nvGrpSpPr>
        <p:grpSpPr>
          <a:xfrm>
            <a:off x="2317124" y="3214470"/>
            <a:ext cx="6154326" cy="360685"/>
            <a:chOff x="1675313" y="2421682"/>
            <a:chExt cx="10014969" cy="497680"/>
          </a:xfrm>
        </p:grpSpPr>
        <p:sp>
          <p:nvSpPr>
            <p:cNvPr id="674" name="Rectangle 2"/>
            <p:cNvSpPr>
              <a:spLocks noChangeArrowheads="1"/>
            </p:cNvSpPr>
            <p:nvPr/>
          </p:nvSpPr>
          <p:spPr bwMode="auto">
            <a:xfrm>
              <a:off x="1675313" y="2421682"/>
              <a:ext cx="10014969" cy="401794"/>
            </a:xfrm>
            <a:prstGeom prst="rect">
              <a:avLst/>
            </a:prstGeom>
            <a:solidFill>
              <a:schemeClr val="bg1"/>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grpSp>
          <p:nvGrpSpPr>
            <p:cNvPr id="675" name="组合 674"/>
            <p:cNvGrpSpPr/>
            <p:nvPr/>
          </p:nvGrpSpPr>
          <p:grpSpPr>
            <a:xfrm>
              <a:off x="1813211" y="2493676"/>
              <a:ext cx="9743177" cy="425686"/>
              <a:chOff x="1813211" y="2469827"/>
              <a:chExt cx="9743177" cy="425686"/>
            </a:xfrm>
          </p:grpSpPr>
          <p:sp>
            <p:nvSpPr>
              <p:cNvPr id="676" name="Rectangle 2"/>
              <p:cNvSpPr>
                <a:spLocks noChangeArrowheads="1"/>
              </p:cNvSpPr>
              <p:nvPr/>
            </p:nvSpPr>
            <p:spPr bwMode="auto">
              <a:xfrm>
                <a:off x="1813211" y="2493694"/>
                <a:ext cx="1060836" cy="401794"/>
              </a:xfrm>
              <a:prstGeom prst="rect">
                <a:avLst/>
              </a:prstGeom>
              <a:solidFill>
                <a:schemeClr val="bg1">
                  <a:lumMod val="40000"/>
                  <a:lumOff val="60000"/>
                </a:schemeClr>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900" b="1">
                    <a:solidFill>
                      <a:srgbClr val="000000"/>
                    </a:solidFill>
                    <a:latin typeface="Huawei Sans" panose="020C0503030203020204" pitchFamily="34" charset="0"/>
                  </a:rPr>
                  <a:t>Полоса</a:t>
                </a:r>
              </a:p>
            </p:txBody>
          </p:sp>
          <p:sp>
            <p:nvSpPr>
              <p:cNvPr id="677" name="Rectangle 2"/>
              <p:cNvSpPr>
                <a:spLocks noChangeArrowheads="1"/>
              </p:cNvSpPr>
              <p:nvPr/>
            </p:nvSpPr>
            <p:spPr bwMode="auto">
              <a:xfrm>
                <a:off x="3020397" y="2493694"/>
                <a:ext cx="960358" cy="401794"/>
              </a:xfrm>
              <a:prstGeom prst="rect">
                <a:avLst/>
              </a:prstGeom>
              <a:solidFill>
                <a:srgbClr val="00B0F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1200" b="1">
                    <a:solidFill>
                      <a:srgbClr val="000000"/>
                    </a:solidFill>
                    <a:latin typeface="Huawei Sans" panose="020C0503030203020204" pitchFamily="34" charset="0"/>
                  </a:rPr>
                  <a:t>A1</a:t>
                </a:r>
              </a:p>
            </p:txBody>
          </p:sp>
          <p:sp>
            <p:nvSpPr>
              <p:cNvPr id="678" name="Rectangle 2"/>
              <p:cNvSpPr>
                <a:spLocks noChangeArrowheads="1"/>
              </p:cNvSpPr>
              <p:nvPr/>
            </p:nvSpPr>
            <p:spPr bwMode="auto">
              <a:xfrm>
                <a:off x="3980753" y="2493694"/>
                <a:ext cx="960358" cy="401794"/>
              </a:xfrm>
              <a:prstGeom prst="rect">
                <a:avLst/>
              </a:prstGeom>
              <a:solidFill>
                <a:srgbClr val="00B05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1200" b="1">
                    <a:solidFill>
                      <a:srgbClr val="000000"/>
                    </a:solidFill>
                    <a:latin typeface="Huawei Sans" panose="020C0503030203020204" pitchFamily="34" charset="0"/>
                  </a:rPr>
                  <a:t>B1</a:t>
                </a:r>
              </a:p>
            </p:txBody>
          </p:sp>
          <p:sp>
            <p:nvSpPr>
              <p:cNvPr id="679" name="Rectangle 2"/>
              <p:cNvSpPr>
                <a:spLocks noChangeArrowheads="1"/>
              </p:cNvSpPr>
              <p:nvPr/>
            </p:nvSpPr>
            <p:spPr bwMode="auto">
              <a:xfrm>
                <a:off x="4941107" y="2493694"/>
                <a:ext cx="960358" cy="401794"/>
              </a:xfrm>
              <a:prstGeom prst="rect">
                <a:avLst/>
              </a:prstGeom>
              <a:solidFill>
                <a:schemeClr val="accent6">
                  <a:lumMod val="60000"/>
                  <a:lumOff val="40000"/>
                </a:schemeClr>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1200" b="1">
                    <a:solidFill>
                      <a:srgbClr val="000000"/>
                    </a:solidFill>
                    <a:latin typeface="Huawei Sans" panose="020C0503030203020204" pitchFamily="34" charset="0"/>
                  </a:rPr>
                  <a:t>C1</a:t>
                </a:r>
              </a:p>
            </p:txBody>
          </p:sp>
          <p:sp>
            <p:nvSpPr>
              <p:cNvPr id="680" name="Rectangle 2"/>
              <p:cNvSpPr>
                <a:spLocks noChangeArrowheads="1"/>
              </p:cNvSpPr>
              <p:nvPr/>
            </p:nvSpPr>
            <p:spPr bwMode="auto">
              <a:xfrm>
                <a:off x="5901468" y="2493694"/>
                <a:ext cx="960358" cy="401794"/>
              </a:xfrm>
              <a:prstGeom prst="rect">
                <a:avLst/>
              </a:prstGeom>
              <a:solidFill>
                <a:srgbClr val="FFC00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1200" b="1">
                    <a:solidFill>
                      <a:srgbClr val="000000"/>
                    </a:solidFill>
                    <a:latin typeface="Huawei Sans" panose="020C0503030203020204" pitchFamily="34" charset="0"/>
                  </a:rPr>
                  <a:t>D1</a:t>
                </a:r>
              </a:p>
            </p:txBody>
          </p:sp>
          <p:sp>
            <p:nvSpPr>
              <p:cNvPr id="681" name="Rectangle 2"/>
              <p:cNvSpPr>
                <a:spLocks noChangeArrowheads="1"/>
              </p:cNvSpPr>
              <p:nvPr/>
            </p:nvSpPr>
            <p:spPr bwMode="auto">
              <a:xfrm>
                <a:off x="6850640" y="2493719"/>
                <a:ext cx="960358" cy="401794"/>
              </a:xfrm>
              <a:prstGeom prst="rect">
                <a:avLst/>
              </a:prstGeom>
              <a:solidFill>
                <a:schemeClr val="bg1"/>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endParaRPr lang="en-US" altLang="zh-CN" sz="1200" b="1" dirty="0">
                  <a:solidFill>
                    <a:srgbClr val="000000"/>
                  </a:solidFill>
                  <a:latin typeface="Huawei Sans" panose="020C0503030203020204" pitchFamily="34" charset="0"/>
                  <a:ea typeface="微软雅黑" pitchFamily="34" charset="-122"/>
                  <a:cs typeface="Times New Roman" pitchFamily="18" charset="0"/>
                </a:endParaRPr>
              </a:p>
            </p:txBody>
          </p:sp>
          <p:sp>
            <p:nvSpPr>
              <p:cNvPr id="682" name="波形 681"/>
              <p:cNvSpPr/>
              <p:nvPr/>
            </p:nvSpPr>
            <p:spPr bwMode="auto">
              <a:xfrm>
                <a:off x="8099097" y="2469827"/>
                <a:ext cx="1056392" cy="288039"/>
              </a:xfrm>
              <a:prstGeom prst="wave">
                <a:avLst/>
              </a:prstGeom>
              <a:solidFill>
                <a:srgbClr val="66CC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795" tIns="60899" rIns="121795" bIns="60899" numCol="1" rtlCol="0" anchor="t" anchorCtr="0" compatLnSpc="1">
                <a:prstTxWarp prst="textNoShape">
                  <a:avLst/>
                </a:prstTxWarp>
                <a:noAutofit/>
              </a:bodyPr>
              <a:lstStyle/>
              <a:p>
                <a:pPr defTabSz="1215372" fontAlgn="ctr">
                  <a:spcBef>
                    <a:spcPct val="0"/>
                  </a:spcBef>
                  <a:spcAft>
                    <a:spcPct val="0"/>
                  </a:spcAft>
                  <a:buClr>
                    <a:srgbClr val="CC9900"/>
                  </a:buClr>
                  <a:buFont typeface="Wingdings" pitchFamily="2" charset="2"/>
                  <a:buChar char="n"/>
                </a:pPr>
                <a:endParaRPr lang="en-US" altLang="zh-CN" sz="2399" b="1" dirty="0">
                  <a:solidFill>
                    <a:srgbClr val="000000"/>
                  </a:solidFill>
                  <a:latin typeface="Huawei Sans" panose="020C0503030203020204" pitchFamily="34" charset="0"/>
                  <a:ea typeface="微软雅黑" pitchFamily="34" charset="-122"/>
                  <a:cs typeface="Times New Roman" pitchFamily="18" charset="0"/>
                </a:endParaRPr>
              </a:p>
            </p:txBody>
          </p:sp>
          <p:sp>
            <p:nvSpPr>
              <p:cNvPr id="683" name="Rectangle 2"/>
              <p:cNvSpPr>
                <a:spLocks noChangeArrowheads="1"/>
              </p:cNvSpPr>
              <p:nvPr/>
            </p:nvSpPr>
            <p:spPr bwMode="auto">
              <a:xfrm>
                <a:off x="9635673" y="2469846"/>
                <a:ext cx="960358" cy="401794"/>
              </a:xfrm>
              <a:prstGeom prst="rect">
                <a:avLst/>
              </a:prstGeom>
              <a:solidFill>
                <a:srgbClr val="0077C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1200" b="1">
                    <a:solidFill>
                      <a:srgbClr val="000000"/>
                    </a:solidFill>
                    <a:latin typeface="Huawei Sans" panose="020C0503030203020204" pitchFamily="34" charset="0"/>
                  </a:rPr>
                  <a:t>P</a:t>
                </a:r>
              </a:p>
            </p:txBody>
          </p:sp>
          <p:sp>
            <p:nvSpPr>
              <p:cNvPr id="684" name="Rectangle 2"/>
              <p:cNvSpPr>
                <a:spLocks noChangeArrowheads="1"/>
              </p:cNvSpPr>
              <p:nvPr/>
            </p:nvSpPr>
            <p:spPr bwMode="auto">
              <a:xfrm>
                <a:off x="10596030" y="2469846"/>
                <a:ext cx="960358" cy="401794"/>
              </a:xfrm>
              <a:prstGeom prst="rect">
                <a:avLst/>
              </a:prstGeom>
              <a:solidFill>
                <a:srgbClr val="92D050"/>
              </a:solidFill>
              <a:ln w="9525">
                <a:solidFill>
                  <a:srgbClr val="000000"/>
                </a:solid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1200" b="1">
                    <a:solidFill>
                      <a:srgbClr val="000000"/>
                    </a:solidFill>
                    <a:latin typeface="Huawei Sans" panose="020C0503030203020204" pitchFamily="34" charset="0"/>
                  </a:rPr>
                  <a:t>Q</a:t>
                </a:r>
              </a:p>
            </p:txBody>
          </p:sp>
        </p:grpSp>
      </p:grpSp>
      <p:sp>
        <p:nvSpPr>
          <p:cNvPr id="685" name="矩形 37"/>
          <p:cNvSpPr/>
          <p:nvPr/>
        </p:nvSpPr>
        <p:spPr>
          <a:xfrm>
            <a:off x="7586620" y="4422850"/>
            <a:ext cx="2701240" cy="311130"/>
          </a:xfrm>
          <a:prstGeom prst="rect">
            <a:avLst/>
          </a:prstGeom>
          <a:noFill/>
          <a:ln w="28575" cap="flat" cmpd="sng" algn="ctr">
            <a:solidFill>
              <a:srgbClr val="00B0F0"/>
            </a:solidFill>
            <a:prstDash val="sysDash"/>
            <a:round/>
            <a:headEnd type="none" w="med" len="med"/>
            <a:tailEnd type="none" w="med" len="med"/>
          </a:ln>
          <a:effectLst/>
          <a:scene3d>
            <a:camera prst="orthographicFront"/>
            <a:lightRig rig="flat" dir="t"/>
          </a:scene3d>
        </p:spPr>
        <p:txBody>
          <a:bodyPr wrap="square" lIns="143944" tIns="71972" anchor="ctr" anchorCtr="0">
            <a:noAutofit/>
          </a:bodyPr>
          <a:lstStyle/>
          <a:p>
            <a:pPr defTabSz="1218956" fontAlgn="ctr">
              <a:lnSpc>
                <a:spcPct val="120000"/>
              </a:lnSpc>
              <a:spcBef>
                <a:spcPct val="0"/>
              </a:spcBef>
              <a:spcAft>
                <a:spcPts val="1599"/>
              </a:spcAft>
              <a:defRPr/>
            </a:pPr>
            <a:endParaRPr lang="en-US" altLang="zh-CN" sz="1999" kern="0" dirty="0" smtClean="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a:p>
            <a:pPr defTabSz="1218956" fontAlgn="ctr">
              <a:lnSpc>
                <a:spcPct val="120000"/>
              </a:lnSpc>
              <a:spcBef>
                <a:spcPct val="0"/>
              </a:spcBef>
              <a:spcAft>
                <a:spcPts val="1599"/>
              </a:spcAft>
              <a:defRPr/>
            </a:pPr>
            <a:endParaRPr lang="en-US" altLang="zh-CN" sz="1999" kern="0" dirty="0" smtClean="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a:p>
            <a:pPr defTabSz="1218956" fontAlgn="ctr">
              <a:lnSpc>
                <a:spcPct val="120000"/>
              </a:lnSpc>
              <a:spcBef>
                <a:spcPct val="0"/>
              </a:spcBef>
              <a:spcAft>
                <a:spcPts val="1599"/>
              </a:spcAft>
              <a:defRPr/>
            </a:pPr>
            <a:endParaRPr lang="en-US" altLang="zh-CN" sz="1999" kern="0" dirty="0">
              <a:solidFill>
                <a:srgbClr val="FFFFFF"/>
              </a:solidFill>
              <a:latin typeface="Huawei Sans" panose="020C0503030203020204" pitchFamily="34" charset="0"/>
              <a:ea typeface="微软雅黑" panose="020B0503020204020204" pitchFamily="34" charset="-122"/>
              <a:cs typeface="Times New Roman" panose="02020603050405020304" pitchFamily="18" charset="0"/>
            </a:endParaRPr>
          </a:p>
        </p:txBody>
      </p:sp>
      <p:sp>
        <p:nvSpPr>
          <p:cNvPr id="686" name="圆角矩形 685"/>
          <p:cNvSpPr/>
          <p:nvPr/>
        </p:nvSpPr>
        <p:spPr bwMode="auto">
          <a:xfrm>
            <a:off x="9260069" y="4489484"/>
            <a:ext cx="383893" cy="185971"/>
          </a:xfrm>
          <a:prstGeom prst="roundRect">
            <a:avLst/>
          </a:prstGeom>
          <a:solidFill>
            <a:srgbClr val="FFFF0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687" name="圆角矩形 686"/>
          <p:cNvSpPr/>
          <p:nvPr/>
        </p:nvSpPr>
        <p:spPr bwMode="auto">
          <a:xfrm>
            <a:off x="7653585" y="4500288"/>
            <a:ext cx="383893" cy="185971"/>
          </a:xfrm>
          <a:prstGeom prst="roundRect">
            <a:avLst/>
          </a:prstGeom>
          <a:solidFill>
            <a:srgbClr val="92D05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688" name="圆角矩形 687"/>
          <p:cNvSpPr/>
          <p:nvPr/>
        </p:nvSpPr>
        <p:spPr bwMode="auto">
          <a:xfrm>
            <a:off x="8194390" y="4494542"/>
            <a:ext cx="383893" cy="185971"/>
          </a:xfrm>
          <a:prstGeom prst="roundRect">
            <a:avLst/>
          </a:prstGeom>
          <a:solidFill>
            <a:srgbClr val="0070C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689" name="圆角矩形 688"/>
          <p:cNvSpPr/>
          <p:nvPr/>
        </p:nvSpPr>
        <p:spPr bwMode="auto">
          <a:xfrm>
            <a:off x="8723086" y="4494542"/>
            <a:ext cx="383893" cy="185971"/>
          </a:xfrm>
          <a:prstGeom prst="roundRect">
            <a:avLst/>
          </a:prstGeom>
          <a:solidFill>
            <a:srgbClr val="FFC000"/>
          </a:solidFill>
          <a:ln>
            <a:solidFill>
              <a:srgbClr val="000000"/>
            </a:solidFill>
          </a:ln>
          <a:effectLst/>
          <a:extLst/>
        </p:spPr>
        <p:txBody>
          <a:bodyPr vert="horz" wrap="square" lIns="121808" tIns="60904" rIns="121808" bIns="60904" numCol="1" rtlCol="0" anchor="t" anchorCtr="0" compatLnSpc="1">
            <a:prstTxWarp prst="textNoShape">
              <a:avLst/>
            </a:prstTxWarp>
            <a:noAutofit/>
          </a:bodyPr>
          <a:lstStyle/>
          <a:p>
            <a:pPr defTabSz="1218032" fontAlgn="ctr">
              <a:buClr>
                <a:srgbClr val="CC9900"/>
              </a:buClr>
              <a:buFont typeface="Wingdings" pitchFamily="2" charset="2"/>
              <a:buChar char="n"/>
              <a:defRPr/>
            </a:pPr>
            <a:endParaRPr lang="en-US" altLang="zh-CN" sz="2399" kern="0" dirty="0">
              <a:solidFill>
                <a:prstClr val="black"/>
              </a:solidFill>
              <a:latin typeface="Huawei Sans" panose="020C0503030203020204" pitchFamily="34" charset="0"/>
              <a:ea typeface="宋体" charset="-122"/>
              <a:cs typeface="Times New Roman" panose="02020603050405020304" pitchFamily="18" charset="0"/>
            </a:endParaRPr>
          </a:p>
        </p:txBody>
      </p:sp>
      <p:sp>
        <p:nvSpPr>
          <p:cNvPr id="690" name="文本框 689"/>
          <p:cNvSpPr txBox="1"/>
          <p:nvPr/>
        </p:nvSpPr>
        <p:spPr>
          <a:xfrm>
            <a:off x="9712238" y="4240284"/>
            <a:ext cx="468398" cy="528350"/>
          </a:xfrm>
          <a:prstGeom prst="rect">
            <a:avLst/>
          </a:prstGeom>
          <a:noFill/>
        </p:spPr>
        <p:txBody>
          <a:bodyPr wrap="square" rtlCol="0">
            <a:noAutofit/>
          </a:bodyPr>
          <a:lstStyle/>
          <a:p>
            <a:pPr fontAlgn="ctr">
              <a:lnSpc>
                <a:spcPts val="3439"/>
              </a:lnSpc>
            </a:pPr>
            <a:r>
              <a:rPr lang="ru-RU" sz="3199">
                <a:solidFill>
                  <a:srgbClr val="1D1D1A"/>
                </a:solidFill>
                <a:latin typeface="Huawei Sans" panose="020C0503030203020204" pitchFamily="34" charset="0"/>
              </a:rPr>
              <a:t>...</a:t>
            </a:r>
          </a:p>
        </p:txBody>
      </p:sp>
      <p:cxnSp>
        <p:nvCxnSpPr>
          <p:cNvPr id="691" name="直接箭头连接符 690"/>
          <p:cNvCxnSpPr>
            <a:stCxn id="687" idx="2"/>
            <a:endCxn id="590" idx="3"/>
          </p:cNvCxnSpPr>
          <p:nvPr/>
        </p:nvCxnSpPr>
        <p:spPr bwMode="auto">
          <a:xfrm flipH="1">
            <a:off x="4698727" y="4686259"/>
            <a:ext cx="3146805" cy="752218"/>
          </a:xfrm>
          <a:prstGeom prst="straightConnector1">
            <a:avLst/>
          </a:prstGeom>
          <a:noFill/>
          <a:ln w="19050">
            <a:solidFill>
              <a:schemeClr val="tx1"/>
            </a:solidFill>
            <a:prstDash val="dash"/>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2" name="直接箭头连接符 691"/>
          <p:cNvCxnSpPr>
            <a:endCxn id="591" idx="0"/>
          </p:cNvCxnSpPr>
          <p:nvPr/>
        </p:nvCxnSpPr>
        <p:spPr bwMode="auto">
          <a:xfrm flipH="1">
            <a:off x="5537161" y="4733980"/>
            <a:ext cx="2268932" cy="605766"/>
          </a:xfrm>
          <a:prstGeom prst="straightConnector1">
            <a:avLst/>
          </a:prstGeom>
          <a:noFill/>
          <a:ln w="19050">
            <a:solidFill>
              <a:schemeClr val="tx1"/>
            </a:solidFill>
            <a:prstDash val="dash"/>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3" name="直接箭头连接符 692"/>
          <p:cNvCxnSpPr>
            <a:stCxn id="689" idx="2"/>
            <a:endCxn id="592" idx="3"/>
          </p:cNvCxnSpPr>
          <p:nvPr/>
        </p:nvCxnSpPr>
        <p:spPr bwMode="auto">
          <a:xfrm flipH="1">
            <a:off x="6643549" y="4680513"/>
            <a:ext cx="2271484" cy="753657"/>
          </a:xfrm>
          <a:prstGeom prst="straightConnector1">
            <a:avLst/>
          </a:prstGeom>
          <a:noFill/>
          <a:ln w="19050">
            <a:solidFill>
              <a:schemeClr val="tx1"/>
            </a:solidFill>
            <a:prstDash val="dash"/>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4" name="直接箭头连接符 693"/>
          <p:cNvCxnSpPr>
            <a:stCxn id="686" idx="2"/>
            <a:endCxn id="582" idx="3"/>
          </p:cNvCxnSpPr>
          <p:nvPr/>
        </p:nvCxnSpPr>
        <p:spPr bwMode="auto">
          <a:xfrm flipH="1">
            <a:off x="8367132" y="4675455"/>
            <a:ext cx="1084884" cy="367888"/>
          </a:xfrm>
          <a:prstGeom prst="straightConnector1">
            <a:avLst/>
          </a:prstGeom>
          <a:noFill/>
          <a:ln w="19050">
            <a:solidFill>
              <a:schemeClr val="tx1"/>
            </a:solidFill>
            <a:prstDash val="dash"/>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5" name="Rectangle 2"/>
          <p:cNvSpPr>
            <a:spLocks noChangeArrowheads="1"/>
          </p:cNvSpPr>
          <p:nvPr/>
        </p:nvSpPr>
        <p:spPr bwMode="auto">
          <a:xfrm>
            <a:off x="198524" y="2130406"/>
            <a:ext cx="2194803" cy="475860"/>
          </a:xfrm>
          <a:prstGeom prst="rect">
            <a:avLst/>
          </a:prstGeom>
          <a:noFill/>
          <a:ln w="9525">
            <a:noFill/>
            <a:miter lim="800000"/>
            <a:headEnd/>
            <a:tailEnd/>
          </a:ln>
          <a:effectLst/>
        </p:spPr>
        <p:txBody>
          <a:bodyPr vert="horz" wrap="square" lIns="105494" tIns="52749" rIns="105494" bIns="52749" numCol="1" anchor="t" anchorCtr="0" compatLnSpc="1">
            <a:prstTxWarp prst="textNoShape">
              <a:avLst/>
            </a:prstTxWarp>
            <a:noAutofit/>
          </a:bodyPr>
          <a:lstStyle/>
          <a:p>
            <a:pPr algn="ctr" defTabSz="1213640" fontAlgn="ctr"/>
            <a:r>
              <a:rPr lang="ru-RU" sz="1200" b="1" dirty="0">
                <a:solidFill>
                  <a:srgbClr val="000000"/>
                </a:solidFill>
                <a:latin typeface="Huawei Sans" panose="020C0503030203020204" pitchFamily="34" charset="0"/>
              </a:rPr>
              <a:t>Таблицы соответствия LUN и FP</a:t>
            </a:r>
          </a:p>
        </p:txBody>
      </p:sp>
      <p:sp>
        <p:nvSpPr>
          <p:cNvPr id="13" name="标题 12"/>
          <p:cNvSpPr>
            <a:spLocks noGrp="1"/>
          </p:cNvSpPr>
          <p:nvPr>
            <p:ph type="title"/>
          </p:nvPr>
        </p:nvSpPr>
        <p:spPr/>
        <p:txBody>
          <a:bodyPr wrap="square">
            <a:noAutofit/>
          </a:bodyPr>
          <a:lstStyle/>
          <a:p>
            <a:r>
              <a:rPr lang="ru-RU">
                <a:latin typeface="Huawei Sans" panose="020C0503030203020204" pitchFamily="34" charset="0"/>
              </a:rPr>
              <a:t>Глобальный пул</a:t>
            </a:r>
          </a:p>
        </p:txBody>
      </p:sp>
    </p:spTree>
    <p:extLst>
      <p:ext uri="{BB962C8B-B14F-4D97-AF65-F5344CB8AC3E}">
        <p14:creationId xmlns:p14="http://schemas.microsoft.com/office/powerpoint/2010/main" val="26898519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文本框 374"/>
          <p:cNvSpPr txBox="1"/>
          <p:nvPr/>
        </p:nvSpPr>
        <p:spPr>
          <a:xfrm>
            <a:off x="5395472" y="1003848"/>
            <a:ext cx="1258368" cy="316919"/>
          </a:xfrm>
          <a:prstGeom prst="rect">
            <a:avLst/>
          </a:prstGeom>
          <a:noFill/>
        </p:spPr>
        <p:txBody>
          <a:bodyPr wrap="square" rtlCol="0">
            <a:noAutofit/>
          </a:bodyPr>
          <a:lstStyle/>
          <a:p>
            <a:pPr fontAlgn="ctr"/>
            <a:r>
              <a:rPr lang="ru-RU" sz="1399" dirty="0">
                <a:solidFill>
                  <a:srgbClr val="1D1D1A"/>
                </a:solidFill>
                <a:latin typeface="Huawei Sans" panose="020C0503030203020204" pitchFamily="34" charset="0"/>
              </a:rPr>
              <a:t>Движок 1</a:t>
            </a:r>
          </a:p>
        </p:txBody>
      </p:sp>
      <p:cxnSp>
        <p:nvCxnSpPr>
          <p:cNvPr id="378" name="直接连接符 377"/>
          <p:cNvCxnSpPr/>
          <p:nvPr/>
        </p:nvCxnSpPr>
        <p:spPr bwMode="auto">
          <a:xfrm flipV="1">
            <a:off x="1194656" y="3299155"/>
            <a:ext cx="2492265" cy="0"/>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 name="直接连接符 378"/>
          <p:cNvCxnSpPr/>
          <p:nvPr/>
        </p:nvCxnSpPr>
        <p:spPr bwMode="auto">
          <a:xfrm>
            <a:off x="3679980" y="4108581"/>
            <a:ext cx="1547351" cy="0"/>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0" name="矩形 379"/>
          <p:cNvSpPr/>
          <p:nvPr/>
        </p:nvSpPr>
        <p:spPr bwMode="auto">
          <a:xfrm>
            <a:off x="3187229" y="3386197"/>
            <a:ext cx="1910889" cy="287880"/>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381" name="文本框 380"/>
          <p:cNvSpPr txBox="1"/>
          <p:nvPr/>
        </p:nvSpPr>
        <p:spPr>
          <a:xfrm>
            <a:off x="3146642" y="3363898"/>
            <a:ext cx="276831" cy="369060"/>
          </a:xfrm>
          <a:prstGeom prst="rect">
            <a:avLst/>
          </a:prstGeom>
          <a:noFill/>
        </p:spPr>
        <p:txBody>
          <a:bodyPr wrap="square" rtlCol="0">
            <a:noAutofit/>
          </a:bodyPr>
          <a:lstStyle/>
          <a:p>
            <a:pPr fontAlgn="ctr"/>
            <a:r>
              <a:rPr lang="ru-RU" sz="1798">
                <a:solidFill>
                  <a:srgbClr val="1D1D1A"/>
                </a:solidFill>
                <a:latin typeface="Huawei Sans" panose="020C0503030203020204" pitchFamily="34" charset="0"/>
              </a:rPr>
              <a:t>A</a:t>
            </a:r>
          </a:p>
        </p:txBody>
      </p:sp>
      <p:sp>
        <p:nvSpPr>
          <p:cNvPr id="382" name="矩形 381"/>
          <p:cNvSpPr/>
          <p:nvPr/>
        </p:nvSpPr>
        <p:spPr bwMode="auto">
          <a:xfrm>
            <a:off x="3581250" y="3444051"/>
            <a:ext cx="496215" cy="208877"/>
          </a:xfrm>
          <a:prstGeom prst="rect">
            <a:avLst/>
          </a:prstGeom>
          <a:solidFill>
            <a:schemeClr val="bg1">
              <a:lumMod val="20000"/>
              <a:lumOff val="80000"/>
            </a:schemeClr>
          </a:solidFill>
          <a:ln w="9525" cap="flat" cmpd="sng" algn="ctr">
            <a:solidFill>
              <a:schemeClr val="tx1"/>
            </a:solidFill>
            <a:prstDash val="sysDash"/>
            <a:round/>
            <a:headEnd type="none" w="med" len="med"/>
            <a:tailEnd type="arrow" w="med" len="med"/>
          </a:ln>
          <a:effectLst/>
        </p:spPr>
        <p:txBody>
          <a:bodyPr wrap="square" rtlCol="0" anchor="b">
            <a:noAutofit/>
          </a:bodyPr>
          <a:lstStyle/>
          <a:p>
            <a:pPr algn="ctr" fontAlgn="ctr"/>
            <a:endParaRPr lang="en-US" altLang="zh-CN" sz="900" dirty="0">
              <a:solidFill>
                <a:srgbClr val="1D1D1A"/>
              </a:solidFill>
              <a:latin typeface="Huawei Sans" panose="020C0503030203020204" pitchFamily="34" charset="0"/>
            </a:endParaRPr>
          </a:p>
        </p:txBody>
      </p:sp>
      <p:sp>
        <p:nvSpPr>
          <p:cNvPr id="386" name="矩形 385"/>
          <p:cNvSpPr/>
          <p:nvPr/>
        </p:nvSpPr>
        <p:spPr bwMode="auto">
          <a:xfrm>
            <a:off x="4239015" y="3444051"/>
            <a:ext cx="496215" cy="208877"/>
          </a:xfrm>
          <a:prstGeom prst="rect">
            <a:avLst/>
          </a:prstGeom>
          <a:solidFill>
            <a:schemeClr val="bg1">
              <a:lumMod val="20000"/>
              <a:lumOff val="80000"/>
            </a:schemeClr>
          </a:solidFill>
          <a:ln w="9525" cap="flat" cmpd="sng" algn="ctr">
            <a:solidFill>
              <a:schemeClr val="tx1"/>
            </a:solidFill>
            <a:prstDash val="sysDash"/>
            <a:round/>
            <a:headEnd type="none" w="med" len="med"/>
            <a:tailEnd type="arrow" w="med" len="med"/>
          </a:ln>
          <a:effectLst/>
        </p:spPr>
        <p:txBody>
          <a:bodyPr wrap="square" rtlCol="0" anchor="b">
            <a:noAutofit/>
          </a:bodyPr>
          <a:lstStyle/>
          <a:p>
            <a:pPr algn="ctr" fontAlgn="ctr"/>
            <a:endParaRPr lang="en-US" altLang="zh-CN" sz="900" dirty="0">
              <a:solidFill>
                <a:srgbClr val="1D1D1A"/>
              </a:solidFill>
              <a:latin typeface="Huawei Sans" panose="020C0503030203020204" pitchFamily="34" charset="0"/>
            </a:endParaRPr>
          </a:p>
        </p:txBody>
      </p:sp>
      <p:sp>
        <p:nvSpPr>
          <p:cNvPr id="390" name="矩形 389"/>
          <p:cNvSpPr/>
          <p:nvPr/>
        </p:nvSpPr>
        <p:spPr bwMode="auto">
          <a:xfrm>
            <a:off x="3187229" y="3678829"/>
            <a:ext cx="1910889" cy="287880"/>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391" name="文本框 390"/>
          <p:cNvSpPr txBox="1"/>
          <p:nvPr/>
        </p:nvSpPr>
        <p:spPr>
          <a:xfrm>
            <a:off x="3146642" y="3656528"/>
            <a:ext cx="276831" cy="369060"/>
          </a:xfrm>
          <a:prstGeom prst="rect">
            <a:avLst/>
          </a:prstGeom>
          <a:noFill/>
        </p:spPr>
        <p:txBody>
          <a:bodyPr wrap="square" rtlCol="0">
            <a:noAutofit/>
          </a:bodyPr>
          <a:lstStyle/>
          <a:p>
            <a:pPr fontAlgn="ctr"/>
            <a:r>
              <a:rPr lang="ru-RU" sz="1798">
                <a:solidFill>
                  <a:srgbClr val="1D1D1A"/>
                </a:solidFill>
                <a:latin typeface="Huawei Sans" panose="020C0503030203020204" pitchFamily="34" charset="0"/>
              </a:rPr>
              <a:t>B</a:t>
            </a:r>
          </a:p>
        </p:txBody>
      </p:sp>
      <p:sp>
        <p:nvSpPr>
          <p:cNvPr id="392" name="矩形 391"/>
          <p:cNvSpPr/>
          <p:nvPr/>
        </p:nvSpPr>
        <p:spPr bwMode="auto">
          <a:xfrm>
            <a:off x="3581250" y="3736682"/>
            <a:ext cx="496215" cy="208877"/>
          </a:xfrm>
          <a:prstGeom prst="rect">
            <a:avLst/>
          </a:prstGeom>
          <a:solidFill>
            <a:schemeClr val="bg1">
              <a:lumMod val="20000"/>
              <a:lumOff val="80000"/>
            </a:schemeClr>
          </a:solidFill>
          <a:ln w="9525" cap="flat" cmpd="sng" algn="ctr">
            <a:solidFill>
              <a:schemeClr val="tx1"/>
            </a:solidFill>
            <a:prstDash val="sysDash"/>
            <a:round/>
            <a:headEnd type="none" w="med" len="med"/>
            <a:tailEnd type="arrow" w="med" len="med"/>
          </a:ln>
          <a:effectLst/>
        </p:spPr>
        <p:txBody>
          <a:bodyPr wrap="square" rtlCol="0" anchor="b">
            <a:noAutofit/>
          </a:bodyPr>
          <a:lstStyle/>
          <a:p>
            <a:pPr algn="ctr" fontAlgn="ctr"/>
            <a:endParaRPr lang="en-US" altLang="zh-CN" sz="900" dirty="0">
              <a:solidFill>
                <a:srgbClr val="1D1D1A"/>
              </a:solidFill>
              <a:latin typeface="Huawei Sans" panose="020C0503030203020204" pitchFamily="34" charset="0"/>
            </a:endParaRPr>
          </a:p>
        </p:txBody>
      </p:sp>
      <p:sp>
        <p:nvSpPr>
          <p:cNvPr id="396" name="矩形 395"/>
          <p:cNvSpPr/>
          <p:nvPr/>
        </p:nvSpPr>
        <p:spPr bwMode="auto">
          <a:xfrm>
            <a:off x="4239015" y="3736682"/>
            <a:ext cx="496215" cy="208877"/>
          </a:xfrm>
          <a:prstGeom prst="rect">
            <a:avLst/>
          </a:prstGeom>
          <a:solidFill>
            <a:schemeClr val="bg1">
              <a:lumMod val="20000"/>
              <a:lumOff val="80000"/>
            </a:schemeClr>
          </a:solidFill>
          <a:ln w="9525" cap="flat" cmpd="sng" algn="ctr">
            <a:solidFill>
              <a:schemeClr val="tx1"/>
            </a:solidFill>
            <a:prstDash val="sysDash"/>
            <a:round/>
            <a:headEnd type="none" w="med" len="med"/>
            <a:tailEnd type="arrow" w="med" len="med"/>
          </a:ln>
          <a:effectLst/>
        </p:spPr>
        <p:txBody>
          <a:bodyPr wrap="square" rtlCol="0" anchor="b">
            <a:noAutofit/>
          </a:bodyPr>
          <a:lstStyle/>
          <a:p>
            <a:pPr algn="ctr" fontAlgn="ctr"/>
            <a:endParaRPr lang="en-US" altLang="zh-CN" sz="900" dirty="0">
              <a:solidFill>
                <a:srgbClr val="1D1D1A"/>
              </a:solidFill>
              <a:latin typeface="Huawei Sans" panose="020C0503030203020204" pitchFamily="34" charset="0"/>
            </a:endParaRPr>
          </a:p>
        </p:txBody>
      </p:sp>
      <p:cxnSp>
        <p:nvCxnSpPr>
          <p:cNvPr id="400" name="直接连接符 399"/>
          <p:cNvCxnSpPr/>
          <p:nvPr/>
        </p:nvCxnSpPr>
        <p:spPr bwMode="auto">
          <a:xfrm flipH="1" flipV="1">
            <a:off x="3685624" y="3797806"/>
            <a:ext cx="0" cy="305872"/>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1" name="矩形 400"/>
          <p:cNvSpPr/>
          <p:nvPr/>
        </p:nvSpPr>
        <p:spPr bwMode="auto">
          <a:xfrm>
            <a:off x="3226039" y="4832390"/>
            <a:ext cx="1910889" cy="287880"/>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02" name="文本框 401"/>
          <p:cNvSpPr txBox="1"/>
          <p:nvPr/>
        </p:nvSpPr>
        <p:spPr>
          <a:xfrm>
            <a:off x="3185452" y="4810092"/>
            <a:ext cx="276831" cy="369060"/>
          </a:xfrm>
          <a:prstGeom prst="rect">
            <a:avLst/>
          </a:prstGeom>
          <a:noFill/>
        </p:spPr>
        <p:txBody>
          <a:bodyPr wrap="square" rtlCol="0">
            <a:noAutofit/>
          </a:bodyPr>
          <a:lstStyle/>
          <a:p>
            <a:pPr fontAlgn="ctr"/>
            <a:r>
              <a:rPr lang="ru-RU" sz="1798">
                <a:solidFill>
                  <a:srgbClr val="1D1D1A"/>
                </a:solidFill>
                <a:latin typeface="Huawei Sans" panose="020C0503030203020204" pitchFamily="34" charset="0"/>
              </a:rPr>
              <a:t>A</a:t>
            </a:r>
          </a:p>
        </p:txBody>
      </p:sp>
      <p:sp>
        <p:nvSpPr>
          <p:cNvPr id="403" name="矩形 402"/>
          <p:cNvSpPr/>
          <p:nvPr/>
        </p:nvSpPr>
        <p:spPr bwMode="auto">
          <a:xfrm>
            <a:off x="3647104" y="4883927"/>
            <a:ext cx="496215" cy="208877"/>
          </a:xfrm>
          <a:prstGeom prst="rect">
            <a:avLst/>
          </a:prstGeom>
          <a:solidFill>
            <a:schemeClr val="bg1">
              <a:lumMod val="20000"/>
              <a:lumOff val="80000"/>
            </a:schemeClr>
          </a:solidFill>
          <a:ln w="9525" cap="flat" cmpd="sng" algn="ctr">
            <a:solidFill>
              <a:schemeClr val="tx1"/>
            </a:solidFill>
            <a:prstDash val="sysDash"/>
            <a:round/>
            <a:headEnd type="none" w="med" len="med"/>
            <a:tailEnd type="arrow" w="med" len="med"/>
          </a:ln>
          <a:effectLst/>
        </p:spPr>
        <p:txBody>
          <a:bodyPr wrap="square" rtlCol="0" anchor="b">
            <a:noAutofit/>
          </a:bodyPr>
          <a:lstStyle/>
          <a:p>
            <a:pPr algn="ctr" fontAlgn="ctr"/>
            <a:endParaRPr lang="en-US" altLang="zh-CN" sz="900" dirty="0">
              <a:solidFill>
                <a:srgbClr val="1D1D1A"/>
              </a:solidFill>
              <a:latin typeface="Huawei Sans" panose="020C0503030203020204" pitchFamily="34" charset="0"/>
            </a:endParaRPr>
          </a:p>
        </p:txBody>
      </p:sp>
      <p:sp>
        <p:nvSpPr>
          <p:cNvPr id="407" name="矩形 406"/>
          <p:cNvSpPr/>
          <p:nvPr/>
        </p:nvSpPr>
        <p:spPr bwMode="auto">
          <a:xfrm>
            <a:off x="4277824" y="4873614"/>
            <a:ext cx="496215" cy="208877"/>
          </a:xfrm>
          <a:prstGeom prst="rect">
            <a:avLst/>
          </a:prstGeom>
          <a:solidFill>
            <a:schemeClr val="bg1">
              <a:lumMod val="20000"/>
              <a:lumOff val="80000"/>
            </a:schemeClr>
          </a:solidFill>
          <a:ln w="9525" cap="flat" cmpd="sng" algn="ctr">
            <a:solidFill>
              <a:schemeClr val="tx1"/>
            </a:solidFill>
            <a:prstDash val="sysDash"/>
            <a:round/>
            <a:headEnd type="none" w="med" len="med"/>
            <a:tailEnd type="arrow" w="med" len="med"/>
          </a:ln>
          <a:effectLst/>
        </p:spPr>
        <p:txBody>
          <a:bodyPr wrap="square" rtlCol="0" anchor="b">
            <a:noAutofit/>
          </a:bodyPr>
          <a:lstStyle/>
          <a:p>
            <a:pPr algn="ctr" fontAlgn="ctr"/>
            <a:endParaRPr lang="en-US" altLang="zh-CN" sz="900" dirty="0">
              <a:solidFill>
                <a:srgbClr val="1D1D1A"/>
              </a:solidFill>
              <a:latin typeface="Huawei Sans" panose="020C0503030203020204" pitchFamily="34" charset="0"/>
            </a:endParaRPr>
          </a:p>
        </p:txBody>
      </p:sp>
      <p:sp>
        <p:nvSpPr>
          <p:cNvPr id="411" name="矩形 410"/>
          <p:cNvSpPr/>
          <p:nvPr/>
        </p:nvSpPr>
        <p:spPr bwMode="auto">
          <a:xfrm>
            <a:off x="3226039" y="5125021"/>
            <a:ext cx="1910889" cy="287880"/>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12" name="文本框 411"/>
          <p:cNvSpPr txBox="1"/>
          <p:nvPr/>
        </p:nvSpPr>
        <p:spPr>
          <a:xfrm>
            <a:off x="3185452" y="5102722"/>
            <a:ext cx="276831" cy="369060"/>
          </a:xfrm>
          <a:prstGeom prst="rect">
            <a:avLst/>
          </a:prstGeom>
          <a:noFill/>
        </p:spPr>
        <p:txBody>
          <a:bodyPr wrap="square" rtlCol="0">
            <a:noAutofit/>
          </a:bodyPr>
          <a:lstStyle/>
          <a:p>
            <a:pPr fontAlgn="ctr"/>
            <a:r>
              <a:rPr lang="ru-RU" sz="1798">
                <a:solidFill>
                  <a:srgbClr val="1D1D1A"/>
                </a:solidFill>
                <a:latin typeface="Huawei Sans" panose="020C0503030203020204" pitchFamily="34" charset="0"/>
              </a:rPr>
              <a:t>B</a:t>
            </a:r>
          </a:p>
        </p:txBody>
      </p:sp>
      <p:sp>
        <p:nvSpPr>
          <p:cNvPr id="413" name="矩形 412"/>
          <p:cNvSpPr/>
          <p:nvPr/>
        </p:nvSpPr>
        <p:spPr bwMode="auto">
          <a:xfrm>
            <a:off x="3620061" y="5182874"/>
            <a:ext cx="496215" cy="208877"/>
          </a:xfrm>
          <a:prstGeom prst="rect">
            <a:avLst/>
          </a:prstGeom>
          <a:solidFill>
            <a:schemeClr val="bg1">
              <a:lumMod val="20000"/>
              <a:lumOff val="80000"/>
            </a:schemeClr>
          </a:solidFill>
          <a:ln w="9525" cap="flat" cmpd="sng" algn="ctr">
            <a:solidFill>
              <a:schemeClr val="tx1"/>
            </a:solidFill>
            <a:prstDash val="sysDash"/>
            <a:round/>
            <a:headEnd type="none" w="med" len="med"/>
            <a:tailEnd type="arrow" w="med" len="med"/>
          </a:ln>
          <a:effectLst/>
        </p:spPr>
        <p:txBody>
          <a:bodyPr wrap="square" rtlCol="0" anchor="b">
            <a:noAutofit/>
          </a:bodyPr>
          <a:lstStyle/>
          <a:p>
            <a:pPr algn="ctr" fontAlgn="ctr"/>
            <a:endParaRPr lang="en-US" altLang="zh-CN" sz="900" dirty="0">
              <a:solidFill>
                <a:srgbClr val="1D1D1A"/>
              </a:solidFill>
              <a:latin typeface="Huawei Sans" panose="020C0503030203020204" pitchFamily="34" charset="0"/>
            </a:endParaRPr>
          </a:p>
        </p:txBody>
      </p:sp>
      <p:sp>
        <p:nvSpPr>
          <p:cNvPr id="417" name="矩形 416"/>
          <p:cNvSpPr/>
          <p:nvPr/>
        </p:nvSpPr>
        <p:spPr bwMode="auto">
          <a:xfrm>
            <a:off x="4277824" y="5182874"/>
            <a:ext cx="496215" cy="208877"/>
          </a:xfrm>
          <a:prstGeom prst="rect">
            <a:avLst/>
          </a:prstGeom>
          <a:solidFill>
            <a:schemeClr val="bg1">
              <a:lumMod val="20000"/>
              <a:lumOff val="80000"/>
            </a:schemeClr>
          </a:solidFill>
          <a:ln w="9525" cap="flat" cmpd="sng" algn="ctr">
            <a:solidFill>
              <a:schemeClr val="tx1"/>
            </a:solidFill>
            <a:prstDash val="sysDash"/>
            <a:round/>
            <a:headEnd type="none" w="med" len="med"/>
            <a:tailEnd type="arrow" w="med" len="med"/>
          </a:ln>
          <a:effectLst/>
        </p:spPr>
        <p:txBody>
          <a:bodyPr wrap="square" rtlCol="0" anchor="b">
            <a:noAutofit/>
          </a:bodyPr>
          <a:lstStyle/>
          <a:p>
            <a:pPr algn="ctr" fontAlgn="ctr"/>
            <a:endParaRPr lang="en-US" altLang="zh-CN" sz="900" dirty="0">
              <a:solidFill>
                <a:srgbClr val="1D1D1A"/>
              </a:solidFill>
              <a:latin typeface="Huawei Sans" panose="020C0503030203020204" pitchFamily="34" charset="0"/>
            </a:endParaRPr>
          </a:p>
        </p:txBody>
      </p:sp>
      <p:cxnSp>
        <p:nvCxnSpPr>
          <p:cNvPr id="421" name="直接连接符 420"/>
          <p:cNvCxnSpPr/>
          <p:nvPr/>
        </p:nvCxnSpPr>
        <p:spPr bwMode="auto">
          <a:xfrm flipH="1" flipV="1">
            <a:off x="3011519" y="3637827"/>
            <a:ext cx="910727" cy="0"/>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2" name="直接连接符 421"/>
          <p:cNvCxnSpPr/>
          <p:nvPr/>
        </p:nvCxnSpPr>
        <p:spPr bwMode="auto">
          <a:xfrm flipH="1">
            <a:off x="3021267" y="3637828"/>
            <a:ext cx="0" cy="1058495"/>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3" name="直接连接符 422"/>
          <p:cNvCxnSpPr/>
          <p:nvPr/>
        </p:nvCxnSpPr>
        <p:spPr bwMode="auto">
          <a:xfrm>
            <a:off x="3027974" y="4703529"/>
            <a:ext cx="691278" cy="0"/>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4" name="直接连接符 423"/>
          <p:cNvCxnSpPr/>
          <p:nvPr/>
        </p:nvCxnSpPr>
        <p:spPr bwMode="auto">
          <a:xfrm flipH="1">
            <a:off x="3715444" y="4696322"/>
            <a:ext cx="0" cy="295632"/>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5" name="直接连接符 424"/>
          <p:cNvCxnSpPr/>
          <p:nvPr/>
        </p:nvCxnSpPr>
        <p:spPr bwMode="auto">
          <a:xfrm flipH="1">
            <a:off x="3910426" y="3555587"/>
            <a:ext cx="0" cy="88605"/>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6" name="直接连接符 425"/>
          <p:cNvCxnSpPr/>
          <p:nvPr/>
        </p:nvCxnSpPr>
        <p:spPr bwMode="auto">
          <a:xfrm>
            <a:off x="3919842" y="4447439"/>
            <a:ext cx="1570407" cy="0"/>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7" name="直接连接符 426"/>
          <p:cNvCxnSpPr/>
          <p:nvPr/>
        </p:nvCxnSpPr>
        <p:spPr bwMode="auto">
          <a:xfrm flipH="1">
            <a:off x="5482214" y="4444778"/>
            <a:ext cx="0" cy="1256320"/>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8" name="直接连接符 427"/>
          <p:cNvCxnSpPr/>
          <p:nvPr/>
        </p:nvCxnSpPr>
        <p:spPr bwMode="auto">
          <a:xfrm>
            <a:off x="3693535" y="5701098"/>
            <a:ext cx="1795388" cy="0"/>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9" name="直接连接符 428"/>
          <p:cNvCxnSpPr/>
          <p:nvPr/>
        </p:nvCxnSpPr>
        <p:spPr bwMode="auto">
          <a:xfrm flipH="1" flipV="1">
            <a:off x="3686919" y="5261791"/>
            <a:ext cx="0" cy="439307"/>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 name="直接连接符 429"/>
          <p:cNvCxnSpPr/>
          <p:nvPr/>
        </p:nvCxnSpPr>
        <p:spPr bwMode="auto">
          <a:xfrm flipH="1" flipV="1">
            <a:off x="3919842" y="3804434"/>
            <a:ext cx="0" cy="645669"/>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1" name="直接连接符 430"/>
          <p:cNvCxnSpPr/>
          <p:nvPr/>
        </p:nvCxnSpPr>
        <p:spPr bwMode="auto">
          <a:xfrm flipH="1">
            <a:off x="3675871" y="3299156"/>
            <a:ext cx="0" cy="228206"/>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2" name="直接连接符 431"/>
          <p:cNvCxnSpPr/>
          <p:nvPr/>
        </p:nvCxnSpPr>
        <p:spPr bwMode="auto">
          <a:xfrm flipH="1">
            <a:off x="3100433" y="3705513"/>
            <a:ext cx="1511366" cy="12444"/>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3" name="直接连接符 432"/>
          <p:cNvCxnSpPr/>
          <p:nvPr/>
        </p:nvCxnSpPr>
        <p:spPr bwMode="auto">
          <a:xfrm>
            <a:off x="4591229" y="3555587"/>
            <a:ext cx="8828" cy="135677"/>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4" name="直接连接符 433"/>
          <p:cNvCxnSpPr/>
          <p:nvPr/>
        </p:nvCxnSpPr>
        <p:spPr bwMode="auto">
          <a:xfrm flipH="1">
            <a:off x="3106682" y="3722706"/>
            <a:ext cx="0" cy="876960"/>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5" name="直接连接符 434"/>
          <p:cNvCxnSpPr/>
          <p:nvPr/>
        </p:nvCxnSpPr>
        <p:spPr bwMode="auto">
          <a:xfrm flipV="1">
            <a:off x="3118948" y="4591977"/>
            <a:ext cx="1273186" cy="3706"/>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6" name="直接连接符 435"/>
          <p:cNvCxnSpPr>
            <a:endCxn id="408" idx="0"/>
          </p:cNvCxnSpPr>
          <p:nvPr/>
        </p:nvCxnSpPr>
        <p:spPr bwMode="auto">
          <a:xfrm>
            <a:off x="4391719" y="4558641"/>
            <a:ext cx="10742" cy="341983"/>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7" name="直接连接符 436"/>
          <p:cNvCxnSpPr/>
          <p:nvPr/>
        </p:nvCxnSpPr>
        <p:spPr bwMode="auto">
          <a:xfrm flipV="1">
            <a:off x="4377029" y="3810918"/>
            <a:ext cx="1" cy="223208"/>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8" name="直接连接符 437"/>
          <p:cNvCxnSpPr/>
          <p:nvPr/>
        </p:nvCxnSpPr>
        <p:spPr bwMode="auto">
          <a:xfrm flipH="1" flipV="1">
            <a:off x="4619755" y="3815014"/>
            <a:ext cx="0" cy="468728"/>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9" name="直接连接符 438"/>
          <p:cNvCxnSpPr/>
          <p:nvPr/>
        </p:nvCxnSpPr>
        <p:spPr bwMode="auto">
          <a:xfrm>
            <a:off x="4613506" y="4283741"/>
            <a:ext cx="731454" cy="0"/>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 name="直接连接符 439"/>
          <p:cNvCxnSpPr/>
          <p:nvPr/>
        </p:nvCxnSpPr>
        <p:spPr bwMode="auto">
          <a:xfrm flipH="1">
            <a:off x="5343267" y="4286393"/>
            <a:ext cx="0" cy="1251183"/>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1" name="直接连接符 440"/>
          <p:cNvCxnSpPr/>
          <p:nvPr/>
        </p:nvCxnSpPr>
        <p:spPr bwMode="auto">
          <a:xfrm flipV="1">
            <a:off x="4391721" y="5542614"/>
            <a:ext cx="959490" cy="0"/>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2" name="直接连接符 441"/>
          <p:cNvCxnSpPr/>
          <p:nvPr/>
        </p:nvCxnSpPr>
        <p:spPr bwMode="auto">
          <a:xfrm flipH="1" flipV="1">
            <a:off x="4391719" y="5252463"/>
            <a:ext cx="0" cy="301109"/>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3" name="直接连接符 442"/>
          <p:cNvCxnSpPr/>
          <p:nvPr/>
        </p:nvCxnSpPr>
        <p:spPr bwMode="auto">
          <a:xfrm>
            <a:off x="4371021" y="4034123"/>
            <a:ext cx="1151517" cy="0"/>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4" name="直接连接符 443"/>
          <p:cNvCxnSpPr/>
          <p:nvPr/>
        </p:nvCxnSpPr>
        <p:spPr bwMode="auto">
          <a:xfrm flipH="1">
            <a:off x="5218065" y="3099554"/>
            <a:ext cx="0" cy="1007577"/>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5" name="直接连接符 444"/>
          <p:cNvCxnSpPr/>
          <p:nvPr/>
        </p:nvCxnSpPr>
        <p:spPr bwMode="auto">
          <a:xfrm flipH="1">
            <a:off x="4358643" y="3270335"/>
            <a:ext cx="5246" cy="234841"/>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6" name="直接连接符 445"/>
          <p:cNvCxnSpPr/>
          <p:nvPr/>
        </p:nvCxnSpPr>
        <p:spPr bwMode="auto">
          <a:xfrm flipH="1">
            <a:off x="5518714" y="2780872"/>
            <a:ext cx="0" cy="1251183"/>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7" name="直接连接符 446"/>
          <p:cNvCxnSpPr/>
          <p:nvPr/>
        </p:nvCxnSpPr>
        <p:spPr bwMode="auto">
          <a:xfrm>
            <a:off x="4157440" y="3279858"/>
            <a:ext cx="215911" cy="1"/>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8" name="直接连接符 447"/>
          <p:cNvCxnSpPr/>
          <p:nvPr/>
        </p:nvCxnSpPr>
        <p:spPr bwMode="auto">
          <a:xfrm flipH="1">
            <a:off x="4163933" y="1477504"/>
            <a:ext cx="0" cy="1799245"/>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9" name="直接连接符 448"/>
          <p:cNvCxnSpPr/>
          <p:nvPr/>
        </p:nvCxnSpPr>
        <p:spPr bwMode="auto">
          <a:xfrm flipH="1">
            <a:off x="1194655" y="1490655"/>
            <a:ext cx="0" cy="1827149"/>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0" name="直接连接符 449"/>
          <p:cNvCxnSpPr/>
          <p:nvPr/>
        </p:nvCxnSpPr>
        <p:spPr bwMode="auto">
          <a:xfrm>
            <a:off x="1426638" y="3099353"/>
            <a:ext cx="3796408" cy="0"/>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1" name="直接连接符 450"/>
          <p:cNvCxnSpPr/>
          <p:nvPr/>
        </p:nvCxnSpPr>
        <p:spPr bwMode="auto">
          <a:xfrm flipH="1">
            <a:off x="1432307" y="2091899"/>
            <a:ext cx="0" cy="1020676"/>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2" name="直接连接符 451"/>
          <p:cNvCxnSpPr/>
          <p:nvPr/>
        </p:nvCxnSpPr>
        <p:spPr bwMode="auto">
          <a:xfrm>
            <a:off x="4351118" y="2784622"/>
            <a:ext cx="1169510" cy="0"/>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3" name="直接连接符 452"/>
          <p:cNvCxnSpPr/>
          <p:nvPr/>
        </p:nvCxnSpPr>
        <p:spPr bwMode="auto">
          <a:xfrm flipH="1">
            <a:off x="4358643" y="2044094"/>
            <a:ext cx="0" cy="751405"/>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4" name="平行四边形 453"/>
          <p:cNvSpPr/>
          <p:nvPr/>
        </p:nvSpPr>
        <p:spPr bwMode="auto">
          <a:xfrm>
            <a:off x="1446273" y="1024169"/>
            <a:ext cx="2226426" cy="261129"/>
          </a:xfrm>
          <a:prstGeom prst="parallelogram">
            <a:avLst>
              <a:gd name="adj" fmla="val 89291"/>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55" name="平行四边形 454"/>
          <p:cNvSpPr/>
          <p:nvPr/>
        </p:nvSpPr>
        <p:spPr bwMode="auto">
          <a:xfrm rot="7827812">
            <a:off x="3265660" y="1208854"/>
            <a:ext cx="577965" cy="185650"/>
          </a:xfrm>
          <a:prstGeom prst="parallelogram">
            <a:avLst>
              <a:gd name="adj" fmla="val 116469"/>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56" name="平行四边形 455"/>
          <p:cNvSpPr/>
          <p:nvPr/>
        </p:nvSpPr>
        <p:spPr bwMode="auto">
          <a:xfrm rot="7827812">
            <a:off x="3267816" y="1491553"/>
            <a:ext cx="577965" cy="185650"/>
          </a:xfrm>
          <a:prstGeom prst="parallelogram">
            <a:avLst>
              <a:gd name="adj" fmla="val 116469"/>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57" name="平行四边形 456"/>
          <p:cNvSpPr/>
          <p:nvPr/>
        </p:nvSpPr>
        <p:spPr bwMode="auto">
          <a:xfrm rot="7827812">
            <a:off x="3270488" y="1776655"/>
            <a:ext cx="577965" cy="185650"/>
          </a:xfrm>
          <a:prstGeom prst="parallelogram">
            <a:avLst>
              <a:gd name="adj" fmla="val 116469"/>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58" name="平行四边形 457"/>
          <p:cNvSpPr/>
          <p:nvPr/>
        </p:nvSpPr>
        <p:spPr bwMode="auto">
          <a:xfrm rot="7827812">
            <a:off x="3267814" y="2069388"/>
            <a:ext cx="577965" cy="185650"/>
          </a:xfrm>
          <a:prstGeom prst="parallelogram">
            <a:avLst>
              <a:gd name="adj" fmla="val 116469"/>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59" name="文本框 458"/>
          <p:cNvSpPr txBox="1"/>
          <p:nvPr/>
        </p:nvSpPr>
        <p:spPr>
          <a:xfrm rot="18635572">
            <a:off x="3306289" y="1181087"/>
            <a:ext cx="493853" cy="230742"/>
          </a:xfrm>
          <a:prstGeom prst="rect">
            <a:avLst/>
          </a:prstGeom>
          <a:noFill/>
        </p:spPr>
        <p:txBody>
          <a:bodyPr wrap="square" rtlCol="0">
            <a:noAutofit/>
          </a:bodyPr>
          <a:lstStyle/>
          <a:p>
            <a:pPr fontAlgn="ctr"/>
            <a:r>
              <a:rPr lang="ru-RU" sz="900">
                <a:solidFill>
                  <a:srgbClr val="1D1D1A"/>
                </a:solidFill>
                <a:latin typeface="Huawei Sans" panose="020C0503030203020204" pitchFamily="34" charset="0"/>
              </a:rPr>
              <a:t>Ctrl A</a:t>
            </a:r>
          </a:p>
        </p:txBody>
      </p:sp>
      <p:sp>
        <p:nvSpPr>
          <p:cNvPr id="460" name="文本框 459"/>
          <p:cNvSpPr txBox="1"/>
          <p:nvPr/>
        </p:nvSpPr>
        <p:spPr>
          <a:xfrm rot="18635572">
            <a:off x="3308423" y="1475889"/>
            <a:ext cx="484239" cy="230742"/>
          </a:xfrm>
          <a:prstGeom prst="rect">
            <a:avLst/>
          </a:prstGeom>
          <a:noFill/>
        </p:spPr>
        <p:txBody>
          <a:bodyPr wrap="square" rtlCol="0">
            <a:noAutofit/>
          </a:bodyPr>
          <a:lstStyle/>
          <a:p>
            <a:pPr fontAlgn="ctr"/>
            <a:r>
              <a:rPr lang="ru-RU" sz="900">
                <a:solidFill>
                  <a:srgbClr val="1D1D1A"/>
                </a:solidFill>
                <a:latin typeface="Huawei Sans" panose="020C0503030203020204" pitchFamily="34" charset="0"/>
              </a:rPr>
              <a:t>Ctrl B</a:t>
            </a:r>
          </a:p>
        </p:txBody>
      </p:sp>
      <p:sp>
        <p:nvSpPr>
          <p:cNvPr id="461" name="文本框 460"/>
          <p:cNvSpPr txBox="1"/>
          <p:nvPr/>
        </p:nvSpPr>
        <p:spPr>
          <a:xfrm rot="18635572">
            <a:off x="3302120" y="1770955"/>
            <a:ext cx="489045" cy="230742"/>
          </a:xfrm>
          <a:prstGeom prst="rect">
            <a:avLst/>
          </a:prstGeom>
          <a:noFill/>
        </p:spPr>
        <p:txBody>
          <a:bodyPr wrap="square" rtlCol="0">
            <a:noAutofit/>
          </a:bodyPr>
          <a:lstStyle/>
          <a:p>
            <a:pPr fontAlgn="ctr"/>
            <a:r>
              <a:rPr lang="ru-RU" sz="900">
                <a:solidFill>
                  <a:srgbClr val="1D1D1A"/>
                </a:solidFill>
                <a:latin typeface="Huawei Sans" panose="020C0503030203020204" pitchFamily="34" charset="0"/>
              </a:rPr>
              <a:t>Ctrl C</a:t>
            </a:r>
          </a:p>
        </p:txBody>
      </p:sp>
      <p:sp>
        <p:nvSpPr>
          <p:cNvPr id="462" name="文本框 461"/>
          <p:cNvSpPr txBox="1"/>
          <p:nvPr/>
        </p:nvSpPr>
        <p:spPr>
          <a:xfrm rot="18635572">
            <a:off x="3305454" y="2063573"/>
            <a:ext cx="500263" cy="230742"/>
          </a:xfrm>
          <a:prstGeom prst="rect">
            <a:avLst/>
          </a:prstGeom>
          <a:noFill/>
        </p:spPr>
        <p:txBody>
          <a:bodyPr wrap="square" rtlCol="0">
            <a:noAutofit/>
          </a:bodyPr>
          <a:lstStyle/>
          <a:p>
            <a:pPr fontAlgn="ctr"/>
            <a:r>
              <a:rPr lang="ru-RU" sz="900">
                <a:solidFill>
                  <a:srgbClr val="1D1D1A"/>
                </a:solidFill>
                <a:latin typeface="Huawei Sans" panose="020C0503030203020204" pitchFamily="34" charset="0"/>
              </a:rPr>
              <a:t>Ctrl D</a:t>
            </a:r>
          </a:p>
        </p:txBody>
      </p:sp>
      <p:sp>
        <p:nvSpPr>
          <p:cNvPr id="463" name="平行四边形 462"/>
          <p:cNvSpPr/>
          <p:nvPr/>
        </p:nvSpPr>
        <p:spPr bwMode="auto">
          <a:xfrm rot="7827812">
            <a:off x="6579455" y="1208854"/>
            <a:ext cx="577965" cy="185650"/>
          </a:xfrm>
          <a:prstGeom prst="parallelogram">
            <a:avLst>
              <a:gd name="adj" fmla="val 116469"/>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64" name="平行四边形 463"/>
          <p:cNvSpPr/>
          <p:nvPr/>
        </p:nvSpPr>
        <p:spPr bwMode="auto">
          <a:xfrm rot="7827812">
            <a:off x="6581609" y="1491553"/>
            <a:ext cx="577965" cy="185650"/>
          </a:xfrm>
          <a:prstGeom prst="parallelogram">
            <a:avLst>
              <a:gd name="adj" fmla="val 116469"/>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65" name="平行四边形 464"/>
          <p:cNvSpPr/>
          <p:nvPr/>
        </p:nvSpPr>
        <p:spPr bwMode="auto">
          <a:xfrm rot="7827812">
            <a:off x="6584282" y="1776655"/>
            <a:ext cx="577965" cy="185650"/>
          </a:xfrm>
          <a:prstGeom prst="parallelogram">
            <a:avLst>
              <a:gd name="adj" fmla="val 116469"/>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66" name="平行四边形 465"/>
          <p:cNvSpPr/>
          <p:nvPr/>
        </p:nvSpPr>
        <p:spPr bwMode="auto">
          <a:xfrm rot="7827812">
            <a:off x="6581609" y="2069388"/>
            <a:ext cx="577965" cy="185650"/>
          </a:xfrm>
          <a:prstGeom prst="parallelogram">
            <a:avLst>
              <a:gd name="adj" fmla="val 116469"/>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67" name="文本框 466"/>
          <p:cNvSpPr txBox="1"/>
          <p:nvPr/>
        </p:nvSpPr>
        <p:spPr>
          <a:xfrm rot="18635572">
            <a:off x="6620085" y="1181087"/>
            <a:ext cx="493853" cy="230742"/>
          </a:xfrm>
          <a:prstGeom prst="rect">
            <a:avLst/>
          </a:prstGeom>
          <a:noFill/>
        </p:spPr>
        <p:txBody>
          <a:bodyPr wrap="square" rtlCol="0">
            <a:noAutofit/>
          </a:bodyPr>
          <a:lstStyle/>
          <a:p>
            <a:pPr fontAlgn="ctr"/>
            <a:r>
              <a:rPr lang="ru-RU" sz="900">
                <a:solidFill>
                  <a:srgbClr val="1D1D1A"/>
                </a:solidFill>
                <a:latin typeface="Huawei Sans" panose="020C0503030203020204" pitchFamily="34" charset="0"/>
              </a:rPr>
              <a:t>Ctrl A</a:t>
            </a:r>
          </a:p>
        </p:txBody>
      </p:sp>
      <p:sp>
        <p:nvSpPr>
          <p:cNvPr id="468" name="文本框 467"/>
          <p:cNvSpPr txBox="1"/>
          <p:nvPr/>
        </p:nvSpPr>
        <p:spPr>
          <a:xfrm rot="18635572">
            <a:off x="6622218" y="1475889"/>
            <a:ext cx="484239" cy="230742"/>
          </a:xfrm>
          <a:prstGeom prst="rect">
            <a:avLst/>
          </a:prstGeom>
          <a:noFill/>
        </p:spPr>
        <p:txBody>
          <a:bodyPr wrap="square" rtlCol="0">
            <a:noAutofit/>
          </a:bodyPr>
          <a:lstStyle/>
          <a:p>
            <a:pPr fontAlgn="ctr"/>
            <a:r>
              <a:rPr lang="ru-RU" sz="900">
                <a:solidFill>
                  <a:srgbClr val="1D1D1A"/>
                </a:solidFill>
                <a:latin typeface="Huawei Sans" panose="020C0503030203020204" pitchFamily="34" charset="0"/>
              </a:rPr>
              <a:t>Ctrl B</a:t>
            </a:r>
          </a:p>
        </p:txBody>
      </p:sp>
      <p:sp>
        <p:nvSpPr>
          <p:cNvPr id="469" name="文本框 468"/>
          <p:cNvSpPr txBox="1"/>
          <p:nvPr/>
        </p:nvSpPr>
        <p:spPr>
          <a:xfrm rot="18635572">
            <a:off x="6615913" y="1770955"/>
            <a:ext cx="489045" cy="230742"/>
          </a:xfrm>
          <a:prstGeom prst="rect">
            <a:avLst/>
          </a:prstGeom>
          <a:noFill/>
        </p:spPr>
        <p:txBody>
          <a:bodyPr wrap="square" rtlCol="0">
            <a:noAutofit/>
          </a:bodyPr>
          <a:lstStyle/>
          <a:p>
            <a:pPr fontAlgn="ctr"/>
            <a:r>
              <a:rPr lang="ru-RU" sz="900">
                <a:solidFill>
                  <a:srgbClr val="1D1D1A"/>
                </a:solidFill>
                <a:latin typeface="Huawei Sans" panose="020C0503030203020204" pitchFamily="34" charset="0"/>
              </a:rPr>
              <a:t>Ctrl C</a:t>
            </a:r>
          </a:p>
        </p:txBody>
      </p:sp>
      <p:sp>
        <p:nvSpPr>
          <p:cNvPr id="470" name="文本框 469"/>
          <p:cNvSpPr txBox="1"/>
          <p:nvPr/>
        </p:nvSpPr>
        <p:spPr>
          <a:xfrm rot="18635572">
            <a:off x="6619249" y="2063573"/>
            <a:ext cx="500263" cy="230742"/>
          </a:xfrm>
          <a:prstGeom prst="rect">
            <a:avLst/>
          </a:prstGeom>
          <a:noFill/>
        </p:spPr>
        <p:txBody>
          <a:bodyPr wrap="square" rtlCol="0">
            <a:noAutofit/>
          </a:bodyPr>
          <a:lstStyle/>
          <a:p>
            <a:pPr fontAlgn="ctr"/>
            <a:r>
              <a:rPr lang="ru-RU" sz="900">
                <a:solidFill>
                  <a:srgbClr val="1D1D1A"/>
                </a:solidFill>
                <a:latin typeface="Huawei Sans" panose="020C0503030203020204" pitchFamily="34" charset="0"/>
              </a:rPr>
              <a:t>Ctrl D</a:t>
            </a:r>
          </a:p>
        </p:txBody>
      </p:sp>
      <p:sp>
        <p:nvSpPr>
          <p:cNvPr id="471" name="平行四边形 470"/>
          <p:cNvSpPr/>
          <p:nvPr/>
        </p:nvSpPr>
        <p:spPr bwMode="auto">
          <a:xfrm>
            <a:off x="4733717" y="1030687"/>
            <a:ext cx="2246027" cy="261129"/>
          </a:xfrm>
          <a:prstGeom prst="parallelogram">
            <a:avLst>
              <a:gd name="adj" fmla="val 89291"/>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85" name="文本框 484"/>
          <p:cNvSpPr txBox="1"/>
          <p:nvPr/>
        </p:nvSpPr>
        <p:spPr>
          <a:xfrm>
            <a:off x="1518784" y="2573806"/>
            <a:ext cx="1031051" cy="307648"/>
          </a:xfrm>
          <a:prstGeom prst="rect">
            <a:avLst/>
          </a:prstGeom>
          <a:noFill/>
        </p:spPr>
        <p:txBody>
          <a:bodyPr wrap="square" rtlCol="0">
            <a:noAutofit/>
          </a:bodyPr>
          <a:lstStyle/>
          <a:p>
            <a:pPr fontAlgn="ctr"/>
            <a:r>
              <a:rPr lang="ru-RU" sz="1399">
                <a:solidFill>
                  <a:srgbClr val="1D1D1A"/>
                </a:solidFill>
                <a:latin typeface="Huawei Sans" panose="020C0503030203020204" pitchFamily="34" charset="0"/>
              </a:rPr>
              <a:t>100 Гбит/с</a:t>
            </a:r>
          </a:p>
        </p:txBody>
      </p:sp>
      <p:sp>
        <p:nvSpPr>
          <p:cNvPr id="486" name="文本框 485"/>
          <p:cNvSpPr txBox="1"/>
          <p:nvPr/>
        </p:nvSpPr>
        <p:spPr>
          <a:xfrm>
            <a:off x="1582057" y="3253706"/>
            <a:ext cx="1031051" cy="307648"/>
          </a:xfrm>
          <a:prstGeom prst="rect">
            <a:avLst/>
          </a:prstGeom>
          <a:noFill/>
        </p:spPr>
        <p:txBody>
          <a:bodyPr wrap="square" rtlCol="0">
            <a:noAutofit/>
          </a:bodyPr>
          <a:lstStyle/>
          <a:p>
            <a:pPr fontAlgn="ctr"/>
            <a:r>
              <a:rPr lang="ru-RU" sz="1399" dirty="0">
                <a:solidFill>
                  <a:srgbClr val="1D1D1A"/>
                </a:solidFill>
                <a:latin typeface="Huawei Sans" panose="020C0503030203020204" pitchFamily="34" charset="0"/>
              </a:rPr>
              <a:t>100 Гбит/с</a:t>
            </a:r>
          </a:p>
        </p:txBody>
      </p:sp>
      <p:sp>
        <p:nvSpPr>
          <p:cNvPr id="487" name="文本框 486"/>
          <p:cNvSpPr txBox="1"/>
          <p:nvPr/>
        </p:nvSpPr>
        <p:spPr>
          <a:xfrm>
            <a:off x="4411907" y="2523922"/>
            <a:ext cx="1031051" cy="307648"/>
          </a:xfrm>
          <a:prstGeom prst="rect">
            <a:avLst/>
          </a:prstGeom>
          <a:noFill/>
        </p:spPr>
        <p:txBody>
          <a:bodyPr wrap="square" rtlCol="0">
            <a:noAutofit/>
          </a:bodyPr>
          <a:lstStyle/>
          <a:p>
            <a:pPr fontAlgn="ctr"/>
            <a:r>
              <a:rPr lang="ru-RU" sz="1399">
                <a:solidFill>
                  <a:srgbClr val="1D1D1A"/>
                </a:solidFill>
                <a:latin typeface="Huawei Sans" panose="020C0503030203020204" pitchFamily="34" charset="0"/>
              </a:rPr>
              <a:t>100 Гбит/с</a:t>
            </a:r>
          </a:p>
        </p:txBody>
      </p:sp>
      <p:sp>
        <p:nvSpPr>
          <p:cNvPr id="488" name="文本框 487"/>
          <p:cNvSpPr txBox="1"/>
          <p:nvPr/>
        </p:nvSpPr>
        <p:spPr>
          <a:xfrm>
            <a:off x="3126389" y="2533263"/>
            <a:ext cx="1031051" cy="307648"/>
          </a:xfrm>
          <a:prstGeom prst="rect">
            <a:avLst/>
          </a:prstGeom>
          <a:noFill/>
        </p:spPr>
        <p:txBody>
          <a:bodyPr wrap="square" rtlCol="0">
            <a:noAutofit/>
          </a:bodyPr>
          <a:lstStyle/>
          <a:p>
            <a:pPr fontAlgn="ctr"/>
            <a:r>
              <a:rPr lang="ru-RU" sz="1399">
                <a:solidFill>
                  <a:srgbClr val="1D1D1A"/>
                </a:solidFill>
                <a:latin typeface="Huawei Sans" panose="020C0503030203020204" pitchFamily="34" charset="0"/>
              </a:rPr>
              <a:t>100 Гбит/с</a:t>
            </a:r>
          </a:p>
        </p:txBody>
      </p:sp>
      <p:sp>
        <p:nvSpPr>
          <p:cNvPr id="489" name="矩形 488"/>
          <p:cNvSpPr/>
          <p:nvPr/>
        </p:nvSpPr>
        <p:spPr bwMode="auto">
          <a:xfrm>
            <a:off x="4740319" y="1293600"/>
            <a:ext cx="2000771" cy="576022"/>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90" name="矩形 489"/>
          <p:cNvSpPr/>
          <p:nvPr/>
        </p:nvSpPr>
        <p:spPr bwMode="auto">
          <a:xfrm>
            <a:off x="4957084" y="1430606"/>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91" name="矩形 490"/>
          <p:cNvSpPr/>
          <p:nvPr/>
        </p:nvSpPr>
        <p:spPr bwMode="auto">
          <a:xfrm>
            <a:off x="4977493" y="145678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92" name="矩形 491"/>
          <p:cNvSpPr/>
          <p:nvPr/>
        </p:nvSpPr>
        <p:spPr bwMode="auto">
          <a:xfrm>
            <a:off x="4977493" y="154723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93" name="矩形 492"/>
          <p:cNvSpPr/>
          <p:nvPr/>
        </p:nvSpPr>
        <p:spPr bwMode="auto">
          <a:xfrm>
            <a:off x="4977493" y="1637688"/>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94" name="矩形 493"/>
          <p:cNvSpPr/>
          <p:nvPr/>
        </p:nvSpPr>
        <p:spPr bwMode="auto">
          <a:xfrm>
            <a:off x="4977493" y="172813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95" name="矩形 494"/>
          <p:cNvSpPr/>
          <p:nvPr/>
        </p:nvSpPr>
        <p:spPr bwMode="auto">
          <a:xfrm>
            <a:off x="5081963" y="1430606"/>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96" name="矩形 495"/>
          <p:cNvSpPr/>
          <p:nvPr/>
        </p:nvSpPr>
        <p:spPr bwMode="auto">
          <a:xfrm>
            <a:off x="5102373" y="145678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97" name="矩形 496"/>
          <p:cNvSpPr/>
          <p:nvPr/>
        </p:nvSpPr>
        <p:spPr bwMode="auto">
          <a:xfrm>
            <a:off x="5102373" y="154723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98" name="矩形 497"/>
          <p:cNvSpPr/>
          <p:nvPr/>
        </p:nvSpPr>
        <p:spPr bwMode="auto">
          <a:xfrm>
            <a:off x="5102373" y="1637688"/>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499" name="矩形 498"/>
          <p:cNvSpPr/>
          <p:nvPr/>
        </p:nvSpPr>
        <p:spPr bwMode="auto">
          <a:xfrm>
            <a:off x="5102373" y="172813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00" name="矩形 499"/>
          <p:cNvSpPr/>
          <p:nvPr/>
        </p:nvSpPr>
        <p:spPr bwMode="auto">
          <a:xfrm>
            <a:off x="5207950" y="1427886"/>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01" name="矩形 500"/>
          <p:cNvSpPr/>
          <p:nvPr/>
        </p:nvSpPr>
        <p:spPr bwMode="auto">
          <a:xfrm>
            <a:off x="5228359" y="145406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02" name="矩形 501"/>
          <p:cNvSpPr/>
          <p:nvPr/>
        </p:nvSpPr>
        <p:spPr bwMode="auto">
          <a:xfrm>
            <a:off x="5228359" y="1544518"/>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03" name="矩形 502"/>
          <p:cNvSpPr/>
          <p:nvPr/>
        </p:nvSpPr>
        <p:spPr bwMode="auto">
          <a:xfrm>
            <a:off x="5228359" y="163496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04" name="矩形 503"/>
          <p:cNvSpPr/>
          <p:nvPr/>
        </p:nvSpPr>
        <p:spPr bwMode="auto">
          <a:xfrm>
            <a:off x="5228359" y="1725416"/>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05" name="矩形 504"/>
          <p:cNvSpPr/>
          <p:nvPr/>
        </p:nvSpPr>
        <p:spPr bwMode="auto">
          <a:xfrm>
            <a:off x="5335209" y="1427886"/>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06" name="矩形 505"/>
          <p:cNvSpPr/>
          <p:nvPr/>
        </p:nvSpPr>
        <p:spPr bwMode="auto">
          <a:xfrm>
            <a:off x="5355618" y="145406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07" name="矩形 506"/>
          <p:cNvSpPr/>
          <p:nvPr/>
        </p:nvSpPr>
        <p:spPr bwMode="auto">
          <a:xfrm>
            <a:off x="5355618" y="1544518"/>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08" name="矩形 507"/>
          <p:cNvSpPr/>
          <p:nvPr/>
        </p:nvSpPr>
        <p:spPr bwMode="auto">
          <a:xfrm>
            <a:off x="5355618" y="163496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09" name="矩形 508"/>
          <p:cNvSpPr/>
          <p:nvPr/>
        </p:nvSpPr>
        <p:spPr bwMode="auto">
          <a:xfrm>
            <a:off x="5355618" y="1725416"/>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10" name="矩形 509"/>
          <p:cNvSpPr/>
          <p:nvPr/>
        </p:nvSpPr>
        <p:spPr bwMode="auto">
          <a:xfrm>
            <a:off x="5460088" y="1427886"/>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11" name="矩形 510"/>
          <p:cNvSpPr/>
          <p:nvPr/>
        </p:nvSpPr>
        <p:spPr bwMode="auto">
          <a:xfrm>
            <a:off x="5480499" y="1454069"/>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12" name="矩形 511"/>
          <p:cNvSpPr/>
          <p:nvPr/>
        </p:nvSpPr>
        <p:spPr bwMode="auto">
          <a:xfrm>
            <a:off x="5480499" y="1725416"/>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13" name="矩形 512"/>
          <p:cNvSpPr/>
          <p:nvPr/>
        </p:nvSpPr>
        <p:spPr bwMode="auto">
          <a:xfrm>
            <a:off x="5586075" y="1425164"/>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14" name="矩形 513"/>
          <p:cNvSpPr/>
          <p:nvPr/>
        </p:nvSpPr>
        <p:spPr bwMode="auto">
          <a:xfrm>
            <a:off x="5606484" y="1451347"/>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15" name="矩形 514"/>
          <p:cNvSpPr/>
          <p:nvPr/>
        </p:nvSpPr>
        <p:spPr bwMode="auto">
          <a:xfrm>
            <a:off x="5606484" y="1722695"/>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16" name="矩形 515"/>
          <p:cNvSpPr/>
          <p:nvPr/>
        </p:nvSpPr>
        <p:spPr bwMode="auto">
          <a:xfrm>
            <a:off x="5710954" y="1425164"/>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17" name="矩形 516"/>
          <p:cNvSpPr/>
          <p:nvPr/>
        </p:nvSpPr>
        <p:spPr bwMode="auto">
          <a:xfrm>
            <a:off x="5731363" y="1451347"/>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18" name="矩形 517"/>
          <p:cNvSpPr/>
          <p:nvPr/>
        </p:nvSpPr>
        <p:spPr bwMode="auto">
          <a:xfrm>
            <a:off x="5731363" y="1722695"/>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19" name="矩形 518"/>
          <p:cNvSpPr/>
          <p:nvPr/>
        </p:nvSpPr>
        <p:spPr bwMode="auto">
          <a:xfrm>
            <a:off x="5833857" y="1427519"/>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20" name="矩形 519"/>
          <p:cNvSpPr/>
          <p:nvPr/>
        </p:nvSpPr>
        <p:spPr bwMode="auto">
          <a:xfrm>
            <a:off x="5854267" y="1453702"/>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21" name="矩形 520"/>
          <p:cNvSpPr/>
          <p:nvPr/>
        </p:nvSpPr>
        <p:spPr bwMode="auto">
          <a:xfrm>
            <a:off x="5854267" y="1725048"/>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22" name="矩形 521"/>
          <p:cNvSpPr/>
          <p:nvPr/>
        </p:nvSpPr>
        <p:spPr bwMode="auto">
          <a:xfrm>
            <a:off x="5958737" y="1427519"/>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23" name="矩形 522"/>
          <p:cNvSpPr/>
          <p:nvPr/>
        </p:nvSpPr>
        <p:spPr bwMode="auto">
          <a:xfrm>
            <a:off x="5979146" y="1453702"/>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24" name="矩形 523"/>
          <p:cNvSpPr/>
          <p:nvPr/>
        </p:nvSpPr>
        <p:spPr bwMode="auto">
          <a:xfrm>
            <a:off x="5979146" y="1725048"/>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25" name="矩形 524"/>
          <p:cNvSpPr/>
          <p:nvPr/>
        </p:nvSpPr>
        <p:spPr bwMode="auto">
          <a:xfrm>
            <a:off x="6084723" y="1424798"/>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26" name="矩形 525"/>
          <p:cNvSpPr/>
          <p:nvPr/>
        </p:nvSpPr>
        <p:spPr bwMode="auto">
          <a:xfrm>
            <a:off x="6105132" y="1450981"/>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27" name="矩形 526"/>
          <p:cNvSpPr/>
          <p:nvPr/>
        </p:nvSpPr>
        <p:spPr bwMode="auto">
          <a:xfrm>
            <a:off x="6105132" y="1722328"/>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28" name="矩形 527"/>
          <p:cNvSpPr/>
          <p:nvPr/>
        </p:nvSpPr>
        <p:spPr bwMode="auto">
          <a:xfrm>
            <a:off x="6211982" y="1424798"/>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29" name="矩形 528"/>
          <p:cNvSpPr/>
          <p:nvPr/>
        </p:nvSpPr>
        <p:spPr bwMode="auto">
          <a:xfrm>
            <a:off x="6232394" y="1450981"/>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30" name="矩形 529"/>
          <p:cNvSpPr/>
          <p:nvPr/>
        </p:nvSpPr>
        <p:spPr bwMode="auto">
          <a:xfrm>
            <a:off x="6232394" y="1541431"/>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31" name="矩形 530"/>
          <p:cNvSpPr/>
          <p:nvPr/>
        </p:nvSpPr>
        <p:spPr bwMode="auto">
          <a:xfrm>
            <a:off x="6232394" y="163187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32" name="矩形 531"/>
          <p:cNvSpPr/>
          <p:nvPr/>
        </p:nvSpPr>
        <p:spPr bwMode="auto">
          <a:xfrm>
            <a:off x="6232394" y="1722328"/>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33" name="矩形 532"/>
          <p:cNvSpPr/>
          <p:nvPr/>
        </p:nvSpPr>
        <p:spPr bwMode="auto">
          <a:xfrm>
            <a:off x="6336864" y="1424798"/>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34" name="矩形 533"/>
          <p:cNvSpPr/>
          <p:nvPr/>
        </p:nvSpPr>
        <p:spPr bwMode="auto">
          <a:xfrm>
            <a:off x="6357273" y="1450981"/>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35" name="矩形 534"/>
          <p:cNvSpPr/>
          <p:nvPr/>
        </p:nvSpPr>
        <p:spPr bwMode="auto">
          <a:xfrm>
            <a:off x="6357273" y="1541431"/>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36" name="矩形 535"/>
          <p:cNvSpPr/>
          <p:nvPr/>
        </p:nvSpPr>
        <p:spPr bwMode="auto">
          <a:xfrm>
            <a:off x="6357273" y="163187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37" name="矩形 536"/>
          <p:cNvSpPr/>
          <p:nvPr/>
        </p:nvSpPr>
        <p:spPr bwMode="auto">
          <a:xfrm>
            <a:off x="6357273" y="1722328"/>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38" name="矩形 537"/>
          <p:cNvSpPr/>
          <p:nvPr/>
        </p:nvSpPr>
        <p:spPr bwMode="auto">
          <a:xfrm>
            <a:off x="6462848" y="1422077"/>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39" name="矩形 538"/>
          <p:cNvSpPr/>
          <p:nvPr/>
        </p:nvSpPr>
        <p:spPr bwMode="auto">
          <a:xfrm>
            <a:off x="6483260" y="1448260"/>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40" name="矩形 539"/>
          <p:cNvSpPr/>
          <p:nvPr/>
        </p:nvSpPr>
        <p:spPr bwMode="auto">
          <a:xfrm>
            <a:off x="6483260" y="153870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41" name="矩形 540"/>
          <p:cNvSpPr/>
          <p:nvPr/>
        </p:nvSpPr>
        <p:spPr bwMode="auto">
          <a:xfrm>
            <a:off x="6483260" y="162915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42" name="矩形 541"/>
          <p:cNvSpPr/>
          <p:nvPr/>
        </p:nvSpPr>
        <p:spPr bwMode="auto">
          <a:xfrm>
            <a:off x="6483260" y="1719606"/>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43" name="矩形 542"/>
          <p:cNvSpPr/>
          <p:nvPr/>
        </p:nvSpPr>
        <p:spPr bwMode="auto">
          <a:xfrm>
            <a:off x="6587730" y="1422077"/>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44" name="矩形 543"/>
          <p:cNvSpPr/>
          <p:nvPr/>
        </p:nvSpPr>
        <p:spPr bwMode="auto">
          <a:xfrm>
            <a:off x="6608139" y="1448260"/>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45" name="矩形 544"/>
          <p:cNvSpPr/>
          <p:nvPr/>
        </p:nvSpPr>
        <p:spPr bwMode="auto">
          <a:xfrm>
            <a:off x="6608139" y="153870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46" name="矩形 545"/>
          <p:cNvSpPr/>
          <p:nvPr/>
        </p:nvSpPr>
        <p:spPr bwMode="auto">
          <a:xfrm>
            <a:off x="6608139" y="162915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47" name="矩形 546"/>
          <p:cNvSpPr/>
          <p:nvPr/>
        </p:nvSpPr>
        <p:spPr bwMode="auto">
          <a:xfrm>
            <a:off x="6608139" y="1719606"/>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48" name="文本框 547"/>
          <p:cNvSpPr txBox="1"/>
          <p:nvPr/>
        </p:nvSpPr>
        <p:spPr>
          <a:xfrm>
            <a:off x="4729179" y="1458906"/>
            <a:ext cx="346435" cy="369060"/>
          </a:xfrm>
          <a:prstGeom prst="rect">
            <a:avLst/>
          </a:prstGeom>
          <a:noFill/>
        </p:spPr>
        <p:txBody>
          <a:bodyPr wrap="square" rtlCol="0">
            <a:noAutofit/>
          </a:bodyPr>
          <a:lstStyle/>
          <a:p>
            <a:pPr fontAlgn="ctr"/>
            <a:r>
              <a:rPr lang="ru-RU" sz="1798">
                <a:solidFill>
                  <a:srgbClr val="1D1D1A"/>
                </a:solidFill>
                <a:latin typeface="Huawei Sans" panose="020C0503030203020204" pitchFamily="34" charset="0"/>
              </a:rPr>
              <a:t>A</a:t>
            </a:r>
          </a:p>
        </p:txBody>
      </p:sp>
      <p:sp>
        <p:nvSpPr>
          <p:cNvPr id="549" name="文本框 548"/>
          <p:cNvSpPr txBox="1"/>
          <p:nvPr/>
        </p:nvSpPr>
        <p:spPr>
          <a:xfrm>
            <a:off x="4858416" y="1222411"/>
            <a:ext cx="274327" cy="276891"/>
          </a:xfrm>
          <a:prstGeom prst="rect">
            <a:avLst/>
          </a:prstGeom>
          <a:noFill/>
        </p:spPr>
        <p:txBody>
          <a:bodyPr wrap="square" rtlCol="0">
            <a:noAutofit/>
          </a:bodyPr>
          <a:lstStyle/>
          <a:p>
            <a:pPr fontAlgn="ctr"/>
            <a:r>
              <a:rPr lang="ru-RU" sz="1200">
                <a:solidFill>
                  <a:srgbClr val="1D1D1A"/>
                </a:solidFill>
                <a:latin typeface="Huawei Sans" panose="020C0503030203020204" pitchFamily="34" charset="0"/>
              </a:rPr>
              <a:t>0</a:t>
            </a:r>
          </a:p>
        </p:txBody>
      </p:sp>
      <p:sp>
        <p:nvSpPr>
          <p:cNvPr id="550" name="文本框 549"/>
          <p:cNvSpPr txBox="1"/>
          <p:nvPr/>
        </p:nvSpPr>
        <p:spPr>
          <a:xfrm>
            <a:off x="6452578" y="1216602"/>
            <a:ext cx="364060" cy="276891"/>
          </a:xfrm>
          <a:prstGeom prst="rect">
            <a:avLst/>
          </a:prstGeom>
          <a:noFill/>
        </p:spPr>
        <p:txBody>
          <a:bodyPr wrap="square" rtlCol="0">
            <a:noAutofit/>
          </a:bodyPr>
          <a:lstStyle/>
          <a:p>
            <a:pPr fontAlgn="ctr"/>
            <a:r>
              <a:rPr lang="ru-RU" sz="1200">
                <a:solidFill>
                  <a:srgbClr val="1D1D1A"/>
                </a:solidFill>
                <a:latin typeface="Huawei Sans" panose="020C0503030203020204" pitchFamily="34" charset="0"/>
              </a:rPr>
              <a:t>13</a:t>
            </a:r>
          </a:p>
        </p:txBody>
      </p:sp>
      <p:sp>
        <p:nvSpPr>
          <p:cNvPr id="551" name="矩形 550"/>
          <p:cNvSpPr/>
          <p:nvPr/>
        </p:nvSpPr>
        <p:spPr bwMode="auto">
          <a:xfrm>
            <a:off x="4733717" y="1868637"/>
            <a:ext cx="2007373" cy="576022"/>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52" name="矩形 551"/>
          <p:cNvSpPr/>
          <p:nvPr/>
        </p:nvSpPr>
        <p:spPr bwMode="auto">
          <a:xfrm>
            <a:off x="4957084" y="2005643"/>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53" name="矩形 552"/>
          <p:cNvSpPr/>
          <p:nvPr/>
        </p:nvSpPr>
        <p:spPr bwMode="auto">
          <a:xfrm>
            <a:off x="4977493" y="2031826"/>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54" name="矩形 553"/>
          <p:cNvSpPr/>
          <p:nvPr/>
        </p:nvSpPr>
        <p:spPr bwMode="auto">
          <a:xfrm>
            <a:off x="4977493" y="2122276"/>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55" name="矩形 554"/>
          <p:cNvSpPr/>
          <p:nvPr/>
        </p:nvSpPr>
        <p:spPr bwMode="auto">
          <a:xfrm>
            <a:off x="4977493" y="2212724"/>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56" name="矩形 555"/>
          <p:cNvSpPr/>
          <p:nvPr/>
        </p:nvSpPr>
        <p:spPr bwMode="auto">
          <a:xfrm>
            <a:off x="4977493" y="2303174"/>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57" name="矩形 556"/>
          <p:cNvSpPr/>
          <p:nvPr/>
        </p:nvSpPr>
        <p:spPr bwMode="auto">
          <a:xfrm>
            <a:off x="5081963" y="2005643"/>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58" name="矩形 557"/>
          <p:cNvSpPr/>
          <p:nvPr/>
        </p:nvSpPr>
        <p:spPr bwMode="auto">
          <a:xfrm>
            <a:off x="5102373" y="2031826"/>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59" name="矩形 558"/>
          <p:cNvSpPr/>
          <p:nvPr/>
        </p:nvSpPr>
        <p:spPr bwMode="auto">
          <a:xfrm>
            <a:off x="5102373" y="2122276"/>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60" name="矩形 559"/>
          <p:cNvSpPr/>
          <p:nvPr/>
        </p:nvSpPr>
        <p:spPr bwMode="auto">
          <a:xfrm>
            <a:off x="5102373" y="2212724"/>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61" name="矩形 560"/>
          <p:cNvSpPr/>
          <p:nvPr/>
        </p:nvSpPr>
        <p:spPr bwMode="auto">
          <a:xfrm>
            <a:off x="5102373" y="2303174"/>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62" name="矩形 561"/>
          <p:cNvSpPr/>
          <p:nvPr/>
        </p:nvSpPr>
        <p:spPr bwMode="auto">
          <a:xfrm>
            <a:off x="5207950" y="2002922"/>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63" name="矩形 562"/>
          <p:cNvSpPr/>
          <p:nvPr/>
        </p:nvSpPr>
        <p:spPr bwMode="auto">
          <a:xfrm>
            <a:off x="5228359" y="2029105"/>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64" name="矩形 563"/>
          <p:cNvSpPr/>
          <p:nvPr/>
        </p:nvSpPr>
        <p:spPr bwMode="auto">
          <a:xfrm>
            <a:off x="5228359" y="2119554"/>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65" name="矩形 564"/>
          <p:cNvSpPr/>
          <p:nvPr/>
        </p:nvSpPr>
        <p:spPr bwMode="auto">
          <a:xfrm>
            <a:off x="5228359" y="2210003"/>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66" name="矩形 565"/>
          <p:cNvSpPr/>
          <p:nvPr/>
        </p:nvSpPr>
        <p:spPr bwMode="auto">
          <a:xfrm>
            <a:off x="5228359" y="2300453"/>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67" name="矩形 566"/>
          <p:cNvSpPr/>
          <p:nvPr/>
        </p:nvSpPr>
        <p:spPr bwMode="auto">
          <a:xfrm>
            <a:off x="5335209" y="2002922"/>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68" name="矩形 567"/>
          <p:cNvSpPr/>
          <p:nvPr/>
        </p:nvSpPr>
        <p:spPr bwMode="auto">
          <a:xfrm>
            <a:off x="5355618" y="2029105"/>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69" name="矩形 568"/>
          <p:cNvSpPr/>
          <p:nvPr/>
        </p:nvSpPr>
        <p:spPr bwMode="auto">
          <a:xfrm>
            <a:off x="5355618" y="2119554"/>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70" name="矩形 569"/>
          <p:cNvSpPr/>
          <p:nvPr/>
        </p:nvSpPr>
        <p:spPr bwMode="auto">
          <a:xfrm>
            <a:off x="5355618" y="2210003"/>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71" name="矩形 570"/>
          <p:cNvSpPr/>
          <p:nvPr/>
        </p:nvSpPr>
        <p:spPr bwMode="auto">
          <a:xfrm>
            <a:off x="5355618" y="2300453"/>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72" name="矩形 571"/>
          <p:cNvSpPr/>
          <p:nvPr/>
        </p:nvSpPr>
        <p:spPr bwMode="auto">
          <a:xfrm>
            <a:off x="5460088" y="2002922"/>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73" name="矩形 572"/>
          <p:cNvSpPr/>
          <p:nvPr/>
        </p:nvSpPr>
        <p:spPr bwMode="auto">
          <a:xfrm>
            <a:off x="5480499" y="2029105"/>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74" name="矩形 573"/>
          <p:cNvSpPr/>
          <p:nvPr/>
        </p:nvSpPr>
        <p:spPr bwMode="auto">
          <a:xfrm>
            <a:off x="5480499" y="2300453"/>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75" name="矩形 574"/>
          <p:cNvSpPr/>
          <p:nvPr/>
        </p:nvSpPr>
        <p:spPr bwMode="auto">
          <a:xfrm>
            <a:off x="5586075" y="2000201"/>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76" name="矩形 575"/>
          <p:cNvSpPr/>
          <p:nvPr/>
        </p:nvSpPr>
        <p:spPr bwMode="auto">
          <a:xfrm>
            <a:off x="5606484" y="2026385"/>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77" name="矩形 576"/>
          <p:cNvSpPr/>
          <p:nvPr/>
        </p:nvSpPr>
        <p:spPr bwMode="auto">
          <a:xfrm>
            <a:off x="5606484" y="2297732"/>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78" name="矩形 577"/>
          <p:cNvSpPr/>
          <p:nvPr/>
        </p:nvSpPr>
        <p:spPr bwMode="auto">
          <a:xfrm>
            <a:off x="5710954" y="2000201"/>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79" name="矩形 578"/>
          <p:cNvSpPr/>
          <p:nvPr/>
        </p:nvSpPr>
        <p:spPr bwMode="auto">
          <a:xfrm>
            <a:off x="5731363" y="2026385"/>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80" name="矩形 579"/>
          <p:cNvSpPr/>
          <p:nvPr/>
        </p:nvSpPr>
        <p:spPr bwMode="auto">
          <a:xfrm>
            <a:off x="5731363" y="2297732"/>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81" name="矩形 580"/>
          <p:cNvSpPr/>
          <p:nvPr/>
        </p:nvSpPr>
        <p:spPr bwMode="auto">
          <a:xfrm>
            <a:off x="5833857" y="2002554"/>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82" name="矩形 581"/>
          <p:cNvSpPr/>
          <p:nvPr/>
        </p:nvSpPr>
        <p:spPr bwMode="auto">
          <a:xfrm>
            <a:off x="5854267" y="2028739"/>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83" name="矩形 582"/>
          <p:cNvSpPr/>
          <p:nvPr/>
        </p:nvSpPr>
        <p:spPr bwMode="auto">
          <a:xfrm>
            <a:off x="5854267" y="2300086"/>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84" name="矩形 583"/>
          <p:cNvSpPr/>
          <p:nvPr/>
        </p:nvSpPr>
        <p:spPr bwMode="auto">
          <a:xfrm>
            <a:off x="5958737" y="2002554"/>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85" name="矩形 584"/>
          <p:cNvSpPr/>
          <p:nvPr/>
        </p:nvSpPr>
        <p:spPr bwMode="auto">
          <a:xfrm>
            <a:off x="5979146" y="2028739"/>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86" name="矩形 585"/>
          <p:cNvSpPr/>
          <p:nvPr/>
        </p:nvSpPr>
        <p:spPr bwMode="auto">
          <a:xfrm>
            <a:off x="5979146" y="2300086"/>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87" name="矩形 586"/>
          <p:cNvSpPr/>
          <p:nvPr/>
        </p:nvSpPr>
        <p:spPr bwMode="auto">
          <a:xfrm>
            <a:off x="6084723" y="1999834"/>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88" name="矩形 587"/>
          <p:cNvSpPr/>
          <p:nvPr/>
        </p:nvSpPr>
        <p:spPr bwMode="auto">
          <a:xfrm>
            <a:off x="6105132" y="2026018"/>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89" name="矩形 588"/>
          <p:cNvSpPr/>
          <p:nvPr/>
        </p:nvSpPr>
        <p:spPr bwMode="auto">
          <a:xfrm>
            <a:off x="6105132" y="2297364"/>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90" name="矩形 589"/>
          <p:cNvSpPr/>
          <p:nvPr/>
        </p:nvSpPr>
        <p:spPr bwMode="auto">
          <a:xfrm>
            <a:off x="6211982" y="1999834"/>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91" name="矩形 590"/>
          <p:cNvSpPr/>
          <p:nvPr/>
        </p:nvSpPr>
        <p:spPr bwMode="auto">
          <a:xfrm>
            <a:off x="6232394" y="2026018"/>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92" name="矩形 591"/>
          <p:cNvSpPr/>
          <p:nvPr/>
        </p:nvSpPr>
        <p:spPr bwMode="auto">
          <a:xfrm>
            <a:off x="6232394" y="211646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93" name="矩形 592"/>
          <p:cNvSpPr/>
          <p:nvPr/>
        </p:nvSpPr>
        <p:spPr bwMode="auto">
          <a:xfrm>
            <a:off x="6232394" y="2206916"/>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94" name="矩形 593"/>
          <p:cNvSpPr/>
          <p:nvPr/>
        </p:nvSpPr>
        <p:spPr bwMode="auto">
          <a:xfrm>
            <a:off x="6232394" y="2297364"/>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95" name="矩形 594"/>
          <p:cNvSpPr/>
          <p:nvPr/>
        </p:nvSpPr>
        <p:spPr bwMode="auto">
          <a:xfrm>
            <a:off x="6336864" y="1999834"/>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96" name="矩形 595"/>
          <p:cNvSpPr/>
          <p:nvPr/>
        </p:nvSpPr>
        <p:spPr bwMode="auto">
          <a:xfrm>
            <a:off x="6357273" y="2026018"/>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97" name="矩形 596"/>
          <p:cNvSpPr/>
          <p:nvPr/>
        </p:nvSpPr>
        <p:spPr bwMode="auto">
          <a:xfrm>
            <a:off x="6357273" y="211646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98" name="矩形 597"/>
          <p:cNvSpPr/>
          <p:nvPr/>
        </p:nvSpPr>
        <p:spPr bwMode="auto">
          <a:xfrm>
            <a:off x="6357273" y="2206916"/>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599" name="矩形 598"/>
          <p:cNvSpPr/>
          <p:nvPr/>
        </p:nvSpPr>
        <p:spPr bwMode="auto">
          <a:xfrm>
            <a:off x="6357273" y="2297364"/>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00" name="矩形 599"/>
          <p:cNvSpPr/>
          <p:nvPr/>
        </p:nvSpPr>
        <p:spPr bwMode="auto">
          <a:xfrm>
            <a:off x="6462848" y="1997112"/>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01" name="矩形 600"/>
          <p:cNvSpPr/>
          <p:nvPr/>
        </p:nvSpPr>
        <p:spPr bwMode="auto">
          <a:xfrm>
            <a:off x="6483260" y="202329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02" name="矩形 601"/>
          <p:cNvSpPr/>
          <p:nvPr/>
        </p:nvSpPr>
        <p:spPr bwMode="auto">
          <a:xfrm>
            <a:off x="6483260" y="2113746"/>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03" name="矩形 602"/>
          <p:cNvSpPr/>
          <p:nvPr/>
        </p:nvSpPr>
        <p:spPr bwMode="auto">
          <a:xfrm>
            <a:off x="6483260" y="2204195"/>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04" name="矩形 603"/>
          <p:cNvSpPr/>
          <p:nvPr/>
        </p:nvSpPr>
        <p:spPr bwMode="auto">
          <a:xfrm>
            <a:off x="6483260" y="2294644"/>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05" name="矩形 604"/>
          <p:cNvSpPr/>
          <p:nvPr/>
        </p:nvSpPr>
        <p:spPr bwMode="auto">
          <a:xfrm>
            <a:off x="6587730" y="1997112"/>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06" name="矩形 605"/>
          <p:cNvSpPr/>
          <p:nvPr/>
        </p:nvSpPr>
        <p:spPr bwMode="auto">
          <a:xfrm>
            <a:off x="6608139" y="202329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07" name="矩形 606"/>
          <p:cNvSpPr/>
          <p:nvPr/>
        </p:nvSpPr>
        <p:spPr bwMode="auto">
          <a:xfrm>
            <a:off x="6608139" y="2113746"/>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08" name="矩形 607"/>
          <p:cNvSpPr/>
          <p:nvPr/>
        </p:nvSpPr>
        <p:spPr bwMode="auto">
          <a:xfrm>
            <a:off x="6608139" y="2204195"/>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09" name="矩形 608"/>
          <p:cNvSpPr/>
          <p:nvPr/>
        </p:nvSpPr>
        <p:spPr bwMode="auto">
          <a:xfrm>
            <a:off x="6608139" y="2294644"/>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10" name="文本框 609"/>
          <p:cNvSpPr txBox="1"/>
          <p:nvPr/>
        </p:nvSpPr>
        <p:spPr>
          <a:xfrm>
            <a:off x="4729179" y="2033943"/>
            <a:ext cx="328808" cy="369060"/>
          </a:xfrm>
          <a:prstGeom prst="rect">
            <a:avLst/>
          </a:prstGeom>
          <a:noFill/>
        </p:spPr>
        <p:txBody>
          <a:bodyPr wrap="square" rtlCol="0">
            <a:noAutofit/>
          </a:bodyPr>
          <a:lstStyle/>
          <a:p>
            <a:pPr fontAlgn="ctr"/>
            <a:r>
              <a:rPr lang="ru-RU" sz="1798">
                <a:solidFill>
                  <a:srgbClr val="1D1D1A"/>
                </a:solidFill>
                <a:latin typeface="Huawei Sans" panose="020C0503030203020204" pitchFamily="34" charset="0"/>
              </a:rPr>
              <a:t>B</a:t>
            </a:r>
          </a:p>
        </p:txBody>
      </p:sp>
      <p:sp>
        <p:nvSpPr>
          <p:cNvPr id="611" name="文本框 610"/>
          <p:cNvSpPr txBox="1"/>
          <p:nvPr/>
        </p:nvSpPr>
        <p:spPr>
          <a:xfrm>
            <a:off x="4858416" y="1797447"/>
            <a:ext cx="274327" cy="276891"/>
          </a:xfrm>
          <a:prstGeom prst="rect">
            <a:avLst/>
          </a:prstGeom>
          <a:noFill/>
        </p:spPr>
        <p:txBody>
          <a:bodyPr wrap="square" rtlCol="0">
            <a:noAutofit/>
          </a:bodyPr>
          <a:lstStyle/>
          <a:p>
            <a:pPr fontAlgn="ctr"/>
            <a:r>
              <a:rPr lang="ru-RU" sz="1200">
                <a:solidFill>
                  <a:srgbClr val="1D1D1A"/>
                </a:solidFill>
                <a:latin typeface="Huawei Sans" panose="020C0503030203020204" pitchFamily="34" charset="0"/>
              </a:rPr>
              <a:t>0</a:t>
            </a:r>
          </a:p>
        </p:txBody>
      </p:sp>
      <p:sp>
        <p:nvSpPr>
          <p:cNvPr id="612" name="文本框 611"/>
          <p:cNvSpPr txBox="1"/>
          <p:nvPr/>
        </p:nvSpPr>
        <p:spPr>
          <a:xfrm>
            <a:off x="6452578" y="1791639"/>
            <a:ext cx="364060" cy="276891"/>
          </a:xfrm>
          <a:prstGeom prst="rect">
            <a:avLst/>
          </a:prstGeom>
          <a:noFill/>
        </p:spPr>
        <p:txBody>
          <a:bodyPr wrap="square" rtlCol="0">
            <a:noAutofit/>
          </a:bodyPr>
          <a:lstStyle/>
          <a:p>
            <a:pPr fontAlgn="ctr"/>
            <a:r>
              <a:rPr lang="ru-RU" sz="1200">
                <a:solidFill>
                  <a:srgbClr val="1D1D1A"/>
                </a:solidFill>
                <a:latin typeface="Huawei Sans" panose="020C0503030203020204" pitchFamily="34" charset="0"/>
              </a:rPr>
              <a:t>13</a:t>
            </a:r>
          </a:p>
        </p:txBody>
      </p:sp>
      <p:sp>
        <p:nvSpPr>
          <p:cNvPr id="613" name="矩形 612"/>
          <p:cNvSpPr/>
          <p:nvPr/>
        </p:nvSpPr>
        <p:spPr bwMode="auto">
          <a:xfrm>
            <a:off x="1447592" y="1284273"/>
            <a:ext cx="1983311" cy="576022"/>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14" name="矩形 613"/>
          <p:cNvSpPr/>
          <p:nvPr/>
        </p:nvSpPr>
        <p:spPr bwMode="auto">
          <a:xfrm>
            <a:off x="1646897" y="1421279"/>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15" name="矩形 614"/>
          <p:cNvSpPr/>
          <p:nvPr/>
        </p:nvSpPr>
        <p:spPr bwMode="auto">
          <a:xfrm>
            <a:off x="1667306" y="1447462"/>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16" name="矩形 615"/>
          <p:cNvSpPr/>
          <p:nvPr/>
        </p:nvSpPr>
        <p:spPr bwMode="auto">
          <a:xfrm>
            <a:off x="1667306" y="1537912"/>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17" name="矩形 616"/>
          <p:cNvSpPr/>
          <p:nvPr/>
        </p:nvSpPr>
        <p:spPr bwMode="auto">
          <a:xfrm>
            <a:off x="1667306" y="1628361"/>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18" name="矩形 617"/>
          <p:cNvSpPr/>
          <p:nvPr/>
        </p:nvSpPr>
        <p:spPr bwMode="auto">
          <a:xfrm>
            <a:off x="1667306" y="171880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19" name="矩形 618"/>
          <p:cNvSpPr/>
          <p:nvPr/>
        </p:nvSpPr>
        <p:spPr bwMode="auto">
          <a:xfrm>
            <a:off x="1771776" y="1421279"/>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20" name="矩形 619"/>
          <p:cNvSpPr/>
          <p:nvPr/>
        </p:nvSpPr>
        <p:spPr bwMode="auto">
          <a:xfrm>
            <a:off x="1792186" y="1447462"/>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21" name="矩形 620"/>
          <p:cNvSpPr/>
          <p:nvPr/>
        </p:nvSpPr>
        <p:spPr bwMode="auto">
          <a:xfrm>
            <a:off x="1792186" y="1537912"/>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22" name="矩形 621"/>
          <p:cNvSpPr/>
          <p:nvPr/>
        </p:nvSpPr>
        <p:spPr bwMode="auto">
          <a:xfrm>
            <a:off x="1792186" y="1628361"/>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23" name="矩形 622"/>
          <p:cNvSpPr/>
          <p:nvPr/>
        </p:nvSpPr>
        <p:spPr bwMode="auto">
          <a:xfrm>
            <a:off x="1792186" y="171880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24" name="矩形 623"/>
          <p:cNvSpPr/>
          <p:nvPr/>
        </p:nvSpPr>
        <p:spPr bwMode="auto">
          <a:xfrm>
            <a:off x="1897763" y="1418558"/>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25" name="矩形 624"/>
          <p:cNvSpPr/>
          <p:nvPr/>
        </p:nvSpPr>
        <p:spPr bwMode="auto">
          <a:xfrm>
            <a:off x="1918172" y="1444741"/>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26" name="矩形 625"/>
          <p:cNvSpPr/>
          <p:nvPr/>
        </p:nvSpPr>
        <p:spPr bwMode="auto">
          <a:xfrm>
            <a:off x="1918172" y="1535190"/>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27" name="矩形 626"/>
          <p:cNvSpPr/>
          <p:nvPr/>
        </p:nvSpPr>
        <p:spPr bwMode="auto">
          <a:xfrm>
            <a:off x="1918172" y="162563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28" name="矩形 627"/>
          <p:cNvSpPr/>
          <p:nvPr/>
        </p:nvSpPr>
        <p:spPr bwMode="auto">
          <a:xfrm>
            <a:off x="1918172" y="171608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29" name="矩形 628"/>
          <p:cNvSpPr/>
          <p:nvPr/>
        </p:nvSpPr>
        <p:spPr bwMode="auto">
          <a:xfrm>
            <a:off x="2025022" y="1418558"/>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30" name="矩形 629"/>
          <p:cNvSpPr/>
          <p:nvPr/>
        </p:nvSpPr>
        <p:spPr bwMode="auto">
          <a:xfrm>
            <a:off x="2045431" y="1444741"/>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31" name="矩形 630"/>
          <p:cNvSpPr/>
          <p:nvPr/>
        </p:nvSpPr>
        <p:spPr bwMode="auto">
          <a:xfrm>
            <a:off x="2045431" y="1535190"/>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32" name="矩形 631"/>
          <p:cNvSpPr/>
          <p:nvPr/>
        </p:nvSpPr>
        <p:spPr bwMode="auto">
          <a:xfrm>
            <a:off x="2045431" y="162563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33" name="矩形 632"/>
          <p:cNvSpPr/>
          <p:nvPr/>
        </p:nvSpPr>
        <p:spPr bwMode="auto">
          <a:xfrm>
            <a:off x="2045431" y="171608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34" name="矩形 633"/>
          <p:cNvSpPr/>
          <p:nvPr/>
        </p:nvSpPr>
        <p:spPr bwMode="auto">
          <a:xfrm>
            <a:off x="2149901" y="1418558"/>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35" name="矩形 634"/>
          <p:cNvSpPr/>
          <p:nvPr/>
        </p:nvSpPr>
        <p:spPr bwMode="auto">
          <a:xfrm>
            <a:off x="2170312" y="1444741"/>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36" name="矩形 635"/>
          <p:cNvSpPr/>
          <p:nvPr/>
        </p:nvSpPr>
        <p:spPr bwMode="auto">
          <a:xfrm>
            <a:off x="2170312" y="1716089"/>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37" name="矩形 636"/>
          <p:cNvSpPr/>
          <p:nvPr/>
        </p:nvSpPr>
        <p:spPr bwMode="auto">
          <a:xfrm>
            <a:off x="2275888" y="1415838"/>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38" name="矩形 637"/>
          <p:cNvSpPr/>
          <p:nvPr/>
        </p:nvSpPr>
        <p:spPr bwMode="auto">
          <a:xfrm>
            <a:off x="2296297" y="1442022"/>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39" name="矩形 638"/>
          <p:cNvSpPr/>
          <p:nvPr/>
        </p:nvSpPr>
        <p:spPr bwMode="auto">
          <a:xfrm>
            <a:off x="2296297" y="1713369"/>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40" name="矩形 639"/>
          <p:cNvSpPr/>
          <p:nvPr/>
        </p:nvSpPr>
        <p:spPr bwMode="auto">
          <a:xfrm>
            <a:off x="2400767" y="1415838"/>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41" name="矩形 640"/>
          <p:cNvSpPr/>
          <p:nvPr/>
        </p:nvSpPr>
        <p:spPr bwMode="auto">
          <a:xfrm>
            <a:off x="2421176" y="1442022"/>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42" name="矩形 641"/>
          <p:cNvSpPr/>
          <p:nvPr/>
        </p:nvSpPr>
        <p:spPr bwMode="auto">
          <a:xfrm>
            <a:off x="2421176" y="1713369"/>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43" name="矩形 642"/>
          <p:cNvSpPr/>
          <p:nvPr/>
        </p:nvSpPr>
        <p:spPr bwMode="auto">
          <a:xfrm>
            <a:off x="2523670" y="1418191"/>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44" name="矩形 643"/>
          <p:cNvSpPr/>
          <p:nvPr/>
        </p:nvSpPr>
        <p:spPr bwMode="auto">
          <a:xfrm>
            <a:off x="2544080" y="1444374"/>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45" name="矩形 644"/>
          <p:cNvSpPr/>
          <p:nvPr/>
        </p:nvSpPr>
        <p:spPr bwMode="auto">
          <a:xfrm>
            <a:off x="2544080" y="1715723"/>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46" name="矩形 645"/>
          <p:cNvSpPr/>
          <p:nvPr/>
        </p:nvSpPr>
        <p:spPr bwMode="auto">
          <a:xfrm>
            <a:off x="2648550" y="1418191"/>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47" name="矩形 646"/>
          <p:cNvSpPr/>
          <p:nvPr/>
        </p:nvSpPr>
        <p:spPr bwMode="auto">
          <a:xfrm>
            <a:off x="2668959" y="1444374"/>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48" name="矩形 647"/>
          <p:cNvSpPr/>
          <p:nvPr/>
        </p:nvSpPr>
        <p:spPr bwMode="auto">
          <a:xfrm>
            <a:off x="2668959" y="1715723"/>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49" name="矩形 648"/>
          <p:cNvSpPr/>
          <p:nvPr/>
        </p:nvSpPr>
        <p:spPr bwMode="auto">
          <a:xfrm>
            <a:off x="2774536" y="1415471"/>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50" name="矩形 649"/>
          <p:cNvSpPr/>
          <p:nvPr/>
        </p:nvSpPr>
        <p:spPr bwMode="auto">
          <a:xfrm>
            <a:off x="2794945" y="1441655"/>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51" name="矩形 650"/>
          <p:cNvSpPr/>
          <p:nvPr/>
        </p:nvSpPr>
        <p:spPr bwMode="auto">
          <a:xfrm>
            <a:off x="2794945" y="1713001"/>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52" name="矩形 651"/>
          <p:cNvSpPr/>
          <p:nvPr/>
        </p:nvSpPr>
        <p:spPr bwMode="auto">
          <a:xfrm>
            <a:off x="2901795" y="1415471"/>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53" name="矩形 652"/>
          <p:cNvSpPr/>
          <p:nvPr/>
        </p:nvSpPr>
        <p:spPr bwMode="auto">
          <a:xfrm>
            <a:off x="2922207" y="1441655"/>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54" name="矩形 653"/>
          <p:cNvSpPr/>
          <p:nvPr/>
        </p:nvSpPr>
        <p:spPr bwMode="auto">
          <a:xfrm>
            <a:off x="2922207" y="1532103"/>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55" name="矩形 654"/>
          <p:cNvSpPr/>
          <p:nvPr/>
        </p:nvSpPr>
        <p:spPr bwMode="auto">
          <a:xfrm>
            <a:off x="2922207" y="1622552"/>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56" name="矩形 655"/>
          <p:cNvSpPr/>
          <p:nvPr/>
        </p:nvSpPr>
        <p:spPr bwMode="auto">
          <a:xfrm>
            <a:off x="2922207" y="1713001"/>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57" name="矩形 656"/>
          <p:cNvSpPr/>
          <p:nvPr/>
        </p:nvSpPr>
        <p:spPr bwMode="auto">
          <a:xfrm>
            <a:off x="3026677" y="1415471"/>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58" name="矩形 657"/>
          <p:cNvSpPr/>
          <p:nvPr/>
        </p:nvSpPr>
        <p:spPr bwMode="auto">
          <a:xfrm>
            <a:off x="3047086" y="1441655"/>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59" name="矩形 658"/>
          <p:cNvSpPr/>
          <p:nvPr/>
        </p:nvSpPr>
        <p:spPr bwMode="auto">
          <a:xfrm>
            <a:off x="3047086" y="1532103"/>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60" name="矩形 659"/>
          <p:cNvSpPr/>
          <p:nvPr/>
        </p:nvSpPr>
        <p:spPr bwMode="auto">
          <a:xfrm>
            <a:off x="3047086" y="1622552"/>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61" name="矩形 660"/>
          <p:cNvSpPr/>
          <p:nvPr/>
        </p:nvSpPr>
        <p:spPr bwMode="auto">
          <a:xfrm>
            <a:off x="3047086" y="1713001"/>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62" name="矩形 661"/>
          <p:cNvSpPr/>
          <p:nvPr/>
        </p:nvSpPr>
        <p:spPr bwMode="auto">
          <a:xfrm>
            <a:off x="3152661" y="1412749"/>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63" name="矩形 662"/>
          <p:cNvSpPr/>
          <p:nvPr/>
        </p:nvSpPr>
        <p:spPr bwMode="auto">
          <a:xfrm>
            <a:off x="3173073" y="1438934"/>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64" name="矩形 663"/>
          <p:cNvSpPr/>
          <p:nvPr/>
        </p:nvSpPr>
        <p:spPr bwMode="auto">
          <a:xfrm>
            <a:off x="3173073" y="1529382"/>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65" name="矩形 664"/>
          <p:cNvSpPr/>
          <p:nvPr/>
        </p:nvSpPr>
        <p:spPr bwMode="auto">
          <a:xfrm>
            <a:off x="3173073" y="1619831"/>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66" name="矩形 665"/>
          <p:cNvSpPr/>
          <p:nvPr/>
        </p:nvSpPr>
        <p:spPr bwMode="auto">
          <a:xfrm>
            <a:off x="3173073" y="1710281"/>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67" name="矩形 666"/>
          <p:cNvSpPr/>
          <p:nvPr/>
        </p:nvSpPr>
        <p:spPr bwMode="auto">
          <a:xfrm>
            <a:off x="3277541" y="1412749"/>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68" name="矩形 667"/>
          <p:cNvSpPr/>
          <p:nvPr/>
        </p:nvSpPr>
        <p:spPr bwMode="auto">
          <a:xfrm>
            <a:off x="3297952" y="1438934"/>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69" name="矩形 668"/>
          <p:cNvSpPr/>
          <p:nvPr/>
        </p:nvSpPr>
        <p:spPr bwMode="auto">
          <a:xfrm>
            <a:off x="3297952" y="1529382"/>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70" name="矩形 669"/>
          <p:cNvSpPr/>
          <p:nvPr/>
        </p:nvSpPr>
        <p:spPr bwMode="auto">
          <a:xfrm>
            <a:off x="3297952" y="1619831"/>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71" name="矩形 670"/>
          <p:cNvSpPr/>
          <p:nvPr/>
        </p:nvSpPr>
        <p:spPr bwMode="auto">
          <a:xfrm>
            <a:off x="3297952" y="1710281"/>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72" name="文本框 671"/>
          <p:cNvSpPr txBox="1"/>
          <p:nvPr/>
        </p:nvSpPr>
        <p:spPr>
          <a:xfrm>
            <a:off x="1418992" y="1449580"/>
            <a:ext cx="346435" cy="369060"/>
          </a:xfrm>
          <a:prstGeom prst="rect">
            <a:avLst/>
          </a:prstGeom>
          <a:noFill/>
        </p:spPr>
        <p:txBody>
          <a:bodyPr wrap="square" rtlCol="0">
            <a:noAutofit/>
          </a:bodyPr>
          <a:lstStyle/>
          <a:p>
            <a:pPr fontAlgn="ctr"/>
            <a:r>
              <a:rPr lang="ru-RU" sz="1798">
                <a:solidFill>
                  <a:srgbClr val="1D1D1A"/>
                </a:solidFill>
                <a:latin typeface="Huawei Sans" panose="020C0503030203020204" pitchFamily="34" charset="0"/>
              </a:rPr>
              <a:t>A</a:t>
            </a:r>
          </a:p>
        </p:txBody>
      </p:sp>
      <p:sp>
        <p:nvSpPr>
          <p:cNvPr id="673" name="文本框 672"/>
          <p:cNvSpPr txBox="1"/>
          <p:nvPr/>
        </p:nvSpPr>
        <p:spPr>
          <a:xfrm>
            <a:off x="2124266" y="977088"/>
            <a:ext cx="1165341" cy="282610"/>
          </a:xfrm>
          <a:prstGeom prst="rect">
            <a:avLst/>
          </a:prstGeom>
          <a:noFill/>
        </p:spPr>
        <p:txBody>
          <a:bodyPr wrap="square" rtlCol="0">
            <a:noAutofit/>
          </a:bodyPr>
          <a:lstStyle/>
          <a:p>
            <a:pPr fontAlgn="ctr"/>
            <a:r>
              <a:rPr lang="ru-RU" sz="1399" dirty="0">
                <a:solidFill>
                  <a:srgbClr val="1D1D1A"/>
                </a:solidFill>
                <a:latin typeface="Huawei Sans" panose="020C0503030203020204" pitchFamily="34" charset="0"/>
              </a:rPr>
              <a:t>Движок 0</a:t>
            </a:r>
          </a:p>
        </p:txBody>
      </p:sp>
      <p:sp>
        <p:nvSpPr>
          <p:cNvPr id="674" name="文本框 673"/>
          <p:cNvSpPr txBox="1"/>
          <p:nvPr/>
        </p:nvSpPr>
        <p:spPr>
          <a:xfrm>
            <a:off x="3142391" y="1207275"/>
            <a:ext cx="364060" cy="276891"/>
          </a:xfrm>
          <a:prstGeom prst="rect">
            <a:avLst/>
          </a:prstGeom>
          <a:noFill/>
        </p:spPr>
        <p:txBody>
          <a:bodyPr wrap="square" rtlCol="0">
            <a:noAutofit/>
          </a:bodyPr>
          <a:lstStyle/>
          <a:p>
            <a:pPr fontAlgn="ctr"/>
            <a:r>
              <a:rPr lang="ru-RU" sz="1200">
                <a:solidFill>
                  <a:srgbClr val="1D1D1A"/>
                </a:solidFill>
                <a:latin typeface="Huawei Sans" panose="020C0503030203020204" pitchFamily="34" charset="0"/>
              </a:rPr>
              <a:t>13</a:t>
            </a:r>
          </a:p>
        </p:txBody>
      </p:sp>
      <p:sp>
        <p:nvSpPr>
          <p:cNvPr id="675" name="矩形 674"/>
          <p:cNvSpPr/>
          <p:nvPr/>
        </p:nvSpPr>
        <p:spPr bwMode="auto">
          <a:xfrm>
            <a:off x="1447592" y="1859310"/>
            <a:ext cx="1983311" cy="576022"/>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76" name="矩形 675"/>
          <p:cNvSpPr/>
          <p:nvPr/>
        </p:nvSpPr>
        <p:spPr bwMode="auto">
          <a:xfrm>
            <a:off x="1646897" y="1996316"/>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77" name="矩形 676"/>
          <p:cNvSpPr/>
          <p:nvPr/>
        </p:nvSpPr>
        <p:spPr bwMode="auto">
          <a:xfrm>
            <a:off x="1667306" y="2022500"/>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78" name="矩形 677"/>
          <p:cNvSpPr/>
          <p:nvPr/>
        </p:nvSpPr>
        <p:spPr bwMode="auto">
          <a:xfrm>
            <a:off x="1667306" y="2112948"/>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79" name="矩形 678"/>
          <p:cNvSpPr/>
          <p:nvPr/>
        </p:nvSpPr>
        <p:spPr bwMode="auto">
          <a:xfrm>
            <a:off x="1667306" y="220339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80" name="矩形 679"/>
          <p:cNvSpPr/>
          <p:nvPr/>
        </p:nvSpPr>
        <p:spPr bwMode="auto">
          <a:xfrm>
            <a:off x="1667306" y="2293846"/>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81" name="矩形 680"/>
          <p:cNvSpPr/>
          <p:nvPr/>
        </p:nvSpPr>
        <p:spPr bwMode="auto">
          <a:xfrm>
            <a:off x="1771776" y="1996316"/>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82" name="矩形 681"/>
          <p:cNvSpPr/>
          <p:nvPr/>
        </p:nvSpPr>
        <p:spPr bwMode="auto">
          <a:xfrm>
            <a:off x="1792186" y="2022500"/>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83" name="矩形 682"/>
          <p:cNvSpPr/>
          <p:nvPr/>
        </p:nvSpPr>
        <p:spPr bwMode="auto">
          <a:xfrm>
            <a:off x="1792186" y="2112948"/>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84" name="矩形 683"/>
          <p:cNvSpPr/>
          <p:nvPr/>
        </p:nvSpPr>
        <p:spPr bwMode="auto">
          <a:xfrm>
            <a:off x="1792186" y="220339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85" name="矩形 684"/>
          <p:cNvSpPr/>
          <p:nvPr/>
        </p:nvSpPr>
        <p:spPr bwMode="auto">
          <a:xfrm>
            <a:off x="1792186" y="2293846"/>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86" name="矩形 685"/>
          <p:cNvSpPr/>
          <p:nvPr/>
        </p:nvSpPr>
        <p:spPr bwMode="auto">
          <a:xfrm>
            <a:off x="1897763" y="1993596"/>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87" name="矩形 686"/>
          <p:cNvSpPr/>
          <p:nvPr/>
        </p:nvSpPr>
        <p:spPr bwMode="auto">
          <a:xfrm>
            <a:off x="1918172" y="201977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88" name="矩形 687"/>
          <p:cNvSpPr/>
          <p:nvPr/>
        </p:nvSpPr>
        <p:spPr bwMode="auto">
          <a:xfrm>
            <a:off x="1918172" y="211022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89" name="矩形 688"/>
          <p:cNvSpPr/>
          <p:nvPr/>
        </p:nvSpPr>
        <p:spPr bwMode="auto">
          <a:xfrm>
            <a:off x="1918172" y="220067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90" name="矩形 689"/>
          <p:cNvSpPr/>
          <p:nvPr/>
        </p:nvSpPr>
        <p:spPr bwMode="auto">
          <a:xfrm>
            <a:off x="1918172" y="2291126"/>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91" name="矩形 690"/>
          <p:cNvSpPr/>
          <p:nvPr/>
        </p:nvSpPr>
        <p:spPr bwMode="auto">
          <a:xfrm>
            <a:off x="2025022" y="1993596"/>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92" name="矩形 691"/>
          <p:cNvSpPr/>
          <p:nvPr/>
        </p:nvSpPr>
        <p:spPr bwMode="auto">
          <a:xfrm>
            <a:off x="2045431" y="201977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93" name="矩形 692"/>
          <p:cNvSpPr/>
          <p:nvPr/>
        </p:nvSpPr>
        <p:spPr bwMode="auto">
          <a:xfrm>
            <a:off x="2045431" y="211022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94" name="矩形 693"/>
          <p:cNvSpPr/>
          <p:nvPr/>
        </p:nvSpPr>
        <p:spPr bwMode="auto">
          <a:xfrm>
            <a:off x="2045431" y="220067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95" name="矩形 694"/>
          <p:cNvSpPr/>
          <p:nvPr/>
        </p:nvSpPr>
        <p:spPr bwMode="auto">
          <a:xfrm>
            <a:off x="2045431" y="2291126"/>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96" name="矩形 695"/>
          <p:cNvSpPr/>
          <p:nvPr/>
        </p:nvSpPr>
        <p:spPr bwMode="auto">
          <a:xfrm>
            <a:off x="2149901" y="1993596"/>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97" name="矩形 696"/>
          <p:cNvSpPr/>
          <p:nvPr/>
        </p:nvSpPr>
        <p:spPr bwMode="auto">
          <a:xfrm>
            <a:off x="2170312" y="2019779"/>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98" name="矩形 697"/>
          <p:cNvSpPr/>
          <p:nvPr/>
        </p:nvSpPr>
        <p:spPr bwMode="auto">
          <a:xfrm>
            <a:off x="2170312" y="2291126"/>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699" name="矩形 698"/>
          <p:cNvSpPr/>
          <p:nvPr/>
        </p:nvSpPr>
        <p:spPr bwMode="auto">
          <a:xfrm>
            <a:off x="2275888" y="1990875"/>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00" name="矩形 699"/>
          <p:cNvSpPr/>
          <p:nvPr/>
        </p:nvSpPr>
        <p:spPr bwMode="auto">
          <a:xfrm>
            <a:off x="2296297" y="2017058"/>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01" name="矩形 700"/>
          <p:cNvSpPr/>
          <p:nvPr/>
        </p:nvSpPr>
        <p:spPr bwMode="auto">
          <a:xfrm>
            <a:off x="2296297" y="2288404"/>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02" name="矩形 701"/>
          <p:cNvSpPr/>
          <p:nvPr/>
        </p:nvSpPr>
        <p:spPr bwMode="auto">
          <a:xfrm>
            <a:off x="2400767" y="1990875"/>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03" name="矩形 702"/>
          <p:cNvSpPr/>
          <p:nvPr/>
        </p:nvSpPr>
        <p:spPr bwMode="auto">
          <a:xfrm>
            <a:off x="2421176" y="2017058"/>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04" name="矩形 703"/>
          <p:cNvSpPr/>
          <p:nvPr/>
        </p:nvSpPr>
        <p:spPr bwMode="auto">
          <a:xfrm>
            <a:off x="2421176" y="2288404"/>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05" name="矩形 704"/>
          <p:cNvSpPr/>
          <p:nvPr/>
        </p:nvSpPr>
        <p:spPr bwMode="auto">
          <a:xfrm>
            <a:off x="2523670" y="1993229"/>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06" name="矩形 705"/>
          <p:cNvSpPr/>
          <p:nvPr/>
        </p:nvSpPr>
        <p:spPr bwMode="auto">
          <a:xfrm>
            <a:off x="2544080" y="2019412"/>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07" name="矩形 706"/>
          <p:cNvSpPr/>
          <p:nvPr/>
        </p:nvSpPr>
        <p:spPr bwMode="auto">
          <a:xfrm>
            <a:off x="2544080" y="2290759"/>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08" name="矩形 707"/>
          <p:cNvSpPr/>
          <p:nvPr/>
        </p:nvSpPr>
        <p:spPr bwMode="auto">
          <a:xfrm>
            <a:off x="2648550" y="1993229"/>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09" name="矩形 708"/>
          <p:cNvSpPr/>
          <p:nvPr/>
        </p:nvSpPr>
        <p:spPr bwMode="auto">
          <a:xfrm>
            <a:off x="2668959" y="2019412"/>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10" name="矩形 709"/>
          <p:cNvSpPr/>
          <p:nvPr/>
        </p:nvSpPr>
        <p:spPr bwMode="auto">
          <a:xfrm>
            <a:off x="2668959" y="2290759"/>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11" name="矩形 710"/>
          <p:cNvSpPr/>
          <p:nvPr/>
        </p:nvSpPr>
        <p:spPr bwMode="auto">
          <a:xfrm>
            <a:off x="2774536" y="1990507"/>
            <a:ext cx="89438" cy="416544"/>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12" name="矩形 711"/>
          <p:cNvSpPr/>
          <p:nvPr/>
        </p:nvSpPr>
        <p:spPr bwMode="auto">
          <a:xfrm>
            <a:off x="2794945" y="2016690"/>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13" name="矩形 712"/>
          <p:cNvSpPr/>
          <p:nvPr/>
        </p:nvSpPr>
        <p:spPr bwMode="auto">
          <a:xfrm>
            <a:off x="2794945" y="2288038"/>
            <a:ext cx="45701" cy="90449"/>
          </a:xfrm>
          <a:prstGeom prst="rect">
            <a:avLst/>
          </a:prstGeom>
          <a:solidFill>
            <a:srgbClr val="00FF00"/>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14" name="矩形 713"/>
          <p:cNvSpPr/>
          <p:nvPr/>
        </p:nvSpPr>
        <p:spPr bwMode="auto">
          <a:xfrm>
            <a:off x="2901795" y="1990507"/>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15" name="矩形 714"/>
          <p:cNvSpPr/>
          <p:nvPr/>
        </p:nvSpPr>
        <p:spPr bwMode="auto">
          <a:xfrm>
            <a:off x="2922207" y="2016690"/>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16" name="矩形 715"/>
          <p:cNvSpPr/>
          <p:nvPr/>
        </p:nvSpPr>
        <p:spPr bwMode="auto">
          <a:xfrm>
            <a:off x="2922207" y="210713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17" name="矩形 716"/>
          <p:cNvSpPr/>
          <p:nvPr/>
        </p:nvSpPr>
        <p:spPr bwMode="auto">
          <a:xfrm>
            <a:off x="2922207" y="219758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18" name="矩形 717"/>
          <p:cNvSpPr/>
          <p:nvPr/>
        </p:nvSpPr>
        <p:spPr bwMode="auto">
          <a:xfrm>
            <a:off x="2922207" y="2288038"/>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19" name="矩形 718"/>
          <p:cNvSpPr/>
          <p:nvPr/>
        </p:nvSpPr>
        <p:spPr bwMode="auto">
          <a:xfrm>
            <a:off x="3026677" y="1990507"/>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20" name="矩形 719"/>
          <p:cNvSpPr/>
          <p:nvPr/>
        </p:nvSpPr>
        <p:spPr bwMode="auto">
          <a:xfrm>
            <a:off x="3047086" y="2016690"/>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21" name="矩形 720"/>
          <p:cNvSpPr/>
          <p:nvPr/>
        </p:nvSpPr>
        <p:spPr bwMode="auto">
          <a:xfrm>
            <a:off x="3047086" y="210713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22" name="矩形 721"/>
          <p:cNvSpPr/>
          <p:nvPr/>
        </p:nvSpPr>
        <p:spPr bwMode="auto">
          <a:xfrm>
            <a:off x="3047086" y="219758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23" name="矩形 722"/>
          <p:cNvSpPr/>
          <p:nvPr/>
        </p:nvSpPr>
        <p:spPr bwMode="auto">
          <a:xfrm>
            <a:off x="3047086" y="2288038"/>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24" name="矩形 723"/>
          <p:cNvSpPr/>
          <p:nvPr/>
        </p:nvSpPr>
        <p:spPr bwMode="auto">
          <a:xfrm>
            <a:off x="3152661" y="1987787"/>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25" name="矩形 724"/>
          <p:cNvSpPr/>
          <p:nvPr/>
        </p:nvSpPr>
        <p:spPr bwMode="auto">
          <a:xfrm>
            <a:off x="3173073" y="2013970"/>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26" name="矩形 725"/>
          <p:cNvSpPr/>
          <p:nvPr/>
        </p:nvSpPr>
        <p:spPr bwMode="auto">
          <a:xfrm>
            <a:off x="3173073" y="210441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27" name="矩形 726"/>
          <p:cNvSpPr/>
          <p:nvPr/>
        </p:nvSpPr>
        <p:spPr bwMode="auto">
          <a:xfrm>
            <a:off x="3173073" y="2194868"/>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28" name="矩形 727"/>
          <p:cNvSpPr/>
          <p:nvPr/>
        </p:nvSpPr>
        <p:spPr bwMode="auto">
          <a:xfrm>
            <a:off x="3173073" y="228531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29" name="矩形 728"/>
          <p:cNvSpPr/>
          <p:nvPr/>
        </p:nvSpPr>
        <p:spPr bwMode="auto">
          <a:xfrm>
            <a:off x="3277541" y="1987787"/>
            <a:ext cx="89438" cy="416544"/>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30" name="矩形 729"/>
          <p:cNvSpPr/>
          <p:nvPr/>
        </p:nvSpPr>
        <p:spPr bwMode="auto">
          <a:xfrm>
            <a:off x="3297952" y="2013970"/>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31" name="矩形 730"/>
          <p:cNvSpPr/>
          <p:nvPr/>
        </p:nvSpPr>
        <p:spPr bwMode="auto">
          <a:xfrm>
            <a:off x="3297952" y="2104419"/>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32" name="矩形 731"/>
          <p:cNvSpPr/>
          <p:nvPr/>
        </p:nvSpPr>
        <p:spPr bwMode="auto">
          <a:xfrm>
            <a:off x="3297952" y="2194868"/>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33" name="矩形 732"/>
          <p:cNvSpPr/>
          <p:nvPr/>
        </p:nvSpPr>
        <p:spPr bwMode="auto">
          <a:xfrm>
            <a:off x="3297952" y="2285317"/>
            <a:ext cx="45701" cy="90449"/>
          </a:xfrm>
          <a:prstGeom prst="rect">
            <a:avLst/>
          </a:prstGeom>
          <a:no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endParaRPr lang="en-US" altLang="zh-CN" sz="1798" dirty="0">
              <a:solidFill>
                <a:srgbClr val="1D1D1A"/>
              </a:solidFill>
              <a:latin typeface="Huawei Sans" panose="020C0503030203020204" pitchFamily="34" charset="0"/>
            </a:endParaRPr>
          </a:p>
        </p:txBody>
      </p:sp>
      <p:sp>
        <p:nvSpPr>
          <p:cNvPr id="734" name="文本框 733"/>
          <p:cNvSpPr txBox="1"/>
          <p:nvPr/>
        </p:nvSpPr>
        <p:spPr>
          <a:xfrm>
            <a:off x="1425724" y="2043268"/>
            <a:ext cx="328808" cy="369060"/>
          </a:xfrm>
          <a:prstGeom prst="rect">
            <a:avLst/>
          </a:prstGeom>
          <a:noFill/>
        </p:spPr>
        <p:txBody>
          <a:bodyPr wrap="square" rtlCol="0">
            <a:noAutofit/>
          </a:bodyPr>
          <a:lstStyle/>
          <a:p>
            <a:pPr fontAlgn="ctr"/>
            <a:r>
              <a:rPr lang="ru-RU" sz="1798">
                <a:solidFill>
                  <a:srgbClr val="1D1D1A"/>
                </a:solidFill>
                <a:latin typeface="Huawei Sans" panose="020C0503030203020204" pitchFamily="34" charset="0"/>
              </a:rPr>
              <a:t>B</a:t>
            </a:r>
          </a:p>
        </p:txBody>
      </p:sp>
      <p:sp>
        <p:nvSpPr>
          <p:cNvPr id="735" name="文本框 734"/>
          <p:cNvSpPr txBox="1"/>
          <p:nvPr/>
        </p:nvSpPr>
        <p:spPr>
          <a:xfrm>
            <a:off x="1548229" y="1788120"/>
            <a:ext cx="274327" cy="276891"/>
          </a:xfrm>
          <a:prstGeom prst="rect">
            <a:avLst/>
          </a:prstGeom>
          <a:noFill/>
        </p:spPr>
        <p:txBody>
          <a:bodyPr wrap="square" rtlCol="0">
            <a:noAutofit/>
          </a:bodyPr>
          <a:lstStyle/>
          <a:p>
            <a:pPr fontAlgn="ctr"/>
            <a:r>
              <a:rPr lang="ru-RU" sz="1200">
                <a:solidFill>
                  <a:srgbClr val="1D1D1A"/>
                </a:solidFill>
                <a:latin typeface="Huawei Sans" panose="020C0503030203020204" pitchFamily="34" charset="0"/>
              </a:rPr>
              <a:t>0</a:t>
            </a:r>
          </a:p>
        </p:txBody>
      </p:sp>
      <p:sp>
        <p:nvSpPr>
          <p:cNvPr id="736" name="文本框 735"/>
          <p:cNvSpPr txBox="1"/>
          <p:nvPr/>
        </p:nvSpPr>
        <p:spPr>
          <a:xfrm>
            <a:off x="3142391" y="1782312"/>
            <a:ext cx="364060" cy="276891"/>
          </a:xfrm>
          <a:prstGeom prst="rect">
            <a:avLst/>
          </a:prstGeom>
          <a:noFill/>
        </p:spPr>
        <p:txBody>
          <a:bodyPr wrap="square" rtlCol="0">
            <a:noAutofit/>
          </a:bodyPr>
          <a:lstStyle/>
          <a:p>
            <a:pPr fontAlgn="ctr"/>
            <a:r>
              <a:rPr lang="ru-RU" sz="1200">
                <a:solidFill>
                  <a:srgbClr val="1D1D1A"/>
                </a:solidFill>
                <a:latin typeface="Huawei Sans" panose="020C0503030203020204" pitchFamily="34" charset="0"/>
              </a:rPr>
              <a:t>13</a:t>
            </a:r>
          </a:p>
        </p:txBody>
      </p:sp>
      <p:cxnSp>
        <p:nvCxnSpPr>
          <p:cNvPr id="737" name="直接连接符 736"/>
          <p:cNvCxnSpPr/>
          <p:nvPr/>
        </p:nvCxnSpPr>
        <p:spPr bwMode="auto">
          <a:xfrm>
            <a:off x="1190933" y="1490653"/>
            <a:ext cx="1007577" cy="0"/>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8" name="直接连接符 737"/>
          <p:cNvCxnSpPr/>
          <p:nvPr/>
        </p:nvCxnSpPr>
        <p:spPr bwMode="auto">
          <a:xfrm flipV="1">
            <a:off x="1428657" y="2086023"/>
            <a:ext cx="755684" cy="0"/>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9" name="直接连接符 738"/>
          <p:cNvCxnSpPr/>
          <p:nvPr/>
        </p:nvCxnSpPr>
        <p:spPr bwMode="auto">
          <a:xfrm>
            <a:off x="4174844" y="1484182"/>
            <a:ext cx="1331441" cy="0"/>
          </a:xfrm>
          <a:prstGeom prst="line">
            <a:avLst/>
          </a:prstGeom>
          <a:noFill/>
          <a:ln w="19050" cap="flat" cmpd="sng" algn="ctr">
            <a:solidFill>
              <a:srgbClr val="00B0F0"/>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0" name="直接连接符 739"/>
          <p:cNvCxnSpPr/>
          <p:nvPr/>
        </p:nvCxnSpPr>
        <p:spPr bwMode="auto">
          <a:xfrm>
            <a:off x="4350062" y="2052952"/>
            <a:ext cx="1151517" cy="0"/>
          </a:xfrm>
          <a:prstGeom prst="line">
            <a:avLst/>
          </a:prstGeom>
          <a:noFill/>
          <a:ln w="19050" cap="flat" cmpd="sng" algn="ctr">
            <a:solidFill>
              <a:schemeClr val="accent6">
                <a:lumMod val="75000"/>
              </a:schemeClr>
            </a:solidFill>
            <a:prstDash val="soli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组合 3"/>
          <p:cNvGrpSpPr/>
          <p:nvPr/>
        </p:nvGrpSpPr>
        <p:grpSpPr>
          <a:xfrm>
            <a:off x="759381" y="3716105"/>
            <a:ext cx="2228894" cy="2294476"/>
            <a:chOff x="499090" y="3960574"/>
            <a:chExt cx="2228894" cy="2294476"/>
          </a:xfrm>
        </p:grpSpPr>
        <p:sp>
          <p:nvSpPr>
            <p:cNvPr id="762" name="文本框 32"/>
            <p:cNvSpPr txBox="1"/>
            <p:nvPr/>
          </p:nvSpPr>
          <p:spPr>
            <a:xfrm flipH="1">
              <a:off x="499090" y="3960574"/>
              <a:ext cx="2228894" cy="2294476"/>
            </a:xfrm>
            <a:prstGeom prst="rect">
              <a:avLst/>
            </a:prstGeom>
            <a:noFill/>
            <a:ln>
              <a:solidFill>
                <a:schemeClr val="tx1"/>
              </a:solidFill>
              <a:prstDash val="dash"/>
            </a:ln>
          </p:spPr>
          <p:txBody>
            <a:bodyPr wrap="square" rtlCol="0">
              <a:noAutofit/>
            </a:bodyPr>
            <a:lstStyle>
              <a:defPPr>
                <a:defRPr lang="en-US"/>
              </a:defPPr>
              <a:lvl1pPr marL="171450" indent="-171450">
                <a:buFont typeface="Arial" panose="020B0604020202020204" pitchFamily="34" charset="0"/>
                <a:buChar char="•"/>
                <a:defRPr sz="1200">
                  <a:ea typeface="微软雅黑" panose="020B0503020204020204" pitchFamily="34" charset="-122"/>
                </a:defRPr>
              </a:lvl1pPr>
            </a:lstStyle>
            <a:p>
              <a:pPr fontAlgn="ctr"/>
              <a:endParaRPr lang="en-US" altLang="zh-CN" sz="1399" dirty="0">
                <a:solidFill>
                  <a:srgbClr val="1D1D1A"/>
                </a:solidFill>
                <a:latin typeface="Huawei Sans" panose="020C0503030203020204" pitchFamily="34" charset="0"/>
                <a:ea typeface="+mn-ea"/>
                <a:cs typeface="Calibri" panose="020F0502020204030204" pitchFamily="34" charset="0"/>
              </a:endParaRPr>
            </a:p>
            <a:p>
              <a:pPr fontAlgn="ctr"/>
              <a:endParaRPr lang="en-US" altLang="zh-CN" sz="1399" dirty="0">
                <a:solidFill>
                  <a:srgbClr val="1D1D1A"/>
                </a:solidFill>
                <a:latin typeface="Huawei Sans" panose="020C0503030203020204" pitchFamily="34" charset="0"/>
                <a:ea typeface="+mn-ea"/>
                <a:cs typeface="Calibri" panose="020F0502020204030204" pitchFamily="34" charset="0"/>
              </a:endParaRPr>
            </a:p>
            <a:p>
              <a:pPr fontAlgn="ctr"/>
              <a:endParaRPr lang="en-US" altLang="zh-CN" sz="1399" dirty="0">
                <a:solidFill>
                  <a:srgbClr val="1D1D1A"/>
                </a:solidFill>
                <a:latin typeface="Huawei Sans" panose="020C0503030203020204" pitchFamily="34" charset="0"/>
                <a:ea typeface="+mn-ea"/>
                <a:cs typeface="Calibri" panose="020F0502020204030204" pitchFamily="34" charset="0"/>
              </a:endParaRPr>
            </a:p>
            <a:p>
              <a:pPr fontAlgn="ctr"/>
              <a:endParaRPr lang="en-US" altLang="zh-CN" sz="1399" dirty="0">
                <a:solidFill>
                  <a:srgbClr val="1D1D1A"/>
                </a:solidFill>
                <a:latin typeface="Huawei Sans" panose="020C0503030203020204" pitchFamily="34" charset="0"/>
                <a:ea typeface="+mn-ea"/>
                <a:cs typeface="Calibri" panose="020F0502020204030204" pitchFamily="34" charset="0"/>
              </a:endParaRPr>
            </a:p>
            <a:p>
              <a:pPr fontAlgn="ctr"/>
              <a:endParaRPr lang="en-US" altLang="zh-CN" sz="1399" dirty="0">
                <a:solidFill>
                  <a:srgbClr val="1D1D1A"/>
                </a:solidFill>
                <a:latin typeface="Huawei Sans" panose="020C0503030203020204" pitchFamily="34" charset="0"/>
                <a:ea typeface="+mn-ea"/>
                <a:cs typeface="Calibri" panose="020F0502020204030204" pitchFamily="34" charset="0"/>
              </a:endParaRPr>
            </a:p>
            <a:p>
              <a:pPr fontAlgn="ctr"/>
              <a:endParaRPr lang="en-US" altLang="zh-CN" sz="1399" dirty="0">
                <a:solidFill>
                  <a:srgbClr val="1D1D1A"/>
                </a:solidFill>
                <a:latin typeface="Huawei Sans" panose="020C0503030203020204" pitchFamily="34" charset="0"/>
                <a:ea typeface="+mn-ea"/>
                <a:cs typeface="Calibri" panose="020F0502020204030204" pitchFamily="34" charset="0"/>
              </a:endParaRPr>
            </a:p>
            <a:p>
              <a:pPr fontAlgn="ctr"/>
              <a:endParaRPr lang="en-US" altLang="zh-CN" sz="1399" dirty="0">
                <a:solidFill>
                  <a:srgbClr val="1D1D1A"/>
                </a:solidFill>
                <a:latin typeface="Huawei Sans" panose="020C0503030203020204" pitchFamily="34" charset="0"/>
                <a:ea typeface="+mn-ea"/>
                <a:cs typeface="Calibri" panose="020F0502020204030204" pitchFamily="34" charset="0"/>
              </a:endParaRPr>
            </a:p>
            <a:p>
              <a:pPr fontAlgn="ctr"/>
              <a:endParaRPr lang="en-US" altLang="zh-CN" sz="1399" dirty="0">
                <a:solidFill>
                  <a:srgbClr val="1D1D1A"/>
                </a:solidFill>
                <a:latin typeface="Huawei Sans" panose="020C0503030203020204" pitchFamily="34" charset="0"/>
                <a:ea typeface="+mn-ea"/>
                <a:cs typeface="Calibri" panose="020F0502020204030204" pitchFamily="34" charset="0"/>
              </a:endParaRPr>
            </a:p>
            <a:p>
              <a:pPr fontAlgn="ctr"/>
              <a:endParaRPr lang="en-US" altLang="zh-CN" sz="1399" dirty="0">
                <a:solidFill>
                  <a:srgbClr val="1D1D1A"/>
                </a:solidFill>
                <a:latin typeface="Huawei Sans" panose="020C0503030203020204" pitchFamily="34" charset="0"/>
                <a:ea typeface="+mn-ea"/>
                <a:cs typeface="Calibri" panose="020F0502020204030204" pitchFamily="34" charset="0"/>
              </a:endParaRPr>
            </a:p>
            <a:p>
              <a:pPr fontAlgn="ctr"/>
              <a:endParaRPr lang="en-US" altLang="zh-CN" sz="1399" dirty="0">
                <a:solidFill>
                  <a:srgbClr val="1D1D1A"/>
                </a:solidFill>
                <a:latin typeface="Huawei Sans" panose="020C0503030203020204" pitchFamily="34" charset="0"/>
                <a:ea typeface="+mn-ea"/>
                <a:cs typeface="Calibri" panose="020F0502020204030204" pitchFamily="34" charset="0"/>
              </a:endParaRPr>
            </a:p>
            <a:p>
              <a:pPr marL="0" indent="0" fontAlgn="ctr">
                <a:buNone/>
              </a:pPr>
              <a:endParaRPr lang="en-US" altLang="zh-CN" sz="1399" dirty="0">
                <a:solidFill>
                  <a:srgbClr val="1D1D1A"/>
                </a:solidFill>
                <a:latin typeface="Huawei Sans" panose="020C0503030203020204" pitchFamily="34" charset="0"/>
                <a:ea typeface="+mn-ea"/>
                <a:cs typeface="Calibri" panose="020F0502020204030204" pitchFamily="34" charset="0"/>
              </a:endParaRPr>
            </a:p>
          </p:txBody>
        </p:sp>
        <p:sp>
          <p:nvSpPr>
            <p:cNvPr id="374" name="矩形 373"/>
            <p:cNvSpPr/>
            <p:nvPr/>
          </p:nvSpPr>
          <p:spPr bwMode="auto">
            <a:xfrm>
              <a:off x="1055730" y="4870243"/>
              <a:ext cx="864056" cy="1156233"/>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9424" tIns="59712" rIns="119424" bIns="59712" numCol="1" rtlCol="0" anchor="t" anchorCtr="0" compatLnSpc="1">
              <a:prstTxWarp prst="textNoShape">
                <a:avLst/>
              </a:prstTxWarp>
              <a:noAutofit/>
            </a:bodyPr>
            <a:lstStyle/>
            <a:p>
              <a:pPr defTabSz="1194159" fontAlgn="ctr">
                <a:buClr>
                  <a:srgbClr val="CC9900"/>
                </a:buClr>
                <a:buFont typeface="Wingdings" pitchFamily="2" charset="2"/>
                <a:buChar char="n"/>
              </a:pPr>
              <a:endParaRPr lang="en-US" altLang="zh-CN" sz="1599" dirty="0">
                <a:solidFill>
                  <a:srgbClr val="000000"/>
                </a:solidFill>
                <a:latin typeface="Huawei Sans" panose="020C0503030203020204" pitchFamily="34" charset="0"/>
              </a:endParaRPr>
            </a:p>
          </p:txBody>
        </p:sp>
        <p:sp>
          <p:nvSpPr>
            <p:cNvPr id="376" name="矩形 375"/>
            <p:cNvSpPr/>
            <p:nvPr/>
          </p:nvSpPr>
          <p:spPr bwMode="auto">
            <a:xfrm>
              <a:off x="703820" y="4270955"/>
              <a:ext cx="290107" cy="243525"/>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9424" tIns="59712" rIns="119424" bIns="59712" numCol="1" rtlCol="0" anchor="t" anchorCtr="0" compatLnSpc="1">
              <a:prstTxWarp prst="textNoShape">
                <a:avLst/>
              </a:prstTxWarp>
              <a:noAutofit/>
            </a:bodyPr>
            <a:lstStyle/>
            <a:p>
              <a:pPr defTabSz="1194159" fontAlgn="ctr">
                <a:buClr>
                  <a:srgbClr val="CC9900"/>
                </a:buClr>
                <a:buFont typeface="Wingdings" pitchFamily="2" charset="2"/>
                <a:buChar char="n"/>
              </a:pPr>
              <a:endParaRPr lang="en-US" altLang="zh-CN" sz="1599" dirty="0">
                <a:solidFill>
                  <a:srgbClr val="000000"/>
                </a:solidFill>
                <a:latin typeface="Huawei Sans" panose="020C0503030203020204" pitchFamily="34" charset="0"/>
              </a:endParaRPr>
            </a:p>
          </p:txBody>
        </p:sp>
        <p:sp>
          <p:nvSpPr>
            <p:cNvPr id="741" name="矩形 740"/>
            <p:cNvSpPr/>
            <p:nvPr/>
          </p:nvSpPr>
          <p:spPr bwMode="auto">
            <a:xfrm>
              <a:off x="1088240" y="5270478"/>
              <a:ext cx="823463" cy="489177"/>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9424" tIns="59712" rIns="119424" bIns="59712" numCol="1" rtlCol="0" anchor="t" anchorCtr="0" compatLnSpc="1">
              <a:prstTxWarp prst="textNoShape">
                <a:avLst/>
              </a:prstTxWarp>
              <a:noAutofit/>
            </a:bodyPr>
            <a:lstStyle/>
            <a:p>
              <a:pPr defTabSz="1194159" fontAlgn="ctr">
                <a:buClr>
                  <a:srgbClr val="CC9900"/>
                </a:buClr>
                <a:buFont typeface="Wingdings" pitchFamily="2" charset="2"/>
                <a:buChar char="n"/>
              </a:pPr>
              <a:endParaRPr lang="en-US" altLang="zh-CN" sz="1599" dirty="0">
                <a:solidFill>
                  <a:srgbClr val="000000"/>
                </a:solidFill>
                <a:latin typeface="Huawei Sans" panose="020C0503030203020204" pitchFamily="34" charset="0"/>
              </a:endParaRPr>
            </a:p>
          </p:txBody>
        </p:sp>
        <p:sp>
          <p:nvSpPr>
            <p:cNvPr id="742" name="矩形 741"/>
            <p:cNvSpPr/>
            <p:nvPr/>
          </p:nvSpPr>
          <p:spPr bwMode="auto">
            <a:xfrm>
              <a:off x="1141055" y="4270955"/>
              <a:ext cx="290107" cy="243525"/>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9424" tIns="59712" rIns="119424" bIns="59712" numCol="1" rtlCol="0" anchor="t" anchorCtr="0" compatLnSpc="1">
              <a:prstTxWarp prst="textNoShape">
                <a:avLst/>
              </a:prstTxWarp>
              <a:noAutofit/>
            </a:bodyPr>
            <a:lstStyle/>
            <a:p>
              <a:pPr defTabSz="1194159" fontAlgn="ctr">
                <a:buClr>
                  <a:srgbClr val="CC9900"/>
                </a:buClr>
                <a:buFont typeface="Wingdings" pitchFamily="2" charset="2"/>
                <a:buChar char="n"/>
              </a:pPr>
              <a:endParaRPr lang="en-US" altLang="zh-CN" sz="1599" dirty="0">
                <a:solidFill>
                  <a:srgbClr val="000000"/>
                </a:solidFill>
                <a:latin typeface="Huawei Sans" panose="020C0503030203020204" pitchFamily="34" charset="0"/>
              </a:endParaRPr>
            </a:p>
          </p:txBody>
        </p:sp>
        <p:sp>
          <p:nvSpPr>
            <p:cNvPr id="743" name="矩形 742"/>
            <p:cNvSpPr/>
            <p:nvPr/>
          </p:nvSpPr>
          <p:spPr bwMode="auto">
            <a:xfrm>
              <a:off x="1590738" y="4270955"/>
              <a:ext cx="290107" cy="243525"/>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9424" tIns="59712" rIns="119424" bIns="59712" numCol="1" rtlCol="0" anchor="t" anchorCtr="0" compatLnSpc="1">
              <a:prstTxWarp prst="textNoShape">
                <a:avLst/>
              </a:prstTxWarp>
              <a:noAutofit/>
            </a:bodyPr>
            <a:lstStyle/>
            <a:p>
              <a:pPr defTabSz="1194159" fontAlgn="ctr">
                <a:buClr>
                  <a:srgbClr val="CC9900"/>
                </a:buClr>
                <a:buFont typeface="Wingdings" pitchFamily="2" charset="2"/>
                <a:buChar char="n"/>
              </a:pPr>
              <a:endParaRPr lang="en-US" altLang="zh-CN" sz="1599" dirty="0">
                <a:solidFill>
                  <a:srgbClr val="000000"/>
                </a:solidFill>
                <a:latin typeface="Huawei Sans" panose="020C0503030203020204" pitchFamily="34" charset="0"/>
              </a:endParaRPr>
            </a:p>
          </p:txBody>
        </p:sp>
        <p:sp>
          <p:nvSpPr>
            <p:cNvPr id="744" name="矩形 743"/>
            <p:cNvSpPr/>
            <p:nvPr/>
          </p:nvSpPr>
          <p:spPr bwMode="auto">
            <a:xfrm>
              <a:off x="2027975" y="4270955"/>
              <a:ext cx="290107" cy="243525"/>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9424" tIns="59712" rIns="119424" bIns="59712" numCol="1" rtlCol="0" anchor="t" anchorCtr="0" compatLnSpc="1">
              <a:prstTxWarp prst="textNoShape">
                <a:avLst/>
              </a:prstTxWarp>
              <a:noAutofit/>
            </a:bodyPr>
            <a:lstStyle/>
            <a:p>
              <a:pPr defTabSz="1194159" fontAlgn="ctr">
                <a:buClr>
                  <a:srgbClr val="CC9900"/>
                </a:buClr>
                <a:buFont typeface="Wingdings" pitchFamily="2" charset="2"/>
                <a:buChar char="n"/>
              </a:pPr>
              <a:endParaRPr lang="en-US" altLang="zh-CN" sz="1599" dirty="0">
                <a:solidFill>
                  <a:srgbClr val="000000"/>
                </a:solidFill>
                <a:latin typeface="Huawei Sans" panose="020C0503030203020204" pitchFamily="34" charset="0"/>
              </a:endParaRPr>
            </a:p>
          </p:txBody>
        </p:sp>
        <p:cxnSp>
          <p:nvCxnSpPr>
            <p:cNvPr id="745" name="直接连接符 744"/>
            <p:cNvCxnSpPr>
              <a:stCxn id="376" idx="2"/>
              <a:endCxn id="741" idx="0"/>
            </p:cNvCxnSpPr>
            <p:nvPr/>
          </p:nvCxnSpPr>
          <p:spPr bwMode="auto">
            <a:xfrm>
              <a:off x="848874" y="4514481"/>
              <a:ext cx="651098" cy="75599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6" name="文本框 745"/>
            <p:cNvSpPr txBox="1"/>
            <p:nvPr/>
          </p:nvSpPr>
          <p:spPr>
            <a:xfrm>
              <a:off x="1237710" y="5341581"/>
              <a:ext cx="530708" cy="276890"/>
            </a:xfrm>
            <a:prstGeom prst="rect">
              <a:avLst/>
            </a:prstGeom>
            <a:noFill/>
          </p:spPr>
          <p:txBody>
            <a:bodyPr wrap="square" rtlCol="0">
              <a:noAutofit/>
            </a:bodyPr>
            <a:lstStyle/>
            <a:p>
              <a:pPr defTabSz="1194159" fontAlgn="ctr"/>
              <a:r>
                <a:rPr lang="ru-RU" sz="1200">
                  <a:solidFill>
                    <a:srgbClr val="000000"/>
                  </a:solidFill>
                  <a:latin typeface="Huawei Sans" panose="020C0503030203020204" pitchFamily="34" charset="0"/>
                </a:rPr>
                <a:t>1822</a:t>
              </a:r>
            </a:p>
          </p:txBody>
        </p:sp>
        <p:sp>
          <p:nvSpPr>
            <p:cNvPr id="747" name="矩形 746"/>
            <p:cNvSpPr/>
            <p:nvPr/>
          </p:nvSpPr>
          <p:spPr bwMode="auto">
            <a:xfrm>
              <a:off x="1372732" y="5914879"/>
              <a:ext cx="75639" cy="88941"/>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9424" tIns="59712" rIns="119424" bIns="59712" numCol="1" rtlCol="0" anchor="t" anchorCtr="0" compatLnSpc="1">
              <a:prstTxWarp prst="textNoShape">
                <a:avLst/>
              </a:prstTxWarp>
              <a:noAutofit/>
            </a:bodyPr>
            <a:lstStyle/>
            <a:p>
              <a:pPr defTabSz="1194159" fontAlgn="ctr">
                <a:buClr>
                  <a:srgbClr val="CC9900"/>
                </a:buClr>
                <a:buFont typeface="Wingdings" pitchFamily="2" charset="2"/>
                <a:buChar char="n"/>
              </a:pPr>
              <a:endParaRPr lang="en-US" altLang="zh-CN" sz="1599" dirty="0">
                <a:solidFill>
                  <a:srgbClr val="000000"/>
                </a:solidFill>
                <a:latin typeface="Huawei Sans" panose="020C0503030203020204" pitchFamily="34" charset="0"/>
              </a:endParaRPr>
            </a:p>
          </p:txBody>
        </p:sp>
        <p:sp>
          <p:nvSpPr>
            <p:cNvPr id="748" name="矩形 747"/>
            <p:cNvSpPr/>
            <p:nvPr/>
          </p:nvSpPr>
          <p:spPr bwMode="auto">
            <a:xfrm>
              <a:off x="1564678" y="5914879"/>
              <a:ext cx="75639" cy="88941"/>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9424" tIns="59712" rIns="119424" bIns="59712" numCol="1" rtlCol="0" anchor="t" anchorCtr="0" compatLnSpc="1">
              <a:prstTxWarp prst="textNoShape">
                <a:avLst/>
              </a:prstTxWarp>
              <a:noAutofit/>
            </a:bodyPr>
            <a:lstStyle/>
            <a:p>
              <a:pPr defTabSz="1194159" fontAlgn="ctr">
                <a:buClr>
                  <a:srgbClr val="CC9900"/>
                </a:buClr>
                <a:buFont typeface="Wingdings" pitchFamily="2" charset="2"/>
                <a:buChar char="n"/>
              </a:pPr>
              <a:endParaRPr lang="en-US" altLang="zh-CN" sz="1599" dirty="0">
                <a:solidFill>
                  <a:srgbClr val="000000"/>
                </a:solidFill>
                <a:latin typeface="Huawei Sans" panose="020C0503030203020204" pitchFamily="34" charset="0"/>
              </a:endParaRPr>
            </a:p>
          </p:txBody>
        </p:sp>
        <p:sp>
          <p:nvSpPr>
            <p:cNvPr id="749" name="文本框 748"/>
            <p:cNvSpPr txBox="1"/>
            <p:nvPr/>
          </p:nvSpPr>
          <p:spPr>
            <a:xfrm>
              <a:off x="705205" y="4165900"/>
              <a:ext cx="356605" cy="369091"/>
            </a:xfrm>
            <a:prstGeom prst="rect">
              <a:avLst/>
            </a:prstGeom>
            <a:noFill/>
          </p:spPr>
          <p:txBody>
            <a:bodyPr wrap="square" lIns="47969" tIns="95938" rIns="47969" bIns="47969" rtlCol="0" anchor="ctr">
              <a:noAutofit/>
            </a:bodyPr>
            <a:lstStyle/>
            <a:p>
              <a:pPr defTabSz="1194159" fontAlgn="ctr"/>
              <a:r>
                <a:rPr lang="ru-RU" sz="1599">
                  <a:solidFill>
                    <a:srgbClr val="000000"/>
                  </a:solidFill>
                  <a:latin typeface="Huawei Sans" panose="020C0503030203020204" pitchFamily="34" charset="0"/>
                </a:rPr>
                <a:t>A</a:t>
              </a:r>
            </a:p>
          </p:txBody>
        </p:sp>
        <p:sp>
          <p:nvSpPr>
            <p:cNvPr id="750" name="文本框 749"/>
            <p:cNvSpPr txBox="1"/>
            <p:nvPr/>
          </p:nvSpPr>
          <p:spPr>
            <a:xfrm>
              <a:off x="1164353" y="4165898"/>
              <a:ext cx="356605" cy="369091"/>
            </a:xfrm>
            <a:prstGeom prst="rect">
              <a:avLst/>
            </a:prstGeom>
            <a:noFill/>
          </p:spPr>
          <p:txBody>
            <a:bodyPr wrap="square" lIns="47969" tIns="95938" rIns="47969" bIns="47969" rtlCol="0" anchor="ctr">
              <a:noAutofit/>
            </a:bodyPr>
            <a:lstStyle/>
            <a:p>
              <a:pPr defTabSz="1194159" fontAlgn="ctr"/>
              <a:r>
                <a:rPr lang="ru-RU" sz="1599">
                  <a:solidFill>
                    <a:srgbClr val="000000"/>
                  </a:solidFill>
                  <a:latin typeface="Huawei Sans" panose="020C0503030203020204" pitchFamily="34" charset="0"/>
                </a:rPr>
                <a:t>B</a:t>
              </a:r>
            </a:p>
          </p:txBody>
        </p:sp>
        <p:sp>
          <p:nvSpPr>
            <p:cNvPr id="751" name="文本框 750"/>
            <p:cNvSpPr txBox="1"/>
            <p:nvPr/>
          </p:nvSpPr>
          <p:spPr>
            <a:xfrm>
              <a:off x="1619497" y="4165901"/>
              <a:ext cx="367286" cy="369091"/>
            </a:xfrm>
            <a:prstGeom prst="rect">
              <a:avLst/>
            </a:prstGeom>
            <a:noFill/>
          </p:spPr>
          <p:txBody>
            <a:bodyPr wrap="square" lIns="47969" tIns="95938" rIns="47969" bIns="47969" rtlCol="0" anchor="ctr">
              <a:noAutofit/>
            </a:bodyPr>
            <a:lstStyle/>
            <a:p>
              <a:pPr defTabSz="1194159" fontAlgn="ctr"/>
              <a:r>
                <a:rPr lang="ru-RU" sz="1599">
                  <a:solidFill>
                    <a:srgbClr val="000000"/>
                  </a:solidFill>
                  <a:latin typeface="Huawei Sans" panose="020C0503030203020204" pitchFamily="34" charset="0"/>
                </a:rPr>
                <a:t>C</a:t>
              </a:r>
            </a:p>
          </p:txBody>
        </p:sp>
        <p:sp>
          <p:nvSpPr>
            <p:cNvPr id="752" name="文本框 751"/>
            <p:cNvSpPr txBox="1"/>
            <p:nvPr/>
          </p:nvSpPr>
          <p:spPr>
            <a:xfrm>
              <a:off x="2035083" y="4165901"/>
              <a:ext cx="367286" cy="369091"/>
            </a:xfrm>
            <a:prstGeom prst="rect">
              <a:avLst/>
            </a:prstGeom>
            <a:noFill/>
          </p:spPr>
          <p:txBody>
            <a:bodyPr wrap="square" lIns="47969" tIns="95938" rIns="47969" bIns="47969" rtlCol="0" anchor="ctr">
              <a:noAutofit/>
            </a:bodyPr>
            <a:lstStyle/>
            <a:p>
              <a:pPr defTabSz="1194159" fontAlgn="ctr"/>
              <a:r>
                <a:rPr lang="ru-RU" sz="1599">
                  <a:solidFill>
                    <a:srgbClr val="000000"/>
                  </a:solidFill>
                  <a:latin typeface="Huawei Sans" panose="020C0503030203020204" pitchFamily="34" charset="0"/>
                </a:rPr>
                <a:t>D</a:t>
              </a:r>
            </a:p>
          </p:txBody>
        </p:sp>
        <p:sp>
          <p:nvSpPr>
            <p:cNvPr id="753" name="文本框 752"/>
            <p:cNvSpPr txBox="1"/>
            <p:nvPr/>
          </p:nvSpPr>
          <p:spPr>
            <a:xfrm>
              <a:off x="951772" y="4545000"/>
              <a:ext cx="364060" cy="297209"/>
            </a:xfrm>
            <a:prstGeom prst="rect">
              <a:avLst/>
            </a:prstGeom>
            <a:noFill/>
          </p:spPr>
          <p:txBody>
            <a:bodyPr wrap="square" rtlCol="0">
              <a:noAutofit/>
            </a:bodyPr>
            <a:lstStyle/>
            <a:p>
              <a:pPr defTabSz="1194159" fontAlgn="ctr"/>
              <a:r>
                <a:rPr lang="ru-RU" sz="1332">
                  <a:solidFill>
                    <a:srgbClr val="000000"/>
                  </a:solidFill>
                  <a:latin typeface="Huawei Sans" panose="020C0503030203020204" pitchFamily="34" charset="0"/>
                </a:rPr>
                <a:t>x4</a:t>
              </a:r>
            </a:p>
          </p:txBody>
        </p:sp>
        <p:sp>
          <p:nvSpPr>
            <p:cNvPr id="754" name="文本框 753"/>
            <p:cNvSpPr txBox="1"/>
            <p:nvPr/>
          </p:nvSpPr>
          <p:spPr>
            <a:xfrm>
              <a:off x="1319438" y="4532655"/>
              <a:ext cx="364060" cy="297209"/>
            </a:xfrm>
            <a:prstGeom prst="rect">
              <a:avLst/>
            </a:prstGeom>
            <a:noFill/>
          </p:spPr>
          <p:txBody>
            <a:bodyPr wrap="square" rtlCol="0">
              <a:noAutofit/>
            </a:bodyPr>
            <a:lstStyle/>
            <a:p>
              <a:pPr defTabSz="1194159" fontAlgn="ctr"/>
              <a:r>
                <a:rPr lang="ru-RU" sz="1332">
                  <a:solidFill>
                    <a:srgbClr val="000000"/>
                  </a:solidFill>
                  <a:latin typeface="Huawei Sans" panose="020C0503030203020204" pitchFamily="34" charset="0"/>
                </a:rPr>
                <a:t>x4</a:t>
              </a:r>
            </a:p>
          </p:txBody>
        </p:sp>
        <p:sp>
          <p:nvSpPr>
            <p:cNvPr id="755" name="文本框 754"/>
            <p:cNvSpPr txBox="1"/>
            <p:nvPr/>
          </p:nvSpPr>
          <p:spPr>
            <a:xfrm>
              <a:off x="1658104" y="4532655"/>
              <a:ext cx="364060" cy="297209"/>
            </a:xfrm>
            <a:prstGeom prst="rect">
              <a:avLst/>
            </a:prstGeom>
            <a:noFill/>
          </p:spPr>
          <p:txBody>
            <a:bodyPr wrap="square" rtlCol="0">
              <a:noAutofit/>
            </a:bodyPr>
            <a:lstStyle/>
            <a:p>
              <a:pPr defTabSz="1194159" fontAlgn="ctr"/>
              <a:r>
                <a:rPr lang="ru-RU" sz="1332">
                  <a:solidFill>
                    <a:srgbClr val="000000"/>
                  </a:solidFill>
                  <a:latin typeface="Huawei Sans" panose="020C0503030203020204" pitchFamily="34" charset="0"/>
                </a:rPr>
                <a:t>x4</a:t>
              </a:r>
            </a:p>
          </p:txBody>
        </p:sp>
        <p:sp>
          <p:nvSpPr>
            <p:cNvPr id="756" name="文本框 755"/>
            <p:cNvSpPr txBox="1"/>
            <p:nvPr/>
          </p:nvSpPr>
          <p:spPr>
            <a:xfrm>
              <a:off x="2006154" y="4591494"/>
              <a:ext cx="364060" cy="297209"/>
            </a:xfrm>
            <a:prstGeom prst="rect">
              <a:avLst/>
            </a:prstGeom>
            <a:noFill/>
          </p:spPr>
          <p:txBody>
            <a:bodyPr wrap="square" rtlCol="0">
              <a:noAutofit/>
            </a:bodyPr>
            <a:lstStyle/>
            <a:p>
              <a:pPr defTabSz="1194159" fontAlgn="ctr"/>
              <a:r>
                <a:rPr lang="ru-RU" sz="1332">
                  <a:solidFill>
                    <a:srgbClr val="000000"/>
                  </a:solidFill>
                  <a:latin typeface="Huawei Sans" panose="020C0503030203020204" pitchFamily="34" charset="0"/>
                </a:rPr>
                <a:t>x4</a:t>
              </a:r>
            </a:p>
          </p:txBody>
        </p:sp>
        <p:cxnSp>
          <p:nvCxnSpPr>
            <p:cNvPr id="758" name="直接连接符 757"/>
            <p:cNvCxnSpPr>
              <a:endCxn id="741" idx="0"/>
            </p:cNvCxnSpPr>
            <p:nvPr/>
          </p:nvCxnSpPr>
          <p:spPr bwMode="auto">
            <a:xfrm>
              <a:off x="1309936" y="4503758"/>
              <a:ext cx="190036" cy="76672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9" name="直接连接符 758"/>
            <p:cNvCxnSpPr>
              <a:endCxn id="741" idx="0"/>
            </p:cNvCxnSpPr>
            <p:nvPr/>
          </p:nvCxnSpPr>
          <p:spPr bwMode="auto">
            <a:xfrm flipH="1">
              <a:off x="1499972" y="4509118"/>
              <a:ext cx="248363" cy="76136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0" name="直接连接符 759"/>
            <p:cNvCxnSpPr>
              <a:endCxn id="741" idx="0"/>
            </p:cNvCxnSpPr>
            <p:nvPr/>
          </p:nvCxnSpPr>
          <p:spPr bwMode="auto">
            <a:xfrm flipH="1">
              <a:off x="1499972" y="4514479"/>
              <a:ext cx="695981" cy="755999"/>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63" name="肘形连接符 762"/>
          <p:cNvCxnSpPr>
            <a:stCxn id="705" idx="2"/>
          </p:cNvCxnSpPr>
          <p:nvPr/>
        </p:nvCxnSpPr>
        <p:spPr>
          <a:xfrm rot="16200000" flipH="1">
            <a:off x="1919946" y="3058216"/>
            <a:ext cx="1308186" cy="11299"/>
          </a:xfrm>
          <a:prstGeom prst="bentConnector3">
            <a:avLst>
              <a:gd name="adj1" fmla="val 50000"/>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64" name="文本框 32"/>
          <p:cNvSpPr txBox="1"/>
          <p:nvPr/>
        </p:nvSpPr>
        <p:spPr>
          <a:xfrm>
            <a:off x="8266402" y="1018332"/>
            <a:ext cx="3087023" cy="1131252"/>
          </a:xfrm>
          <a:prstGeom prst="rect">
            <a:avLst/>
          </a:prstGeom>
          <a:noFill/>
          <a:ln>
            <a:solidFill>
              <a:schemeClr val="tx1"/>
            </a:solidFill>
            <a:prstDash val="dash"/>
          </a:ln>
        </p:spPr>
        <p:txBody>
          <a:bodyPr wrap="square" rtlCol="0" anchor="ctr">
            <a:noAutofit/>
          </a:bodyPr>
          <a:lstStyle>
            <a:defPPr>
              <a:defRPr lang="en-US"/>
            </a:defPPr>
            <a:lvl1pPr marL="171450" indent="-171450">
              <a:buFont typeface="Arial" panose="020B0604020202020204" pitchFamily="34" charset="0"/>
              <a:buChar char="•"/>
              <a:defRPr sz="1200">
                <a:ea typeface="微软雅黑" panose="020B0503020204020204" pitchFamily="34" charset="-122"/>
              </a:defRPr>
            </a:lvl1pPr>
          </a:lstStyle>
          <a:p>
            <a:pPr marL="285515" indent="-285515" fontAlgn="ctr"/>
            <a:r>
              <a:rPr lang="ru-RU" dirty="0">
                <a:solidFill>
                  <a:srgbClr val="1D1D1A"/>
                </a:solidFill>
                <a:latin typeface="Huawei Sans" panose="020C0503030203020204" pitchFamily="34" charset="0"/>
              </a:rPr>
              <a:t>Один порт подключен через одно соединение во внешней системе.</a:t>
            </a:r>
          </a:p>
          <a:p>
            <a:pPr marL="285515" indent="-285515" fontAlgn="ctr"/>
            <a:r>
              <a:rPr lang="ru-RU" dirty="0">
                <a:solidFill>
                  <a:srgbClr val="1D1D1A"/>
                </a:solidFill>
                <a:latin typeface="Huawei Sans" panose="020C0503030203020204" pitchFamily="34" charset="0"/>
              </a:rPr>
              <a:t>Один порт подключен к четырем контроллерам внутренней системы.</a:t>
            </a:r>
          </a:p>
        </p:txBody>
      </p:sp>
      <p:cxnSp>
        <p:nvCxnSpPr>
          <p:cNvPr id="765" name="肘形连接符 764"/>
          <p:cNvCxnSpPr>
            <a:stCxn id="522" idx="3"/>
          </p:cNvCxnSpPr>
          <p:nvPr/>
        </p:nvCxnSpPr>
        <p:spPr>
          <a:xfrm flipV="1">
            <a:off x="6048176" y="1078251"/>
            <a:ext cx="2195681" cy="557541"/>
          </a:xfrm>
          <a:prstGeom prst="bentConnector3">
            <a:avLst>
              <a:gd name="adj1" fmla="val 50000"/>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66" name="文本框 32"/>
          <p:cNvSpPr txBox="1"/>
          <p:nvPr/>
        </p:nvSpPr>
        <p:spPr>
          <a:xfrm>
            <a:off x="7732814" y="2464724"/>
            <a:ext cx="3087023" cy="620987"/>
          </a:xfrm>
          <a:prstGeom prst="rect">
            <a:avLst/>
          </a:prstGeom>
          <a:noFill/>
          <a:ln>
            <a:solidFill>
              <a:schemeClr val="tx1"/>
            </a:solidFill>
            <a:prstDash val="dash"/>
          </a:ln>
        </p:spPr>
        <p:txBody>
          <a:bodyPr wrap="square" rtlCol="0" anchor="ctr">
            <a:noAutofit/>
          </a:bodyPr>
          <a:lstStyle>
            <a:defPPr>
              <a:defRPr lang="en-US"/>
            </a:defPPr>
            <a:lvl1pPr marL="171450" indent="-171450">
              <a:buFont typeface="Arial" panose="020B0604020202020204" pitchFamily="34" charset="0"/>
              <a:buChar char="•"/>
              <a:defRPr sz="1200">
                <a:ea typeface="微软雅黑" panose="020B0503020204020204" pitchFamily="34" charset="-122"/>
              </a:defRPr>
            </a:lvl1pPr>
          </a:lstStyle>
          <a:p>
            <a:pPr marL="285515" indent="-285515" fontAlgn="ctr"/>
            <a:r>
              <a:rPr lang="ru-RU">
                <a:solidFill>
                  <a:srgbClr val="1D1D1A"/>
                </a:solidFill>
                <a:latin typeface="Huawei Sans" panose="020C0503030203020204" pitchFamily="34" charset="0"/>
              </a:rPr>
              <a:t>Двойные физические каналы сбалансированы и избыточны.</a:t>
            </a:r>
          </a:p>
        </p:txBody>
      </p:sp>
      <p:cxnSp>
        <p:nvCxnSpPr>
          <p:cNvPr id="767" name="肘形连接符 766"/>
          <p:cNvCxnSpPr/>
          <p:nvPr/>
        </p:nvCxnSpPr>
        <p:spPr>
          <a:xfrm flipV="1">
            <a:off x="5514588" y="2741615"/>
            <a:ext cx="2195681" cy="557541"/>
          </a:xfrm>
          <a:prstGeom prst="bentConnector3">
            <a:avLst>
              <a:gd name="adj1" fmla="val 50000"/>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68" name="文本框 32"/>
          <p:cNvSpPr txBox="1"/>
          <p:nvPr/>
        </p:nvSpPr>
        <p:spPr>
          <a:xfrm>
            <a:off x="7352779" y="4173646"/>
            <a:ext cx="3087023" cy="1527452"/>
          </a:xfrm>
          <a:prstGeom prst="rect">
            <a:avLst/>
          </a:prstGeom>
          <a:noFill/>
          <a:ln>
            <a:solidFill>
              <a:schemeClr val="tx1"/>
            </a:solidFill>
            <a:prstDash val="dash"/>
          </a:ln>
        </p:spPr>
        <p:txBody>
          <a:bodyPr wrap="square" rtlCol="0" anchor="ctr">
            <a:noAutofit/>
          </a:bodyPr>
          <a:lstStyle>
            <a:defPPr>
              <a:defRPr lang="en-US"/>
            </a:defPPr>
            <a:lvl1pPr marL="171450" indent="-171450">
              <a:buFont typeface="Arial" panose="020B0604020202020204" pitchFamily="34" charset="0"/>
              <a:buChar char="•"/>
              <a:defRPr sz="1200">
                <a:ea typeface="微软雅黑" panose="020B0503020204020204" pitchFamily="34" charset="-122"/>
              </a:defRPr>
            </a:lvl1pPr>
          </a:lstStyle>
          <a:p>
            <a:pPr marL="285515" indent="-285515" fontAlgn="ctr"/>
            <a:r>
              <a:rPr lang="ru-RU" dirty="0">
                <a:solidFill>
                  <a:srgbClr val="1D1D1A"/>
                </a:solidFill>
                <a:latin typeface="Huawei Sans" panose="020C0503030203020204" pitchFamily="34" charset="0"/>
              </a:rPr>
              <a:t>Один порт контроллера </a:t>
            </a:r>
            <a:r>
              <a:rPr lang="ru-RU" dirty="0" err="1">
                <a:solidFill>
                  <a:srgbClr val="1D1D1A"/>
                </a:solidFill>
                <a:latin typeface="Huawei Sans" panose="020C0503030203020204" pitchFamily="34" charset="0"/>
              </a:rPr>
              <a:t>каскадирует</a:t>
            </a:r>
            <a:r>
              <a:rPr lang="ru-RU" dirty="0">
                <a:solidFill>
                  <a:srgbClr val="1D1D1A"/>
                </a:solidFill>
                <a:latin typeface="Huawei Sans" panose="020C0503030203020204" pitchFamily="34" charset="0"/>
              </a:rPr>
              <a:t> два блока дисков в петле.</a:t>
            </a:r>
          </a:p>
          <a:p>
            <a:pPr marL="285515" indent="-285515" fontAlgn="ctr"/>
            <a:r>
              <a:rPr lang="ru-RU" dirty="0">
                <a:solidFill>
                  <a:srgbClr val="1D1D1A"/>
                </a:solidFill>
                <a:latin typeface="Huawei Sans" panose="020C0503030203020204" pitchFamily="34" charset="0"/>
              </a:rPr>
              <a:t>Один модуль расширения поддерживает двойные каналы, что обеспечивает балансирование нагрузки и избыточность.</a:t>
            </a:r>
          </a:p>
        </p:txBody>
      </p:sp>
      <p:cxnSp>
        <p:nvCxnSpPr>
          <p:cNvPr id="769" name="肘形连接符 768"/>
          <p:cNvCxnSpPr/>
          <p:nvPr/>
        </p:nvCxnSpPr>
        <p:spPr>
          <a:xfrm flipV="1">
            <a:off x="5134552" y="4450538"/>
            <a:ext cx="2195681" cy="557541"/>
          </a:xfrm>
          <a:prstGeom prst="bentConnector3">
            <a:avLst>
              <a:gd name="adj1" fmla="val 50000"/>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wrap="square">
            <a:noAutofit/>
          </a:bodyPr>
          <a:lstStyle/>
          <a:p>
            <a:r>
              <a:rPr lang="ru-RU">
                <a:latin typeface="Huawei Sans" panose="020C0503030203020204" pitchFamily="34" charset="0"/>
              </a:rPr>
              <a:t>Обмен данными на back-end</a:t>
            </a:r>
          </a:p>
        </p:txBody>
      </p:sp>
      <p:sp>
        <p:nvSpPr>
          <p:cNvPr id="387" name="矩形 386"/>
          <p:cNvSpPr/>
          <p:nvPr/>
        </p:nvSpPr>
        <p:spPr bwMode="auto">
          <a:xfrm>
            <a:off x="4291650" y="3492529"/>
            <a:ext cx="144000" cy="144000"/>
          </a:xfrm>
          <a:prstGeom prst="rect">
            <a:avLst/>
          </a:prstGeom>
          <a:solidFill>
            <a:schemeClr val="bg1"/>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r>
              <a:rPr lang="ru-RU" sz="1200">
                <a:solidFill>
                  <a:srgbClr val="1D1D1A"/>
                </a:solidFill>
                <a:latin typeface="Huawei Sans" panose="020C0503030203020204" pitchFamily="34" charset="0"/>
              </a:rPr>
              <a:t>2</a:t>
            </a:r>
          </a:p>
        </p:txBody>
      </p:sp>
      <p:sp>
        <p:nvSpPr>
          <p:cNvPr id="388" name="矩形 387"/>
          <p:cNvSpPr/>
          <p:nvPr/>
        </p:nvSpPr>
        <p:spPr bwMode="auto">
          <a:xfrm>
            <a:off x="4516447" y="3492529"/>
            <a:ext cx="144000" cy="144000"/>
          </a:xfrm>
          <a:prstGeom prst="rect">
            <a:avLst/>
          </a:prstGeom>
          <a:solidFill>
            <a:schemeClr val="bg1"/>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r>
              <a:rPr lang="ru-RU" sz="1200">
                <a:solidFill>
                  <a:srgbClr val="1D1D1A"/>
                </a:solidFill>
                <a:latin typeface="Huawei Sans" panose="020C0503030203020204" pitchFamily="34" charset="0"/>
              </a:rPr>
              <a:t>3</a:t>
            </a:r>
          </a:p>
        </p:txBody>
      </p:sp>
      <p:sp>
        <p:nvSpPr>
          <p:cNvPr id="397" name="矩形 396"/>
          <p:cNvSpPr/>
          <p:nvPr/>
        </p:nvSpPr>
        <p:spPr bwMode="auto">
          <a:xfrm>
            <a:off x="4291650" y="3785160"/>
            <a:ext cx="144000" cy="144000"/>
          </a:xfrm>
          <a:prstGeom prst="rect">
            <a:avLst/>
          </a:prstGeom>
          <a:solidFill>
            <a:schemeClr val="bg1"/>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r>
              <a:rPr lang="ru-RU" sz="1200">
                <a:solidFill>
                  <a:srgbClr val="1D1D1A"/>
                </a:solidFill>
                <a:latin typeface="Huawei Sans" panose="020C0503030203020204" pitchFamily="34" charset="0"/>
              </a:rPr>
              <a:t>2</a:t>
            </a:r>
          </a:p>
        </p:txBody>
      </p:sp>
      <p:sp>
        <p:nvSpPr>
          <p:cNvPr id="398" name="矩形 397"/>
          <p:cNvSpPr/>
          <p:nvPr/>
        </p:nvSpPr>
        <p:spPr bwMode="auto">
          <a:xfrm>
            <a:off x="4516447" y="3785160"/>
            <a:ext cx="144000" cy="144000"/>
          </a:xfrm>
          <a:prstGeom prst="rect">
            <a:avLst/>
          </a:prstGeom>
          <a:solidFill>
            <a:schemeClr val="bg1"/>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r>
              <a:rPr lang="ru-RU" sz="1200">
                <a:solidFill>
                  <a:srgbClr val="1D1D1A"/>
                </a:solidFill>
                <a:latin typeface="Huawei Sans" panose="020C0503030203020204" pitchFamily="34" charset="0"/>
              </a:rPr>
              <a:t>3</a:t>
            </a:r>
          </a:p>
        </p:txBody>
      </p:sp>
      <p:sp>
        <p:nvSpPr>
          <p:cNvPr id="404" name="矩形 403"/>
          <p:cNvSpPr/>
          <p:nvPr/>
        </p:nvSpPr>
        <p:spPr bwMode="auto">
          <a:xfrm>
            <a:off x="3672698" y="4913323"/>
            <a:ext cx="144000" cy="144000"/>
          </a:xfrm>
          <a:prstGeom prst="rect">
            <a:avLst/>
          </a:prstGeom>
          <a:solidFill>
            <a:schemeClr val="bg1"/>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r>
              <a:rPr lang="ru-RU" sz="1200">
                <a:solidFill>
                  <a:srgbClr val="1D1D1A"/>
                </a:solidFill>
                <a:latin typeface="Huawei Sans" panose="020C0503030203020204" pitchFamily="34" charset="0"/>
              </a:rPr>
              <a:t>0</a:t>
            </a:r>
          </a:p>
        </p:txBody>
      </p:sp>
      <p:sp>
        <p:nvSpPr>
          <p:cNvPr id="405" name="矩形 404"/>
          <p:cNvSpPr/>
          <p:nvPr/>
        </p:nvSpPr>
        <p:spPr bwMode="auto">
          <a:xfrm>
            <a:off x="3897494" y="4913323"/>
            <a:ext cx="144000" cy="144000"/>
          </a:xfrm>
          <a:prstGeom prst="rect">
            <a:avLst/>
          </a:prstGeom>
          <a:solidFill>
            <a:schemeClr val="bg1"/>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r>
              <a:rPr lang="ru-RU" sz="1200">
                <a:solidFill>
                  <a:srgbClr val="1D1D1A"/>
                </a:solidFill>
                <a:latin typeface="Huawei Sans" panose="020C0503030203020204" pitchFamily="34" charset="0"/>
              </a:rPr>
              <a:t>1</a:t>
            </a:r>
          </a:p>
        </p:txBody>
      </p:sp>
      <p:sp>
        <p:nvSpPr>
          <p:cNvPr id="408" name="矩形 407"/>
          <p:cNvSpPr/>
          <p:nvPr/>
        </p:nvSpPr>
        <p:spPr bwMode="auto">
          <a:xfrm>
            <a:off x="4330461" y="4900624"/>
            <a:ext cx="144000" cy="144000"/>
          </a:xfrm>
          <a:prstGeom prst="rect">
            <a:avLst/>
          </a:prstGeom>
          <a:solidFill>
            <a:schemeClr val="bg1"/>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r>
              <a:rPr lang="ru-RU" sz="1200">
                <a:solidFill>
                  <a:srgbClr val="1D1D1A"/>
                </a:solidFill>
                <a:latin typeface="Huawei Sans" panose="020C0503030203020204" pitchFamily="34" charset="0"/>
              </a:rPr>
              <a:t>2</a:t>
            </a:r>
          </a:p>
        </p:txBody>
      </p:sp>
      <p:sp>
        <p:nvSpPr>
          <p:cNvPr id="409" name="矩形 408"/>
          <p:cNvSpPr/>
          <p:nvPr/>
        </p:nvSpPr>
        <p:spPr bwMode="auto">
          <a:xfrm>
            <a:off x="4555256" y="4900624"/>
            <a:ext cx="144000" cy="144000"/>
          </a:xfrm>
          <a:prstGeom prst="rect">
            <a:avLst/>
          </a:prstGeom>
          <a:solidFill>
            <a:schemeClr val="bg1"/>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r>
              <a:rPr lang="ru-RU" sz="1200">
                <a:solidFill>
                  <a:srgbClr val="1D1D1A"/>
                </a:solidFill>
                <a:latin typeface="Huawei Sans" panose="020C0503030203020204" pitchFamily="34" charset="0"/>
              </a:rPr>
              <a:t>3</a:t>
            </a:r>
          </a:p>
        </p:txBody>
      </p:sp>
      <p:sp>
        <p:nvSpPr>
          <p:cNvPr id="414" name="矩形 413"/>
          <p:cNvSpPr/>
          <p:nvPr/>
        </p:nvSpPr>
        <p:spPr bwMode="auto">
          <a:xfrm>
            <a:off x="3672698" y="5231353"/>
            <a:ext cx="144000" cy="144000"/>
          </a:xfrm>
          <a:prstGeom prst="rect">
            <a:avLst/>
          </a:prstGeom>
          <a:solidFill>
            <a:schemeClr val="bg1"/>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r>
              <a:rPr lang="ru-RU" sz="1200">
                <a:solidFill>
                  <a:srgbClr val="1D1D1A"/>
                </a:solidFill>
                <a:latin typeface="Huawei Sans" panose="020C0503030203020204" pitchFamily="34" charset="0"/>
              </a:rPr>
              <a:t>0</a:t>
            </a:r>
          </a:p>
        </p:txBody>
      </p:sp>
      <p:sp>
        <p:nvSpPr>
          <p:cNvPr id="415" name="矩形 414"/>
          <p:cNvSpPr/>
          <p:nvPr/>
        </p:nvSpPr>
        <p:spPr bwMode="auto">
          <a:xfrm>
            <a:off x="3897494" y="5231353"/>
            <a:ext cx="144000" cy="144000"/>
          </a:xfrm>
          <a:prstGeom prst="rect">
            <a:avLst/>
          </a:prstGeom>
          <a:solidFill>
            <a:schemeClr val="bg1"/>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r>
              <a:rPr lang="ru-RU" sz="1200">
                <a:solidFill>
                  <a:srgbClr val="1D1D1A"/>
                </a:solidFill>
                <a:latin typeface="Huawei Sans" panose="020C0503030203020204" pitchFamily="34" charset="0"/>
              </a:rPr>
              <a:t>1</a:t>
            </a:r>
          </a:p>
        </p:txBody>
      </p:sp>
      <p:sp>
        <p:nvSpPr>
          <p:cNvPr id="418" name="矩形 417"/>
          <p:cNvSpPr/>
          <p:nvPr/>
        </p:nvSpPr>
        <p:spPr bwMode="auto">
          <a:xfrm>
            <a:off x="4330461" y="5231353"/>
            <a:ext cx="144000" cy="144000"/>
          </a:xfrm>
          <a:prstGeom prst="rect">
            <a:avLst/>
          </a:prstGeom>
          <a:solidFill>
            <a:schemeClr val="bg1"/>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r>
              <a:rPr lang="ru-RU" sz="1200">
                <a:solidFill>
                  <a:srgbClr val="1D1D1A"/>
                </a:solidFill>
                <a:latin typeface="Huawei Sans" panose="020C0503030203020204" pitchFamily="34" charset="0"/>
              </a:rPr>
              <a:t>2</a:t>
            </a:r>
          </a:p>
        </p:txBody>
      </p:sp>
      <p:sp>
        <p:nvSpPr>
          <p:cNvPr id="419" name="矩形 418"/>
          <p:cNvSpPr/>
          <p:nvPr/>
        </p:nvSpPr>
        <p:spPr bwMode="auto">
          <a:xfrm>
            <a:off x="4555256" y="5231353"/>
            <a:ext cx="144000" cy="144000"/>
          </a:xfrm>
          <a:prstGeom prst="rect">
            <a:avLst/>
          </a:prstGeom>
          <a:solidFill>
            <a:schemeClr val="bg1"/>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r>
              <a:rPr lang="ru-RU" sz="1200">
                <a:solidFill>
                  <a:srgbClr val="1D1D1A"/>
                </a:solidFill>
                <a:latin typeface="Huawei Sans" panose="020C0503030203020204" pitchFamily="34" charset="0"/>
              </a:rPr>
              <a:t>3</a:t>
            </a:r>
          </a:p>
        </p:txBody>
      </p:sp>
      <p:sp>
        <p:nvSpPr>
          <p:cNvPr id="383" name="矩形 382"/>
          <p:cNvSpPr/>
          <p:nvPr/>
        </p:nvSpPr>
        <p:spPr bwMode="auto">
          <a:xfrm>
            <a:off x="3633887" y="3475598"/>
            <a:ext cx="144000" cy="144000"/>
          </a:xfrm>
          <a:prstGeom prst="rect">
            <a:avLst/>
          </a:prstGeom>
          <a:solidFill>
            <a:schemeClr val="bg1"/>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r>
              <a:rPr lang="ru-RU" sz="1200">
                <a:solidFill>
                  <a:srgbClr val="1D1D1A"/>
                </a:solidFill>
                <a:latin typeface="Huawei Sans" panose="020C0503030203020204" pitchFamily="34" charset="0"/>
              </a:rPr>
              <a:t>0</a:t>
            </a:r>
          </a:p>
        </p:txBody>
      </p:sp>
      <p:sp>
        <p:nvSpPr>
          <p:cNvPr id="384" name="矩形 383"/>
          <p:cNvSpPr/>
          <p:nvPr/>
        </p:nvSpPr>
        <p:spPr bwMode="auto">
          <a:xfrm>
            <a:off x="3858683" y="3475598"/>
            <a:ext cx="144000" cy="144000"/>
          </a:xfrm>
          <a:prstGeom prst="rect">
            <a:avLst/>
          </a:prstGeom>
          <a:solidFill>
            <a:schemeClr val="bg1"/>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r>
              <a:rPr lang="ru-RU" sz="1200">
                <a:solidFill>
                  <a:srgbClr val="1D1D1A"/>
                </a:solidFill>
                <a:latin typeface="Huawei Sans" panose="020C0503030203020204" pitchFamily="34" charset="0"/>
              </a:rPr>
              <a:t>1</a:t>
            </a:r>
          </a:p>
        </p:txBody>
      </p:sp>
      <p:sp>
        <p:nvSpPr>
          <p:cNvPr id="393" name="矩形 392"/>
          <p:cNvSpPr/>
          <p:nvPr/>
        </p:nvSpPr>
        <p:spPr bwMode="auto">
          <a:xfrm>
            <a:off x="3633887" y="3785161"/>
            <a:ext cx="144000" cy="144000"/>
          </a:xfrm>
          <a:prstGeom prst="rect">
            <a:avLst/>
          </a:prstGeom>
          <a:solidFill>
            <a:schemeClr val="bg1"/>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r>
              <a:rPr lang="ru-RU" sz="1200">
                <a:solidFill>
                  <a:srgbClr val="1D1D1A"/>
                </a:solidFill>
                <a:latin typeface="Huawei Sans" panose="020C0503030203020204" pitchFamily="34" charset="0"/>
              </a:rPr>
              <a:t>0</a:t>
            </a:r>
          </a:p>
        </p:txBody>
      </p:sp>
      <p:sp>
        <p:nvSpPr>
          <p:cNvPr id="394" name="矩形 393"/>
          <p:cNvSpPr/>
          <p:nvPr/>
        </p:nvSpPr>
        <p:spPr bwMode="auto">
          <a:xfrm>
            <a:off x="3858683" y="3785161"/>
            <a:ext cx="144000" cy="144000"/>
          </a:xfrm>
          <a:prstGeom prst="rect">
            <a:avLst/>
          </a:prstGeom>
          <a:solidFill>
            <a:schemeClr val="bg1"/>
          </a:solidFill>
          <a:ln w="9525" cap="flat" cmpd="sng" algn="ctr">
            <a:solidFill>
              <a:schemeClr val="tx1"/>
            </a:solidFill>
            <a:prstDash val="solid"/>
            <a:round/>
            <a:headEnd type="none" w="med" len="med"/>
            <a:tailEnd type="arrow" w="med" len="med"/>
          </a:ln>
          <a:effectLst/>
        </p:spPr>
        <p:txBody>
          <a:bodyPr wrap="square" rtlCol="0" anchor="ctr">
            <a:noAutofit/>
          </a:bodyPr>
          <a:lstStyle/>
          <a:p>
            <a:pPr algn="ctr" fontAlgn="ctr"/>
            <a:r>
              <a:rPr lang="ru-RU" sz="1200">
                <a:solidFill>
                  <a:srgbClr val="1D1D1A"/>
                </a:solidFill>
                <a:latin typeface="Huawei Sans" panose="020C0503030203020204" pitchFamily="34" charset="0"/>
              </a:rPr>
              <a:t>1</a:t>
            </a:r>
          </a:p>
        </p:txBody>
      </p:sp>
    </p:spTree>
    <p:extLst>
      <p:ext uri="{BB962C8B-B14F-4D97-AF65-F5344CB8AC3E}">
        <p14:creationId xmlns:p14="http://schemas.microsoft.com/office/powerpoint/2010/main" val="2729418428"/>
      </p:ext>
    </p:extLst>
  </p:cSld>
  <p:clrMapOvr>
    <a:masterClrMapping/>
  </p:clrMapOvr>
  <mc:AlternateContent xmlns:mc="http://schemas.openxmlformats.org/markup-compatibility/2006" xmlns:p14="http://schemas.microsoft.com/office/powerpoint/2010/main">
    <mc:Choice Requires="p14">
      <p:transition p14:dur="0"/>
    </mc:Choice>
    <mc:Fallback xmlns:p15="http://schemas.microsoft.com/office/powerpoint/2012/main" xmlns:a14="http://schemas.microsoft.com/office/drawing/2010/main"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4668" y="310308"/>
            <a:ext cx="10728325" cy="497095"/>
          </a:xfrm>
        </p:spPr>
        <p:txBody>
          <a:bodyPr wrap="square">
            <a:noAutofit/>
          </a:bodyPr>
          <a:lstStyle/>
          <a:p>
            <a:r>
              <a:rPr lang="ru-RU" sz="2800" dirty="0">
                <a:latin typeface="Huawei Sans" panose="020C0503030203020204" pitchFamily="34" charset="0"/>
              </a:rPr>
              <a:t>Архитектура с технологией «активный-активный» с полной балансировкой нагрузки</a:t>
            </a:r>
          </a:p>
        </p:txBody>
      </p:sp>
      <p:pic>
        <p:nvPicPr>
          <p:cNvPr id="4" name="Picture 2" descr="C:\Users\w00223424\AppData\Roaming\eSpace_Desktop\UserData\w00223424\imagefiles\D96157C6-A469-41D0-B3AF-888D02DB67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461" y="1228768"/>
            <a:ext cx="6063077" cy="5062844"/>
          </a:xfrm>
          <a:prstGeom prst="rect">
            <a:avLst/>
          </a:prstGeom>
          <a:noFill/>
          <a:ln w="12700">
            <a:solidFill>
              <a:schemeClr val="bg1">
                <a:lumMod val="8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4412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a:latin typeface="Huawei Sans" panose="020C0503030203020204" pitchFamily="34" charset="0"/>
              </a:rPr>
              <a:t>Технология зеркалирования кэша</a:t>
            </a:r>
          </a:p>
        </p:txBody>
      </p:sp>
      <p:sp>
        <p:nvSpPr>
          <p:cNvPr id="5" name="文本占位符 4"/>
          <p:cNvSpPr>
            <a:spLocks noGrp="1"/>
          </p:cNvSpPr>
          <p:nvPr>
            <p:ph type="body" sz="quarter" idx="10"/>
          </p:nvPr>
        </p:nvSpPr>
        <p:spPr/>
        <p:txBody>
          <a:bodyPr/>
          <a:lstStyle/>
          <a:p>
            <a:r>
              <a:rPr lang="ru-RU"/>
              <a:t>Ниже описана работа функции.</a:t>
            </a:r>
          </a:p>
        </p:txBody>
      </p:sp>
      <p:sp>
        <p:nvSpPr>
          <p:cNvPr id="3" name="文本框 2"/>
          <p:cNvSpPr txBox="1"/>
          <p:nvPr/>
        </p:nvSpPr>
        <p:spPr>
          <a:xfrm>
            <a:off x="1451164" y="5194731"/>
            <a:ext cx="4924922" cy="369332"/>
          </a:xfrm>
          <a:prstGeom prst="rect">
            <a:avLst/>
          </a:prstGeom>
          <a:noFill/>
        </p:spPr>
        <p:txBody>
          <a:bodyPr wrap="square" rtlCol="0">
            <a:noAutofit/>
          </a:bodyPr>
          <a:lstStyle/>
          <a:p>
            <a:pPr fontAlgn="ctr"/>
            <a:r>
              <a:rPr lang="ru-RU" dirty="0">
                <a:latin typeface="Huawei Sans" panose="020C0503030203020204" pitchFamily="34" charset="0"/>
              </a:rPr>
              <a:t>Гибридное кэш-хранилище</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164" y="1807640"/>
            <a:ext cx="9361058" cy="3266946"/>
          </a:xfrm>
          <a:prstGeom prst="rect">
            <a:avLst/>
          </a:prstGeom>
        </p:spPr>
      </p:pic>
      <p:sp>
        <p:nvSpPr>
          <p:cNvPr id="7" name="文本框 6"/>
          <p:cNvSpPr txBox="1"/>
          <p:nvPr/>
        </p:nvSpPr>
        <p:spPr>
          <a:xfrm>
            <a:off x="1402578" y="1815303"/>
            <a:ext cx="1957609" cy="276999"/>
          </a:xfrm>
          <a:prstGeom prst="rect">
            <a:avLst/>
          </a:prstGeom>
          <a:noFill/>
        </p:spPr>
        <p:txBody>
          <a:bodyPr wrap="square" rtlCol="0">
            <a:spAutoFit/>
          </a:bodyPr>
          <a:lstStyle/>
          <a:p>
            <a:pPr algn="ctr"/>
            <a:r>
              <a:rPr lang="ru-RU" sz="1200">
                <a:latin typeface="Huawei Sans" panose="020C0503030203020204" pitchFamily="34" charset="0"/>
                <a:cs typeface="Huawei Sans" panose="020C0503030203020204" pitchFamily="34" charset="0"/>
              </a:rPr>
              <a:t>Блок контроллеров 1</a:t>
            </a:r>
          </a:p>
        </p:txBody>
      </p:sp>
      <p:sp>
        <p:nvSpPr>
          <p:cNvPr id="8" name="文本框 7"/>
          <p:cNvSpPr txBox="1"/>
          <p:nvPr/>
        </p:nvSpPr>
        <p:spPr>
          <a:xfrm>
            <a:off x="6252036" y="1836898"/>
            <a:ext cx="1957609" cy="276999"/>
          </a:xfrm>
          <a:prstGeom prst="rect">
            <a:avLst/>
          </a:prstGeom>
          <a:noFill/>
        </p:spPr>
        <p:txBody>
          <a:bodyPr wrap="square" rtlCol="0">
            <a:spAutoFit/>
          </a:bodyPr>
          <a:lstStyle/>
          <a:p>
            <a:pPr algn="ctr"/>
            <a:r>
              <a:rPr lang="ru-RU" sz="1200">
                <a:latin typeface="Huawei Sans" panose="020C0503030203020204" pitchFamily="34" charset="0"/>
                <a:cs typeface="Huawei Sans" panose="020C0503030203020204" pitchFamily="34" charset="0"/>
              </a:rPr>
              <a:t>Блок контроллеров 2</a:t>
            </a:r>
          </a:p>
        </p:txBody>
      </p:sp>
      <p:sp>
        <p:nvSpPr>
          <p:cNvPr id="9" name="文本框 8"/>
          <p:cNvSpPr txBox="1"/>
          <p:nvPr/>
        </p:nvSpPr>
        <p:spPr>
          <a:xfrm>
            <a:off x="1451165" y="4677985"/>
            <a:ext cx="1274450" cy="461665"/>
          </a:xfrm>
          <a:prstGeom prst="rect">
            <a:avLst/>
          </a:prstGeom>
          <a:noFill/>
        </p:spPr>
        <p:txBody>
          <a:bodyPr wrap="square" rtlCol="0">
            <a:spAutoFit/>
          </a:bodyPr>
          <a:lstStyle/>
          <a:p>
            <a:pPr algn="ctr"/>
            <a:r>
              <a:rPr lang="ru-RU" sz="1200" dirty="0">
                <a:latin typeface="Huawei Sans" panose="020C0503030203020204" pitchFamily="34" charset="0"/>
                <a:cs typeface="Huawei Sans" panose="020C0503030203020204" pitchFamily="34" charset="0"/>
              </a:rPr>
              <a:t>Контроллер </a:t>
            </a:r>
            <a:r>
              <a:rPr lang="ru-RU" sz="1200" dirty="0" smtClean="0">
                <a:latin typeface="Huawei Sans" panose="020C0503030203020204" pitchFamily="34" charset="0"/>
                <a:cs typeface="Huawei Sans" panose="020C0503030203020204" pitchFamily="34" charset="0"/>
              </a:rPr>
              <a:t/>
            </a:r>
            <a:br>
              <a:rPr lang="ru-RU" sz="1200" dirty="0" smtClean="0">
                <a:latin typeface="Huawei Sans" panose="020C0503030203020204" pitchFamily="34" charset="0"/>
                <a:cs typeface="Huawei Sans" panose="020C0503030203020204" pitchFamily="34" charset="0"/>
              </a:rPr>
            </a:br>
            <a:r>
              <a:rPr lang="ru-RU" sz="1200" dirty="0" smtClean="0">
                <a:latin typeface="Huawei Sans" panose="020C0503030203020204" pitchFamily="34" charset="0"/>
                <a:cs typeface="Huawei Sans" panose="020C0503030203020204" pitchFamily="34" charset="0"/>
              </a:rPr>
              <a:t>A</a:t>
            </a:r>
            <a:endParaRPr lang="ru-RU" sz="1200" dirty="0">
              <a:latin typeface="Huawei Sans" panose="020C0503030203020204" pitchFamily="34" charset="0"/>
              <a:cs typeface="Huawei Sans" panose="020C0503030203020204" pitchFamily="34" charset="0"/>
            </a:endParaRPr>
          </a:p>
        </p:txBody>
      </p:sp>
      <p:sp>
        <p:nvSpPr>
          <p:cNvPr id="10" name="文本框 9"/>
          <p:cNvSpPr txBox="1"/>
          <p:nvPr/>
        </p:nvSpPr>
        <p:spPr>
          <a:xfrm>
            <a:off x="2641600" y="4677984"/>
            <a:ext cx="1313179" cy="461665"/>
          </a:xfrm>
          <a:prstGeom prst="rect">
            <a:avLst/>
          </a:prstGeom>
          <a:noFill/>
        </p:spPr>
        <p:txBody>
          <a:bodyPr wrap="square" rtlCol="0">
            <a:spAutoFit/>
          </a:bodyPr>
          <a:lstStyle/>
          <a:p>
            <a:pPr algn="ctr"/>
            <a:r>
              <a:rPr lang="ru-RU" sz="1200" dirty="0">
                <a:latin typeface="Huawei Sans" panose="020C0503030203020204" pitchFamily="34" charset="0"/>
                <a:cs typeface="Huawei Sans" panose="020C0503030203020204" pitchFamily="34" charset="0"/>
              </a:rPr>
              <a:t>Контроллер </a:t>
            </a:r>
            <a:r>
              <a:rPr lang="ru-RU" sz="1200" dirty="0" smtClean="0">
                <a:latin typeface="Huawei Sans" panose="020C0503030203020204" pitchFamily="34" charset="0"/>
                <a:cs typeface="Huawei Sans" panose="020C0503030203020204" pitchFamily="34" charset="0"/>
              </a:rPr>
              <a:t/>
            </a:r>
            <a:br>
              <a:rPr lang="ru-RU" sz="1200" dirty="0" smtClean="0">
                <a:latin typeface="Huawei Sans" panose="020C0503030203020204" pitchFamily="34" charset="0"/>
                <a:cs typeface="Huawei Sans" panose="020C0503030203020204" pitchFamily="34" charset="0"/>
              </a:rPr>
            </a:br>
            <a:r>
              <a:rPr lang="ru-RU" sz="1200" dirty="0" smtClean="0">
                <a:latin typeface="Huawei Sans" panose="020C0503030203020204" pitchFamily="34" charset="0"/>
                <a:cs typeface="Huawei Sans" panose="020C0503030203020204" pitchFamily="34" charset="0"/>
              </a:rPr>
              <a:t>B</a:t>
            </a:r>
            <a:endParaRPr lang="ru-RU" sz="1200" dirty="0">
              <a:latin typeface="Huawei Sans" panose="020C0503030203020204" pitchFamily="34" charset="0"/>
              <a:cs typeface="Huawei Sans" panose="020C0503030203020204" pitchFamily="34" charset="0"/>
            </a:endParaRPr>
          </a:p>
        </p:txBody>
      </p:sp>
      <p:sp>
        <p:nvSpPr>
          <p:cNvPr id="11" name="文本框 10"/>
          <p:cNvSpPr txBox="1"/>
          <p:nvPr/>
        </p:nvSpPr>
        <p:spPr>
          <a:xfrm>
            <a:off x="3728971" y="4677984"/>
            <a:ext cx="1207270" cy="461665"/>
          </a:xfrm>
          <a:prstGeom prst="rect">
            <a:avLst/>
          </a:prstGeom>
          <a:noFill/>
        </p:spPr>
        <p:txBody>
          <a:bodyPr wrap="square" rtlCol="0">
            <a:spAutoFit/>
          </a:bodyPr>
          <a:lstStyle/>
          <a:p>
            <a:pPr algn="ctr"/>
            <a:r>
              <a:rPr lang="ru-RU" sz="1200" dirty="0">
                <a:latin typeface="Huawei Sans" panose="020C0503030203020204" pitchFamily="34" charset="0"/>
                <a:cs typeface="Huawei Sans" panose="020C0503030203020204" pitchFamily="34" charset="0"/>
              </a:rPr>
              <a:t>Контроллер C</a:t>
            </a:r>
          </a:p>
        </p:txBody>
      </p:sp>
      <p:sp>
        <p:nvSpPr>
          <p:cNvPr id="12" name="文本框 11"/>
          <p:cNvSpPr txBox="1"/>
          <p:nvPr/>
        </p:nvSpPr>
        <p:spPr>
          <a:xfrm>
            <a:off x="4804682" y="4677984"/>
            <a:ext cx="1178925" cy="461665"/>
          </a:xfrm>
          <a:prstGeom prst="rect">
            <a:avLst/>
          </a:prstGeom>
          <a:noFill/>
        </p:spPr>
        <p:txBody>
          <a:bodyPr wrap="square" rtlCol="0">
            <a:spAutoFit/>
          </a:bodyPr>
          <a:lstStyle/>
          <a:p>
            <a:pPr algn="ctr"/>
            <a:r>
              <a:rPr lang="ru-RU" sz="1200" dirty="0">
                <a:latin typeface="Huawei Sans" panose="020C0503030203020204" pitchFamily="34" charset="0"/>
                <a:cs typeface="Huawei Sans" panose="020C0503030203020204" pitchFamily="34" charset="0"/>
              </a:rPr>
              <a:t>Контроллер D</a:t>
            </a:r>
          </a:p>
        </p:txBody>
      </p:sp>
      <p:sp>
        <p:nvSpPr>
          <p:cNvPr id="13" name="文本框 12"/>
          <p:cNvSpPr txBox="1"/>
          <p:nvPr/>
        </p:nvSpPr>
        <p:spPr>
          <a:xfrm>
            <a:off x="6452450" y="4677984"/>
            <a:ext cx="1139842" cy="461665"/>
          </a:xfrm>
          <a:prstGeom prst="rect">
            <a:avLst/>
          </a:prstGeom>
          <a:noFill/>
        </p:spPr>
        <p:txBody>
          <a:bodyPr wrap="square" rtlCol="0">
            <a:spAutoFit/>
          </a:bodyPr>
          <a:lstStyle/>
          <a:p>
            <a:pPr algn="ctr"/>
            <a:r>
              <a:rPr lang="ru-RU" sz="1200" dirty="0">
                <a:latin typeface="Huawei Sans" panose="020C0503030203020204" pitchFamily="34" charset="0"/>
                <a:cs typeface="Huawei Sans" panose="020C0503030203020204" pitchFamily="34" charset="0"/>
              </a:rPr>
              <a:t>Контроллер A</a:t>
            </a:r>
          </a:p>
        </p:txBody>
      </p:sp>
      <p:sp>
        <p:nvSpPr>
          <p:cNvPr id="14" name="文本框 13"/>
          <p:cNvSpPr txBox="1"/>
          <p:nvPr/>
        </p:nvSpPr>
        <p:spPr>
          <a:xfrm>
            <a:off x="7507768" y="4677984"/>
            <a:ext cx="1131890" cy="461665"/>
          </a:xfrm>
          <a:prstGeom prst="rect">
            <a:avLst/>
          </a:prstGeom>
          <a:noFill/>
        </p:spPr>
        <p:txBody>
          <a:bodyPr wrap="square" rtlCol="0">
            <a:spAutoFit/>
          </a:bodyPr>
          <a:lstStyle/>
          <a:p>
            <a:pPr algn="ctr"/>
            <a:r>
              <a:rPr lang="ru-RU" sz="1200" dirty="0">
                <a:latin typeface="Huawei Sans" panose="020C0503030203020204" pitchFamily="34" charset="0"/>
                <a:cs typeface="Huawei Sans" panose="020C0503030203020204" pitchFamily="34" charset="0"/>
              </a:rPr>
              <a:t>Контроллер B</a:t>
            </a:r>
          </a:p>
        </p:txBody>
      </p:sp>
      <p:sp>
        <p:nvSpPr>
          <p:cNvPr id="15" name="文本框 14"/>
          <p:cNvSpPr txBox="1"/>
          <p:nvPr/>
        </p:nvSpPr>
        <p:spPr>
          <a:xfrm>
            <a:off x="8580582" y="4677984"/>
            <a:ext cx="1114394" cy="461665"/>
          </a:xfrm>
          <a:prstGeom prst="rect">
            <a:avLst/>
          </a:prstGeom>
          <a:noFill/>
        </p:spPr>
        <p:txBody>
          <a:bodyPr wrap="square" rtlCol="0">
            <a:spAutoFit/>
          </a:bodyPr>
          <a:lstStyle/>
          <a:p>
            <a:pPr algn="ctr"/>
            <a:r>
              <a:rPr lang="ru-RU" sz="1200" dirty="0">
                <a:latin typeface="Huawei Sans" panose="020C0503030203020204" pitchFamily="34" charset="0"/>
                <a:cs typeface="Huawei Sans" panose="020C0503030203020204" pitchFamily="34" charset="0"/>
              </a:rPr>
              <a:t>Контроллер C</a:t>
            </a:r>
          </a:p>
        </p:txBody>
      </p:sp>
      <p:sp>
        <p:nvSpPr>
          <p:cNvPr id="16" name="文本框 15"/>
          <p:cNvSpPr txBox="1"/>
          <p:nvPr/>
        </p:nvSpPr>
        <p:spPr>
          <a:xfrm>
            <a:off x="9627948" y="4677984"/>
            <a:ext cx="1184274" cy="461665"/>
          </a:xfrm>
          <a:prstGeom prst="rect">
            <a:avLst/>
          </a:prstGeom>
          <a:noFill/>
        </p:spPr>
        <p:txBody>
          <a:bodyPr wrap="square" rtlCol="0">
            <a:spAutoFit/>
          </a:bodyPr>
          <a:lstStyle/>
          <a:p>
            <a:pPr algn="ctr"/>
            <a:r>
              <a:rPr lang="ru-RU" sz="1200" dirty="0">
                <a:latin typeface="Huawei Sans" panose="020C0503030203020204" pitchFamily="34" charset="0"/>
                <a:cs typeface="Huawei Sans" panose="020C0503030203020204" pitchFamily="34" charset="0"/>
              </a:rPr>
              <a:t>Контроллер D</a:t>
            </a:r>
          </a:p>
        </p:txBody>
      </p:sp>
    </p:spTree>
    <p:extLst>
      <p:ext uri="{BB962C8B-B14F-4D97-AF65-F5344CB8AC3E}">
        <p14:creationId xmlns:p14="http://schemas.microsoft.com/office/powerpoint/2010/main" val="30389520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a:t>Ключевая технология надежности</a:t>
            </a:r>
          </a:p>
        </p:txBody>
      </p:sp>
      <p:sp>
        <p:nvSpPr>
          <p:cNvPr id="4" name="文本占位符 3"/>
          <p:cNvSpPr>
            <a:spLocks noGrp="1"/>
          </p:cNvSpPr>
          <p:nvPr>
            <p:ph type="body" sz="quarter" idx="10"/>
          </p:nvPr>
        </p:nvSpPr>
        <p:spPr/>
        <p:txBody>
          <a:bodyPr/>
          <a:lstStyle/>
          <a:p>
            <a:r>
              <a:rPr lang="ru-RU"/>
              <a:t>Ниже описана работа функции.</a:t>
            </a:r>
          </a:p>
          <a:p>
            <a:endParaRPr lang="zh-CN" altLang="en-US"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177251"/>
            <a:ext cx="10058400" cy="3433556"/>
          </a:xfrm>
          <a:prstGeom prst="rect">
            <a:avLst/>
          </a:prstGeom>
        </p:spPr>
      </p:pic>
      <p:sp>
        <p:nvSpPr>
          <p:cNvPr id="6" name="文本框 5"/>
          <p:cNvSpPr txBox="1"/>
          <p:nvPr/>
        </p:nvSpPr>
        <p:spPr>
          <a:xfrm>
            <a:off x="1066800" y="4861270"/>
            <a:ext cx="959567" cy="123111"/>
          </a:xfrm>
          <a:prstGeom prst="rect">
            <a:avLst/>
          </a:prstGeom>
          <a:noFill/>
        </p:spPr>
        <p:txBody>
          <a:bodyPr wrap="square" lIns="0" tIns="0" rIns="0" bIns="0" rtlCol="0">
            <a:spAutoFit/>
          </a:bodyPr>
          <a:lstStyle/>
          <a:p>
            <a:pPr algn="ctr"/>
            <a:r>
              <a:rPr lang="ru-RU" sz="800" dirty="0">
                <a:latin typeface="Huawei Sans" panose="020C0503030203020204" pitchFamily="34" charset="0"/>
                <a:cs typeface="Huawei Sans" panose="020C0503030203020204" pitchFamily="34" charset="0"/>
              </a:rPr>
              <a:t>Контроллер A</a:t>
            </a:r>
          </a:p>
        </p:txBody>
      </p:sp>
      <p:sp>
        <p:nvSpPr>
          <p:cNvPr id="7" name="文本框 6"/>
          <p:cNvSpPr txBox="1"/>
          <p:nvPr/>
        </p:nvSpPr>
        <p:spPr>
          <a:xfrm>
            <a:off x="1828017" y="5177661"/>
            <a:ext cx="1279065" cy="492443"/>
          </a:xfrm>
          <a:prstGeom prst="rect">
            <a:avLst/>
          </a:prstGeom>
          <a:noFill/>
        </p:spPr>
        <p:txBody>
          <a:bodyPr wrap="square" lIns="0" tIns="0" rIns="0" bIns="0" rtlCol="0">
            <a:spAutoFit/>
          </a:bodyPr>
          <a:lstStyle/>
          <a:p>
            <a:pPr algn="ctr"/>
            <a:r>
              <a:rPr lang="ru-RU" sz="1600" dirty="0">
                <a:latin typeface="Huawei Sans" panose="020C0503030203020204" pitchFamily="34" charset="0"/>
                <a:cs typeface="Huawei Sans" panose="020C0503030203020204" pitchFamily="34" charset="0"/>
              </a:rPr>
              <a:t>Нормальная работа</a:t>
            </a:r>
          </a:p>
        </p:txBody>
      </p:sp>
      <p:sp>
        <p:nvSpPr>
          <p:cNvPr id="8" name="文本框 7"/>
          <p:cNvSpPr txBox="1"/>
          <p:nvPr/>
        </p:nvSpPr>
        <p:spPr>
          <a:xfrm>
            <a:off x="2564989" y="4861270"/>
            <a:ext cx="959567" cy="123111"/>
          </a:xfrm>
          <a:prstGeom prst="rect">
            <a:avLst/>
          </a:prstGeom>
          <a:noFill/>
        </p:spPr>
        <p:txBody>
          <a:bodyPr wrap="square" lIns="0" tIns="0" rIns="0" bIns="0" rtlCol="0">
            <a:spAutoFit/>
          </a:bodyPr>
          <a:lstStyle/>
          <a:p>
            <a:pPr algn="ctr"/>
            <a:r>
              <a:rPr lang="ru-RU" sz="800" dirty="0">
                <a:latin typeface="Huawei Sans" panose="020C0503030203020204" pitchFamily="34" charset="0"/>
                <a:cs typeface="Huawei Sans" panose="020C0503030203020204" pitchFamily="34" charset="0"/>
              </a:rPr>
              <a:t>Контроллер C</a:t>
            </a:r>
          </a:p>
        </p:txBody>
      </p:sp>
      <p:sp>
        <p:nvSpPr>
          <p:cNvPr id="9" name="文本框 8"/>
          <p:cNvSpPr txBox="1"/>
          <p:nvPr/>
        </p:nvSpPr>
        <p:spPr>
          <a:xfrm>
            <a:off x="3327326" y="4861270"/>
            <a:ext cx="890908" cy="123111"/>
          </a:xfrm>
          <a:prstGeom prst="rect">
            <a:avLst/>
          </a:prstGeom>
          <a:noFill/>
        </p:spPr>
        <p:txBody>
          <a:bodyPr wrap="square" lIns="0" tIns="0" rIns="0" bIns="0" rtlCol="0">
            <a:spAutoFit/>
          </a:bodyPr>
          <a:lstStyle/>
          <a:p>
            <a:pPr algn="ctr"/>
            <a:r>
              <a:rPr lang="ru-RU" sz="800" dirty="0">
                <a:latin typeface="Huawei Sans" panose="020C0503030203020204" pitchFamily="34" charset="0"/>
                <a:cs typeface="Huawei Sans" panose="020C0503030203020204" pitchFamily="34" charset="0"/>
              </a:rPr>
              <a:t>Контроллер D</a:t>
            </a:r>
          </a:p>
        </p:txBody>
      </p:sp>
      <p:sp>
        <p:nvSpPr>
          <p:cNvPr id="10" name="文本框 9"/>
          <p:cNvSpPr txBox="1"/>
          <p:nvPr/>
        </p:nvSpPr>
        <p:spPr>
          <a:xfrm>
            <a:off x="4540898" y="4861990"/>
            <a:ext cx="959567" cy="123111"/>
          </a:xfrm>
          <a:prstGeom prst="rect">
            <a:avLst/>
          </a:prstGeom>
          <a:noFill/>
        </p:spPr>
        <p:txBody>
          <a:bodyPr wrap="square" lIns="0" tIns="0" rIns="0" bIns="0" rtlCol="0">
            <a:spAutoFit/>
          </a:bodyPr>
          <a:lstStyle/>
          <a:p>
            <a:pPr algn="ctr"/>
            <a:r>
              <a:rPr lang="ru-RU" sz="800" dirty="0">
                <a:latin typeface="Huawei Sans" panose="020C0503030203020204" pitchFamily="34" charset="0"/>
                <a:cs typeface="Huawei Sans" panose="020C0503030203020204" pitchFamily="34" charset="0"/>
              </a:rPr>
              <a:t>Контроллер A</a:t>
            </a:r>
          </a:p>
        </p:txBody>
      </p:sp>
      <p:sp>
        <p:nvSpPr>
          <p:cNvPr id="11" name="文本框 10"/>
          <p:cNvSpPr txBox="1"/>
          <p:nvPr/>
        </p:nvSpPr>
        <p:spPr>
          <a:xfrm>
            <a:off x="5271521" y="4861990"/>
            <a:ext cx="959567" cy="123111"/>
          </a:xfrm>
          <a:prstGeom prst="rect">
            <a:avLst/>
          </a:prstGeom>
          <a:noFill/>
        </p:spPr>
        <p:txBody>
          <a:bodyPr wrap="square" lIns="0" tIns="0" rIns="0" bIns="0" rtlCol="0">
            <a:spAutoFit/>
          </a:bodyPr>
          <a:lstStyle/>
          <a:p>
            <a:pPr algn="ctr"/>
            <a:r>
              <a:rPr lang="ru-RU" sz="800" dirty="0">
                <a:latin typeface="Huawei Sans" panose="020C0503030203020204" pitchFamily="34" charset="0"/>
                <a:cs typeface="Huawei Sans" panose="020C0503030203020204" pitchFamily="34" charset="0"/>
              </a:rPr>
              <a:t>Контроллер B</a:t>
            </a:r>
          </a:p>
        </p:txBody>
      </p:sp>
      <p:sp>
        <p:nvSpPr>
          <p:cNvPr id="12" name="文本框 11"/>
          <p:cNvSpPr txBox="1"/>
          <p:nvPr/>
        </p:nvSpPr>
        <p:spPr>
          <a:xfrm>
            <a:off x="6002143" y="4861990"/>
            <a:ext cx="959567" cy="123111"/>
          </a:xfrm>
          <a:prstGeom prst="rect">
            <a:avLst/>
          </a:prstGeom>
          <a:noFill/>
        </p:spPr>
        <p:txBody>
          <a:bodyPr wrap="square" lIns="0" tIns="0" rIns="0" bIns="0" rtlCol="0">
            <a:spAutoFit/>
          </a:bodyPr>
          <a:lstStyle/>
          <a:p>
            <a:pPr algn="ctr"/>
            <a:r>
              <a:rPr lang="ru-RU" sz="800" dirty="0">
                <a:latin typeface="Huawei Sans" panose="020C0503030203020204" pitchFamily="34" charset="0"/>
                <a:cs typeface="Huawei Sans" panose="020C0503030203020204" pitchFamily="34" charset="0"/>
              </a:rPr>
              <a:t>Контроллер C</a:t>
            </a:r>
          </a:p>
        </p:txBody>
      </p:sp>
      <p:sp>
        <p:nvSpPr>
          <p:cNvPr id="13" name="文本框 12"/>
          <p:cNvSpPr txBox="1"/>
          <p:nvPr/>
        </p:nvSpPr>
        <p:spPr>
          <a:xfrm>
            <a:off x="6801424" y="4861990"/>
            <a:ext cx="890908" cy="123111"/>
          </a:xfrm>
          <a:prstGeom prst="rect">
            <a:avLst/>
          </a:prstGeom>
          <a:noFill/>
        </p:spPr>
        <p:txBody>
          <a:bodyPr wrap="square" lIns="0" tIns="0" rIns="0" bIns="0" rtlCol="0">
            <a:spAutoFit/>
          </a:bodyPr>
          <a:lstStyle/>
          <a:p>
            <a:pPr algn="ctr"/>
            <a:r>
              <a:rPr lang="ru-RU" sz="800" dirty="0">
                <a:latin typeface="Huawei Sans" panose="020C0503030203020204" pitchFamily="34" charset="0"/>
                <a:cs typeface="Huawei Sans" panose="020C0503030203020204" pitchFamily="34" charset="0"/>
              </a:rPr>
              <a:t>Контроллер D</a:t>
            </a:r>
          </a:p>
        </p:txBody>
      </p:sp>
      <p:sp>
        <p:nvSpPr>
          <p:cNvPr id="14" name="文本框 13"/>
          <p:cNvSpPr txBox="1"/>
          <p:nvPr/>
        </p:nvSpPr>
        <p:spPr>
          <a:xfrm>
            <a:off x="7973766" y="4861990"/>
            <a:ext cx="959567" cy="123111"/>
          </a:xfrm>
          <a:prstGeom prst="rect">
            <a:avLst/>
          </a:prstGeom>
          <a:noFill/>
        </p:spPr>
        <p:txBody>
          <a:bodyPr wrap="square" lIns="0" tIns="0" rIns="0" bIns="0" rtlCol="0">
            <a:spAutoFit/>
          </a:bodyPr>
          <a:lstStyle/>
          <a:p>
            <a:pPr algn="ctr"/>
            <a:r>
              <a:rPr lang="ru-RU" sz="800" dirty="0">
                <a:latin typeface="Huawei Sans" panose="020C0503030203020204" pitchFamily="34" charset="0"/>
                <a:cs typeface="Huawei Sans" panose="020C0503030203020204" pitchFamily="34" charset="0"/>
              </a:rPr>
              <a:t>Контроллер A</a:t>
            </a:r>
          </a:p>
        </p:txBody>
      </p:sp>
      <p:sp>
        <p:nvSpPr>
          <p:cNvPr id="15" name="文本框 14"/>
          <p:cNvSpPr txBox="1"/>
          <p:nvPr/>
        </p:nvSpPr>
        <p:spPr>
          <a:xfrm>
            <a:off x="8704389" y="4861990"/>
            <a:ext cx="959567" cy="123111"/>
          </a:xfrm>
          <a:prstGeom prst="rect">
            <a:avLst/>
          </a:prstGeom>
          <a:noFill/>
        </p:spPr>
        <p:txBody>
          <a:bodyPr wrap="square" lIns="0" tIns="0" rIns="0" bIns="0" rtlCol="0">
            <a:spAutoFit/>
          </a:bodyPr>
          <a:lstStyle/>
          <a:p>
            <a:pPr algn="ctr"/>
            <a:r>
              <a:rPr lang="ru-RU" sz="800" dirty="0">
                <a:latin typeface="Huawei Sans" panose="020C0503030203020204" pitchFamily="34" charset="0"/>
                <a:cs typeface="Huawei Sans" panose="020C0503030203020204" pitchFamily="34" charset="0"/>
              </a:rPr>
              <a:t>Контроллер B</a:t>
            </a:r>
          </a:p>
        </p:txBody>
      </p:sp>
      <p:sp>
        <p:nvSpPr>
          <p:cNvPr id="16" name="文本框 15"/>
          <p:cNvSpPr txBox="1"/>
          <p:nvPr/>
        </p:nvSpPr>
        <p:spPr>
          <a:xfrm>
            <a:off x="9435011" y="4861990"/>
            <a:ext cx="959567" cy="123111"/>
          </a:xfrm>
          <a:prstGeom prst="rect">
            <a:avLst/>
          </a:prstGeom>
          <a:noFill/>
        </p:spPr>
        <p:txBody>
          <a:bodyPr wrap="square" lIns="0" tIns="0" rIns="0" bIns="0" rtlCol="0">
            <a:spAutoFit/>
          </a:bodyPr>
          <a:lstStyle/>
          <a:p>
            <a:pPr algn="ctr"/>
            <a:r>
              <a:rPr lang="ru-RU" sz="800" dirty="0">
                <a:latin typeface="Huawei Sans" panose="020C0503030203020204" pitchFamily="34" charset="0"/>
                <a:cs typeface="Huawei Sans" panose="020C0503030203020204" pitchFamily="34" charset="0"/>
              </a:rPr>
              <a:t>Контроллер C</a:t>
            </a:r>
          </a:p>
        </p:txBody>
      </p:sp>
      <p:sp>
        <p:nvSpPr>
          <p:cNvPr id="17" name="文本框 16"/>
          <p:cNvSpPr txBox="1"/>
          <p:nvPr/>
        </p:nvSpPr>
        <p:spPr>
          <a:xfrm>
            <a:off x="10234292" y="4861990"/>
            <a:ext cx="890908" cy="123111"/>
          </a:xfrm>
          <a:prstGeom prst="rect">
            <a:avLst/>
          </a:prstGeom>
          <a:noFill/>
        </p:spPr>
        <p:txBody>
          <a:bodyPr wrap="square" lIns="0" tIns="0" rIns="0" bIns="0" rtlCol="0">
            <a:spAutoFit/>
          </a:bodyPr>
          <a:lstStyle/>
          <a:p>
            <a:pPr algn="ctr"/>
            <a:r>
              <a:rPr lang="ru-RU" sz="800" dirty="0">
                <a:latin typeface="Huawei Sans" panose="020C0503030203020204" pitchFamily="34" charset="0"/>
                <a:cs typeface="Huawei Sans" panose="020C0503030203020204" pitchFamily="34" charset="0"/>
              </a:rPr>
              <a:t>Контроллер D</a:t>
            </a:r>
          </a:p>
        </p:txBody>
      </p:sp>
      <p:sp>
        <p:nvSpPr>
          <p:cNvPr id="18" name="文本框 17"/>
          <p:cNvSpPr txBox="1"/>
          <p:nvPr/>
        </p:nvSpPr>
        <p:spPr>
          <a:xfrm>
            <a:off x="1828017" y="4861270"/>
            <a:ext cx="959567" cy="123111"/>
          </a:xfrm>
          <a:prstGeom prst="rect">
            <a:avLst/>
          </a:prstGeom>
          <a:noFill/>
        </p:spPr>
        <p:txBody>
          <a:bodyPr wrap="square" lIns="0" tIns="0" rIns="0" bIns="0" rtlCol="0">
            <a:spAutoFit/>
          </a:bodyPr>
          <a:lstStyle/>
          <a:p>
            <a:pPr algn="ctr"/>
            <a:r>
              <a:rPr lang="ru-RU" sz="800" dirty="0">
                <a:latin typeface="Huawei Sans" panose="020C0503030203020204" pitchFamily="34" charset="0"/>
                <a:cs typeface="Huawei Sans" panose="020C0503030203020204" pitchFamily="34" charset="0"/>
              </a:rPr>
              <a:t>Контроллер B</a:t>
            </a:r>
          </a:p>
        </p:txBody>
      </p:sp>
      <p:sp>
        <p:nvSpPr>
          <p:cNvPr id="19" name="文本框 18"/>
          <p:cNvSpPr txBox="1"/>
          <p:nvPr/>
        </p:nvSpPr>
        <p:spPr>
          <a:xfrm>
            <a:off x="4339194" y="5195915"/>
            <a:ext cx="3513611" cy="246221"/>
          </a:xfrm>
          <a:prstGeom prst="rect">
            <a:avLst/>
          </a:prstGeom>
          <a:noFill/>
        </p:spPr>
        <p:txBody>
          <a:bodyPr wrap="square" lIns="0" tIns="0" rIns="0" bIns="0" rtlCol="0">
            <a:spAutoFit/>
          </a:bodyPr>
          <a:lstStyle/>
          <a:p>
            <a:pPr algn="ctr"/>
            <a:r>
              <a:rPr lang="ru-RU" sz="1600">
                <a:latin typeface="Huawei Sans" panose="020C0503030203020204" pitchFamily="34" charset="0"/>
                <a:cs typeface="Huawei Sans" panose="020C0503030203020204" pitchFamily="34" charset="0"/>
              </a:rPr>
              <a:t>Неисправность контроллера (контроллер A)</a:t>
            </a:r>
          </a:p>
        </p:txBody>
      </p:sp>
    </p:spTree>
    <p:extLst>
      <p:ext uri="{BB962C8B-B14F-4D97-AF65-F5344CB8AC3E}">
        <p14:creationId xmlns:p14="http://schemas.microsoft.com/office/powerpoint/2010/main" val="7044313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a:latin typeface="Huawei Sans" panose="020C0503030203020204" pitchFamily="34" charset="0"/>
              </a:rPr>
              <a:t>Переключение работы сервисов хоста при неисправности одного контроллера</a:t>
            </a:r>
          </a:p>
        </p:txBody>
      </p:sp>
      <p:grpSp>
        <p:nvGrpSpPr>
          <p:cNvPr id="3" name="组合 2"/>
          <p:cNvGrpSpPr/>
          <p:nvPr/>
        </p:nvGrpSpPr>
        <p:grpSpPr>
          <a:xfrm>
            <a:off x="1082117" y="1302039"/>
            <a:ext cx="8902996" cy="4865354"/>
            <a:chOff x="1696941" y="1024213"/>
            <a:chExt cx="8902996" cy="4865354"/>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605" y="1024213"/>
              <a:ext cx="7789332" cy="4865354"/>
            </a:xfrm>
            <a:prstGeom prst="rect">
              <a:avLst/>
            </a:prstGeom>
          </p:spPr>
        </p:pic>
        <p:sp>
          <p:nvSpPr>
            <p:cNvPr id="5" name="文本框 4"/>
            <p:cNvSpPr txBox="1"/>
            <p:nvPr/>
          </p:nvSpPr>
          <p:spPr>
            <a:xfrm>
              <a:off x="3519209" y="1519788"/>
              <a:ext cx="796886" cy="184666"/>
            </a:xfrm>
            <a:prstGeom prst="rect">
              <a:avLst/>
            </a:prstGeom>
            <a:noFill/>
          </p:spPr>
          <p:txBody>
            <a:bodyPr wrap="square" lIns="0" tIns="0" rIns="0" bIns="0" rtlCol="0">
              <a:spAutoFit/>
            </a:bodyPr>
            <a:lstStyle/>
            <a:p>
              <a:pPr algn="ctr"/>
              <a:r>
                <a:rPr lang="ru-RU" sz="1200" dirty="0">
                  <a:latin typeface="Huawei Sans" panose="020C0503030203020204" pitchFamily="34" charset="0"/>
                  <a:cs typeface="Huawei Sans" panose="020C0503030203020204" pitchFamily="34" charset="0"/>
                </a:rPr>
                <a:t>Ведущий</a:t>
              </a:r>
            </a:p>
          </p:txBody>
        </p:sp>
        <p:sp>
          <p:nvSpPr>
            <p:cNvPr id="6" name="文本框 5"/>
            <p:cNvSpPr txBox="1"/>
            <p:nvPr/>
          </p:nvSpPr>
          <p:spPr>
            <a:xfrm>
              <a:off x="7394908" y="1519788"/>
              <a:ext cx="691217" cy="184666"/>
            </a:xfrm>
            <a:prstGeom prst="rect">
              <a:avLst/>
            </a:prstGeom>
            <a:noFill/>
          </p:spPr>
          <p:txBody>
            <a:bodyPr wrap="square" lIns="0" tIns="0" rIns="0" bIns="0" rtlCol="0">
              <a:spAutoFit/>
            </a:bodyPr>
            <a:lstStyle/>
            <a:p>
              <a:pPr algn="ctr"/>
              <a:r>
                <a:rPr lang="ru-RU" sz="1200" dirty="0">
                  <a:latin typeface="Huawei Sans" panose="020C0503030203020204" pitchFamily="34" charset="0"/>
                  <a:cs typeface="Huawei Sans" panose="020C0503030203020204" pitchFamily="34" charset="0"/>
                </a:rPr>
                <a:t>Ведущий</a:t>
              </a:r>
            </a:p>
          </p:txBody>
        </p:sp>
        <p:sp>
          <p:nvSpPr>
            <p:cNvPr id="7" name="文本框 6"/>
            <p:cNvSpPr txBox="1"/>
            <p:nvPr/>
          </p:nvSpPr>
          <p:spPr>
            <a:xfrm>
              <a:off x="4914332" y="1733945"/>
              <a:ext cx="1475595" cy="184666"/>
            </a:xfrm>
            <a:prstGeom prst="rect">
              <a:avLst/>
            </a:prstGeom>
            <a:noFill/>
          </p:spPr>
          <p:txBody>
            <a:bodyPr wrap="square" lIns="0" tIns="0" rIns="0" bIns="0" rtlCol="0">
              <a:spAutoFit/>
            </a:bodyPr>
            <a:lstStyle/>
            <a:p>
              <a:pPr algn="ctr"/>
              <a:r>
                <a:rPr lang="ru-RU" sz="1200" dirty="0">
                  <a:latin typeface="Huawei Sans" panose="020C0503030203020204" pitchFamily="34" charset="0"/>
                  <a:cs typeface="Huawei Sans" panose="020C0503030203020204" pitchFamily="34" charset="0"/>
                </a:rPr>
                <a:t>Коммутатор </a:t>
              </a:r>
              <a:r>
                <a:rPr lang="ru-RU" sz="1200" dirty="0" err="1">
                  <a:latin typeface="Huawei Sans" panose="020C0503030203020204" pitchFamily="34" charset="0"/>
                  <a:cs typeface="Huawei Sans" panose="020C0503030203020204" pitchFamily="34" charset="0"/>
                </a:rPr>
                <a:t>Fibre</a:t>
              </a:r>
              <a:r>
                <a:rPr lang="ru-RU" sz="1200" dirty="0">
                  <a:latin typeface="Huawei Sans" panose="020C0503030203020204" pitchFamily="34" charset="0"/>
                  <a:cs typeface="Huawei Sans" panose="020C0503030203020204" pitchFamily="34" charset="0"/>
                </a:rPr>
                <a:t> </a:t>
              </a:r>
              <a:r>
                <a:rPr lang="ru-RU" sz="1200" dirty="0" err="1">
                  <a:latin typeface="Huawei Sans" panose="020C0503030203020204" pitchFamily="34" charset="0"/>
                  <a:cs typeface="Huawei Sans" panose="020C0503030203020204" pitchFamily="34" charset="0"/>
                </a:rPr>
                <a:t>Channel</a:t>
              </a:r>
              <a:endParaRPr lang="ru-RU" sz="1200" dirty="0">
                <a:latin typeface="Huawei Sans" panose="020C0503030203020204" pitchFamily="34" charset="0"/>
                <a:cs typeface="Huawei Sans" panose="020C0503030203020204" pitchFamily="34" charset="0"/>
              </a:endParaRPr>
            </a:p>
          </p:txBody>
        </p:sp>
        <p:sp>
          <p:nvSpPr>
            <p:cNvPr id="8" name="文本框 7"/>
            <p:cNvSpPr txBox="1"/>
            <p:nvPr/>
          </p:nvSpPr>
          <p:spPr>
            <a:xfrm>
              <a:off x="8816445" y="1800543"/>
              <a:ext cx="1475595" cy="184666"/>
            </a:xfrm>
            <a:prstGeom prst="rect">
              <a:avLst/>
            </a:prstGeom>
            <a:noFill/>
          </p:spPr>
          <p:txBody>
            <a:bodyPr wrap="square" lIns="0" tIns="0" rIns="0" bIns="0" rtlCol="0">
              <a:spAutoFit/>
            </a:bodyPr>
            <a:lstStyle/>
            <a:p>
              <a:pPr algn="ctr"/>
              <a:r>
                <a:rPr lang="ru-RU" sz="1200" dirty="0">
                  <a:latin typeface="Huawei Sans" panose="020C0503030203020204" pitchFamily="34" charset="0"/>
                  <a:cs typeface="Huawei Sans" panose="020C0503030203020204" pitchFamily="34" charset="0"/>
                </a:rPr>
                <a:t>Коммутатор </a:t>
              </a:r>
              <a:r>
                <a:rPr lang="ru-RU" sz="1200" dirty="0" err="1">
                  <a:latin typeface="Huawei Sans" panose="020C0503030203020204" pitchFamily="34" charset="0"/>
                  <a:cs typeface="Huawei Sans" panose="020C0503030203020204" pitchFamily="34" charset="0"/>
                </a:rPr>
                <a:t>Fibre</a:t>
              </a:r>
              <a:r>
                <a:rPr lang="ru-RU" sz="1200" dirty="0">
                  <a:latin typeface="Huawei Sans" panose="020C0503030203020204" pitchFamily="34" charset="0"/>
                  <a:cs typeface="Huawei Sans" panose="020C0503030203020204" pitchFamily="34" charset="0"/>
                </a:rPr>
                <a:t> </a:t>
              </a:r>
              <a:r>
                <a:rPr lang="ru-RU" sz="1200" dirty="0" err="1">
                  <a:latin typeface="Huawei Sans" panose="020C0503030203020204" pitchFamily="34" charset="0"/>
                  <a:cs typeface="Huawei Sans" panose="020C0503030203020204" pitchFamily="34" charset="0"/>
                </a:rPr>
                <a:t>Channel</a:t>
              </a:r>
              <a:endParaRPr lang="ru-RU" sz="1200" dirty="0">
                <a:latin typeface="Huawei Sans" panose="020C0503030203020204" pitchFamily="34" charset="0"/>
                <a:cs typeface="Huawei Sans" panose="020C0503030203020204" pitchFamily="34" charset="0"/>
              </a:endParaRPr>
            </a:p>
          </p:txBody>
        </p:sp>
        <p:sp>
          <p:nvSpPr>
            <p:cNvPr id="9" name="文本框 8"/>
            <p:cNvSpPr txBox="1"/>
            <p:nvPr/>
          </p:nvSpPr>
          <p:spPr>
            <a:xfrm>
              <a:off x="1696941" y="4185281"/>
              <a:ext cx="1816990" cy="184666"/>
            </a:xfrm>
            <a:prstGeom prst="rect">
              <a:avLst/>
            </a:prstGeom>
            <a:noFill/>
          </p:spPr>
          <p:txBody>
            <a:bodyPr wrap="square" lIns="0" tIns="0" rIns="0" bIns="0" rtlCol="0">
              <a:spAutoFit/>
            </a:bodyPr>
            <a:lstStyle/>
            <a:p>
              <a:pPr algn="ctr"/>
              <a:r>
                <a:rPr lang="ru-RU" sz="1200" dirty="0">
                  <a:latin typeface="Huawei Sans" panose="020C0503030203020204" pitchFamily="34" charset="0"/>
                  <a:cs typeface="Huawei Sans" panose="020C0503030203020204" pitchFamily="34" charset="0"/>
                </a:rPr>
                <a:t>Соединительная шина</a:t>
              </a:r>
            </a:p>
          </p:txBody>
        </p:sp>
        <p:sp>
          <p:nvSpPr>
            <p:cNvPr id="10" name="文本框 9"/>
            <p:cNvSpPr txBox="1"/>
            <p:nvPr/>
          </p:nvSpPr>
          <p:spPr>
            <a:xfrm>
              <a:off x="6034246" y="4165454"/>
              <a:ext cx="1761757" cy="184666"/>
            </a:xfrm>
            <a:prstGeom prst="rect">
              <a:avLst/>
            </a:prstGeom>
            <a:noFill/>
          </p:spPr>
          <p:txBody>
            <a:bodyPr wrap="square" lIns="0" tIns="0" rIns="0" bIns="0" rtlCol="0">
              <a:spAutoFit/>
            </a:bodyPr>
            <a:lstStyle/>
            <a:p>
              <a:pPr algn="ctr"/>
              <a:r>
                <a:rPr lang="ru-RU" sz="1200" dirty="0">
                  <a:latin typeface="Huawei Sans" panose="020C0503030203020204" pitchFamily="34" charset="0"/>
                  <a:cs typeface="Huawei Sans" panose="020C0503030203020204" pitchFamily="34" charset="0"/>
                </a:rPr>
                <a:t>Соединительная шина</a:t>
              </a:r>
            </a:p>
          </p:txBody>
        </p:sp>
        <p:sp>
          <p:nvSpPr>
            <p:cNvPr id="11" name="文本框 10"/>
            <p:cNvSpPr txBox="1"/>
            <p:nvPr/>
          </p:nvSpPr>
          <p:spPr>
            <a:xfrm>
              <a:off x="3072845" y="5356022"/>
              <a:ext cx="959567" cy="400110"/>
            </a:xfrm>
            <a:prstGeom prst="rect">
              <a:avLst/>
            </a:prstGeom>
            <a:noFill/>
          </p:spPr>
          <p:txBody>
            <a:bodyPr wrap="square" rtlCol="0">
              <a:spAutoFit/>
            </a:bodyPr>
            <a:lstStyle/>
            <a:p>
              <a:pPr algn="ctr"/>
              <a:r>
                <a:rPr lang="ru-RU" sz="1000" dirty="0">
                  <a:solidFill>
                    <a:schemeClr val="bg1"/>
                  </a:solidFill>
                  <a:latin typeface="Huawei Sans" panose="020C0503030203020204" pitchFamily="34" charset="0"/>
                  <a:cs typeface="Huawei Sans" panose="020C0503030203020204" pitchFamily="34" charset="0"/>
                </a:rPr>
                <a:t>Контроллер 1</a:t>
              </a:r>
            </a:p>
          </p:txBody>
        </p:sp>
        <p:sp>
          <p:nvSpPr>
            <p:cNvPr id="12" name="文本框 11"/>
            <p:cNvSpPr txBox="1"/>
            <p:nvPr/>
          </p:nvSpPr>
          <p:spPr>
            <a:xfrm>
              <a:off x="3944562" y="5356022"/>
              <a:ext cx="959567" cy="400110"/>
            </a:xfrm>
            <a:prstGeom prst="rect">
              <a:avLst/>
            </a:prstGeom>
            <a:noFill/>
          </p:spPr>
          <p:txBody>
            <a:bodyPr wrap="square" rtlCol="0">
              <a:spAutoFit/>
            </a:bodyPr>
            <a:lstStyle/>
            <a:p>
              <a:pPr algn="ctr"/>
              <a:r>
                <a:rPr lang="ru-RU" sz="1000" dirty="0">
                  <a:solidFill>
                    <a:schemeClr val="bg1"/>
                  </a:solidFill>
                  <a:latin typeface="Huawei Sans" panose="020C0503030203020204" pitchFamily="34" charset="0"/>
                  <a:cs typeface="Huawei Sans" panose="020C0503030203020204" pitchFamily="34" charset="0"/>
                </a:rPr>
                <a:t>Контроллер 2</a:t>
              </a:r>
            </a:p>
          </p:txBody>
        </p:sp>
        <p:sp>
          <p:nvSpPr>
            <p:cNvPr id="13" name="文本框 12"/>
            <p:cNvSpPr txBox="1"/>
            <p:nvPr/>
          </p:nvSpPr>
          <p:spPr>
            <a:xfrm>
              <a:off x="4824265" y="5356022"/>
              <a:ext cx="959567" cy="400110"/>
            </a:xfrm>
            <a:prstGeom prst="rect">
              <a:avLst/>
            </a:prstGeom>
            <a:noFill/>
          </p:spPr>
          <p:txBody>
            <a:bodyPr wrap="square" rtlCol="0">
              <a:spAutoFit/>
            </a:bodyPr>
            <a:lstStyle/>
            <a:p>
              <a:pPr algn="ctr"/>
              <a:r>
                <a:rPr lang="ru-RU" sz="1000" dirty="0">
                  <a:solidFill>
                    <a:schemeClr val="bg1"/>
                  </a:solidFill>
                  <a:latin typeface="Huawei Sans" panose="020C0503030203020204" pitchFamily="34" charset="0"/>
                  <a:cs typeface="Huawei Sans" panose="020C0503030203020204" pitchFamily="34" charset="0"/>
                </a:rPr>
                <a:t>Контроллер 3</a:t>
              </a:r>
            </a:p>
          </p:txBody>
        </p:sp>
        <p:sp>
          <p:nvSpPr>
            <p:cNvPr id="14" name="文本框 13"/>
            <p:cNvSpPr txBox="1"/>
            <p:nvPr/>
          </p:nvSpPr>
          <p:spPr>
            <a:xfrm>
              <a:off x="5703972" y="5356022"/>
              <a:ext cx="959567" cy="400110"/>
            </a:xfrm>
            <a:prstGeom prst="rect">
              <a:avLst/>
            </a:prstGeom>
            <a:noFill/>
          </p:spPr>
          <p:txBody>
            <a:bodyPr wrap="square" rtlCol="0">
              <a:spAutoFit/>
            </a:bodyPr>
            <a:lstStyle/>
            <a:p>
              <a:pPr algn="ctr"/>
              <a:r>
                <a:rPr lang="ru-RU" sz="1000" dirty="0">
                  <a:solidFill>
                    <a:schemeClr val="bg1"/>
                  </a:solidFill>
                  <a:latin typeface="Huawei Sans" panose="020C0503030203020204" pitchFamily="34" charset="0"/>
                  <a:cs typeface="Huawei Sans" panose="020C0503030203020204" pitchFamily="34" charset="0"/>
                </a:rPr>
                <a:t>Контроллер 4</a:t>
              </a:r>
            </a:p>
          </p:txBody>
        </p:sp>
        <p:sp>
          <p:nvSpPr>
            <p:cNvPr id="15" name="文本框 14"/>
            <p:cNvSpPr txBox="1"/>
            <p:nvPr/>
          </p:nvSpPr>
          <p:spPr>
            <a:xfrm>
              <a:off x="6915125" y="5356022"/>
              <a:ext cx="959567" cy="400110"/>
            </a:xfrm>
            <a:prstGeom prst="rect">
              <a:avLst/>
            </a:prstGeom>
            <a:noFill/>
          </p:spPr>
          <p:txBody>
            <a:bodyPr wrap="square" rtlCol="0">
              <a:spAutoFit/>
            </a:bodyPr>
            <a:lstStyle/>
            <a:p>
              <a:pPr algn="ctr"/>
              <a:r>
                <a:rPr lang="ru-RU" sz="1000" dirty="0">
                  <a:solidFill>
                    <a:schemeClr val="bg1"/>
                  </a:solidFill>
                  <a:latin typeface="Huawei Sans" panose="020C0503030203020204" pitchFamily="34" charset="0"/>
                  <a:cs typeface="Huawei Sans" panose="020C0503030203020204" pitchFamily="34" charset="0"/>
                </a:rPr>
                <a:t>Контроллер 1</a:t>
              </a:r>
            </a:p>
          </p:txBody>
        </p:sp>
        <p:sp>
          <p:nvSpPr>
            <p:cNvPr id="16" name="文本框 15"/>
            <p:cNvSpPr txBox="1"/>
            <p:nvPr/>
          </p:nvSpPr>
          <p:spPr>
            <a:xfrm>
              <a:off x="7786364" y="5356022"/>
              <a:ext cx="959567" cy="400110"/>
            </a:xfrm>
            <a:prstGeom prst="rect">
              <a:avLst/>
            </a:prstGeom>
            <a:noFill/>
          </p:spPr>
          <p:txBody>
            <a:bodyPr wrap="square" rtlCol="0">
              <a:spAutoFit/>
            </a:bodyPr>
            <a:lstStyle/>
            <a:p>
              <a:pPr algn="ctr"/>
              <a:r>
                <a:rPr lang="ru-RU" sz="1000" dirty="0">
                  <a:solidFill>
                    <a:schemeClr val="bg1"/>
                  </a:solidFill>
                  <a:latin typeface="Huawei Sans" panose="020C0503030203020204" pitchFamily="34" charset="0"/>
                  <a:cs typeface="Huawei Sans" panose="020C0503030203020204" pitchFamily="34" charset="0"/>
                </a:rPr>
                <a:t>Контроллер 2</a:t>
              </a:r>
            </a:p>
          </p:txBody>
        </p:sp>
        <p:sp>
          <p:nvSpPr>
            <p:cNvPr id="17" name="文本框 16"/>
            <p:cNvSpPr txBox="1"/>
            <p:nvPr/>
          </p:nvSpPr>
          <p:spPr>
            <a:xfrm>
              <a:off x="8666068" y="5356022"/>
              <a:ext cx="959567" cy="430887"/>
            </a:xfrm>
            <a:prstGeom prst="rect">
              <a:avLst/>
            </a:prstGeom>
            <a:noFill/>
          </p:spPr>
          <p:txBody>
            <a:bodyPr wrap="square" rtlCol="0">
              <a:spAutoFit/>
            </a:bodyPr>
            <a:lstStyle/>
            <a:p>
              <a:pPr algn="ctr"/>
              <a:r>
                <a:rPr lang="ru-RU" sz="1050" dirty="0">
                  <a:solidFill>
                    <a:schemeClr val="bg1"/>
                  </a:solidFill>
                  <a:latin typeface="Huawei Sans" panose="020C0503030203020204" pitchFamily="34" charset="0"/>
                  <a:cs typeface="Huawei Sans" panose="020C0503030203020204" pitchFamily="34" charset="0"/>
                </a:rPr>
                <a:t>Контроллер 3</a:t>
              </a:r>
            </a:p>
          </p:txBody>
        </p:sp>
        <p:sp>
          <p:nvSpPr>
            <p:cNvPr id="18" name="文本框 17"/>
            <p:cNvSpPr txBox="1"/>
            <p:nvPr/>
          </p:nvSpPr>
          <p:spPr>
            <a:xfrm>
              <a:off x="9554243" y="5356022"/>
              <a:ext cx="959567" cy="400110"/>
            </a:xfrm>
            <a:prstGeom prst="rect">
              <a:avLst/>
            </a:prstGeom>
            <a:noFill/>
          </p:spPr>
          <p:txBody>
            <a:bodyPr wrap="square" rtlCol="0">
              <a:spAutoFit/>
            </a:bodyPr>
            <a:lstStyle/>
            <a:p>
              <a:pPr algn="ctr"/>
              <a:r>
                <a:rPr lang="ru-RU" sz="1000" dirty="0">
                  <a:solidFill>
                    <a:schemeClr val="bg1"/>
                  </a:solidFill>
                  <a:latin typeface="Huawei Sans" panose="020C0503030203020204" pitchFamily="34" charset="0"/>
                  <a:cs typeface="Huawei Sans" panose="020C0503030203020204" pitchFamily="34" charset="0"/>
                </a:rPr>
                <a:t>Контроллер 4</a:t>
              </a:r>
            </a:p>
          </p:txBody>
        </p:sp>
        <p:sp>
          <p:nvSpPr>
            <p:cNvPr id="19" name="文本框 18"/>
            <p:cNvSpPr txBox="1"/>
            <p:nvPr/>
          </p:nvSpPr>
          <p:spPr>
            <a:xfrm>
              <a:off x="2876611" y="2665661"/>
              <a:ext cx="1187286" cy="369332"/>
            </a:xfrm>
            <a:prstGeom prst="rect">
              <a:avLst/>
            </a:prstGeom>
            <a:noFill/>
          </p:spPr>
          <p:txBody>
            <a:bodyPr wrap="square" lIns="0" tIns="0" rIns="0" bIns="0" rtlCol="0">
              <a:spAutoFit/>
            </a:bodyPr>
            <a:lstStyle/>
            <a:p>
              <a:pPr algn="ctr"/>
              <a:r>
                <a:rPr lang="ru-RU" sz="1200"/>
                <a:t>Модуль I/O с взаимным подключением</a:t>
              </a:r>
            </a:p>
          </p:txBody>
        </p:sp>
        <p:sp>
          <p:nvSpPr>
            <p:cNvPr id="20" name="文本框 19"/>
            <p:cNvSpPr txBox="1"/>
            <p:nvPr/>
          </p:nvSpPr>
          <p:spPr>
            <a:xfrm>
              <a:off x="9275722" y="2665661"/>
              <a:ext cx="1187286" cy="369332"/>
            </a:xfrm>
            <a:prstGeom prst="rect">
              <a:avLst/>
            </a:prstGeom>
            <a:noFill/>
          </p:spPr>
          <p:txBody>
            <a:bodyPr wrap="square" lIns="0" tIns="0" rIns="0" bIns="0" rtlCol="0">
              <a:spAutoFit/>
            </a:bodyPr>
            <a:lstStyle/>
            <a:p>
              <a:pPr algn="ctr"/>
              <a:r>
                <a:rPr lang="ru-RU" sz="1200"/>
                <a:t>Модуль I/O с взаимным подключением</a:t>
              </a:r>
            </a:p>
          </p:txBody>
        </p:sp>
        <p:sp>
          <p:nvSpPr>
            <p:cNvPr id="21" name="文本框 20"/>
            <p:cNvSpPr txBox="1"/>
            <p:nvPr/>
          </p:nvSpPr>
          <p:spPr>
            <a:xfrm>
              <a:off x="8745931" y="3476810"/>
              <a:ext cx="1476795" cy="369332"/>
            </a:xfrm>
            <a:prstGeom prst="rect">
              <a:avLst/>
            </a:prstGeom>
            <a:noFill/>
          </p:spPr>
          <p:txBody>
            <a:bodyPr wrap="square" lIns="0" tIns="0" rIns="0" bIns="0" rtlCol="0">
              <a:spAutoFit/>
            </a:bodyPr>
            <a:lstStyle/>
            <a:p>
              <a:pPr algn="ctr"/>
              <a:r>
                <a:rPr lang="ru-RU" sz="1200" dirty="0"/>
                <a:t>Автоматическое переключение</a:t>
              </a:r>
            </a:p>
          </p:txBody>
        </p:sp>
      </p:grpSp>
    </p:spTree>
    <p:extLst>
      <p:ext uri="{BB962C8B-B14F-4D97-AF65-F5344CB8AC3E}">
        <p14:creationId xmlns:p14="http://schemas.microsoft.com/office/powerpoint/2010/main" val="39332506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r>
              <a:rPr lang="ru-RU"/>
              <a:t>(Истинное или ложное утверждение) Вертикальное масштабное — это метод, при котором блоки дисков постоянно добавляются в существующие системы хранения для обработки растущих объемов данных.</a:t>
            </a:r>
          </a:p>
          <a:p>
            <a:r>
              <a:rPr lang="ru-RU"/>
              <a:t>(Краткий ответ) Каковы различия между горизонтальным и вертикальным масштабированием?</a:t>
            </a:r>
          </a:p>
          <a:p>
            <a:endParaRPr lang="en-US" altLang="zh-CN" dirty="0" smtClean="0"/>
          </a:p>
          <a:p>
            <a:endParaRPr lang="en-US" altLang="zh-CN" dirty="0"/>
          </a:p>
        </p:txBody>
      </p:sp>
    </p:spTree>
    <p:extLst>
      <p:ext uri="{BB962C8B-B14F-4D97-AF65-F5344CB8AC3E}">
        <p14:creationId xmlns:p14="http://schemas.microsoft.com/office/powerpoint/2010/main" val="2754645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wrap="square">
            <a:noAutofit/>
          </a:bodyPr>
          <a:lstStyle/>
          <a:p>
            <a:r>
              <a:rPr lang="ru-RU">
                <a:latin typeface="Huawei Sans" panose="020C0503030203020204" pitchFamily="34" charset="0"/>
              </a:rPr>
              <a:t>По завершении данного курсы вы узнаете:</a:t>
            </a:r>
          </a:p>
          <a:p>
            <a:pPr lvl="1"/>
            <a:r>
              <a:rPr lang="ru-RU">
                <a:latin typeface="Huawei Sans" panose="020C0503030203020204" pitchFamily="34" charset="0"/>
              </a:rPr>
              <a:t>эволюцию архитектуры систем хранения и способы их расширения;</a:t>
            </a:r>
          </a:p>
          <a:p>
            <a:pPr lvl="1"/>
            <a:r>
              <a:rPr lang="ru-RU">
                <a:latin typeface="Huawei Sans" panose="020C0503030203020204" pitchFamily="34" charset="0"/>
              </a:rPr>
              <a:t>архитектуру продуктов хранения данных Huawei.</a:t>
            </a:r>
          </a:p>
          <a:p>
            <a:pPr lvl="1"/>
            <a:endParaRPr lang="en-US" altLang="zh-CN" dirty="0">
              <a:latin typeface="Huawei Sans" panose="020C0503030203020204" pitchFamily="34" charset="0"/>
            </a:endParaRPr>
          </a:p>
        </p:txBody>
      </p:sp>
    </p:spTree>
    <p:extLst>
      <p:ext uri="{BB962C8B-B14F-4D97-AF65-F5344CB8AC3E}">
        <p14:creationId xmlns:p14="http://schemas.microsoft.com/office/powerpoint/2010/main" val="24476453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94056" y="1771650"/>
            <a:ext cx="8403887" cy="3836792"/>
            <a:chOff x="2034447" y="1944254"/>
            <a:chExt cx="8403887" cy="3200544"/>
          </a:xfrm>
        </p:grpSpPr>
        <p:sp>
          <p:nvSpPr>
            <p:cNvPr id="4" name="任意多边形 3"/>
            <p:cNvSpPr/>
            <p:nvPr/>
          </p:nvSpPr>
          <p:spPr>
            <a:xfrm>
              <a:off x="6419519" y="4426555"/>
              <a:ext cx="418816" cy="399024"/>
            </a:xfrm>
            <a:custGeom>
              <a:avLst/>
              <a:gdLst>
                <a:gd name="connsiteX0" fmla="*/ 0 w 418816"/>
                <a:gd name="connsiteY0" fmla="*/ 0 h 399024"/>
                <a:gd name="connsiteX1" fmla="*/ 209408 w 418816"/>
                <a:gd name="connsiteY1" fmla="*/ 0 h 399024"/>
                <a:gd name="connsiteX2" fmla="*/ 209408 w 418816"/>
                <a:gd name="connsiteY2" fmla="*/ 399024 h 399024"/>
                <a:gd name="connsiteX3" fmla="*/ 418816 w 418816"/>
                <a:gd name="connsiteY3" fmla="*/ 399024 h 399024"/>
              </a:gdLst>
              <a:ahLst/>
              <a:cxnLst>
                <a:cxn ang="0">
                  <a:pos x="connsiteX0" y="connsiteY0"/>
                </a:cxn>
                <a:cxn ang="0">
                  <a:pos x="connsiteX1" y="connsiteY1"/>
                </a:cxn>
                <a:cxn ang="0">
                  <a:pos x="connsiteX2" y="connsiteY2"/>
                </a:cxn>
                <a:cxn ang="0">
                  <a:pos x="connsiteX3" y="connsiteY3"/>
                </a:cxn>
              </a:cxnLst>
              <a:rect l="l" t="t" r="r" b="b"/>
              <a:pathLst>
                <a:path w="418816" h="399024">
                  <a:moveTo>
                    <a:pt x="0" y="0"/>
                  </a:moveTo>
                  <a:lnTo>
                    <a:pt x="209408" y="0"/>
                  </a:lnTo>
                  <a:lnTo>
                    <a:pt x="209408" y="399024"/>
                  </a:lnTo>
                  <a:lnTo>
                    <a:pt x="418816" y="399024"/>
                  </a:lnTo>
                </a:path>
              </a:pathLst>
            </a:custGeom>
            <a:noFill/>
            <a:ln w="19050">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6000" tIns="185050" rIns="36000" bIns="185051" numCol="1" spcCol="1270" anchor="ctr" anchorCtr="0">
              <a:noAutofit/>
            </a:bodyPr>
            <a:lstStyle/>
            <a:p>
              <a:pPr lvl="0" algn="ctr" defTabSz="222250">
                <a:spcBef>
                  <a:spcPct val="0"/>
                </a:spcBef>
                <a:spcAft>
                  <a:spcPct val="35000"/>
                </a:spcAft>
              </a:pPr>
              <a:endParaRPr lang="zh-CN" altLang="en-US" sz="1600" kern="1200">
                <a:solidFill>
                  <a:schemeClr val="tx1"/>
                </a:solidFill>
                <a:cs typeface="Huawei Sans" panose="020C0503030203020204" pitchFamily="34" charset="0"/>
              </a:endParaRPr>
            </a:p>
          </p:txBody>
        </p:sp>
        <p:sp>
          <p:nvSpPr>
            <p:cNvPr id="5" name="任意多边形 4"/>
            <p:cNvSpPr/>
            <p:nvPr/>
          </p:nvSpPr>
          <p:spPr>
            <a:xfrm>
              <a:off x="6419519" y="4027530"/>
              <a:ext cx="418816" cy="399024"/>
            </a:xfrm>
            <a:custGeom>
              <a:avLst/>
              <a:gdLst>
                <a:gd name="connsiteX0" fmla="*/ 0 w 418816"/>
                <a:gd name="connsiteY0" fmla="*/ 399024 h 399024"/>
                <a:gd name="connsiteX1" fmla="*/ 209408 w 418816"/>
                <a:gd name="connsiteY1" fmla="*/ 399024 h 399024"/>
                <a:gd name="connsiteX2" fmla="*/ 209408 w 418816"/>
                <a:gd name="connsiteY2" fmla="*/ 0 h 399024"/>
                <a:gd name="connsiteX3" fmla="*/ 418816 w 418816"/>
                <a:gd name="connsiteY3" fmla="*/ 0 h 399024"/>
              </a:gdLst>
              <a:ahLst/>
              <a:cxnLst>
                <a:cxn ang="0">
                  <a:pos x="connsiteX0" y="connsiteY0"/>
                </a:cxn>
                <a:cxn ang="0">
                  <a:pos x="connsiteX1" y="connsiteY1"/>
                </a:cxn>
                <a:cxn ang="0">
                  <a:pos x="connsiteX2" y="connsiteY2"/>
                </a:cxn>
                <a:cxn ang="0">
                  <a:pos x="connsiteX3" y="connsiteY3"/>
                </a:cxn>
              </a:cxnLst>
              <a:rect l="l" t="t" r="r" b="b"/>
              <a:pathLst>
                <a:path w="418816" h="399024">
                  <a:moveTo>
                    <a:pt x="0" y="399024"/>
                  </a:moveTo>
                  <a:lnTo>
                    <a:pt x="209408" y="399024"/>
                  </a:lnTo>
                  <a:lnTo>
                    <a:pt x="209408" y="0"/>
                  </a:lnTo>
                  <a:lnTo>
                    <a:pt x="418816" y="0"/>
                  </a:lnTo>
                </a:path>
              </a:pathLst>
            </a:custGeom>
            <a:noFill/>
            <a:ln w="19050">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6000" tIns="185050" rIns="36000" bIns="185051" numCol="1" spcCol="1270" anchor="ctr" anchorCtr="0">
              <a:noAutofit/>
            </a:bodyPr>
            <a:lstStyle/>
            <a:p>
              <a:pPr lvl="0" algn="ctr" defTabSz="222250">
                <a:spcBef>
                  <a:spcPct val="0"/>
                </a:spcBef>
                <a:spcAft>
                  <a:spcPct val="35000"/>
                </a:spcAft>
              </a:pPr>
              <a:endParaRPr lang="zh-CN" altLang="en-US" sz="1600" kern="1200">
                <a:solidFill>
                  <a:schemeClr val="tx1"/>
                </a:solidFill>
                <a:cs typeface="Huawei Sans" panose="020C0503030203020204" pitchFamily="34" charset="0"/>
              </a:endParaRPr>
            </a:p>
          </p:txBody>
        </p:sp>
        <p:sp>
          <p:nvSpPr>
            <p:cNvPr id="6" name="任意多边形 5"/>
            <p:cNvSpPr/>
            <p:nvPr/>
          </p:nvSpPr>
          <p:spPr>
            <a:xfrm>
              <a:off x="3906621" y="3428993"/>
              <a:ext cx="418816" cy="997561"/>
            </a:xfrm>
            <a:custGeom>
              <a:avLst/>
              <a:gdLst>
                <a:gd name="connsiteX0" fmla="*/ 0 w 418816"/>
                <a:gd name="connsiteY0" fmla="*/ 0 h 997561"/>
                <a:gd name="connsiteX1" fmla="*/ 209408 w 418816"/>
                <a:gd name="connsiteY1" fmla="*/ 0 h 997561"/>
                <a:gd name="connsiteX2" fmla="*/ 209408 w 418816"/>
                <a:gd name="connsiteY2" fmla="*/ 997561 h 997561"/>
                <a:gd name="connsiteX3" fmla="*/ 418816 w 418816"/>
                <a:gd name="connsiteY3" fmla="*/ 997561 h 997561"/>
              </a:gdLst>
              <a:ahLst/>
              <a:cxnLst>
                <a:cxn ang="0">
                  <a:pos x="connsiteX0" y="connsiteY0"/>
                </a:cxn>
                <a:cxn ang="0">
                  <a:pos x="connsiteX1" y="connsiteY1"/>
                </a:cxn>
                <a:cxn ang="0">
                  <a:pos x="connsiteX2" y="connsiteY2"/>
                </a:cxn>
                <a:cxn ang="0">
                  <a:pos x="connsiteX3" y="connsiteY3"/>
                </a:cxn>
              </a:cxnLst>
              <a:rect l="l" t="t" r="r" b="b"/>
              <a:pathLst>
                <a:path w="418816" h="997561">
                  <a:moveTo>
                    <a:pt x="0" y="0"/>
                  </a:moveTo>
                  <a:lnTo>
                    <a:pt x="209408" y="0"/>
                  </a:lnTo>
                  <a:lnTo>
                    <a:pt x="209408" y="997561"/>
                  </a:lnTo>
                  <a:lnTo>
                    <a:pt x="418816" y="997561"/>
                  </a:lnTo>
                </a:path>
              </a:pathLst>
            </a:custGeom>
            <a:noFill/>
            <a:ln w="19050">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6000" tIns="471733" rIns="36000" bIns="471733" numCol="1" spcCol="1270" anchor="ctr" anchorCtr="0">
              <a:noAutofit/>
            </a:bodyPr>
            <a:lstStyle/>
            <a:p>
              <a:pPr lvl="0" algn="ctr" defTabSz="222250">
                <a:spcBef>
                  <a:spcPct val="0"/>
                </a:spcBef>
                <a:spcAft>
                  <a:spcPct val="35000"/>
                </a:spcAft>
              </a:pPr>
              <a:endParaRPr lang="zh-CN" altLang="en-US" sz="1600" kern="1200">
                <a:solidFill>
                  <a:schemeClr val="tx1"/>
                </a:solidFill>
                <a:cs typeface="Huawei Sans" panose="020C0503030203020204" pitchFamily="34" charset="0"/>
              </a:endParaRPr>
            </a:p>
          </p:txBody>
        </p:sp>
        <p:sp>
          <p:nvSpPr>
            <p:cNvPr id="7" name="任意多边形 6"/>
            <p:cNvSpPr/>
            <p:nvPr/>
          </p:nvSpPr>
          <p:spPr>
            <a:xfrm>
              <a:off x="6419519" y="3183760"/>
              <a:ext cx="418816" cy="91440"/>
            </a:xfrm>
            <a:custGeom>
              <a:avLst/>
              <a:gdLst>
                <a:gd name="connsiteX0" fmla="*/ 0 w 418816"/>
                <a:gd name="connsiteY0" fmla="*/ 45720 h 91440"/>
                <a:gd name="connsiteX1" fmla="*/ 418816 w 418816"/>
                <a:gd name="connsiteY1" fmla="*/ 45720 h 91440"/>
              </a:gdLst>
              <a:ahLst/>
              <a:cxnLst>
                <a:cxn ang="0">
                  <a:pos x="connsiteX0" y="connsiteY0"/>
                </a:cxn>
                <a:cxn ang="0">
                  <a:pos x="connsiteX1" y="connsiteY1"/>
                </a:cxn>
              </a:cxnLst>
              <a:rect l="l" t="t" r="r" b="b"/>
              <a:pathLst>
                <a:path w="418816" h="91440">
                  <a:moveTo>
                    <a:pt x="0" y="45720"/>
                  </a:moveTo>
                  <a:lnTo>
                    <a:pt x="418816" y="45720"/>
                  </a:lnTo>
                </a:path>
              </a:pathLst>
            </a:custGeom>
            <a:noFill/>
            <a:ln w="19050">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6000" tIns="35250" rIns="36000" bIns="35250" numCol="1" spcCol="1270" anchor="ctr" anchorCtr="0">
              <a:noAutofit/>
            </a:bodyPr>
            <a:lstStyle/>
            <a:p>
              <a:pPr lvl="0" algn="ctr" defTabSz="222250">
                <a:spcBef>
                  <a:spcPct val="0"/>
                </a:spcBef>
                <a:spcAft>
                  <a:spcPct val="35000"/>
                </a:spcAft>
              </a:pPr>
              <a:endParaRPr lang="zh-CN" altLang="en-US" sz="1600" kern="1200">
                <a:solidFill>
                  <a:schemeClr val="tx1"/>
                </a:solidFill>
                <a:cs typeface="Huawei Sans" panose="020C0503030203020204" pitchFamily="34" charset="0"/>
              </a:endParaRPr>
            </a:p>
          </p:txBody>
        </p:sp>
        <p:sp>
          <p:nvSpPr>
            <p:cNvPr id="8" name="任意多边形 7"/>
            <p:cNvSpPr/>
            <p:nvPr/>
          </p:nvSpPr>
          <p:spPr>
            <a:xfrm>
              <a:off x="3906621" y="3229480"/>
              <a:ext cx="418816" cy="199512"/>
            </a:xfrm>
            <a:custGeom>
              <a:avLst/>
              <a:gdLst>
                <a:gd name="connsiteX0" fmla="*/ 0 w 418816"/>
                <a:gd name="connsiteY0" fmla="*/ 199512 h 199512"/>
                <a:gd name="connsiteX1" fmla="*/ 209408 w 418816"/>
                <a:gd name="connsiteY1" fmla="*/ 199512 h 199512"/>
                <a:gd name="connsiteX2" fmla="*/ 209408 w 418816"/>
                <a:gd name="connsiteY2" fmla="*/ 0 h 199512"/>
                <a:gd name="connsiteX3" fmla="*/ 418816 w 418816"/>
                <a:gd name="connsiteY3" fmla="*/ 0 h 199512"/>
              </a:gdLst>
              <a:ahLst/>
              <a:cxnLst>
                <a:cxn ang="0">
                  <a:pos x="connsiteX0" y="connsiteY0"/>
                </a:cxn>
                <a:cxn ang="0">
                  <a:pos x="connsiteX1" y="connsiteY1"/>
                </a:cxn>
                <a:cxn ang="0">
                  <a:pos x="connsiteX2" y="connsiteY2"/>
                </a:cxn>
                <a:cxn ang="0">
                  <a:pos x="connsiteX3" y="connsiteY3"/>
                </a:cxn>
              </a:cxnLst>
              <a:rect l="l" t="t" r="r" b="b"/>
              <a:pathLst>
                <a:path w="418816" h="199512">
                  <a:moveTo>
                    <a:pt x="0" y="199512"/>
                  </a:moveTo>
                  <a:lnTo>
                    <a:pt x="209408" y="199512"/>
                  </a:lnTo>
                  <a:lnTo>
                    <a:pt x="209408" y="0"/>
                  </a:lnTo>
                  <a:lnTo>
                    <a:pt x="418816" y="0"/>
                  </a:lnTo>
                </a:path>
              </a:pathLst>
            </a:custGeom>
            <a:noFill/>
            <a:ln w="19050">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6000" tIns="88159" rIns="36000" bIns="88158" numCol="1" spcCol="1270" anchor="ctr" anchorCtr="0">
              <a:noAutofit/>
            </a:bodyPr>
            <a:lstStyle/>
            <a:p>
              <a:pPr lvl="0" algn="ctr" defTabSz="222250">
                <a:spcBef>
                  <a:spcPct val="0"/>
                </a:spcBef>
                <a:spcAft>
                  <a:spcPct val="35000"/>
                </a:spcAft>
              </a:pPr>
              <a:endParaRPr lang="zh-CN" altLang="en-US" sz="1600" kern="1200">
                <a:solidFill>
                  <a:schemeClr val="tx1"/>
                </a:solidFill>
                <a:cs typeface="Huawei Sans" panose="020C0503030203020204" pitchFamily="34" charset="0"/>
              </a:endParaRPr>
            </a:p>
          </p:txBody>
        </p:sp>
        <p:sp>
          <p:nvSpPr>
            <p:cNvPr id="9" name="任意多边形 8"/>
            <p:cNvSpPr/>
            <p:nvPr/>
          </p:nvSpPr>
          <p:spPr>
            <a:xfrm>
              <a:off x="3906621" y="2431431"/>
              <a:ext cx="418816" cy="997561"/>
            </a:xfrm>
            <a:custGeom>
              <a:avLst/>
              <a:gdLst>
                <a:gd name="connsiteX0" fmla="*/ 0 w 418816"/>
                <a:gd name="connsiteY0" fmla="*/ 997561 h 997561"/>
                <a:gd name="connsiteX1" fmla="*/ 209408 w 418816"/>
                <a:gd name="connsiteY1" fmla="*/ 997561 h 997561"/>
                <a:gd name="connsiteX2" fmla="*/ 209408 w 418816"/>
                <a:gd name="connsiteY2" fmla="*/ 0 h 997561"/>
                <a:gd name="connsiteX3" fmla="*/ 418816 w 418816"/>
                <a:gd name="connsiteY3" fmla="*/ 0 h 997561"/>
              </a:gdLst>
              <a:ahLst/>
              <a:cxnLst>
                <a:cxn ang="0">
                  <a:pos x="connsiteX0" y="connsiteY0"/>
                </a:cxn>
                <a:cxn ang="0">
                  <a:pos x="connsiteX1" y="connsiteY1"/>
                </a:cxn>
                <a:cxn ang="0">
                  <a:pos x="connsiteX2" y="connsiteY2"/>
                </a:cxn>
                <a:cxn ang="0">
                  <a:pos x="connsiteX3" y="connsiteY3"/>
                </a:cxn>
              </a:cxnLst>
              <a:rect l="l" t="t" r="r" b="b"/>
              <a:pathLst>
                <a:path w="418816" h="997561">
                  <a:moveTo>
                    <a:pt x="0" y="997561"/>
                  </a:moveTo>
                  <a:lnTo>
                    <a:pt x="209408" y="997561"/>
                  </a:lnTo>
                  <a:lnTo>
                    <a:pt x="209408" y="0"/>
                  </a:lnTo>
                  <a:lnTo>
                    <a:pt x="418816" y="0"/>
                  </a:lnTo>
                </a:path>
              </a:pathLst>
            </a:custGeom>
            <a:noFill/>
            <a:ln w="19050">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6000" tIns="471733" rIns="36000" bIns="471733" numCol="1" spcCol="1270" anchor="ctr" anchorCtr="0">
              <a:noAutofit/>
            </a:bodyPr>
            <a:lstStyle/>
            <a:p>
              <a:pPr lvl="0" algn="ctr" defTabSz="222250">
                <a:spcBef>
                  <a:spcPct val="0"/>
                </a:spcBef>
                <a:spcAft>
                  <a:spcPct val="35000"/>
                </a:spcAft>
              </a:pPr>
              <a:endParaRPr lang="zh-CN" altLang="en-US" sz="1600" kern="1200">
                <a:solidFill>
                  <a:schemeClr val="tx1"/>
                </a:solidFill>
                <a:cs typeface="Huawei Sans" panose="020C0503030203020204" pitchFamily="34" charset="0"/>
              </a:endParaRPr>
            </a:p>
          </p:txBody>
        </p:sp>
        <p:sp>
          <p:nvSpPr>
            <p:cNvPr id="10" name="任意多边形 9"/>
            <p:cNvSpPr/>
            <p:nvPr/>
          </p:nvSpPr>
          <p:spPr>
            <a:xfrm rot="16200000">
              <a:off x="2705061" y="2492906"/>
              <a:ext cx="530946" cy="1872173"/>
            </a:xfrm>
            <a:custGeom>
              <a:avLst/>
              <a:gdLst>
                <a:gd name="connsiteX0" fmla="*/ 0 w 530946"/>
                <a:gd name="connsiteY0" fmla="*/ 0 h 1872173"/>
                <a:gd name="connsiteX1" fmla="*/ 530946 w 530946"/>
                <a:gd name="connsiteY1" fmla="*/ 0 h 1872173"/>
                <a:gd name="connsiteX2" fmla="*/ 530946 w 530946"/>
                <a:gd name="connsiteY2" fmla="*/ 1872173 h 1872173"/>
                <a:gd name="connsiteX3" fmla="*/ 0 w 530946"/>
                <a:gd name="connsiteY3" fmla="*/ 1872173 h 1872173"/>
                <a:gd name="connsiteX4" fmla="*/ 0 w 530946"/>
                <a:gd name="connsiteY4" fmla="*/ 0 h 1872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946" h="1872173">
                  <a:moveTo>
                    <a:pt x="0" y="0"/>
                  </a:moveTo>
                  <a:lnTo>
                    <a:pt x="530946" y="0"/>
                  </a:lnTo>
                  <a:lnTo>
                    <a:pt x="530946" y="1872173"/>
                  </a:lnTo>
                  <a:lnTo>
                    <a:pt x="0" y="1872173"/>
                  </a:lnTo>
                  <a:lnTo>
                    <a:pt x="0" y="0"/>
                  </a:lnTo>
                  <a:close/>
                </a:path>
              </a:pathLst>
            </a:custGeom>
            <a:no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 wrap="square" lIns="36000" tIns="11429" rIns="36000" bIns="11430" numCol="1" spcCol="1270" anchor="ctr" anchorCtr="0">
              <a:noAutofit/>
            </a:bodyPr>
            <a:lstStyle/>
            <a:p>
              <a:pPr lvl="0" algn="ctr" defTabSz="800100">
                <a:spcBef>
                  <a:spcPct val="0"/>
                </a:spcBef>
                <a:spcAft>
                  <a:spcPct val="35000"/>
                </a:spcAft>
              </a:pPr>
              <a:r>
                <a:rPr lang="ru-RU" sz="1400" dirty="0">
                  <a:solidFill>
                    <a:schemeClr val="tx1"/>
                  </a:solidFill>
                  <a:cs typeface="Huawei Sans" panose="020C0503030203020204" pitchFamily="34" charset="0"/>
                </a:rPr>
                <a:t>Архитектура систем хранения данных</a:t>
              </a:r>
            </a:p>
          </p:txBody>
        </p:sp>
        <p:sp>
          <p:nvSpPr>
            <p:cNvPr id="11" name="任意多边形 10"/>
            <p:cNvSpPr/>
            <p:nvPr/>
          </p:nvSpPr>
          <p:spPr>
            <a:xfrm>
              <a:off x="4325437" y="1944254"/>
              <a:ext cx="2094081" cy="806397"/>
            </a:xfrm>
            <a:custGeom>
              <a:avLst/>
              <a:gdLst>
                <a:gd name="connsiteX0" fmla="*/ 0 w 2094081"/>
                <a:gd name="connsiteY0" fmla="*/ 0 h 638439"/>
                <a:gd name="connsiteX1" fmla="*/ 2094081 w 2094081"/>
                <a:gd name="connsiteY1" fmla="*/ 0 h 638439"/>
                <a:gd name="connsiteX2" fmla="*/ 2094081 w 2094081"/>
                <a:gd name="connsiteY2" fmla="*/ 638439 h 638439"/>
                <a:gd name="connsiteX3" fmla="*/ 0 w 2094081"/>
                <a:gd name="connsiteY3" fmla="*/ 638439 h 638439"/>
                <a:gd name="connsiteX4" fmla="*/ 0 w 2094081"/>
                <a:gd name="connsiteY4" fmla="*/ 0 h 638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081" h="638439">
                  <a:moveTo>
                    <a:pt x="0" y="0"/>
                  </a:moveTo>
                  <a:lnTo>
                    <a:pt x="2094081" y="0"/>
                  </a:lnTo>
                  <a:lnTo>
                    <a:pt x="2094081" y="638439"/>
                  </a:lnTo>
                  <a:lnTo>
                    <a:pt x="0" y="638439"/>
                  </a:lnTo>
                  <a:lnTo>
                    <a:pt x="0" y="0"/>
                  </a:lnTo>
                  <a:close/>
                </a:path>
              </a:pathLst>
            </a:custGeom>
            <a:no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11430" rIns="36000" bIns="11430" numCol="1" spcCol="1270" anchor="ctr" anchorCtr="0">
              <a:noAutofit/>
            </a:bodyPr>
            <a:lstStyle/>
            <a:p>
              <a:pPr lvl="0" algn="ctr" defTabSz="800100">
                <a:spcBef>
                  <a:spcPct val="0"/>
                </a:spcBef>
                <a:spcAft>
                  <a:spcPct val="35000"/>
                </a:spcAft>
              </a:pPr>
              <a:r>
                <a:rPr lang="ru-RU" sz="1600" dirty="0">
                  <a:solidFill>
                    <a:schemeClr val="tx1"/>
                  </a:solidFill>
                  <a:cs typeface="Huawei Sans" panose="020C0503030203020204" pitchFamily="34" charset="0"/>
                </a:rPr>
                <a:t>Эволюция архитектуры систем хранения данных</a:t>
              </a:r>
            </a:p>
          </p:txBody>
        </p:sp>
        <p:sp>
          <p:nvSpPr>
            <p:cNvPr id="12" name="任意多边形 11"/>
            <p:cNvSpPr/>
            <p:nvPr/>
          </p:nvSpPr>
          <p:spPr>
            <a:xfrm>
              <a:off x="4325437" y="2910260"/>
              <a:ext cx="2094081" cy="638439"/>
            </a:xfrm>
            <a:custGeom>
              <a:avLst/>
              <a:gdLst>
                <a:gd name="connsiteX0" fmla="*/ 0 w 2094081"/>
                <a:gd name="connsiteY0" fmla="*/ 0 h 638439"/>
                <a:gd name="connsiteX1" fmla="*/ 2094081 w 2094081"/>
                <a:gd name="connsiteY1" fmla="*/ 0 h 638439"/>
                <a:gd name="connsiteX2" fmla="*/ 2094081 w 2094081"/>
                <a:gd name="connsiteY2" fmla="*/ 638439 h 638439"/>
                <a:gd name="connsiteX3" fmla="*/ 0 w 2094081"/>
                <a:gd name="connsiteY3" fmla="*/ 638439 h 638439"/>
                <a:gd name="connsiteX4" fmla="*/ 0 w 2094081"/>
                <a:gd name="connsiteY4" fmla="*/ 0 h 638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081" h="638439">
                  <a:moveTo>
                    <a:pt x="0" y="0"/>
                  </a:moveTo>
                  <a:lnTo>
                    <a:pt x="2094081" y="0"/>
                  </a:lnTo>
                  <a:lnTo>
                    <a:pt x="2094081" y="638439"/>
                  </a:lnTo>
                  <a:lnTo>
                    <a:pt x="0" y="638439"/>
                  </a:lnTo>
                  <a:lnTo>
                    <a:pt x="0" y="0"/>
                  </a:lnTo>
                  <a:close/>
                </a:path>
              </a:pathLst>
            </a:custGeom>
            <a:no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11430" rIns="36000" bIns="11430" numCol="1" spcCol="1270" anchor="ctr" anchorCtr="0">
              <a:noAutofit/>
            </a:bodyPr>
            <a:lstStyle/>
            <a:p>
              <a:pPr lvl="0" algn="ctr" defTabSz="800100">
                <a:spcBef>
                  <a:spcPct val="0"/>
                </a:spcBef>
                <a:spcAft>
                  <a:spcPct val="35000"/>
                </a:spcAft>
              </a:pPr>
              <a:r>
                <a:rPr lang="ru-RU" sz="1600">
                  <a:solidFill>
                    <a:schemeClr val="tx1"/>
                  </a:solidFill>
                  <a:cs typeface="Huawei Sans" panose="020C0503030203020204" pitchFamily="34" charset="0"/>
                </a:rPr>
                <a:t>Способы расширения систем хранения данных</a:t>
              </a:r>
            </a:p>
          </p:txBody>
        </p:sp>
        <p:sp>
          <p:nvSpPr>
            <p:cNvPr id="13" name="任意多边形 12"/>
            <p:cNvSpPr/>
            <p:nvPr/>
          </p:nvSpPr>
          <p:spPr>
            <a:xfrm>
              <a:off x="6838335" y="2910260"/>
              <a:ext cx="3599999" cy="638439"/>
            </a:xfrm>
            <a:custGeom>
              <a:avLst/>
              <a:gdLst>
                <a:gd name="connsiteX0" fmla="*/ 0 w 3599999"/>
                <a:gd name="connsiteY0" fmla="*/ 0 h 638439"/>
                <a:gd name="connsiteX1" fmla="*/ 3599999 w 3599999"/>
                <a:gd name="connsiteY1" fmla="*/ 0 h 638439"/>
                <a:gd name="connsiteX2" fmla="*/ 3599999 w 3599999"/>
                <a:gd name="connsiteY2" fmla="*/ 638439 h 638439"/>
                <a:gd name="connsiteX3" fmla="*/ 0 w 3599999"/>
                <a:gd name="connsiteY3" fmla="*/ 638439 h 638439"/>
                <a:gd name="connsiteX4" fmla="*/ 0 w 3599999"/>
                <a:gd name="connsiteY4" fmla="*/ 0 h 638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9999" h="638439">
                  <a:moveTo>
                    <a:pt x="0" y="0"/>
                  </a:moveTo>
                  <a:lnTo>
                    <a:pt x="3599999" y="0"/>
                  </a:lnTo>
                  <a:lnTo>
                    <a:pt x="3599999" y="638439"/>
                  </a:lnTo>
                  <a:lnTo>
                    <a:pt x="0" y="638439"/>
                  </a:lnTo>
                  <a:lnTo>
                    <a:pt x="0" y="0"/>
                  </a:lnTo>
                  <a:close/>
                </a:path>
              </a:pathLst>
            </a:custGeom>
            <a:no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11430" rIns="36000" bIns="11430" numCol="1" spcCol="1270" anchor="ctr" anchorCtr="0">
              <a:noAutofit/>
            </a:bodyPr>
            <a:lstStyle/>
            <a:p>
              <a:pPr lvl="0" algn="ctr" defTabSz="800100">
                <a:spcBef>
                  <a:spcPct val="0"/>
                </a:spcBef>
                <a:spcAft>
                  <a:spcPct val="35000"/>
                </a:spcAft>
              </a:pPr>
              <a:r>
                <a:rPr lang="ru-RU" sz="1600">
                  <a:solidFill>
                    <a:schemeClr val="tx1"/>
                  </a:solidFill>
                  <a:cs typeface="Huawei Sans" panose="020C0503030203020204" pitchFamily="34" charset="0"/>
                </a:rPr>
                <a:t>Вертикальное и горизонтальное масштабировние</a:t>
              </a:r>
            </a:p>
          </p:txBody>
        </p:sp>
        <p:sp>
          <p:nvSpPr>
            <p:cNvPr id="14" name="任意多边形 13"/>
            <p:cNvSpPr/>
            <p:nvPr/>
          </p:nvSpPr>
          <p:spPr>
            <a:xfrm>
              <a:off x="4325437" y="3916170"/>
              <a:ext cx="2094081" cy="829605"/>
            </a:xfrm>
            <a:custGeom>
              <a:avLst/>
              <a:gdLst>
                <a:gd name="connsiteX0" fmla="*/ 0 w 2094081"/>
                <a:gd name="connsiteY0" fmla="*/ 0 h 638439"/>
                <a:gd name="connsiteX1" fmla="*/ 2094081 w 2094081"/>
                <a:gd name="connsiteY1" fmla="*/ 0 h 638439"/>
                <a:gd name="connsiteX2" fmla="*/ 2094081 w 2094081"/>
                <a:gd name="connsiteY2" fmla="*/ 638439 h 638439"/>
                <a:gd name="connsiteX3" fmla="*/ 0 w 2094081"/>
                <a:gd name="connsiteY3" fmla="*/ 638439 h 638439"/>
                <a:gd name="connsiteX4" fmla="*/ 0 w 2094081"/>
                <a:gd name="connsiteY4" fmla="*/ 0 h 638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081" h="638439">
                  <a:moveTo>
                    <a:pt x="0" y="0"/>
                  </a:moveTo>
                  <a:lnTo>
                    <a:pt x="2094081" y="0"/>
                  </a:lnTo>
                  <a:lnTo>
                    <a:pt x="2094081" y="638439"/>
                  </a:lnTo>
                  <a:lnTo>
                    <a:pt x="0" y="638439"/>
                  </a:lnTo>
                  <a:lnTo>
                    <a:pt x="0" y="0"/>
                  </a:lnTo>
                  <a:close/>
                </a:path>
              </a:pathLst>
            </a:custGeom>
            <a:no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11430" rIns="36000" bIns="11430" numCol="1" spcCol="1270" anchor="ctr" anchorCtr="0">
              <a:noAutofit/>
            </a:bodyPr>
            <a:lstStyle/>
            <a:p>
              <a:pPr lvl="0" algn="ctr" defTabSz="800100">
                <a:spcBef>
                  <a:spcPct val="0"/>
                </a:spcBef>
                <a:spcAft>
                  <a:spcPct val="35000"/>
                </a:spcAft>
              </a:pPr>
              <a:r>
                <a:rPr lang="ru-RU" sz="1600" dirty="0">
                  <a:solidFill>
                    <a:schemeClr val="tx1"/>
                  </a:solidFill>
                  <a:cs typeface="Huawei Sans" panose="020C0503030203020204" pitchFamily="34" charset="0"/>
                </a:rPr>
                <a:t>Архитектура продуктов хранения данных </a:t>
              </a:r>
              <a:r>
                <a:rPr lang="ru-RU" sz="1600" dirty="0" err="1">
                  <a:solidFill>
                    <a:schemeClr val="tx1"/>
                  </a:solidFill>
                  <a:cs typeface="Huawei Sans" panose="020C0503030203020204" pitchFamily="34" charset="0"/>
                </a:rPr>
                <a:t>Huawei</a:t>
              </a:r>
              <a:endParaRPr lang="ru-RU" sz="1600" dirty="0">
                <a:solidFill>
                  <a:schemeClr val="tx1"/>
                </a:solidFill>
                <a:cs typeface="Huawei Sans" panose="020C0503030203020204" pitchFamily="34" charset="0"/>
              </a:endParaRPr>
            </a:p>
          </p:txBody>
        </p:sp>
        <p:sp>
          <p:nvSpPr>
            <p:cNvPr id="15" name="任意多边形 14"/>
            <p:cNvSpPr/>
            <p:nvPr/>
          </p:nvSpPr>
          <p:spPr>
            <a:xfrm>
              <a:off x="6838335" y="3708310"/>
              <a:ext cx="3599999" cy="638439"/>
            </a:xfrm>
            <a:custGeom>
              <a:avLst/>
              <a:gdLst>
                <a:gd name="connsiteX0" fmla="*/ 0 w 3599999"/>
                <a:gd name="connsiteY0" fmla="*/ 0 h 638439"/>
                <a:gd name="connsiteX1" fmla="*/ 3599999 w 3599999"/>
                <a:gd name="connsiteY1" fmla="*/ 0 h 638439"/>
                <a:gd name="connsiteX2" fmla="*/ 3599999 w 3599999"/>
                <a:gd name="connsiteY2" fmla="*/ 638439 h 638439"/>
                <a:gd name="connsiteX3" fmla="*/ 0 w 3599999"/>
                <a:gd name="connsiteY3" fmla="*/ 638439 h 638439"/>
                <a:gd name="connsiteX4" fmla="*/ 0 w 3599999"/>
                <a:gd name="connsiteY4" fmla="*/ 0 h 638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9999" h="638439">
                  <a:moveTo>
                    <a:pt x="0" y="0"/>
                  </a:moveTo>
                  <a:lnTo>
                    <a:pt x="3599999" y="0"/>
                  </a:lnTo>
                  <a:lnTo>
                    <a:pt x="3599999" y="638439"/>
                  </a:lnTo>
                  <a:lnTo>
                    <a:pt x="0" y="638439"/>
                  </a:lnTo>
                  <a:lnTo>
                    <a:pt x="0" y="0"/>
                  </a:lnTo>
                  <a:close/>
                </a:path>
              </a:pathLst>
            </a:custGeom>
            <a:no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11430" rIns="36000" bIns="11430" numCol="1" spcCol="1270" anchor="ctr" anchorCtr="0">
              <a:noAutofit/>
            </a:bodyPr>
            <a:lstStyle/>
            <a:p>
              <a:pPr lvl="0" algn="ctr" defTabSz="800100">
                <a:spcBef>
                  <a:spcPct val="0"/>
                </a:spcBef>
                <a:spcAft>
                  <a:spcPct val="35000"/>
                </a:spcAft>
              </a:pPr>
              <a:r>
                <a:rPr lang="ru-RU" sz="1600">
                  <a:solidFill>
                    <a:schemeClr val="tx1"/>
                  </a:solidFill>
                  <a:cs typeface="Huawei Sans" panose="020C0503030203020204" pitchFamily="34" charset="0"/>
                </a:rPr>
                <a:t>Аппаратная архитектура системы</a:t>
              </a:r>
            </a:p>
          </p:txBody>
        </p:sp>
        <p:sp>
          <p:nvSpPr>
            <p:cNvPr id="16" name="任意多边形 15"/>
            <p:cNvSpPr/>
            <p:nvPr/>
          </p:nvSpPr>
          <p:spPr>
            <a:xfrm>
              <a:off x="6838335" y="4506359"/>
              <a:ext cx="3599999" cy="638439"/>
            </a:xfrm>
            <a:custGeom>
              <a:avLst/>
              <a:gdLst>
                <a:gd name="connsiteX0" fmla="*/ 0 w 3599999"/>
                <a:gd name="connsiteY0" fmla="*/ 0 h 638439"/>
                <a:gd name="connsiteX1" fmla="*/ 3599999 w 3599999"/>
                <a:gd name="connsiteY1" fmla="*/ 0 h 638439"/>
                <a:gd name="connsiteX2" fmla="*/ 3599999 w 3599999"/>
                <a:gd name="connsiteY2" fmla="*/ 638439 h 638439"/>
                <a:gd name="connsiteX3" fmla="*/ 0 w 3599999"/>
                <a:gd name="connsiteY3" fmla="*/ 638439 h 638439"/>
                <a:gd name="connsiteX4" fmla="*/ 0 w 3599999"/>
                <a:gd name="connsiteY4" fmla="*/ 0 h 638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9999" h="638439">
                  <a:moveTo>
                    <a:pt x="0" y="0"/>
                  </a:moveTo>
                  <a:lnTo>
                    <a:pt x="3599999" y="0"/>
                  </a:lnTo>
                  <a:lnTo>
                    <a:pt x="3599999" y="638439"/>
                  </a:lnTo>
                  <a:lnTo>
                    <a:pt x="0" y="638439"/>
                  </a:lnTo>
                  <a:lnTo>
                    <a:pt x="0" y="0"/>
                  </a:lnTo>
                  <a:close/>
                </a:path>
              </a:pathLst>
            </a:custGeom>
            <a:no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11430" rIns="36000" bIns="11430" numCol="1" spcCol="1270" anchor="ctr" anchorCtr="0">
              <a:noAutofit/>
            </a:bodyPr>
            <a:lstStyle/>
            <a:p>
              <a:pPr lvl="0" algn="ctr" defTabSz="800100">
                <a:spcBef>
                  <a:spcPct val="0"/>
                </a:spcBef>
                <a:spcAft>
                  <a:spcPct val="35000"/>
                </a:spcAft>
              </a:pPr>
              <a:r>
                <a:rPr lang="ru-RU" sz="1600">
                  <a:solidFill>
                    <a:schemeClr val="tx1"/>
                  </a:solidFill>
                  <a:cs typeface="Huawei Sans" panose="020C0503030203020204" pitchFamily="34" charset="0"/>
                </a:rPr>
                <a:t>Архитектура с подключением «каждый с каждым»</a:t>
              </a:r>
            </a:p>
          </p:txBody>
        </p:sp>
      </p:grpSp>
    </p:spTree>
    <p:extLst>
      <p:ext uri="{BB962C8B-B14F-4D97-AF65-F5344CB8AC3E}">
        <p14:creationId xmlns:p14="http://schemas.microsoft.com/office/powerpoint/2010/main" val="29831096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 xmlns:a16="http://schemas.microsoft.com/office/drawing/2014/main" id="{2C3E1400-CBB3-4C18-9B3A-F07CE69B01B7}"/>
              </a:ext>
            </a:extLst>
          </p:cNvPr>
          <p:cNvGrpSpPr/>
          <p:nvPr/>
        </p:nvGrpSpPr>
        <p:grpSpPr>
          <a:xfrm>
            <a:off x="3507383" y="1948181"/>
            <a:ext cx="5177235" cy="2898000"/>
            <a:chOff x="3427015" y="1948181"/>
            <a:chExt cx="5177235" cy="2898000"/>
          </a:xfrm>
        </p:grpSpPr>
        <p:pic>
          <p:nvPicPr>
            <p:cNvPr id="16" name="图片 15">
              <a:extLst>
                <a:ext uri="{FF2B5EF4-FFF2-40B4-BE49-F238E27FC236}">
                  <a16:creationId xmlns="" xmlns:a16="http://schemas.microsoft.com/office/drawing/2014/main" id="{5AA13BF6-30FC-4CE7-92A8-F7EDBB270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7015" y="1948181"/>
              <a:ext cx="2520000" cy="2520000"/>
            </a:xfrm>
            <a:prstGeom prst="rect">
              <a:avLst/>
            </a:prstGeom>
          </p:spPr>
        </p:pic>
        <p:pic>
          <p:nvPicPr>
            <p:cNvPr id="17" name="图片 16">
              <a:extLst>
                <a:ext uri="{FF2B5EF4-FFF2-40B4-BE49-F238E27FC236}">
                  <a16:creationId xmlns="" xmlns:a16="http://schemas.microsoft.com/office/drawing/2014/main" id="{E1BB73AF-7917-463E-9DE8-FD69630FB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250" y="1948181"/>
              <a:ext cx="2520000" cy="2520000"/>
            </a:xfrm>
            <a:prstGeom prst="rect">
              <a:avLst/>
            </a:prstGeom>
          </p:spPr>
        </p:pic>
        <p:sp>
          <p:nvSpPr>
            <p:cNvPr id="18" name="矩形 17">
              <a:extLst>
                <a:ext uri="{FF2B5EF4-FFF2-40B4-BE49-F238E27FC236}">
                  <a16:creationId xmlns="" xmlns:a16="http://schemas.microsoft.com/office/drawing/2014/main" id="{9BABD157-ECCC-4194-ADE5-234A95F2A814}"/>
                </a:ext>
              </a:extLst>
            </p:cNvPr>
            <p:cNvSpPr/>
            <p:nvPr/>
          </p:nvSpPr>
          <p:spPr>
            <a:xfrm>
              <a:off x="6727330" y="4569182"/>
              <a:ext cx="1517003" cy="276999"/>
            </a:xfrm>
            <a:prstGeom prst="rect">
              <a:avLst/>
            </a:prstGeom>
            <a:noFill/>
            <a:ln>
              <a:noFill/>
            </a:ln>
          </p:spPr>
          <p:txBody>
            <a:bodyPr wrap="square">
              <a:noAutofit/>
            </a:bodyPr>
            <a:lstStyle/>
            <a:p>
              <a:pPr algn="ctr" fontAlgn="ctr"/>
              <a:r>
                <a:rPr lang="ru-RU" sz="1200" b="1" dirty="0">
                  <a:solidFill>
                    <a:srgbClr val="000000"/>
                  </a:solidFill>
                  <a:latin typeface="Huawei Sans" panose="020C0503030203020204" pitchFamily="34" charset="0"/>
                  <a:ea typeface="微软雅黑" panose="020B0503020204020204" pitchFamily="34" charset="-122"/>
                  <a:cs typeface="Huawei Sans" panose="020C0503030203020204" pitchFamily="34" charset="0"/>
                </a:rPr>
                <a:t>Корпоративное сервисное приложение Huawei</a:t>
              </a:r>
            </a:p>
          </p:txBody>
        </p:sp>
        <p:sp>
          <p:nvSpPr>
            <p:cNvPr id="19" name="矩形 18">
              <a:extLst>
                <a:ext uri="{FF2B5EF4-FFF2-40B4-BE49-F238E27FC236}">
                  <a16:creationId xmlns="" xmlns:a16="http://schemas.microsoft.com/office/drawing/2014/main" id="{67A1AE1E-23DA-48D1-87C9-D26402CBE0DC}"/>
                </a:ext>
              </a:extLst>
            </p:cNvPr>
            <p:cNvSpPr/>
            <p:nvPr/>
          </p:nvSpPr>
          <p:spPr>
            <a:xfrm>
              <a:off x="3805016" y="4569182"/>
              <a:ext cx="1607080" cy="276999"/>
            </a:xfrm>
            <a:prstGeom prst="rect">
              <a:avLst/>
            </a:prstGeom>
            <a:noFill/>
            <a:ln>
              <a:noFill/>
            </a:ln>
          </p:spPr>
          <p:txBody>
            <a:bodyPr wrap="square">
              <a:noAutofit/>
            </a:bodyPr>
            <a:lstStyle/>
            <a:p>
              <a:pPr algn="ctr" fontAlgn="ctr"/>
              <a:r>
                <a:rPr lang="ru-RU" sz="1200" b="1" dirty="0">
                  <a:solidFill>
                    <a:srgbClr val="000000"/>
                  </a:solidFill>
                  <a:latin typeface="Huawei Sans" panose="020C0503030203020204" pitchFamily="34" charset="0"/>
                  <a:ea typeface="微软雅黑" panose="020B0503020204020204" pitchFamily="34" charset="-122"/>
                  <a:cs typeface="Huawei Sans" panose="020C0503030203020204" pitchFamily="34" charset="0"/>
                </a:rPr>
                <a:t>Приложение для технической поддержки компаний</a:t>
              </a:r>
            </a:p>
          </p:txBody>
        </p:sp>
        <p:pic>
          <p:nvPicPr>
            <p:cNvPr id="22" name="图片 21" descr="屏幕剪辑">
              <a:extLst>
                <a:ext uri="{FF2B5EF4-FFF2-40B4-BE49-F238E27FC236}">
                  <a16:creationId xmlns="" xmlns:a16="http://schemas.microsoft.com/office/drawing/2014/main" id="{94EF2E64-506C-4AE2-B3EF-9ED9B3DC0D23}"/>
                </a:ext>
              </a:extLst>
            </p:cNvPr>
            <p:cNvPicPr/>
            <p:nvPr/>
          </p:nvPicPr>
          <p:blipFill>
            <a:blip r:embed="rId5">
              <a:extLst>
                <a:ext uri="{28A0092B-C50C-407E-A947-70E740481C1C}">
                  <a14:useLocalDpi xmlns:a14="http://schemas.microsoft.com/office/drawing/2010/main" val="0"/>
                </a:ext>
              </a:extLst>
            </a:blip>
            <a:stretch>
              <a:fillRect/>
            </a:stretch>
          </p:blipFill>
          <p:spPr>
            <a:xfrm>
              <a:off x="6480333" y="2326181"/>
              <a:ext cx="1764000" cy="1764000"/>
            </a:xfrm>
            <a:prstGeom prst="rect">
              <a:avLst/>
            </a:prstGeom>
          </p:spPr>
        </p:pic>
        <p:pic>
          <p:nvPicPr>
            <p:cNvPr id="23" name="图片 22" descr="屏幕剪辑">
              <a:extLst>
                <a:ext uri="{FF2B5EF4-FFF2-40B4-BE49-F238E27FC236}">
                  <a16:creationId xmlns="" xmlns:a16="http://schemas.microsoft.com/office/drawing/2014/main" id="{A89346DD-A6D1-4AE8-8F9F-E314DE086161}"/>
                </a:ext>
              </a:extLst>
            </p:cNvPr>
            <p:cNvPicPr/>
            <p:nvPr/>
          </p:nvPicPr>
          <p:blipFill>
            <a:blip r:embed="rId6">
              <a:extLst>
                <a:ext uri="{28A0092B-C50C-407E-A947-70E740481C1C}">
                  <a14:useLocalDpi xmlns:a14="http://schemas.microsoft.com/office/drawing/2010/main" val="0"/>
                </a:ext>
              </a:extLst>
            </a:blip>
            <a:stretch>
              <a:fillRect/>
            </a:stretch>
          </p:blipFill>
          <p:spPr>
            <a:xfrm>
              <a:off x="3805015" y="2326181"/>
              <a:ext cx="1764000" cy="1764000"/>
            </a:xfrm>
            <a:prstGeom prst="rect">
              <a:avLst/>
            </a:prstGeom>
          </p:spPr>
        </p:pic>
      </p:grpSp>
    </p:spTree>
    <p:extLst>
      <p:ext uri="{BB962C8B-B14F-4D97-AF65-F5344CB8AC3E}">
        <p14:creationId xmlns:p14="http://schemas.microsoft.com/office/powerpoint/2010/main" val="11507739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pPr algn="l"/>
            <a:r>
              <a:rPr lang="ru-RU"/>
              <a:t>Официальный веб-сайт Huawei</a:t>
            </a:r>
          </a:p>
          <a:p>
            <a:pPr lvl="1"/>
            <a:r>
              <a:rPr lang="ru-RU">
                <a:latin typeface="Huawei Sans" panose="020C0503030203020204" pitchFamily="34" charset="0"/>
                <a:ea typeface="微软雅黑" panose="020B0503020204020204" pitchFamily="34" charset="-122"/>
                <a:cs typeface="Huawei Sans" panose="020C0503030203020204" pitchFamily="34" charset="0"/>
              </a:rPr>
              <a:t>Корпоративный сайт: </a:t>
            </a:r>
            <a:r>
              <a:rPr lang="ru-RU">
                <a:latin typeface="Huawei Sans" panose="020C0503030203020204" pitchFamily="34" charset="0"/>
                <a:ea typeface="微软雅黑" panose="020B0503020204020204" pitchFamily="34" charset="-122"/>
                <a:cs typeface="Huawei Sans" panose="020C0503030203020204" pitchFamily="34" charset="0"/>
                <a:hlinkClick r:id="rId3"/>
              </a:rPr>
              <a:t>https://e.huawei.com/en/</a:t>
            </a:r>
          </a:p>
          <a:p>
            <a:pPr lvl="1"/>
            <a:r>
              <a:rPr lang="ru-RU">
                <a:latin typeface="Huawei Sans" panose="020C0503030203020204" pitchFamily="34" charset="0"/>
                <a:ea typeface="微软雅黑" panose="020B0503020204020204" pitchFamily="34" charset="-122"/>
                <a:cs typeface="Huawei Sans" panose="020C0503030203020204" pitchFamily="34" charset="0"/>
              </a:rPr>
              <a:t>Техподдержка: </a:t>
            </a:r>
            <a:r>
              <a:rPr lang="ru-RU">
                <a:latin typeface="Huawei Sans" panose="020C0503030203020204" pitchFamily="34" charset="0"/>
                <a:ea typeface="微软雅黑" panose="020B0503020204020204" pitchFamily="34" charset="-122"/>
                <a:cs typeface="Huawei Sans" panose="020C0503030203020204" pitchFamily="34" charset="0"/>
                <a:hlinkClick r:id="rId4"/>
              </a:rPr>
              <a:t>https://support.huawei.com/enterprise/en/index.html</a:t>
            </a:r>
            <a:r>
              <a:rPr lang="ru-RU">
                <a:latin typeface="Huawei Sans" panose="020C0503030203020204" pitchFamily="34" charset="0"/>
                <a:ea typeface="微软雅黑" panose="020B0503020204020204" pitchFamily="34" charset="-122"/>
                <a:cs typeface="Huawei Sans" panose="020C0503030203020204" pitchFamily="34" charset="0"/>
              </a:rPr>
              <a:t> </a:t>
            </a:r>
          </a:p>
          <a:p>
            <a:pPr lvl="1"/>
            <a:r>
              <a:rPr lang="ru-RU">
                <a:latin typeface="Huawei Sans" panose="020C0503030203020204" pitchFamily="34" charset="0"/>
                <a:ea typeface="微软雅黑" panose="020B0503020204020204" pitchFamily="34" charset="-122"/>
                <a:cs typeface="Huawei Sans" panose="020C0503030203020204" pitchFamily="34" charset="0"/>
              </a:rPr>
              <a:t>Обучение онлайн: </a:t>
            </a:r>
            <a:r>
              <a:rPr lang="ru-RU">
                <a:latin typeface="Huawei Sans" panose="020C0503030203020204" pitchFamily="34" charset="0"/>
                <a:ea typeface="微软雅黑" panose="020B0503020204020204" pitchFamily="34" charset="-122"/>
                <a:cs typeface="Huawei Sans" panose="020C0503030203020204" pitchFamily="34" charset="0"/>
                <a:hlinkClick r:id="rId5"/>
              </a:rPr>
              <a:t>https://www.huawei.com/en/learning</a:t>
            </a:r>
          </a:p>
          <a:p>
            <a:r>
              <a:rPr lang="ru-RU"/>
              <a:t>Популярные инструменты</a:t>
            </a:r>
          </a:p>
          <a:p>
            <a:pPr lvl="1"/>
            <a:r>
              <a:rPr lang="ru-RU">
                <a:latin typeface="Huawei Sans" panose="020C0503030203020204" pitchFamily="34" charset="0"/>
                <a:ea typeface="微软雅黑" panose="020B0503020204020204" pitchFamily="34" charset="-122"/>
                <a:cs typeface="Huawei Sans" panose="020C0503030203020204" pitchFamily="34" charset="0"/>
              </a:rPr>
              <a:t>HedEx Lite</a:t>
            </a:r>
          </a:p>
          <a:p>
            <a:pPr lvl="1"/>
            <a:r>
              <a:rPr lang="ru-RU">
                <a:latin typeface="Huawei Sans" panose="020C0503030203020204" pitchFamily="34" charset="0"/>
                <a:ea typeface="微软雅黑" panose="020B0503020204020204" pitchFamily="34" charset="-122"/>
                <a:cs typeface="Huawei Sans" panose="020C0503030203020204" pitchFamily="34" charset="0"/>
              </a:rPr>
              <a:t>Центр инструментов сетевой документации</a:t>
            </a:r>
          </a:p>
          <a:p>
            <a:pPr lvl="1"/>
            <a:r>
              <a:rPr lang="ru-RU">
                <a:latin typeface="Huawei Sans" panose="020C0503030203020204" pitchFamily="34" charset="0"/>
                <a:ea typeface="微软雅黑" panose="020B0503020204020204" pitchFamily="34" charset="-122"/>
                <a:cs typeface="Huawei Sans" panose="020C0503030203020204" pitchFamily="34" charset="0"/>
              </a:rPr>
              <a:t>Помощник для запроса информации</a:t>
            </a:r>
          </a:p>
          <a:p>
            <a:endParaRPr lang="zh-CN" altLang="en-US" dirty="0"/>
          </a:p>
        </p:txBody>
      </p:sp>
    </p:spTree>
    <p:extLst>
      <p:ext uri="{BB962C8B-B14F-4D97-AF65-F5344CB8AC3E}">
        <p14:creationId xmlns:p14="http://schemas.microsoft.com/office/powerpoint/2010/main" val="24745113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210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wrap="square">
            <a:noAutofit/>
          </a:bodyPr>
          <a:lstStyle/>
          <a:p>
            <a:r>
              <a:rPr lang="ru-RU" b="1">
                <a:latin typeface="Huawei Sans" panose="020C0503030203020204" pitchFamily="34" charset="0"/>
              </a:rPr>
              <a:t>Эволюция архитектуры систем хранения данных</a:t>
            </a:r>
          </a:p>
          <a:p>
            <a:r>
              <a:rPr lang="ru-RU">
                <a:solidFill>
                  <a:schemeClr val="bg1">
                    <a:lumMod val="50000"/>
                  </a:schemeClr>
                </a:solidFill>
                <a:latin typeface="Huawei Sans" panose="020C0503030203020204" pitchFamily="34" charset="0"/>
              </a:rPr>
              <a:t>Способы расширения систем хранения данных</a:t>
            </a:r>
          </a:p>
          <a:p>
            <a:r>
              <a:rPr lang="ru-RU">
                <a:solidFill>
                  <a:schemeClr val="bg1">
                    <a:lumMod val="50000"/>
                  </a:schemeClr>
                </a:solidFill>
                <a:latin typeface="Huawei Sans" panose="020C0503030203020204" pitchFamily="34" charset="0"/>
              </a:rPr>
              <a:t>Архитектура продуктов хранения данных Huawei</a:t>
            </a:r>
          </a:p>
          <a:p>
            <a:endParaRPr lang="en-US" altLang="zh-CN" dirty="0" smtClean="0">
              <a:latin typeface="Huawei Sans" panose="020C0503030203020204" pitchFamily="34" charset="0"/>
            </a:endParaRPr>
          </a:p>
          <a:p>
            <a:endParaRPr lang="en-US" altLang="zh-CN" dirty="0">
              <a:latin typeface="Huawei Sans" panose="020C0503030203020204" pitchFamily="34" charset="0"/>
            </a:endParaRPr>
          </a:p>
        </p:txBody>
      </p:sp>
    </p:spTree>
    <p:extLst>
      <p:ext uri="{BB962C8B-B14F-4D97-AF65-F5344CB8AC3E}">
        <p14:creationId xmlns:p14="http://schemas.microsoft.com/office/powerpoint/2010/main" val="2817936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wrap="square">
            <a:noAutofit/>
          </a:bodyPr>
          <a:lstStyle/>
          <a:p>
            <a:r>
              <a:rPr lang="ru-RU">
                <a:latin typeface="Huawei Sans" panose="020C0503030203020204" pitchFamily="34" charset="0"/>
              </a:rPr>
              <a:t>Эволюция архитектуры систем хранения данных</a:t>
            </a:r>
          </a:p>
        </p:txBody>
      </p:sp>
      <p:sp>
        <p:nvSpPr>
          <p:cNvPr id="7" name="平行四边形 6"/>
          <p:cNvSpPr/>
          <p:nvPr/>
        </p:nvSpPr>
        <p:spPr>
          <a:xfrm>
            <a:off x="755864" y="2740032"/>
            <a:ext cx="2866602" cy="1390651"/>
          </a:xfrm>
          <a:prstGeom prst="parallelogram">
            <a:avLst>
              <a:gd name="adj" fmla="val 38115"/>
            </a:avLst>
          </a:prstGeom>
          <a:noFill/>
          <a:ln w="28575">
            <a:solidFill>
              <a:srgbClr val="00B0F0"/>
            </a:solidFill>
          </a:ln>
          <a:effectLst/>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8" name="平行四边形 7"/>
          <p:cNvSpPr/>
          <p:nvPr/>
        </p:nvSpPr>
        <p:spPr>
          <a:xfrm>
            <a:off x="3234907" y="2740032"/>
            <a:ext cx="3054873" cy="1390651"/>
          </a:xfrm>
          <a:prstGeom prst="parallelogram">
            <a:avLst>
              <a:gd name="adj" fmla="val 38115"/>
            </a:avLst>
          </a:prstGeom>
          <a:noFill/>
          <a:ln w="28575">
            <a:solidFill>
              <a:srgbClr val="24B5E9"/>
            </a:solidFill>
          </a:ln>
          <a:effectLst/>
        </p:spPr>
        <p:style>
          <a:lnRef idx="2">
            <a:schemeClr val="accent5"/>
          </a:lnRef>
          <a:fillRef idx="1">
            <a:schemeClr val="lt1"/>
          </a:fillRef>
          <a:effectRef idx="0">
            <a:schemeClr val="accent5"/>
          </a:effectRef>
          <a:fontRef idx="minor">
            <a:schemeClr val="dk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9" name="平行四边形 8"/>
          <p:cNvSpPr/>
          <p:nvPr/>
        </p:nvSpPr>
        <p:spPr>
          <a:xfrm>
            <a:off x="5902221" y="2740032"/>
            <a:ext cx="3054873" cy="1390651"/>
          </a:xfrm>
          <a:prstGeom prst="parallelogram">
            <a:avLst>
              <a:gd name="adj" fmla="val 38115"/>
            </a:avLst>
          </a:prstGeom>
          <a:noFill/>
          <a:ln w="28575">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10" name="平行四边形 9"/>
          <p:cNvSpPr/>
          <p:nvPr/>
        </p:nvSpPr>
        <p:spPr>
          <a:xfrm>
            <a:off x="8569535" y="2740032"/>
            <a:ext cx="2854135" cy="1390651"/>
          </a:xfrm>
          <a:prstGeom prst="parallelogram">
            <a:avLst>
              <a:gd name="adj" fmla="val 38115"/>
            </a:avLst>
          </a:prstGeom>
          <a:noFill/>
          <a:ln w="28575">
            <a:solidFill>
              <a:srgbClr val="24B5E9"/>
            </a:solidFill>
          </a:ln>
          <a:effectLst/>
        </p:spPr>
        <p:style>
          <a:lnRef idx="0">
            <a:schemeClr val="accent1"/>
          </a:lnRef>
          <a:fillRef idx="3">
            <a:schemeClr val="accent1"/>
          </a:fillRef>
          <a:effectRef idx="3">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11" name="椭圆 10"/>
          <p:cNvSpPr/>
          <p:nvPr/>
        </p:nvSpPr>
        <p:spPr>
          <a:xfrm>
            <a:off x="708915" y="2165835"/>
            <a:ext cx="845196" cy="845196"/>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12" name="椭圆 11"/>
          <p:cNvSpPr/>
          <p:nvPr/>
        </p:nvSpPr>
        <p:spPr>
          <a:xfrm>
            <a:off x="803964" y="2260884"/>
            <a:ext cx="655099" cy="655099"/>
          </a:xfrm>
          <a:prstGeom prst="ellipse">
            <a:avLst/>
          </a:prstGeom>
          <a:noFill/>
          <a:ln w="22225">
            <a:solidFill>
              <a:srgbClr val="00B0F0"/>
            </a:solidFill>
          </a:ln>
          <a:effectLst/>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14" name="Freeform 56"/>
          <p:cNvSpPr>
            <a:spLocks noEditPoints="1"/>
          </p:cNvSpPr>
          <p:nvPr/>
        </p:nvSpPr>
        <p:spPr bwMode="auto">
          <a:xfrm>
            <a:off x="963027" y="2403365"/>
            <a:ext cx="141494" cy="354703"/>
          </a:xfrm>
          <a:custGeom>
            <a:avLst/>
            <a:gdLst>
              <a:gd name="T0" fmla="*/ 17 w 31"/>
              <a:gd name="T1" fmla="*/ 0 h 77"/>
              <a:gd name="T2" fmla="*/ 28 w 31"/>
              <a:gd name="T3" fmla="*/ 5 h 77"/>
              <a:gd name="T4" fmla="*/ 31 w 31"/>
              <a:gd name="T5" fmla="*/ 18 h 77"/>
              <a:gd name="T6" fmla="*/ 31 w 31"/>
              <a:gd name="T7" fmla="*/ 63 h 77"/>
              <a:gd name="T8" fmla="*/ 27 w 31"/>
              <a:gd name="T9" fmla="*/ 74 h 77"/>
              <a:gd name="T10" fmla="*/ 16 w 31"/>
              <a:gd name="T11" fmla="*/ 77 h 77"/>
              <a:gd name="T12" fmla="*/ 2 w 31"/>
              <a:gd name="T13" fmla="*/ 72 h 77"/>
              <a:gd name="T14" fmla="*/ 0 w 31"/>
              <a:gd name="T15" fmla="*/ 57 h 77"/>
              <a:gd name="T16" fmla="*/ 0 w 31"/>
              <a:gd name="T17" fmla="*/ 21 h 77"/>
              <a:gd name="T18" fmla="*/ 3 w 31"/>
              <a:gd name="T19" fmla="*/ 6 h 77"/>
              <a:gd name="T20" fmla="*/ 17 w 31"/>
              <a:gd name="T21" fmla="*/ 0 h 77"/>
              <a:gd name="T22" fmla="*/ 16 w 31"/>
              <a:gd name="T23" fmla="*/ 70 h 77"/>
              <a:gd name="T24" fmla="*/ 22 w 31"/>
              <a:gd name="T25" fmla="*/ 59 h 77"/>
              <a:gd name="T26" fmla="*/ 22 w 31"/>
              <a:gd name="T27" fmla="*/ 17 h 77"/>
              <a:gd name="T28" fmla="*/ 16 w 31"/>
              <a:gd name="T29" fmla="*/ 7 h 77"/>
              <a:gd name="T30" fmla="*/ 9 w 31"/>
              <a:gd name="T31" fmla="*/ 17 h 77"/>
              <a:gd name="T32" fmla="*/ 9 w 31"/>
              <a:gd name="T33" fmla="*/ 20 h 77"/>
              <a:gd name="T34" fmla="*/ 9 w 31"/>
              <a:gd name="T35" fmla="*/ 23 h 77"/>
              <a:gd name="T36" fmla="*/ 9 w 31"/>
              <a:gd name="T37" fmla="*/ 35 h 77"/>
              <a:gd name="T38" fmla="*/ 9 w 31"/>
              <a:gd name="T39" fmla="*/ 48 h 77"/>
              <a:gd name="T40" fmla="*/ 9 w 31"/>
              <a:gd name="T41" fmla="*/ 59 h 77"/>
              <a:gd name="T42" fmla="*/ 16 w 31"/>
              <a:gd name="T43"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00B0F0"/>
          </a:solidFill>
          <a:ln w="15875" cap="flat">
            <a:noFill/>
            <a:prstDash val="solid"/>
            <a:miter lim="800000"/>
            <a:headEnd/>
            <a:tailEnd/>
          </a:ln>
          <a:effectLst/>
        </p:spPr>
        <p:txBody>
          <a:bodyPr vert="horz" wrap="square" lIns="91440" tIns="45720" rIns="91440" bIns="45720" numCol="1" anchor="t" anchorCtr="0" compatLnSpc="1">
            <a:prstTxWarp prst="textNoShape">
              <a:avLst/>
            </a:prstTxWarp>
            <a:noAutofit/>
          </a:bodyPr>
          <a:lstStyle/>
          <a:p>
            <a:pPr algn="ctr" fontAlgn="ctr"/>
            <a:endParaRPr lang="en-US" altLang="zh-CN" dirty="0">
              <a:latin typeface="Huawei Sans" panose="020C0503030203020204" pitchFamily="34" charset="0"/>
            </a:endParaRPr>
          </a:p>
        </p:txBody>
      </p:sp>
      <p:sp>
        <p:nvSpPr>
          <p:cNvPr id="15" name="Freeform 57"/>
          <p:cNvSpPr>
            <a:spLocks/>
          </p:cNvSpPr>
          <p:nvPr/>
        </p:nvSpPr>
        <p:spPr bwMode="auto">
          <a:xfrm>
            <a:off x="1151039" y="2407242"/>
            <a:ext cx="83346" cy="350826"/>
          </a:xfrm>
          <a:custGeom>
            <a:avLst/>
            <a:gdLst>
              <a:gd name="T0" fmla="*/ 0 w 18"/>
              <a:gd name="T1" fmla="*/ 11 h 76"/>
              <a:gd name="T2" fmla="*/ 11 w 18"/>
              <a:gd name="T3" fmla="*/ 0 h 76"/>
              <a:gd name="T4" fmla="*/ 18 w 18"/>
              <a:gd name="T5" fmla="*/ 0 h 76"/>
              <a:gd name="T6" fmla="*/ 18 w 18"/>
              <a:gd name="T7" fmla="*/ 76 h 76"/>
              <a:gd name="T8" fmla="*/ 8 w 18"/>
              <a:gd name="T9" fmla="*/ 76 h 76"/>
              <a:gd name="T10" fmla="*/ 8 w 18"/>
              <a:gd name="T11" fmla="*/ 19 h 76"/>
              <a:gd name="T12" fmla="*/ 0 w 18"/>
              <a:gd name="T13" fmla="*/ 19 h 76"/>
              <a:gd name="T14" fmla="*/ 0 w 18"/>
              <a:gd name="T15" fmla="*/ 11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24B5E9"/>
          </a:solidFill>
          <a:ln w="15875" cap="flat">
            <a:noFill/>
            <a:prstDash val="solid"/>
            <a:miter lim="800000"/>
            <a:headEnd/>
            <a:tailEnd/>
          </a:ln>
          <a:effectLst/>
        </p:spPr>
        <p:txBody>
          <a:bodyPr vert="horz" wrap="square" lIns="91440" tIns="45720" rIns="91440" bIns="45720" numCol="1" anchor="t" anchorCtr="0" compatLnSpc="1">
            <a:prstTxWarp prst="textNoShape">
              <a:avLst/>
            </a:prstTxWarp>
            <a:noAutofit/>
          </a:bodyPr>
          <a:lstStyle/>
          <a:p>
            <a:pPr algn="ctr" fontAlgn="ctr"/>
            <a:endParaRPr lang="en-US" altLang="zh-CN" dirty="0">
              <a:latin typeface="Huawei Sans" panose="020C0503030203020204" pitchFamily="34" charset="0"/>
            </a:endParaRPr>
          </a:p>
        </p:txBody>
      </p:sp>
      <p:sp>
        <p:nvSpPr>
          <p:cNvPr id="16" name="椭圆 15"/>
          <p:cNvSpPr/>
          <p:nvPr/>
        </p:nvSpPr>
        <p:spPr>
          <a:xfrm>
            <a:off x="4102770" y="3678991"/>
            <a:ext cx="845196" cy="845196"/>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17" name="椭圆 16"/>
          <p:cNvSpPr/>
          <p:nvPr/>
        </p:nvSpPr>
        <p:spPr>
          <a:xfrm>
            <a:off x="4197819" y="3774040"/>
            <a:ext cx="655099" cy="655099"/>
          </a:xfrm>
          <a:prstGeom prst="ellipse">
            <a:avLst/>
          </a:prstGeom>
          <a:noFill/>
          <a:ln w="22225">
            <a:solidFill>
              <a:srgbClr val="24B5E9"/>
            </a:solidFill>
          </a:ln>
          <a:effectLst/>
        </p:spPr>
        <p:style>
          <a:lnRef idx="0">
            <a:schemeClr val="accent5"/>
          </a:lnRef>
          <a:fillRef idx="3">
            <a:schemeClr val="accent5"/>
          </a:fillRef>
          <a:effectRef idx="3">
            <a:schemeClr val="accent5"/>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19" name="Freeform 59"/>
          <p:cNvSpPr>
            <a:spLocks noEditPoints="1"/>
          </p:cNvSpPr>
          <p:nvPr/>
        </p:nvSpPr>
        <p:spPr bwMode="auto">
          <a:xfrm>
            <a:off x="4353189" y="3910292"/>
            <a:ext cx="141494" cy="354703"/>
          </a:xfrm>
          <a:custGeom>
            <a:avLst/>
            <a:gdLst>
              <a:gd name="T0" fmla="*/ 17 w 31"/>
              <a:gd name="T1" fmla="*/ 0 h 77"/>
              <a:gd name="T2" fmla="*/ 28 w 31"/>
              <a:gd name="T3" fmla="*/ 5 h 77"/>
              <a:gd name="T4" fmla="*/ 31 w 31"/>
              <a:gd name="T5" fmla="*/ 18 h 77"/>
              <a:gd name="T6" fmla="*/ 31 w 31"/>
              <a:gd name="T7" fmla="*/ 62 h 77"/>
              <a:gd name="T8" fmla="*/ 27 w 31"/>
              <a:gd name="T9" fmla="*/ 73 h 77"/>
              <a:gd name="T10" fmla="*/ 16 w 31"/>
              <a:gd name="T11" fmla="*/ 77 h 77"/>
              <a:gd name="T12" fmla="*/ 3 w 31"/>
              <a:gd name="T13" fmla="*/ 71 h 77"/>
              <a:gd name="T14" fmla="*/ 0 w 31"/>
              <a:gd name="T15" fmla="*/ 56 h 77"/>
              <a:gd name="T16" fmla="*/ 0 w 31"/>
              <a:gd name="T17" fmla="*/ 21 h 77"/>
              <a:gd name="T18" fmla="*/ 3 w 31"/>
              <a:gd name="T19" fmla="*/ 5 h 77"/>
              <a:gd name="T20" fmla="*/ 17 w 31"/>
              <a:gd name="T21" fmla="*/ 0 h 77"/>
              <a:gd name="T22" fmla="*/ 16 w 31"/>
              <a:gd name="T23" fmla="*/ 70 h 77"/>
              <a:gd name="T24" fmla="*/ 22 w 31"/>
              <a:gd name="T25" fmla="*/ 59 h 77"/>
              <a:gd name="T26" fmla="*/ 22 w 31"/>
              <a:gd name="T27" fmla="*/ 17 h 77"/>
              <a:gd name="T28" fmla="*/ 16 w 31"/>
              <a:gd name="T29" fmla="*/ 7 h 77"/>
              <a:gd name="T30" fmla="*/ 9 w 31"/>
              <a:gd name="T31" fmla="*/ 17 h 77"/>
              <a:gd name="T32" fmla="*/ 9 w 31"/>
              <a:gd name="T33" fmla="*/ 20 h 77"/>
              <a:gd name="T34" fmla="*/ 9 w 31"/>
              <a:gd name="T35" fmla="*/ 23 h 77"/>
              <a:gd name="T36" fmla="*/ 9 w 31"/>
              <a:gd name="T37" fmla="*/ 35 h 77"/>
              <a:gd name="T38" fmla="*/ 9 w 31"/>
              <a:gd name="T39" fmla="*/ 48 h 77"/>
              <a:gd name="T40" fmla="*/ 9 w 31"/>
              <a:gd name="T41" fmla="*/ 59 h 77"/>
              <a:gd name="T42" fmla="*/ 16 w 31"/>
              <a:gd name="T43"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00B0F0"/>
          </a:solidFill>
          <a:ln w="15875" cap="flat">
            <a:noFill/>
            <a:prstDash val="solid"/>
            <a:miter lim="800000"/>
            <a:headEnd/>
            <a:tailEnd/>
          </a:ln>
          <a:effectLst/>
        </p:spPr>
        <p:txBody>
          <a:bodyPr vert="horz" wrap="square" lIns="91440" tIns="45720" rIns="91440" bIns="45720" numCol="1" anchor="t" anchorCtr="0" compatLnSpc="1">
            <a:prstTxWarp prst="textNoShape">
              <a:avLst/>
            </a:prstTxWarp>
            <a:noAutofit/>
          </a:bodyPr>
          <a:lstStyle/>
          <a:p>
            <a:pPr algn="ctr" fontAlgn="ctr"/>
            <a:endParaRPr lang="en-US" altLang="zh-CN" dirty="0">
              <a:latin typeface="Huawei Sans" panose="020C0503030203020204" pitchFamily="34" charset="0"/>
            </a:endParaRPr>
          </a:p>
        </p:txBody>
      </p:sp>
      <p:sp>
        <p:nvSpPr>
          <p:cNvPr id="20" name="Freeform 60"/>
          <p:cNvSpPr>
            <a:spLocks/>
          </p:cNvSpPr>
          <p:nvPr/>
        </p:nvSpPr>
        <p:spPr bwMode="auto">
          <a:xfrm>
            <a:off x="4521817" y="3910292"/>
            <a:ext cx="143432" cy="354703"/>
          </a:xfrm>
          <a:custGeom>
            <a:avLst/>
            <a:gdLst>
              <a:gd name="T0" fmla="*/ 0 w 31"/>
              <a:gd name="T1" fmla="*/ 16 h 77"/>
              <a:gd name="T2" fmla="*/ 4 w 31"/>
              <a:gd name="T3" fmla="*/ 4 h 77"/>
              <a:gd name="T4" fmla="*/ 16 w 31"/>
              <a:gd name="T5" fmla="*/ 0 h 77"/>
              <a:gd name="T6" fmla="*/ 29 w 31"/>
              <a:gd name="T7" fmla="*/ 6 h 77"/>
              <a:gd name="T8" fmla="*/ 31 w 31"/>
              <a:gd name="T9" fmla="*/ 22 h 77"/>
              <a:gd name="T10" fmla="*/ 30 w 31"/>
              <a:gd name="T11" fmla="*/ 30 h 77"/>
              <a:gd name="T12" fmla="*/ 27 w 31"/>
              <a:gd name="T13" fmla="*/ 38 h 77"/>
              <a:gd name="T14" fmla="*/ 18 w 31"/>
              <a:gd name="T15" fmla="*/ 52 h 77"/>
              <a:gd name="T16" fmla="*/ 11 w 31"/>
              <a:gd name="T17" fmla="*/ 68 h 77"/>
              <a:gd name="T18" fmla="*/ 31 w 31"/>
              <a:gd name="T19" fmla="*/ 68 h 77"/>
              <a:gd name="T20" fmla="*/ 31 w 31"/>
              <a:gd name="T21" fmla="*/ 76 h 77"/>
              <a:gd name="T22" fmla="*/ 8 w 31"/>
              <a:gd name="T23" fmla="*/ 77 h 77"/>
              <a:gd name="T24" fmla="*/ 0 w 31"/>
              <a:gd name="T25" fmla="*/ 76 h 77"/>
              <a:gd name="T26" fmla="*/ 0 w 31"/>
              <a:gd name="T27" fmla="*/ 76 h 77"/>
              <a:gd name="T28" fmla="*/ 5 w 31"/>
              <a:gd name="T29" fmla="*/ 55 h 77"/>
              <a:gd name="T30" fmla="*/ 17 w 31"/>
              <a:gd name="T31" fmla="*/ 37 h 77"/>
              <a:gd name="T32" fmla="*/ 21 w 31"/>
              <a:gd name="T33" fmla="*/ 20 h 77"/>
              <a:gd name="T34" fmla="*/ 21 w 31"/>
              <a:gd name="T35" fmla="*/ 19 h 77"/>
              <a:gd name="T36" fmla="*/ 21 w 31"/>
              <a:gd name="T37" fmla="*/ 17 h 77"/>
              <a:gd name="T38" fmla="*/ 21 w 31"/>
              <a:gd name="T39" fmla="*/ 12 h 77"/>
              <a:gd name="T40" fmla="*/ 15 w 31"/>
              <a:gd name="T41" fmla="*/ 7 h 77"/>
              <a:gd name="T42" fmla="*/ 10 w 31"/>
              <a:gd name="T43" fmla="*/ 16 h 77"/>
              <a:gd name="T44" fmla="*/ 10 w 31"/>
              <a:gd name="T45" fmla="*/ 19 h 77"/>
              <a:gd name="T46" fmla="*/ 10 w 31"/>
              <a:gd name="T47" fmla="*/ 21 h 77"/>
              <a:gd name="T48" fmla="*/ 10 w 31"/>
              <a:gd name="T49" fmla="*/ 23 h 77"/>
              <a:gd name="T50" fmla="*/ 10 w 31"/>
              <a:gd name="T51" fmla="*/ 26 h 77"/>
              <a:gd name="T52" fmla="*/ 0 w 31"/>
              <a:gd name="T53" fmla="*/ 26 h 77"/>
              <a:gd name="T54" fmla="*/ 0 w 31"/>
              <a:gd name="T55" fmla="*/ 1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00B0F0"/>
          </a:solidFill>
          <a:ln w="15875" cap="flat">
            <a:noFill/>
            <a:prstDash val="solid"/>
            <a:miter lim="800000"/>
            <a:headEnd/>
            <a:tailEnd/>
          </a:ln>
          <a:effectLst/>
        </p:spPr>
        <p:txBody>
          <a:bodyPr vert="horz" wrap="square" lIns="91440" tIns="45720" rIns="91440" bIns="45720" numCol="1" anchor="t" anchorCtr="0" compatLnSpc="1">
            <a:prstTxWarp prst="textNoShape">
              <a:avLst/>
            </a:prstTxWarp>
            <a:noAutofit/>
          </a:bodyPr>
          <a:lstStyle/>
          <a:p>
            <a:pPr algn="ctr" fontAlgn="ctr"/>
            <a:endParaRPr lang="en-US" altLang="zh-CN" dirty="0">
              <a:latin typeface="Huawei Sans" panose="020C0503030203020204" pitchFamily="34" charset="0"/>
            </a:endParaRPr>
          </a:p>
        </p:txBody>
      </p:sp>
      <p:sp>
        <p:nvSpPr>
          <p:cNvPr id="21" name="椭圆 20"/>
          <p:cNvSpPr/>
          <p:nvPr/>
        </p:nvSpPr>
        <p:spPr>
          <a:xfrm>
            <a:off x="7147560" y="2260704"/>
            <a:ext cx="845196" cy="845196"/>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22" name="椭圆 21"/>
          <p:cNvSpPr/>
          <p:nvPr/>
        </p:nvSpPr>
        <p:spPr>
          <a:xfrm>
            <a:off x="7242609" y="2355753"/>
            <a:ext cx="655099" cy="655099"/>
          </a:xfrm>
          <a:prstGeom prst="ellipse">
            <a:avLst/>
          </a:prstGeom>
          <a:noFill/>
          <a:ln w="22225">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24" name="Freeform 62"/>
          <p:cNvSpPr>
            <a:spLocks noEditPoints="1"/>
          </p:cNvSpPr>
          <p:nvPr/>
        </p:nvSpPr>
        <p:spPr bwMode="auto">
          <a:xfrm>
            <a:off x="7368635" y="2496279"/>
            <a:ext cx="143432" cy="354703"/>
          </a:xfrm>
          <a:custGeom>
            <a:avLst/>
            <a:gdLst>
              <a:gd name="T0" fmla="*/ 17 w 31"/>
              <a:gd name="T1" fmla="*/ 0 h 77"/>
              <a:gd name="T2" fmla="*/ 29 w 31"/>
              <a:gd name="T3" fmla="*/ 5 h 77"/>
              <a:gd name="T4" fmla="*/ 31 w 31"/>
              <a:gd name="T5" fmla="*/ 18 h 77"/>
              <a:gd name="T6" fmla="*/ 31 w 31"/>
              <a:gd name="T7" fmla="*/ 62 h 77"/>
              <a:gd name="T8" fmla="*/ 27 w 31"/>
              <a:gd name="T9" fmla="*/ 73 h 77"/>
              <a:gd name="T10" fmla="*/ 16 w 31"/>
              <a:gd name="T11" fmla="*/ 77 h 77"/>
              <a:gd name="T12" fmla="*/ 3 w 31"/>
              <a:gd name="T13" fmla="*/ 72 h 77"/>
              <a:gd name="T14" fmla="*/ 0 w 31"/>
              <a:gd name="T15" fmla="*/ 56 h 77"/>
              <a:gd name="T16" fmla="*/ 0 w 31"/>
              <a:gd name="T17" fmla="*/ 21 h 77"/>
              <a:gd name="T18" fmla="*/ 3 w 31"/>
              <a:gd name="T19" fmla="*/ 5 h 77"/>
              <a:gd name="T20" fmla="*/ 17 w 31"/>
              <a:gd name="T21" fmla="*/ 0 h 77"/>
              <a:gd name="T22" fmla="*/ 16 w 31"/>
              <a:gd name="T23" fmla="*/ 70 h 77"/>
              <a:gd name="T24" fmla="*/ 23 w 31"/>
              <a:gd name="T25" fmla="*/ 59 h 77"/>
              <a:gd name="T26" fmla="*/ 23 w 31"/>
              <a:gd name="T27" fmla="*/ 17 h 77"/>
              <a:gd name="T28" fmla="*/ 16 w 31"/>
              <a:gd name="T29" fmla="*/ 7 h 77"/>
              <a:gd name="T30" fmla="*/ 9 w 31"/>
              <a:gd name="T31" fmla="*/ 17 h 77"/>
              <a:gd name="T32" fmla="*/ 9 w 31"/>
              <a:gd name="T33" fmla="*/ 20 h 77"/>
              <a:gd name="T34" fmla="*/ 9 w 31"/>
              <a:gd name="T35" fmla="*/ 23 h 77"/>
              <a:gd name="T36" fmla="*/ 9 w 31"/>
              <a:gd name="T37" fmla="*/ 35 h 77"/>
              <a:gd name="T38" fmla="*/ 9 w 31"/>
              <a:gd name="T39" fmla="*/ 48 h 77"/>
              <a:gd name="T40" fmla="*/ 9 w 31"/>
              <a:gd name="T41" fmla="*/ 59 h 77"/>
              <a:gd name="T42" fmla="*/ 16 w 31"/>
              <a:gd name="T43"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24B5E9"/>
          </a:solidFill>
          <a:ln w="15875" cap="flat">
            <a:noFill/>
            <a:prstDash val="solid"/>
            <a:miter lim="800000"/>
            <a:headEnd/>
            <a:tailEnd/>
          </a:ln>
          <a:effectLst/>
        </p:spPr>
        <p:txBody>
          <a:bodyPr vert="horz" wrap="square" lIns="91440" tIns="45720" rIns="91440" bIns="45720" numCol="1" anchor="t" anchorCtr="0" compatLnSpc="1">
            <a:prstTxWarp prst="textNoShape">
              <a:avLst/>
            </a:prstTxWarp>
            <a:noAutofit/>
          </a:bodyPr>
          <a:lstStyle/>
          <a:p>
            <a:pPr algn="ctr" fontAlgn="ctr"/>
            <a:endParaRPr lang="en-US" altLang="zh-CN" dirty="0">
              <a:latin typeface="Huawei Sans" panose="020C0503030203020204" pitchFamily="34" charset="0"/>
            </a:endParaRPr>
          </a:p>
        </p:txBody>
      </p:sp>
      <p:sp>
        <p:nvSpPr>
          <p:cNvPr id="25" name="Freeform 63"/>
          <p:cNvSpPr>
            <a:spLocks/>
          </p:cNvSpPr>
          <p:nvPr/>
        </p:nvSpPr>
        <p:spPr bwMode="auto">
          <a:xfrm>
            <a:off x="7539202" y="2496279"/>
            <a:ext cx="137617" cy="354703"/>
          </a:xfrm>
          <a:custGeom>
            <a:avLst/>
            <a:gdLst>
              <a:gd name="T0" fmla="*/ 9 w 30"/>
              <a:gd name="T1" fmla="*/ 54 h 77"/>
              <a:gd name="T2" fmla="*/ 9 w 30"/>
              <a:gd name="T3" fmla="*/ 62 h 77"/>
              <a:gd name="T4" fmla="*/ 10 w 30"/>
              <a:gd name="T5" fmla="*/ 68 h 77"/>
              <a:gd name="T6" fmla="*/ 16 w 30"/>
              <a:gd name="T7" fmla="*/ 70 h 77"/>
              <a:gd name="T8" fmla="*/ 21 w 30"/>
              <a:gd name="T9" fmla="*/ 65 h 77"/>
              <a:gd name="T10" fmla="*/ 21 w 30"/>
              <a:gd name="T11" fmla="*/ 58 h 77"/>
              <a:gd name="T12" fmla="*/ 21 w 30"/>
              <a:gd name="T13" fmla="*/ 52 h 77"/>
              <a:gd name="T14" fmla="*/ 20 w 30"/>
              <a:gd name="T15" fmla="*/ 43 h 77"/>
              <a:gd name="T16" fmla="*/ 12 w 30"/>
              <a:gd name="T17" fmla="*/ 39 h 77"/>
              <a:gd name="T18" fmla="*/ 10 w 30"/>
              <a:gd name="T19" fmla="*/ 39 h 77"/>
              <a:gd name="T20" fmla="*/ 7 w 30"/>
              <a:gd name="T21" fmla="*/ 40 h 77"/>
              <a:gd name="T22" fmla="*/ 7 w 30"/>
              <a:gd name="T23" fmla="*/ 31 h 77"/>
              <a:gd name="T24" fmla="*/ 9 w 30"/>
              <a:gd name="T25" fmla="*/ 31 h 77"/>
              <a:gd name="T26" fmla="*/ 19 w 30"/>
              <a:gd name="T27" fmla="*/ 22 h 77"/>
              <a:gd name="T28" fmla="*/ 19 w 30"/>
              <a:gd name="T29" fmla="*/ 14 h 77"/>
              <a:gd name="T30" fmla="*/ 14 w 30"/>
              <a:gd name="T31" fmla="*/ 7 h 77"/>
              <a:gd name="T32" fmla="*/ 9 w 30"/>
              <a:gd name="T33" fmla="*/ 15 h 77"/>
              <a:gd name="T34" fmla="*/ 9 w 30"/>
              <a:gd name="T35" fmla="*/ 17 h 77"/>
              <a:gd name="T36" fmla="*/ 9 w 30"/>
              <a:gd name="T37" fmla="*/ 19 h 77"/>
              <a:gd name="T38" fmla="*/ 0 w 30"/>
              <a:gd name="T39" fmla="*/ 19 h 77"/>
              <a:gd name="T40" fmla="*/ 0 w 30"/>
              <a:gd name="T41" fmla="*/ 12 h 77"/>
              <a:gd name="T42" fmla="*/ 15 w 30"/>
              <a:gd name="T43" fmla="*/ 0 h 77"/>
              <a:gd name="T44" fmla="*/ 29 w 30"/>
              <a:gd name="T45" fmla="*/ 13 h 77"/>
              <a:gd name="T46" fmla="*/ 29 w 30"/>
              <a:gd name="T47" fmla="*/ 17 h 77"/>
              <a:gd name="T48" fmla="*/ 29 w 30"/>
              <a:gd name="T49" fmla="*/ 20 h 77"/>
              <a:gd name="T50" fmla="*/ 22 w 30"/>
              <a:gd name="T51" fmla="*/ 34 h 77"/>
              <a:gd name="T52" fmla="*/ 28 w 30"/>
              <a:gd name="T53" fmla="*/ 39 h 77"/>
              <a:gd name="T54" fmla="*/ 30 w 30"/>
              <a:gd name="T55" fmla="*/ 48 h 77"/>
              <a:gd name="T56" fmla="*/ 30 w 30"/>
              <a:gd name="T57" fmla="*/ 64 h 77"/>
              <a:gd name="T58" fmla="*/ 14 w 30"/>
              <a:gd name="T59" fmla="*/ 77 h 77"/>
              <a:gd name="T60" fmla="*/ 0 w 30"/>
              <a:gd name="T61" fmla="*/ 64 h 77"/>
              <a:gd name="T62" fmla="*/ 0 w 30"/>
              <a:gd name="T63" fmla="*/ 54 h 77"/>
              <a:gd name="T64" fmla="*/ 9 w 30"/>
              <a:gd name="T65" fmla="*/ 5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24B5E9"/>
          </a:solidFill>
          <a:ln w="15875" cap="flat">
            <a:noFill/>
            <a:prstDash val="solid"/>
            <a:miter lim="800000"/>
            <a:headEnd/>
            <a:tailEnd/>
          </a:ln>
          <a:effectLst/>
        </p:spPr>
        <p:txBody>
          <a:bodyPr vert="horz" wrap="square" lIns="91440" tIns="45720" rIns="91440" bIns="45720" numCol="1" anchor="t" anchorCtr="0" compatLnSpc="1">
            <a:prstTxWarp prst="textNoShape">
              <a:avLst/>
            </a:prstTxWarp>
            <a:noAutofit/>
          </a:bodyPr>
          <a:lstStyle/>
          <a:p>
            <a:pPr algn="ctr" fontAlgn="ctr"/>
            <a:endParaRPr lang="en-US" altLang="zh-CN" dirty="0">
              <a:latin typeface="Huawei Sans" panose="020C0503030203020204" pitchFamily="34" charset="0"/>
            </a:endParaRPr>
          </a:p>
        </p:txBody>
      </p:sp>
      <p:sp>
        <p:nvSpPr>
          <p:cNvPr id="26" name="椭圆 25"/>
          <p:cNvSpPr/>
          <p:nvPr/>
        </p:nvSpPr>
        <p:spPr>
          <a:xfrm>
            <a:off x="10589019" y="3627192"/>
            <a:ext cx="845196" cy="845196"/>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27" name="椭圆 26"/>
          <p:cNvSpPr/>
          <p:nvPr/>
        </p:nvSpPr>
        <p:spPr>
          <a:xfrm>
            <a:off x="10684068" y="3722241"/>
            <a:ext cx="655099" cy="655099"/>
          </a:xfrm>
          <a:prstGeom prst="ellipse">
            <a:avLst/>
          </a:prstGeom>
          <a:noFill/>
          <a:ln w="22225">
            <a:solidFill>
              <a:srgbClr val="00B0F0"/>
            </a:solidFill>
          </a:ln>
          <a:effectLst/>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29" name="Freeform 65"/>
          <p:cNvSpPr>
            <a:spLocks noEditPoints="1"/>
          </p:cNvSpPr>
          <p:nvPr/>
        </p:nvSpPr>
        <p:spPr bwMode="auto">
          <a:xfrm>
            <a:off x="10847926" y="3893418"/>
            <a:ext cx="141494" cy="360516"/>
          </a:xfrm>
          <a:custGeom>
            <a:avLst/>
            <a:gdLst>
              <a:gd name="T0" fmla="*/ 17 w 31"/>
              <a:gd name="T1" fmla="*/ 0 h 78"/>
              <a:gd name="T2" fmla="*/ 29 w 31"/>
              <a:gd name="T3" fmla="*/ 5 h 78"/>
              <a:gd name="T4" fmla="*/ 31 w 31"/>
              <a:gd name="T5" fmla="*/ 18 h 78"/>
              <a:gd name="T6" fmla="*/ 31 w 31"/>
              <a:gd name="T7" fmla="*/ 63 h 78"/>
              <a:gd name="T8" fmla="*/ 27 w 31"/>
              <a:gd name="T9" fmla="*/ 74 h 78"/>
              <a:gd name="T10" fmla="*/ 16 w 31"/>
              <a:gd name="T11" fmla="*/ 78 h 78"/>
              <a:gd name="T12" fmla="*/ 3 w 31"/>
              <a:gd name="T13" fmla="*/ 72 h 78"/>
              <a:gd name="T14" fmla="*/ 0 w 31"/>
              <a:gd name="T15" fmla="*/ 57 h 78"/>
              <a:gd name="T16" fmla="*/ 0 w 31"/>
              <a:gd name="T17" fmla="*/ 21 h 78"/>
              <a:gd name="T18" fmla="*/ 3 w 31"/>
              <a:gd name="T19" fmla="*/ 6 h 78"/>
              <a:gd name="T20" fmla="*/ 17 w 31"/>
              <a:gd name="T21" fmla="*/ 0 h 78"/>
              <a:gd name="T22" fmla="*/ 16 w 31"/>
              <a:gd name="T23" fmla="*/ 70 h 78"/>
              <a:gd name="T24" fmla="*/ 23 w 31"/>
              <a:gd name="T25" fmla="*/ 60 h 78"/>
              <a:gd name="T26" fmla="*/ 23 w 31"/>
              <a:gd name="T27" fmla="*/ 17 h 78"/>
              <a:gd name="T28" fmla="*/ 16 w 31"/>
              <a:gd name="T29" fmla="*/ 7 h 78"/>
              <a:gd name="T30" fmla="*/ 9 w 31"/>
              <a:gd name="T31" fmla="*/ 17 h 78"/>
              <a:gd name="T32" fmla="*/ 9 w 31"/>
              <a:gd name="T33" fmla="*/ 20 h 78"/>
              <a:gd name="T34" fmla="*/ 9 w 31"/>
              <a:gd name="T35" fmla="*/ 23 h 78"/>
              <a:gd name="T36" fmla="*/ 9 w 31"/>
              <a:gd name="T37" fmla="*/ 36 h 78"/>
              <a:gd name="T38" fmla="*/ 9 w 31"/>
              <a:gd name="T39" fmla="*/ 48 h 78"/>
              <a:gd name="T40" fmla="*/ 9 w 31"/>
              <a:gd name="T41" fmla="*/ 59 h 78"/>
              <a:gd name="T42" fmla="*/ 16 w 31"/>
              <a:gd name="T43" fmla="*/ 7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00B0F0"/>
          </a:solidFill>
          <a:ln w="15875" cap="flat">
            <a:noFill/>
            <a:prstDash val="solid"/>
            <a:miter lim="800000"/>
            <a:headEnd/>
            <a:tailEnd/>
          </a:ln>
          <a:effectLst/>
        </p:spPr>
        <p:txBody>
          <a:bodyPr vert="horz" wrap="square" lIns="91440" tIns="45720" rIns="91440" bIns="45720" numCol="1" anchor="t" anchorCtr="0" compatLnSpc="1">
            <a:prstTxWarp prst="textNoShape">
              <a:avLst/>
            </a:prstTxWarp>
            <a:noAutofit/>
          </a:bodyPr>
          <a:lstStyle/>
          <a:p>
            <a:pPr algn="ctr" fontAlgn="ctr"/>
            <a:endParaRPr lang="en-US" altLang="zh-CN" dirty="0">
              <a:latin typeface="Huawei Sans" panose="020C0503030203020204" pitchFamily="34" charset="0"/>
            </a:endParaRPr>
          </a:p>
        </p:txBody>
      </p:sp>
      <p:sp>
        <p:nvSpPr>
          <p:cNvPr id="30" name="Freeform 66"/>
          <p:cNvSpPr>
            <a:spLocks noEditPoints="1"/>
          </p:cNvSpPr>
          <p:nvPr/>
        </p:nvSpPr>
        <p:spPr bwMode="auto">
          <a:xfrm>
            <a:off x="11004925" y="3899233"/>
            <a:ext cx="164753" cy="350826"/>
          </a:xfrm>
          <a:custGeom>
            <a:avLst/>
            <a:gdLst>
              <a:gd name="T0" fmla="*/ 17 w 36"/>
              <a:gd name="T1" fmla="*/ 0 h 76"/>
              <a:gd name="T2" fmla="*/ 30 w 36"/>
              <a:gd name="T3" fmla="*/ 0 h 76"/>
              <a:gd name="T4" fmla="*/ 30 w 36"/>
              <a:gd name="T5" fmla="*/ 51 h 76"/>
              <a:gd name="T6" fmla="*/ 36 w 36"/>
              <a:gd name="T7" fmla="*/ 51 h 76"/>
              <a:gd name="T8" fmla="*/ 36 w 36"/>
              <a:gd name="T9" fmla="*/ 58 h 76"/>
              <a:gd name="T10" fmla="*/ 30 w 36"/>
              <a:gd name="T11" fmla="*/ 58 h 76"/>
              <a:gd name="T12" fmla="*/ 30 w 36"/>
              <a:gd name="T13" fmla="*/ 76 h 76"/>
              <a:gd name="T14" fmla="*/ 21 w 36"/>
              <a:gd name="T15" fmla="*/ 76 h 76"/>
              <a:gd name="T16" fmla="*/ 21 w 36"/>
              <a:gd name="T17" fmla="*/ 58 h 76"/>
              <a:gd name="T18" fmla="*/ 0 w 36"/>
              <a:gd name="T19" fmla="*/ 58 h 76"/>
              <a:gd name="T20" fmla="*/ 0 w 36"/>
              <a:gd name="T21" fmla="*/ 51 h 76"/>
              <a:gd name="T22" fmla="*/ 17 w 36"/>
              <a:gd name="T23" fmla="*/ 0 h 76"/>
              <a:gd name="T24" fmla="*/ 21 w 36"/>
              <a:gd name="T25" fmla="*/ 51 h 76"/>
              <a:gd name="T26" fmla="*/ 21 w 36"/>
              <a:gd name="T27" fmla="*/ 11 h 76"/>
              <a:gd name="T28" fmla="*/ 15 w 36"/>
              <a:gd name="T29" fmla="*/ 31 h 76"/>
              <a:gd name="T30" fmla="*/ 9 w 36"/>
              <a:gd name="T31" fmla="*/ 51 h 76"/>
              <a:gd name="T32" fmla="*/ 21 w 36"/>
              <a:gd name="T33"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00B0F0"/>
          </a:solidFill>
          <a:ln w="15875" cap="flat">
            <a:noFill/>
            <a:prstDash val="solid"/>
            <a:miter lim="800000"/>
            <a:headEnd/>
            <a:tailEnd/>
          </a:ln>
          <a:effectLst/>
        </p:spPr>
        <p:txBody>
          <a:bodyPr vert="horz" wrap="square" lIns="91440" tIns="45720" rIns="91440" bIns="45720" numCol="1" anchor="t" anchorCtr="0" compatLnSpc="1">
            <a:prstTxWarp prst="textNoShape">
              <a:avLst/>
            </a:prstTxWarp>
            <a:noAutofit/>
          </a:bodyPr>
          <a:lstStyle/>
          <a:p>
            <a:pPr algn="ctr" fontAlgn="ctr"/>
            <a:endParaRPr lang="en-US" altLang="zh-CN" dirty="0">
              <a:latin typeface="Huawei Sans" panose="020C0503030203020204" pitchFamily="34" charset="0"/>
            </a:endParaRPr>
          </a:p>
        </p:txBody>
      </p:sp>
      <p:sp>
        <p:nvSpPr>
          <p:cNvPr id="34" name="矩形 47"/>
          <p:cNvSpPr>
            <a:spLocks noChangeArrowheads="1"/>
          </p:cNvSpPr>
          <p:nvPr/>
        </p:nvSpPr>
        <p:spPr bwMode="auto">
          <a:xfrm>
            <a:off x="1073566" y="3245496"/>
            <a:ext cx="2171499"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ctr"/>
            <a:r>
              <a:rPr lang="ru-RU" sz="2000">
                <a:solidFill>
                  <a:srgbClr val="00B0F0"/>
                </a:solidFill>
                <a:latin typeface="Huawei Sans" panose="020C0503030203020204" pitchFamily="34" charset="0"/>
              </a:rPr>
              <a:t>Один контроллер</a:t>
            </a:r>
          </a:p>
        </p:txBody>
      </p:sp>
      <p:sp>
        <p:nvSpPr>
          <p:cNvPr id="35" name="矩形 47"/>
          <p:cNvSpPr>
            <a:spLocks noChangeArrowheads="1"/>
          </p:cNvSpPr>
          <p:nvPr/>
        </p:nvSpPr>
        <p:spPr bwMode="auto">
          <a:xfrm>
            <a:off x="3669415" y="2941686"/>
            <a:ext cx="2167001"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ctr"/>
            <a:r>
              <a:rPr lang="ru-RU" sz="2000" dirty="0">
                <a:solidFill>
                  <a:srgbClr val="24B5E9"/>
                </a:solidFill>
                <a:latin typeface="Huawei Sans" panose="020C0503030203020204" pitchFamily="34" charset="0"/>
              </a:rPr>
              <a:t>Двойные контроллеры</a:t>
            </a:r>
          </a:p>
        </p:txBody>
      </p:sp>
      <p:sp>
        <p:nvSpPr>
          <p:cNvPr id="36" name="矩形 47"/>
          <p:cNvSpPr>
            <a:spLocks noChangeArrowheads="1"/>
          </p:cNvSpPr>
          <p:nvPr/>
        </p:nvSpPr>
        <p:spPr bwMode="auto">
          <a:xfrm>
            <a:off x="6133998" y="3245496"/>
            <a:ext cx="259786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ctr"/>
            <a:r>
              <a:rPr lang="ru-RU" sz="2000">
                <a:solidFill>
                  <a:srgbClr val="24B5E9"/>
                </a:solidFill>
                <a:latin typeface="Huawei Sans" panose="020C0503030203020204" pitchFamily="34" charset="0"/>
              </a:rPr>
              <a:t>Множество контроллеров</a:t>
            </a:r>
          </a:p>
        </p:txBody>
      </p:sp>
      <p:sp>
        <p:nvSpPr>
          <p:cNvPr id="37" name="矩形 47"/>
          <p:cNvSpPr>
            <a:spLocks noChangeArrowheads="1"/>
          </p:cNvSpPr>
          <p:nvPr/>
        </p:nvSpPr>
        <p:spPr bwMode="auto">
          <a:xfrm>
            <a:off x="8963639" y="2915983"/>
            <a:ext cx="2332383"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ctr"/>
            <a:r>
              <a:rPr lang="ru-RU" sz="2000" dirty="0">
                <a:solidFill>
                  <a:srgbClr val="24B5E9"/>
                </a:solidFill>
                <a:latin typeface="Huawei Sans" panose="020C0503030203020204" pitchFamily="34" charset="0"/>
              </a:rPr>
              <a:t>Распределенная архитектура</a:t>
            </a:r>
          </a:p>
        </p:txBody>
      </p:sp>
    </p:spTree>
    <p:extLst>
      <p:ext uri="{BB962C8B-B14F-4D97-AF65-F5344CB8AC3E}">
        <p14:creationId xmlns:p14="http://schemas.microsoft.com/office/powerpoint/2010/main" val="2849932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矩形 118"/>
          <p:cNvSpPr/>
          <p:nvPr/>
        </p:nvSpPr>
        <p:spPr>
          <a:xfrm>
            <a:off x="4508322" y="2425449"/>
            <a:ext cx="5426006" cy="2784842"/>
          </a:xfrm>
          <a:prstGeom prst="rect">
            <a:avLst/>
          </a:prstGeom>
          <a:ln w="25400">
            <a:solidFill>
              <a:srgbClr val="00B0F0"/>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2" name="标题 1"/>
          <p:cNvSpPr>
            <a:spLocks noGrp="1"/>
          </p:cNvSpPr>
          <p:nvPr>
            <p:ph type="title"/>
          </p:nvPr>
        </p:nvSpPr>
        <p:spPr/>
        <p:txBody>
          <a:bodyPr wrap="square">
            <a:noAutofit/>
          </a:bodyPr>
          <a:lstStyle/>
          <a:p>
            <a:r>
              <a:rPr lang="ru-RU">
                <a:latin typeface="Huawei Sans" panose="020C0503030203020204" pitchFamily="34" charset="0"/>
              </a:rPr>
              <a:t>Хранилище данных с одним контроллером</a:t>
            </a:r>
          </a:p>
        </p:txBody>
      </p:sp>
      <p:sp>
        <p:nvSpPr>
          <p:cNvPr id="103" name="圆角矩形 102"/>
          <p:cNvSpPr/>
          <p:nvPr/>
        </p:nvSpPr>
        <p:spPr>
          <a:xfrm>
            <a:off x="2440107" y="2367502"/>
            <a:ext cx="1515534" cy="2792928"/>
          </a:xfrm>
          <a:prstGeom prst="roundRect">
            <a:avLst/>
          </a:prstGeom>
          <a:ln w="25400">
            <a:solidFill>
              <a:srgbClr val="00B0F0"/>
            </a:solidFill>
          </a:ln>
        </p:spPr>
        <p:style>
          <a:lnRef idx="2">
            <a:schemeClr val="accent5"/>
          </a:lnRef>
          <a:fillRef idx="1">
            <a:schemeClr val="lt1"/>
          </a:fillRef>
          <a:effectRef idx="0">
            <a:schemeClr val="accent5"/>
          </a:effectRef>
          <a:fontRef idx="minor">
            <a:schemeClr val="dk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104" name="文本框 103"/>
          <p:cNvSpPr txBox="1"/>
          <p:nvPr/>
        </p:nvSpPr>
        <p:spPr>
          <a:xfrm>
            <a:off x="2893385" y="4326268"/>
            <a:ext cx="692245" cy="400110"/>
          </a:xfrm>
          <a:prstGeom prst="rect">
            <a:avLst/>
          </a:prstGeom>
          <a:noFill/>
        </p:spPr>
        <p:txBody>
          <a:bodyPr wrap="square" rtlCol="0">
            <a:noAutofit/>
          </a:bodyPr>
          <a:lstStyle/>
          <a:p>
            <a:pPr fontAlgn="ctr"/>
            <a:r>
              <a:rPr lang="ru-RU" sz="2000" dirty="0">
                <a:latin typeface="Huawei Sans" panose="020C0503030203020204" pitchFamily="34" charset="0"/>
              </a:rPr>
              <a:t>ОС</a:t>
            </a:r>
          </a:p>
        </p:txBody>
      </p:sp>
      <p:sp>
        <p:nvSpPr>
          <p:cNvPr id="105" name="矩形 104"/>
          <p:cNvSpPr/>
          <p:nvPr/>
        </p:nvSpPr>
        <p:spPr>
          <a:xfrm>
            <a:off x="2655215" y="2714636"/>
            <a:ext cx="1295402" cy="1168400"/>
          </a:xfrm>
          <a:prstGeom prst="rect">
            <a:avLst/>
          </a:prstGeom>
          <a:solidFill>
            <a:schemeClr val="bg1"/>
          </a:solid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106" name="圆角矩形 105"/>
          <p:cNvSpPr/>
          <p:nvPr/>
        </p:nvSpPr>
        <p:spPr>
          <a:xfrm>
            <a:off x="2727183" y="2975770"/>
            <a:ext cx="1151466" cy="543198"/>
          </a:xfrm>
          <a:prstGeom prst="roundRect">
            <a:avLst/>
          </a:prstGeom>
          <a:solidFill>
            <a:srgbClr val="00B0F0"/>
          </a:solidFill>
          <a:ln/>
        </p:spPr>
        <p:style>
          <a:lnRef idx="3">
            <a:schemeClr val="lt1"/>
          </a:lnRef>
          <a:fillRef idx="1">
            <a:schemeClr val="accent1"/>
          </a:fillRef>
          <a:effectRef idx="1">
            <a:schemeClr val="accent1"/>
          </a:effectRef>
          <a:fontRef idx="minor">
            <a:schemeClr val="lt1"/>
          </a:fontRef>
        </p:style>
        <p:txBody>
          <a:bodyPr wrap="square" rtlCol="0" anchor="ctr">
            <a:noAutofit/>
          </a:bodyPr>
          <a:lstStyle/>
          <a:p>
            <a:pPr algn="ctr" fontAlgn="ctr"/>
            <a:r>
              <a:rPr lang="ru-RU" sz="1200" b="1" dirty="0">
                <a:solidFill>
                  <a:schemeClr val="bg1"/>
                </a:solidFill>
                <a:latin typeface="Huawei Sans" panose="020C0503030203020204" pitchFamily="34" charset="0"/>
              </a:rPr>
              <a:t>Контроллер SCSI</a:t>
            </a:r>
          </a:p>
        </p:txBody>
      </p:sp>
      <p:grpSp>
        <p:nvGrpSpPr>
          <p:cNvPr id="107" name="组合 106"/>
          <p:cNvGrpSpPr/>
          <p:nvPr/>
        </p:nvGrpSpPr>
        <p:grpSpPr>
          <a:xfrm>
            <a:off x="3878648" y="3037426"/>
            <a:ext cx="5120621" cy="397990"/>
            <a:chOff x="2494857" y="2427815"/>
            <a:chExt cx="4013200" cy="378884"/>
          </a:xfrm>
        </p:grpSpPr>
        <p:cxnSp>
          <p:nvCxnSpPr>
            <p:cNvPr id="108" name="直接连接符 107"/>
            <p:cNvCxnSpPr/>
            <p:nvPr/>
          </p:nvCxnSpPr>
          <p:spPr>
            <a:xfrm>
              <a:off x="2494857" y="2427815"/>
              <a:ext cx="4013200" cy="0"/>
            </a:xfrm>
            <a:prstGeom prst="line">
              <a:avLst/>
            </a:prstGeom>
            <a:ln w="22225">
              <a:solidFill>
                <a:srgbClr val="24B5E9"/>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2494857" y="2472265"/>
              <a:ext cx="4013200" cy="0"/>
            </a:xfrm>
            <a:prstGeom prst="line">
              <a:avLst/>
            </a:prstGeom>
            <a:ln w="22225">
              <a:solidFill>
                <a:srgbClr val="24B5E9"/>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2494857" y="2516716"/>
              <a:ext cx="4013200" cy="0"/>
            </a:xfrm>
            <a:prstGeom prst="line">
              <a:avLst/>
            </a:prstGeom>
            <a:ln w="22225">
              <a:solidFill>
                <a:srgbClr val="24B5E9"/>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2494857" y="2560619"/>
              <a:ext cx="4013200" cy="0"/>
            </a:xfrm>
            <a:prstGeom prst="line">
              <a:avLst/>
            </a:prstGeom>
            <a:ln w="22225">
              <a:solidFill>
                <a:srgbClr val="24B5E9"/>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2494857" y="2607733"/>
              <a:ext cx="4013200" cy="0"/>
            </a:xfrm>
            <a:prstGeom prst="line">
              <a:avLst/>
            </a:prstGeom>
            <a:ln w="22225">
              <a:solidFill>
                <a:srgbClr val="24B5E9"/>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2494857" y="2659318"/>
              <a:ext cx="4013200" cy="0"/>
            </a:xfrm>
            <a:prstGeom prst="line">
              <a:avLst/>
            </a:prstGeom>
            <a:ln w="22225">
              <a:solidFill>
                <a:srgbClr val="24B5E9"/>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2494857" y="2707218"/>
              <a:ext cx="4013200" cy="0"/>
            </a:xfrm>
            <a:prstGeom prst="line">
              <a:avLst/>
            </a:prstGeom>
            <a:ln w="22225">
              <a:solidFill>
                <a:srgbClr val="24B5E9"/>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2494857" y="2757351"/>
              <a:ext cx="4013200" cy="0"/>
            </a:xfrm>
            <a:prstGeom prst="line">
              <a:avLst/>
            </a:prstGeom>
            <a:ln w="22225">
              <a:solidFill>
                <a:srgbClr val="24B5E9"/>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2494857" y="2806699"/>
              <a:ext cx="4013200" cy="0"/>
            </a:xfrm>
            <a:prstGeom prst="line">
              <a:avLst/>
            </a:prstGeom>
            <a:ln w="22225">
              <a:solidFill>
                <a:srgbClr val="24B5E9"/>
              </a:solidFill>
            </a:ln>
          </p:spPr>
          <p:style>
            <a:lnRef idx="1">
              <a:schemeClr val="accent1"/>
            </a:lnRef>
            <a:fillRef idx="0">
              <a:schemeClr val="accent1"/>
            </a:fillRef>
            <a:effectRef idx="0">
              <a:schemeClr val="accent1"/>
            </a:effectRef>
            <a:fontRef idx="minor">
              <a:schemeClr val="tx1"/>
            </a:fontRef>
          </p:style>
        </p:cxnSp>
      </p:grpSp>
      <p:sp>
        <p:nvSpPr>
          <p:cNvPr id="117" name="圆角矩形 116"/>
          <p:cNvSpPr/>
          <p:nvPr/>
        </p:nvSpPr>
        <p:spPr>
          <a:xfrm>
            <a:off x="8999269" y="2714637"/>
            <a:ext cx="592096" cy="2241835"/>
          </a:xfrm>
          <a:prstGeom prst="roundRect">
            <a:avLst/>
          </a:prstGeom>
          <a:noFill/>
          <a:ln w="22225">
            <a:solidFill>
              <a:srgbClr val="24B5E9"/>
            </a:solid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fontAlgn="ctr"/>
            <a:r>
              <a:rPr lang="ru-RU" b="1">
                <a:solidFill>
                  <a:schemeClr val="tx1"/>
                </a:solidFill>
                <a:latin typeface="Huawei Sans" panose="020C0503030203020204" pitchFamily="34" charset="0"/>
              </a:rPr>
              <a:t>Терминатор</a:t>
            </a:r>
          </a:p>
        </p:txBody>
      </p:sp>
      <p:sp>
        <p:nvSpPr>
          <p:cNvPr id="118" name="圆角矩形 117"/>
          <p:cNvSpPr/>
          <p:nvPr/>
        </p:nvSpPr>
        <p:spPr>
          <a:xfrm>
            <a:off x="3843724" y="2992308"/>
            <a:ext cx="125297" cy="495301"/>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400" dirty="0">
              <a:solidFill>
                <a:schemeClr val="tx1"/>
              </a:solidFill>
              <a:latin typeface="Huawei Sans" panose="020C0503030203020204" pitchFamily="34" charset="0"/>
            </a:endParaRPr>
          </a:p>
        </p:txBody>
      </p:sp>
      <p:sp>
        <p:nvSpPr>
          <p:cNvPr id="186" name="圆角矩形 185"/>
          <p:cNvSpPr/>
          <p:nvPr/>
        </p:nvSpPr>
        <p:spPr>
          <a:xfrm>
            <a:off x="4394331" y="2992309"/>
            <a:ext cx="106892" cy="495301"/>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400" dirty="0">
              <a:solidFill>
                <a:schemeClr val="tx1"/>
              </a:solidFill>
              <a:latin typeface="Huawei Sans" panose="020C0503030203020204" pitchFamily="34" charset="0"/>
            </a:endParaRPr>
          </a:p>
        </p:txBody>
      </p:sp>
      <p:sp>
        <p:nvSpPr>
          <p:cNvPr id="187" name="文本框 186"/>
          <p:cNvSpPr txBox="1"/>
          <p:nvPr/>
        </p:nvSpPr>
        <p:spPr>
          <a:xfrm>
            <a:off x="4667704" y="1782957"/>
            <a:ext cx="5107241" cy="369332"/>
          </a:xfrm>
          <a:prstGeom prst="rect">
            <a:avLst/>
          </a:prstGeom>
          <a:noFill/>
        </p:spPr>
        <p:txBody>
          <a:bodyPr wrap="square" rtlCol="0">
            <a:noAutofit/>
          </a:bodyPr>
          <a:lstStyle/>
          <a:p>
            <a:pPr fontAlgn="ctr"/>
            <a:r>
              <a:rPr lang="ru-RU" dirty="0">
                <a:solidFill>
                  <a:srgbClr val="24B5E9"/>
                </a:solidFill>
                <a:latin typeface="Huawei Sans" panose="020C0503030203020204" pitchFamily="34" charset="0"/>
              </a:rPr>
              <a:t>Логические диски представлены хостам как номера LUN.</a:t>
            </a:r>
          </a:p>
        </p:txBody>
      </p:sp>
      <p:sp>
        <p:nvSpPr>
          <p:cNvPr id="188" name="文本框 187"/>
          <p:cNvSpPr txBox="1"/>
          <p:nvPr/>
        </p:nvSpPr>
        <p:spPr>
          <a:xfrm>
            <a:off x="4849635" y="5260605"/>
            <a:ext cx="4526385" cy="461665"/>
          </a:xfrm>
          <a:prstGeom prst="rect">
            <a:avLst/>
          </a:prstGeom>
          <a:noFill/>
        </p:spPr>
        <p:txBody>
          <a:bodyPr wrap="square" rtlCol="0">
            <a:noAutofit/>
          </a:bodyPr>
          <a:lstStyle/>
          <a:p>
            <a:pPr algn="ctr" fontAlgn="ctr"/>
            <a:r>
              <a:rPr lang="ru-RU" sz="2400">
                <a:latin typeface="Huawei Sans" panose="020C0503030203020204" pitchFamily="34" charset="0"/>
              </a:rPr>
              <a:t>Хранилище данных с одним контроллером</a:t>
            </a:r>
          </a:p>
        </p:txBody>
      </p:sp>
      <p:sp>
        <p:nvSpPr>
          <p:cNvPr id="190" name="矩形 189"/>
          <p:cNvSpPr/>
          <p:nvPr/>
        </p:nvSpPr>
        <p:spPr>
          <a:xfrm>
            <a:off x="4657076" y="2714637"/>
            <a:ext cx="813828" cy="2267920"/>
          </a:xfrm>
          <a:prstGeom prst="rect">
            <a:avLst/>
          </a:prstGeom>
          <a:no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fontAlgn="ctr"/>
            <a:r>
              <a:rPr lang="ru-RU" sz="1600" b="1" dirty="0">
                <a:solidFill>
                  <a:schemeClr val="tx1"/>
                </a:solidFill>
                <a:latin typeface="Huawei Sans" panose="020C0503030203020204" pitchFamily="34" charset="0"/>
              </a:rPr>
              <a:t>Контроллер</a:t>
            </a:r>
          </a:p>
        </p:txBody>
      </p:sp>
      <p:cxnSp>
        <p:nvCxnSpPr>
          <p:cNvPr id="193" name="直接箭头连接符 192"/>
          <p:cNvCxnSpPr>
            <a:endCxn id="118" idx="0"/>
          </p:cNvCxnSpPr>
          <p:nvPr/>
        </p:nvCxnSpPr>
        <p:spPr>
          <a:xfrm>
            <a:off x="3747865" y="1911689"/>
            <a:ext cx="158508" cy="10806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直接箭头连接符 193"/>
          <p:cNvCxnSpPr>
            <a:endCxn id="186" idx="0"/>
          </p:cNvCxnSpPr>
          <p:nvPr/>
        </p:nvCxnSpPr>
        <p:spPr>
          <a:xfrm>
            <a:off x="3747865" y="1911689"/>
            <a:ext cx="699912" cy="10806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5952583" y="3574069"/>
            <a:ext cx="2545172" cy="478391"/>
            <a:chOff x="5979667" y="3484406"/>
            <a:chExt cx="2545172" cy="478391"/>
          </a:xfrm>
        </p:grpSpPr>
        <p:grpSp>
          <p:nvGrpSpPr>
            <p:cNvPr id="131" name="组合 366"/>
            <p:cNvGrpSpPr>
              <a:grpSpLocks/>
            </p:cNvGrpSpPr>
            <p:nvPr/>
          </p:nvGrpSpPr>
          <p:grpSpPr bwMode="auto">
            <a:xfrm>
              <a:off x="6856070" y="3484406"/>
              <a:ext cx="368300" cy="465933"/>
              <a:chOff x="8951913" y="4081463"/>
              <a:chExt cx="482600" cy="611187"/>
            </a:xfrm>
          </p:grpSpPr>
          <p:sp>
            <p:nvSpPr>
              <p:cNvPr id="132"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33"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34"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35"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36"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37"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38"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39"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40"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41"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142" name="组合 366"/>
            <p:cNvGrpSpPr>
              <a:grpSpLocks/>
            </p:cNvGrpSpPr>
            <p:nvPr/>
          </p:nvGrpSpPr>
          <p:grpSpPr bwMode="auto">
            <a:xfrm>
              <a:off x="7303639" y="3489917"/>
              <a:ext cx="368300" cy="465933"/>
              <a:chOff x="8951913" y="4081463"/>
              <a:chExt cx="482600" cy="611187"/>
            </a:xfrm>
          </p:grpSpPr>
          <p:sp>
            <p:nvSpPr>
              <p:cNvPr id="143"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44"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45"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46"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47"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48"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49"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50"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51"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52"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153" name="组合 366"/>
            <p:cNvGrpSpPr>
              <a:grpSpLocks/>
            </p:cNvGrpSpPr>
            <p:nvPr/>
          </p:nvGrpSpPr>
          <p:grpSpPr bwMode="auto">
            <a:xfrm>
              <a:off x="7724256" y="3496864"/>
              <a:ext cx="368300" cy="465933"/>
              <a:chOff x="8951913" y="4081463"/>
              <a:chExt cx="482600" cy="611187"/>
            </a:xfrm>
          </p:grpSpPr>
          <p:sp>
            <p:nvSpPr>
              <p:cNvPr id="154"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55"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56"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57"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58"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59"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60"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61"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62"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63"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164" name="组合 366"/>
            <p:cNvGrpSpPr>
              <a:grpSpLocks/>
            </p:cNvGrpSpPr>
            <p:nvPr/>
          </p:nvGrpSpPr>
          <p:grpSpPr bwMode="auto">
            <a:xfrm>
              <a:off x="6417908" y="3489456"/>
              <a:ext cx="368300" cy="465933"/>
              <a:chOff x="8951913" y="4081463"/>
              <a:chExt cx="482600" cy="611187"/>
            </a:xfrm>
          </p:grpSpPr>
          <p:sp>
            <p:nvSpPr>
              <p:cNvPr id="165"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66"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67"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68"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69"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70"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71"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72"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73"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74"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71" name="组合 366"/>
            <p:cNvGrpSpPr>
              <a:grpSpLocks/>
            </p:cNvGrpSpPr>
            <p:nvPr/>
          </p:nvGrpSpPr>
          <p:grpSpPr bwMode="auto">
            <a:xfrm>
              <a:off x="5979667" y="3496864"/>
              <a:ext cx="368300" cy="465933"/>
              <a:chOff x="8951913" y="4081463"/>
              <a:chExt cx="482600" cy="611187"/>
            </a:xfrm>
          </p:grpSpPr>
          <p:sp>
            <p:nvSpPr>
              <p:cNvPr id="72"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73"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74"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75"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76"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77"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78"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79"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80"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81"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82" name="组合 366"/>
            <p:cNvGrpSpPr>
              <a:grpSpLocks/>
            </p:cNvGrpSpPr>
            <p:nvPr/>
          </p:nvGrpSpPr>
          <p:grpSpPr bwMode="auto">
            <a:xfrm>
              <a:off x="8156539" y="3496864"/>
              <a:ext cx="368300" cy="465933"/>
              <a:chOff x="8951913" y="4081463"/>
              <a:chExt cx="482600" cy="611187"/>
            </a:xfrm>
          </p:grpSpPr>
          <p:sp>
            <p:nvSpPr>
              <p:cNvPr id="83"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84"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85"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86"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87"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88"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89"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90"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91"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92"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grpSp>
        <p:nvGrpSpPr>
          <p:cNvPr id="95" name="组合 94"/>
          <p:cNvGrpSpPr/>
          <p:nvPr/>
        </p:nvGrpSpPr>
        <p:grpSpPr>
          <a:xfrm>
            <a:off x="5955354" y="4075600"/>
            <a:ext cx="2545172" cy="478391"/>
            <a:chOff x="5979667" y="3484406"/>
            <a:chExt cx="2545172" cy="478391"/>
          </a:xfrm>
        </p:grpSpPr>
        <p:grpSp>
          <p:nvGrpSpPr>
            <p:cNvPr id="96" name="组合 366"/>
            <p:cNvGrpSpPr>
              <a:grpSpLocks/>
            </p:cNvGrpSpPr>
            <p:nvPr/>
          </p:nvGrpSpPr>
          <p:grpSpPr bwMode="auto">
            <a:xfrm>
              <a:off x="6856070" y="3484406"/>
              <a:ext cx="368300" cy="465933"/>
              <a:chOff x="8951913" y="4081463"/>
              <a:chExt cx="482600" cy="611187"/>
            </a:xfrm>
          </p:grpSpPr>
          <p:sp>
            <p:nvSpPr>
              <p:cNvPr id="220"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21"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22"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23"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24"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25"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26"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27"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28"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29"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97" name="组合 366"/>
            <p:cNvGrpSpPr>
              <a:grpSpLocks/>
            </p:cNvGrpSpPr>
            <p:nvPr/>
          </p:nvGrpSpPr>
          <p:grpSpPr bwMode="auto">
            <a:xfrm>
              <a:off x="7303639" y="3489917"/>
              <a:ext cx="368300" cy="465933"/>
              <a:chOff x="8951913" y="4081463"/>
              <a:chExt cx="482600" cy="611187"/>
            </a:xfrm>
          </p:grpSpPr>
          <p:sp>
            <p:nvSpPr>
              <p:cNvPr id="210"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11"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12"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13"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14"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15"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16"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17"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18"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19"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98" name="组合 366"/>
            <p:cNvGrpSpPr>
              <a:grpSpLocks/>
            </p:cNvGrpSpPr>
            <p:nvPr/>
          </p:nvGrpSpPr>
          <p:grpSpPr bwMode="auto">
            <a:xfrm>
              <a:off x="7724256" y="3496864"/>
              <a:ext cx="368300" cy="465933"/>
              <a:chOff x="8951913" y="4081463"/>
              <a:chExt cx="482600" cy="611187"/>
            </a:xfrm>
          </p:grpSpPr>
          <p:sp>
            <p:nvSpPr>
              <p:cNvPr id="200"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01"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02"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03"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04"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05"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06"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07"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08"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09"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99" name="组合 366"/>
            <p:cNvGrpSpPr>
              <a:grpSpLocks/>
            </p:cNvGrpSpPr>
            <p:nvPr/>
          </p:nvGrpSpPr>
          <p:grpSpPr bwMode="auto">
            <a:xfrm>
              <a:off x="6417908" y="3489456"/>
              <a:ext cx="368300" cy="465933"/>
              <a:chOff x="8951913" y="4081463"/>
              <a:chExt cx="482600" cy="611187"/>
            </a:xfrm>
          </p:grpSpPr>
          <p:sp>
            <p:nvSpPr>
              <p:cNvPr id="183"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84"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85"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89"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92"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95"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96"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97"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98"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99"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100" name="组合 366"/>
            <p:cNvGrpSpPr>
              <a:grpSpLocks/>
            </p:cNvGrpSpPr>
            <p:nvPr/>
          </p:nvGrpSpPr>
          <p:grpSpPr bwMode="auto">
            <a:xfrm>
              <a:off x="5979667" y="3496864"/>
              <a:ext cx="368300" cy="465933"/>
              <a:chOff x="8951913" y="4081463"/>
              <a:chExt cx="482600" cy="611187"/>
            </a:xfrm>
          </p:grpSpPr>
          <p:sp>
            <p:nvSpPr>
              <p:cNvPr id="129"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30"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75"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76"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77"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78"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79"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80"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81"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82"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101" name="组合 366"/>
            <p:cNvGrpSpPr>
              <a:grpSpLocks/>
            </p:cNvGrpSpPr>
            <p:nvPr/>
          </p:nvGrpSpPr>
          <p:grpSpPr bwMode="auto">
            <a:xfrm>
              <a:off x="8156539" y="3496864"/>
              <a:ext cx="368300" cy="465933"/>
              <a:chOff x="8951913" y="4081463"/>
              <a:chExt cx="482600" cy="611187"/>
            </a:xfrm>
          </p:grpSpPr>
          <p:sp>
            <p:nvSpPr>
              <p:cNvPr id="102"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0"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1"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2"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3"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4"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5"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6"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7"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128"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grpSp>
        <p:nvGrpSpPr>
          <p:cNvPr id="230" name="组合 229"/>
          <p:cNvGrpSpPr/>
          <p:nvPr/>
        </p:nvGrpSpPr>
        <p:grpSpPr>
          <a:xfrm>
            <a:off x="5955353" y="4590987"/>
            <a:ext cx="2545172" cy="478391"/>
            <a:chOff x="5979667" y="3484406"/>
            <a:chExt cx="2545172" cy="478391"/>
          </a:xfrm>
        </p:grpSpPr>
        <p:grpSp>
          <p:nvGrpSpPr>
            <p:cNvPr id="231" name="组合 366"/>
            <p:cNvGrpSpPr>
              <a:grpSpLocks/>
            </p:cNvGrpSpPr>
            <p:nvPr/>
          </p:nvGrpSpPr>
          <p:grpSpPr bwMode="auto">
            <a:xfrm>
              <a:off x="6856070" y="3484406"/>
              <a:ext cx="368300" cy="465933"/>
              <a:chOff x="8951913" y="4081463"/>
              <a:chExt cx="482600" cy="611187"/>
            </a:xfrm>
          </p:grpSpPr>
          <p:sp>
            <p:nvSpPr>
              <p:cNvPr id="287"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88"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89"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90"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91"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92"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93"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94"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95"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96"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232" name="组合 366"/>
            <p:cNvGrpSpPr>
              <a:grpSpLocks/>
            </p:cNvGrpSpPr>
            <p:nvPr/>
          </p:nvGrpSpPr>
          <p:grpSpPr bwMode="auto">
            <a:xfrm>
              <a:off x="7303639" y="3489917"/>
              <a:ext cx="368300" cy="465933"/>
              <a:chOff x="8951913" y="4081463"/>
              <a:chExt cx="482600" cy="611187"/>
            </a:xfrm>
          </p:grpSpPr>
          <p:sp>
            <p:nvSpPr>
              <p:cNvPr id="277"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78"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79"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80"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81"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82"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83"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84"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85"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86"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233" name="组合 366"/>
            <p:cNvGrpSpPr>
              <a:grpSpLocks/>
            </p:cNvGrpSpPr>
            <p:nvPr/>
          </p:nvGrpSpPr>
          <p:grpSpPr bwMode="auto">
            <a:xfrm>
              <a:off x="7724256" y="3496864"/>
              <a:ext cx="368300" cy="465933"/>
              <a:chOff x="8951913" y="4081463"/>
              <a:chExt cx="482600" cy="611187"/>
            </a:xfrm>
          </p:grpSpPr>
          <p:sp>
            <p:nvSpPr>
              <p:cNvPr id="267"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68"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69"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70"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71"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72"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73"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74"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75"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76"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234" name="组合 366"/>
            <p:cNvGrpSpPr>
              <a:grpSpLocks/>
            </p:cNvGrpSpPr>
            <p:nvPr/>
          </p:nvGrpSpPr>
          <p:grpSpPr bwMode="auto">
            <a:xfrm>
              <a:off x="6417908" y="3489456"/>
              <a:ext cx="368300" cy="465933"/>
              <a:chOff x="8951913" y="4081463"/>
              <a:chExt cx="482600" cy="611187"/>
            </a:xfrm>
          </p:grpSpPr>
          <p:sp>
            <p:nvSpPr>
              <p:cNvPr id="257"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58"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59"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60"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61"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62"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63"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64"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65"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66"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235" name="组合 366"/>
            <p:cNvGrpSpPr>
              <a:grpSpLocks/>
            </p:cNvGrpSpPr>
            <p:nvPr/>
          </p:nvGrpSpPr>
          <p:grpSpPr bwMode="auto">
            <a:xfrm>
              <a:off x="5979667" y="3496864"/>
              <a:ext cx="368300" cy="465933"/>
              <a:chOff x="8951913" y="4081463"/>
              <a:chExt cx="482600" cy="611187"/>
            </a:xfrm>
          </p:grpSpPr>
          <p:sp>
            <p:nvSpPr>
              <p:cNvPr id="247"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48"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49"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50"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51"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52"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53"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54"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55"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56"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nvGrpSpPr>
            <p:cNvPr id="236" name="组合 366"/>
            <p:cNvGrpSpPr>
              <a:grpSpLocks/>
            </p:cNvGrpSpPr>
            <p:nvPr/>
          </p:nvGrpSpPr>
          <p:grpSpPr bwMode="auto">
            <a:xfrm>
              <a:off x="8156539" y="3496864"/>
              <a:ext cx="368300" cy="465933"/>
              <a:chOff x="8951913" y="4081463"/>
              <a:chExt cx="482600" cy="611187"/>
            </a:xfrm>
          </p:grpSpPr>
          <p:sp>
            <p:nvSpPr>
              <p:cNvPr id="237"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38"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39"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40"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41"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42"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43"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44"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45"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sp>
            <p:nvSpPr>
              <p:cNvPr id="246"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solidFill>
                  <a:srgbClr val="24B5E9"/>
                </a:solidFill>
              </a:ln>
              <a:extLst/>
            </p:spPr>
            <p:style>
              <a:lnRef idx="1">
                <a:schemeClr val="accent1"/>
              </a:lnRef>
              <a:fillRef idx="3">
                <a:schemeClr val="accent1"/>
              </a:fillRef>
              <a:effectRef idx="2">
                <a:schemeClr val="accent1"/>
              </a:effectRef>
              <a:fontRef idx="minor">
                <a:schemeClr val="lt1"/>
              </a:fontRef>
            </p:style>
            <p:txBody>
              <a:bodyPr wrap="square">
                <a:noAutofit/>
              </a:bodyPr>
              <a:lstStyle/>
              <a:p>
                <a:pPr fontAlgn="ctr"/>
                <a:endParaRPr lang="en-US" altLang="zh-CN" dirty="0">
                  <a:latin typeface="Huawei Sans" panose="020C0503030203020204" pitchFamily="34" charset="0"/>
                </a:endParaRPr>
              </a:p>
            </p:txBody>
          </p:sp>
        </p:grpSp>
      </p:grpSp>
      <p:sp>
        <p:nvSpPr>
          <p:cNvPr id="297" name="文本框 296"/>
          <p:cNvSpPr txBox="1"/>
          <p:nvPr/>
        </p:nvSpPr>
        <p:spPr>
          <a:xfrm>
            <a:off x="2779650" y="5279496"/>
            <a:ext cx="926954" cy="400110"/>
          </a:xfrm>
          <a:prstGeom prst="rect">
            <a:avLst/>
          </a:prstGeom>
          <a:noFill/>
        </p:spPr>
        <p:txBody>
          <a:bodyPr wrap="square" rtlCol="0">
            <a:noAutofit/>
          </a:bodyPr>
          <a:lstStyle/>
          <a:p>
            <a:pPr algn="ctr" fontAlgn="ctr"/>
            <a:r>
              <a:rPr lang="ru-RU" sz="2000" b="1">
                <a:latin typeface="Huawei Sans" panose="020C0503030203020204" pitchFamily="34" charset="0"/>
              </a:rPr>
              <a:t>Хост</a:t>
            </a:r>
          </a:p>
        </p:txBody>
      </p:sp>
      <p:sp>
        <p:nvSpPr>
          <p:cNvPr id="298" name="文本框 297"/>
          <p:cNvSpPr txBox="1"/>
          <p:nvPr/>
        </p:nvSpPr>
        <p:spPr>
          <a:xfrm>
            <a:off x="2893386" y="1332268"/>
            <a:ext cx="1626436" cy="369332"/>
          </a:xfrm>
          <a:prstGeom prst="rect">
            <a:avLst/>
          </a:prstGeom>
          <a:noFill/>
        </p:spPr>
        <p:txBody>
          <a:bodyPr wrap="square" rtlCol="0">
            <a:noAutofit/>
          </a:bodyPr>
          <a:lstStyle/>
          <a:p>
            <a:pPr algn="ctr" fontAlgn="ctr"/>
            <a:r>
              <a:rPr lang="ru-RU" dirty="0" smtClean="0">
                <a:latin typeface="Huawei Sans" panose="020C0503030203020204" pitchFamily="34" charset="0"/>
              </a:rPr>
              <a:t>Интерфейс </a:t>
            </a:r>
            <a:r>
              <a:rPr lang="ru-RU" dirty="0">
                <a:latin typeface="Huawei Sans" panose="020C0503030203020204" pitchFamily="34" charset="0"/>
              </a:rPr>
              <a:t>SCSI</a:t>
            </a:r>
          </a:p>
        </p:txBody>
      </p:sp>
    </p:spTree>
    <p:extLst>
      <p:ext uri="{BB962C8B-B14F-4D97-AF65-F5344CB8AC3E}">
        <p14:creationId xmlns:p14="http://schemas.microsoft.com/office/powerpoint/2010/main" val="3324436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a:latin typeface="Huawei Sans" panose="020C0503030203020204" pitchFamily="34" charset="0"/>
              </a:rPr>
              <a:t>Хранилище данных с двумя контроллерами</a:t>
            </a:r>
          </a:p>
        </p:txBody>
      </p:sp>
      <p:grpSp>
        <p:nvGrpSpPr>
          <p:cNvPr id="9" name="组合 8"/>
          <p:cNvGrpSpPr/>
          <p:nvPr/>
        </p:nvGrpSpPr>
        <p:grpSpPr>
          <a:xfrm>
            <a:off x="778816" y="1262495"/>
            <a:ext cx="10743211" cy="4234669"/>
            <a:chOff x="778816" y="1762228"/>
            <a:chExt cx="10743211" cy="4234669"/>
          </a:xfrm>
        </p:grpSpPr>
        <p:grpSp>
          <p:nvGrpSpPr>
            <p:cNvPr id="6" name="组合 5"/>
            <p:cNvGrpSpPr/>
            <p:nvPr/>
          </p:nvGrpSpPr>
          <p:grpSpPr>
            <a:xfrm>
              <a:off x="2356258" y="4826275"/>
              <a:ext cx="1672911" cy="639813"/>
              <a:chOff x="3268134" y="5751292"/>
              <a:chExt cx="1672911" cy="639813"/>
            </a:xfrm>
          </p:grpSpPr>
          <p:pic>
            <p:nvPicPr>
              <p:cNvPr id="3" name="图片 2"/>
              <p:cNvPicPr>
                <a:picLocks noChangeAspect="1"/>
              </p:cNvPicPr>
              <p:nvPr/>
            </p:nvPicPr>
            <p:blipFill>
              <a:blip r:embed="rId3">
                <a:duotone>
                  <a:schemeClr val="accent5">
                    <a:shade val="45000"/>
                    <a:satMod val="135000"/>
                  </a:schemeClr>
                  <a:prstClr val="white"/>
                </a:duotone>
              </a:blip>
              <a:stretch>
                <a:fillRect/>
              </a:stretch>
            </p:blipFill>
            <p:spPr>
              <a:xfrm>
                <a:off x="3268134" y="5751292"/>
                <a:ext cx="493819" cy="615749"/>
              </a:xfrm>
              <a:prstGeom prst="rect">
                <a:avLst/>
              </a:prstGeom>
            </p:spPr>
          </p:pic>
          <p:pic>
            <p:nvPicPr>
              <p:cNvPr id="4" name="图片 3"/>
              <p:cNvPicPr>
                <a:picLocks noChangeAspect="1"/>
              </p:cNvPicPr>
              <p:nvPr/>
            </p:nvPicPr>
            <p:blipFill>
              <a:blip r:embed="rId3">
                <a:duotone>
                  <a:schemeClr val="accent5">
                    <a:shade val="45000"/>
                    <a:satMod val="135000"/>
                  </a:schemeClr>
                  <a:prstClr val="white"/>
                </a:duotone>
              </a:blip>
              <a:stretch>
                <a:fillRect/>
              </a:stretch>
            </p:blipFill>
            <p:spPr>
              <a:xfrm>
                <a:off x="4447226" y="5775356"/>
                <a:ext cx="493819" cy="615749"/>
              </a:xfrm>
              <a:prstGeom prst="rect">
                <a:avLst/>
              </a:prstGeom>
            </p:spPr>
          </p:pic>
          <p:pic>
            <p:nvPicPr>
              <p:cNvPr id="5" name="图片 4"/>
              <p:cNvPicPr>
                <a:picLocks noChangeAspect="1"/>
              </p:cNvPicPr>
              <p:nvPr/>
            </p:nvPicPr>
            <p:blipFill>
              <a:blip r:embed="rId3">
                <a:duotone>
                  <a:schemeClr val="accent5">
                    <a:shade val="45000"/>
                    <a:satMod val="135000"/>
                  </a:schemeClr>
                  <a:prstClr val="white"/>
                </a:duotone>
              </a:blip>
              <a:stretch>
                <a:fillRect/>
              </a:stretch>
            </p:blipFill>
            <p:spPr>
              <a:xfrm>
                <a:off x="3845648" y="5767336"/>
                <a:ext cx="493819" cy="615749"/>
              </a:xfrm>
              <a:prstGeom prst="rect">
                <a:avLst/>
              </a:prstGeom>
            </p:spPr>
          </p:pic>
        </p:grpSp>
        <p:pic>
          <p:nvPicPr>
            <p:cNvPr id="7" name="图片 6"/>
            <p:cNvPicPr>
              <a:picLocks noChangeAspect="1"/>
            </p:cNvPicPr>
            <p:nvPr/>
          </p:nvPicPr>
          <p:blipFill>
            <a:blip r:embed="rId4">
              <a:duotone>
                <a:schemeClr val="accent5">
                  <a:shade val="45000"/>
                  <a:satMod val="135000"/>
                </a:schemeClr>
                <a:prstClr val="white"/>
              </a:duotone>
            </a:blip>
            <a:stretch>
              <a:fillRect/>
            </a:stretch>
          </p:blipFill>
          <p:spPr>
            <a:xfrm>
              <a:off x="1358271" y="3172663"/>
              <a:ext cx="1527373" cy="667655"/>
            </a:xfrm>
            <a:prstGeom prst="rect">
              <a:avLst/>
            </a:prstGeom>
          </p:spPr>
        </p:pic>
        <p:pic>
          <p:nvPicPr>
            <p:cNvPr id="8" name="图片 7"/>
            <p:cNvPicPr>
              <a:picLocks noChangeAspect="1"/>
            </p:cNvPicPr>
            <p:nvPr/>
          </p:nvPicPr>
          <p:blipFill>
            <a:blip r:embed="rId4">
              <a:duotone>
                <a:schemeClr val="accent5">
                  <a:shade val="45000"/>
                  <a:satMod val="135000"/>
                </a:schemeClr>
                <a:prstClr val="white"/>
              </a:duotone>
            </a:blip>
            <a:stretch>
              <a:fillRect/>
            </a:stretch>
          </p:blipFill>
          <p:spPr>
            <a:xfrm>
              <a:off x="3660203" y="3172664"/>
              <a:ext cx="1527373" cy="667655"/>
            </a:xfrm>
            <a:prstGeom prst="rect">
              <a:avLst/>
            </a:prstGeom>
          </p:spPr>
        </p:pic>
        <p:cxnSp>
          <p:nvCxnSpPr>
            <p:cNvPr id="10" name="直接连接符 9"/>
            <p:cNvCxnSpPr>
              <a:stCxn id="7" idx="3"/>
              <a:endCxn id="8" idx="1"/>
            </p:cNvCxnSpPr>
            <p:nvPr/>
          </p:nvCxnSpPr>
          <p:spPr>
            <a:xfrm>
              <a:off x="2885644" y="3506491"/>
              <a:ext cx="774559" cy="1"/>
            </a:xfrm>
            <a:prstGeom prst="line">
              <a:avLst/>
            </a:prstGeom>
            <a:ln w="34925"/>
          </p:spPr>
          <p:style>
            <a:lnRef idx="1">
              <a:schemeClr val="accent5"/>
            </a:lnRef>
            <a:fillRef idx="0">
              <a:schemeClr val="accent5"/>
            </a:fillRef>
            <a:effectRef idx="0">
              <a:schemeClr val="accent5"/>
            </a:effectRef>
            <a:fontRef idx="minor">
              <a:schemeClr val="tx1"/>
            </a:fontRef>
          </p:style>
        </p:cxnSp>
        <p:cxnSp>
          <p:nvCxnSpPr>
            <p:cNvPr id="12" name="直接连接符 11"/>
            <p:cNvCxnSpPr>
              <a:stCxn id="7" idx="2"/>
              <a:endCxn id="3" idx="0"/>
            </p:cNvCxnSpPr>
            <p:nvPr/>
          </p:nvCxnSpPr>
          <p:spPr>
            <a:xfrm>
              <a:off x="2121958" y="3840318"/>
              <a:ext cx="481210" cy="9859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3" idx="0"/>
              <a:endCxn id="8" idx="2"/>
            </p:cNvCxnSpPr>
            <p:nvPr/>
          </p:nvCxnSpPr>
          <p:spPr>
            <a:xfrm flipV="1">
              <a:off x="2603168" y="3840319"/>
              <a:ext cx="1820722" cy="9859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7" idx="2"/>
              <a:endCxn id="4" idx="0"/>
            </p:cNvCxnSpPr>
            <p:nvPr/>
          </p:nvCxnSpPr>
          <p:spPr>
            <a:xfrm>
              <a:off x="2121958" y="3840318"/>
              <a:ext cx="1660302" cy="10100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4" idx="0"/>
              <a:endCxn id="8" idx="2"/>
            </p:cNvCxnSpPr>
            <p:nvPr/>
          </p:nvCxnSpPr>
          <p:spPr>
            <a:xfrm flipV="1">
              <a:off x="3782260" y="3840319"/>
              <a:ext cx="641630" cy="10100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下箭头 18"/>
            <p:cNvSpPr/>
            <p:nvPr/>
          </p:nvSpPr>
          <p:spPr>
            <a:xfrm>
              <a:off x="2071950" y="2459866"/>
              <a:ext cx="114176" cy="593558"/>
            </a:xfrm>
            <a:prstGeom prst="downArrow">
              <a:avLst/>
            </a:prstGeom>
            <a:solidFill>
              <a:srgbClr val="24B5E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22" name="文本框 21"/>
            <p:cNvSpPr txBox="1"/>
            <p:nvPr/>
          </p:nvSpPr>
          <p:spPr>
            <a:xfrm>
              <a:off x="778816" y="1762228"/>
              <a:ext cx="3312754" cy="646331"/>
            </a:xfrm>
            <a:prstGeom prst="rect">
              <a:avLst/>
            </a:prstGeom>
            <a:noFill/>
          </p:spPr>
          <p:txBody>
            <a:bodyPr wrap="square" rtlCol="0">
              <a:noAutofit/>
            </a:bodyPr>
            <a:lstStyle/>
            <a:p>
              <a:pPr algn="ctr" fontAlgn="ctr"/>
              <a:r>
                <a:rPr lang="ru-RU" dirty="0">
                  <a:latin typeface="Huawei Sans" panose="020C0503030203020204" pitchFamily="34" charset="0"/>
                </a:rPr>
                <a:t>Сервисы работают только на одном </a:t>
              </a:r>
              <a:r>
                <a:rPr lang="ru-RU" dirty="0" smtClean="0">
                  <a:latin typeface="Huawei Sans" panose="020C0503030203020204" pitchFamily="34" charset="0"/>
                </a:rPr>
                <a:t>контроллере</a:t>
              </a:r>
              <a:endParaRPr lang="ru-RU" dirty="0">
                <a:latin typeface="Huawei Sans" panose="020C0503030203020204" pitchFamily="34" charset="0"/>
              </a:endParaRPr>
            </a:p>
          </p:txBody>
        </p:sp>
        <p:grpSp>
          <p:nvGrpSpPr>
            <p:cNvPr id="23" name="组合 22"/>
            <p:cNvGrpSpPr/>
            <p:nvPr/>
          </p:nvGrpSpPr>
          <p:grpSpPr>
            <a:xfrm>
              <a:off x="7916150" y="4834297"/>
              <a:ext cx="1672911" cy="639813"/>
              <a:chOff x="3268134" y="5751292"/>
              <a:chExt cx="1672911" cy="639813"/>
            </a:xfrm>
          </p:grpSpPr>
          <p:pic>
            <p:nvPicPr>
              <p:cNvPr id="24" name="图片 23"/>
              <p:cNvPicPr>
                <a:picLocks noChangeAspect="1"/>
              </p:cNvPicPr>
              <p:nvPr/>
            </p:nvPicPr>
            <p:blipFill>
              <a:blip r:embed="rId3">
                <a:duotone>
                  <a:schemeClr val="accent5">
                    <a:shade val="45000"/>
                    <a:satMod val="135000"/>
                  </a:schemeClr>
                  <a:prstClr val="white"/>
                </a:duotone>
              </a:blip>
              <a:stretch>
                <a:fillRect/>
              </a:stretch>
            </p:blipFill>
            <p:spPr>
              <a:xfrm>
                <a:off x="3268134" y="5751292"/>
                <a:ext cx="493819" cy="615749"/>
              </a:xfrm>
              <a:prstGeom prst="rect">
                <a:avLst/>
              </a:prstGeom>
            </p:spPr>
          </p:pic>
          <p:pic>
            <p:nvPicPr>
              <p:cNvPr id="25" name="图片 24"/>
              <p:cNvPicPr>
                <a:picLocks noChangeAspect="1"/>
              </p:cNvPicPr>
              <p:nvPr/>
            </p:nvPicPr>
            <p:blipFill>
              <a:blip r:embed="rId3">
                <a:duotone>
                  <a:schemeClr val="accent5">
                    <a:shade val="45000"/>
                    <a:satMod val="135000"/>
                  </a:schemeClr>
                  <a:prstClr val="white"/>
                </a:duotone>
              </a:blip>
              <a:stretch>
                <a:fillRect/>
              </a:stretch>
            </p:blipFill>
            <p:spPr>
              <a:xfrm>
                <a:off x="4447226" y="5775356"/>
                <a:ext cx="493819" cy="615749"/>
              </a:xfrm>
              <a:prstGeom prst="rect">
                <a:avLst/>
              </a:prstGeom>
            </p:spPr>
          </p:pic>
          <p:pic>
            <p:nvPicPr>
              <p:cNvPr id="26" name="图片 25"/>
              <p:cNvPicPr>
                <a:picLocks noChangeAspect="1"/>
              </p:cNvPicPr>
              <p:nvPr/>
            </p:nvPicPr>
            <p:blipFill>
              <a:blip r:embed="rId3">
                <a:duotone>
                  <a:schemeClr val="accent5">
                    <a:shade val="45000"/>
                    <a:satMod val="135000"/>
                  </a:schemeClr>
                  <a:prstClr val="white"/>
                </a:duotone>
              </a:blip>
              <a:stretch>
                <a:fillRect/>
              </a:stretch>
            </p:blipFill>
            <p:spPr>
              <a:xfrm>
                <a:off x="3845648" y="5767336"/>
                <a:ext cx="493819" cy="615749"/>
              </a:xfrm>
              <a:prstGeom prst="rect">
                <a:avLst/>
              </a:prstGeom>
            </p:spPr>
          </p:pic>
        </p:grpSp>
        <p:pic>
          <p:nvPicPr>
            <p:cNvPr id="27" name="图片 26"/>
            <p:cNvPicPr>
              <a:picLocks noChangeAspect="1"/>
            </p:cNvPicPr>
            <p:nvPr/>
          </p:nvPicPr>
          <p:blipFill>
            <a:blip r:embed="rId4">
              <a:duotone>
                <a:schemeClr val="accent5">
                  <a:shade val="45000"/>
                  <a:satMod val="135000"/>
                </a:schemeClr>
                <a:prstClr val="white"/>
              </a:duotone>
            </a:blip>
            <a:stretch>
              <a:fillRect/>
            </a:stretch>
          </p:blipFill>
          <p:spPr>
            <a:xfrm>
              <a:off x="6918163" y="3180685"/>
              <a:ext cx="1527373" cy="667655"/>
            </a:xfrm>
            <a:prstGeom prst="rect">
              <a:avLst/>
            </a:prstGeom>
          </p:spPr>
        </p:pic>
        <p:pic>
          <p:nvPicPr>
            <p:cNvPr id="28" name="图片 27"/>
            <p:cNvPicPr>
              <a:picLocks noChangeAspect="1"/>
            </p:cNvPicPr>
            <p:nvPr/>
          </p:nvPicPr>
          <p:blipFill>
            <a:blip r:embed="rId4">
              <a:duotone>
                <a:schemeClr val="accent5">
                  <a:shade val="45000"/>
                  <a:satMod val="135000"/>
                </a:schemeClr>
                <a:prstClr val="white"/>
              </a:duotone>
            </a:blip>
            <a:stretch>
              <a:fillRect/>
            </a:stretch>
          </p:blipFill>
          <p:spPr>
            <a:xfrm>
              <a:off x="9220095" y="3180686"/>
              <a:ext cx="1527373" cy="667655"/>
            </a:xfrm>
            <a:prstGeom prst="rect">
              <a:avLst/>
            </a:prstGeom>
          </p:spPr>
        </p:pic>
        <p:cxnSp>
          <p:nvCxnSpPr>
            <p:cNvPr id="29" name="直接连接符 28"/>
            <p:cNvCxnSpPr>
              <a:stCxn id="27" idx="3"/>
              <a:endCxn id="28" idx="1"/>
            </p:cNvCxnSpPr>
            <p:nvPr/>
          </p:nvCxnSpPr>
          <p:spPr>
            <a:xfrm>
              <a:off x="8445536" y="3514513"/>
              <a:ext cx="774559" cy="1"/>
            </a:xfrm>
            <a:prstGeom prst="line">
              <a:avLst/>
            </a:prstGeom>
            <a:ln w="34925"/>
          </p:spPr>
          <p:style>
            <a:lnRef idx="1">
              <a:schemeClr val="accent5"/>
            </a:lnRef>
            <a:fillRef idx="0">
              <a:schemeClr val="accent5"/>
            </a:fillRef>
            <a:effectRef idx="0">
              <a:schemeClr val="accent5"/>
            </a:effectRef>
            <a:fontRef idx="minor">
              <a:schemeClr val="tx1"/>
            </a:fontRef>
          </p:style>
        </p:cxnSp>
        <p:cxnSp>
          <p:nvCxnSpPr>
            <p:cNvPr id="30" name="直接连接符 29"/>
            <p:cNvCxnSpPr>
              <a:stCxn id="27" idx="2"/>
              <a:endCxn id="24" idx="0"/>
            </p:cNvCxnSpPr>
            <p:nvPr/>
          </p:nvCxnSpPr>
          <p:spPr>
            <a:xfrm>
              <a:off x="7681850" y="3848340"/>
              <a:ext cx="481210" cy="9859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24" idx="0"/>
              <a:endCxn id="28" idx="2"/>
            </p:cNvCxnSpPr>
            <p:nvPr/>
          </p:nvCxnSpPr>
          <p:spPr>
            <a:xfrm flipV="1">
              <a:off x="8163060" y="3848341"/>
              <a:ext cx="1820722" cy="9859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27" idx="2"/>
              <a:endCxn id="25" idx="0"/>
            </p:cNvCxnSpPr>
            <p:nvPr/>
          </p:nvCxnSpPr>
          <p:spPr>
            <a:xfrm>
              <a:off x="7681850" y="3848340"/>
              <a:ext cx="1660302" cy="10100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25" idx="0"/>
              <a:endCxn id="28" idx="2"/>
            </p:cNvCxnSpPr>
            <p:nvPr/>
          </p:nvCxnSpPr>
          <p:spPr>
            <a:xfrm flipV="1">
              <a:off x="9342152" y="3848341"/>
              <a:ext cx="641630" cy="10100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7461391" y="1802146"/>
              <a:ext cx="2723823" cy="369332"/>
            </a:xfrm>
            <a:prstGeom prst="rect">
              <a:avLst/>
            </a:prstGeom>
            <a:noFill/>
          </p:spPr>
          <p:txBody>
            <a:bodyPr wrap="square" rtlCol="0">
              <a:noAutofit/>
            </a:bodyPr>
            <a:lstStyle/>
            <a:p>
              <a:pPr algn="ctr" fontAlgn="ctr"/>
              <a:r>
                <a:rPr lang="ru-RU" dirty="0">
                  <a:latin typeface="Huawei Sans" panose="020C0503030203020204" pitchFamily="34" charset="0"/>
                </a:rPr>
                <a:t>Сервисы работают на двух </a:t>
              </a:r>
              <a:r>
                <a:rPr lang="ru-RU" dirty="0" smtClean="0">
                  <a:latin typeface="Huawei Sans" panose="020C0503030203020204" pitchFamily="34" charset="0"/>
                </a:rPr>
                <a:t>контроллерах</a:t>
              </a:r>
              <a:endParaRPr lang="ru-RU" dirty="0">
                <a:latin typeface="Huawei Sans" panose="020C0503030203020204" pitchFamily="34" charset="0"/>
              </a:endParaRPr>
            </a:p>
          </p:txBody>
        </p:sp>
        <p:sp>
          <p:nvSpPr>
            <p:cNvPr id="40" name="下箭头 39"/>
            <p:cNvSpPr/>
            <p:nvPr/>
          </p:nvSpPr>
          <p:spPr>
            <a:xfrm rot="2700000">
              <a:off x="7872471" y="2474084"/>
              <a:ext cx="114176" cy="593558"/>
            </a:xfrm>
            <a:prstGeom prst="downArrow">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41" name="下箭头 40"/>
            <p:cNvSpPr/>
            <p:nvPr/>
          </p:nvSpPr>
          <p:spPr>
            <a:xfrm rot="-2700000">
              <a:off x="9628976" y="2474084"/>
              <a:ext cx="114176" cy="593558"/>
            </a:xfrm>
            <a:prstGeom prst="downArrow">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43" name="右箭头 42"/>
            <p:cNvSpPr/>
            <p:nvPr/>
          </p:nvSpPr>
          <p:spPr>
            <a:xfrm>
              <a:off x="5713508" y="3240503"/>
              <a:ext cx="764983" cy="615030"/>
            </a:xfrm>
            <a:prstGeom prst="rightArrow">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44" name="文本框 43"/>
            <p:cNvSpPr txBox="1"/>
            <p:nvPr/>
          </p:nvSpPr>
          <p:spPr>
            <a:xfrm>
              <a:off x="778816" y="3791330"/>
              <a:ext cx="1450762" cy="369332"/>
            </a:xfrm>
            <a:prstGeom prst="rect">
              <a:avLst/>
            </a:prstGeom>
            <a:noFill/>
          </p:spPr>
          <p:txBody>
            <a:bodyPr wrap="square" rtlCol="0">
              <a:noAutofit/>
            </a:bodyPr>
            <a:lstStyle/>
            <a:p>
              <a:pPr algn="ctr" fontAlgn="ctr"/>
              <a:r>
                <a:rPr lang="ru-RU" sz="1600" dirty="0">
                  <a:latin typeface="Huawei Sans" panose="020C0503030203020204" pitchFamily="34" charset="0"/>
                </a:rPr>
                <a:t>Контроллер A</a:t>
              </a:r>
            </a:p>
          </p:txBody>
        </p:sp>
        <p:sp>
          <p:nvSpPr>
            <p:cNvPr id="45" name="文本框 44"/>
            <p:cNvSpPr txBox="1"/>
            <p:nvPr/>
          </p:nvSpPr>
          <p:spPr>
            <a:xfrm>
              <a:off x="6330068" y="3848339"/>
              <a:ext cx="1488592" cy="369332"/>
            </a:xfrm>
            <a:prstGeom prst="rect">
              <a:avLst/>
            </a:prstGeom>
            <a:noFill/>
          </p:spPr>
          <p:txBody>
            <a:bodyPr wrap="square" rtlCol="0">
              <a:noAutofit/>
            </a:bodyPr>
            <a:lstStyle/>
            <a:p>
              <a:pPr algn="ctr" fontAlgn="ctr"/>
              <a:r>
                <a:rPr lang="ru-RU" sz="1600" dirty="0">
                  <a:latin typeface="Huawei Sans" panose="020C0503030203020204" pitchFamily="34" charset="0"/>
                </a:rPr>
                <a:t>Контроллер A</a:t>
              </a:r>
            </a:p>
          </p:txBody>
        </p:sp>
        <p:sp>
          <p:nvSpPr>
            <p:cNvPr id="46" name="文本框 45"/>
            <p:cNvSpPr txBox="1"/>
            <p:nvPr/>
          </p:nvSpPr>
          <p:spPr>
            <a:xfrm>
              <a:off x="4372980" y="3824275"/>
              <a:ext cx="1500305" cy="369332"/>
            </a:xfrm>
            <a:prstGeom prst="rect">
              <a:avLst/>
            </a:prstGeom>
            <a:noFill/>
          </p:spPr>
          <p:txBody>
            <a:bodyPr wrap="square" rtlCol="0">
              <a:noAutofit/>
            </a:bodyPr>
            <a:lstStyle/>
            <a:p>
              <a:pPr algn="ctr" fontAlgn="ctr"/>
              <a:r>
                <a:rPr lang="ru-RU" sz="1600" dirty="0">
                  <a:latin typeface="Huawei Sans" panose="020C0503030203020204" pitchFamily="34" charset="0"/>
                </a:rPr>
                <a:t>Контроллер B</a:t>
              </a:r>
            </a:p>
          </p:txBody>
        </p:sp>
        <p:sp>
          <p:nvSpPr>
            <p:cNvPr id="47" name="文本框 46"/>
            <p:cNvSpPr txBox="1"/>
            <p:nvPr/>
          </p:nvSpPr>
          <p:spPr>
            <a:xfrm>
              <a:off x="9956679" y="3820776"/>
              <a:ext cx="1565348" cy="369332"/>
            </a:xfrm>
            <a:prstGeom prst="rect">
              <a:avLst/>
            </a:prstGeom>
            <a:noFill/>
          </p:spPr>
          <p:txBody>
            <a:bodyPr wrap="square" rtlCol="0">
              <a:noAutofit/>
            </a:bodyPr>
            <a:lstStyle/>
            <a:p>
              <a:pPr algn="ctr" fontAlgn="ctr"/>
              <a:r>
                <a:rPr lang="ru-RU" sz="1600" dirty="0">
                  <a:latin typeface="Huawei Sans" panose="020C0503030203020204" pitchFamily="34" charset="0"/>
                </a:rPr>
                <a:t>Контроллер B</a:t>
              </a:r>
            </a:p>
          </p:txBody>
        </p:sp>
        <p:sp>
          <p:nvSpPr>
            <p:cNvPr id="48" name="矩形 47"/>
            <p:cNvSpPr/>
            <p:nvPr/>
          </p:nvSpPr>
          <p:spPr>
            <a:xfrm>
              <a:off x="2071950" y="5627565"/>
              <a:ext cx="2934390" cy="369332"/>
            </a:xfrm>
            <a:prstGeom prst="rect">
              <a:avLst/>
            </a:prstGeom>
          </p:spPr>
          <p:txBody>
            <a:bodyPr wrap="square">
              <a:noAutofit/>
            </a:bodyPr>
            <a:lstStyle/>
            <a:p>
              <a:pPr fontAlgn="ctr"/>
              <a:r>
                <a:rPr lang="ru-RU" dirty="0">
                  <a:latin typeface="Huawei Sans" panose="020C0503030203020204" pitchFamily="34" charset="0"/>
                </a:rPr>
                <a:t>Активный-резервный</a:t>
              </a:r>
            </a:p>
          </p:txBody>
        </p:sp>
        <p:sp>
          <p:nvSpPr>
            <p:cNvPr id="49" name="矩形 48"/>
            <p:cNvSpPr/>
            <p:nvPr/>
          </p:nvSpPr>
          <p:spPr>
            <a:xfrm>
              <a:off x="7618116" y="5581315"/>
              <a:ext cx="2828904" cy="309679"/>
            </a:xfrm>
            <a:prstGeom prst="rect">
              <a:avLst/>
            </a:prstGeom>
          </p:spPr>
          <p:txBody>
            <a:bodyPr wrap="square">
              <a:noAutofit/>
            </a:bodyPr>
            <a:lstStyle/>
            <a:p>
              <a:pPr fontAlgn="ctr"/>
              <a:r>
                <a:rPr lang="ru-RU" dirty="0">
                  <a:latin typeface="Huawei Sans" panose="020C0503030203020204" pitchFamily="34" charset="0"/>
                </a:rPr>
                <a:t>Активный-активный</a:t>
              </a:r>
            </a:p>
          </p:txBody>
        </p:sp>
      </p:grpSp>
    </p:spTree>
    <p:extLst>
      <p:ext uri="{BB962C8B-B14F-4D97-AF65-F5344CB8AC3E}">
        <p14:creationId xmlns:p14="http://schemas.microsoft.com/office/powerpoint/2010/main" val="3088165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ru-RU" sz="2800" dirty="0">
                <a:latin typeface="Huawei Sans" panose="020C0503030203020204" pitchFamily="34" charset="0"/>
              </a:rPr>
              <a:t>Эволюция архитектуры систем хранения среднего уровня</a:t>
            </a:r>
          </a:p>
        </p:txBody>
      </p:sp>
      <p:grpSp>
        <p:nvGrpSpPr>
          <p:cNvPr id="23" name="组合 22"/>
          <p:cNvGrpSpPr/>
          <p:nvPr/>
        </p:nvGrpSpPr>
        <p:grpSpPr>
          <a:xfrm>
            <a:off x="760318" y="1145845"/>
            <a:ext cx="10595254" cy="4724067"/>
            <a:chOff x="930443" y="1432926"/>
            <a:chExt cx="10595254" cy="4724067"/>
          </a:xfrm>
          <a:effectLst/>
        </p:grpSpPr>
        <p:grpSp>
          <p:nvGrpSpPr>
            <p:cNvPr id="22" name="组合 21"/>
            <p:cNvGrpSpPr/>
            <p:nvPr/>
          </p:nvGrpSpPr>
          <p:grpSpPr>
            <a:xfrm>
              <a:off x="1350820" y="1432926"/>
              <a:ext cx="9424972" cy="4724067"/>
              <a:chOff x="1350820" y="1432926"/>
              <a:chExt cx="9424972" cy="4724067"/>
            </a:xfrm>
            <a:effectLst>
              <a:outerShdw blurRad="50800" dist="38100" dir="5400000" algn="t" rotWithShape="0">
                <a:prstClr val="black">
                  <a:alpha val="40000"/>
                </a:prstClr>
              </a:outerShdw>
            </a:effectLst>
          </p:grpSpPr>
          <p:sp>
            <p:nvSpPr>
              <p:cNvPr id="5" name="AutoShape 5"/>
              <p:cNvSpPr>
                <a:spLocks noChangeArrowheads="1"/>
              </p:cNvSpPr>
              <p:nvPr/>
            </p:nvSpPr>
            <p:spPr bwMode="auto">
              <a:xfrm>
                <a:off x="6224584" y="1461834"/>
                <a:ext cx="2104787" cy="4695159"/>
              </a:xfrm>
              <a:prstGeom prst="roundRect">
                <a:avLst>
                  <a:gd name="adj" fmla="val 7208"/>
                </a:avLst>
              </a:prstGeom>
              <a:noFill/>
              <a:ln w="25400">
                <a:solidFill>
                  <a:srgbClr val="24B5E9"/>
                </a:solidFill>
              </a:ln>
              <a:effectLst/>
            </p:spPr>
            <p:style>
              <a:lnRef idx="2">
                <a:schemeClr val="accent1"/>
              </a:lnRef>
              <a:fillRef idx="1">
                <a:schemeClr val="lt1"/>
              </a:fillRef>
              <a:effectRef idx="0">
                <a:schemeClr val="accent1"/>
              </a:effectRef>
              <a:fontRef idx="minor">
                <a:schemeClr val="dk1"/>
              </a:fontRef>
            </p:style>
            <p:txBody>
              <a:bodyPr wrap="square" anchor="ctr">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ctr"/>
                <a:endParaRPr lang="en-US" altLang="zh-CN" dirty="0">
                  <a:latin typeface="Huawei Sans" panose="020C0503030203020204" pitchFamily="34" charset="0"/>
                  <a:ea typeface="宋体" panose="02010600030101010101" pitchFamily="2" charset="-122"/>
                </a:endParaRPr>
              </a:p>
            </p:txBody>
          </p:sp>
          <p:sp>
            <p:nvSpPr>
              <p:cNvPr id="13" name="AutoShape 5"/>
              <p:cNvSpPr>
                <a:spLocks noChangeArrowheads="1"/>
              </p:cNvSpPr>
              <p:nvPr/>
            </p:nvSpPr>
            <p:spPr bwMode="auto">
              <a:xfrm>
                <a:off x="8671005" y="1461834"/>
                <a:ext cx="2104787" cy="4695159"/>
              </a:xfrm>
              <a:prstGeom prst="roundRect">
                <a:avLst>
                  <a:gd name="adj" fmla="val 7208"/>
                </a:avLst>
              </a:prstGeom>
              <a:noFill/>
              <a:ln w="25400">
                <a:solidFill>
                  <a:srgbClr val="24B5E9"/>
                </a:solidFill>
              </a:ln>
              <a:effectLst/>
            </p:spPr>
            <p:style>
              <a:lnRef idx="2">
                <a:schemeClr val="accent1"/>
              </a:lnRef>
              <a:fillRef idx="1">
                <a:schemeClr val="lt1"/>
              </a:fillRef>
              <a:effectRef idx="0">
                <a:schemeClr val="accent1"/>
              </a:effectRef>
              <a:fontRef idx="minor">
                <a:schemeClr val="dk1"/>
              </a:fontRef>
            </p:style>
            <p:txBody>
              <a:bodyPr wrap="square" anchor="ctr">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ctr"/>
                <a:endParaRPr lang="en-US" altLang="zh-CN" dirty="0">
                  <a:latin typeface="Huawei Sans" panose="020C0503030203020204" pitchFamily="34" charset="0"/>
                  <a:ea typeface="宋体" panose="02010600030101010101" pitchFamily="2" charset="-122"/>
                </a:endParaRPr>
              </a:p>
            </p:txBody>
          </p:sp>
          <p:sp>
            <p:nvSpPr>
              <p:cNvPr id="16" name="AutoShape 5"/>
              <p:cNvSpPr>
                <a:spLocks noChangeArrowheads="1"/>
              </p:cNvSpPr>
              <p:nvPr/>
            </p:nvSpPr>
            <p:spPr bwMode="auto">
              <a:xfrm>
                <a:off x="3801984" y="1461833"/>
                <a:ext cx="2104787" cy="4695159"/>
              </a:xfrm>
              <a:prstGeom prst="roundRect">
                <a:avLst>
                  <a:gd name="adj" fmla="val 7208"/>
                </a:avLst>
              </a:prstGeom>
              <a:noFill/>
              <a:ln w="25400">
                <a:solidFill>
                  <a:srgbClr val="24B5E9"/>
                </a:solidFill>
              </a:ln>
              <a:effectLst/>
            </p:spPr>
            <p:style>
              <a:lnRef idx="2">
                <a:schemeClr val="accent1"/>
              </a:lnRef>
              <a:fillRef idx="1">
                <a:schemeClr val="lt1"/>
              </a:fillRef>
              <a:effectRef idx="0">
                <a:schemeClr val="accent1"/>
              </a:effectRef>
              <a:fontRef idx="minor">
                <a:schemeClr val="dk1"/>
              </a:fontRef>
            </p:style>
            <p:txBody>
              <a:bodyPr wrap="square" anchor="ctr">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ctr"/>
                <a:endParaRPr lang="en-US" altLang="zh-CN" dirty="0">
                  <a:latin typeface="Huawei Sans" panose="020C0503030203020204" pitchFamily="34" charset="0"/>
                  <a:ea typeface="宋体" panose="02010600030101010101" pitchFamily="2" charset="-122"/>
                </a:endParaRPr>
              </a:p>
            </p:txBody>
          </p:sp>
          <p:sp>
            <p:nvSpPr>
              <p:cNvPr id="19" name="AutoShape 5"/>
              <p:cNvSpPr>
                <a:spLocks noChangeArrowheads="1"/>
              </p:cNvSpPr>
              <p:nvPr/>
            </p:nvSpPr>
            <p:spPr bwMode="auto">
              <a:xfrm>
                <a:off x="1350820" y="1432926"/>
                <a:ext cx="2104787" cy="4695159"/>
              </a:xfrm>
              <a:prstGeom prst="roundRect">
                <a:avLst>
                  <a:gd name="adj" fmla="val 7208"/>
                </a:avLst>
              </a:prstGeom>
              <a:noFill/>
              <a:ln w="25400">
                <a:solidFill>
                  <a:srgbClr val="24B5E9"/>
                </a:solidFill>
              </a:ln>
              <a:effectLst/>
            </p:spPr>
            <p:style>
              <a:lnRef idx="2">
                <a:schemeClr val="accent1"/>
              </a:lnRef>
              <a:fillRef idx="1">
                <a:schemeClr val="lt1"/>
              </a:fillRef>
              <a:effectRef idx="0">
                <a:schemeClr val="accent1"/>
              </a:effectRef>
              <a:fontRef idx="minor">
                <a:schemeClr val="dk1"/>
              </a:fontRef>
            </p:style>
            <p:txBody>
              <a:bodyPr wrap="square" anchor="ctr">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ctr"/>
                <a:endParaRPr lang="en-US" altLang="zh-CN" dirty="0">
                  <a:latin typeface="Huawei Sans" panose="020C0503030203020204" pitchFamily="34" charset="0"/>
                  <a:ea typeface="宋体" panose="02010600030101010101" pitchFamily="2" charset="-122"/>
                </a:endParaRPr>
              </a:p>
            </p:txBody>
          </p:sp>
        </p:grpSp>
        <p:sp>
          <p:nvSpPr>
            <p:cNvPr id="21" name="右箭头 20"/>
            <p:cNvSpPr/>
            <p:nvPr/>
          </p:nvSpPr>
          <p:spPr>
            <a:xfrm>
              <a:off x="930443" y="2336800"/>
              <a:ext cx="10595254" cy="1112253"/>
            </a:xfrm>
            <a:prstGeom prst="rightArrow">
              <a:avLst/>
            </a:prstGeom>
            <a:solidFill>
              <a:schemeClr val="bg1">
                <a:alpha val="81000"/>
              </a:schemeClr>
            </a:solidFill>
            <a:ln w="25400">
              <a:solidFill>
                <a:srgbClr val="24B5E9"/>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fontAlgn="ctr"/>
              <a:endParaRPr lang="en-US" altLang="zh-CN" dirty="0">
                <a:latin typeface="Huawei Sans" panose="020C0503030203020204" pitchFamily="34" charset="0"/>
              </a:endParaRPr>
            </a:p>
          </p:txBody>
        </p:sp>
      </p:grpSp>
      <p:sp>
        <p:nvSpPr>
          <p:cNvPr id="25" name="文本框 24"/>
          <p:cNvSpPr txBox="1"/>
          <p:nvPr/>
        </p:nvSpPr>
        <p:spPr>
          <a:xfrm>
            <a:off x="1180695" y="1222531"/>
            <a:ext cx="2031325" cy="369332"/>
          </a:xfrm>
          <a:prstGeom prst="rect">
            <a:avLst/>
          </a:prstGeom>
          <a:noFill/>
          <a:effectLst/>
        </p:spPr>
        <p:txBody>
          <a:bodyPr wrap="square" rtlCol="0">
            <a:noAutofit/>
          </a:bodyPr>
          <a:lstStyle/>
          <a:p>
            <a:pPr algn="ctr" fontAlgn="ctr"/>
            <a:r>
              <a:rPr lang="ru-RU" sz="1600" dirty="0">
                <a:latin typeface="Huawei Sans" panose="020C0503030203020204" pitchFamily="34" charset="0"/>
              </a:rPr>
              <a:t>Конфигурация фиксированной системы хранения данных</a:t>
            </a:r>
          </a:p>
        </p:txBody>
      </p:sp>
      <p:sp>
        <p:nvSpPr>
          <p:cNvPr id="26" name="文本框 25"/>
          <p:cNvSpPr txBox="1"/>
          <p:nvPr/>
        </p:nvSpPr>
        <p:spPr>
          <a:xfrm>
            <a:off x="1160031" y="3000966"/>
            <a:ext cx="2093731" cy="1569660"/>
          </a:xfrm>
          <a:prstGeom prst="rect">
            <a:avLst/>
          </a:prstGeom>
          <a:noFill/>
          <a:effectLst/>
        </p:spPr>
        <p:txBody>
          <a:bodyPr wrap="square" rtlCol="0">
            <a:noAutofit/>
          </a:bodyPr>
          <a:lstStyle/>
          <a:p>
            <a:pPr fontAlgn="ctr"/>
            <a:r>
              <a:rPr lang="ru-RU" sz="1200" dirty="0">
                <a:latin typeface="Huawei Sans" panose="020C0503030203020204" pitchFamily="34" charset="0"/>
              </a:rPr>
              <a:t>Предоставляются ограниченные интерфейсы </a:t>
            </a:r>
            <a:r>
              <a:rPr lang="ru-RU" sz="1200" dirty="0" err="1">
                <a:latin typeface="Huawei Sans" panose="020C0503030203020204" pitchFamily="34" charset="0"/>
              </a:rPr>
              <a:t>Fibre</a:t>
            </a:r>
            <a:r>
              <a:rPr lang="ru-RU" sz="1200" dirty="0">
                <a:latin typeface="Huawei Sans" panose="020C0503030203020204" pitchFamily="34" charset="0"/>
              </a:rPr>
              <a:t> </a:t>
            </a:r>
            <a:r>
              <a:rPr lang="ru-RU" sz="1200" dirty="0" err="1">
                <a:latin typeface="Huawei Sans" panose="020C0503030203020204" pitchFamily="34" charset="0"/>
              </a:rPr>
              <a:t>Channel</a:t>
            </a:r>
            <a:r>
              <a:rPr lang="ru-RU" sz="1200" dirty="0">
                <a:latin typeface="Huawei Sans" panose="020C0503030203020204" pitchFamily="34" charset="0"/>
              </a:rPr>
              <a:t>. Низкий уровень гибкости. Расширение емкости может быть осуществлено только путем каскадирования дисковых блоков.</a:t>
            </a:r>
          </a:p>
        </p:txBody>
      </p:sp>
      <p:grpSp>
        <p:nvGrpSpPr>
          <p:cNvPr id="27" name="组合 26"/>
          <p:cNvGrpSpPr/>
          <p:nvPr/>
        </p:nvGrpSpPr>
        <p:grpSpPr>
          <a:xfrm>
            <a:off x="1604790" y="5195337"/>
            <a:ext cx="1229900" cy="427771"/>
            <a:chOff x="4618038" y="1035050"/>
            <a:chExt cx="763588" cy="265113"/>
          </a:xfrm>
          <a:solidFill>
            <a:srgbClr val="15B0E8"/>
          </a:solidFill>
          <a:effectLst/>
        </p:grpSpPr>
        <p:sp>
          <p:nvSpPr>
            <p:cNvPr id="28" name="Freeform 69"/>
            <p:cNvSpPr>
              <a:spLocks noEditPoints="1"/>
            </p:cNvSpPr>
            <p:nvPr/>
          </p:nvSpPr>
          <p:spPr bwMode="auto">
            <a:xfrm>
              <a:off x="4618038" y="1035050"/>
              <a:ext cx="763588" cy="265113"/>
            </a:xfrm>
            <a:custGeom>
              <a:avLst/>
              <a:gdLst>
                <a:gd name="T0" fmla="*/ 753 w 800"/>
                <a:gd name="T1" fmla="*/ 181 h 276"/>
                <a:gd name="T2" fmla="*/ 785 w 800"/>
                <a:gd name="T3" fmla="*/ 243 h 276"/>
                <a:gd name="T4" fmla="*/ 753 w 800"/>
                <a:gd name="T5" fmla="*/ 181 h 276"/>
                <a:gd name="T6" fmla="*/ 449 w 800"/>
                <a:gd name="T7" fmla="*/ 148 h 276"/>
                <a:gd name="T8" fmla="*/ 57 w 800"/>
                <a:gd name="T9" fmla="*/ 74 h 276"/>
                <a:gd name="T10" fmla="*/ 743 w 800"/>
                <a:gd name="T11" fmla="*/ 159 h 276"/>
                <a:gd name="T12" fmla="*/ 15 w 800"/>
                <a:gd name="T13" fmla="*/ 195 h 276"/>
                <a:gd name="T14" fmla="*/ 47 w 800"/>
                <a:gd name="T15" fmla="*/ 195 h 276"/>
                <a:gd name="T16" fmla="*/ 15 w 800"/>
                <a:gd name="T17" fmla="*/ 243 h 276"/>
                <a:gd name="T18" fmla="*/ 47 w 800"/>
                <a:gd name="T19" fmla="*/ 117 h 276"/>
                <a:gd name="T20" fmla="*/ 15 w 800"/>
                <a:gd name="T21" fmla="*/ 117 h 276"/>
                <a:gd name="T22" fmla="*/ 47 w 800"/>
                <a:gd name="T23" fmla="*/ 74 h 276"/>
                <a:gd name="T24" fmla="*/ 15 w 800"/>
                <a:gd name="T25" fmla="*/ 163 h 276"/>
                <a:gd name="T26" fmla="*/ 47 w 800"/>
                <a:gd name="T27" fmla="*/ 163 h 276"/>
                <a:gd name="T28" fmla="*/ 15 w 800"/>
                <a:gd name="T29" fmla="*/ 192 h 276"/>
                <a:gd name="T30" fmla="*/ 47 w 800"/>
                <a:gd name="T31" fmla="*/ 159 h 276"/>
                <a:gd name="T32" fmla="*/ 15 w 800"/>
                <a:gd name="T33" fmla="*/ 159 h 276"/>
                <a:gd name="T34" fmla="*/ 47 w 800"/>
                <a:gd name="T35" fmla="*/ 121 h 276"/>
                <a:gd name="T36" fmla="*/ 28 w 800"/>
                <a:gd name="T37" fmla="*/ 51 h 276"/>
                <a:gd name="T38" fmla="*/ 726 w 800"/>
                <a:gd name="T39" fmla="*/ 51 h 276"/>
                <a:gd name="T40" fmla="*/ 726 w 800"/>
                <a:gd name="T41" fmla="*/ 51 h 276"/>
                <a:gd name="T42" fmla="*/ 783 w 800"/>
                <a:gd name="T43" fmla="*/ 59 h 276"/>
                <a:gd name="T44" fmla="*/ 28 w 800"/>
                <a:gd name="T45" fmla="*/ 51 h 276"/>
                <a:gd name="T46" fmla="*/ 133 w 800"/>
                <a:gd name="T47" fmla="*/ 10 h 276"/>
                <a:gd name="T48" fmla="*/ 710 w 800"/>
                <a:gd name="T49" fmla="*/ 41 h 276"/>
                <a:gd name="T50" fmla="*/ 133 w 800"/>
                <a:gd name="T51" fmla="*/ 10 h 276"/>
                <a:gd name="T52" fmla="*/ 753 w 800"/>
                <a:gd name="T53" fmla="*/ 143 h 276"/>
                <a:gd name="T54" fmla="*/ 785 w 800"/>
                <a:gd name="T55" fmla="*/ 178 h 276"/>
                <a:gd name="T56" fmla="*/ 753 w 800"/>
                <a:gd name="T57" fmla="*/ 143 h 276"/>
                <a:gd name="T58" fmla="*/ 785 w 800"/>
                <a:gd name="T59" fmla="*/ 139 h 276"/>
                <a:gd name="T60" fmla="*/ 753 w 800"/>
                <a:gd name="T61" fmla="*/ 74 h 276"/>
                <a:gd name="T62" fmla="*/ 785 w 800"/>
                <a:gd name="T63" fmla="*/ 139 h 276"/>
                <a:gd name="T64" fmla="*/ 800 w 800"/>
                <a:gd name="T65" fmla="*/ 59 h 276"/>
                <a:gd name="T66" fmla="*/ 775 w 800"/>
                <a:gd name="T67" fmla="*/ 41 h 276"/>
                <a:gd name="T68" fmla="*/ 666 w 800"/>
                <a:gd name="T69" fmla="*/ 0 h 276"/>
                <a:gd name="T70" fmla="*/ 84 w 800"/>
                <a:gd name="T71" fmla="*/ 41 h 276"/>
                <a:gd name="T72" fmla="*/ 0 w 800"/>
                <a:gd name="T73" fmla="*/ 59 h 276"/>
                <a:gd name="T74" fmla="*/ 0 w 800"/>
                <a:gd name="T75" fmla="*/ 59 h 276"/>
                <a:gd name="T76" fmla="*/ 492 w 800"/>
                <a:gd name="T77" fmla="*/ 258 h 276"/>
                <a:gd name="T78" fmla="*/ 542 w 800"/>
                <a:gd name="T79" fmla="*/ 250 h 276"/>
                <a:gd name="T80" fmla="*/ 492 w 800"/>
                <a:gd name="T81" fmla="*/ 243 h 276"/>
                <a:gd name="T82" fmla="*/ 57 w 800"/>
                <a:gd name="T83" fmla="*/ 173 h 276"/>
                <a:gd name="T84" fmla="*/ 743 w 800"/>
                <a:gd name="T85" fmla="*/ 173 h 276"/>
                <a:gd name="T86" fmla="*/ 620 w 800"/>
                <a:gd name="T87" fmla="*/ 243 h 276"/>
                <a:gd name="T88" fmla="*/ 569 w 800"/>
                <a:gd name="T89" fmla="*/ 250 h 276"/>
                <a:gd name="T90" fmla="*/ 620 w 800"/>
                <a:gd name="T91" fmla="*/ 258 h 276"/>
                <a:gd name="T92" fmla="*/ 800 w 800"/>
                <a:gd name="T93" fmla="*/ 59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0" h="276">
                  <a:moveTo>
                    <a:pt x="753" y="181"/>
                  </a:moveTo>
                  <a:lnTo>
                    <a:pt x="753" y="181"/>
                  </a:lnTo>
                  <a:lnTo>
                    <a:pt x="785" y="181"/>
                  </a:lnTo>
                  <a:lnTo>
                    <a:pt x="785" y="243"/>
                  </a:lnTo>
                  <a:lnTo>
                    <a:pt x="753" y="243"/>
                  </a:lnTo>
                  <a:lnTo>
                    <a:pt x="753" y="181"/>
                  </a:lnTo>
                  <a:close/>
                  <a:moveTo>
                    <a:pt x="449" y="148"/>
                  </a:moveTo>
                  <a:lnTo>
                    <a:pt x="449" y="148"/>
                  </a:lnTo>
                  <a:cubicBezTo>
                    <a:pt x="289" y="148"/>
                    <a:pt x="94" y="157"/>
                    <a:pt x="57" y="159"/>
                  </a:cubicBezTo>
                  <a:lnTo>
                    <a:pt x="57" y="74"/>
                  </a:lnTo>
                  <a:lnTo>
                    <a:pt x="743" y="74"/>
                  </a:lnTo>
                  <a:lnTo>
                    <a:pt x="743" y="159"/>
                  </a:lnTo>
                  <a:cubicBezTo>
                    <a:pt x="719" y="157"/>
                    <a:pt x="606" y="148"/>
                    <a:pt x="449" y="148"/>
                  </a:cubicBezTo>
                  <a:close/>
                  <a:moveTo>
                    <a:pt x="15" y="195"/>
                  </a:moveTo>
                  <a:lnTo>
                    <a:pt x="15" y="195"/>
                  </a:lnTo>
                  <a:lnTo>
                    <a:pt x="47" y="195"/>
                  </a:lnTo>
                  <a:lnTo>
                    <a:pt x="47" y="243"/>
                  </a:lnTo>
                  <a:lnTo>
                    <a:pt x="15" y="243"/>
                  </a:lnTo>
                  <a:lnTo>
                    <a:pt x="15" y="195"/>
                  </a:lnTo>
                  <a:close/>
                  <a:moveTo>
                    <a:pt x="47" y="117"/>
                  </a:moveTo>
                  <a:lnTo>
                    <a:pt x="47" y="117"/>
                  </a:lnTo>
                  <a:lnTo>
                    <a:pt x="15" y="117"/>
                  </a:lnTo>
                  <a:lnTo>
                    <a:pt x="15" y="74"/>
                  </a:lnTo>
                  <a:lnTo>
                    <a:pt x="47" y="74"/>
                  </a:lnTo>
                  <a:lnTo>
                    <a:pt x="47" y="117"/>
                  </a:lnTo>
                  <a:close/>
                  <a:moveTo>
                    <a:pt x="15" y="163"/>
                  </a:moveTo>
                  <a:lnTo>
                    <a:pt x="15" y="163"/>
                  </a:lnTo>
                  <a:lnTo>
                    <a:pt x="47" y="163"/>
                  </a:lnTo>
                  <a:lnTo>
                    <a:pt x="47" y="192"/>
                  </a:lnTo>
                  <a:lnTo>
                    <a:pt x="15" y="192"/>
                  </a:lnTo>
                  <a:lnTo>
                    <a:pt x="15" y="163"/>
                  </a:lnTo>
                  <a:close/>
                  <a:moveTo>
                    <a:pt x="47" y="159"/>
                  </a:moveTo>
                  <a:lnTo>
                    <a:pt x="47" y="159"/>
                  </a:lnTo>
                  <a:lnTo>
                    <a:pt x="15" y="159"/>
                  </a:lnTo>
                  <a:lnTo>
                    <a:pt x="15" y="121"/>
                  </a:lnTo>
                  <a:lnTo>
                    <a:pt x="47" y="121"/>
                  </a:lnTo>
                  <a:lnTo>
                    <a:pt x="47" y="159"/>
                  </a:lnTo>
                  <a:close/>
                  <a:moveTo>
                    <a:pt x="28" y="51"/>
                  </a:moveTo>
                  <a:lnTo>
                    <a:pt x="28" y="51"/>
                  </a:lnTo>
                  <a:lnTo>
                    <a:pt x="726" y="51"/>
                  </a:lnTo>
                  <a:lnTo>
                    <a:pt x="726" y="51"/>
                  </a:lnTo>
                  <a:lnTo>
                    <a:pt x="726" y="51"/>
                  </a:lnTo>
                  <a:lnTo>
                    <a:pt x="772" y="51"/>
                  </a:lnTo>
                  <a:lnTo>
                    <a:pt x="783" y="59"/>
                  </a:lnTo>
                  <a:lnTo>
                    <a:pt x="17" y="59"/>
                  </a:lnTo>
                  <a:lnTo>
                    <a:pt x="28" y="51"/>
                  </a:lnTo>
                  <a:close/>
                  <a:moveTo>
                    <a:pt x="133" y="10"/>
                  </a:moveTo>
                  <a:lnTo>
                    <a:pt x="133" y="10"/>
                  </a:lnTo>
                  <a:lnTo>
                    <a:pt x="663" y="10"/>
                  </a:lnTo>
                  <a:lnTo>
                    <a:pt x="710" y="41"/>
                  </a:lnTo>
                  <a:lnTo>
                    <a:pt x="99" y="41"/>
                  </a:lnTo>
                  <a:lnTo>
                    <a:pt x="133" y="10"/>
                  </a:lnTo>
                  <a:close/>
                  <a:moveTo>
                    <a:pt x="753" y="143"/>
                  </a:moveTo>
                  <a:lnTo>
                    <a:pt x="753" y="143"/>
                  </a:lnTo>
                  <a:lnTo>
                    <a:pt x="785" y="143"/>
                  </a:lnTo>
                  <a:lnTo>
                    <a:pt x="785" y="178"/>
                  </a:lnTo>
                  <a:lnTo>
                    <a:pt x="753" y="178"/>
                  </a:lnTo>
                  <a:lnTo>
                    <a:pt x="753" y="143"/>
                  </a:lnTo>
                  <a:close/>
                  <a:moveTo>
                    <a:pt x="785" y="139"/>
                  </a:moveTo>
                  <a:lnTo>
                    <a:pt x="785" y="139"/>
                  </a:lnTo>
                  <a:lnTo>
                    <a:pt x="753" y="139"/>
                  </a:lnTo>
                  <a:lnTo>
                    <a:pt x="753" y="74"/>
                  </a:lnTo>
                  <a:lnTo>
                    <a:pt x="785" y="74"/>
                  </a:lnTo>
                  <a:lnTo>
                    <a:pt x="785" y="139"/>
                  </a:lnTo>
                  <a:close/>
                  <a:moveTo>
                    <a:pt x="800" y="59"/>
                  </a:moveTo>
                  <a:lnTo>
                    <a:pt x="800" y="59"/>
                  </a:lnTo>
                  <a:lnTo>
                    <a:pt x="799" y="59"/>
                  </a:lnTo>
                  <a:lnTo>
                    <a:pt x="775" y="41"/>
                  </a:lnTo>
                  <a:lnTo>
                    <a:pt x="729" y="41"/>
                  </a:lnTo>
                  <a:lnTo>
                    <a:pt x="666" y="0"/>
                  </a:lnTo>
                  <a:lnTo>
                    <a:pt x="129" y="0"/>
                  </a:lnTo>
                  <a:lnTo>
                    <a:pt x="84" y="41"/>
                  </a:lnTo>
                  <a:lnTo>
                    <a:pt x="24" y="41"/>
                  </a:lnTo>
                  <a:lnTo>
                    <a:pt x="0" y="59"/>
                  </a:lnTo>
                  <a:lnTo>
                    <a:pt x="0" y="59"/>
                  </a:lnTo>
                  <a:lnTo>
                    <a:pt x="0" y="59"/>
                  </a:lnTo>
                  <a:lnTo>
                    <a:pt x="0" y="258"/>
                  </a:lnTo>
                  <a:lnTo>
                    <a:pt x="492" y="258"/>
                  </a:lnTo>
                  <a:cubicBezTo>
                    <a:pt x="495" y="268"/>
                    <a:pt x="505" y="276"/>
                    <a:pt x="516" y="276"/>
                  </a:cubicBezTo>
                  <a:cubicBezTo>
                    <a:pt x="531" y="276"/>
                    <a:pt x="542" y="264"/>
                    <a:pt x="542" y="250"/>
                  </a:cubicBezTo>
                  <a:cubicBezTo>
                    <a:pt x="542" y="236"/>
                    <a:pt x="531" y="224"/>
                    <a:pt x="516" y="224"/>
                  </a:cubicBezTo>
                  <a:cubicBezTo>
                    <a:pt x="505" y="224"/>
                    <a:pt x="495" y="232"/>
                    <a:pt x="492" y="243"/>
                  </a:cubicBezTo>
                  <a:lnTo>
                    <a:pt x="57" y="243"/>
                  </a:lnTo>
                  <a:lnTo>
                    <a:pt x="57" y="173"/>
                  </a:lnTo>
                  <a:cubicBezTo>
                    <a:pt x="92" y="172"/>
                    <a:pt x="288" y="162"/>
                    <a:pt x="449" y="162"/>
                  </a:cubicBezTo>
                  <a:cubicBezTo>
                    <a:pt x="609" y="162"/>
                    <a:pt x="723" y="172"/>
                    <a:pt x="743" y="173"/>
                  </a:cubicBezTo>
                  <a:lnTo>
                    <a:pt x="743" y="243"/>
                  </a:lnTo>
                  <a:lnTo>
                    <a:pt x="620" y="243"/>
                  </a:lnTo>
                  <a:cubicBezTo>
                    <a:pt x="617" y="232"/>
                    <a:pt x="607" y="224"/>
                    <a:pt x="595" y="224"/>
                  </a:cubicBezTo>
                  <a:cubicBezTo>
                    <a:pt x="581" y="224"/>
                    <a:pt x="569" y="236"/>
                    <a:pt x="569" y="250"/>
                  </a:cubicBezTo>
                  <a:cubicBezTo>
                    <a:pt x="569" y="264"/>
                    <a:pt x="581" y="276"/>
                    <a:pt x="595" y="276"/>
                  </a:cubicBezTo>
                  <a:cubicBezTo>
                    <a:pt x="607" y="276"/>
                    <a:pt x="616" y="268"/>
                    <a:pt x="620" y="258"/>
                  </a:cubicBezTo>
                  <a:lnTo>
                    <a:pt x="800" y="258"/>
                  </a:lnTo>
                  <a:lnTo>
                    <a:pt x="800" y="59"/>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29" name="Freeform 70"/>
            <p:cNvSpPr>
              <a:spLocks/>
            </p:cNvSpPr>
            <p:nvPr/>
          </p:nvSpPr>
          <p:spPr bwMode="auto">
            <a:xfrm>
              <a:off x="5346700" y="1150938"/>
              <a:ext cx="12700" cy="12700"/>
            </a:xfrm>
            <a:custGeom>
              <a:avLst/>
              <a:gdLst>
                <a:gd name="T0" fmla="*/ 13 w 13"/>
                <a:gd name="T1" fmla="*/ 0 h 13"/>
                <a:gd name="T2" fmla="*/ 13 w 13"/>
                <a:gd name="T3" fmla="*/ 0 h 13"/>
                <a:gd name="T4" fmla="*/ 0 w 13"/>
                <a:gd name="T5" fmla="*/ 0 h 13"/>
                <a:gd name="T6" fmla="*/ 0 w 13"/>
                <a:gd name="T7" fmla="*/ 13 h 13"/>
                <a:gd name="T8" fmla="*/ 13 w 13"/>
                <a:gd name="T9" fmla="*/ 13 h 13"/>
                <a:gd name="T10" fmla="*/ 13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13" y="0"/>
                  </a:moveTo>
                  <a:lnTo>
                    <a:pt x="13" y="0"/>
                  </a:lnTo>
                  <a:lnTo>
                    <a:pt x="0" y="0"/>
                  </a:lnTo>
                  <a:lnTo>
                    <a:pt x="0" y="13"/>
                  </a:lnTo>
                  <a:lnTo>
                    <a:pt x="13" y="13"/>
                  </a:lnTo>
                  <a:lnTo>
                    <a:pt x="13"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30" name="Freeform 71"/>
            <p:cNvSpPr>
              <a:spLocks/>
            </p:cNvSpPr>
            <p:nvPr/>
          </p:nvSpPr>
          <p:spPr bwMode="auto">
            <a:xfrm>
              <a:off x="5346700" y="1130300"/>
              <a:ext cx="12700" cy="12700"/>
            </a:xfrm>
            <a:custGeom>
              <a:avLst/>
              <a:gdLst>
                <a:gd name="T0" fmla="*/ 13 w 13"/>
                <a:gd name="T1" fmla="*/ 0 h 14"/>
                <a:gd name="T2" fmla="*/ 13 w 13"/>
                <a:gd name="T3" fmla="*/ 0 h 14"/>
                <a:gd name="T4" fmla="*/ 0 w 13"/>
                <a:gd name="T5" fmla="*/ 0 h 14"/>
                <a:gd name="T6" fmla="*/ 0 w 13"/>
                <a:gd name="T7" fmla="*/ 14 h 14"/>
                <a:gd name="T8" fmla="*/ 13 w 13"/>
                <a:gd name="T9" fmla="*/ 14 h 14"/>
                <a:gd name="T10" fmla="*/ 13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13" y="0"/>
                  </a:moveTo>
                  <a:lnTo>
                    <a:pt x="13" y="0"/>
                  </a:lnTo>
                  <a:lnTo>
                    <a:pt x="0" y="0"/>
                  </a:lnTo>
                  <a:lnTo>
                    <a:pt x="0" y="14"/>
                  </a:lnTo>
                  <a:lnTo>
                    <a:pt x="13" y="14"/>
                  </a:lnTo>
                  <a:lnTo>
                    <a:pt x="13"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31" name="Freeform 72"/>
            <p:cNvSpPr>
              <a:spLocks/>
            </p:cNvSpPr>
            <p:nvPr/>
          </p:nvSpPr>
          <p:spPr bwMode="auto">
            <a:xfrm>
              <a:off x="5345113" y="1179513"/>
              <a:ext cx="15875" cy="17463"/>
            </a:xfrm>
            <a:custGeom>
              <a:avLst/>
              <a:gdLst>
                <a:gd name="T0" fmla="*/ 0 w 17"/>
                <a:gd name="T1" fmla="*/ 17 h 17"/>
                <a:gd name="T2" fmla="*/ 0 w 17"/>
                <a:gd name="T3" fmla="*/ 17 h 17"/>
                <a:gd name="T4" fmla="*/ 17 w 17"/>
                <a:gd name="T5" fmla="*/ 17 h 17"/>
                <a:gd name="T6" fmla="*/ 17 w 17"/>
                <a:gd name="T7" fmla="*/ 0 h 17"/>
                <a:gd name="T8" fmla="*/ 0 w 17"/>
                <a:gd name="T9" fmla="*/ 0 h 17"/>
                <a:gd name="T10" fmla="*/ 0 w 17"/>
                <a:gd name="T11" fmla="*/ 17 h 17"/>
              </a:gdLst>
              <a:ahLst/>
              <a:cxnLst>
                <a:cxn ang="0">
                  <a:pos x="T0" y="T1"/>
                </a:cxn>
                <a:cxn ang="0">
                  <a:pos x="T2" y="T3"/>
                </a:cxn>
                <a:cxn ang="0">
                  <a:pos x="T4" y="T5"/>
                </a:cxn>
                <a:cxn ang="0">
                  <a:pos x="T6" y="T7"/>
                </a:cxn>
                <a:cxn ang="0">
                  <a:pos x="T8" y="T9"/>
                </a:cxn>
                <a:cxn ang="0">
                  <a:pos x="T10" y="T11"/>
                </a:cxn>
              </a:cxnLst>
              <a:rect l="0" t="0" r="r" b="b"/>
              <a:pathLst>
                <a:path w="17" h="17">
                  <a:moveTo>
                    <a:pt x="0" y="17"/>
                  </a:moveTo>
                  <a:lnTo>
                    <a:pt x="0" y="17"/>
                  </a:lnTo>
                  <a:lnTo>
                    <a:pt x="17" y="17"/>
                  </a:lnTo>
                  <a:lnTo>
                    <a:pt x="17" y="0"/>
                  </a:lnTo>
                  <a:lnTo>
                    <a:pt x="0" y="0"/>
                  </a:lnTo>
                  <a:lnTo>
                    <a:pt x="0" y="17"/>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32" name="Freeform 73"/>
            <p:cNvSpPr>
              <a:spLocks/>
            </p:cNvSpPr>
            <p:nvPr/>
          </p:nvSpPr>
          <p:spPr bwMode="auto">
            <a:xfrm>
              <a:off x="4640263" y="1196975"/>
              <a:ext cx="15875" cy="15875"/>
            </a:xfrm>
            <a:custGeom>
              <a:avLst/>
              <a:gdLst>
                <a:gd name="T0" fmla="*/ 0 w 17"/>
                <a:gd name="T1" fmla="*/ 16 h 16"/>
                <a:gd name="T2" fmla="*/ 0 w 17"/>
                <a:gd name="T3" fmla="*/ 16 h 16"/>
                <a:gd name="T4" fmla="*/ 17 w 17"/>
                <a:gd name="T5" fmla="*/ 16 h 16"/>
                <a:gd name="T6" fmla="*/ 17 w 17"/>
                <a:gd name="T7" fmla="*/ 0 h 16"/>
                <a:gd name="T8" fmla="*/ 0 w 17"/>
                <a:gd name="T9" fmla="*/ 0 h 16"/>
                <a:gd name="T10" fmla="*/ 0 w 17"/>
                <a:gd name="T11" fmla="*/ 16 h 16"/>
              </a:gdLst>
              <a:ahLst/>
              <a:cxnLst>
                <a:cxn ang="0">
                  <a:pos x="T0" y="T1"/>
                </a:cxn>
                <a:cxn ang="0">
                  <a:pos x="T2" y="T3"/>
                </a:cxn>
                <a:cxn ang="0">
                  <a:pos x="T4" y="T5"/>
                </a:cxn>
                <a:cxn ang="0">
                  <a:pos x="T6" y="T7"/>
                </a:cxn>
                <a:cxn ang="0">
                  <a:pos x="T8" y="T9"/>
                </a:cxn>
                <a:cxn ang="0">
                  <a:pos x="T10" y="T11"/>
                </a:cxn>
              </a:cxnLst>
              <a:rect l="0" t="0" r="r" b="b"/>
              <a:pathLst>
                <a:path w="17" h="16">
                  <a:moveTo>
                    <a:pt x="0" y="16"/>
                  </a:moveTo>
                  <a:lnTo>
                    <a:pt x="0" y="16"/>
                  </a:lnTo>
                  <a:lnTo>
                    <a:pt x="17" y="16"/>
                  </a:lnTo>
                  <a:lnTo>
                    <a:pt x="17" y="0"/>
                  </a:lnTo>
                  <a:lnTo>
                    <a:pt x="0" y="0"/>
                  </a:lnTo>
                  <a:lnTo>
                    <a:pt x="0" y="16"/>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33" name="Freeform 74"/>
            <p:cNvSpPr>
              <a:spLocks/>
            </p:cNvSpPr>
            <p:nvPr/>
          </p:nvSpPr>
          <p:spPr bwMode="auto">
            <a:xfrm>
              <a:off x="4640263" y="1254125"/>
              <a:ext cx="1588" cy="3175"/>
            </a:xfrm>
            <a:custGeom>
              <a:avLst/>
              <a:gdLst>
                <a:gd name="T0" fmla="*/ 2 w 3"/>
                <a:gd name="T1" fmla="*/ 1 h 3"/>
                <a:gd name="T2" fmla="*/ 2 w 3"/>
                <a:gd name="T3" fmla="*/ 1 h 3"/>
                <a:gd name="T4" fmla="*/ 1 w 3"/>
                <a:gd name="T5" fmla="*/ 1 h 3"/>
                <a:gd name="T6" fmla="*/ 1 w 3"/>
                <a:gd name="T7" fmla="*/ 0 h 3"/>
                <a:gd name="T8" fmla="*/ 0 w 3"/>
                <a:gd name="T9" fmla="*/ 0 h 3"/>
                <a:gd name="T10" fmla="*/ 0 w 3"/>
                <a:gd name="T11" fmla="*/ 3 h 3"/>
                <a:gd name="T12" fmla="*/ 1 w 3"/>
                <a:gd name="T13" fmla="*/ 3 h 3"/>
                <a:gd name="T14" fmla="*/ 1 w 3"/>
                <a:gd name="T15" fmla="*/ 1 h 3"/>
                <a:gd name="T16" fmla="*/ 2 w 3"/>
                <a:gd name="T17" fmla="*/ 1 h 3"/>
                <a:gd name="T18" fmla="*/ 2 w 3"/>
                <a:gd name="T19" fmla="*/ 3 h 3"/>
                <a:gd name="T20" fmla="*/ 3 w 3"/>
                <a:gd name="T21" fmla="*/ 3 h 3"/>
                <a:gd name="T22" fmla="*/ 3 w 3"/>
                <a:gd name="T23" fmla="*/ 0 h 3"/>
                <a:gd name="T24" fmla="*/ 2 w 3"/>
                <a:gd name="T25" fmla="*/ 0 h 3"/>
                <a:gd name="T26" fmla="*/ 2 w 3"/>
                <a:gd name="T2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3">
                  <a:moveTo>
                    <a:pt x="2" y="1"/>
                  </a:moveTo>
                  <a:lnTo>
                    <a:pt x="2" y="1"/>
                  </a:lnTo>
                  <a:lnTo>
                    <a:pt x="1" y="1"/>
                  </a:lnTo>
                  <a:lnTo>
                    <a:pt x="1" y="0"/>
                  </a:lnTo>
                  <a:lnTo>
                    <a:pt x="0" y="0"/>
                  </a:lnTo>
                  <a:lnTo>
                    <a:pt x="0" y="3"/>
                  </a:lnTo>
                  <a:lnTo>
                    <a:pt x="1" y="3"/>
                  </a:lnTo>
                  <a:lnTo>
                    <a:pt x="1" y="1"/>
                  </a:lnTo>
                  <a:lnTo>
                    <a:pt x="2" y="1"/>
                  </a:lnTo>
                  <a:lnTo>
                    <a:pt x="2" y="3"/>
                  </a:lnTo>
                  <a:lnTo>
                    <a:pt x="3" y="3"/>
                  </a:lnTo>
                  <a:lnTo>
                    <a:pt x="3" y="0"/>
                  </a:lnTo>
                  <a:lnTo>
                    <a:pt x="2" y="0"/>
                  </a:lnTo>
                  <a:lnTo>
                    <a:pt x="2" y="1"/>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34" name="Freeform 75"/>
            <p:cNvSpPr>
              <a:spLocks/>
            </p:cNvSpPr>
            <p:nvPr/>
          </p:nvSpPr>
          <p:spPr bwMode="auto">
            <a:xfrm>
              <a:off x="4641850" y="1254125"/>
              <a:ext cx="3175" cy="3175"/>
            </a:xfrm>
            <a:custGeom>
              <a:avLst/>
              <a:gdLst>
                <a:gd name="T0" fmla="*/ 3 w 3"/>
                <a:gd name="T1" fmla="*/ 2 h 3"/>
                <a:gd name="T2" fmla="*/ 3 w 3"/>
                <a:gd name="T3" fmla="*/ 2 h 3"/>
                <a:gd name="T4" fmla="*/ 2 w 3"/>
                <a:gd name="T5" fmla="*/ 2 h 3"/>
                <a:gd name="T6" fmla="*/ 1 w 3"/>
                <a:gd name="T7" fmla="*/ 2 h 3"/>
                <a:gd name="T8" fmla="*/ 1 w 3"/>
                <a:gd name="T9" fmla="*/ 0 h 3"/>
                <a:gd name="T10" fmla="*/ 0 w 3"/>
                <a:gd name="T11" fmla="*/ 0 h 3"/>
                <a:gd name="T12" fmla="*/ 0 w 3"/>
                <a:gd name="T13" fmla="*/ 2 h 3"/>
                <a:gd name="T14" fmla="*/ 1 w 3"/>
                <a:gd name="T15" fmla="*/ 2 h 3"/>
                <a:gd name="T16" fmla="*/ 2 w 3"/>
                <a:gd name="T17" fmla="*/ 3 h 3"/>
                <a:gd name="T18" fmla="*/ 3 w 3"/>
                <a:gd name="T19" fmla="*/ 2 h 3"/>
                <a:gd name="T20" fmla="*/ 3 w 3"/>
                <a:gd name="T21" fmla="*/ 2 h 3"/>
                <a:gd name="T22" fmla="*/ 3 w 3"/>
                <a:gd name="T23" fmla="*/ 0 h 3"/>
                <a:gd name="T24" fmla="*/ 3 w 3"/>
                <a:gd name="T25" fmla="*/ 0 h 3"/>
                <a:gd name="T26" fmla="*/ 3 w 3"/>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3">
                  <a:moveTo>
                    <a:pt x="3" y="2"/>
                  </a:moveTo>
                  <a:lnTo>
                    <a:pt x="3" y="2"/>
                  </a:lnTo>
                  <a:cubicBezTo>
                    <a:pt x="3" y="2"/>
                    <a:pt x="3" y="2"/>
                    <a:pt x="2" y="2"/>
                  </a:cubicBezTo>
                  <a:cubicBezTo>
                    <a:pt x="1" y="2"/>
                    <a:pt x="1" y="2"/>
                    <a:pt x="1" y="2"/>
                  </a:cubicBezTo>
                  <a:lnTo>
                    <a:pt x="1" y="0"/>
                  </a:lnTo>
                  <a:lnTo>
                    <a:pt x="0" y="0"/>
                  </a:lnTo>
                  <a:lnTo>
                    <a:pt x="0" y="2"/>
                  </a:lnTo>
                  <a:cubicBezTo>
                    <a:pt x="0" y="2"/>
                    <a:pt x="1" y="2"/>
                    <a:pt x="1" y="2"/>
                  </a:cubicBezTo>
                  <a:cubicBezTo>
                    <a:pt x="1" y="3"/>
                    <a:pt x="1" y="3"/>
                    <a:pt x="2" y="3"/>
                  </a:cubicBezTo>
                  <a:cubicBezTo>
                    <a:pt x="3" y="3"/>
                    <a:pt x="3" y="3"/>
                    <a:pt x="3" y="2"/>
                  </a:cubicBezTo>
                  <a:cubicBezTo>
                    <a:pt x="3" y="2"/>
                    <a:pt x="3" y="2"/>
                    <a:pt x="3" y="2"/>
                  </a:cubicBezTo>
                  <a:lnTo>
                    <a:pt x="3" y="0"/>
                  </a:lnTo>
                  <a:lnTo>
                    <a:pt x="3" y="0"/>
                  </a:lnTo>
                  <a:lnTo>
                    <a:pt x="3" y="2"/>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35" name="Freeform 76"/>
            <p:cNvSpPr>
              <a:spLocks noEditPoints="1"/>
            </p:cNvSpPr>
            <p:nvPr/>
          </p:nvSpPr>
          <p:spPr bwMode="auto">
            <a:xfrm>
              <a:off x="4646613" y="1254125"/>
              <a:ext cx="3175" cy="3175"/>
            </a:xfrm>
            <a:custGeom>
              <a:avLst/>
              <a:gdLst>
                <a:gd name="T0" fmla="*/ 1 w 3"/>
                <a:gd name="T1" fmla="*/ 1 h 3"/>
                <a:gd name="T2" fmla="*/ 1 w 3"/>
                <a:gd name="T3" fmla="*/ 1 h 3"/>
                <a:gd name="T4" fmla="*/ 1 w 3"/>
                <a:gd name="T5" fmla="*/ 0 h 3"/>
                <a:gd name="T6" fmla="*/ 2 w 3"/>
                <a:gd name="T7" fmla="*/ 1 h 3"/>
                <a:gd name="T8" fmla="*/ 1 w 3"/>
                <a:gd name="T9" fmla="*/ 1 h 3"/>
                <a:gd name="T10" fmla="*/ 1 w 3"/>
                <a:gd name="T11" fmla="*/ 0 h 3"/>
                <a:gd name="T12" fmla="*/ 1 w 3"/>
                <a:gd name="T13" fmla="*/ 0 h 3"/>
                <a:gd name="T14" fmla="*/ 0 w 3"/>
                <a:gd name="T15" fmla="*/ 3 h 3"/>
                <a:gd name="T16" fmla="*/ 0 w 3"/>
                <a:gd name="T17" fmla="*/ 3 h 3"/>
                <a:gd name="T18" fmla="*/ 1 w 3"/>
                <a:gd name="T19" fmla="*/ 2 h 3"/>
                <a:gd name="T20" fmla="*/ 2 w 3"/>
                <a:gd name="T21" fmla="*/ 2 h 3"/>
                <a:gd name="T22" fmla="*/ 2 w 3"/>
                <a:gd name="T23" fmla="*/ 3 h 3"/>
                <a:gd name="T24" fmla="*/ 3 w 3"/>
                <a:gd name="T25" fmla="*/ 3 h 3"/>
                <a:gd name="T26" fmla="*/ 2 w 3"/>
                <a:gd name="T27" fmla="*/ 0 h 3"/>
                <a:gd name="T28" fmla="*/ 1 w 3"/>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1" y="1"/>
                  </a:moveTo>
                  <a:lnTo>
                    <a:pt x="1" y="1"/>
                  </a:lnTo>
                  <a:lnTo>
                    <a:pt x="1" y="0"/>
                  </a:lnTo>
                  <a:lnTo>
                    <a:pt x="2" y="1"/>
                  </a:lnTo>
                  <a:lnTo>
                    <a:pt x="1" y="1"/>
                  </a:lnTo>
                  <a:close/>
                  <a:moveTo>
                    <a:pt x="1" y="0"/>
                  </a:moveTo>
                  <a:lnTo>
                    <a:pt x="1" y="0"/>
                  </a:lnTo>
                  <a:lnTo>
                    <a:pt x="0" y="3"/>
                  </a:lnTo>
                  <a:lnTo>
                    <a:pt x="0" y="3"/>
                  </a:lnTo>
                  <a:lnTo>
                    <a:pt x="1" y="2"/>
                  </a:lnTo>
                  <a:lnTo>
                    <a:pt x="2" y="2"/>
                  </a:lnTo>
                  <a:lnTo>
                    <a:pt x="2" y="3"/>
                  </a:lnTo>
                  <a:lnTo>
                    <a:pt x="3" y="3"/>
                  </a:lnTo>
                  <a:lnTo>
                    <a:pt x="2" y="0"/>
                  </a:lnTo>
                  <a:lnTo>
                    <a:pt x="1"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36" name="Freeform 77"/>
            <p:cNvSpPr>
              <a:spLocks/>
            </p:cNvSpPr>
            <p:nvPr/>
          </p:nvSpPr>
          <p:spPr bwMode="auto">
            <a:xfrm>
              <a:off x="4649788" y="1254125"/>
              <a:ext cx="4763" cy="3175"/>
            </a:xfrm>
            <a:custGeom>
              <a:avLst/>
              <a:gdLst>
                <a:gd name="T0" fmla="*/ 3 w 5"/>
                <a:gd name="T1" fmla="*/ 2 h 3"/>
                <a:gd name="T2" fmla="*/ 3 w 5"/>
                <a:gd name="T3" fmla="*/ 2 h 3"/>
                <a:gd name="T4" fmla="*/ 3 w 5"/>
                <a:gd name="T5" fmla="*/ 0 h 3"/>
                <a:gd name="T6" fmla="*/ 2 w 5"/>
                <a:gd name="T7" fmla="*/ 0 h 3"/>
                <a:gd name="T8" fmla="*/ 1 w 5"/>
                <a:gd name="T9" fmla="*/ 2 h 3"/>
                <a:gd name="T10" fmla="*/ 0 w 5"/>
                <a:gd name="T11" fmla="*/ 0 h 3"/>
                <a:gd name="T12" fmla="*/ 0 w 5"/>
                <a:gd name="T13" fmla="*/ 0 h 3"/>
                <a:gd name="T14" fmla="*/ 1 w 5"/>
                <a:gd name="T15" fmla="*/ 3 h 3"/>
                <a:gd name="T16" fmla="*/ 2 w 5"/>
                <a:gd name="T17" fmla="*/ 3 h 3"/>
                <a:gd name="T18" fmla="*/ 2 w 5"/>
                <a:gd name="T19" fmla="*/ 0 h 3"/>
                <a:gd name="T20" fmla="*/ 3 w 5"/>
                <a:gd name="T21" fmla="*/ 3 h 3"/>
                <a:gd name="T22" fmla="*/ 4 w 5"/>
                <a:gd name="T23" fmla="*/ 3 h 3"/>
                <a:gd name="T24" fmla="*/ 5 w 5"/>
                <a:gd name="T25" fmla="*/ 0 h 3"/>
                <a:gd name="T26" fmla="*/ 4 w 5"/>
                <a:gd name="T27" fmla="*/ 0 h 3"/>
                <a:gd name="T28" fmla="*/ 3 w 5"/>
                <a:gd name="T2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3">
                  <a:moveTo>
                    <a:pt x="3" y="2"/>
                  </a:moveTo>
                  <a:lnTo>
                    <a:pt x="3" y="2"/>
                  </a:lnTo>
                  <a:lnTo>
                    <a:pt x="3" y="0"/>
                  </a:lnTo>
                  <a:lnTo>
                    <a:pt x="2" y="0"/>
                  </a:lnTo>
                  <a:lnTo>
                    <a:pt x="1" y="2"/>
                  </a:lnTo>
                  <a:lnTo>
                    <a:pt x="0" y="0"/>
                  </a:lnTo>
                  <a:lnTo>
                    <a:pt x="0" y="0"/>
                  </a:lnTo>
                  <a:lnTo>
                    <a:pt x="1" y="3"/>
                  </a:lnTo>
                  <a:lnTo>
                    <a:pt x="2" y="3"/>
                  </a:lnTo>
                  <a:lnTo>
                    <a:pt x="2" y="0"/>
                  </a:lnTo>
                  <a:lnTo>
                    <a:pt x="3" y="3"/>
                  </a:lnTo>
                  <a:lnTo>
                    <a:pt x="4" y="3"/>
                  </a:lnTo>
                  <a:lnTo>
                    <a:pt x="5" y="0"/>
                  </a:lnTo>
                  <a:lnTo>
                    <a:pt x="4" y="0"/>
                  </a:lnTo>
                  <a:lnTo>
                    <a:pt x="3" y="2"/>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37" name="Freeform 78"/>
            <p:cNvSpPr>
              <a:spLocks/>
            </p:cNvSpPr>
            <p:nvPr/>
          </p:nvSpPr>
          <p:spPr bwMode="auto">
            <a:xfrm>
              <a:off x="4654550" y="1254125"/>
              <a:ext cx="1588" cy="3175"/>
            </a:xfrm>
            <a:custGeom>
              <a:avLst/>
              <a:gdLst>
                <a:gd name="T0" fmla="*/ 0 w 3"/>
                <a:gd name="T1" fmla="*/ 1 h 3"/>
                <a:gd name="T2" fmla="*/ 0 w 3"/>
                <a:gd name="T3" fmla="*/ 1 h 3"/>
                <a:gd name="T4" fmla="*/ 0 w 3"/>
                <a:gd name="T5" fmla="*/ 3 h 3"/>
                <a:gd name="T6" fmla="*/ 1 w 3"/>
                <a:gd name="T7" fmla="*/ 3 h 3"/>
                <a:gd name="T8" fmla="*/ 3 w 3"/>
                <a:gd name="T9" fmla="*/ 3 h 3"/>
                <a:gd name="T10" fmla="*/ 3 w 3"/>
                <a:gd name="T11" fmla="*/ 2 h 3"/>
                <a:gd name="T12" fmla="*/ 2 w 3"/>
                <a:gd name="T13" fmla="*/ 2 h 3"/>
                <a:gd name="T14" fmla="*/ 1 w 3"/>
                <a:gd name="T15" fmla="*/ 1 h 3"/>
                <a:gd name="T16" fmla="*/ 3 w 3"/>
                <a:gd name="T17" fmla="*/ 1 h 3"/>
                <a:gd name="T18" fmla="*/ 3 w 3"/>
                <a:gd name="T19" fmla="*/ 1 h 3"/>
                <a:gd name="T20" fmla="*/ 1 w 3"/>
                <a:gd name="T21" fmla="*/ 1 h 3"/>
                <a:gd name="T22" fmla="*/ 2 w 3"/>
                <a:gd name="T23" fmla="*/ 0 h 3"/>
                <a:gd name="T24" fmla="*/ 3 w 3"/>
                <a:gd name="T25" fmla="*/ 0 h 3"/>
                <a:gd name="T26" fmla="*/ 3 w 3"/>
                <a:gd name="T27" fmla="*/ 0 h 3"/>
                <a:gd name="T28" fmla="*/ 2 w 3"/>
                <a:gd name="T29" fmla="*/ 0 h 3"/>
                <a:gd name="T30" fmla="*/ 0 w 3"/>
                <a:gd name="T3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3">
                  <a:moveTo>
                    <a:pt x="0" y="1"/>
                  </a:moveTo>
                  <a:lnTo>
                    <a:pt x="0" y="1"/>
                  </a:lnTo>
                  <a:cubicBezTo>
                    <a:pt x="0" y="2"/>
                    <a:pt x="0" y="2"/>
                    <a:pt x="0" y="3"/>
                  </a:cubicBezTo>
                  <a:cubicBezTo>
                    <a:pt x="1" y="3"/>
                    <a:pt x="1" y="3"/>
                    <a:pt x="1" y="3"/>
                  </a:cubicBezTo>
                  <a:lnTo>
                    <a:pt x="3" y="3"/>
                  </a:lnTo>
                  <a:lnTo>
                    <a:pt x="3" y="2"/>
                  </a:lnTo>
                  <a:lnTo>
                    <a:pt x="2" y="2"/>
                  </a:lnTo>
                  <a:cubicBezTo>
                    <a:pt x="1" y="2"/>
                    <a:pt x="1" y="2"/>
                    <a:pt x="1" y="1"/>
                  </a:cubicBezTo>
                  <a:lnTo>
                    <a:pt x="3" y="1"/>
                  </a:lnTo>
                  <a:lnTo>
                    <a:pt x="3" y="1"/>
                  </a:lnTo>
                  <a:lnTo>
                    <a:pt x="1" y="1"/>
                  </a:lnTo>
                  <a:cubicBezTo>
                    <a:pt x="1" y="0"/>
                    <a:pt x="1" y="0"/>
                    <a:pt x="2" y="0"/>
                  </a:cubicBezTo>
                  <a:lnTo>
                    <a:pt x="3" y="0"/>
                  </a:lnTo>
                  <a:lnTo>
                    <a:pt x="3" y="0"/>
                  </a:lnTo>
                  <a:lnTo>
                    <a:pt x="2" y="0"/>
                  </a:lnTo>
                  <a:cubicBezTo>
                    <a:pt x="0" y="0"/>
                    <a:pt x="0" y="0"/>
                    <a:pt x="0" y="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38" name="Freeform 79"/>
            <p:cNvSpPr>
              <a:spLocks/>
            </p:cNvSpPr>
            <p:nvPr/>
          </p:nvSpPr>
          <p:spPr bwMode="auto">
            <a:xfrm>
              <a:off x="4656138" y="1254125"/>
              <a:ext cx="1588" cy="3175"/>
            </a:xfrm>
            <a:custGeom>
              <a:avLst/>
              <a:gdLst>
                <a:gd name="T0" fmla="*/ 0 w 1"/>
                <a:gd name="T1" fmla="*/ 3 h 3"/>
                <a:gd name="T2" fmla="*/ 0 w 1"/>
                <a:gd name="T3" fmla="*/ 3 h 3"/>
                <a:gd name="T4" fmla="*/ 1 w 1"/>
                <a:gd name="T5" fmla="*/ 3 h 3"/>
                <a:gd name="T6" fmla="*/ 1 w 1"/>
                <a:gd name="T7" fmla="*/ 0 h 3"/>
                <a:gd name="T8" fmla="*/ 0 w 1"/>
                <a:gd name="T9" fmla="*/ 0 h 3"/>
                <a:gd name="T10" fmla="*/ 0 w 1"/>
                <a:gd name="T11" fmla="*/ 3 h 3"/>
              </a:gdLst>
              <a:ahLst/>
              <a:cxnLst>
                <a:cxn ang="0">
                  <a:pos x="T0" y="T1"/>
                </a:cxn>
                <a:cxn ang="0">
                  <a:pos x="T2" y="T3"/>
                </a:cxn>
                <a:cxn ang="0">
                  <a:pos x="T4" y="T5"/>
                </a:cxn>
                <a:cxn ang="0">
                  <a:pos x="T6" y="T7"/>
                </a:cxn>
                <a:cxn ang="0">
                  <a:pos x="T8" y="T9"/>
                </a:cxn>
                <a:cxn ang="0">
                  <a:pos x="T10" y="T11"/>
                </a:cxn>
              </a:cxnLst>
              <a:rect l="0" t="0" r="r" b="b"/>
              <a:pathLst>
                <a:path w="1" h="3">
                  <a:moveTo>
                    <a:pt x="0" y="3"/>
                  </a:moveTo>
                  <a:lnTo>
                    <a:pt x="0" y="3"/>
                  </a:lnTo>
                  <a:lnTo>
                    <a:pt x="1" y="3"/>
                  </a:lnTo>
                  <a:lnTo>
                    <a:pt x="1" y="0"/>
                  </a:lnTo>
                  <a:lnTo>
                    <a:pt x="0" y="0"/>
                  </a:lnTo>
                  <a:lnTo>
                    <a:pt x="0" y="3"/>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39" name="Freeform 80"/>
            <p:cNvSpPr>
              <a:spLocks/>
            </p:cNvSpPr>
            <p:nvPr/>
          </p:nvSpPr>
          <p:spPr bwMode="auto">
            <a:xfrm>
              <a:off x="4640263" y="1241425"/>
              <a:ext cx="6350" cy="7938"/>
            </a:xfrm>
            <a:custGeom>
              <a:avLst/>
              <a:gdLst>
                <a:gd name="T0" fmla="*/ 7 w 7"/>
                <a:gd name="T1" fmla="*/ 9 h 9"/>
                <a:gd name="T2" fmla="*/ 7 w 7"/>
                <a:gd name="T3" fmla="*/ 9 h 9"/>
                <a:gd name="T4" fmla="*/ 7 w 7"/>
                <a:gd name="T5" fmla="*/ 9 h 9"/>
                <a:gd name="T6" fmla="*/ 7 w 7"/>
                <a:gd name="T7" fmla="*/ 9 h 9"/>
                <a:gd name="T8" fmla="*/ 2 w 7"/>
                <a:gd name="T9" fmla="*/ 0 h 9"/>
                <a:gd name="T10" fmla="*/ 0 w 7"/>
                <a:gd name="T11" fmla="*/ 3 h 9"/>
                <a:gd name="T12" fmla="*/ 1 w 7"/>
                <a:gd name="T13" fmla="*/ 5 h 9"/>
                <a:gd name="T14" fmla="*/ 7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7" y="9"/>
                  </a:moveTo>
                  <a:lnTo>
                    <a:pt x="7" y="9"/>
                  </a:lnTo>
                  <a:lnTo>
                    <a:pt x="7" y="9"/>
                  </a:lnTo>
                  <a:cubicBezTo>
                    <a:pt x="7" y="9"/>
                    <a:pt x="7" y="9"/>
                    <a:pt x="7" y="9"/>
                  </a:cubicBezTo>
                  <a:cubicBezTo>
                    <a:pt x="5" y="4"/>
                    <a:pt x="2" y="0"/>
                    <a:pt x="2" y="0"/>
                  </a:cubicBezTo>
                  <a:cubicBezTo>
                    <a:pt x="2" y="0"/>
                    <a:pt x="0" y="2"/>
                    <a:pt x="0" y="3"/>
                  </a:cubicBezTo>
                  <a:cubicBezTo>
                    <a:pt x="0" y="5"/>
                    <a:pt x="1" y="5"/>
                    <a:pt x="1" y="5"/>
                  </a:cubicBezTo>
                  <a:cubicBezTo>
                    <a:pt x="3" y="7"/>
                    <a:pt x="6" y="9"/>
                    <a:pt x="7" y="9"/>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40" name="Freeform 81"/>
            <p:cNvSpPr>
              <a:spLocks/>
            </p:cNvSpPr>
            <p:nvPr/>
          </p:nvSpPr>
          <p:spPr bwMode="auto">
            <a:xfrm>
              <a:off x="4641850" y="1250950"/>
              <a:ext cx="4763" cy="1588"/>
            </a:xfrm>
            <a:custGeom>
              <a:avLst/>
              <a:gdLst>
                <a:gd name="T0" fmla="*/ 6 w 6"/>
                <a:gd name="T1" fmla="*/ 0 h 2"/>
                <a:gd name="T2" fmla="*/ 6 w 6"/>
                <a:gd name="T3" fmla="*/ 0 h 2"/>
                <a:gd name="T4" fmla="*/ 6 w 6"/>
                <a:gd name="T5" fmla="*/ 0 h 2"/>
                <a:gd name="T6" fmla="*/ 6 w 6"/>
                <a:gd name="T7" fmla="*/ 0 h 2"/>
                <a:gd name="T8" fmla="*/ 0 w 6"/>
                <a:gd name="T9" fmla="*/ 0 h 2"/>
                <a:gd name="T10" fmla="*/ 3 w 6"/>
                <a:gd name="T11" fmla="*/ 2 h 2"/>
                <a:gd name="T12" fmla="*/ 6 w 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6" h="2">
                  <a:moveTo>
                    <a:pt x="6" y="0"/>
                  </a:moveTo>
                  <a:lnTo>
                    <a:pt x="6" y="0"/>
                  </a:lnTo>
                  <a:cubicBezTo>
                    <a:pt x="6" y="0"/>
                    <a:pt x="6" y="0"/>
                    <a:pt x="6" y="0"/>
                  </a:cubicBezTo>
                  <a:cubicBezTo>
                    <a:pt x="6" y="0"/>
                    <a:pt x="6" y="0"/>
                    <a:pt x="6" y="0"/>
                  </a:cubicBezTo>
                  <a:lnTo>
                    <a:pt x="0" y="0"/>
                  </a:lnTo>
                  <a:cubicBezTo>
                    <a:pt x="0" y="1"/>
                    <a:pt x="1" y="2"/>
                    <a:pt x="3" y="2"/>
                  </a:cubicBezTo>
                  <a:cubicBezTo>
                    <a:pt x="3" y="2"/>
                    <a:pt x="5" y="1"/>
                    <a:pt x="6"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41" name="Freeform 82"/>
            <p:cNvSpPr>
              <a:spLocks/>
            </p:cNvSpPr>
            <p:nvPr/>
          </p:nvSpPr>
          <p:spPr bwMode="auto">
            <a:xfrm>
              <a:off x="4640263" y="1246188"/>
              <a:ext cx="6350" cy="4763"/>
            </a:xfrm>
            <a:custGeom>
              <a:avLst/>
              <a:gdLst>
                <a:gd name="T0" fmla="*/ 2 w 8"/>
                <a:gd name="T1" fmla="*/ 4 h 5"/>
                <a:gd name="T2" fmla="*/ 2 w 8"/>
                <a:gd name="T3" fmla="*/ 4 h 5"/>
                <a:gd name="T4" fmla="*/ 3 w 8"/>
                <a:gd name="T5" fmla="*/ 5 h 5"/>
                <a:gd name="T6" fmla="*/ 8 w 8"/>
                <a:gd name="T7" fmla="*/ 5 h 5"/>
                <a:gd name="T8" fmla="*/ 8 w 8"/>
                <a:gd name="T9" fmla="*/ 5 h 5"/>
                <a:gd name="T10" fmla="*/ 8 w 8"/>
                <a:gd name="T11" fmla="*/ 5 h 5"/>
                <a:gd name="T12" fmla="*/ 0 w 8"/>
                <a:gd name="T13" fmla="*/ 0 h 5"/>
                <a:gd name="T14" fmla="*/ 0 w 8"/>
                <a:gd name="T15" fmla="*/ 1 h 5"/>
                <a:gd name="T16" fmla="*/ 0 w 8"/>
                <a:gd name="T17" fmla="*/ 2 h 5"/>
                <a:gd name="T18" fmla="*/ 0 w 8"/>
                <a:gd name="T19" fmla="*/ 3 h 5"/>
                <a:gd name="T20" fmla="*/ 2 w 8"/>
                <a:gd name="T2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5">
                  <a:moveTo>
                    <a:pt x="2" y="4"/>
                  </a:moveTo>
                  <a:lnTo>
                    <a:pt x="2" y="4"/>
                  </a:lnTo>
                  <a:cubicBezTo>
                    <a:pt x="3" y="5"/>
                    <a:pt x="3" y="5"/>
                    <a:pt x="3" y="5"/>
                  </a:cubicBezTo>
                  <a:cubicBezTo>
                    <a:pt x="3" y="5"/>
                    <a:pt x="7" y="5"/>
                    <a:pt x="8" y="5"/>
                  </a:cubicBezTo>
                  <a:lnTo>
                    <a:pt x="8" y="5"/>
                  </a:lnTo>
                  <a:cubicBezTo>
                    <a:pt x="8" y="5"/>
                    <a:pt x="8" y="5"/>
                    <a:pt x="8" y="5"/>
                  </a:cubicBezTo>
                  <a:cubicBezTo>
                    <a:pt x="5" y="3"/>
                    <a:pt x="0" y="0"/>
                    <a:pt x="0" y="0"/>
                  </a:cubicBezTo>
                  <a:cubicBezTo>
                    <a:pt x="0" y="0"/>
                    <a:pt x="0" y="1"/>
                    <a:pt x="0" y="1"/>
                  </a:cubicBezTo>
                  <a:lnTo>
                    <a:pt x="0" y="2"/>
                  </a:lnTo>
                  <a:cubicBezTo>
                    <a:pt x="0" y="2"/>
                    <a:pt x="0" y="3"/>
                    <a:pt x="0" y="3"/>
                  </a:cubicBezTo>
                  <a:cubicBezTo>
                    <a:pt x="1" y="4"/>
                    <a:pt x="2" y="4"/>
                    <a:pt x="2" y="4"/>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42" name="Freeform 83"/>
            <p:cNvSpPr>
              <a:spLocks/>
            </p:cNvSpPr>
            <p:nvPr/>
          </p:nvSpPr>
          <p:spPr bwMode="auto">
            <a:xfrm>
              <a:off x="4645025" y="1239838"/>
              <a:ext cx="4763" cy="9525"/>
            </a:xfrm>
            <a:custGeom>
              <a:avLst/>
              <a:gdLst>
                <a:gd name="T0" fmla="*/ 4 w 5"/>
                <a:gd name="T1" fmla="*/ 10 h 11"/>
                <a:gd name="T2" fmla="*/ 4 w 5"/>
                <a:gd name="T3" fmla="*/ 10 h 11"/>
                <a:gd name="T4" fmla="*/ 4 w 5"/>
                <a:gd name="T5" fmla="*/ 10 h 11"/>
                <a:gd name="T6" fmla="*/ 4 w 5"/>
                <a:gd name="T7" fmla="*/ 10 h 11"/>
                <a:gd name="T8" fmla="*/ 3 w 5"/>
                <a:gd name="T9" fmla="*/ 0 h 11"/>
                <a:gd name="T10" fmla="*/ 2 w 5"/>
                <a:gd name="T11" fmla="*/ 0 h 11"/>
                <a:gd name="T12" fmla="*/ 0 w 5"/>
                <a:gd name="T13" fmla="*/ 2 h 11"/>
                <a:gd name="T14" fmla="*/ 0 w 5"/>
                <a:gd name="T15" fmla="*/ 4 h 11"/>
                <a:gd name="T16" fmla="*/ 4 w 5"/>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1">
                  <a:moveTo>
                    <a:pt x="4" y="10"/>
                  </a:moveTo>
                  <a:lnTo>
                    <a:pt x="4" y="10"/>
                  </a:lnTo>
                  <a:cubicBezTo>
                    <a:pt x="4" y="11"/>
                    <a:pt x="4" y="10"/>
                    <a:pt x="4" y="10"/>
                  </a:cubicBezTo>
                  <a:cubicBezTo>
                    <a:pt x="4" y="10"/>
                    <a:pt x="4" y="10"/>
                    <a:pt x="4" y="10"/>
                  </a:cubicBezTo>
                  <a:cubicBezTo>
                    <a:pt x="5" y="2"/>
                    <a:pt x="3" y="0"/>
                    <a:pt x="3" y="0"/>
                  </a:cubicBezTo>
                  <a:cubicBezTo>
                    <a:pt x="3" y="0"/>
                    <a:pt x="2" y="0"/>
                    <a:pt x="2" y="0"/>
                  </a:cubicBezTo>
                  <a:cubicBezTo>
                    <a:pt x="1" y="0"/>
                    <a:pt x="0" y="2"/>
                    <a:pt x="0" y="2"/>
                  </a:cubicBezTo>
                  <a:cubicBezTo>
                    <a:pt x="0" y="3"/>
                    <a:pt x="0" y="4"/>
                    <a:pt x="0" y="4"/>
                  </a:cubicBezTo>
                  <a:cubicBezTo>
                    <a:pt x="1" y="6"/>
                    <a:pt x="3" y="10"/>
                    <a:pt x="4" y="1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43" name="Freeform 84"/>
            <p:cNvSpPr>
              <a:spLocks/>
            </p:cNvSpPr>
            <p:nvPr/>
          </p:nvSpPr>
          <p:spPr bwMode="auto">
            <a:xfrm>
              <a:off x="4648200" y="1239838"/>
              <a:ext cx="4763" cy="9525"/>
            </a:xfrm>
            <a:custGeom>
              <a:avLst/>
              <a:gdLst>
                <a:gd name="T0" fmla="*/ 1 w 5"/>
                <a:gd name="T1" fmla="*/ 10 h 11"/>
                <a:gd name="T2" fmla="*/ 1 w 5"/>
                <a:gd name="T3" fmla="*/ 10 h 11"/>
                <a:gd name="T4" fmla="*/ 1 w 5"/>
                <a:gd name="T5" fmla="*/ 10 h 11"/>
                <a:gd name="T6" fmla="*/ 5 w 5"/>
                <a:gd name="T7" fmla="*/ 4 h 11"/>
                <a:gd name="T8" fmla="*/ 5 w 5"/>
                <a:gd name="T9" fmla="*/ 2 h 11"/>
                <a:gd name="T10" fmla="*/ 3 w 5"/>
                <a:gd name="T11" fmla="*/ 0 h 11"/>
                <a:gd name="T12" fmla="*/ 2 w 5"/>
                <a:gd name="T13" fmla="*/ 0 h 11"/>
                <a:gd name="T14" fmla="*/ 1 w 5"/>
                <a:gd name="T15" fmla="*/ 10 h 11"/>
                <a:gd name="T16" fmla="*/ 1 w 5"/>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1">
                  <a:moveTo>
                    <a:pt x="1" y="10"/>
                  </a:moveTo>
                  <a:lnTo>
                    <a:pt x="1" y="10"/>
                  </a:lnTo>
                  <a:cubicBezTo>
                    <a:pt x="1" y="11"/>
                    <a:pt x="1" y="10"/>
                    <a:pt x="1" y="10"/>
                  </a:cubicBezTo>
                  <a:cubicBezTo>
                    <a:pt x="2" y="10"/>
                    <a:pt x="4" y="6"/>
                    <a:pt x="5" y="4"/>
                  </a:cubicBezTo>
                  <a:cubicBezTo>
                    <a:pt x="5" y="4"/>
                    <a:pt x="5" y="2"/>
                    <a:pt x="5" y="2"/>
                  </a:cubicBezTo>
                  <a:cubicBezTo>
                    <a:pt x="5" y="2"/>
                    <a:pt x="4" y="0"/>
                    <a:pt x="3" y="0"/>
                  </a:cubicBezTo>
                  <a:cubicBezTo>
                    <a:pt x="3" y="0"/>
                    <a:pt x="2" y="0"/>
                    <a:pt x="2" y="0"/>
                  </a:cubicBezTo>
                  <a:cubicBezTo>
                    <a:pt x="2" y="0"/>
                    <a:pt x="0" y="2"/>
                    <a:pt x="1" y="10"/>
                  </a:cubicBezTo>
                  <a:cubicBezTo>
                    <a:pt x="1" y="10"/>
                    <a:pt x="1" y="10"/>
                    <a:pt x="1" y="1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44" name="Freeform 85"/>
            <p:cNvSpPr>
              <a:spLocks/>
            </p:cNvSpPr>
            <p:nvPr/>
          </p:nvSpPr>
          <p:spPr bwMode="auto">
            <a:xfrm>
              <a:off x="4649788" y="1250950"/>
              <a:ext cx="6350" cy="3175"/>
            </a:xfrm>
            <a:custGeom>
              <a:avLst/>
              <a:gdLst>
                <a:gd name="T0" fmla="*/ 0 w 6"/>
                <a:gd name="T1" fmla="*/ 0 h 3"/>
                <a:gd name="T2" fmla="*/ 0 w 6"/>
                <a:gd name="T3" fmla="*/ 0 h 3"/>
                <a:gd name="T4" fmla="*/ 0 w 6"/>
                <a:gd name="T5" fmla="*/ 0 h 3"/>
                <a:gd name="T6" fmla="*/ 3 w 6"/>
                <a:gd name="T7" fmla="*/ 2 h 3"/>
                <a:gd name="T8" fmla="*/ 6 w 6"/>
                <a:gd name="T9" fmla="*/ 0 h 3"/>
                <a:gd name="T10" fmla="*/ 0 w 6"/>
                <a:gd name="T11" fmla="*/ 0 h 3"/>
                <a:gd name="T12" fmla="*/ 0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0" y="0"/>
                  </a:moveTo>
                  <a:lnTo>
                    <a:pt x="0" y="0"/>
                  </a:lnTo>
                  <a:lnTo>
                    <a:pt x="0" y="0"/>
                  </a:lnTo>
                  <a:cubicBezTo>
                    <a:pt x="1" y="1"/>
                    <a:pt x="3" y="2"/>
                    <a:pt x="3" y="2"/>
                  </a:cubicBezTo>
                  <a:cubicBezTo>
                    <a:pt x="3" y="2"/>
                    <a:pt x="5" y="3"/>
                    <a:pt x="6" y="0"/>
                  </a:cubicBezTo>
                  <a:lnTo>
                    <a:pt x="0" y="0"/>
                  </a:lnTo>
                  <a:cubicBezTo>
                    <a:pt x="0" y="0"/>
                    <a:pt x="0" y="0"/>
                    <a:pt x="0"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45" name="Freeform 86"/>
            <p:cNvSpPr>
              <a:spLocks/>
            </p:cNvSpPr>
            <p:nvPr/>
          </p:nvSpPr>
          <p:spPr bwMode="auto">
            <a:xfrm>
              <a:off x="4649788" y="1246188"/>
              <a:ext cx="7938" cy="4763"/>
            </a:xfrm>
            <a:custGeom>
              <a:avLst/>
              <a:gdLst>
                <a:gd name="T0" fmla="*/ 0 w 8"/>
                <a:gd name="T1" fmla="*/ 5 h 5"/>
                <a:gd name="T2" fmla="*/ 0 w 8"/>
                <a:gd name="T3" fmla="*/ 5 h 5"/>
                <a:gd name="T4" fmla="*/ 0 w 8"/>
                <a:gd name="T5" fmla="*/ 5 h 5"/>
                <a:gd name="T6" fmla="*/ 5 w 8"/>
                <a:gd name="T7" fmla="*/ 5 h 5"/>
                <a:gd name="T8" fmla="*/ 6 w 8"/>
                <a:gd name="T9" fmla="*/ 4 h 5"/>
                <a:gd name="T10" fmla="*/ 8 w 8"/>
                <a:gd name="T11" fmla="*/ 3 h 5"/>
                <a:gd name="T12" fmla="*/ 8 w 8"/>
                <a:gd name="T13" fmla="*/ 1 h 5"/>
                <a:gd name="T14" fmla="*/ 8 w 8"/>
                <a:gd name="T15" fmla="*/ 1 h 5"/>
                <a:gd name="T16" fmla="*/ 8 w 8"/>
                <a:gd name="T17" fmla="*/ 0 h 5"/>
                <a:gd name="T18" fmla="*/ 0 w 8"/>
                <a:gd name="T19" fmla="*/ 5 h 5"/>
                <a:gd name="T20" fmla="*/ 0 w 8"/>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5">
                  <a:moveTo>
                    <a:pt x="0" y="5"/>
                  </a:moveTo>
                  <a:lnTo>
                    <a:pt x="0" y="5"/>
                  </a:lnTo>
                  <a:cubicBezTo>
                    <a:pt x="0" y="5"/>
                    <a:pt x="0" y="5"/>
                    <a:pt x="0" y="5"/>
                  </a:cubicBezTo>
                  <a:cubicBezTo>
                    <a:pt x="1" y="5"/>
                    <a:pt x="5" y="5"/>
                    <a:pt x="5" y="5"/>
                  </a:cubicBezTo>
                  <a:cubicBezTo>
                    <a:pt x="5" y="5"/>
                    <a:pt x="5" y="5"/>
                    <a:pt x="6" y="4"/>
                  </a:cubicBezTo>
                  <a:cubicBezTo>
                    <a:pt x="6" y="4"/>
                    <a:pt x="7" y="4"/>
                    <a:pt x="8" y="3"/>
                  </a:cubicBezTo>
                  <a:cubicBezTo>
                    <a:pt x="8" y="3"/>
                    <a:pt x="8" y="2"/>
                    <a:pt x="8" y="1"/>
                  </a:cubicBezTo>
                  <a:lnTo>
                    <a:pt x="8" y="1"/>
                  </a:lnTo>
                  <a:cubicBezTo>
                    <a:pt x="8" y="1"/>
                    <a:pt x="8" y="0"/>
                    <a:pt x="8" y="0"/>
                  </a:cubicBezTo>
                  <a:cubicBezTo>
                    <a:pt x="8" y="0"/>
                    <a:pt x="3" y="3"/>
                    <a:pt x="0" y="5"/>
                  </a:cubicBezTo>
                  <a:cubicBezTo>
                    <a:pt x="0" y="5"/>
                    <a:pt x="0" y="5"/>
                    <a:pt x="0" y="5"/>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46" name="Freeform 87"/>
            <p:cNvSpPr>
              <a:spLocks/>
            </p:cNvSpPr>
            <p:nvPr/>
          </p:nvSpPr>
          <p:spPr bwMode="auto">
            <a:xfrm>
              <a:off x="4649788" y="1241425"/>
              <a:ext cx="6350" cy="7938"/>
            </a:xfrm>
            <a:custGeom>
              <a:avLst/>
              <a:gdLst>
                <a:gd name="T0" fmla="*/ 0 w 7"/>
                <a:gd name="T1" fmla="*/ 9 h 9"/>
                <a:gd name="T2" fmla="*/ 0 w 7"/>
                <a:gd name="T3" fmla="*/ 9 h 9"/>
                <a:gd name="T4" fmla="*/ 0 w 7"/>
                <a:gd name="T5" fmla="*/ 9 h 9"/>
                <a:gd name="T6" fmla="*/ 6 w 7"/>
                <a:gd name="T7" fmla="*/ 5 h 9"/>
                <a:gd name="T8" fmla="*/ 7 w 7"/>
                <a:gd name="T9" fmla="*/ 3 h 9"/>
                <a:gd name="T10" fmla="*/ 5 w 7"/>
                <a:gd name="T11" fmla="*/ 0 h 9"/>
                <a:gd name="T12" fmla="*/ 0 w 7"/>
                <a:gd name="T13" fmla="*/ 9 h 9"/>
                <a:gd name="T14" fmla="*/ 0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0" y="9"/>
                  </a:moveTo>
                  <a:lnTo>
                    <a:pt x="0" y="9"/>
                  </a:lnTo>
                  <a:cubicBezTo>
                    <a:pt x="0" y="9"/>
                    <a:pt x="0" y="9"/>
                    <a:pt x="0" y="9"/>
                  </a:cubicBezTo>
                  <a:cubicBezTo>
                    <a:pt x="1" y="9"/>
                    <a:pt x="4" y="7"/>
                    <a:pt x="6" y="5"/>
                  </a:cubicBezTo>
                  <a:cubicBezTo>
                    <a:pt x="6" y="5"/>
                    <a:pt x="7" y="5"/>
                    <a:pt x="7" y="3"/>
                  </a:cubicBezTo>
                  <a:cubicBezTo>
                    <a:pt x="7" y="2"/>
                    <a:pt x="5" y="0"/>
                    <a:pt x="5" y="0"/>
                  </a:cubicBezTo>
                  <a:cubicBezTo>
                    <a:pt x="5" y="0"/>
                    <a:pt x="2" y="4"/>
                    <a:pt x="0" y="9"/>
                  </a:cubicBezTo>
                  <a:cubicBezTo>
                    <a:pt x="0" y="9"/>
                    <a:pt x="0" y="9"/>
                    <a:pt x="0" y="9"/>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47" name="Freeform 88"/>
            <p:cNvSpPr>
              <a:spLocks/>
            </p:cNvSpPr>
            <p:nvPr/>
          </p:nvSpPr>
          <p:spPr bwMode="auto">
            <a:xfrm>
              <a:off x="5246688" y="1128713"/>
              <a:ext cx="11113" cy="9525"/>
            </a:xfrm>
            <a:custGeom>
              <a:avLst/>
              <a:gdLst>
                <a:gd name="T0" fmla="*/ 8 w 10"/>
                <a:gd name="T1" fmla="*/ 4 h 10"/>
                <a:gd name="T2" fmla="*/ 8 w 10"/>
                <a:gd name="T3" fmla="*/ 4 h 10"/>
                <a:gd name="T4" fmla="*/ 3 w 10"/>
                <a:gd name="T5" fmla="*/ 4 h 10"/>
                <a:gd name="T6" fmla="*/ 3 w 10"/>
                <a:gd name="T7" fmla="*/ 0 h 10"/>
                <a:gd name="T8" fmla="*/ 0 w 10"/>
                <a:gd name="T9" fmla="*/ 0 h 10"/>
                <a:gd name="T10" fmla="*/ 0 w 10"/>
                <a:gd name="T11" fmla="*/ 10 h 10"/>
                <a:gd name="T12" fmla="*/ 3 w 10"/>
                <a:gd name="T13" fmla="*/ 10 h 10"/>
                <a:gd name="T14" fmla="*/ 3 w 10"/>
                <a:gd name="T15" fmla="*/ 6 h 10"/>
                <a:gd name="T16" fmla="*/ 8 w 10"/>
                <a:gd name="T17" fmla="*/ 6 h 10"/>
                <a:gd name="T18" fmla="*/ 8 w 10"/>
                <a:gd name="T19" fmla="*/ 10 h 10"/>
                <a:gd name="T20" fmla="*/ 10 w 10"/>
                <a:gd name="T21" fmla="*/ 10 h 10"/>
                <a:gd name="T22" fmla="*/ 10 w 10"/>
                <a:gd name="T23" fmla="*/ 0 h 10"/>
                <a:gd name="T24" fmla="*/ 8 w 10"/>
                <a:gd name="T25" fmla="*/ 0 h 10"/>
                <a:gd name="T26" fmla="*/ 8 w 10"/>
                <a:gd name="T2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8" y="4"/>
                  </a:moveTo>
                  <a:lnTo>
                    <a:pt x="8" y="4"/>
                  </a:lnTo>
                  <a:lnTo>
                    <a:pt x="3" y="4"/>
                  </a:lnTo>
                  <a:lnTo>
                    <a:pt x="3" y="0"/>
                  </a:lnTo>
                  <a:lnTo>
                    <a:pt x="0" y="0"/>
                  </a:lnTo>
                  <a:lnTo>
                    <a:pt x="0" y="10"/>
                  </a:lnTo>
                  <a:lnTo>
                    <a:pt x="3" y="10"/>
                  </a:lnTo>
                  <a:lnTo>
                    <a:pt x="3" y="6"/>
                  </a:lnTo>
                  <a:lnTo>
                    <a:pt x="8" y="6"/>
                  </a:lnTo>
                  <a:lnTo>
                    <a:pt x="8" y="10"/>
                  </a:lnTo>
                  <a:lnTo>
                    <a:pt x="10" y="10"/>
                  </a:lnTo>
                  <a:lnTo>
                    <a:pt x="10" y="0"/>
                  </a:lnTo>
                  <a:lnTo>
                    <a:pt x="8" y="0"/>
                  </a:lnTo>
                  <a:lnTo>
                    <a:pt x="8" y="4"/>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48" name="Freeform 89"/>
            <p:cNvSpPr>
              <a:spLocks/>
            </p:cNvSpPr>
            <p:nvPr/>
          </p:nvSpPr>
          <p:spPr bwMode="auto">
            <a:xfrm>
              <a:off x="5259388" y="1128713"/>
              <a:ext cx="9525" cy="9525"/>
            </a:xfrm>
            <a:custGeom>
              <a:avLst/>
              <a:gdLst>
                <a:gd name="T0" fmla="*/ 8 w 10"/>
                <a:gd name="T1" fmla="*/ 6 h 10"/>
                <a:gd name="T2" fmla="*/ 8 w 10"/>
                <a:gd name="T3" fmla="*/ 6 h 10"/>
                <a:gd name="T4" fmla="*/ 5 w 10"/>
                <a:gd name="T5" fmla="*/ 8 h 10"/>
                <a:gd name="T6" fmla="*/ 2 w 10"/>
                <a:gd name="T7" fmla="*/ 6 h 10"/>
                <a:gd name="T8" fmla="*/ 2 w 10"/>
                <a:gd name="T9" fmla="*/ 0 h 10"/>
                <a:gd name="T10" fmla="*/ 0 w 10"/>
                <a:gd name="T11" fmla="*/ 0 h 10"/>
                <a:gd name="T12" fmla="*/ 0 w 10"/>
                <a:gd name="T13" fmla="*/ 6 h 10"/>
                <a:gd name="T14" fmla="*/ 1 w 10"/>
                <a:gd name="T15" fmla="*/ 9 h 10"/>
                <a:gd name="T16" fmla="*/ 5 w 10"/>
                <a:gd name="T17" fmla="*/ 10 h 10"/>
                <a:gd name="T18" fmla="*/ 9 w 10"/>
                <a:gd name="T19" fmla="*/ 9 h 10"/>
                <a:gd name="T20" fmla="*/ 10 w 10"/>
                <a:gd name="T21" fmla="*/ 6 h 10"/>
                <a:gd name="T22" fmla="*/ 10 w 10"/>
                <a:gd name="T23" fmla="*/ 0 h 10"/>
                <a:gd name="T24" fmla="*/ 8 w 10"/>
                <a:gd name="T25" fmla="*/ 0 h 10"/>
                <a:gd name="T26" fmla="*/ 8 w 10"/>
                <a:gd name="T2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8" y="6"/>
                  </a:moveTo>
                  <a:lnTo>
                    <a:pt x="8" y="6"/>
                  </a:lnTo>
                  <a:cubicBezTo>
                    <a:pt x="8" y="8"/>
                    <a:pt x="7" y="8"/>
                    <a:pt x="5" y="8"/>
                  </a:cubicBezTo>
                  <a:cubicBezTo>
                    <a:pt x="3" y="8"/>
                    <a:pt x="2" y="8"/>
                    <a:pt x="2" y="6"/>
                  </a:cubicBezTo>
                  <a:lnTo>
                    <a:pt x="2" y="0"/>
                  </a:lnTo>
                  <a:lnTo>
                    <a:pt x="0" y="0"/>
                  </a:lnTo>
                  <a:lnTo>
                    <a:pt x="0" y="6"/>
                  </a:lnTo>
                  <a:cubicBezTo>
                    <a:pt x="0" y="7"/>
                    <a:pt x="0" y="8"/>
                    <a:pt x="1" y="9"/>
                  </a:cubicBezTo>
                  <a:cubicBezTo>
                    <a:pt x="2" y="10"/>
                    <a:pt x="3" y="10"/>
                    <a:pt x="5" y="10"/>
                  </a:cubicBezTo>
                  <a:cubicBezTo>
                    <a:pt x="7" y="10"/>
                    <a:pt x="8" y="10"/>
                    <a:pt x="9" y="9"/>
                  </a:cubicBezTo>
                  <a:cubicBezTo>
                    <a:pt x="10" y="8"/>
                    <a:pt x="10" y="7"/>
                    <a:pt x="10" y="6"/>
                  </a:cubicBezTo>
                  <a:lnTo>
                    <a:pt x="10" y="0"/>
                  </a:lnTo>
                  <a:lnTo>
                    <a:pt x="8" y="0"/>
                  </a:lnTo>
                  <a:lnTo>
                    <a:pt x="8" y="6"/>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49" name="Freeform 90"/>
            <p:cNvSpPr>
              <a:spLocks noEditPoints="1"/>
            </p:cNvSpPr>
            <p:nvPr/>
          </p:nvSpPr>
          <p:spPr bwMode="auto">
            <a:xfrm>
              <a:off x="5268913" y="1128713"/>
              <a:ext cx="11113" cy="9525"/>
            </a:xfrm>
            <a:custGeom>
              <a:avLst/>
              <a:gdLst>
                <a:gd name="T0" fmla="*/ 5 w 12"/>
                <a:gd name="T1" fmla="*/ 6 h 10"/>
                <a:gd name="T2" fmla="*/ 5 w 12"/>
                <a:gd name="T3" fmla="*/ 6 h 10"/>
                <a:gd name="T4" fmla="*/ 6 w 12"/>
                <a:gd name="T5" fmla="*/ 2 h 10"/>
                <a:gd name="T6" fmla="*/ 8 w 12"/>
                <a:gd name="T7" fmla="*/ 6 h 10"/>
                <a:gd name="T8" fmla="*/ 5 w 12"/>
                <a:gd name="T9" fmla="*/ 6 h 10"/>
                <a:gd name="T10" fmla="*/ 5 w 12"/>
                <a:gd name="T11" fmla="*/ 0 h 10"/>
                <a:gd name="T12" fmla="*/ 5 w 12"/>
                <a:gd name="T13" fmla="*/ 0 h 10"/>
                <a:gd name="T14" fmla="*/ 0 w 12"/>
                <a:gd name="T15" fmla="*/ 10 h 10"/>
                <a:gd name="T16" fmla="*/ 3 w 12"/>
                <a:gd name="T17" fmla="*/ 10 h 10"/>
                <a:gd name="T18" fmla="*/ 4 w 12"/>
                <a:gd name="T19" fmla="*/ 8 h 10"/>
                <a:gd name="T20" fmla="*/ 9 w 12"/>
                <a:gd name="T21" fmla="*/ 8 h 10"/>
                <a:gd name="T22" fmla="*/ 10 w 12"/>
                <a:gd name="T23" fmla="*/ 10 h 10"/>
                <a:gd name="T24" fmla="*/ 12 w 12"/>
                <a:gd name="T25" fmla="*/ 10 h 10"/>
                <a:gd name="T26" fmla="*/ 8 w 12"/>
                <a:gd name="T27" fmla="*/ 0 h 10"/>
                <a:gd name="T28" fmla="*/ 5 w 12"/>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0">
                  <a:moveTo>
                    <a:pt x="5" y="6"/>
                  </a:moveTo>
                  <a:lnTo>
                    <a:pt x="5" y="6"/>
                  </a:lnTo>
                  <a:lnTo>
                    <a:pt x="6" y="2"/>
                  </a:lnTo>
                  <a:lnTo>
                    <a:pt x="8" y="6"/>
                  </a:lnTo>
                  <a:lnTo>
                    <a:pt x="5" y="6"/>
                  </a:lnTo>
                  <a:close/>
                  <a:moveTo>
                    <a:pt x="5" y="0"/>
                  </a:moveTo>
                  <a:lnTo>
                    <a:pt x="5" y="0"/>
                  </a:lnTo>
                  <a:lnTo>
                    <a:pt x="0" y="10"/>
                  </a:lnTo>
                  <a:lnTo>
                    <a:pt x="3" y="10"/>
                  </a:lnTo>
                  <a:lnTo>
                    <a:pt x="4" y="8"/>
                  </a:lnTo>
                  <a:lnTo>
                    <a:pt x="9" y="8"/>
                  </a:lnTo>
                  <a:lnTo>
                    <a:pt x="10" y="10"/>
                  </a:lnTo>
                  <a:lnTo>
                    <a:pt x="12" y="10"/>
                  </a:lnTo>
                  <a:lnTo>
                    <a:pt x="8" y="0"/>
                  </a:lnTo>
                  <a:lnTo>
                    <a:pt x="5"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50" name="Freeform 91"/>
            <p:cNvSpPr>
              <a:spLocks/>
            </p:cNvSpPr>
            <p:nvPr/>
          </p:nvSpPr>
          <p:spPr bwMode="auto">
            <a:xfrm>
              <a:off x="5278438" y="1128713"/>
              <a:ext cx="17463" cy="9525"/>
            </a:xfrm>
            <a:custGeom>
              <a:avLst/>
              <a:gdLst>
                <a:gd name="T0" fmla="*/ 12 w 17"/>
                <a:gd name="T1" fmla="*/ 8 h 10"/>
                <a:gd name="T2" fmla="*/ 12 w 17"/>
                <a:gd name="T3" fmla="*/ 8 h 10"/>
                <a:gd name="T4" fmla="*/ 10 w 17"/>
                <a:gd name="T5" fmla="*/ 0 h 10"/>
                <a:gd name="T6" fmla="*/ 7 w 17"/>
                <a:gd name="T7" fmla="*/ 0 h 10"/>
                <a:gd name="T8" fmla="*/ 5 w 17"/>
                <a:gd name="T9" fmla="*/ 8 h 10"/>
                <a:gd name="T10" fmla="*/ 2 w 17"/>
                <a:gd name="T11" fmla="*/ 0 h 10"/>
                <a:gd name="T12" fmla="*/ 0 w 17"/>
                <a:gd name="T13" fmla="*/ 0 h 10"/>
                <a:gd name="T14" fmla="*/ 4 w 17"/>
                <a:gd name="T15" fmla="*/ 10 h 10"/>
                <a:gd name="T16" fmla="*/ 6 w 17"/>
                <a:gd name="T17" fmla="*/ 10 h 10"/>
                <a:gd name="T18" fmla="*/ 9 w 17"/>
                <a:gd name="T19" fmla="*/ 2 h 10"/>
                <a:gd name="T20" fmla="*/ 11 w 17"/>
                <a:gd name="T21" fmla="*/ 10 h 10"/>
                <a:gd name="T22" fmla="*/ 14 w 17"/>
                <a:gd name="T23" fmla="*/ 10 h 10"/>
                <a:gd name="T24" fmla="*/ 17 w 17"/>
                <a:gd name="T25" fmla="*/ 0 h 10"/>
                <a:gd name="T26" fmla="*/ 15 w 17"/>
                <a:gd name="T27" fmla="*/ 0 h 10"/>
                <a:gd name="T28" fmla="*/ 12 w 17"/>
                <a:gd name="T2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0">
                  <a:moveTo>
                    <a:pt x="12" y="8"/>
                  </a:moveTo>
                  <a:lnTo>
                    <a:pt x="12" y="8"/>
                  </a:lnTo>
                  <a:lnTo>
                    <a:pt x="10" y="0"/>
                  </a:lnTo>
                  <a:lnTo>
                    <a:pt x="7" y="0"/>
                  </a:lnTo>
                  <a:lnTo>
                    <a:pt x="5" y="8"/>
                  </a:lnTo>
                  <a:lnTo>
                    <a:pt x="2" y="0"/>
                  </a:lnTo>
                  <a:lnTo>
                    <a:pt x="0" y="0"/>
                  </a:lnTo>
                  <a:lnTo>
                    <a:pt x="4" y="10"/>
                  </a:lnTo>
                  <a:lnTo>
                    <a:pt x="6" y="10"/>
                  </a:lnTo>
                  <a:lnTo>
                    <a:pt x="9" y="2"/>
                  </a:lnTo>
                  <a:lnTo>
                    <a:pt x="11" y="10"/>
                  </a:lnTo>
                  <a:lnTo>
                    <a:pt x="14" y="10"/>
                  </a:lnTo>
                  <a:lnTo>
                    <a:pt x="17" y="0"/>
                  </a:lnTo>
                  <a:lnTo>
                    <a:pt x="15" y="0"/>
                  </a:lnTo>
                  <a:lnTo>
                    <a:pt x="12" y="8"/>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51" name="Freeform 92"/>
            <p:cNvSpPr>
              <a:spLocks/>
            </p:cNvSpPr>
            <p:nvPr/>
          </p:nvSpPr>
          <p:spPr bwMode="auto">
            <a:xfrm>
              <a:off x="5295900" y="1128713"/>
              <a:ext cx="9525" cy="9525"/>
            </a:xfrm>
            <a:custGeom>
              <a:avLst/>
              <a:gdLst>
                <a:gd name="T0" fmla="*/ 0 w 9"/>
                <a:gd name="T1" fmla="*/ 5 h 10"/>
                <a:gd name="T2" fmla="*/ 0 w 9"/>
                <a:gd name="T3" fmla="*/ 5 h 10"/>
                <a:gd name="T4" fmla="*/ 1 w 9"/>
                <a:gd name="T5" fmla="*/ 9 h 10"/>
                <a:gd name="T6" fmla="*/ 5 w 9"/>
                <a:gd name="T7" fmla="*/ 10 h 10"/>
                <a:gd name="T8" fmla="*/ 9 w 9"/>
                <a:gd name="T9" fmla="*/ 10 h 10"/>
                <a:gd name="T10" fmla="*/ 9 w 9"/>
                <a:gd name="T11" fmla="*/ 8 h 10"/>
                <a:gd name="T12" fmla="*/ 5 w 9"/>
                <a:gd name="T13" fmla="*/ 8 h 10"/>
                <a:gd name="T14" fmla="*/ 2 w 9"/>
                <a:gd name="T15" fmla="*/ 6 h 10"/>
                <a:gd name="T16" fmla="*/ 9 w 9"/>
                <a:gd name="T17" fmla="*/ 6 h 10"/>
                <a:gd name="T18" fmla="*/ 9 w 9"/>
                <a:gd name="T19" fmla="*/ 4 h 10"/>
                <a:gd name="T20" fmla="*/ 2 w 9"/>
                <a:gd name="T21" fmla="*/ 4 h 10"/>
                <a:gd name="T22" fmla="*/ 5 w 9"/>
                <a:gd name="T23" fmla="*/ 2 h 10"/>
                <a:gd name="T24" fmla="*/ 9 w 9"/>
                <a:gd name="T25" fmla="*/ 2 h 10"/>
                <a:gd name="T26" fmla="*/ 9 w 9"/>
                <a:gd name="T27" fmla="*/ 0 h 10"/>
                <a:gd name="T28" fmla="*/ 5 w 9"/>
                <a:gd name="T29" fmla="*/ 0 h 10"/>
                <a:gd name="T30" fmla="*/ 0 w 9"/>
                <a:gd name="T3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0">
                  <a:moveTo>
                    <a:pt x="0" y="5"/>
                  </a:moveTo>
                  <a:lnTo>
                    <a:pt x="0" y="5"/>
                  </a:lnTo>
                  <a:cubicBezTo>
                    <a:pt x="0" y="7"/>
                    <a:pt x="0" y="8"/>
                    <a:pt x="1" y="9"/>
                  </a:cubicBezTo>
                  <a:cubicBezTo>
                    <a:pt x="3" y="10"/>
                    <a:pt x="4" y="10"/>
                    <a:pt x="5" y="10"/>
                  </a:cubicBezTo>
                  <a:lnTo>
                    <a:pt x="9" y="10"/>
                  </a:lnTo>
                  <a:lnTo>
                    <a:pt x="9" y="8"/>
                  </a:lnTo>
                  <a:lnTo>
                    <a:pt x="5" y="8"/>
                  </a:lnTo>
                  <a:cubicBezTo>
                    <a:pt x="3" y="8"/>
                    <a:pt x="2" y="8"/>
                    <a:pt x="2" y="6"/>
                  </a:cubicBezTo>
                  <a:lnTo>
                    <a:pt x="9" y="6"/>
                  </a:lnTo>
                  <a:lnTo>
                    <a:pt x="9" y="4"/>
                  </a:lnTo>
                  <a:lnTo>
                    <a:pt x="2" y="4"/>
                  </a:lnTo>
                  <a:cubicBezTo>
                    <a:pt x="2" y="2"/>
                    <a:pt x="3" y="2"/>
                    <a:pt x="5" y="2"/>
                  </a:cubicBezTo>
                  <a:lnTo>
                    <a:pt x="9" y="2"/>
                  </a:lnTo>
                  <a:lnTo>
                    <a:pt x="9" y="0"/>
                  </a:lnTo>
                  <a:lnTo>
                    <a:pt x="5" y="0"/>
                  </a:lnTo>
                  <a:cubicBezTo>
                    <a:pt x="1" y="0"/>
                    <a:pt x="0" y="1"/>
                    <a:pt x="0" y="5"/>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52" name="Freeform 93"/>
            <p:cNvSpPr>
              <a:spLocks/>
            </p:cNvSpPr>
            <p:nvPr/>
          </p:nvSpPr>
          <p:spPr bwMode="auto">
            <a:xfrm>
              <a:off x="5307013" y="1128713"/>
              <a:ext cx="1588" cy="9525"/>
            </a:xfrm>
            <a:custGeom>
              <a:avLst/>
              <a:gdLst>
                <a:gd name="T0" fmla="*/ 0 w 2"/>
                <a:gd name="T1" fmla="*/ 10 h 10"/>
                <a:gd name="T2" fmla="*/ 0 w 2"/>
                <a:gd name="T3" fmla="*/ 10 h 10"/>
                <a:gd name="T4" fmla="*/ 2 w 2"/>
                <a:gd name="T5" fmla="*/ 10 h 10"/>
                <a:gd name="T6" fmla="*/ 2 w 2"/>
                <a:gd name="T7" fmla="*/ 0 h 10"/>
                <a:gd name="T8" fmla="*/ 0 w 2"/>
                <a:gd name="T9" fmla="*/ 0 h 10"/>
                <a:gd name="T10" fmla="*/ 0 w 2"/>
                <a:gd name="T11" fmla="*/ 10 h 10"/>
              </a:gdLst>
              <a:ahLst/>
              <a:cxnLst>
                <a:cxn ang="0">
                  <a:pos x="T0" y="T1"/>
                </a:cxn>
                <a:cxn ang="0">
                  <a:pos x="T2" y="T3"/>
                </a:cxn>
                <a:cxn ang="0">
                  <a:pos x="T4" y="T5"/>
                </a:cxn>
                <a:cxn ang="0">
                  <a:pos x="T6" y="T7"/>
                </a:cxn>
                <a:cxn ang="0">
                  <a:pos x="T8" y="T9"/>
                </a:cxn>
                <a:cxn ang="0">
                  <a:pos x="T10" y="T11"/>
                </a:cxn>
              </a:cxnLst>
              <a:rect l="0" t="0" r="r" b="b"/>
              <a:pathLst>
                <a:path w="2" h="10">
                  <a:moveTo>
                    <a:pt x="0" y="10"/>
                  </a:moveTo>
                  <a:lnTo>
                    <a:pt x="0" y="10"/>
                  </a:lnTo>
                  <a:lnTo>
                    <a:pt x="2" y="10"/>
                  </a:lnTo>
                  <a:lnTo>
                    <a:pt x="2" y="0"/>
                  </a:lnTo>
                  <a:lnTo>
                    <a:pt x="0" y="0"/>
                  </a:lnTo>
                  <a:lnTo>
                    <a:pt x="0" y="1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53" name="Freeform 94"/>
            <p:cNvSpPr>
              <a:spLocks/>
            </p:cNvSpPr>
            <p:nvPr/>
          </p:nvSpPr>
          <p:spPr bwMode="auto">
            <a:xfrm>
              <a:off x="5213350" y="1123950"/>
              <a:ext cx="11113" cy="14288"/>
            </a:xfrm>
            <a:custGeom>
              <a:avLst/>
              <a:gdLst>
                <a:gd name="T0" fmla="*/ 0 w 12"/>
                <a:gd name="T1" fmla="*/ 6 h 15"/>
                <a:gd name="T2" fmla="*/ 0 w 12"/>
                <a:gd name="T3" fmla="*/ 6 h 15"/>
                <a:gd name="T4" fmla="*/ 2 w 12"/>
                <a:gd name="T5" fmla="*/ 9 h 15"/>
                <a:gd name="T6" fmla="*/ 11 w 12"/>
                <a:gd name="T7" fmla="*/ 15 h 15"/>
                <a:gd name="T8" fmla="*/ 12 w 12"/>
                <a:gd name="T9" fmla="*/ 15 h 15"/>
                <a:gd name="T10" fmla="*/ 12 w 12"/>
                <a:gd name="T11" fmla="*/ 15 h 15"/>
                <a:gd name="T12" fmla="*/ 3 w 12"/>
                <a:gd name="T13" fmla="*/ 0 h 15"/>
                <a:gd name="T14" fmla="*/ 0 w 12"/>
                <a:gd name="T15" fmla="*/ 6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5">
                  <a:moveTo>
                    <a:pt x="0" y="6"/>
                  </a:moveTo>
                  <a:lnTo>
                    <a:pt x="0" y="6"/>
                  </a:lnTo>
                  <a:cubicBezTo>
                    <a:pt x="0" y="8"/>
                    <a:pt x="2" y="9"/>
                    <a:pt x="2" y="9"/>
                  </a:cubicBezTo>
                  <a:cubicBezTo>
                    <a:pt x="4" y="11"/>
                    <a:pt x="10" y="14"/>
                    <a:pt x="11" y="15"/>
                  </a:cubicBezTo>
                  <a:cubicBezTo>
                    <a:pt x="11" y="15"/>
                    <a:pt x="12" y="15"/>
                    <a:pt x="12" y="15"/>
                  </a:cubicBezTo>
                  <a:cubicBezTo>
                    <a:pt x="12" y="15"/>
                    <a:pt x="12" y="15"/>
                    <a:pt x="12" y="15"/>
                  </a:cubicBezTo>
                  <a:cubicBezTo>
                    <a:pt x="8" y="6"/>
                    <a:pt x="3" y="0"/>
                    <a:pt x="3" y="0"/>
                  </a:cubicBezTo>
                  <a:cubicBezTo>
                    <a:pt x="3" y="0"/>
                    <a:pt x="0" y="3"/>
                    <a:pt x="0" y="6"/>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54" name="Freeform 95"/>
            <p:cNvSpPr>
              <a:spLocks/>
            </p:cNvSpPr>
            <p:nvPr/>
          </p:nvSpPr>
          <p:spPr bwMode="auto">
            <a:xfrm>
              <a:off x="5213350" y="1139825"/>
              <a:ext cx="9525" cy="3175"/>
            </a:xfrm>
            <a:custGeom>
              <a:avLst/>
              <a:gdLst>
                <a:gd name="T0" fmla="*/ 10 w 10"/>
                <a:gd name="T1" fmla="*/ 0 h 3"/>
                <a:gd name="T2" fmla="*/ 10 w 10"/>
                <a:gd name="T3" fmla="*/ 0 h 3"/>
                <a:gd name="T4" fmla="*/ 0 w 10"/>
                <a:gd name="T5" fmla="*/ 0 h 3"/>
                <a:gd name="T6" fmla="*/ 4 w 10"/>
                <a:gd name="T7" fmla="*/ 3 h 3"/>
                <a:gd name="T8" fmla="*/ 10 w 10"/>
                <a:gd name="T9" fmla="*/ 0 h 3"/>
                <a:gd name="T10" fmla="*/ 10 w 10"/>
                <a:gd name="T11" fmla="*/ 0 h 3"/>
                <a:gd name="T12" fmla="*/ 10 w 10"/>
                <a:gd name="T13" fmla="*/ 0 h 3"/>
                <a:gd name="T14" fmla="*/ 10 w 10"/>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
                  <a:moveTo>
                    <a:pt x="10" y="0"/>
                  </a:moveTo>
                  <a:lnTo>
                    <a:pt x="10" y="0"/>
                  </a:lnTo>
                  <a:lnTo>
                    <a:pt x="0" y="0"/>
                  </a:lnTo>
                  <a:cubicBezTo>
                    <a:pt x="1" y="2"/>
                    <a:pt x="3" y="3"/>
                    <a:pt x="4" y="3"/>
                  </a:cubicBezTo>
                  <a:cubicBezTo>
                    <a:pt x="6" y="3"/>
                    <a:pt x="9" y="1"/>
                    <a:pt x="10" y="0"/>
                  </a:cubicBezTo>
                  <a:lnTo>
                    <a:pt x="10" y="0"/>
                  </a:lnTo>
                  <a:cubicBezTo>
                    <a:pt x="10" y="0"/>
                    <a:pt x="10" y="0"/>
                    <a:pt x="10" y="0"/>
                  </a:cubicBezTo>
                  <a:cubicBezTo>
                    <a:pt x="10" y="0"/>
                    <a:pt x="10" y="0"/>
                    <a:pt x="10"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55" name="Freeform 96"/>
            <p:cNvSpPr>
              <a:spLocks/>
            </p:cNvSpPr>
            <p:nvPr/>
          </p:nvSpPr>
          <p:spPr bwMode="auto">
            <a:xfrm>
              <a:off x="5210175" y="1131888"/>
              <a:ext cx="12700" cy="6350"/>
            </a:xfrm>
            <a:custGeom>
              <a:avLst/>
              <a:gdLst>
                <a:gd name="T0" fmla="*/ 1 w 14"/>
                <a:gd name="T1" fmla="*/ 0 h 8"/>
                <a:gd name="T2" fmla="*/ 1 w 14"/>
                <a:gd name="T3" fmla="*/ 0 h 8"/>
                <a:gd name="T4" fmla="*/ 1 w 14"/>
                <a:gd name="T5" fmla="*/ 5 h 8"/>
                <a:gd name="T6" fmla="*/ 4 w 14"/>
                <a:gd name="T7" fmla="*/ 8 h 8"/>
                <a:gd name="T8" fmla="*/ 6 w 14"/>
                <a:gd name="T9" fmla="*/ 8 h 8"/>
                <a:gd name="T10" fmla="*/ 14 w 14"/>
                <a:gd name="T11" fmla="*/ 8 h 8"/>
                <a:gd name="T12" fmla="*/ 14 w 14"/>
                <a:gd name="T13" fmla="*/ 8 h 8"/>
                <a:gd name="T14" fmla="*/ 14 w 14"/>
                <a:gd name="T15" fmla="*/ 8 h 8"/>
                <a:gd name="T16" fmla="*/ 1 w 14"/>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8">
                  <a:moveTo>
                    <a:pt x="1" y="0"/>
                  </a:moveTo>
                  <a:lnTo>
                    <a:pt x="1" y="0"/>
                  </a:lnTo>
                  <a:cubicBezTo>
                    <a:pt x="0" y="3"/>
                    <a:pt x="1" y="5"/>
                    <a:pt x="1" y="5"/>
                  </a:cubicBezTo>
                  <a:cubicBezTo>
                    <a:pt x="2" y="7"/>
                    <a:pt x="4" y="8"/>
                    <a:pt x="4" y="8"/>
                  </a:cubicBezTo>
                  <a:cubicBezTo>
                    <a:pt x="5" y="8"/>
                    <a:pt x="6" y="8"/>
                    <a:pt x="6" y="8"/>
                  </a:cubicBezTo>
                  <a:cubicBezTo>
                    <a:pt x="7" y="8"/>
                    <a:pt x="12" y="8"/>
                    <a:pt x="14" y="8"/>
                  </a:cubicBezTo>
                  <a:cubicBezTo>
                    <a:pt x="14" y="8"/>
                    <a:pt x="14" y="8"/>
                    <a:pt x="14" y="8"/>
                  </a:cubicBezTo>
                  <a:cubicBezTo>
                    <a:pt x="14" y="8"/>
                    <a:pt x="14" y="8"/>
                    <a:pt x="14" y="8"/>
                  </a:cubicBezTo>
                  <a:cubicBezTo>
                    <a:pt x="10" y="5"/>
                    <a:pt x="1" y="0"/>
                    <a:pt x="1"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56" name="Freeform 97"/>
            <p:cNvSpPr>
              <a:spLocks/>
            </p:cNvSpPr>
            <p:nvPr/>
          </p:nvSpPr>
          <p:spPr bwMode="auto">
            <a:xfrm>
              <a:off x="5218113" y="1119188"/>
              <a:ext cx="7938" cy="17463"/>
            </a:xfrm>
            <a:custGeom>
              <a:avLst/>
              <a:gdLst>
                <a:gd name="T0" fmla="*/ 4 w 8"/>
                <a:gd name="T1" fmla="*/ 0 h 18"/>
                <a:gd name="T2" fmla="*/ 4 w 8"/>
                <a:gd name="T3" fmla="*/ 0 h 18"/>
                <a:gd name="T4" fmla="*/ 1 w 8"/>
                <a:gd name="T5" fmla="*/ 3 h 18"/>
                <a:gd name="T6" fmla="*/ 1 w 8"/>
                <a:gd name="T7" fmla="*/ 6 h 18"/>
                <a:gd name="T8" fmla="*/ 7 w 8"/>
                <a:gd name="T9" fmla="*/ 18 h 18"/>
                <a:gd name="T10" fmla="*/ 7 w 8"/>
                <a:gd name="T11" fmla="*/ 18 h 18"/>
                <a:gd name="T12" fmla="*/ 7 w 8"/>
                <a:gd name="T13" fmla="*/ 18 h 18"/>
                <a:gd name="T14" fmla="*/ 5 w 8"/>
                <a:gd name="T15" fmla="*/ 0 h 18"/>
                <a:gd name="T16" fmla="*/ 4 w 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8">
                  <a:moveTo>
                    <a:pt x="4" y="0"/>
                  </a:moveTo>
                  <a:lnTo>
                    <a:pt x="4" y="0"/>
                  </a:lnTo>
                  <a:cubicBezTo>
                    <a:pt x="1" y="1"/>
                    <a:pt x="1" y="3"/>
                    <a:pt x="1" y="3"/>
                  </a:cubicBezTo>
                  <a:cubicBezTo>
                    <a:pt x="0" y="5"/>
                    <a:pt x="1" y="6"/>
                    <a:pt x="1" y="6"/>
                  </a:cubicBezTo>
                  <a:cubicBezTo>
                    <a:pt x="2" y="10"/>
                    <a:pt x="6" y="17"/>
                    <a:pt x="7" y="18"/>
                  </a:cubicBezTo>
                  <a:cubicBezTo>
                    <a:pt x="7" y="18"/>
                    <a:pt x="7" y="18"/>
                    <a:pt x="7" y="18"/>
                  </a:cubicBezTo>
                  <a:cubicBezTo>
                    <a:pt x="7" y="18"/>
                    <a:pt x="7" y="18"/>
                    <a:pt x="7" y="18"/>
                  </a:cubicBezTo>
                  <a:cubicBezTo>
                    <a:pt x="8" y="4"/>
                    <a:pt x="5" y="0"/>
                    <a:pt x="5" y="0"/>
                  </a:cubicBezTo>
                  <a:cubicBezTo>
                    <a:pt x="5" y="0"/>
                    <a:pt x="4" y="0"/>
                    <a:pt x="4"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57" name="Freeform 98"/>
            <p:cNvSpPr>
              <a:spLocks/>
            </p:cNvSpPr>
            <p:nvPr/>
          </p:nvSpPr>
          <p:spPr bwMode="auto">
            <a:xfrm>
              <a:off x="5226050" y="1119188"/>
              <a:ext cx="6350" cy="17463"/>
            </a:xfrm>
            <a:custGeom>
              <a:avLst/>
              <a:gdLst>
                <a:gd name="T0" fmla="*/ 8 w 8"/>
                <a:gd name="T1" fmla="*/ 3 h 18"/>
                <a:gd name="T2" fmla="*/ 8 w 8"/>
                <a:gd name="T3" fmla="*/ 3 h 18"/>
                <a:gd name="T4" fmla="*/ 5 w 8"/>
                <a:gd name="T5" fmla="*/ 0 h 18"/>
                <a:gd name="T6" fmla="*/ 3 w 8"/>
                <a:gd name="T7" fmla="*/ 0 h 18"/>
                <a:gd name="T8" fmla="*/ 2 w 8"/>
                <a:gd name="T9" fmla="*/ 18 h 18"/>
                <a:gd name="T10" fmla="*/ 2 w 8"/>
                <a:gd name="T11" fmla="*/ 18 h 18"/>
                <a:gd name="T12" fmla="*/ 2 w 8"/>
                <a:gd name="T13" fmla="*/ 18 h 18"/>
                <a:gd name="T14" fmla="*/ 8 w 8"/>
                <a:gd name="T15" fmla="*/ 6 h 18"/>
                <a:gd name="T16" fmla="*/ 8 w 8"/>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8">
                  <a:moveTo>
                    <a:pt x="8" y="3"/>
                  </a:moveTo>
                  <a:lnTo>
                    <a:pt x="8" y="3"/>
                  </a:lnTo>
                  <a:cubicBezTo>
                    <a:pt x="8" y="3"/>
                    <a:pt x="7" y="1"/>
                    <a:pt x="5" y="0"/>
                  </a:cubicBezTo>
                  <a:cubicBezTo>
                    <a:pt x="5" y="0"/>
                    <a:pt x="4" y="0"/>
                    <a:pt x="3" y="0"/>
                  </a:cubicBezTo>
                  <a:cubicBezTo>
                    <a:pt x="3" y="0"/>
                    <a:pt x="0" y="4"/>
                    <a:pt x="2" y="18"/>
                  </a:cubicBezTo>
                  <a:cubicBezTo>
                    <a:pt x="2" y="18"/>
                    <a:pt x="2" y="18"/>
                    <a:pt x="2" y="18"/>
                  </a:cubicBezTo>
                  <a:cubicBezTo>
                    <a:pt x="2" y="18"/>
                    <a:pt x="2" y="18"/>
                    <a:pt x="2" y="18"/>
                  </a:cubicBezTo>
                  <a:cubicBezTo>
                    <a:pt x="3" y="17"/>
                    <a:pt x="7" y="10"/>
                    <a:pt x="8" y="6"/>
                  </a:cubicBezTo>
                  <a:cubicBezTo>
                    <a:pt x="8" y="6"/>
                    <a:pt x="8" y="5"/>
                    <a:pt x="8" y="3"/>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58" name="Freeform 99"/>
            <p:cNvSpPr>
              <a:spLocks/>
            </p:cNvSpPr>
            <p:nvPr/>
          </p:nvSpPr>
          <p:spPr bwMode="auto">
            <a:xfrm>
              <a:off x="5229225" y="1139825"/>
              <a:ext cx="9525" cy="3175"/>
            </a:xfrm>
            <a:custGeom>
              <a:avLst/>
              <a:gdLst>
                <a:gd name="T0" fmla="*/ 0 w 10"/>
                <a:gd name="T1" fmla="*/ 0 h 4"/>
                <a:gd name="T2" fmla="*/ 0 w 10"/>
                <a:gd name="T3" fmla="*/ 0 h 4"/>
                <a:gd name="T4" fmla="*/ 0 w 10"/>
                <a:gd name="T5" fmla="*/ 0 h 4"/>
                <a:gd name="T6" fmla="*/ 5 w 10"/>
                <a:gd name="T7" fmla="*/ 3 h 4"/>
                <a:gd name="T8" fmla="*/ 10 w 10"/>
                <a:gd name="T9" fmla="*/ 0 h 4"/>
                <a:gd name="T10" fmla="*/ 0 w 10"/>
                <a:gd name="T11" fmla="*/ 0 h 4"/>
                <a:gd name="T12" fmla="*/ 0 w 1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0" y="0"/>
                  </a:moveTo>
                  <a:lnTo>
                    <a:pt x="0" y="0"/>
                  </a:lnTo>
                  <a:cubicBezTo>
                    <a:pt x="0" y="0"/>
                    <a:pt x="0" y="0"/>
                    <a:pt x="0" y="0"/>
                  </a:cubicBezTo>
                  <a:cubicBezTo>
                    <a:pt x="1" y="1"/>
                    <a:pt x="4" y="3"/>
                    <a:pt x="5" y="3"/>
                  </a:cubicBezTo>
                  <a:cubicBezTo>
                    <a:pt x="5" y="3"/>
                    <a:pt x="8" y="4"/>
                    <a:pt x="10" y="0"/>
                  </a:cubicBezTo>
                  <a:lnTo>
                    <a:pt x="0" y="0"/>
                  </a:lnTo>
                  <a:cubicBezTo>
                    <a:pt x="0" y="0"/>
                    <a:pt x="0" y="0"/>
                    <a:pt x="0"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59" name="Freeform 100"/>
            <p:cNvSpPr>
              <a:spLocks/>
            </p:cNvSpPr>
            <p:nvPr/>
          </p:nvSpPr>
          <p:spPr bwMode="auto">
            <a:xfrm>
              <a:off x="5229225" y="1131888"/>
              <a:ext cx="12700" cy="6350"/>
            </a:xfrm>
            <a:custGeom>
              <a:avLst/>
              <a:gdLst>
                <a:gd name="T0" fmla="*/ 0 w 13"/>
                <a:gd name="T1" fmla="*/ 8 h 8"/>
                <a:gd name="T2" fmla="*/ 0 w 13"/>
                <a:gd name="T3" fmla="*/ 8 h 8"/>
                <a:gd name="T4" fmla="*/ 0 w 13"/>
                <a:gd name="T5" fmla="*/ 8 h 8"/>
                <a:gd name="T6" fmla="*/ 0 w 13"/>
                <a:gd name="T7" fmla="*/ 8 h 8"/>
                <a:gd name="T8" fmla="*/ 8 w 13"/>
                <a:gd name="T9" fmla="*/ 8 h 8"/>
                <a:gd name="T10" fmla="*/ 9 w 13"/>
                <a:gd name="T11" fmla="*/ 8 h 8"/>
                <a:gd name="T12" fmla="*/ 12 w 13"/>
                <a:gd name="T13" fmla="*/ 5 h 8"/>
                <a:gd name="T14" fmla="*/ 13 w 13"/>
                <a:gd name="T15" fmla="*/ 0 h 8"/>
                <a:gd name="T16" fmla="*/ 0 w 13"/>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0" y="8"/>
                  </a:moveTo>
                  <a:lnTo>
                    <a:pt x="0" y="8"/>
                  </a:lnTo>
                  <a:cubicBezTo>
                    <a:pt x="0" y="8"/>
                    <a:pt x="0" y="8"/>
                    <a:pt x="0" y="8"/>
                  </a:cubicBezTo>
                  <a:cubicBezTo>
                    <a:pt x="0" y="8"/>
                    <a:pt x="0" y="8"/>
                    <a:pt x="0" y="8"/>
                  </a:cubicBezTo>
                  <a:cubicBezTo>
                    <a:pt x="1" y="8"/>
                    <a:pt x="7" y="8"/>
                    <a:pt x="8" y="8"/>
                  </a:cubicBezTo>
                  <a:cubicBezTo>
                    <a:pt x="8" y="8"/>
                    <a:pt x="8" y="8"/>
                    <a:pt x="9" y="8"/>
                  </a:cubicBezTo>
                  <a:cubicBezTo>
                    <a:pt x="9" y="8"/>
                    <a:pt x="11" y="7"/>
                    <a:pt x="12" y="5"/>
                  </a:cubicBezTo>
                  <a:cubicBezTo>
                    <a:pt x="12" y="5"/>
                    <a:pt x="13" y="3"/>
                    <a:pt x="13" y="0"/>
                  </a:cubicBezTo>
                  <a:cubicBezTo>
                    <a:pt x="13" y="0"/>
                    <a:pt x="4" y="5"/>
                    <a:pt x="0" y="8"/>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60" name="Freeform 101"/>
            <p:cNvSpPr>
              <a:spLocks/>
            </p:cNvSpPr>
            <p:nvPr/>
          </p:nvSpPr>
          <p:spPr bwMode="auto">
            <a:xfrm>
              <a:off x="5227638" y="1123950"/>
              <a:ext cx="12700" cy="14288"/>
            </a:xfrm>
            <a:custGeom>
              <a:avLst/>
              <a:gdLst>
                <a:gd name="T0" fmla="*/ 12 w 12"/>
                <a:gd name="T1" fmla="*/ 5 h 15"/>
                <a:gd name="T2" fmla="*/ 12 w 12"/>
                <a:gd name="T3" fmla="*/ 5 h 15"/>
                <a:gd name="T4" fmla="*/ 9 w 12"/>
                <a:gd name="T5" fmla="*/ 0 h 15"/>
                <a:gd name="T6" fmla="*/ 0 w 12"/>
                <a:gd name="T7" fmla="*/ 15 h 15"/>
                <a:gd name="T8" fmla="*/ 0 w 12"/>
                <a:gd name="T9" fmla="*/ 15 h 15"/>
                <a:gd name="T10" fmla="*/ 0 w 12"/>
                <a:gd name="T11" fmla="*/ 15 h 15"/>
                <a:gd name="T12" fmla="*/ 10 w 12"/>
                <a:gd name="T13" fmla="*/ 9 h 15"/>
                <a:gd name="T14" fmla="*/ 12 w 12"/>
                <a:gd name="T15" fmla="*/ 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5">
                  <a:moveTo>
                    <a:pt x="12" y="5"/>
                  </a:moveTo>
                  <a:lnTo>
                    <a:pt x="12" y="5"/>
                  </a:lnTo>
                  <a:cubicBezTo>
                    <a:pt x="12" y="3"/>
                    <a:pt x="9" y="0"/>
                    <a:pt x="9" y="0"/>
                  </a:cubicBezTo>
                  <a:cubicBezTo>
                    <a:pt x="9" y="0"/>
                    <a:pt x="4" y="6"/>
                    <a:pt x="0" y="15"/>
                  </a:cubicBezTo>
                  <a:cubicBezTo>
                    <a:pt x="0" y="15"/>
                    <a:pt x="0" y="15"/>
                    <a:pt x="0" y="15"/>
                  </a:cubicBezTo>
                  <a:cubicBezTo>
                    <a:pt x="0" y="15"/>
                    <a:pt x="0" y="15"/>
                    <a:pt x="0" y="15"/>
                  </a:cubicBezTo>
                  <a:cubicBezTo>
                    <a:pt x="2" y="14"/>
                    <a:pt x="7" y="11"/>
                    <a:pt x="10" y="9"/>
                  </a:cubicBezTo>
                  <a:cubicBezTo>
                    <a:pt x="10" y="9"/>
                    <a:pt x="11" y="7"/>
                    <a:pt x="12" y="5"/>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61" name="Freeform 102"/>
            <p:cNvSpPr>
              <a:spLocks/>
            </p:cNvSpPr>
            <p:nvPr/>
          </p:nvSpPr>
          <p:spPr bwMode="auto">
            <a:xfrm>
              <a:off x="5345113" y="1216025"/>
              <a:ext cx="15875" cy="46038"/>
            </a:xfrm>
            <a:custGeom>
              <a:avLst/>
              <a:gdLst>
                <a:gd name="T0" fmla="*/ 0 w 17"/>
                <a:gd name="T1" fmla="*/ 47 h 47"/>
                <a:gd name="T2" fmla="*/ 0 w 17"/>
                <a:gd name="T3" fmla="*/ 47 h 47"/>
                <a:gd name="T4" fmla="*/ 17 w 17"/>
                <a:gd name="T5" fmla="*/ 47 h 47"/>
                <a:gd name="T6" fmla="*/ 17 w 17"/>
                <a:gd name="T7" fmla="*/ 0 h 47"/>
                <a:gd name="T8" fmla="*/ 0 w 17"/>
                <a:gd name="T9" fmla="*/ 0 h 47"/>
                <a:gd name="T10" fmla="*/ 0 w 17"/>
                <a:gd name="T11" fmla="*/ 47 h 47"/>
              </a:gdLst>
              <a:ahLst/>
              <a:cxnLst>
                <a:cxn ang="0">
                  <a:pos x="T0" y="T1"/>
                </a:cxn>
                <a:cxn ang="0">
                  <a:pos x="T2" y="T3"/>
                </a:cxn>
                <a:cxn ang="0">
                  <a:pos x="T4" y="T5"/>
                </a:cxn>
                <a:cxn ang="0">
                  <a:pos x="T6" y="T7"/>
                </a:cxn>
                <a:cxn ang="0">
                  <a:pos x="T8" y="T9"/>
                </a:cxn>
                <a:cxn ang="0">
                  <a:pos x="T10" y="T11"/>
                </a:cxn>
              </a:cxnLst>
              <a:rect l="0" t="0" r="r" b="b"/>
              <a:pathLst>
                <a:path w="17" h="47">
                  <a:moveTo>
                    <a:pt x="0" y="47"/>
                  </a:moveTo>
                  <a:lnTo>
                    <a:pt x="0" y="47"/>
                  </a:lnTo>
                  <a:lnTo>
                    <a:pt x="17" y="47"/>
                  </a:lnTo>
                  <a:lnTo>
                    <a:pt x="17" y="0"/>
                  </a:lnTo>
                  <a:lnTo>
                    <a:pt x="0" y="0"/>
                  </a:lnTo>
                  <a:lnTo>
                    <a:pt x="0" y="47"/>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grpSp>
      <p:sp>
        <p:nvSpPr>
          <p:cNvPr id="63" name="文本框 62"/>
          <p:cNvSpPr txBox="1"/>
          <p:nvPr/>
        </p:nvSpPr>
        <p:spPr>
          <a:xfrm>
            <a:off x="3559864" y="1240886"/>
            <a:ext cx="2226473" cy="369332"/>
          </a:xfrm>
          <a:prstGeom prst="rect">
            <a:avLst/>
          </a:prstGeom>
          <a:noFill/>
          <a:effectLst/>
        </p:spPr>
        <p:txBody>
          <a:bodyPr wrap="square" rtlCol="0">
            <a:noAutofit/>
          </a:bodyPr>
          <a:lstStyle/>
          <a:p>
            <a:pPr algn="ctr" fontAlgn="ctr"/>
            <a:r>
              <a:rPr lang="ru-RU" sz="1400" dirty="0" smtClean="0">
                <a:latin typeface="Huawei Sans" panose="020C0503030203020204" pitchFamily="34" charset="0"/>
              </a:rPr>
              <a:t>Избыточная конфигурация с </a:t>
            </a:r>
            <a:r>
              <a:rPr lang="ru-RU" sz="1400" dirty="0">
                <a:latin typeface="Huawei Sans" panose="020C0503030203020204" pitchFamily="34" charset="0"/>
              </a:rPr>
              <a:t>двумя контроллерами «активный-активный»</a:t>
            </a:r>
          </a:p>
        </p:txBody>
      </p:sp>
      <p:sp>
        <p:nvSpPr>
          <p:cNvPr id="64" name="文本框 63"/>
          <p:cNvSpPr txBox="1"/>
          <p:nvPr/>
        </p:nvSpPr>
        <p:spPr>
          <a:xfrm>
            <a:off x="3684902" y="2992946"/>
            <a:ext cx="2031325" cy="1569660"/>
          </a:xfrm>
          <a:prstGeom prst="rect">
            <a:avLst/>
          </a:prstGeom>
          <a:noFill/>
          <a:effectLst/>
        </p:spPr>
        <p:txBody>
          <a:bodyPr wrap="square" rtlCol="0">
            <a:noAutofit/>
          </a:bodyPr>
          <a:lstStyle/>
          <a:p>
            <a:pPr fontAlgn="ctr"/>
            <a:r>
              <a:rPr lang="ru-RU" sz="1200" dirty="0">
                <a:latin typeface="Huawei Sans" panose="020C0503030203020204" pitchFamily="34" charset="0"/>
              </a:rPr>
              <a:t>Архитектура «активный-пассивный» с одним и двумя контроллерами </a:t>
            </a:r>
            <a:r>
              <a:rPr lang="ru-RU" sz="1200" dirty="0" smtClean="0">
                <a:latin typeface="Huawei Sans" panose="020C0503030203020204" pitchFamily="34" charset="0"/>
              </a:rPr>
              <a:t>постепенно </a:t>
            </a:r>
            <a:r>
              <a:rPr lang="ru-RU" sz="1200" dirty="0">
                <a:latin typeface="Huawei Sans" panose="020C0503030203020204" pitchFamily="34" charset="0"/>
              </a:rPr>
              <a:t>эволюционирует в архитектуру «активный-активный».</a:t>
            </a:r>
          </a:p>
        </p:txBody>
      </p:sp>
      <p:sp>
        <p:nvSpPr>
          <p:cNvPr id="66" name="文本框 65"/>
          <p:cNvSpPr txBox="1"/>
          <p:nvPr/>
        </p:nvSpPr>
        <p:spPr>
          <a:xfrm>
            <a:off x="6065515" y="1231138"/>
            <a:ext cx="2031325" cy="369332"/>
          </a:xfrm>
          <a:prstGeom prst="rect">
            <a:avLst/>
          </a:prstGeom>
          <a:noFill/>
          <a:effectLst/>
        </p:spPr>
        <p:txBody>
          <a:bodyPr wrap="square" rtlCol="0">
            <a:noAutofit/>
          </a:bodyPr>
          <a:lstStyle/>
          <a:p>
            <a:pPr algn="ctr" fontAlgn="ctr"/>
            <a:r>
              <a:rPr lang="ru-RU" sz="1600">
                <a:latin typeface="Huawei Sans" panose="020C0503030203020204" pitchFamily="34" charset="0"/>
              </a:rPr>
              <a:t>Гибкая конфигурация аппаратных компонентов</a:t>
            </a:r>
          </a:p>
        </p:txBody>
      </p:sp>
      <p:sp>
        <p:nvSpPr>
          <p:cNvPr id="67" name="文本框 66"/>
          <p:cNvSpPr txBox="1"/>
          <p:nvPr/>
        </p:nvSpPr>
        <p:spPr>
          <a:xfrm>
            <a:off x="6107257" y="2992946"/>
            <a:ext cx="2031325" cy="1569660"/>
          </a:xfrm>
          <a:prstGeom prst="rect">
            <a:avLst/>
          </a:prstGeom>
          <a:noFill/>
          <a:effectLst/>
        </p:spPr>
        <p:txBody>
          <a:bodyPr wrap="square" rtlCol="0">
            <a:noAutofit/>
          </a:bodyPr>
          <a:lstStyle/>
          <a:p>
            <a:pPr fontAlgn="ctr"/>
            <a:r>
              <a:rPr lang="ru-RU" sz="1200" dirty="0">
                <a:latin typeface="Huawei Sans" panose="020C0503030203020204" pitchFamily="34" charset="0"/>
              </a:rPr>
              <a:t>Поддерживаются интерфейсные модули </a:t>
            </a:r>
            <a:r>
              <a:rPr lang="ru-RU" sz="1200" dirty="0" err="1">
                <a:latin typeface="Huawei Sans" panose="020C0503030203020204" pitchFamily="34" charset="0"/>
              </a:rPr>
              <a:t>Fast</a:t>
            </a:r>
            <a:r>
              <a:rPr lang="ru-RU" sz="1200" dirty="0">
                <a:latin typeface="Huawei Sans" panose="020C0503030203020204" pitchFamily="34" charset="0"/>
              </a:rPr>
              <a:t> </a:t>
            </a:r>
            <a:r>
              <a:rPr lang="ru-RU" sz="1200" dirty="0" err="1">
                <a:latin typeface="Huawei Sans" panose="020C0503030203020204" pitchFamily="34" charset="0"/>
              </a:rPr>
              <a:t>Ethernet</a:t>
            </a:r>
            <a:r>
              <a:rPr lang="ru-RU" sz="1200" dirty="0">
                <a:latin typeface="Huawei Sans" panose="020C0503030203020204" pitchFamily="34" charset="0"/>
              </a:rPr>
              <a:t> (FE), что значительно повышает гибкость и масштабируемость.</a:t>
            </a:r>
          </a:p>
          <a:p>
            <a:pPr fontAlgn="ctr"/>
            <a:r>
              <a:rPr lang="ru-RU" sz="1200" dirty="0">
                <a:latin typeface="Huawei Sans" panose="020C0503030203020204" pitchFamily="34" charset="0"/>
              </a:rPr>
              <a:t>Количество портов можно выбрать в соответствии с требованиями.</a:t>
            </a:r>
          </a:p>
        </p:txBody>
      </p:sp>
      <p:sp>
        <p:nvSpPr>
          <p:cNvPr id="69" name="文本框 68"/>
          <p:cNvSpPr txBox="1"/>
          <p:nvPr/>
        </p:nvSpPr>
        <p:spPr>
          <a:xfrm>
            <a:off x="8500880" y="1173341"/>
            <a:ext cx="2085127" cy="369332"/>
          </a:xfrm>
          <a:prstGeom prst="rect">
            <a:avLst/>
          </a:prstGeom>
          <a:noFill/>
          <a:effectLst/>
        </p:spPr>
        <p:txBody>
          <a:bodyPr wrap="square" rtlCol="0">
            <a:noAutofit/>
          </a:bodyPr>
          <a:lstStyle/>
          <a:p>
            <a:pPr algn="ctr" fontAlgn="ctr"/>
            <a:r>
              <a:rPr lang="ru-RU" sz="1400" dirty="0">
                <a:latin typeface="Huawei Sans" panose="020C0503030203020204" pitchFamily="34" charset="0"/>
              </a:rPr>
              <a:t>Гибкая конфигурация функций программного обеспечения</a:t>
            </a:r>
          </a:p>
        </p:txBody>
      </p:sp>
      <p:sp>
        <p:nvSpPr>
          <p:cNvPr id="70" name="文本框 69"/>
          <p:cNvSpPr txBox="1"/>
          <p:nvPr/>
        </p:nvSpPr>
        <p:spPr>
          <a:xfrm>
            <a:off x="8518430" y="2972332"/>
            <a:ext cx="2149614" cy="1938992"/>
          </a:xfrm>
          <a:prstGeom prst="rect">
            <a:avLst/>
          </a:prstGeom>
          <a:noFill/>
          <a:effectLst/>
        </p:spPr>
        <p:txBody>
          <a:bodyPr wrap="square" rtlCol="0">
            <a:noAutofit/>
          </a:bodyPr>
          <a:lstStyle/>
          <a:p>
            <a:pPr fontAlgn="ctr"/>
            <a:r>
              <a:rPr lang="ru-RU" sz="1200" dirty="0">
                <a:latin typeface="Huawei Sans" panose="020C0503030203020204" pitchFamily="34" charset="0"/>
              </a:rPr>
              <a:t>Унифицированное хранилище, поддерживающее протоколы SAN и NAS становится </a:t>
            </a:r>
            <a:r>
              <a:rPr lang="ru-RU" sz="1200" dirty="0" smtClean="0">
                <a:latin typeface="Huawei Sans" panose="020C0503030203020204" pitchFamily="34" charset="0"/>
              </a:rPr>
              <a:t>точкой </a:t>
            </a:r>
            <a:r>
              <a:rPr lang="ru-RU" sz="1200" dirty="0">
                <a:latin typeface="Huawei Sans" panose="020C0503030203020204" pitchFamily="34" charset="0"/>
              </a:rPr>
              <a:t>доступа. Пользователи могут при необходимости гибко настраивать сервисы с множеством протоколов.</a:t>
            </a:r>
          </a:p>
        </p:txBody>
      </p:sp>
      <p:sp>
        <p:nvSpPr>
          <p:cNvPr id="71" name="Freeform 217"/>
          <p:cNvSpPr>
            <a:spLocks noEditPoints="1"/>
          </p:cNvSpPr>
          <p:nvPr/>
        </p:nvSpPr>
        <p:spPr bwMode="auto">
          <a:xfrm>
            <a:off x="6575698" y="4835154"/>
            <a:ext cx="1005980" cy="772393"/>
          </a:xfrm>
          <a:custGeom>
            <a:avLst/>
            <a:gdLst>
              <a:gd name="T0" fmla="*/ 2147483646 w 605"/>
              <a:gd name="T1" fmla="*/ 2147483646 h 461"/>
              <a:gd name="T2" fmla="*/ 2147483646 w 605"/>
              <a:gd name="T3" fmla="*/ 2147483646 h 461"/>
              <a:gd name="T4" fmla="*/ 2147483646 w 605"/>
              <a:gd name="T5" fmla="*/ 2147483646 h 461"/>
              <a:gd name="T6" fmla="*/ 2147483646 w 605"/>
              <a:gd name="T7" fmla="*/ 2147483646 h 461"/>
              <a:gd name="T8" fmla="*/ 2147483646 w 605"/>
              <a:gd name="T9" fmla="*/ 2147483646 h 461"/>
              <a:gd name="T10" fmla="*/ 2147483646 w 605"/>
              <a:gd name="T11" fmla="*/ 2147483646 h 461"/>
              <a:gd name="T12" fmla="*/ 2147483646 w 605"/>
              <a:gd name="T13" fmla="*/ 2147483646 h 461"/>
              <a:gd name="T14" fmla="*/ 2147483646 w 605"/>
              <a:gd name="T15" fmla="*/ 2147483646 h 461"/>
              <a:gd name="T16" fmla="*/ 2147483646 w 605"/>
              <a:gd name="T17" fmla="*/ 2147483646 h 461"/>
              <a:gd name="T18" fmla="*/ 2147483646 w 605"/>
              <a:gd name="T19" fmla="*/ 2147483646 h 461"/>
              <a:gd name="T20" fmla="*/ 2147483646 w 605"/>
              <a:gd name="T21" fmla="*/ 2147483646 h 461"/>
              <a:gd name="T22" fmla="*/ 2147483646 w 605"/>
              <a:gd name="T23" fmla="*/ 2147483646 h 461"/>
              <a:gd name="T24" fmla="*/ 2147483646 w 605"/>
              <a:gd name="T25" fmla="*/ 2147483646 h 461"/>
              <a:gd name="T26" fmla="*/ 2147483646 w 605"/>
              <a:gd name="T27" fmla="*/ 2147483646 h 461"/>
              <a:gd name="T28" fmla="*/ 2147483646 w 605"/>
              <a:gd name="T29" fmla="*/ 2147483646 h 461"/>
              <a:gd name="T30" fmla="*/ 2147483646 w 605"/>
              <a:gd name="T31" fmla="*/ 2147483646 h 461"/>
              <a:gd name="T32" fmla="*/ 2147483646 w 605"/>
              <a:gd name="T33" fmla="*/ 2147483646 h 461"/>
              <a:gd name="T34" fmla="*/ 2147483646 w 605"/>
              <a:gd name="T35" fmla="*/ 2147483646 h 461"/>
              <a:gd name="T36" fmla="*/ 2147483646 w 605"/>
              <a:gd name="T37" fmla="*/ 2147483646 h 461"/>
              <a:gd name="T38" fmla="*/ 2147483646 w 605"/>
              <a:gd name="T39" fmla="*/ 2147483646 h 461"/>
              <a:gd name="T40" fmla="*/ 2147483646 w 605"/>
              <a:gd name="T41" fmla="*/ 2147483646 h 461"/>
              <a:gd name="T42" fmla="*/ 2147483646 w 605"/>
              <a:gd name="T43" fmla="*/ 2147483646 h 461"/>
              <a:gd name="T44" fmla="*/ 2147483646 w 605"/>
              <a:gd name="T45" fmla="*/ 2147483646 h 461"/>
              <a:gd name="T46" fmla="*/ 2147483646 w 605"/>
              <a:gd name="T47" fmla="*/ 0 h 461"/>
              <a:gd name="T48" fmla="*/ 2147483646 w 605"/>
              <a:gd name="T49" fmla="*/ 2147483646 h 461"/>
              <a:gd name="T50" fmla="*/ 2147483646 w 605"/>
              <a:gd name="T51" fmla="*/ 2147483646 h 461"/>
              <a:gd name="T52" fmla="*/ 2147483646 w 605"/>
              <a:gd name="T53" fmla="*/ 2147483646 h 461"/>
              <a:gd name="T54" fmla="*/ 2147483646 w 605"/>
              <a:gd name="T55" fmla="*/ 2147483646 h 461"/>
              <a:gd name="T56" fmla="*/ 2147483646 w 605"/>
              <a:gd name="T57" fmla="*/ 2147483646 h 461"/>
              <a:gd name="T58" fmla="*/ 2147483646 w 605"/>
              <a:gd name="T59" fmla="*/ 2147483646 h 461"/>
              <a:gd name="T60" fmla="*/ 2147483646 w 605"/>
              <a:gd name="T61" fmla="*/ 2147483646 h 461"/>
              <a:gd name="T62" fmla="*/ 2147483646 w 605"/>
              <a:gd name="T63" fmla="*/ 2147483646 h 461"/>
              <a:gd name="T64" fmla="*/ 2147483646 w 605"/>
              <a:gd name="T65" fmla="*/ 2147483646 h 461"/>
              <a:gd name="T66" fmla="*/ 2147483646 w 605"/>
              <a:gd name="T67" fmla="*/ 2147483646 h 461"/>
              <a:gd name="T68" fmla="*/ 2147483646 w 605"/>
              <a:gd name="T69" fmla="*/ 2147483646 h 461"/>
              <a:gd name="T70" fmla="*/ 2147483646 w 605"/>
              <a:gd name="T71" fmla="*/ 2147483646 h 461"/>
              <a:gd name="T72" fmla="*/ 2147483646 w 605"/>
              <a:gd name="T73" fmla="*/ 2147483646 h 461"/>
              <a:gd name="T74" fmla="*/ 2147483646 w 605"/>
              <a:gd name="T75" fmla="*/ 2147483646 h 461"/>
              <a:gd name="T76" fmla="*/ 2147483646 w 605"/>
              <a:gd name="T77" fmla="*/ 2147483646 h 461"/>
              <a:gd name="T78" fmla="*/ 2147483646 w 605"/>
              <a:gd name="T79" fmla="*/ 2147483646 h 461"/>
              <a:gd name="T80" fmla="*/ 2147483646 w 605"/>
              <a:gd name="T81" fmla="*/ 2147483646 h 461"/>
              <a:gd name="T82" fmla="*/ 2147483646 w 605"/>
              <a:gd name="T83" fmla="*/ 2147483646 h 461"/>
              <a:gd name="T84" fmla="*/ 2147483646 w 605"/>
              <a:gd name="T85" fmla="*/ 2147483646 h 461"/>
              <a:gd name="T86" fmla="*/ 2147483646 w 605"/>
              <a:gd name="T87" fmla="*/ 2147483646 h 461"/>
              <a:gd name="T88" fmla="*/ 2147483646 w 605"/>
              <a:gd name="T89" fmla="*/ 2147483646 h 4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05" h="461">
                <a:moveTo>
                  <a:pt x="365" y="275"/>
                </a:moveTo>
                <a:lnTo>
                  <a:pt x="365" y="275"/>
                </a:lnTo>
                <a:cubicBezTo>
                  <a:pt x="326" y="281"/>
                  <a:pt x="298" y="285"/>
                  <a:pt x="247" y="287"/>
                </a:cubicBezTo>
                <a:cubicBezTo>
                  <a:pt x="246" y="287"/>
                  <a:pt x="245" y="287"/>
                  <a:pt x="245" y="287"/>
                </a:cubicBezTo>
                <a:cubicBezTo>
                  <a:pt x="244" y="287"/>
                  <a:pt x="244" y="287"/>
                  <a:pt x="244" y="287"/>
                </a:cubicBezTo>
                <a:lnTo>
                  <a:pt x="123" y="287"/>
                </a:lnTo>
                <a:lnTo>
                  <a:pt x="161" y="133"/>
                </a:lnTo>
                <a:lnTo>
                  <a:pt x="444" y="133"/>
                </a:lnTo>
                <a:lnTo>
                  <a:pt x="413" y="270"/>
                </a:lnTo>
                <a:cubicBezTo>
                  <a:pt x="398" y="271"/>
                  <a:pt x="382" y="273"/>
                  <a:pt x="365" y="275"/>
                </a:cubicBezTo>
                <a:close/>
                <a:moveTo>
                  <a:pt x="235" y="356"/>
                </a:moveTo>
                <a:lnTo>
                  <a:pt x="235" y="356"/>
                </a:lnTo>
                <a:lnTo>
                  <a:pt x="244" y="356"/>
                </a:lnTo>
                <a:cubicBezTo>
                  <a:pt x="253" y="356"/>
                  <a:pt x="270" y="355"/>
                  <a:pt x="286" y="356"/>
                </a:cubicBezTo>
                <a:cubicBezTo>
                  <a:pt x="257" y="360"/>
                  <a:pt x="223" y="362"/>
                  <a:pt x="214" y="361"/>
                </a:cubicBezTo>
                <a:cubicBezTo>
                  <a:pt x="207" y="359"/>
                  <a:pt x="174" y="338"/>
                  <a:pt x="136" y="312"/>
                </a:cubicBezTo>
                <a:lnTo>
                  <a:pt x="202" y="312"/>
                </a:lnTo>
                <a:cubicBezTo>
                  <a:pt x="201" y="316"/>
                  <a:pt x="200" y="320"/>
                  <a:pt x="200" y="324"/>
                </a:cubicBezTo>
                <a:cubicBezTo>
                  <a:pt x="200" y="342"/>
                  <a:pt x="216" y="356"/>
                  <a:pt x="235" y="356"/>
                </a:cubicBezTo>
                <a:close/>
                <a:moveTo>
                  <a:pt x="155" y="61"/>
                </a:moveTo>
                <a:lnTo>
                  <a:pt x="155" y="61"/>
                </a:lnTo>
                <a:cubicBezTo>
                  <a:pt x="159" y="61"/>
                  <a:pt x="163" y="59"/>
                  <a:pt x="165" y="56"/>
                </a:cubicBezTo>
                <a:lnTo>
                  <a:pt x="187" y="25"/>
                </a:lnTo>
                <a:lnTo>
                  <a:pt x="233" y="25"/>
                </a:lnTo>
                <a:lnTo>
                  <a:pt x="258" y="56"/>
                </a:lnTo>
                <a:cubicBezTo>
                  <a:pt x="260" y="59"/>
                  <a:pt x="264" y="61"/>
                  <a:pt x="268" y="61"/>
                </a:cubicBezTo>
                <a:lnTo>
                  <a:pt x="406" y="61"/>
                </a:lnTo>
                <a:lnTo>
                  <a:pt x="406" y="108"/>
                </a:lnTo>
                <a:lnTo>
                  <a:pt x="156" y="108"/>
                </a:lnTo>
                <a:cubicBezTo>
                  <a:pt x="147" y="108"/>
                  <a:pt x="140" y="114"/>
                  <a:pt x="138" y="122"/>
                </a:cubicBezTo>
                <a:lnTo>
                  <a:pt x="119" y="197"/>
                </a:lnTo>
                <a:lnTo>
                  <a:pt x="119" y="61"/>
                </a:lnTo>
                <a:lnTo>
                  <a:pt x="155" y="61"/>
                </a:lnTo>
                <a:close/>
                <a:moveTo>
                  <a:pt x="595" y="319"/>
                </a:moveTo>
                <a:lnTo>
                  <a:pt x="595" y="319"/>
                </a:lnTo>
                <a:lnTo>
                  <a:pt x="530" y="304"/>
                </a:lnTo>
                <a:cubicBezTo>
                  <a:pt x="499" y="281"/>
                  <a:pt x="472" y="271"/>
                  <a:pt x="438" y="270"/>
                </a:cubicBezTo>
                <a:lnTo>
                  <a:pt x="471" y="128"/>
                </a:lnTo>
                <a:cubicBezTo>
                  <a:pt x="472" y="123"/>
                  <a:pt x="471" y="118"/>
                  <a:pt x="468" y="114"/>
                </a:cubicBezTo>
                <a:cubicBezTo>
                  <a:pt x="465" y="110"/>
                  <a:pt x="460" y="108"/>
                  <a:pt x="455" y="108"/>
                </a:cubicBezTo>
                <a:lnTo>
                  <a:pt x="431" y="108"/>
                </a:lnTo>
                <a:lnTo>
                  <a:pt x="431" y="54"/>
                </a:lnTo>
                <a:cubicBezTo>
                  <a:pt x="431" y="44"/>
                  <a:pt x="423" y="36"/>
                  <a:pt x="414" y="36"/>
                </a:cubicBezTo>
                <a:lnTo>
                  <a:pt x="274" y="36"/>
                </a:lnTo>
                <a:lnTo>
                  <a:pt x="249" y="5"/>
                </a:lnTo>
                <a:cubicBezTo>
                  <a:pt x="247" y="2"/>
                  <a:pt x="243" y="0"/>
                  <a:pt x="240" y="0"/>
                </a:cubicBezTo>
                <a:lnTo>
                  <a:pt x="181" y="0"/>
                </a:lnTo>
                <a:cubicBezTo>
                  <a:pt x="177" y="0"/>
                  <a:pt x="173" y="2"/>
                  <a:pt x="171" y="6"/>
                </a:cubicBezTo>
                <a:lnTo>
                  <a:pt x="149" y="36"/>
                </a:lnTo>
                <a:lnTo>
                  <a:pt x="111" y="36"/>
                </a:lnTo>
                <a:cubicBezTo>
                  <a:pt x="102" y="36"/>
                  <a:pt x="94" y="44"/>
                  <a:pt x="94" y="54"/>
                </a:cubicBezTo>
                <a:lnTo>
                  <a:pt x="94" y="284"/>
                </a:lnTo>
                <a:cubicBezTo>
                  <a:pt x="90" y="281"/>
                  <a:pt x="86" y="278"/>
                  <a:pt x="82" y="276"/>
                </a:cubicBezTo>
                <a:cubicBezTo>
                  <a:pt x="67" y="264"/>
                  <a:pt x="36" y="249"/>
                  <a:pt x="18" y="272"/>
                </a:cubicBezTo>
                <a:cubicBezTo>
                  <a:pt x="0" y="293"/>
                  <a:pt x="7" y="313"/>
                  <a:pt x="13" y="321"/>
                </a:cubicBezTo>
                <a:cubicBezTo>
                  <a:pt x="14" y="322"/>
                  <a:pt x="14" y="323"/>
                  <a:pt x="15" y="323"/>
                </a:cubicBezTo>
                <a:cubicBezTo>
                  <a:pt x="31" y="337"/>
                  <a:pt x="174" y="454"/>
                  <a:pt x="235" y="460"/>
                </a:cubicBezTo>
                <a:cubicBezTo>
                  <a:pt x="239" y="461"/>
                  <a:pt x="244" y="461"/>
                  <a:pt x="249" y="461"/>
                </a:cubicBezTo>
                <a:cubicBezTo>
                  <a:pt x="300" y="461"/>
                  <a:pt x="395" y="442"/>
                  <a:pt x="441" y="432"/>
                </a:cubicBezTo>
                <a:cubicBezTo>
                  <a:pt x="445" y="436"/>
                  <a:pt x="451" y="439"/>
                  <a:pt x="457" y="440"/>
                </a:cubicBezTo>
                <a:cubicBezTo>
                  <a:pt x="471" y="441"/>
                  <a:pt x="484" y="430"/>
                  <a:pt x="485" y="416"/>
                </a:cubicBezTo>
                <a:cubicBezTo>
                  <a:pt x="486" y="401"/>
                  <a:pt x="475" y="389"/>
                  <a:pt x="461" y="388"/>
                </a:cubicBezTo>
                <a:cubicBezTo>
                  <a:pt x="448" y="387"/>
                  <a:pt x="436" y="396"/>
                  <a:pt x="434" y="408"/>
                </a:cubicBezTo>
                <a:cubicBezTo>
                  <a:pt x="384" y="419"/>
                  <a:pt x="279" y="439"/>
                  <a:pt x="237" y="435"/>
                </a:cubicBezTo>
                <a:cubicBezTo>
                  <a:pt x="192" y="431"/>
                  <a:pt x="76" y="341"/>
                  <a:pt x="32" y="305"/>
                </a:cubicBezTo>
                <a:cubicBezTo>
                  <a:pt x="31" y="303"/>
                  <a:pt x="29" y="297"/>
                  <a:pt x="37" y="288"/>
                </a:cubicBezTo>
                <a:cubicBezTo>
                  <a:pt x="43" y="280"/>
                  <a:pt x="62" y="292"/>
                  <a:pt x="67" y="296"/>
                </a:cubicBezTo>
                <a:cubicBezTo>
                  <a:pt x="114" y="328"/>
                  <a:pt x="195" y="383"/>
                  <a:pt x="209" y="385"/>
                </a:cubicBezTo>
                <a:cubicBezTo>
                  <a:pt x="216" y="387"/>
                  <a:pt x="329" y="384"/>
                  <a:pt x="346" y="360"/>
                </a:cubicBezTo>
                <a:cubicBezTo>
                  <a:pt x="350" y="355"/>
                  <a:pt x="350" y="348"/>
                  <a:pt x="346" y="342"/>
                </a:cubicBezTo>
                <a:cubicBezTo>
                  <a:pt x="341" y="334"/>
                  <a:pt x="335" y="330"/>
                  <a:pt x="244" y="331"/>
                </a:cubicBezTo>
                <a:lnTo>
                  <a:pt x="235" y="331"/>
                </a:lnTo>
                <a:cubicBezTo>
                  <a:pt x="229" y="331"/>
                  <a:pt x="225" y="327"/>
                  <a:pt x="225" y="323"/>
                </a:cubicBezTo>
                <a:cubicBezTo>
                  <a:pt x="225" y="319"/>
                  <a:pt x="231" y="313"/>
                  <a:pt x="244" y="312"/>
                </a:cubicBezTo>
                <a:cubicBezTo>
                  <a:pt x="246" y="312"/>
                  <a:pt x="246" y="312"/>
                  <a:pt x="248" y="312"/>
                </a:cubicBezTo>
                <a:cubicBezTo>
                  <a:pt x="300" y="310"/>
                  <a:pt x="329" y="306"/>
                  <a:pt x="369" y="300"/>
                </a:cubicBezTo>
                <a:cubicBezTo>
                  <a:pt x="441" y="289"/>
                  <a:pt x="472" y="291"/>
                  <a:pt x="518" y="326"/>
                </a:cubicBezTo>
                <a:cubicBezTo>
                  <a:pt x="519" y="327"/>
                  <a:pt x="521" y="328"/>
                  <a:pt x="522" y="328"/>
                </a:cubicBezTo>
                <a:lnTo>
                  <a:pt x="571" y="339"/>
                </a:lnTo>
                <a:lnTo>
                  <a:pt x="555" y="364"/>
                </a:lnTo>
                <a:cubicBezTo>
                  <a:pt x="541" y="363"/>
                  <a:pt x="529" y="373"/>
                  <a:pt x="528" y="388"/>
                </a:cubicBezTo>
                <a:cubicBezTo>
                  <a:pt x="527" y="402"/>
                  <a:pt x="537" y="414"/>
                  <a:pt x="552" y="415"/>
                </a:cubicBezTo>
                <a:cubicBezTo>
                  <a:pt x="566" y="417"/>
                  <a:pt x="579" y="406"/>
                  <a:pt x="580" y="391"/>
                </a:cubicBezTo>
                <a:cubicBezTo>
                  <a:pt x="580" y="386"/>
                  <a:pt x="579" y="381"/>
                  <a:pt x="576" y="376"/>
                </a:cubicBezTo>
                <a:lnTo>
                  <a:pt x="602" y="338"/>
                </a:lnTo>
                <a:cubicBezTo>
                  <a:pt x="605" y="335"/>
                  <a:pt x="605" y="330"/>
                  <a:pt x="604" y="326"/>
                </a:cubicBezTo>
                <a:cubicBezTo>
                  <a:pt x="602" y="323"/>
                  <a:pt x="599" y="320"/>
                  <a:pt x="595" y="319"/>
                </a:cubicBezTo>
                <a:close/>
              </a:path>
            </a:pathLst>
          </a:custGeom>
          <a:solidFill>
            <a:srgbClr val="15B0E8"/>
          </a:solidFill>
          <a:ln>
            <a:noFill/>
          </a:ln>
          <a:effectLst/>
          <a:extLst>
            <a:ext uri="{91240B29-F687-4F45-9708-019B960494DF}">
              <a14:hiddenLine xmlns:a14="http://schemas.microsoft.com/office/drawing/2010/main" w="0">
                <a:solidFill>
                  <a:srgbClr val="000000"/>
                </a:solidFill>
                <a:prstDash val="solid"/>
                <a:round/>
                <a:headEnd/>
                <a:tailEnd/>
              </a14:hiddenLine>
            </a:ext>
          </a:extLst>
        </p:spPr>
        <p:txBody>
          <a:bodyPr wrap="square" lIns="108741" tIns="54371" rIns="108741" bIns="54371">
            <a:noAutofit/>
          </a:bodyPr>
          <a:lstStyle/>
          <a:p>
            <a:pPr fontAlgn="ctr"/>
            <a:endParaRPr lang="en-US" altLang="zh-CN" sz="3201" dirty="0">
              <a:latin typeface="Huawei Sans" panose="020C0503030203020204" pitchFamily="34" charset="0"/>
            </a:endParaRPr>
          </a:p>
        </p:txBody>
      </p:sp>
      <p:grpSp>
        <p:nvGrpSpPr>
          <p:cNvPr id="72" name="组合 71"/>
          <p:cNvGrpSpPr/>
          <p:nvPr/>
        </p:nvGrpSpPr>
        <p:grpSpPr>
          <a:xfrm>
            <a:off x="9106896" y="4839569"/>
            <a:ext cx="989619" cy="882299"/>
            <a:chOff x="1168400" y="3205163"/>
            <a:chExt cx="649288" cy="577850"/>
          </a:xfrm>
          <a:solidFill>
            <a:srgbClr val="15B0E8"/>
          </a:solidFill>
          <a:effectLst/>
        </p:grpSpPr>
        <p:sp>
          <p:nvSpPr>
            <p:cNvPr id="73" name="Freeform 185"/>
            <p:cNvSpPr>
              <a:spLocks noEditPoints="1"/>
            </p:cNvSpPr>
            <p:nvPr/>
          </p:nvSpPr>
          <p:spPr bwMode="auto">
            <a:xfrm>
              <a:off x="1168400" y="3205163"/>
              <a:ext cx="649288" cy="307975"/>
            </a:xfrm>
            <a:custGeom>
              <a:avLst/>
              <a:gdLst>
                <a:gd name="T0" fmla="*/ 60 w 681"/>
                <a:gd name="T1" fmla="*/ 180 h 321"/>
                <a:gd name="T2" fmla="*/ 60 w 681"/>
                <a:gd name="T3" fmla="*/ 180 h 321"/>
                <a:gd name="T4" fmla="*/ 70 w 681"/>
                <a:gd name="T5" fmla="*/ 171 h 321"/>
                <a:gd name="T6" fmla="*/ 166 w 681"/>
                <a:gd name="T7" fmla="*/ 96 h 321"/>
                <a:gd name="T8" fmla="*/ 239 w 681"/>
                <a:gd name="T9" fmla="*/ 128 h 321"/>
                <a:gd name="T10" fmla="*/ 178 w 681"/>
                <a:gd name="T11" fmla="*/ 215 h 321"/>
                <a:gd name="T12" fmla="*/ 192 w 681"/>
                <a:gd name="T13" fmla="*/ 263 h 321"/>
                <a:gd name="T14" fmla="*/ 66 w 681"/>
                <a:gd name="T15" fmla="*/ 263 h 321"/>
                <a:gd name="T16" fmla="*/ 24 w 681"/>
                <a:gd name="T17" fmla="*/ 221 h 321"/>
                <a:gd name="T18" fmla="*/ 60 w 681"/>
                <a:gd name="T19" fmla="*/ 180 h 321"/>
                <a:gd name="T20" fmla="*/ 66 w 681"/>
                <a:gd name="T21" fmla="*/ 288 h 321"/>
                <a:gd name="T22" fmla="*/ 66 w 681"/>
                <a:gd name="T23" fmla="*/ 288 h 321"/>
                <a:gd name="T24" fmla="*/ 214 w 681"/>
                <a:gd name="T25" fmla="*/ 288 h 321"/>
                <a:gd name="T26" fmla="*/ 271 w 681"/>
                <a:gd name="T27" fmla="*/ 307 h 321"/>
                <a:gd name="T28" fmla="*/ 450 w 681"/>
                <a:gd name="T29" fmla="*/ 307 h 321"/>
                <a:gd name="T30" fmla="*/ 472 w 681"/>
                <a:gd name="T31" fmla="*/ 321 h 321"/>
                <a:gd name="T32" fmla="*/ 498 w 681"/>
                <a:gd name="T33" fmla="*/ 295 h 321"/>
                <a:gd name="T34" fmla="*/ 472 w 681"/>
                <a:gd name="T35" fmla="*/ 269 h 321"/>
                <a:gd name="T36" fmla="*/ 450 w 681"/>
                <a:gd name="T37" fmla="*/ 283 h 321"/>
                <a:gd name="T38" fmla="*/ 271 w 681"/>
                <a:gd name="T39" fmla="*/ 283 h 321"/>
                <a:gd name="T40" fmla="*/ 203 w 681"/>
                <a:gd name="T41" fmla="*/ 215 h 321"/>
                <a:gd name="T42" fmla="*/ 261 w 681"/>
                <a:gd name="T43" fmla="*/ 148 h 321"/>
                <a:gd name="T44" fmla="*/ 271 w 681"/>
                <a:gd name="T45" fmla="*/ 139 h 321"/>
                <a:gd name="T46" fmla="*/ 418 w 681"/>
                <a:gd name="T47" fmla="*/ 24 h 321"/>
                <a:gd name="T48" fmla="*/ 552 w 681"/>
                <a:gd name="T49" fmla="*/ 103 h 321"/>
                <a:gd name="T50" fmla="*/ 563 w 681"/>
                <a:gd name="T51" fmla="*/ 109 h 321"/>
                <a:gd name="T52" fmla="*/ 656 w 681"/>
                <a:gd name="T53" fmla="*/ 204 h 321"/>
                <a:gd name="T54" fmla="*/ 620 w 681"/>
                <a:gd name="T55" fmla="*/ 278 h 321"/>
                <a:gd name="T56" fmla="*/ 604 w 681"/>
                <a:gd name="T57" fmla="*/ 283 h 321"/>
                <a:gd name="T58" fmla="*/ 583 w 681"/>
                <a:gd name="T59" fmla="*/ 283 h 321"/>
                <a:gd name="T60" fmla="*/ 561 w 681"/>
                <a:gd name="T61" fmla="*/ 269 h 321"/>
                <a:gd name="T62" fmla="*/ 535 w 681"/>
                <a:gd name="T63" fmla="*/ 295 h 321"/>
                <a:gd name="T64" fmla="*/ 561 w 681"/>
                <a:gd name="T65" fmla="*/ 321 h 321"/>
                <a:gd name="T66" fmla="*/ 583 w 681"/>
                <a:gd name="T67" fmla="*/ 307 h 321"/>
                <a:gd name="T68" fmla="*/ 604 w 681"/>
                <a:gd name="T69" fmla="*/ 307 h 321"/>
                <a:gd name="T70" fmla="*/ 635 w 681"/>
                <a:gd name="T71" fmla="*/ 298 h 321"/>
                <a:gd name="T72" fmla="*/ 681 w 681"/>
                <a:gd name="T73" fmla="*/ 204 h 321"/>
                <a:gd name="T74" fmla="*/ 570 w 681"/>
                <a:gd name="T75" fmla="*/ 85 h 321"/>
                <a:gd name="T76" fmla="*/ 418 w 681"/>
                <a:gd name="T77" fmla="*/ 0 h 321"/>
                <a:gd name="T78" fmla="*/ 255 w 681"/>
                <a:gd name="T79" fmla="*/ 109 h 321"/>
                <a:gd name="T80" fmla="*/ 166 w 681"/>
                <a:gd name="T81" fmla="*/ 71 h 321"/>
                <a:gd name="T82" fmla="*/ 48 w 681"/>
                <a:gd name="T83" fmla="*/ 157 h 321"/>
                <a:gd name="T84" fmla="*/ 0 w 681"/>
                <a:gd name="T85" fmla="*/ 221 h 321"/>
                <a:gd name="T86" fmla="*/ 66 w 681"/>
                <a:gd name="T87" fmla="*/ 28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1" h="321">
                  <a:moveTo>
                    <a:pt x="60" y="180"/>
                  </a:moveTo>
                  <a:lnTo>
                    <a:pt x="60" y="180"/>
                  </a:lnTo>
                  <a:cubicBezTo>
                    <a:pt x="65" y="179"/>
                    <a:pt x="69" y="175"/>
                    <a:pt x="70" y="171"/>
                  </a:cubicBezTo>
                  <a:cubicBezTo>
                    <a:pt x="82" y="127"/>
                    <a:pt x="121" y="96"/>
                    <a:pt x="166" y="96"/>
                  </a:cubicBezTo>
                  <a:cubicBezTo>
                    <a:pt x="194" y="96"/>
                    <a:pt x="221" y="108"/>
                    <a:pt x="239" y="128"/>
                  </a:cubicBezTo>
                  <a:cubicBezTo>
                    <a:pt x="203" y="141"/>
                    <a:pt x="178" y="176"/>
                    <a:pt x="178" y="215"/>
                  </a:cubicBezTo>
                  <a:cubicBezTo>
                    <a:pt x="178" y="233"/>
                    <a:pt x="183" y="249"/>
                    <a:pt x="192" y="263"/>
                  </a:cubicBezTo>
                  <a:lnTo>
                    <a:pt x="66" y="263"/>
                  </a:lnTo>
                  <a:cubicBezTo>
                    <a:pt x="43" y="263"/>
                    <a:pt x="24" y="244"/>
                    <a:pt x="24" y="221"/>
                  </a:cubicBezTo>
                  <a:cubicBezTo>
                    <a:pt x="24" y="201"/>
                    <a:pt x="40" y="183"/>
                    <a:pt x="60" y="180"/>
                  </a:cubicBezTo>
                  <a:close/>
                  <a:moveTo>
                    <a:pt x="66" y="288"/>
                  </a:moveTo>
                  <a:lnTo>
                    <a:pt x="66" y="288"/>
                  </a:lnTo>
                  <a:lnTo>
                    <a:pt x="214" y="288"/>
                  </a:lnTo>
                  <a:cubicBezTo>
                    <a:pt x="230" y="300"/>
                    <a:pt x="249" y="307"/>
                    <a:pt x="271" y="307"/>
                  </a:cubicBezTo>
                  <a:lnTo>
                    <a:pt x="450" y="307"/>
                  </a:lnTo>
                  <a:cubicBezTo>
                    <a:pt x="454" y="315"/>
                    <a:pt x="463" y="321"/>
                    <a:pt x="472" y="321"/>
                  </a:cubicBezTo>
                  <a:cubicBezTo>
                    <a:pt x="487" y="321"/>
                    <a:pt x="498" y="309"/>
                    <a:pt x="498" y="295"/>
                  </a:cubicBezTo>
                  <a:cubicBezTo>
                    <a:pt x="498" y="281"/>
                    <a:pt x="487" y="269"/>
                    <a:pt x="472" y="269"/>
                  </a:cubicBezTo>
                  <a:cubicBezTo>
                    <a:pt x="463" y="269"/>
                    <a:pt x="454" y="275"/>
                    <a:pt x="450" y="283"/>
                  </a:cubicBezTo>
                  <a:lnTo>
                    <a:pt x="271" y="283"/>
                  </a:lnTo>
                  <a:cubicBezTo>
                    <a:pt x="233" y="283"/>
                    <a:pt x="203" y="252"/>
                    <a:pt x="203" y="215"/>
                  </a:cubicBezTo>
                  <a:cubicBezTo>
                    <a:pt x="203" y="182"/>
                    <a:pt x="228" y="153"/>
                    <a:pt x="261" y="148"/>
                  </a:cubicBezTo>
                  <a:cubicBezTo>
                    <a:pt x="266" y="147"/>
                    <a:pt x="270" y="143"/>
                    <a:pt x="271" y="139"/>
                  </a:cubicBezTo>
                  <a:cubicBezTo>
                    <a:pt x="288" y="71"/>
                    <a:pt x="349" y="24"/>
                    <a:pt x="418" y="24"/>
                  </a:cubicBezTo>
                  <a:cubicBezTo>
                    <a:pt x="474" y="24"/>
                    <a:pt x="525" y="54"/>
                    <a:pt x="552" y="103"/>
                  </a:cubicBezTo>
                  <a:cubicBezTo>
                    <a:pt x="554" y="107"/>
                    <a:pt x="558" y="109"/>
                    <a:pt x="563" y="109"/>
                  </a:cubicBezTo>
                  <a:cubicBezTo>
                    <a:pt x="614" y="110"/>
                    <a:pt x="656" y="152"/>
                    <a:pt x="656" y="204"/>
                  </a:cubicBezTo>
                  <a:cubicBezTo>
                    <a:pt x="656" y="232"/>
                    <a:pt x="643" y="259"/>
                    <a:pt x="620" y="278"/>
                  </a:cubicBezTo>
                  <a:cubicBezTo>
                    <a:pt x="616" y="281"/>
                    <a:pt x="611" y="283"/>
                    <a:pt x="604" y="283"/>
                  </a:cubicBezTo>
                  <a:lnTo>
                    <a:pt x="583" y="283"/>
                  </a:lnTo>
                  <a:cubicBezTo>
                    <a:pt x="579" y="275"/>
                    <a:pt x="570" y="269"/>
                    <a:pt x="561" y="269"/>
                  </a:cubicBezTo>
                  <a:cubicBezTo>
                    <a:pt x="546" y="269"/>
                    <a:pt x="535" y="281"/>
                    <a:pt x="535" y="295"/>
                  </a:cubicBezTo>
                  <a:cubicBezTo>
                    <a:pt x="535" y="309"/>
                    <a:pt x="546" y="321"/>
                    <a:pt x="561" y="321"/>
                  </a:cubicBezTo>
                  <a:cubicBezTo>
                    <a:pt x="570" y="321"/>
                    <a:pt x="579" y="315"/>
                    <a:pt x="583" y="307"/>
                  </a:cubicBezTo>
                  <a:lnTo>
                    <a:pt x="604" y="307"/>
                  </a:lnTo>
                  <a:cubicBezTo>
                    <a:pt x="616" y="307"/>
                    <a:pt x="627" y="304"/>
                    <a:pt x="635" y="298"/>
                  </a:cubicBezTo>
                  <a:cubicBezTo>
                    <a:pt x="664" y="274"/>
                    <a:pt x="681" y="240"/>
                    <a:pt x="681" y="204"/>
                  </a:cubicBezTo>
                  <a:cubicBezTo>
                    <a:pt x="681" y="141"/>
                    <a:pt x="632" y="89"/>
                    <a:pt x="570" y="85"/>
                  </a:cubicBezTo>
                  <a:cubicBezTo>
                    <a:pt x="538" y="32"/>
                    <a:pt x="480" y="0"/>
                    <a:pt x="418" y="0"/>
                  </a:cubicBezTo>
                  <a:cubicBezTo>
                    <a:pt x="346" y="0"/>
                    <a:pt x="282" y="44"/>
                    <a:pt x="255" y="109"/>
                  </a:cubicBezTo>
                  <a:cubicBezTo>
                    <a:pt x="232" y="85"/>
                    <a:pt x="200" y="71"/>
                    <a:pt x="166" y="71"/>
                  </a:cubicBezTo>
                  <a:cubicBezTo>
                    <a:pt x="112" y="71"/>
                    <a:pt x="65" y="106"/>
                    <a:pt x="48" y="157"/>
                  </a:cubicBezTo>
                  <a:cubicBezTo>
                    <a:pt x="20" y="165"/>
                    <a:pt x="0" y="191"/>
                    <a:pt x="0" y="221"/>
                  </a:cubicBezTo>
                  <a:cubicBezTo>
                    <a:pt x="0" y="258"/>
                    <a:pt x="29" y="288"/>
                    <a:pt x="66" y="288"/>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74" name="Freeform 186"/>
            <p:cNvSpPr>
              <a:spLocks/>
            </p:cNvSpPr>
            <p:nvPr/>
          </p:nvSpPr>
          <p:spPr bwMode="auto">
            <a:xfrm>
              <a:off x="1300163" y="3549650"/>
              <a:ext cx="14288" cy="12700"/>
            </a:xfrm>
            <a:custGeom>
              <a:avLst/>
              <a:gdLst>
                <a:gd name="T0" fmla="*/ 15 w 15"/>
                <a:gd name="T1" fmla="*/ 0 h 14"/>
                <a:gd name="T2" fmla="*/ 15 w 15"/>
                <a:gd name="T3" fmla="*/ 0 h 14"/>
                <a:gd name="T4" fmla="*/ 0 w 15"/>
                <a:gd name="T5" fmla="*/ 0 h 14"/>
                <a:gd name="T6" fmla="*/ 0 w 15"/>
                <a:gd name="T7" fmla="*/ 14 h 14"/>
                <a:gd name="T8" fmla="*/ 15 w 15"/>
                <a:gd name="T9" fmla="*/ 14 h 14"/>
                <a:gd name="T10" fmla="*/ 15 w 15"/>
                <a:gd name="T11" fmla="*/ 0 h 14"/>
              </a:gdLst>
              <a:ahLst/>
              <a:cxnLst>
                <a:cxn ang="0">
                  <a:pos x="T0" y="T1"/>
                </a:cxn>
                <a:cxn ang="0">
                  <a:pos x="T2" y="T3"/>
                </a:cxn>
                <a:cxn ang="0">
                  <a:pos x="T4" y="T5"/>
                </a:cxn>
                <a:cxn ang="0">
                  <a:pos x="T6" y="T7"/>
                </a:cxn>
                <a:cxn ang="0">
                  <a:pos x="T8" y="T9"/>
                </a:cxn>
                <a:cxn ang="0">
                  <a:pos x="T10" y="T11"/>
                </a:cxn>
              </a:cxnLst>
              <a:rect l="0" t="0" r="r" b="b"/>
              <a:pathLst>
                <a:path w="15" h="14">
                  <a:moveTo>
                    <a:pt x="15" y="0"/>
                  </a:moveTo>
                  <a:lnTo>
                    <a:pt x="15" y="0"/>
                  </a:lnTo>
                  <a:lnTo>
                    <a:pt x="0" y="0"/>
                  </a:lnTo>
                  <a:lnTo>
                    <a:pt x="0" y="14"/>
                  </a:lnTo>
                  <a:lnTo>
                    <a:pt x="15" y="14"/>
                  </a:lnTo>
                  <a:lnTo>
                    <a:pt x="15"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75" name="Freeform 187"/>
            <p:cNvSpPr>
              <a:spLocks/>
            </p:cNvSpPr>
            <p:nvPr/>
          </p:nvSpPr>
          <p:spPr bwMode="auto">
            <a:xfrm>
              <a:off x="1300163" y="3527425"/>
              <a:ext cx="14288" cy="12700"/>
            </a:xfrm>
            <a:custGeom>
              <a:avLst/>
              <a:gdLst>
                <a:gd name="T0" fmla="*/ 15 w 15"/>
                <a:gd name="T1" fmla="*/ 0 h 13"/>
                <a:gd name="T2" fmla="*/ 15 w 15"/>
                <a:gd name="T3" fmla="*/ 0 h 13"/>
                <a:gd name="T4" fmla="*/ 0 w 15"/>
                <a:gd name="T5" fmla="*/ 0 h 13"/>
                <a:gd name="T6" fmla="*/ 0 w 15"/>
                <a:gd name="T7" fmla="*/ 13 h 13"/>
                <a:gd name="T8" fmla="*/ 15 w 15"/>
                <a:gd name="T9" fmla="*/ 13 h 13"/>
                <a:gd name="T10" fmla="*/ 15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15" y="0"/>
                  </a:moveTo>
                  <a:lnTo>
                    <a:pt x="15" y="0"/>
                  </a:lnTo>
                  <a:lnTo>
                    <a:pt x="0" y="0"/>
                  </a:lnTo>
                  <a:lnTo>
                    <a:pt x="0" y="13"/>
                  </a:lnTo>
                  <a:lnTo>
                    <a:pt x="15" y="13"/>
                  </a:lnTo>
                  <a:lnTo>
                    <a:pt x="15"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76" name="Freeform 188"/>
            <p:cNvSpPr>
              <a:spLocks/>
            </p:cNvSpPr>
            <p:nvPr/>
          </p:nvSpPr>
          <p:spPr bwMode="auto">
            <a:xfrm>
              <a:off x="1300163" y="3506788"/>
              <a:ext cx="14288" cy="12700"/>
            </a:xfrm>
            <a:custGeom>
              <a:avLst/>
              <a:gdLst>
                <a:gd name="T0" fmla="*/ 15 w 15"/>
                <a:gd name="T1" fmla="*/ 0 h 14"/>
                <a:gd name="T2" fmla="*/ 15 w 15"/>
                <a:gd name="T3" fmla="*/ 0 h 14"/>
                <a:gd name="T4" fmla="*/ 0 w 15"/>
                <a:gd name="T5" fmla="*/ 0 h 14"/>
                <a:gd name="T6" fmla="*/ 0 w 15"/>
                <a:gd name="T7" fmla="*/ 14 h 14"/>
                <a:gd name="T8" fmla="*/ 15 w 15"/>
                <a:gd name="T9" fmla="*/ 14 h 14"/>
                <a:gd name="T10" fmla="*/ 15 w 15"/>
                <a:gd name="T11" fmla="*/ 0 h 14"/>
              </a:gdLst>
              <a:ahLst/>
              <a:cxnLst>
                <a:cxn ang="0">
                  <a:pos x="T0" y="T1"/>
                </a:cxn>
                <a:cxn ang="0">
                  <a:pos x="T2" y="T3"/>
                </a:cxn>
                <a:cxn ang="0">
                  <a:pos x="T4" y="T5"/>
                </a:cxn>
                <a:cxn ang="0">
                  <a:pos x="T6" y="T7"/>
                </a:cxn>
                <a:cxn ang="0">
                  <a:pos x="T8" y="T9"/>
                </a:cxn>
                <a:cxn ang="0">
                  <a:pos x="T10" y="T11"/>
                </a:cxn>
              </a:cxnLst>
              <a:rect l="0" t="0" r="r" b="b"/>
              <a:pathLst>
                <a:path w="15" h="14">
                  <a:moveTo>
                    <a:pt x="15" y="0"/>
                  </a:moveTo>
                  <a:lnTo>
                    <a:pt x="15" y="0"/>
                  </a:lnTo>
                  <a:lnTo>
                    <a:pt x="0" y="0"/>
                  </a:lnTo>
                  <a:lnTo>
                    <a:pt x="0" y="14"/>
                  </a:lnTo>
                  <a:lnTo>
                    <a:pt x="15" y="14"/>
                  </a:lnTo>
                  <a:lnTo>
                    <a:pt x="15"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77" name="Freeform 189"/>
            <p:cNvSpPr>
              <a:spLocks/>
            </p:cNvSpPr>
            <p:nvPr/>
          </p:nvSpPr>
          <p:spPr bwMode="auto">
            <a:xfrm>
              <a:off x="1300163" y="3484563"/>
              <a:ext cx="14288" cy="12700"/>
            </a:xfrm>
            <a:custGeom>
              <a:avLst/>
              <a:gdLst>
                <a:gd name="T0" fmla="*/ 15 w 15"/>
                <a:gd name="T1" fmla="*/ 0 h 13"/>
                <a:gd name="T2" fmla="*/ 15 w 15"/>
                <a:gd name="T3" fmla="*/ 0 h 13"/>
                <a:gd name="T4" fmla="*/ 0 w 15"/>
                <a:gd name="T5" fmla="*/ 0 h 13"/>
                <a:gd name="T6" fmla="*/ 0 w 15"/>
                <a:gd name="T7" fmla="*/ 13 h 13"/>
                <a:gd name="T8" fmla="*/ 15 w 15"/>
                <a:gd name="T9" fmla="*/ 13 h 13"/>
                <a:gd name="T10" fmla="*/ 15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15" y="0"/>
                  </a:moveTo>
                  <a:lnTo>
                    <a:pt x="15" y="0"/>
                  </a:lnTo>
                  <a:lnTo>
                    <a:pt x="0" y="0"/>
                  </a:lnTo>
                  <a:lnTo>
                    <a:pt x="0" y="13"/>
                  </a:lnTo>
                  <a:lnTo>
                    <a:pt x="15" y="13"/>
                  </a:lnTo>
                  <a:lnTo>
                    <a:pt x="15"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78" name="Freeform 190"/>
            <p:cNvSpPr>
              <a:spLocks/>
            </p:cNvSpPr>
            <p:nvPr/>
          </p:nvSpPr>
          <p:spPr bwMode="auto">
            <a:xfrm>
              <a:off x="1300163" y="3570288"/>
              <a:ext cx="14288" cy="12700"/>
            </a:xfrm>
            <a:custGeom>
              <a:avLst/>
              <a:gdLst>
                <a:gd name="T0" fmla="*/ 0 w 15"/>
                <a:gd name="T1" fmla="*/ 14 h 14"/>
                <a:gd name="T2" fmla="*/ 0 w 15"/>
                <a:gd name="T3" fmla="*/ 14 h 14"/>
                <a:gd name="T4" fmla="*/ 15 w 15"/>
                <a:gd name="T5" fmla="*/ 14 h 14"/>
                <a:gd name="T6" fmla="*/ 15 w 15"/>
                <a:gd name="T7" fmla="*/ 0 h 14"/>
                <a:gd name="T8" fmla="*/ 0 w 15"/>
                <a:gd name="T9" fmla="*/ 0 h 14"/>
                <a:gd name="T10" fmla="*/ 0 w 15"/>
                <a:gd name="T11" fmla="*/ 14 h 14"/>
              </a:gdLst>
              <a:ahLst/>
              <a:cxnLst>
                <a:cxn ang="0">
                  <a:pos x="T0" y="T1"/>
                </a:cxn>
                <a:cxn ang="0">
                  <a:pos x="T2" y="T3"/>
                </a:cxn>
                <a:cxn ang="0">
                  <a:pos x="T4" y="T5"/>
                </a:cxn>
                <a:cxn ang="0">
                  <a:pos x="T6" y="T7"/>
                </a:cxn>
                <a:cxn ang="0">
                  <a:pos x="T8" y="T9"/>
                </a:cxn>
                <a:cxn ang="0">
                  <a:pos x="T10" y="T11"/>
                </a:cxn>
              </a:cxnLst>
              <a:rect l="0" t="0" r="r" b="b"/>
              <a:pathLst>
                <a:path w="15" h="14">
                  <a:moveTo>
                    <a:pt x="0" y="14"/>
                  </a:moveTo>
                  <a:lnTo>
                    <a:pt x="0" y="14"/>
                  </a:lnTo>
                  <a:lnTo>
                    <a:pt x="15" y="14"/>
                  </a:lnTo>
                  <a:lnTo>
                    <a:pt x="15" y="0"/>
                  </a:lnTo>
                  <a:lnTo>
                    <a:pt x="0" y="0"/>
                  </a:lnTo>
                  <a:lnTo>
                    <a:pt x="0" y="14"/>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79" name="Freeform 191"/>
            <p:cNvSpPr>
              <a:spLocks/>
            </p:cNvSpPr>
            <p:nvPr/>
          </p:nvSpPr>
          <p:spPr bwMode="auto">
            <a:xfrm>
              <a:off x="1541463" y="3502025"/>
              <a:ext cx="14288" cy="14288"/>
            </a:xfrm>
            <a:custGeom>
              <a:avLst/>
              <a:gdLst>
                <a:gd name="T0" fmla="*/ 15 w 15"/>
                <a:gd name="T1" fmla="*/ 0 h 15"/>
                <a:gd name="T2" fmla="*/ 15 w 15"/>
                <a:gd name="T3" fmla="*/ 0 h 15"/>
                <a:gd name="T4" fmla="*/ 0 w 15"/>
                <a:gd name="T5" fmla="*/ 0 h 15"/>
                <a:gd name="T6" fmla="*/ 0 w 15"/>
                <a:gd name="T7" fmla="*/ 15 h 15"/>
                <a:gd name="T8" fmla="*/ 15 w 15"/>
                <a:gd name="T9" fmla="*/ 15 h 15"/>
                <a:gd name="T10" fmla="*/ 15 w 15"/>
                <a:gd name="T11" fmla="*/ 0 h 15"/>
              </a:gdLst>
              <a:ahLst/>
              <a:cxnLst>
                <a:cxn ang="0">
                  <a:pos x="T0" y="T1"/>
                </a:cxn>
                <a:cxn ang="0">
                  <a:pos x="T2" y="T3"/>
                </a:cxn>
                <a:cxn ang="0">
                  <a:pos x="T4" y="T5"/>
                </a:cxn>
                <a:cxn ang="0">
                  <a:pos x="T6" y="T7"/>
                </a:cxn>
                <a:cxn ang="0">
                  <a:pos x="T8" y="T9"/>
                </a:cxn>
                <a:cxn ang="0">
                  <a:pos x="T10" y="T11"/>
                </a:cxn>
              </a:cxnLst>
              <a:rect l="0" t="0" r="r" b="b"/>
              <a:pathLst>
                <a:path w="15" h="15">
                  <a:moveTo>
                    <a:pt x="15" y="0"/>
                  </a:moveTo>
                  <a:lnTo>
                    <a:pt x="15" y="0"/>
                  </a:lnTo>
                  <a:lnTo>
                    <a:pt x="0" y="0"/>
                  </a:lnTo>
                  <a:lnTo>
                    <a:pt x="0" y="15"/>
                  </a:lnTo>
                  <a:lnTo>
                    <a:pt x="15" y="15"/>
                  </a:lnTo>
                  <a:lnTo>
                    <a:pt x="15"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80" name="Freeform 192"/>
            <p:cNvSpPr>
              <a:spLocks/>
            </p:cNvSpPr>
            <p:nvPr/>
          </p:nvSpPr>
          <p:spPr bwMode="auto">
            <a:xfrm>
              <a:off x="1541463" y="3525838"/>
              <a:ext cx="14288" cy="14288"/>
            </a:xfrm>
            <a:custGeom>
              <a:avLst/>
              <a:gdLst>
                <a:gd name="T0" fmla="*/ 0 w 15"/>
                <a:gd name="T1" fmla="*/ 15 h 15"/>
                <a:gd name="T2" fmla="*/ 0 w 15"/>
                <a:gd name="T3" fmla="*/ 15 h 15"/>
                <a:gd name="T4" fmla="*/ 15 w 15"/>
                <a:gd name="T5" fmla="*/ 15 h 15"/>
                <a:gd name="T6" fmla="*/ 15 w 15"/>
                <a:gd name="T7" fmla="*/ 0 h 15"/>
                <a:gd name="T8" fmla="*/ 0 w 15"/>
                <a:gd name="T9" fmla="*/ 0 h 15"/>
                <a:gd name="T10" fmla="*/ 0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0" y="15"/>
                  </a:moveTo>
                  <a:lnTo>
                    <a:pt x="0" y="15"/>
                  </a:lnTo>
                  <a:lnTo>
                    <a:pt x="15" y="15"/>
                  </a:lnTo>
                  <a:lnTo>
                    <a:pt x="15" y="0"/>
                  </a:lnTo>
                  <a:lnTo>
                    <a:pt x="0" y="0"/>
                  </a:lnTo>
                  <a:lnTo>
                    <a:pt x="0" y="1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81" name="Freeform 193"/>
            <p:cNvSpPr>
              <a:spLocks/>
            </p:cNvSpPr>
            <p:nvPr/>
          </p:nvSpPr>
          <p:spPr bwMode="auto">
            <a:xfrm>
              <a:off x="1177925" y="3546475"/>
              <a:ext cx="619125" cy="55563"/>
            </a:xfrm>
            <a:custGeom>
              <a:avLst/>
              <a:gdLst>
                <a:gd name="T0" fmla="*/ 68 w 649"/>
                <a:gd name="T1" fmla="*/ 49 h 59"/>
                <a:gd name="T2" fmla="*/ 68 w 649"/>
                <a:gd name="T3" fmla="*/ 49 h 59"/>
                <a:gd name="T4" fmla="*/ 68 w 649"/>
                <a:gd name="T5" fmla="*/ 56 h 59"/>
                <a:gd name="T6" fmla="*/ 83 w 649"/>
                <a:gd name="T7" fmla="*/ 56 h 59"/>
                <a:gd name="T8" fmla="*/ 83 w 649"/>
                <a:gd name="T9" fmla="*/ 54 h 59"/>
                <a:gd name="T10" fmla="*/ 137 w 649"/>
                <a:gd name="T11" fmla="*/ 59 h 59"/>
                <a:gd name="T12" fmla="*/ 233 w 649"/>
                <a:gd name="T13" fmla="*/ 39 h 59"/>
                <a:gd name="T14" fmla="*/ 239 w 649"/>
                <a:gd name="T15" fmla="*/ 36 h 59"/>
                <a:gd name="T16" fmla="*/ 239 w 649"/>
                <a:gd name="T17" fmla="*/ 45 h 59"/>
                <a:gd name="T18" fmla="*/ 253 w 649"/>
                <a:gd name="T19" fmla="*/ 45 h 59"/>
                <a:gd name="T20" fmla="*/ 253 w 649"/>
                <a:gd name="T21" fmla="*/ 31 h 59"/>
                <a:gd name="T22" fmla="*/ 321 w 649"/>
                <a:gd name="T23" fmla="*/ 20 h 59"/>
                <a:gd name="T24" fmla="*/ 410 w 649"/>
                <a:gd name="T25" fmla="*/ 39 h 59"/>
                <a:gd name="T26" fmla="*/ 411 w 649"/>
                <a:gd name="T27" fmla="*/ 39 h 59"/>
                <a:gd name="T28" fmla="*/ 411 w 649"/>
                <a:gd name="T29" fmla="*/ 47 h 59"/>
                <a:gd name="T30" fmla="*/ 426 w 649"/>
                <a:gd name="T31" fmla="*/ 47 h 59"/>
                <a:gd name="T32" fmla="*/ 426 w 649"/>
                <a:gd name="T33" fmla="*/ 45 h 59"/>
                <a:gd name="T34" fmla="*/ 506 w 649"/>
                <a:gd name="T35" fmla="*/ 59 h 59"/>
                <a:gd name="T36" fmla="*/ 582 w 649"/>
                <a:gd name="T37" fmla="*/ 47 h 59"/>
                <a:gd name="T38" fmla="*/ 582 w 649"/>
                <a:gd name="T39" fmla="*/ 48 h 59"/>
                <a:gd name="T40" fmla="*/ 597 w 649"/>
                <a:gd name="T41" fmla="*/ 48 h 59"/>
                <a:gd name="T42" fmla="*/ 597 w 649"/>
                <a:gd name="T43" fmla="*/ 41 h 59"/>
                <a:gd name="T44" fmla="*/ 602 w 649"/>
                <a:gd name="T45" fmla="*/ 39 h 59"/>
                <a:gd name="T46" fmla="*/ 649 w 649"/>
                <a:gd name="T47" fmla="*/ 23 h 59"/>
                <a:gd name="T48" fmla="*/ 646 w 649"/>
                <a:gd name="T49" fmla="*/ 4 h 59"/>
                <a:gd name="T50" fmla="*/ 595 w 649"/>
                <a:gd name="T51" fmla="*/ 21 h 59"/>
                <a:gd name="T52" fmla="*/ 506 w 649"/>
                <a:gd name="T53" fmla="*/ 40 h 59"/>
                <a:gd name="T54" fmla="*/ 418 w 649"/>
                <a:gd name="T55" fmla="*/ 21 h 59"/>
                <a:gd name="T56" fmla="*/ 396 w 649"/>
                <a:gd name="T57" fmla="*/ 12 h 59"/>
                <a:gd name="T58" fmla="*/ 396 w 649"/>
                <a:gd name="T59" fmla="*/ 3 h 59"/>
                <a:gd name="T60" fmla="*/ 381 w 649"/>
                <a:gd name="T61" fmla="*/ 3 h 59"/>
                <a:gd name="T62" fmla="*/ 381 w 649"/>
                <a:gd name="T63" fmla="*/ 7 h 59"/>
                <a:gd name="T64" fmla="*/ 321 w 649"/>
                <a:gd name="T65" fmla="*/ 0 h 59"/>
                <a:gd name="T66" fmla="*/ 225 w 649"/>
                <a:gd name="T67" fmla="*/ 21 h 59"/>
                <a:gd name="T68" fmla="*/ 137 w 649"/>
                <a:gd name="T69" fmla="*/ 40 h 59"/>
                <a:gd name="T70" fmla="*/ 48 w 649"/>
                <a:gd name="T71" fmla="*/ 21 h 59"/>
                <a:gd name="T72" fmla="*/ 4 w 649"/>
                <a:gd name="T73" fmla="*/ 5 h 59"/>
                <a:gd name="T74" fmla="*/ 0 w 649"/>
                <a:gd name="T75" fmla="*/ 25 h 59"/>
                <a:gd name="T76" fmla="*/ 41 w 649"/>
                <a:gd name="T77" fmla="*/ 39 h 59"/>
                <a:gd name="T78" fmla="*/ 68 w 649"/>
                <a:gd name="T79" fmla="*/ 4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9" h="59">
                  <a:moveTo>
                    <a:pt x="68" y="49"/>
                  </a:moveTo>
                  <a:lnTo>
                    <a:pt x="68" y="49"/>
                  </a:lnTo>
                  <a:lnTo>
                    <a:pt x="68" y="56"/>
                  </a:lnTo>
                  <a:lnTo>
                    <a:pt x="83" y="56"/>
                  </a:lnTo>
                  <a:lnTo>
                    <a:pt x="83" y="54"/>
                  </a:lnTo>
                  <a:cubicBezTo>
                    <a:pt x="97" y="57"/>
                    <a:pt x="114" y="59"/>
                    <a:pt x="137" y="59"/>
                  </a:cubicBezTo>
                  <a:cubicBezTo>
                    <a:pt x="185" y="59"/>
                    <a:pt x="209" y="49"/>
                    <a:pt x="233" y="39"/>
                  </a:cubicBezTo>
                  <a:cubicBezTo>
                    <a:pt x="235" y="38"/>
                    <a:pt x="237" y="37"/>
                    <a:pt x="239" y="36"/>
                  </a:cubicBezTo>
                  <a:lnTo>
                    <a:pt x="239" y="45"/>
                  </a:lnTo>
                  <a:lnTo>
                    <a:pt x="253" y="45"/>
                  </a:lnTo>
                  <a:lnTo>
                    <a:pt x="253" y="31"/>
                  </a:lnTo>
                  <a:cubicBezTo>
                    <a:pt x="270" y="25"/>
                    <a:pt x="290" y="20"/>
                    <a:pt x="321" y="20"/>
                  </a:cubicBezTo>
                  <a:cubicBezTo>
                    <a:pt x="366" y="20"/>
                    <a:pt x="387" y="29"/>
                    <a:pt x="410" y="39"/>
                  </a:cubicBezTo>
                  <a:cubicBezTo>
                    <a:pt x="410" y="39"/>
                    <a:pt x="411" y="39"/>
                    <a:pt x="411" y="39"/>
                  </a:cubicBezTo>
                  <a:lnTo>
                    <a:pt x="411" y="47"/>
                  </a:lnTo>
                  <a:lnTo>
                    <a:pt x="426" y="47"/>
                  </a:lnTo>
                  <a:lnTo>
                    <a:pt x="426" y="45"/>
                  </a:lnTo>
                  <a:cubicBezTo>
                    <a:pt x="445" y="53"/>
                    <a:pt x="468" y="59"/>
                    <a:pt x="506" y="59"/>
                  </a:cubicBezTo>
                  <a:cubicBezTo>
                    <a:pt x="541" y="59"/>
                    <a:pt x="564" y="54"/>
                    <a:pt x="582" y="47"/>
                  </a:cubicBezTo>
                  <a:lnTo>
                    <a:pt x="582" y="48"/>
                  </a:lnTo>
                  <a:lnTo>
                    <a:pt x="597" y="48"/>
                  </a:lnTo>
                  <a:lnTo>
                    <a:pt x="597" y="41"/>
                  </a:lnTo>
                  <a:cubicBezTo>
                    <a:pt x="599" y="40"/>
                    <a:pt x="601" y="40"/>
                    <a:pt x="602" y="39"/>
                  </a:cubicBezTo>
                  <a:cubicBezTo>
                    <a:pt x="617" y="33"/>
                    <a:pt x="630" y="27"/>
                    <a:pt x="649" y="23"/>
                  </a:cubicBezTo>
                  <a:lnTo>
                    <a:pt x="646" y="4"/>
                  </a:lnTo>
                  <a:cubicBezTo>
                    <a:pt x="625" y="8"/>
                    <a:pt x="609" y="14"/>
                    <a:pt x="595" y="21"/>
                  </a:cubicBezTo>
                  <a:cubicBezTo>
                    <a:pt x="572" y="30"/>
                    <a:pt x="550" y="40"/>
                    <a:pt x="506" y="40"/>
                  </a:cubicBezTo>
                  <a:cubicBezTo>
                    <a:pt x="462" y="40"/>
                    <a:pt x="440" y="30"/>
                    <a:pt x="418" y="21"/>
                  </a:cubicBezTo>
                  <a:cubicBezTo>
                    <a:pt x="411" y="18"/>
                    <a:pt x="404" y="15"/>
                    <a:pt x="396" y="12"/>
                  </a:cubicBezTo>
                  <a:lnTo>
                    <a:pt x="396" y="3"/>
                  </a:lnTo>
                  <a:lnTo>
                    <a:pt x="381" y="3"/>
                  </a:lnTo>
                  <a:lnTo>
                    <a:pt x="381" y="7"/>
                  </a:lnTo>
                  <a:cubicBezTo>
                    <a:pt x="366" y="3"/>
                    <a:pt x="347" y="0"/>
                    <a:pt x="321" y="0"/>
                  </a:cubicBezTo>
                  <a:cubicBezTo>
                    <a:pt x="273" y="0"/>
                    <a:pt x="249" y="11"/>
                    <a:pt x="225" y="21"/>
                  </a:cubicBezTo>
                  <a:cubicBezTo>
                    <a:pt x="202" y="30"/>
                    <a:pt x="181" y="40"/>
                    <a:pt x="137" y="40"/>
                  </a:cubicBezTo>
                  <a:cubicBezTo>
                    <a:pt x="93" y="40"/>
                    <a:pt x="71" y="30"/>
                    <a:pt x="48" y="21"/>
                  </a:cubicBezTo>
                  <a:cubicBezTo>
                    <a:pt x="35" y="15"/>
                    <a:pt x="22" y="9"/>
                    <a:pt x="4" y="5"/>
                  </a:cubicBezTo>
                  <a:lnTo>
                    <a:pt x="0" y="25"/>
                  </a:lnTo>
                  <a:cubicBezTo>
                    <a:pt x="16" y="28"/>
                    <a:pt x="28" y="33"/>
                    <a:pt x="41" y="39"/>
                  </a:cubicBezTo>
                  <a:cubicBezTo>
                    <a:pt x="49" y="43"/>
                    <a:pt x="58" y="46"/>
                    <a:pt x="68" y="49"/>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82" name="Freeform 194"/>
            <p:cNvSpPr>
              <a:spLocks noEditPoints="1"/>
            </p:cNvSpPr>
            <p:nvPr/>
          </p:nvSpPr>
          <p:spPr bwMode="auto">
            <a:xfrm>
              <a:off x="1193800" y="3651250"/>
              <a:ext cx="111125" cy="131763"/>
            </a:xfrm>
            <a:custGeom>
              <a:avLst/>
              <a:gdLst>
                <a:gd name="T0" fmla="*/ 58 w 116"/>
                <a:gd name="T1" fmla="*/ 93 h 138"/>
                <a:gd name="T2" fmla="*/ 58 w 116"/>
                <a:gd name="T3" fmla="*/ 93 h 138"/>
                <a:gd name="T4" fmla="*/ 15 w 116"/>
                <a:gd name="T5" fmla="*/ 70 h 138"/>
                <a:gd name="T6" fmla="*/ 15 w 116"/>
                <a:gd name="T7" fmla="*/ 64 h 138"/>
                <a:gd name="T8" fmla="*/ 58 w 116"/>
                <a:gd name="T9" fmla="*/ 76 h 138"/>
                <a:gd name="T10" fmla="*/ 101 w 116"/>
                <a:gd name="T11" fmla="*/ 64 h 138"/>
                <a:gd name="T12" fmla="*/ 101 w 116"/>
                <a:gd name="T13" fmla="*/ 70 h 138"/>
                <a:gd name="T14" fmla="*/ 58 w 116"/>
                <a:gd name="T15" fmla="*/ 93 h 138"/>
                <a:gd name="T16" fmla="*/ 101 w 116"/>
                <a:gd name="T17" fmla="*/ 100 h 138"/>
                <a:gd name="T18" fmla="*/ 101 w 116"/>
                <a:gd name="T19" fmla="*/ 100 h 138"/>
                <a:gd name="T20" fmla="*/ 58 w 116"/>
                <a:gd name="T21" fmla="*/ 123 h 138"/>
                <a:gd name="T22" fmla="*/ 15 w 116"/>
                <a:gd name="T23" fmla="*/ 100 h 138"/>
                <a:gd name="T24" fmla="*/ 15 w 116"/>
                <a:gd name="T25" fmla="*/ 96 h 138"/>
                <a:gd name="T26" fmla="*/ 58 w 116"/>
                <a:gd name="T27" fmla="*/ 108 h 138"/>
                <a:gd name="T28" fmla="*/ 101 w 116"/>
                <a:gd name="T29" fmla="*/ 96 h 138"/>
                <a:gd name="T30" fmla="*/ 101 w 116"/>
                <a:gd name="T31" fmla="*/ 100 h 138"/>
                <a:gd name="T32" fmla="*/ 58 w 116"/>
                <a:gd name="T33" fmla="*/ 15 h 138"/>
                <a:gd name="T34" fmla="*/ 58 w 116"/>
                <a:gd name="T35" fmla="*/ 15 h 138"/>
                <a:gd name="T36" fmla="*/ 101 w 116"/>
                <a:gd name="T37" fmla="*/ 38 h 138"/>
                <a:gd name="T38" fmla="*/ 58 w 116"/>
                <a:gd name="T39" fmla="*/ 61 h 138"/>
                <a:gd name="T40" fmla="*/ 15 w 116"/>
                <a:gd name="T41" fmla="*/ 38 h 138"/>
                <a:gd name="T42" fmla="*/ 58 w 116"/>
                <a:gd name="T43" fmla="*/ 15 h 138"/>
                <a:gd name="T44" fmla="*/ 116 w 116"/>
                <a:gd name="T45" fmla="*/ 100 h 138"/>
                <a:gd name="T46" fmla="*/ 116 w 116"/>
                <a:gd name="T47" fmla="*/ 100 h 138"/>
                <a:gd name="T48" fmla="*/ 116 w 116"/>
                <a:gd name="T49" fmla="*/ 40 h 138"/>
                <a:gd name="T50" fmla="*/ 116 w 116"/>
                <a:gd name="T51" fmla="*/ 40 h 138"/>
                <a:gd name="T52" fmla="*/ 116 w 116"/>
                <a:gd name="T53" fmla="*/ 38 h 138"/>
                <a:gd name="T54" fmla="*/ 58 w 116"/>
                <a:gd name="T55" fmla="*/ 0 h 138"/>
                <a:gd name="T56" fmla="*/ 0 w 116"/>
                <a:gd name="T57" fmla="*/ 38 h 138"/>
                <a:gd name="T58" fmla="*/ 1 w 116"/>
                <a:gd name="T59" fmla="*/ 39 h 138"/>
                <a:gd name="T60" fmla="*/ 0 w 116"/>
                <a:gd name="T61" fmla="*/ 40 h 138"/>
                <a:gd name="T62" fmla="*/ 0 w 116"/>
                <a:gd name="T63" fmla="*/ 100 h 138"/>
                <a:gd name="T64" fmla="*/ 58 w 116"/>
                <a:gd name="T65" fmla="*/ 138 h 138"/>
                <a:gd name="T66" fmla="*/ 116 w 116"/>
                <a:gd name="T67" fmla="*/ 10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38">
                  <a:moveTo>
                    <a:pt x="58" y="93"/>
                  </a:moveTo>
                  <a:lnTo>
                    <a:pt x="58" y="93"/>
                  </a:lnTo>
                  <a:cubicBezTo>
                    <a:pt x="33" y="93"/>
                    <a:pt x="15" y="81"/>
                    <a:pt x="15" y="70"/>
                  </a:cubicBezTo>
                  <a:lnTo>
                    <a:pt x="15" y="64"/>
                  </a:lnTo>
                  <a:cubicBezTo>
                    <a:pt x="26" y="71"/>
                    <a:pt x="41" y="76"/>
                    <a:pt x="58" y="76"/>
                  </a:cubicBezTo>
                  <a:cubicBezTo>
                    <a:pt x="76" y="76"/>
                    <a:pt x="91" y="71"/>
                    <a:pt x="101" y="64"/>
                  </a:cubicBezTo>
                  <a:lnTo>
                    <a:pt x="101" y="70"/>
                  </a:lnTo>
                  <a:cubicBezTo>
                    <a:pt x="101" y="81"/>
                    <a:pt x="84" y="93"/>
                    <a:pt x="58" y="93"/>
                  </a:cubicBezTo>
                  <a:close/>
                  <a:moveTo>
                    <a:pt x="101" y="100"/>
                  </a:moveTo>
                  <a:lnTo>
                    <a:pt x="101" y="100"/>
                  </a:lnTo>
                  <a:cubicBezTo>
                    <a:pt x="101" y="111"/>
                    <a:pt x="84" y="123"/>
                    <a:pt x="58" y="123"/>
                  </a:cubicBezTo>
                  <a:cubicBezTo>
                    <a:pt x="33" y="123"/>
                    <a:pt x="15" y="111"/>
                    <a:pt x="15" y="100"/>
                  </a:cubicBezTo>
                  <a:lnTo>
                    <a:pt x="15" y="96"/>
                  </a:lnTo>
                  <a:cubicBezTo>
                    <a:pt x="26" y="103"/>
                    <a:pt x="41" y="108"/>
                    <a:pt x="58" y="108"/>
                  </a:cubicBezTo>
                  <a:cubicBezTo>
                    <a:pt x="75" y="108"/>
                    <a:pt x="91" y="103"/>
                    <a:pt x="101" y="96"/>
                  </a:cubicBezTo>
                  <a:lnTo>
                    <a:pt x="101" y="100"/>
                  </a:lnTo>
                  <a:close/>
                  <a:moveTo>
                    <a:pt x="58" y="15"/>
                  </a:moveTo>
                  <a:lnTo>
                    <a:pt x="58" y="15"/>
                  </a:lnTo>
                  <a:cubicBezTo>
                    <a:pt x="84" y="15"/>
                    <a:pt x="101" y="27"/>
                    <a:pt x="101" y="38"/>
                  </a:cubicBezTo>
                  <a:cubicBezTo>
                    <a:pt x="101" y="49"/>
                    <a:pt x="84" y="61"/>
                    <a:pt x="58" y="61"/>
                  </a:cubicBezTo>
                  <a:cubicBezTo>
                    <a:pt x="33" y="61"/>
                    <a:pt x="15" y="49"/>
                    <a:pt x="15" y="38"/>
                  </a:cubicBezTo>
                  <a:cubicBezTo>
                    <a:pt x="15" y="27"/>
                    <a:pt x="33" y="15"/>
                    <a:pt x="58" y="15"/>
                  </a:cubicBezTo>
                  <a:close/>
                  <a:moveTo>
                    <a:pt x="116" y="100"/>
                  </a:moveTo>
                  <a:lnTo>
                    <a:pt x="116" y="100"/>
                  </a:lnTo>
                  <a:lnTo>
                    <a:pt x="116" y="40"/>
                  </a:lnTo>
                  <a:lnTo>
                    <a:pt x="116" y="40"/>
                  </a:lnTo>
                  <a:cubicBezTo>
                    <a:pt x="116" y="39"/>
                    <a:pt x="116" y="39"/>
                    <a:pt x="116" y="38"/>
                  </a:cubicBezTo>
                  <a:cubicBezTo>
                    <a:pt x="116" y="17"/>
                    <a:pt x="91" y="0"/>
                    <a:pt x="58" y="0"/>
                  </a:cubicBezTo>
                  <a:cubicBezTo>
                    <a:pt x="26" y="0"/>
                    <a:pt x="0" y="17"/>
                    <a:pt x="0" y="38"/>
                  </a:cubicBezTo>
                  <a:cubicBezTo>
                    <a:pt x="0" y="39"/>
                    <a:pt x="1" y="39"/>
                    <a:pt x="1" y="39"/>
                  </a:cubicBezTo>
                  <a:cubicBezTo>
                    <a:pt x="1" y="40"/>
                    <a:pt x="0" y="40"/>
                    <a:pt x="0" y="40"/>
                  </a:cubicBezTo>
                  <a:lnTo>
                    <a:pt x="0" y="100"/>
                  </a:lnTo>
                  <a:cubicBezTo>
                    <a:pt x="0" y="122"/>
                    <a:pt x="26" y="138"/>
                    <a:pt x="58" y="138"/>
                  </a:cubicBezTo>
                  <a:cubicBezTo>
                    <a:pt x="91" y="138"/>
                    <a:pt x="116" y="122"/>
                    <a:pt x="116" y="10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83" name="Freeform 195"/>
            <p:cNvSpPr>
              <a:spLocks noEditPoints="1"/>
            </p:cNvSpPr>
            <p:nvPr/>
          </p:nvSpPr>
          <p:spPr bwMode="auto">
            <a:xfrm>
              <a:off x="1358900" y="3646488"/>
              <a:ext cx="109538" cy="136525"/>
            </a:xfrm>
            <a:custGeom>
              <a:avLst/>
              <a:gdLst>
                <a:gd name="T0" fmla="*/ 58 w 116"/>
                <a:gd name="T1" fmla="*/ 99 h 144"/>
                <a:gd name="T2" fmla="*/ 58 w 116"/>
                <a:gd name="T3" fmla="*/ 99 h 144"/>
                <a:gd name="T4" fmla="*/ 15 w 116"/>
                <a:gd name="T5" fmla="*/ 76 h 144"/>
                <a:gd name="T6" fmla="*/ 15 w 116"/>
                <a:gd name="T7" fmla="*/ 70 h 144"/>
                <a:gd name="T8" fmla="*/ 58 w 116"/>
                <a:gd name="T9" fmla="*/ 82 h 144"/>
                <a:gd name="T10" fmla="*/ 101 w 116"/>
                <a:gd name="T11" fmla="*/ 70 h 144"/>
                <a:gd name="T12" fmla="*/ 101 w 116"/>
                <a:gd name="T13" fmla="*/ 76 h 144"/>
                <a:gd name="T14" fmla="*/ 58 w 116"/>
                <a:gd name="T15" fmla="*/ 99 h 144"/>
                <a:gd name="T16" fmla="*/ 101 w 116"/>
                <a:gd name="T17" fmla="*/ 106 h 144"/>
                <a:gd name="T18" fmla="*/ 101 w 116"/>
                <a:gd name="T19" fmla="*/ 106 h 144"/>
                <a:gd name="T20" fmla="*/ 58 w 116"/>
                <a:gd name="T21" fmla="*/ 129 h 144"/>
                <a:gd name="T22" fmla="*/ 15 w 116"/>
                <a:gd name="T23" fmla="*/ 106 h 144"/>
                <a:gd name="T24" fmla="*/ 15 w 116"/>
                <a:gd name="T25" fmla="*/ 102 h 144"/>
                <a:gd name="T26" fmla="*/ 58 w 116"/>
                <a:gd name="T27" fmla="*/ 114 h 144"/>
                <a:gd name="T28" fmla="*/ 101 w 116"/>
                <a:gd name="T29" fmla="*/ 102 h 144"/>
                <a:gd name="T30" fmla="*/ 101 w 116"/>
                <a:gd name="T31" fmla="*/ 106 h 144"/>
                <a:gd name="T32" fmla="*/ 58 w 116"/>
                <a:gd name="T33" fmla="*/ 21 h 144"/>
                <a:gd name="T34" fmla="*/ 58 w 116"/>
                <a:gd name="T35" fmla="*/ 21 h 144"/>
                <a:gd name="T36" fmla="*/ 101 w 116"/>
                <a:gd name="T37" fmla="*/ 44 h 144"/>
                <a:gd name="T38" fmla="*/ 58 w 116"/>
                <a:gd name="T39" fmla="*/ 67 h 144"/>
                <a:gd name="T40" fmla="*/ 15 w 116"/>
                <a:gd name="T41" fmla="*/ 44 h 144"/>
                <a:gd name="T42" fmla="*/ 58 w 116"/>
                <a:gd name="T43" fmla="*/ 21 h 144"/>
                <a:gd name="T44" fmla="*/ 64 w 116"/>
                <a:gd name="T45" fmla="*/ 7 h 144"/>
                <a:gd name="T46" fmla="*/ 64 w 116"/>
                <a:gd name="T47" fmla="*/ 7 h 144"/>
                <a:gd name="T48" fmla="*/ 64 w 116"/>
                <a:gd name="T49" fmla="*/ 0 h 144"/>
                <a:gd name="T50" fmla="*/ 50 w 116"/>
                <a:gd name="T51" fmla="*/ 0 h 144"/>
                <a:gd name="T52" fmla="*/ 50 w 116"/>
                <a:gd name="T53" fmla="*/ 7 h 144"/>
                <a:gd name="T54" fmla="*/ 0 w 116"/>
                <a:gd name="T55" fmla="*/ 44 h 144"/>
                <a:gd name="T56" fmla="*/ 0 w 116"/>
                <a:gd name="T57" fmla="*/ 45 h 144"/>
                <a:gd name="T58" fmla="*/ 0 w 116"/>
                <a:gd name="T59" fmla="*/ 46 h 144"/>
                <a:gd name="T60" fmla="*/ 0 w 116"/>
                <a:gd name="T61" fmla="*/ 106 h 144"/>
                <a:gd name="T62" fmla="*/ 58 w 116"/>
                <a:gd name="T63" fmla="*/ 144 h 144"/>
                <a:gd name="T64" fmla="*/ 116 w 116"/>
                <a:gd name="T65" fmla="*/ 106 h 144"/>
                <a:gd name="T66" fmla="*/ 116 w 116"/>
                <a:gd name="T67" fmla="*/ 46 h 144"/>
                <a:gd name="T68" fmla="*/ 115 w 116"/>
                <a:gd name="T69" fmla="*/ 46 h 144"/>
                <a:gd name="T70" fmla="*/ 116 w 116"/>
                <a:gd name="T71" fmla="*/ 44 h 144"/>
                <a:gd name="T72" fmla="*/ 64 w 116"/>
                <a:gd name="T73" fmla="*/ 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144">
                  <a:moveTo>
                    <a:pt x="58" y="99"/>
                  </a:moveTo>
                  <a:lnTo>
                    <a:pt x="58" y="99"/>
                  </a:lnTo>
                  <a:cubicBezTo>
                    <a:pt x="32" y="99"/>
                    <a:pt x="15" y="87"/>
                    <a:pt x="15" y="76"/>
                  </a:cubicBezTo>
                  <a:lnTo>
                    <a:pt x="15" y="70"/>
                  </a:lnTo>
                  <a:cubicBezTo>
                    <a:pt x="25" y="77"/>
                    <a:pt x="40" y="82"/>
                    <a:pt x="58" y="82"/>
                  </a:cubicBezTo>
                  <a:cubicBezTo>
                    <a:pt x="75" y="82"/>
                    <a:pt x="90" y="77"/>
                    <a:pt x="101" y="70"/>
                  </a:cubicBezTo>
                  <a:lnTo>
                    <a:pt x="101" y="76"/>
                  </a:lnTo>
                  <a:cubicBezTo>
                    <a:pt x="101" y="87"/>
                    <a:pt x="83" y="99"/>
                    <a:pt x="58" y="99"/>
                  </a:cubicBezTo>
                  <a:close/>
                  <a:moveTo>
                    <a:pt x="101" y="106"/>
                  </a:moveTo>
                  <a:lnTo>
                    <a:pt x="101" y="106"/>
                  </a:lnTo>
                  <a:cubicBezTo>
                    <a:pt x="101" y="117"/>
                    <a:pt x="83" y="129"/>
                    <a:pt x="58" y="129"/>
                  </a:cubicBezTo>
                  <a:cubicBezTo>
                    <a:pt x="32" y="129"/>
                    <a:pt x="15" y="117"/>
                    <a:pt x="15" y="106"/>
                  </a:cubicBezTo>
                  <a:lnTo>
                    <a:pt x="15" y="102"/>
                  </a:lnTo>
                  <a:cubicBezTo>
                    <a:pt x="25" y="109"/>
                    <a:pt x="41" y="114"/>
                    <a:pt x="58" y="114"/>
                  </a:cubicBezTo>
                  <a:cubicBezTo>
                    <a:pt x="75" y="114"/>
                    <a:pt x="90" y="109"/>
                    <a:pt x="101" y="102"/>
                  </a:cubicBezTo>
                  <a:lnTo>
                    <a:pt x="101" y="106"/>
                  </a:lnTo>
                  <a:close/>
                  <a:moveTo>
                    <a:pt x="58" y="21"/>
                  </a:moveTo>
                  <a:lnTo>
                    <a:pt x="58" y="21"/>
                  </a:lnTo>
                  <a:cubicBezTo>
                    <a:pt x="83" y="21"/>
                    <a:pt x="101" y="33"/>
                    <a:pt x="101" y="44"/>
                  </a:cubicBezTo>
                  <a:cubicBezTo>
                    <a:pt x="101" y="55"/>
                    <a:pt x="83" y="67"/>
                    <a:pt x="58" y="67"/>
                  </a:cubicBezTo>
                  <a:cubicBezTo>
                    <a:pt x="32" y="67"/>
                    <a:pt x="15" y="55"/>
                    <a:pt x="15" y="44"/>
                  </a:cubicBezTo>
                  <a:cubicBezTo>
                    <a:pt x="15" y="33"/>
                    <a:pt x="32" y="21"/>
                    <a:pt x="58" y="21"/>
                  </a:cubicBezTo>
                  <a:close/>
                  <a:moveTo>
                    <a:pt x="64" y="7"/>
                  </a:moveTo>
                  <a:lnTo>
                    <a:pt x="64" y="7"/>
                  </a:lnTo>
                  <a:lnTo>
                    <a:pt x="64" y="0"/>
                  </a:lnTo>
                  <a:lnTo>
                    <a:pt x="50" y="0"/>
                  </a:lnTo>
                  <a:lnTo>
                    <a:pt x="50" y="7"/>
                  </a:lnTo>
                  <a:cubicBezTo>
                    <a:pt x="21" y="10"/>
                    <a:pt x="0" y="25"/>
                    <a:pt x="0" y="44"/>
                  </a:cubicBezTo>
                  <a:cubicBezTo>
                    <a:pt x="0" y="45"/>
                    <a:pt x="0" y="45"/>
                    <a:pt x="0" y="45"/>
                  </a:cubicBezTo>
                  <a:cubicBezTo>
                    <a:pt x="0" y="46"/>
                    <a:pt x="0" y="46"/>
                    <a:pt x="0" y="46"/>
                  </a:cubicBezTo>
                  <a:lnTo>
                    <a:pt x="0" y="106"/>
                  </a:lnTo>
                  <a:cubicBezTo>
                    <a:pt x="0" y="128"/>
                    <a:pt x="25" y="144"/>
                    <a:pt x="58" y="144"/>
                  </a:cubicBezTo>
                  <a:cubicBezTo>
                    <a:pt x="90" y="144"/>
                    <a:pt x="116" y="128"/>
                    <a:pt x="116" y="106"/>
                  </a:cubicBezTo>
                  <a:lnTo>
                    <a:pt x="116" y="46"/>
                  </a:lnTo>
                  <a:lnTo>
                    <a:pt x="115" y="46"/>
                  </a:lnTo>
                  <a:cubicBezTo>
                    <a:pt x="115" y="45"/>
                    <a:pt x="116" y="45"/>
                    <a:pt x="116" y="44"/>
                  </a:cubicBezTo>
                  <a:cubicBezTo>
                    <a:pt x="116" y="25"/>
                    <a:pt x="94" y="9"/>
                    <a:pt x="64" y="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84" name="Freeform 196"/>
            <p:cNvSpPr>
              <a:spLocks noEditPoints="1"/>
            </p:cNvSpPr>
            <p:nvPr/>
          </p:nvSpPr>
          <p:spPr bwMode="auto">
            <a:xfrm>
              <a:off x="1522413" y="3648075"/>
              <a:ext cx="109538" cy="134938"/>
            </a:xfrm>
            <a:custGeom>
              <a:avLst/>
              <a:gdLst>
                <a:gd name="T0" fmla="*/ 57 w 115"/>
                <a:gd name="T1" fmla="*/ 97 h 142"/>
                <a:gd name="T2" fmla="*/ 57 w 115"/>
                <a:gd name="T3" fmla="*/ 97 h 142"/>
                <a:gd name="T4" fmla="*/ 14 w 115"/>
                <a:gd name="T5" fmla="*/ 74 h 142"/>
                <a:gd name="T6" fmla="*/ 14 w 115"/>
                <a:gd name="T7" fmla="*/ 68 h 142"/>
                <a:gd name="T8" fmla="*/ 57 w 115"/>
                <a:gd name="T9" fmla="*/ 80 h 142"/>
                <a:gd name="T10" fmla="*/ 100 w 115"/>
                <a:gd name="T11" fmla="*/ 68 h 142"/>
                <a:gd name="T12" fmla="*/ 100 w 115"/>
                <a:gd name="T13" fmla="*/ 74 h 142"/>
                <a:gd name="T14" fmla="*/ 57 w 115"/>
                <a:gd name="T15" fmla="*/ 97 h 142"/>
                <a:gd name="T16" fmla="*/ 100 w 115"/>
                <a:gd name="T17" fmla="*/ 104 h 142"/>
                <a:gd name="T18" fmla="*/ 100 w 115"/>
                <a:gd name="T19" fmla="*/ 104 h 142"/>
                <a:gd name="T20" fmla="*/ 57 w 115"/>
                <a:gd name="T21" fmla="*/ 127 h 142"/>
                <a:gd name="T22" fmla="*/ 14 w 115"/>
                <a:gd name="T23" fmla="*/ 104 h 142"/>
                <a:gd name="T24" fmla="*/ 14 w 115"/>
                <a:gd name="T25" fmla="*/ 100 h 142"/>
                <a:gd name="T26" fmla="*/ 57 w 115"/>
                <a:gd name="T27" fmla="*/ 112 h 142"/>
                <a:gd name="T28" fmla="*/ 100 w 115"/>
                <a:gd name="T29" fmla="*/ 100 h 142"/>
                <a:gd name="T30" fmla="*/ 100 w 115"/>
                <a:gd name="T31" fmla="*/ 104 h 142"/>
                <a:gd name="T32" fmla="*/ 57 w 115"/>
                <a:gd name="T33" fmla="*/ 19 h 142"/>
                <a:gd name="T34" fmla="*/ 57 w 115"/>
                <a:gd name="T35" fmla="*/ 19 h 142"/>
                <a:gd name="T36" fmla="*/ 100 w 115"/>
                <a:gd name="T37" fmla="*/ 42 h 142"/>
                <a:gd name="T38" fmla="*/ 57 w 115"/>
                <a:gd name="T39" fmla="*/ 65 h 142"/>
                <a:gd name="T40" fmla="*/ 14 w 115"/>
                <a:gd name="T41" fmla="*/ 42 h 142"/>
                <a:gd name="T42" fmla="*/ 57 w 115"/>
                <a:gd name="T43" fmla="*/ 19 h 142"/>
                <a:gd name="T44" fmla="*/ 65 w 115"/>
                <a:gd name="T45" fmla="*/ 5 h 142"/>
                <a:gd name="T46" fmla="*/ 65 w 115"/>
                <a:gd name="T47" fmla="*/ 5 h 142"/>
                <a:gd name="T48" fmla="*/ 65 w 115"/>
                <a:gd name="T49" fmla="*/ 0 h 142"/>
                <a:gd name="T50" fmla="*/ 50 w 115"/>
                <a:gd name="T51" fmla="*/ 0 h 142"/>
                <a:gd name="T52" fmla="*/ 50 w 115"/>
                <a:gd name="T53" fmla="*/ 5 h 142"/>
                <a:gd name="T54" fmla="*/ 0 w 115"/>
                <a:gd name="T55" fmla="*/ 42 h 142"/>
                <a:gd name="T56" fmla="*/ 0 w 115"/>
                <a:gd name="T57" fmla="*/ 43 h 142"/>
                <a:gd name="T58" fmla="*/ 0 w 115"/>
                <a:gd name="T59" fmla="*/ 44 h 142"/>
                <a:gd name="T60" fmla="*/ 0 w 115"/>
                <a:gd name="T61" fmla="*/ 104 h 142"/>
                <a:gd name="T62" fmla="*/ 57 w 115"/>
                <a:gd name="T63" fmla="*/ 142 h 142"/>
                <a:gd name="T64" fmla="*/ 115 w 115"/>
                <a:gd name="T65" fmla="*/ 104 h 142"/>
                <a:gd name="T66" fmla="*/ 115 w 115"/>
                <a:gd name="T67" fmla="*/ 44 h 142"/>
                <a:gd name="T68" fmla="*/ 115 w 115"/>
                <a:gd name="T69" fmla="*/ 44 h 142"/>
                <a:gd name="T70" fmla="*/ 115 w 115"/>
                <a:gd name="T71" fmla="*/ 42 h 142"/>
                <a:gd name="T72" fmla="*/ 65 w 115"/>
                <a:gd name="T73"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42">
                  <a:moveTo>
                    <a:pt x="57" y="97"/>
                  </a:moveTo>
                  <a:lnTo>
                    <a:pt x="57" y="97"/>
                  </a:lnTo>
                  <a:cubicBezTo>
                    <a:pt x="32" y="97"/>
                    <a:pt x="14" y="85"/>
                    <a:pt x="14" y="74"/>
                  </a:cubicBezTo>
                  <a:lnTo>
                    <a:pt x="14" y="68"/>
                  </a:lnTo>
                  <a:cubicBezTo>
                    <a:pt x="25" y="75"/>
                    <a:pt x="40" y="80"/>
                    <a:pt x="57" y="80"/>
                  </a:cubicBezTo>
                  <a:cubicBezTo>
                    <a:pt x="75" y="80"/>
                    <a:pt x="90" y="75"/>
                    <a:pt x="100" y="68"/>
                  </a:cubicBezTo>
                  <a:lnTo>
                    <a:pt x="100" y="74"/>
                  </a:lnTo>
                  <a:cubicBezTo>
                    <a:pt x="100" y="85"/>
                    <a:pt x="83" y="97"/>
                    <a:pt x="57" y="97"/>
                  </a:cubicBezTo>
                  <a:close/>
                  <a:moveTo>
                    <a:pt x="100" y="104"/>
                  </a:moveTo>
                  <a:lnTo>
                    <a:pt x="100" y="104"/>
                  </a:lnTo>
                  <a:cubicBezTo>
                    <a:pt x="100" y="115"/>
                    <a:pt x="83" y="127"/>
                    <a:pt x="57" y="127"/>
                  </a:cubicBezTo>
                  <a:cubicBezTo>
                    <a:pt x="32" y="127"/>
                    <a:pt x="14" y="115"/>
                    <a:pt x="14" y="104"/>
                  </a:cubicBezTo>
                  <a:lnTo>
                    <a:pt x="14" y="100"/>
                  </a:lnTo>
                  <a:cubicBezTo>
                    <a:pt x="25" y="107"/>
                    <a:pt x="40" y="112"/>
                    <a:pt x="57" y="112"/>
                  </a:cubicBezTo>
                  <a:cubicBezTo>
                    <a:pt x="75" y="112"/>
                    <a:pt x="90" y="107"/>
                    <a:pt x="100" y="100"/>
                  </a:cubicBezTo>
                  <a:lnTo>
                    <a:pt x="100" y="104"/>
                  </a:lnTo>
                  <a:close/>
                  <a:moveTo>
                    <a:pt x="57" y="19"/>
                  </a:moveTo>
                  <a:lnTo>
                    <a:pt x="57" y="19"/>
                  </a:lnTo>
                  <a:cubicBezTo>
                    <a:pt x="83" y="19"/>
                    <a:pt x="100" y="31"/>
                    <a:pt x="100" y="42"/>
                  </a:cubicBezTo>
                  <a:cubicBezTo>
                    <a:pt x="100" y="53"/>
                    <a:pt x="83" y="65"/>
                    <a:pt x="57" y="65"/>
                  </a:cubicBezTo>
                  <a:cubicBezTo>
                    <a:pt x="32" y="65"/>
                    <a:pt x="14" y="53"/>
                    <a:pt x="14" y="42"/>
                  </a:cubicBezTo>
                  <a:cubicBezTo>
                    <a:pt x="14" y="31"/>
                    <a:pt x="32" y="19"/>
                    <a:pt x="57" y="19"/>
                  </a:cubicBezTo>
                  <a:close/>
                  <a:moveTo>
                    <a:pt x="65" y="5"/>
                  </a:moveTo>
                  <a:lnTo>
                    <a:pt x="65" y="5"/>
                  </a:lnTo>
                  <a:lnTo>
                    <a:pt x="65" y="0"/>
                  </a:lnTo>
                  <a:lnTo>
                    <a:pt x="50" y="0"/>
                  </a:lnTo>
                  <a:lnTo>
                    <a:pt x="50" y="5"/>
                  </a:lnTo>
                  <a:cubicBezTo>
                    <a:pt x="21" y="7"/>
                    <a:pt x="0" y="23"/>
                    <a:pt x="0" y="42"/>
                  </a:cubicBezTo>
                  <a:cubicBezTo>
                    <a:pt x="0" y="43"/>
                    <a:pt x="0" y="43"/>
                    <a:pt x="0" y="43"/>
                  </a:cubicBezTo>
                  <a:cubicBezTo>
                    <a:pt x="0" y="44"/>
                    <a:pt x="0" y="44"/>
                    <a:pt x="0" y="44"/>
                  </a:cubicBezTo>
                  <a:lnTo>
                    <a:pt x="0" y="104"/>
                  </a:lnTo>
                  <a:cubicBezTo>
                    <a:pt x="0" y="126"/>
                    <a:pt x="25" y="142"/>
                    <a:pt x="57" y="142"/>
                  </a:cubicBezTo>
                  <a:cubicBezTo>
                    <a:pt x="90" y="142"/>
                    <a:pt x="115" y="126"/>
                    <a:pt x="115" y="104"/>
                  </a:cubicBezTo>
                  <a:lnTo>
                    <a:pt x="115" y="44"/>
                  </a:lnTo>
                  <a:lnTo>
                    <a:pt x="115" y="44"/>
                  </a:lnTo>
                  <a:cubicBezTo>
                    <a:pt x="115" y="43"/>
                    <a:pt x="115" y="43"/>
                    <a:pt x="115" y="42"/>
                  </a:cubicBezTo>
                  <a:cubicBezTo>
                    <a:pt x="115" y="23"/>
                    <a:pt x="93" y="7"/>
                    <a:pt x="65" y="5"/>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85" name="Freeform 197"/>
            <p:cNvSpPr>
              <a:spLocks noEditPoints="1"/>
            </p:cNvSpPr>
            <p:nvPr/>
          </p:nvSpPr>
          <p:spPr bwMode="auto">
            <a:xfrm>
              <a:off x="1685925" y="3649663"/>
              <a:ext cx="109538" cy="133350"/>
            </a:xfrm>
            <a:custGeom>
              <a:avLst/>
              <a:gdLst>
                <a:gd name="T0" fmla="*/ 58 w 116"/>
                <a:gd name="T1" fmla="*/ 95 h 140"/>
                <a:gd name="T2" fmla="*/ 58 w 116"/>
                <a:gd name="T3" fmla="*/ 95 h 140"/>
                <a:gd name="T4" fmla="*/ 15 w 116"/>
                <a:gd name="T5" fmla="*/ 72 h 140"/>
                <a:gd name="T6" fmla="*/ 15 w 116"/>
                <a:gd name="T7" fmla="*/ 66 h 140"/>
                <a:gd name="T8" fmla="*/ 58 w 116"/>
                <a:gd name="T9" fmla="*/ 78 h 140"/>
                <a:gd name="T10" fmla="*/ 101 w 116"/>
                <a:gd name="T11" fmla="*/ 66 h 140"/>
                <a:gd name="T12" fmla="*/ 101 w 116"/>
                <a:gd name="T13" fmla="*/ 72 h 140"/>
                <a:gd name="T14" fmla="*/ 58 w 116"/>
                <a:gd name="T15" fmla="*/ 95 h 140"/>
                <a:gd name="T16" fmla="*/ 101 w 116"/>
                <a:gd name="T17" fmla="*/ 102 h 140"/>
                <a:gd name="T18" fmla="*/ 101 w 116"/>
                <a:gd name="T19" fmla="*/ 102 h 140"/>
                <a:gd name="T20" fmla="*/ 58 w 116"/>
                <a:gd name="T21" fmla="*/ 125 h 140"/>
                <a:gd name="T22" fmla="*/ 15 w 116"/>
                <a:gd name="T23" fmla="*/ 102 h 140"/>
                <a:gd name="T24" fmla="*/ 15 w 116"/>
                <a:gd name="T25" fmla="*/ 98 h 140"/>
                <a:gd name="T26" fmla="*/ 58 w 116"/>
                <a:gd name="T27" fmla="*/ 110 h 140"/>
                <a:gd name="T28" fmla="*/ 101 w 116"/>
                <a:gd name="T29" fmla="*/ 98 h 140"/>
                <a:gd name="T30" fmla="*/ 101 w 116"/>
                <a:gd name="T31" fmla="*/ 102 h 140"/>
                <a:gd name="T32" fmla="*/ 58 w 116"/>
                <a:gd name="T33" fmla="*/ 17 h 140"/>
                <a:gd name="T34" fmla="*/ 58 w 116"/>
                <a:gd name="T35" fmla="*/ 17 h 140"/>
                <a:gd name="T36" fmla="*/ 101 w 116"/>
                <a:gd name="T37" fmla="*/ 40 h 140"/>
                <a:gd name="T38" fmla="*/ 58 w 116"/>
                <a:gd name="T39" fmla="*/ 63 h 140"/>
                <a:gd name="T40" fmla="*/ 15 w 116"/>
                <a:gd name="T41" fmla="*/ 40 h 140"/>
                <a:gd name="T42" fmla="*/ 58 w 116"/>
                <a:gd name="T43" fmla="*/ 17 h 140"/>
                <a:gd name="T44" fmla="*/ 65 w 116"/>
                <a:gd name="T45" fmla="*/ 3 h 140"/>
                <a:gd name="T46" fmla="*/ 65 w 116"/>
                <a:gd name="T47" fmla="*/ 3 h 140"/>
                <a:gd name="T48" fmla="*/ 65 w 116"/>
                <a:gd name="T49" fmla="*/ 0 h 140"/>
                <a:gd name="T50" fmla="*/ 50 w 116"/>
                <a:gd name="T51" fmla="*/ 0 h 140"/>
                <a:gd name="T52" fmla="*/ 50 w 116"/>
                <a:gd name="T53" fmla="*/ 3 h 140"/>
                <a:gd name="T54" fmla="*/ 0 w 116"/>
                <a:gd name="T55" fmla="*/ 40 h 140"/>
                <a:gd name="T56" fmla="*/ 0 w 116"/>
                <a:gd name="T57" fmla="*/ 41 h 140"/>
                <a:gd name="T58" fmla="*/ 0 w 116"/>
                <a:gd name="T59" fmla="*/ 42 h 140"/>
                <a:gd name="T60" fmla="*/ 0 w 116"/>
                <a:gd name="T61" fmla="*/ 102 h 140"/>
                <a:gd name="T62" fmla="*/ 58 w 116"/>
                <a:gd name="T63" fmla="*/ 140 h 140"/>
                <a:gd name="T64" fmla="*/ 116 w 116"/>
                <a:gd name="T65" fmla="*/ 102 h 140"/>
                <a:gd name="T66" fmla="*/ 116 w 116"/>
                <a:gd name="T67" fmla="*/ 42 h 140"/>
                <a:gd name="T68" fmla="*/ 115 w 116"/>
                <a:gd name="T69" fmla="*/ 42 h 140"/>
                <a:gd name="T70" fmla="*/ 116 w 116"/>
                <a:gd name="T71" fmla="*/ 40 h 140"/>
                <a:gd name="T72" fmla="*/ 65 w 116"/>
                <a:gd name="T73" fmla="*/ 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140">
                  <a:moveTo>
                    <a:pt x="58" y="95"/>
                  </a:moveTo>
                  <a:lnTo>
                    <a:pt x="58" y="95"/>
                  </a:lnTo>
                  <a:cubicBezTo>
                    <a:pt x="32" y="95"/>
                    <a:pt x="15" y="83"/>
                    <a:pt x="15" y="72"/>
                  </a:cubicBezTo>
                  <a:lnTo>
                    <a:pt x="15" y="66"/>
                  </a:lnTo>
                  <a:cubicBezTo>
                    <a:pt x="25" y="73"/>
                    <a:pt x="40" y="78"/>
                    <a:pt x="58" y="78"/>
                  </a:cubicBezTo>
                  <a:cubicBezTo>
                    <a:pt x="75" y="78"/>
                    <a:pt x="90" y="73"/>
                    <a:pt x="101" y="66"/>
                  </a:cubicBezTo>
                  <a:lnTo>
                    <a:pt x="101" y="72"/>
                  </a:lnTo>
                  <a:cubicBezTo>
                    <a:pt x="101" y="83"/>
                    <a:pt x="83" y="95"/>
                    <a:pt x="58" y="95"/>
                  </a:cubicBezTo>
                  <a:close/>
                  <a:moveTo>
                    <a:pt x="101" y="102"/>
                  </a:moveTo>
                  <a:lnTo>
                    <a:pt x="101" y="102"/>
                  </a:lnTo>
                  <a:cubicBezTo>
                    <a:pt x="101" y="113"/>
                    <a:pt x="83" y="125"/>
                    <a:pt x="58" y="125"/>
                  </a:cubicBezTo>
                  <a:cubicBezTo>
                    <a:pt x="32" y="125"/>
                    <a:pt x="15" y="113"/>
                    <a:pt x="15" y="102"/>
                  </a:cubicBezTo>
                  <a:lnTo>
                    <a:pt x="15" y="98"/>
                  </a:lnTo>
                  <a:cubicBezTo>
                    <a:pt x="25" y="105"/>
                    <a:pt x="41" y="110"/>
                    <a:pt x="58" y="110"/>
                  </a:cubicBezTo>
                  <a:cubicBezTo>
                    <a:pt x="75" y="110"/>
                    <a:pt x="90" y="105"/>
                    <a:pt x="101" y="98"/>
                  </a:cubicBezTo>
                  <a:lnTo>
                    <a:pt x="101" y="102"/>
                  </a:lnTo>
                  <a:close/>
                  <a:moveTo>
                    <a:pt x="58" y="17"/>
                  </a:moveTo>
                  <a:lnTo>
                    <a:pt x="58" y="17"/>
                  </a:lnTo>
                  <a:cubicBezTo>
                    <a:pt x="83" y="17"/>
                    <a:pt x="101" y="29"/>
                    <a:pt x="101" y="40"/>
                  </a:cubicBezTo>
                  <a:cubicBezTo>
                    <a:pt x="101" y="51"/>
                    <a:pt x="83" y="63"/>
                    <a:pt x="58" y="63"/>
                  </a:cubicBezTo>
                  <a:cubicBezTo>
                    <a:pt x="32" y="63"/>
                    <a:pt x="15" y="51"/>
                    <a:pt x="15" y="40"/>
                  </a:cubicBezTo>
                  <a:cubicBezTo>
                    <a:pt x="15" y="29"/>
                    <a:pt x="32" y="17"/>
                    <a:pt x="58" y="17"/>
                  </a:cubicBezTo>
                  <a:close/>
                  <a:moveTo>
                    <a:pt x="65" y="3"/>
                  </a:moveTo>
                  <a:lnTo>
                    <a:pt x="65" y="3"/>
                  </a:lnTo>
                  <a:lnTo>
                    <a:pt x="65" y="0"/>
                  </a:lnTo>
                  <a:lnTo>
                    <a:pt x="50" y="0"/>
                  </a:lnTo>
                  <a:lnTo>
                    <a:pt x="50" y="3"/>
                  </a:lnTo>
                  <a:cubicBezTo>
                    <a:pt x="22" y="5"/>
                    <a:pt x="0" y="21"/>
                    <a:pt x="0" y="40"/>
                  </a:cubicBezTo>
                  <a:cubicBezTo>
                    <a:pt x="0" y="41"/>
                    <a:pt x="0" y="41"/>
                    <a:pt x="0" y="41"/>
                  </a:cubicBezTo>
                  <a:cubicBezTo>
                    <a:pt x="0" y="42"/>
                    <a:pt x="0" y="42"/>
                    <a:pt x="0" y="42"/>
                  </a:cubicBezTo>
                  <a:lnTo>
                    <a:pt x="0" y="102"/>
                  </a:lnTo>
                  <a:cubicBezTo>
                    <a:pt x="0" y="124"/>
                    <a:pt x="25" y="140"/>
                    <a:pt x="58" y="140"/>
                  </a:cubicBezTo>
                  <a:cubicBezTo>
                    <a:pt x="90" y="140"/>
                    <a:pt x="116" y="124"/>
                    <a:pt x="116" y="102"/>
                  </a:cubicBezTo>
                  <a:lnTo>
                    <a:pt x="116" y="42"/>
                  </a:lnTo>
                  <a:lnTo>
                    <a:pt x="115" y="42"/>
                  </a:lnTo>
                  <a:cubicBezTo>
                    <a:pt x="115" y="41"/>
                    <a:pt x="116" y="41"/>
                    <a:pt x="116" y="40"/>
                  </a:cubicBezTo>
                  <a:cubicBezTo>
                    <a:pt x="116" y="21"/>
                    <a:pt x="94" y="5"/>
                    <a:pt x="65" y="3"/>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86" name="Freeform 198"/>
            <p:cNvSpPr>
              <a:spLocks/>
            </p:cNvSpPr>
            <p:nvPr/>
          </p:nvSpPr>
          <p:spPr bwMode="auto">
            <a:xfrm>
              <a:off x="1243013" y="3633788"/>
              <a:ext cx="14288" cy="14288"/>
            </a:xfrm>
            <a:custGeom>
              <a:avLst/>
              <a:gdLst>
                <a:gd name="T0" fmla="*/ 0 w 15"/>
                <a:gd name="T1" fmla="*/ 15 h 15"/>
                <a:gd name="T2" fmla="*/ 0 w 15"/>
                <a:gd name="T3" fmla="*/ 15 h 15"/>
                <a:gd name="T4" fmla="*/ 15 w 15"/>
                <a:gd name="T5" fmla="*/ 15 h 15"/>
                <a:gd name="T6" fmla="*/ 15 w 15"/>
                <a:gd name="T7" fmla="*/ 0 h 15"/>
                <a:gd name="T8" fmla="*/ 0 w 15"/>
                <a:gd name="T9" fmla="*/ 0 h 15"/>
                <a:gd name="T10" fmla="*/ 0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0" y="15"/>
                  </a:moveTo>
                  <a:lnTo>
                    <a:pt x="0" y="15"/>
                  </a:lnTo>
                  <a:lnTo>
                    <a:pt x="15" y="15"/>
                  </a:lnTo>
                  <a:lnTo>
                    <a:pt x="15" y="0"/>
                  </a:lnTo>
                  <a:lnTo>
                    <a:pt x="0" y="0"/>
                  </a:lnTo>
                  <a:lnTo>
                    <a:pt x="0" y="1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87" name="Freeform 199"/>
            <p:cNvSpPr>
              <a:spLocks/>
            </p:cNvSpPr>
            <p:nvPr/>
          </p:nvSpPr>
          <p:spPr bwMode="auto">
            <a:xfrm>
              <a:off x="1243013" y="3609975"/>
              <a:ext cx="14288" cy="14288"/>
            </a:xfrm>
            <a:custGeom>
              <a:avLst/>
              <a:gdLst>
                <a:gd name="T0" fmla="*/ 15 w 15"/>
                <a:gd name="T1" fmla="*/ 0 h 15"/>
                <a:gd name="T2" fmla="*/ 15 w 15"/>
                <a:gd name="T3" fmla="*/ 0 h 15"/>
                <a:gd name="T4" fmla="*/ 0 w 15"/>
                <a:gd name="T5" fmla="*/ 0 h 15"/>
                <a:gd name="T6" fmla="*/ 0 w 15"/>
                <a:gd name="T7" fmla="*/ 15 h 15"/>
                <a:gd name="T8" fmla="*/ 15 w 15"/>
                <a:gd name="T9" fmla="*/ 15 h 15"/>
                <a:gd name="T10" fmla="*/ 15 w 15"/>
                <a:gd name="T11" fmla="*/ 0 h 15"/>
              </a:gdLst>
              <a:ahLst/>
              <a:cxnLst>
                <a:cxn ang="0">
                  <a:pos x="T0" y="T1"/>
                </a:cxn>
                <a:cxn ang="0">
                  <a:pos x="T2" y="T3"/>
                </a:cxn>
                <a:cxn ang="0">
                  <a:pos x="T4" y="T5"/>
                </a:cxn>
                <a:cxn ang="0">
                  <a:pos x="T6" y="T7"/>
                </a:cxn>
                <a:cxn ang="0">
                  <a:pos x="T8" y="T9"/>
                </a:cxn>
                <a:cxn ang="0">
                  <a:pos x="T10" y="T11"/>
                </a:cxn>
              </a:cxnLst>
              <a:rect l="0" t="0" r="r" b="b"/>
              <a:pathLst>
                <a:path w="15" h="15">
                  <a:moveTo>
                    <a:pt x="15" y="0"/>
                  </a:moveTo>
                  <a:lnTo>
                    <a:pt x="15" y="0"/>
                  </a:lnTo>
                  <a:lnTo>
                    <a:pt x="0" y="0"/>
                  </a:lnTo>
                  <a:lnTo>
                    <a:pt x="0" y="15"/>
                  </a:lnTo>
                  <a:lnTo>
                    <a:pt x="15" y="15"/>
                  </a:lnTo>
                  <a:lnTo>
                    <a:pt x="15"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88" name="Freeform 200"/>
            <p:cNvSpPr>
              <a:spLocks/>
            </p:cNvSpPr>
            <p:nvPr/>
          </p:nvSpPr>
          <p:spPr bwMode="auto">
            <a:xfrm>
              <a:off x="1406525" y="3597275"/>
              <a:ext cx="12700" cy="15875"/>
            </a:xfrm>
            <a:custGeom>
              <a:avLst/>
              <a:gdLst>
                <a:gd name="T0" fmla="*/ 14 w 14"/>
                <a:gd name="T1" fmla="*/ 0 h 15"/>
                <a:gd name="T2" fmla="*/ 14 w 14"/>
                <a:gd name="T3" fmla="*/ 0 h 15"/>
                <a:gd name="T4" fmla="*/ 0 w 14"/>
                <a:gd name="T5" fmla="*/ 0 h 15"/>
                <a:gd name="T6" fmla="*/ 0 w 14"/>
                <a:gd name="T7" fmla="*/ 15 h 15"/>
                <a:gd name="T8" fmla="*/ 14 w 14"/>
                <a:gd name="T9" fmla="*/ 15 h 15"/>
                <a:gd name="T10" fmla="*/ 14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14" y="0"/>
                  </a:moveTo>
                  <a:lnTo>
                    <a:pt x="14" y="0"/>
                  </a:lnTo>
                  <a:lnTo>
                    <a:pt x="0" y="0"/>
                  </a:lnTo>
                  <a:lnTo>
                    <a:pt x="0" y="15"/>
                  </a:lnTo>
                  <a:lnTo>
                    <a:pt x="14" y="15"/>
                  </a:lnTo>
                  <a:lnTo>
                    <a:pt x="14"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89" name="Freeform 201"/>
            <p:cNvSpPr>
              <a:spLocks/>
            </p:cNvSpPr>
            <p:nvPr/>
          </p:nvSpPr>
          <p:spPr bwMode="auto">
            <a:xfrm>
              <a:off x="1406525" y="3622675"/>
              <a:ext cx="12700" cy="14288"/>
            </a:xfrm>
            <a:custGeom>
              <a:avLst/>
              <a:gdLst>
                <a:gd name="T0" fmla="*/ 0 w 14"/>
                <a:gd name="T1" fmla="*/ 15 h 15"/>
                <a:gd name="T2" fmla="*/ 0 w 14"/>
                <a:gd name="T3" fmla="*/ 15 h 15"/>
                <a:gd name="T4" fmla="*/ 14 w 14"/>
                <a:gd name="T5" fmla="*/ 15 h 15"/>
                <a:gd name="T6" fmla="*/ 14 w 14"/>
                <a:gd name="T7" fmla="*/ 0 h 15"/>
                <a:gd name="T8" fmla="*/ 0 w 14"/>
                <a:gd name="T9" fmla="*/ 0 h 15"/>
                <a:gd name="T10" fmla="*/ 0 w 14"/>
                <a:gd name="T11" fmla="*/ 15 h 15"/>
              </a:gdLst>
              <a:ahLst/>
              <a:cxnLst>
                <a:cxn ang="0">
                  <a:pos x="T0" y="T1"/>
                </a:cxn>
                <a:cxn ang="0">
                  <a:pos x="T2" y="T3"/>
                </a:cxn>
                <a:cxn ang="0">
                  <a:pos x="T4" y="T5"/>
                </a:cxn>
                <a:cxn ang="0">
                  <a:pos x="T6" y="T7"/>
                </a:cxn>
                <a:cxn ang="0">
                  <a:pos x="T8" y="T9"/>
                </a:cxn>
                <a:cxn ang="0">
                  <a:pos x="T10" y="T11"/>
                </a:cxn>
              </a:cxnLst>
              <a:rect l="0" t="0" r="r" b="b"/>
              <a:pathLst>
                <a:path w="14" h="15">
                  <a:moveTo>
                    <a:pt x="0" y="15"/>
                  </a:moveTo>
                  <a:lnTo>
                    <a:pt x="0" y="15"/>
                  </a:lnTo>
                  <a:lnTo>
                    <a:pt x="14" y="15"/>
                  </a:lnTo>
                  <a:lnTo>
                    <a:pt x="14" y="0"/>
                  </a:lnTo>
                  <a:lnTo>
                    <a:pt x="0" y="0"/>
                  </a:lnTo>
                  <a:lnTo>
                    <a:pt x="0" y="1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90" name="Freeform 202"/>
            <p:cNvSpPr>
              <a:spLocks/>
            </p:cNvSpPr>
            <p:nvPr/>
          </p:nvSpPr>
          <p:spPr bwMode="auto">
            <a:xfrm>
              <a:off x="1570038" y="3624263"/>
              <a:ext cx="14288" cy="14288"/>
            </a:xfrm>
            <a:custGeom>
              <a:avLst/>
              <a:gdLst>
                <a:gd name="T0" fmla="*/ 0 w 15"/>
                <a:gd name="T1" fmla="*/ 14 h 14"/>
                <a:gd name="T2" fmla="*/ 0 w 15"/>
                <a:gd name="T3" fmla="*/ 14 h 14"/>
                <a:gd name="T4" fmla="*/ 15 w 15"/>
                <a:gd name="T5" fmla="*/ 14 h 14"/>
                <a:gd name="T6" fmla="*/ 15 w 15"/>
                <a:gd name="T7" fmla="*/ 0 h 14"/>
                <a:gd name="T8" fmla="*/ 0 w 15"/>
                <a:gd name="T9" fmla="*/ 0 h 14"/>
                <a:gd name="T10" fmla="*/ 0 w 15"/>
                <a:gd name="T11" fmla="*/ 14 h 14"/>
              </a:gdLst>
              <a:ahLst/>
              <a:cxnLst>
                <a:cxn ang="0">
                  <a:pos x="T0" y="T1"/>
                </a:cxn>
                <a:cxn ang="0">
                  <a:pos x="T2" y="T3"/>
                </a:cxn>
                <a:cxn ang="0">
                  <a:pos x="T4" y="T5"/>
                </a:cxn>
                <a:cxn ang="0">
                  <a:pos x="T6" y="T7"/>
                </a:cxn>
                <a:cxn ang="0">
                  <a:pos x="T8" y="T9"/>
                </a:cxn>
                <a:cxn ang="0">
                  <a:pos x="T10" y="T11"/>
                </a:cxn>
              </a:cxnLst>
              <a:rect l="0" t="0" r="r" b="b"/>
              <a:pathLst>
                <a:path w="15" h="14">
                  <a:moveTo>
                    <a:pt x="0" y="14"/>
                  </a:moveTo>
                  <a:lnTo>
                    <a:pt x="0" y="14"/>
                  </a:lnTo>
                  <a:lnTo>
                    <a:pt x="15" y="14"/>
                  </a:lnTo>
                  <a:lnTo>
                    <a:pt x="15" y="0"/>
                  </a:lnTo>
                  <a:lnTo>
                    <a:pt x="0" y="0"/>
                  </a:lnTo>
                  <a:lnTo>
                    <a:pt x="0" y="14"/>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91" name="Freeform 203"/>
            <p:cNvSpPr>
              <a:spLocks/>
            </p:cNvSpPr>
            <p:nvPr/>
          </p:nvSpPr>
          <p:spPr bwMode="auto">
            <a:xfrm>
              <a:off x="1570038" y="3600450"/>
              <a:ext cx="14288" cy="14288"/>
            </a:xfrm>
            <a:custGeom>
              <a:avLst/>
              <a:gdLst>
                <a:gd name="T0" fmla="*/ 15 w 15"/>
                <a:gd name="T1" fmla="*/ 0 h 15"/>
                <a:gd name="T2" fmla="*/ 15 w 15"/>
                <a:gd name="T3" fmla="*/ 0 h 15"/>
                <a:gd name="T4" fmla="*/ 0 w 15"/>
                <a:gd name="T5" fmla="*/ 0 h 15"/>
                <a:gd name="T6" fmla="*/ 0 w 15"/>
                <a:gd name="T7" fmla="*/ 15 h 15"/>
                <a:gd name="T8" fmla="*/ 15 w 15"/>
                <a:gd name="T9" fmla="*/ 15 h 15"/>
                <a:gd name="T10" fmla="*/ 15 w 15"/>
                <a:gd name="T11" fmla="*/ 0 h 15"/>
              </a:gdLst>
              <a:ahLst/>
              <a:cxnLst>
                <a:cxn ang="0">
                  <a:pos x="T0" y="T1"/>
                </a:cxn>
                <a:cxn ang="0">
                  <a:pos x="T2" y="T3"/>
                </a:cxn>
                <a:cxn ang="0">
                  <a:pos x="T4" y="T5"/>
                </a:cxn>
                <a:cxn ang="0">
                  <a:pos x="T6" y="T7"/>
                </a:cxn>
                <a:cxn ang="0">
                  <a:pos x="T8" y="T9"/>
                </a:cxn>
                <a:cxn ang="0">
                  <a:pos x="T10" y="T11"/>
                </a:cxn>
              </a:cxnLst>
              <a:rect l="0" t="0" r="r" b="b"/>
              <a:pathLst>
                <a:path w="15" h="15">
                  <a:moveTo>
                    <a:pt x="15" y="0"/>
                  </a:moveTo>
                  <a:lnTo>
                    <a:pt x="15" y="0"/>
                  </a:lnTo>
                  <a:lnTo>
                    <a:pt x="0" y="0"/>
                  </a:lnTo>
                  <a:lnTo>
                    <a:pt x="0" y="15"/>
                  </a:lnTo>
                  <a:lnTo>
                    <a:pt x="15" y="15"/>
                  </a:lnTo>
                  <a:lnTo>
                    <a:pt x="15"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92" name="Freeform 204"/>
            <p:cNvSpPr>
              <a:spLocks/>
            </p:cNvSpPr>
            <p:nvPr/>
          </p:nvSpPr>
          <p:spPr bwMode="auto">
            <a:xfrm>
              <a:off x="1733550" y="3602038"/>
              <a:ext cx="14288" cy="14288"/>
            </a:xfrm>
            <a:custGeom>
              <a:avLst/>
              <a:gdLst>
                <a:gd name="T0" fmla="*/ 15 w 15"/>
                <a:gd name="T1" fmla="*/ 0 h 15"/>
                <a:gd name="T2" fmla="*/ 15 w 15"/>
                <a:gd name="T3" fmla="*/ 0 h 15"/>
                <a:gd name="T4" fmla="*/ 0 w 15"/>
                <a:gd name="T5" fmla="*/ 0 h 15"/>
                <a:gd name="T6" fmla="*/ 0 w 15"/>
                <a:gd name="T7" fmla="*/ 15 h 15"/>
                <a:gd name="T8" fmla="*/ 15 w 15"/>
                <a:gd name="T9" fmla="*/ 15 h 15"/>
                <a:gd name="T10" fmla="*/ 15 w 15"/>
                <a:gd name="T11" fmla="*/ 0 h 15"/>
              </a:gdLst>
              <a:ahLst/>
              <a:cxnLst>
                <a:cxn ang="0">
                  <a:pos x="T0" y="T1"/>
                </a:cxn>
                <a:cxn ang="0">
                  <a:pos x="T2" y="T3"/>
                </a:cxn>
                <a:cxn ang="0">
                  <a:pos x="T4" y="T5"/>
                </a:cxn>
                <a:cxn ang="0">
                  <a:pos x="T6" y="T7"/>
                </a:cxn>
                <a:cxn ang="0">
                  <a:pos x="T8" y="T9"/>
                </a:cxn>
                <a:cxn ang="0">
                  <a:pos x="T10" y="T11"/>
                </a:cxn>
              </a:cxnLst>
              <a:rect l="0" t="0" r="r" b="b"/>
              <a:pathLst>
                <a:path w="15" h="15">
                  <a:moveTo>
                    <a:pt x="15" y="0"/>
                  </a:moveTo>
                  <a:lnTo>
                    <a:pt x="15" y="0"/>
                  </a:lnTo>
                  <a:lnTo>
                    <a:pt x="0" y="0"/>
                  </a:lnTo>
                  <a:lnTo>
                    <a:pt x="0" y="15"/>
                  </a:lnTo>
                  <a:lnTo>
                    <a:pt x="15" y="15"/>
                  </a:lnTo>
                  <a:lnTo>
                    <a:pt x="15"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93" name="Freeform 205"/>
            <p:cNvSpPr>
              <a:spLocks/>
            </p:cNvSpPr>
            <p:nvPr/>
          </p:nvSpPr>
          <p:spPr bwMode="auto">
            <a:xfrm>
              <a:off x="1733550" y="3625850"/>
              <a:ext cx="14288" cy="14288"/>
            </a:xfrm>
            <a:custGeom>
              <a:avLst/>
              <a:gdLst>
                <a:gd name="T0" fmla="*/ 0 w 15"/>
                <a:gd name="T1" fmla="*/ 15 h 15"/>
                <a:gd name="T2" fmla="*/ 0 w 15"/>
                <a:gd name="T3" fmla="*/ 15 h 15"/>
                <a:gd name="T4" fmla="*/ 15 w 15"/>
                <a:gd name="T5" fmla="*/ 15 h 15"/>
                <a:gd name="T6" fmla="*/ 15 w 15"/>
                <a:gd name="T7" fmla="*/ 0 h 15"/>
                <a:gd name="T8" fmla="*/ 0 w 15"/>
                <a:gd name="T9" fmla="*/ 0 h 15"/>
                <a:gd name="T10" fmla="*/ 0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0" y="15"/>
                  </a:moveTo>
                  <a:lnTo>
                    <a:pt x="0" y="15"/>
                  </a:lnTo>
                  <a:lnTo>
                    <a:pt x="15" y="15"/>
                  </a:lnTo>
                  <a:lnTo>
                    <a:pt x="15" y="0"/>
                  </a:lnTo>
                  <a:lnTo>
                    <a:pt x="0" y="0"/>
                  </a:lnTo>
                  <a:lnTo>
                    <a:pt x="0" y="1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94" name="Freeform 206"/>
            <p:cNvSpPr>
              <a:spLocks noEditPoints="1"/>
            </p:cNvSpPr>
            <p:nvPr/>
          </p:nvSpPr>
          <p:spPr bwMode="auto">
            <a:xfrm>
              <a:off x="1441450" y="3292475"/>
              <a:ext cx="274638" cy="142875"/>
            </a:xfrm>
            <a:custGeom>
              <a:avLst/>
              <a:gdLst>
                <a:gd name="T0" fmla="*/ 170 w 289"/>
                <a:gd name="T1" fmla="*/ 126 h 150"/>
                <a:gd name="T2" fmla="*/ 161 w 289"/>
                <a:gd name="T3" fmla="*/ 126 h 150"/>
                <a:gd name="T4" fmla="*/ 141 w 289"/>
                <a:gd name="T5" fmla="*/ 90 h 150"/>
                <a:gd name="T6" fmla="*/ 121 w 289"/>
                <a:gd name="T7" fmla="*/ 78 h 150"/>
                <a:gd name="T8" fmla="*/ 80 w 289"/>
                <a:gd name="T9" fmla="*/ 20 h 150"/>
                <a:gd name="T10" fmla="*/ 170 w 289"/>
                <a:gd name="T11" fmla="*/ 126 h 150"/>
                <a:gd name="T12" fmla="*/ 25 w 289"/>
                <a:gd name="T13" fmla="*/ 109 h 150"/>
                <a:gd name="T14" fmla="*/ 67 w 289"/>
                <a:gd name="T15" fmla="*/ 24 h 150"/>
                <a:gd name="T16" fmla="*/ 117 w 289"/>
                <a:gd name="T17" fmla="*/ 81 h 150"/>
                <a:gd name="T18" fmla="*/ 113 w 289"/>
                <a:gd name="T19" fmla="*/ 90 h 150"/>
                <a:gd name="T20" fmla="*/ 205 w 289"/>
                <a:gd name="T21" fmla="*/ 48 h 150"/>
                <a:gd name="T22" fmla="*/ 194 w 289"/>
                <a:gd name="T23" fmla="*/ 71 h 150"/>
                <a:gd name="T24" fmla="*/ 198 w 289"/>
                <a:gd name="T25" fmla="*/ 37 h 150"/>
                <a:gd name="T26" fmla="*/ 199 w 289"/>
                <a:gd name="T27" fmla="*/ 73 h 150"/>
                <a:gd name="T28" fmla="*/ 210 w 289"/>
                <a:gd name="T29" fmla="*/ 49 h 150"/>
                <a:gd name="T30" fmla="*/ 265 w 289"/>
                <a:gd name="T31" fmla="*/ 106 h 150"/>
                <a:gd name="T32" fmla="*/ 199 w 289"/>
                <a:gd name="T33" fmla="*/ 73 h 150"/>
                <a:gd name="T34" fmla="*/ 263 w 289"/>
                <a:gd name="T35" fmla="*/ 111 h 150"/>
                <a:gd name="T36" fmla="*/ 268 w 289"/>
                <a:gd name="T37" fmla="*/ 126 h 150"/>
                <a:gd name="T38" fmla="*/ 289 w 289"/>
                <a:gd name="T39" fmla="*/ 114 h 150"/>
                <a:gd name="T40" fmla="*/ 268 w 289"/>
                <a:gd name="T41" fmla="*/ 102 h 150"/>
                <a:gd name="T42" fmla="*/ 226 w 289"/>
                <a:gd name="T43" fmla="*/ 36 h 150"/>
                <a:gd name="T44" fmla="*/ 205 w 289"/>
                <a:gd name="T45" fmla="*/ 24 h 150"/>
                <a:gd name="T46" fmla="*/ 84 w 289"/>
                <a:gd name="T47" fmla="*/ 12 h 150"/>
                <a:gd name="T48" fmla="*/ 63 w 289"/>
                <a:gd name="T49" fmla="*/ 0 h 150"/>
                <a:gd name="T50" fmla="*/ 62 w 289"/>
                <a:gd name="T51" fmla="*/ 22 h 150"/>
                <a:gd name="T52" fmla="*/ 7 w 289"/>
                <a:gd name="T53" fmla="*/ 102 h 150"/>
                <a:gd name="T54" fmla="*/ 7 w 289"/>
                <a:gd name="T55" fmla="*/ 126 h 150"/>
                <a:gd name="T56" fmla="*/ 28 w 289"/>
                <a:gd name="T57" fmla="*/ 114 h 150"/>
                <a:gd name="T58" fmla="*/ 115 w 289"/>
                <a:gd name="T59" fmla="*/ 95 h 150"/>
                <a:gd name="T60" fmla="*/ 134 w 289"/>
                <a:gd name="T61" fmla="*/ 102 h 150"/>
                <a:gd name="T62" fmla="*/ 158 w 289"/>
                <a:gd name="T63" fmla="*/ 131 h 150"/>
                <a:gd name="T64" fmla="*/ 161 w 289"/>
                <a:gd name="T65" fmla="*/ 150 h 150"/>
                <a:gd name="T66" fmla="*/ 182 w 289"/>
                <a:gd name="T67" fmla="*/ 138 h 150"/>
                <a:gd name="T68" fmla="*/ 197 w 289"/>
                <a:gd name="T69" fmla="*/ 7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9" h="150">
                  <a:moveTo>
                    <a:pt x="170" y="126"/>
                  </a:moveTo>
                  <a:lnTo>
                    <a:pt x="170" y="126"/>
                  </a:lnTo>
                  <a:lnTo>
                    <a:pt x="161" y="126"/>
                  </a:lnTo>
                  <a:lnTo>
                    <a:pt x="161" y="126"/>
                  </a:lnTo>
                  <a:lnTo>
                    <a:pt x="136" y="97"/>
                  </a:lnTo>
                  <a:lnTo>
                    <a:pt x="141" y="90"/>
                  </a:lnTo>
                  <a:lnTo>
                    <a:pt x="134" y="78"/>
                  </a:lnTo>
                  <a:lnTo>
                    <a:pt x="121" y="78"/>
                  </a:lnTo>
                  <a:lnTo>
                    <a:pt x="79" y="21"/>
                  </a:lnTo>
                  <a:lnTo>
                    <a:pt x="80" y="20"/>
                  </a:lnTo>
                  <a:lnTo>
                    <a:pt x="192" y="76"/>
                  </a:lnTo>
                  <a:lnTo>
                    <a:pt x="170" y="126"/>
                  </a:lnTo>
                  <a:close/>
                  <a:moveTo>
                    <a:pt x="25" y="109"/>
                  </a:moveTo>
                  <a:lnTo>
                    <a:pt x="25" y="109"/>
                  </a:lnTo>
                  <a:lnTo>
                    <a:pt x="24" y="107"/>
                  </a:lnTo>
                  <a:lnTo>
                    <a:pt x="67" y="24"/>
                  </a:lnTo>
                  <a:lnTo>
                    <a:pt x="76" y="24"/>
                  </a:lnTo>
                  <a:lnTo>
                    <a:pt x="117" y="81"/>
                  </a:lnTo>
                  <a:lnTo>
                    <a:pt x="113" y="90"/>
                  </a:lnTo>
                  <a:lnTo>
                    <a:pt x="113" y="90"/>
                  </a:lnTo>
                  <a:lnTo>
                    <a:pt x="25" y="109"/>
                  </a:lnTo>
                  <a:close/>
                  <a:moveTo>
                    <a:pt x="205" y="48"/>
                  </a:moveTo>
                  <a:lnTo>
                    <a:pt x="205" y="48"/>
                  </a:lnTo>
                  <a:lnTo>
                    <a:pt x="194" y="71"/>
                  </a:lnTo>
                  <a:lnTo>
                    <a:pt x="86" y="17"/>
                  </a:lnTo>
                  <a:lnTo>
                    <a:pt x="198" y="37"/>
                  </a:lnTo>
                  <a:lnTo>
                    <a:pt x="205" y="48"/>
                  </a:lnTo>
                  <a:close/>
                  <a:moveTo>
                    <a:pt x="199" y="73"/>
                  </a:moveTo>
                  <a:lnTo>
                    <a:pt x="199" y="73"/>
                  </a:lnTo>
                  <a:lnTo>
                    <a:pt x="210" y="49"/>
                  </a:lnTo>
                  <a:lnTo>
                    <a:pt x="219" y="49"/>
                  </a:lnTo>
                  <a:lnTo>
                    <a:pt x="265" y="106"/>
                  </a:lnTo>
                  <a:lnTo>
                    <a:pt x="265" y="106"/>
                  </a:lnTo>
                  <a:lnTo>
                    <a:pt x="199" y="73"/>
                  </a:lnTo>
                  <a:close/>
                  <a:moveTo>
                    <a:pt x="263" y="111"/>
                  </a:moveTo>
                  <a:lnTo>
                    <a:pt x="263" y="111"/>
                  </a:lnTo>
                  <a:lnTo>
                    <a:pt x="261" y="114"/>
                  </a:lnTo>
                  <a:lnTo>
                    <a:pt x="268" y="126"/>
                  </a:lnTo>
                  <a:lnTo>
                    <a:pt x="282" y="126"/>
                  </a:lnTo>
                  <a:lnTo>
                    <a:pt x="289" y="114"/>
                  </a:lnTo>
                  <a:lnTo>
                    <a:pt x="282" y="102"/>
                  </a:lnTo>
                  <a:lnTo>
                    <a:pt x="268" y="102"/>
                  </a:lnTo>
                  <a:lnTo>
                    <a:pt x="222" y="44"/>
                  </a:lnTo>
                  <a:lnTo>
                    <a:pt x="226" y="36"/>
                  </a:lnTo>
                  <a:lnTo>
                    <a:pt x="219" y="24"/>
                  </a:lnTo>
                  <a:lnTo>
                    <a:pt x="205" y="24"/>
                  </a:lnTo>
                  <a:lnTo>
                    <a:pt x="201" y="32"/>
                  </a:lnTo>
                  <a:lnTo>
                    <a:pt x="84" y="12"/>
                  </a:lnTo>
                  <a:lnTo>
                    <a:pt x="77" y="0"/>
                  </a:lnTo>
                  <a:lnTo>
                    <a:pt x="63" y="0"/>
                  </a:lnTo>
                  <a:lnTo>
                    <a:pt x="56" y="12"/>
                  </a:lnTo>
                  <a:lnTo>
                    <a:pt x="62" y="22"/>
                  </a:lnTo>
                  <a:lnTo>
                    <a:pt x="21" y="102"/>
                  </a:lnTo>
                  <a:lnTo>
                    <a:pt x="7" y="102"/>
                  </a:lnTo>
                  <a:lnTo>
                    <a:pt x="0" y="114"/>
                  </a:lnTo>
                  <a:lnTo>
                    <a:pt x="7" y="126"/>
                  </a:lnTo>
                  <a:lnTo>
                    <a:pt x="21" y="126"/>
                  </a:lnTo>
                  <a:lnTo>
                    <a:pt x="28" y="114"/>
                  </a:lnTo>
                  <a:lnTo>
                    <a:pt x="28" y="114"/>
                  </a:lnTo>
                  <a:lnTo>
                    <a:pt x="115" y="95"/>
                  </a:lnTo>
                  <a:lnTo>
                    <a:pt x="120" y="102"/>
                  </a:lnTo>
                  <a:lnTo>
                    <a:pt x="134" y="102"/>
                  </a:lnTo>
                  <a:lnTo>
                    <a:pt x="134" y="102"/>
                  </a:lnTo>
                  <a:lnTo>
                    <a:pt x="158" y="131"/>
                  </a:lnTo>
                  <a:lnTo>
                    <a:pt x="154" y="138"/>
                  </a:lnTo>
                  <a:lnTo>
                    <a:pt x="161" y="150"/>
                  </a:lnTo>
                  <a:lnTo>
                    <a:pt x="175" y="150"/>
                  </a:lnTo>
                  <a:lnTo>
                    <a:pt x="182" y="138"/>
                  </a:lnTo>
                  <a:lnTo>
                    <a:pt x="175" y="127"/>
                  </a:lnTo>
                  <a:lnTo>
                    <a:pt x="197" y="78"/>
                  </a:lnTo>
                  <a:lnTo>
                    <a:pt x="263" y="111"/>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grpSp>
      <p:grpSp>
        <p:nvGrpSpPr>
          <p:cNvPr id="95" name="组合 94"/>
          <p:cNvGrpSpPr/>
          <p:nvPr/>
        </p:nvGrpSpPr>
        <p:grpSpPr>
          <a:xfrm>
            <a:off x="4191840" y="4982105"/>
            <a:ext cx="877033" cy="655400"/>
            <a:chOff x="1298575" y="2500313"/>
            <a:chExt cx="439738" cy="328613"/>
          </a:xfrm>
          <a:solidFill>
            <a:srgbClr val="15B0E8"/>
          </a:solidFill>
          <a:effectLst/>
        </p:grpSpPr>
        <p:sp>
          <p:nvSpPr>
            <p:cNvPr id="96" name="Freeform 108"/>
            <p:cNvSpPr>
              <a:spLocks/>
            </p:cNvSpPr>
            <p:nvPr/>
          </p:nvSpPr>
          <p:spPr bwMode="auto">
            <a:xfrm>
              <a:off x="1298575" y="2500313"/>
              <a:ext cx="439738" cy="317500"/>
            </a:xfrm>
            <a:custGeom>
              <a:avLst/>
              <a:gdLst>
                <a:gd name="T0" fmla="*/ 492 w 517"/>
                <a:gd name="T1" fmla="*/ 371 h 371"/>
                <a:gd name="T2" fmla="*/ 492 w 517"/>
                <a:gd name="T3" fmla="*/ 371 h 371"/>
                <a:gd name="T4" fmla="*/ 419 w 517"/>
                <a:gd name="T5" fmla="*/ 371 h 371"/>
                <a:gd name="T6" fmla="*/ 406 w 517"/>
                <a:gd name="T7" fmla="*/ 359 h 371"/>
                <a:gd name="T8" fmla="*/ 419 w 517"/>
                <a:gd name="T9" fmla="*/ 346 h 371"/>
                <a:gd name="T10" fmla="*/ 492 w 517"/>
                <a:gd name="T11" fmla="*/ 346 h 371"/>
                <a:gd name="T12" fmla="*/ 493 w 517"/>
                <a:gd name="T13" fmla="*/ 25 h 371"/>
                <a:gd name="T14" fmla="*/ 25 w 517"/>
                <a:gd name="T15" fmla="*/ 24 h 371"/>
                <a:gd name="T16" fmla="*/ 25 w 517"/>
                <a:gd name="T17" fmla="*/ 346 h 371"/>
                <a:gd name="T18" fmla="*/ 333 w 517"/>
                <a:gd name="T19" fmla="*/ 346 h 371"/>
                <a:gd name="T20" fmla="*/ 345 w 517"/>
                <a:gd name="T21" fmla="*/ 359 h 371"/>
                <a:gd name="T22" fmla="*/ 333 w 517"/>
                <a:gd name="T23" fmla="*/ 371 h 371"/>
                <a:gd name="T24" fmla="*/ 25 w 517"/>
                <a:gd name="T25" fmla="*/ 371 h 371"/>
                <a:gd name="T26" fmla="*/ 0 w 517"/>
                <a:gd name="T27" fmla="*/ 346 h 371"/>
                <a:gd name="T28" fmla="*/ 0 w 517"/>
                <a:gd name="T29" fmla="*/ 25 h 371"/>
                <a:gd name="T30" fmla="*/ 25 w 517"/>
                <a:gd name="T31" fmla="*/ 0 h 371"/>
                <a:gd name="T32" fmla="*/ 492 w 517"/>
                <a:gd name="T33" fmla="*/ 0 h 371"/>
                <a:gd name="T34" fmla="*/ 517 w 517"/>
                <a:gd name="T35" fmla="*/ 25 h 371"/>
                <a:gd name="T36" fmla="*/ 517 w 517"/>
                <a:gd name="T37" fmla="*/ 346 h 371"/>
                <a:gd name="T38" fmla="*/ 492 w 517"/>
                <a:gd name="T39"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7" h="371">
                  <a:moveTo>
                    <a:pt x="492" y="371"/>
                  </a:moveTo>
                  <a:lnTo>
                    <a:pt x="492" y="371"/>
                  </a:lnTo>
                  <a:lnTo>
                    <a:pt x="419" y="371"/>
                  </a:lnTo>
                  <a:cubicBezTo>
                    <a:pt x="412" y="371"/>
                    <a:pt x="406" y="366"/>
                    <a:pt x="406" y="359"/>
                  </a:cubicBezTo>
                  <a:cubicBezTo>
                    <a:pt x="406" y="352"/>
                    <a:pt x="412" y="346"/>
                    <a:pt x="419" y="346"/>
                  </a:cubicBezTo>
                  <a:lnTo>
                    <a:pt x="492" y="346"/>
                  </a:lnTo>
                  <a:lnTo>
                    <a:pt x="493" y="25"/>
                  </a:lnTo>
                  <a:lnTo>
                    <a:pt x="25" y="24"/>
                  </a:lnTo>
                  <a:lnTo>
                    <a:pt x="25" y="346"/>
                  </a:lnTo>
                  <a:lnTo>
                    <a:pt x="333" y="346"/>
                  </a:lnTo>
                  <a:cubicBezTo>
                    <a:pt x="340" y="346"/>
                    <a:pt x="345" y="352"/>
                    <a:pt x="345" y="359"/>
                  </a:cubicBezTo>
                  <a:cubicBezTo>
                    <a:pt x="345" y="366"/>
                    <a:pt x="340" y="371"/>
                    <a:pt x="333" y="371"/>
                  </a:cubicBezTo>
                  <a:lnTo>
                    <a:pt x="25" y="371"/>
                  </a:lnTo>
                  <a:cubicBezTo>
                    <a:pt x="11" y="371"/>
                    <a:pt x="0" y="360"/>
                    <a:pt x="0" y="346"/>
                  </a:cubicBezTo>
                  <a:lnTo>
                    <a:pt x="0" y="25"/>
                  </a:lnTo>
                  <a:cubicBezTo>
                    <a:pt x="0" y="11"/>
                    <a:pt x="11" y="0"/>
                    <a:pt x="25" y="0"/>
                  </a:cubicBezTo>
                  <a:lnTo>
                    <a:pt x="492" y="0"/>
                  </a:lnTo>
                  <a:cubicBezTo>
                    <a:pt x="506" y="0"/>
                    <a:pt x="517" y="11"/>
                    <a:pt x="517" y="25"/>
                  </a:cubicBezTo>
                  <a:lnTo>
                    <a:pt x="517" y="346"/>
                  </a:lnTo>
                  <a:cubicBezTo>
                    <a:pt x="517" y="360"/>
                    <a:pt x="506" y="371"/>
                    <a:pt x="492" y="37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97" name="Freeform 109"/>
            <p:cNvSpPr>
              <a:spLocks/>
            </p:cNvSpPr>
            <p:nvPr/>
          </p:nvSpPr>
          <p:spPr bwMode="auto">
            <a:xfrm>
              <a:off x="1570038" y="2784476"/>
              <a:ext cx="42863" cy="44450"/>
            </a:xfrm>
            <a:custGeom>
              <a:avLst/>
              <a:gdLst>
                <a:gd name="T0" fmla="*/ 26 w 52"/>
                <a:gd name="T1" fmla="*/ 51 h 51"/>
                <a:gd name="T2" fmla="*/ 26 w 52"/>
                <a:gd name="T3" fmla="*/ 51 h 51"/>
                <a:gd name="T4" fmla="*/ 0 w 52"/>
                <a:gd name="T5" fmla="*/ 25 h 51"/>
                <a:gd name="T6" fmla="*/ 26 w 52"/>
                <a:gd name="T7" fmla="*/ 0 h 51"/>
                <a:gd name="T8" fmla="*/ 52 w 52"/>
                <a:gd name="T9" fmla="*/ 25 h 51"/>
                <a:gd name="T10" fmla="*/ 26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26" y="51"/>
                  </a:moveTo>
                  <a:lnTo>
                    <a:pt x="26" y="51"/>
                  </a:lnTo>
                  <a:cubicBezTo>
                    <a:pt x="12" y="51"/>
                    <a:pt x="0" y="40"/>
                    <a:pt x="0" y="25"/>
                  </a:cubicBezTo>
                  <a:cubicBezTo>
                    <a:pt x="0" y="11"/>
                    <a:pt x="12" y="0"/>
                    <a:pt x="26" y="0"/>
                  </a:cubicBezTo>
                  <a:cubicBezTo>
                    <a:pt x="40" y="0"/>
                    <a:pt x="52" y="11"/>
                    <a:pt x="52" y="25"/>
                  </a:cubicBezTo>
                  <a:cubicBezTo>
                    <a:pt x="52" y="40"/>
                    <a:pt x="40" y="51"/>
                    <a:pt x="26"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98" name="Freeform 110"/>
            <p:cNvSpPr>
              <a:spLocks/>
            </p:cNvSpPr>
            <p:nvPr/>
          </p:nvSpPr>
          <p:spPr bwMode="auto">
            <a:xfrm>
              <a:off x="1636713" y="2784476"/>
              <a:ext cx="42863" cy="44450"/>
            </a:xfrm>
            <a:custGeom>
              <a:avLst/>
              <a:gdLst>
                <a:gd name="T0" fmla="*/ 26 w 51"/>
                <a:gd name="T1" fmla="*/ 51 h 51"/>
                <a:gd name="T2" fmla="*/ 26 w 51"/>
                <a:gd name="T3" fmla="*/ 51 h 51"/>
                <a:gd name="T4" fmla="*/ 0 w 51"/>
                <a:gd name="T5" fmla="*/ 25 h 51"/>
                <a:gd name="T6" fmla="*/ 26 w 51"/>
                <a:gd name="T7" fmla="*/ 0 h 51"/>
                <a:gd name="T8" fmla="*/ 51 w 51"/>
                <a:gd name="T9" fmla="*/ 25 h 51"/>
                <a:gd name="T10" fmla="*/ 26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6" y="51"/>
                  </a:moveTo>
                  <a:lnTo>
                    <a:pt x="26" y="51"/>
                  </a:lnTo>
                  <a:cubicBezTo>
                    <a:pt x="11" y="51"/>
                    <a:pt x="0" y="40"/>
                    <a:pt x="0" y="25"/>
                  </a:cubicBezTo>
                  <a:cubicBezTo>
                    <a:pt x="0" y="11"/>
                    <a:pt x="11" y="0"/>
                    <a:pt x="26" y="0"/>
                  </a:cubicBezTo>
                  <a:cubicBezTo>
                    <a:pt x="40" y="0"/>
                    <a:pt x="51" y="11"/>
                    <a:pt x="51" y="25"/>
                  </a:cubicBezTo>
                  <a:cubicBezTo>
                    <a:pt x="51" y="40"/>
                    <a:pt x="40" y="51"/>
                    <a:pt x="26"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99" name="Freeform 111"/>
            <p:cNvSpPr>
              <a:spLocks noEditPoints="1"/>
            </p:cNvSpPr>
            <p:nvPr/>
          </p:nvSpPr>
          <p:spPr bwMode="auto">
            <a:xfrm>
              <a:off x="1374775" y="2563813"/>
              <a:ext cx="76200" cy="188913"/>
            </a:xfrm>
            <a:custGeom>
              <a:avLst/>
              <a:gdLst>
                <a:gd name="T0" fmla="*/ 19 w 89"/>
                <a:gd name="T1" fmla="*/ 175 h 220"/>
                <a:gd name="T2" fmla="*/ 19 w 89"/>
                <a:gd name="T3" fmla="*/ 175 h 220"/>
                <a:gd name="T4" fmla="*/ 69 w 89"/>
                <a:gd name="T5" fmla="*/ 192 h 220"/>
                <a:gd name="T6" fmla="*/ 69 w 89"/>
                <a:gd name="T7" fmla="*/ 27 h 220"/>
                <a:gd name="T8" fmla="*/ 19 w 89"/>
                <a:gd name="T9" fmla="*/ 43 h 220"/>
                <a:gd name="T10" fmla="*/ 19 w 89"/>
                <a:gd name="T11" fmla="*/ 175 h 220"/>
                <a:gd name="T12" fmla="*/ 89 w 89"/>
                <a:gd name="T13" fmla="*/ 220 h 220"/>
                <a:gd name="T14" fmla="*/ 89 w 89"/>
                <a:gd name="T15" fmla="*/ 220 h 220"/>
                <a:gd name="T16" fmla="*/ 0 w 89"/>
                <a:gd name="T17" fmla="*/ 189 h 220"/>
                <a:gd name="T18" fmla="*/ 0 w 89"/>
                <a:gd name="T19" fmla="*/ 29 h 220"/>
                <a:gd name="T20" fmla="*/ 89 w 89"/>
                <a:gd name="T21" fmla="*/ 0 h 220"/>
                <a:gd name="T22" fmla="*/ 89 w 89"/>
                <a:gd name="T2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220">
                  <a:moveTo>
                    <a:pt x="19" y="175"/>
                  </a:moveTo>
                  <a:lnTo>
                    <a:pt x="19" y="175"/>
                  </a:lnTo>
                  <a:lnTo>
                    <a:pt x="69" y="192"/>
                  </a:lnTo>
                  <a:lnTo>
                    <a:pt x="69" y="27"/>
                  </a:lnTo>
                  <a:lnTo>
                    <a:pt x="19" y="43"/>
                  </a:lnTo>
                  <a:lnTo>
                    <a:pt x="19" y="175"/>
                  </a:lnTo>
                  <a:close/>
                  <a:moveTo>
                    <a:pt x="89" y="220"/>
                  </a:moveTo>
                  <a:lnTo>
                    <a:pt x="89" y="220"/>
                  </a:lnTo>
                  <a:lnTo>
                    <a:pt x="0" y="189"/>
                  </a:lnTo>
                  <a:lnTo>
                    <a:pt x="0" y="29"/>
                  </a:lnTo>
                  <a:lnTo>
                    <a:pt x="89" y="0"/>
                  </a:lnTo>
                  <a:lnTo>
                    <a:pt x="89" y="22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00" name="Freeform 112"/>
            <p:cNvSpPr>
              <a:spLocks noEditPoints="1"/>
            </p:cNvSpPr>
            <p:nvPr/>
          </p:nvSpPr>
          <p:spPr bwMode="auto">
            <a:xfrm>
              <a:off x="1585913" y="2563813"/>
              <a:ext cx="76200" cy="188913"/>
            </a:xfrm>
            <a:custGeom>
              <a:avLst/>
              <a:gdLst>
                <a:gd name="T0" fmla="*/ 20 w 89"/>
                <a:gd name="T1" fmla="*/ 27 h 220"/>
                <a:gd name="T2" fmla="*/ 20 w 89"/>
                <a:gd name="T3" fmla="*/ 27 h 220"/>
                <a:gd name="T4" fmla="*/ 20 w 89"/>
                <a:gd name="T5" fmla="*/ 192 h 220"/>
                <a:gd name="T6" fmla="*/ 69 w 89"/>
                <a:gd name="T7" fmla="*/ 175 h 220"/>
                <a:gd name="T8" fmla="*/ 69 w 89"/>
                <a:gd name="T9" fmla="*/ 43 h 220"/>
                <a:gd name="T10" fmla="*/ 20 w 89"/>
                <a:gd name="T11" fmla="*/ 27 h 220"/>
                <a:gd name="T12" fmla="*/ 0 w 89"/>
                <a:gd name="T13" fmla="*/ 220 h 220"/>
                <a:gd name="T14" fmla="*/ 0 w 89"/>
                <a:gd name="T15" fmla="*/ 220 h 220"/>
                <a:gd name="T16" fmla="*/ 0 w 89"/>
                <a:gd name="T17" fmla="*/ 0 h 220"/>
                <a:gd name="T18" fmla="*/ 89 w 89"/>
                <a:gd name="T19" fmla="*/ 29 h 220"/>
                <a:gd name="T20" fmla="*/ 89 w 89"/>
                <a:gd name="T21" fmla="*/ 189 h 220"/>
                <a:gd name="T22" fmla="*/ 0 w 89"/>
                <a:gd name="T2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220">
                  <a:moveTo>
                    <a:pt x="20" y="27"/>
                  </a:moveTo>
                  <a:lnTo>
                    <a:pt x="20" y="27"/>
                  </a:lnTo>
                  <a:lnTo>
                    <a:pt x="20" y="192"/>
                  </a:lnTo>
                  <a:lnTo>
                    <a:pt x="69" y="175"/>
                  </a:lnTo>
                  <a:lnTo>
                    <a:pt x="69" y="43"/>
                  </a:lnTo>
                  <a:lnTo>
                    <a:pt x="20" y="27"/>
                  </a:lnTo>
                  <a:close/>
                  <a:moveTo>
                    <a:pt x="0" y="220"/>
                  </a:moveTo>
                  <a:lnTo>
                    <a:pt x="0" y="220"/>
                  </a:lnTo>
                  <a:lnTo>
                    <a:pt x="0" y="0"/>
                  </a:lnTo>
                  <a:lnTo>
                    <a:pt x="89" y="29"/>
                  </a:lnTo>
                  <a:lnTo>
                    <a:pt x="89" y="189"/>
                  </a:lnTo>
                  <a:lnTo>
                    <a:pt x="0" y="22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01" name="Freeform 113"/>
            <p:cNvSpPr>
              <a:spLocks/>
            </p:cNvSpPr>
            <p:nvPr/>
          </p:nvSpPr>
          <p:spPr bwMode="auto">
            <a:xfrm>
              <a:off x="1477963" y="2616201"/>
              <a:ext cx="61913" cy="17463"/>
            </a:xfrm>
            <a:custGeom>
              <a:avLst/>
              <a:gdLst>
                <a:gd name="T0" fmla="*/ 73 w 73"/>
                <a:gd name="T1" fmla="*/ 20 h 20"/>
                <a:gd name="T2" fmla="*/ 73 w 73"/>
                <a:gd name="T3" fmla="*/ 20 h 20"/>
                <a:gd name="T4" fmla="*/ 0 w 73"/>
                <a:gd name="T5" fmla="*/ 20 h 20"/>
                <a:gd name="T6" fmla="*/ 0 w 73"/>
                <a:gd name="T7" fmla="*/ 0 h 20"/>
                <a:gd name="T8" fmla="*/ 73 w 73"/>
                <a:gd name="T9" fmla="*/ 1 h 20"/>
                <a:gd name="T10" fmla="*/ 73 w 73"/>
                <a:gd name="T11" fmla="*/ 20 h 20"/>
              </a:gdLst>
              <a:ahLst/>
              <a:cxnLst>
                <a:cxn ang="0">
                  <a:pos x="T0" y="T1"/>
                </a:cxn>
                <a:cxn ang="0">
                  <a:pos x="T2" y="T3"/>
                </a:cxn>
                <a:cxn ang="0">
                  <a:pos x="T4" y="T5"/>
                </a:cxn>
                <a:cxn ang="0">
                  <a:pos x="T6" y="T7"/>
                </a:cxn>
                <a:cxn ang="0">
                  <a:pos x="T8" y="T9"/>
                </a:cxn>
                <a:cxn ang="0">
                  <a:pos x="T10" y="T11"/>
                </a:cxn>
              </a:cxnLst>
              <a:rect l="0" t="0" r="r" b="b"/>
              <a:pathLst>
                <a:path w="73" h="20">
                  <a:moveTo>
                    <a:pt x="73" y="20"/>
                  </a:moveTo>
                  <a:lnTo>
                    <a:pt x="73" y="20"/>
                  </a:lnTo>
                  <a:lnTo>
                    <a:pt x="0" y="20"/>
                  </a:lnTo>
                  <a:lnTo>
                    <a:pt x="0" y="0"/>
                  </a:lnTo>
                  <a:lnTo>
                    <a:pt x="73" y="1"/>
                  </a:lnTo>
                  <a:lnTo>
                    <a:pt x="73" y="2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02" name="Freeform 114"/>
            <p:cNvSpPr>
              <a:spLocks/>
            </p:cNvSpPr>
            <p:nvPr/>
          </p:nvSpPr>
          <p:spPr bwMode="auto">
            <a:xfrm>
              <a:off x="1530350" y="2603501"/>
              <a:ext cx="25400" cy="44450"/>
            </a:xfrm>
            <a:custGeom>
              <a:avLst/>
              <a:gdLst>
                <a:gd name="T0" fmla="*/ 0 w 29"/>
                <a:gd name="T1" fmla="*/ 0 h 52"/>
                <a:gd name="T2" fmla="*/ 0 w 29"/>
                <a:gd name="T3" fmla="*/ 0 h 52"/>
                <a:gd name="T4" fmla="*/ 29 w 29"/>
                <a:gd name="T5" fmla="*/ 26 h 52"/>
                <a:gd name="T6" fmla="*/ 0 w 29"/>
                <a:gd name="T7" fmla="*/ 52 h 52"/>
                <a:gd name="T8" fmla="*/ 0 w 29"/>
                <a:gd name="T9" fmla="*/ 0 h 52"/>
              </a:gdLst>
              <a:ahLst/>
              <a:cxnLst>
                <a:cxn ang="0">
                  <a:pos x="T0" y="T1"/>
                </a:cxn>
                <a:cxn ang="0">
                  <a:pos x="T2" y="T3"/>
                </a:cxn>
                <a:cxn ang="0">
                  <a:pos x="T4" y="T5"/>
                </a:cxn>
                <a:cxn ang="0">
                  <a:pos x="T6" y="T7"/>
                </a:cxn>
                <a:cxn ang="0">
                  <a:pos x="T8" y="T9"/>
                </a:cxn>
              </a:cxnLst>
              <a:rect l="0" t="0" r="r" b="b"/>
              <a:pathLst>
                <a:path w="29" h="52">
                  <a:moveTo>
                    <a:pt x="0" y="0"/>
                  </a:moveTo>
                  <a:lnTo>
                    <a:pt x="0" y="0"/>
                  </a:lnTo>
                  <a:lnTo>
                    <a:pt x="29" y="26"/>
                  </a:lnTo>
                  <a:lnTo>
                    <a:pt x="0" y="52"/>
                  </a:lnTo>
                  <a:lnTo>
                    <a:pt x="0"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03" name="Freeform 115"/>
            <p:cNvSpPr>
              <a:spLocks/>
            </p:cNvSpPr>
            <p:nvPr/>
          </p:nvSpPr>
          <p:spPr bwMode="auto">
            <a:xfrm>
              <a:off x="1477963" y="2678113"/>
              <a:ext cx="61913" cy="17463"/>
            </a:xfrm>
            <a:custGeom>
              <a:avLst/>
              <a:gdLst>
                <a:gd name="T0" fmla="*/ 73 w 73"/>
                <a:gd name="T1" fmla="*/ 20 h 20"/>
                <a:gd name="T2" fmla="*/ 73 w 73"/>
                <a:gd name="T3" fmla="*/ 20 h 20"/>
                <a:gd name="T4" fmla="*/ 0 w 73"/>
                <a:gd name="T5" fmla="*/ 20 h 20"/>
                <a:gd name="T6" fmla="*/ 0 w 73"/>
                <a:gd name="T7" fmla="*/ 0 h 20"/>
                <a:gd name="T8" fmla="*/ 73 w 73"/>
                <a:gd name="T9" fmla="*/ 0 h 20"/>
                <a:gd name="T10" fmla="*/ 73 w 73"/>
                <a:gd name="T11" fmla="*/ 20 h 20"/>
              </a:gdLst>
              <a:ahLst/>
              <a:cxnLst>
                <a:cxn ang="0">
                  <a:pos x="T0" y="T1"/>
                </a:cxn>
                <a:cxn ang="0">
                  <a:pos x="T2" y="T3"/>
                </a:cxn>
                <a:cxn ang="0">
                  <a:pos x="T4" y="T5"/>
                </a:cxn>
                <a:cxn ang="0">
                  <a:pos x="T6" y="T7"/>
                </a:cxn>
                <a:cxn ang="0">
                  <a:pos x="T8" y="T9"/>
                </a:cxn>
                <a:cxn ang="0">
                  <a:pos x="T10" y="T11"/>
                </a:cxn>
              </a:cxnLst>
              <a:rect l="0" t="0" r="r" b="b"/>
              <a:pathLst>
                <a:path w="73" h="20">
                  <a:moveTo>
                    <a:pt x="73" y="20"/>
                  </a:moveTo>
                  <a:lnTo>
                    <a:pt x="73" y="20"/>
                  </a:lnTo>
                  <a:lnTo>
                    <a:pt x="0" y="20"/>
                  </a:lnTo>
                  <a:lnTo>
                    <a:pt x="0" y="0"/>
                  </a:lnTo>
                  <a:lnTo>
                    <a:pt x="73" y="0"/>
                  </a:lnTo>
                  <a:lnTo>
                    <a:pt x="73" y="2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sp>
          <p:nvSpPr>
            <p:cNvPr id="104" name="Freeform 116"/>
            <p:cNvSpPr>
              <a:spLocks/>
            </p:cNvSpPr>
            <p:nvPr/>
          </p:nvSpPr>
          <p:spPr bwMode="auto">
            <a:xfrm>
              <a:off x="1530350" y="2665413"/>
              <a:ext cx="25400" cy="44450"/>
            </a:xfrm>
            <a:custGeom>
              <a:avLst/>
              <a:gdLst>
                <a:gd name="T0" fmla="*/ 0 w 29"/>
                <a:gd name="T1" fmla="*/ 0 h 52"/>
                <a:gd name="T2" fmla="*/ 0 w 29"/>
                <a:gd name="T3" fmla="*/ 0 h 52"/>
                <a:gd name="T4" fmla="*/ 29 w 29"/>
                <a:gd name="T5" fmla="*/ 26 h 52"/>
                <a:gd name="T6" fmla="*/ 0 w 29"/>
                <a:gd name="T7" fmla="*/ 52 h 52"/>
                <a:gd name="T8" fmla="*/ 0 w 29"/>
                <a:gd name="T9" fmla="*/ 0 h 52"/>
              </a:gdLst>
              <a:ahLst/>
              <a:cxnLst>
                <a:cxn ang="0">
                  <a:pos x="T0" y="T1"/>
                </a:cxn>
                <a:cxn ang="0">
                  <a:pos x="T2" y="T3"/>
                </a:cxn>
                <a:cxn ang="0">
                  <a:pos x="T4" y="T5"/>
                </a:cxn>
                <a:cxn ang="0">
                  <a:pos x="T6" y="T7"/>
                </a:cxn>
                <a:cxn ang="0">
                  <a:pos x="T8" y="T9"/>
                </a:cxn>
              </a:cxnLst>
              <a:rect l="0" t="0" r="r" b="b"/>
              <a:pathLst>
                <a:path w="29" h="52">
                  <a:moveTo>
                    <a:pt x="0" y="0"/>
                  </a:moveTo>
                  <a:lnTo>
                    <a:pt x="0" y="0"/>
                  </a:lnTo>
                  <a:lnTo>
                    <a:pt x="29" y="26"/>
                  </a:lnTo>
                  <a:lnTo>
                    <a:pt x="0" y="52"/>
                  </a:lnTo>
                  <a:lnTo>
                    <a:pt x="0"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ndParaRPr>
            </a:p>
          </p:txBody>
        </p:sp>
      </p:grpSp>
    </p:spTree>
    <p:extLst>
      <p:ext uri="{BB962C8B-B14F-4D97-AF65-F5344CB8AC3E}">
        <p14:creationId xmlns:p14="http://schemas.microsoft.com/office/powerpoint/2010/main" val="24761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标题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功能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内容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感谢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演示文稿1" id="{5D7106B4-FD24-471A-B326-8B58E27A973B}" vid="{1AA013AF-7C2E-4A39-9796-86760F640C1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333E8A2F07A74D848136A2C03778F8" ma:contentTypeVersion="1" ma:contentTypeDescription="Create a new document." ma:contentTypeScope="" ma:versionID="ee942d4b29dff8ac548774f72a0dae5e">
  <xsd:schema xmlns:xsd="http://www.w3.org/2001/XMLSchema" xmlns:xs="http://www.w3.org/2001/XMLSchema" xmlns:p="http://schemas.microsoft.com/office/2006/metadata/properties" xmlns:ns2="475f1e55-3009-46d8-9566-5d569a2b3a98" targetNamespace="http://schemas.microsoft.com/office/2006/metadata/properties" ma:root="true" ma:fieldsID="1d095aabec1d15598815726bd4b054a7" ns2:_="">
    <xsd:import namespace="475f1e55-3009-46d8-9566-5d569a2b3a9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5f1e55-3009-46d8-9566-5d569a2b3a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DAF0CA-2120-43B5-9BB0-C95B87D0E2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5f1e55-3009-46d8-9566-5d569a2b3a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0B88AF-0F87-422A-801E-ABE79877143C}">
  <ds:schemaRefs>
    <ds:schemaRef ds:uri="475f1e55-3009-46d8-9566-5d569a2b3a98"/>
    <ds:schemaRef ds:uri="http://schemas.microsoft.com/office/infopath/2007/PartnerControls"/>
    <ds:schemaRef ds:uri="http://purl.org/dc/terms/"/>
    <ds:schemaRef ds:uri="http://schemas.openxmlformats.org/package/2006/metadata/core-properties"/>
    <ds:schemaRef ds:uri="http://purl.org/dc/elements/1.1/"/>
    <ds:schemaRef ds:uri="http://purl.org/dc/dcmitype/"/>
    <ds:schemaRef ds:uri="http://schemas.microsoft.com/office/2006/documentManagement/typ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CC6E423-EEF5-4760-8DF6-0C1C834FD2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3670</TotalTime>
  <Words>5698</Words>
  <Application>Microsoft Office PowerPoint</Application>
  <PresentationFormat>Widescreen</PresentationFormat>
  <Paragraphs>858</Paragraphs>
  <Slides>43</Slides>
  <Notes>43</Notes>
  <HiddenSlides>1</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43</vt:i4>
      </vt:variant>
    </vt:vector>
  </HeadingPairs>
  <TitlesOfParts>
    <vt:vector size="57" baseType="lpstr">
      <vt:lpstr>Huawei Sans</vt:lpstr>
      <vt:lpstr>Microsoft YaHei</vt:lpstr>
      <vt:lpstr>Microsoft YaHei</vt:lpstr>
      <vt:lpstr>SimSun</vt:lpstr>
      <vt:lpstr>华文细黑</vt:lpstr>
      <vt:lpstr>方正兰亭黑简体</vt:lpstr>
      <vt:lpstr>Arial</vt:lpstr>
      <vt:lpstr>Calibri</vt:lpstr>
      <vt:lpstr>Times New Roman</vt:lpstr>
      <vt:lpstr>Wingdings</vt:lpstr>
      <vt:lpstr>1_标题页模板</vt:lpstr>
      <vt:lpstr>2_自功能页模板</vt:lpstr>
      <vt:lpstr>3_内容页模板</vt:lpstr>
      <vt:lpstr>4_感谢页模板</vt:lpstr>
      <vt:lpstr>PowerPoint Presentation</vt:lpstr>
      <vt:lpstr>Эволюция архитектуры  систем хранения данных</vt:lpstr>
      <vt:lpstr>PowerPoint Presentation</vt:lpstr>
      <vt:lpstr>PowerPoint Presentation</vt:lpstr>
      <vt:lpstr>PowerPoint Presentation</vt:lpstr>
      <vt:lpstr>Эволюция архитектуры систем хранения данных</vt:lpstr>
      <vt:lpstr>Хранилище данных с одним контроллером</vt:lpstr>
      <vt:lpstr>Хранилище данных с двумя контроллерами</vt:lpstr>
      <vt:lpstr>Эволюция архитектуры систем хранения среднего уровня</vt:lpstr>
      <vt:lpstr>Хранилище с множеством контроллеров</vt:lpstr>
      <vt:lpstr>Эволюция архитектуры критически важных хранилищ</vt:lpstr>
      <vt:lpstr>Эволюция технологий программного обеспечения хранилищ</vt:lpstr>
      <vt:lpstr>Распределенная архитектура хранения</vt:lpstr>
      <vt:lpstr>PowerPoint Presentation</vt:lpstr>
      <vt:lpstr>Вертикальное и горизонтальное масштабировние</vt:lpstr>
      <vt:lpstr>Принципы сетевого вертикального масштабирования блока дисков SAS</vt:lpstr>
      <vt:lpstr>Принципы сетевого вертикального масштабирования умного блока дисков</vt:lpstr>
      <vt:lpstr>Горизонтальное масштабирование PCIe и IP</vt:lpstr>
      <vt:lpstr>Технологии горизонтального масштабирования, используемые в системах хранения данных Huawei</vt:lpstr>
      <vt:lpstr>Сетевое масштабирование</vt:lpstr>
      <vt:lpstr>Процесс записи на локальном устройстве</vt:lpstr>
      <vt:lpstr>Процесс записи на удаленном устройстве</vt:lpstr>
      <vt:lpstr>Процесс чтения на локальном устройстве</vt:lpstr>
      <vt:lpstr>Процесс чтения на удаленном устройстве</vt:lpstr>
      <vt:lpstr>PowerPoint Presentation</vt:lpstr>
      <vt:lpstr>Аппаратная архитектура с двумя контроллерами</vt:lpstr>
      <vt:lpstr>Аппаратная архитектура с множеством контроллеров</vt:lpstr>
      <vt:lpstr>Архитектура с подключением «каждый с каждым»</vt:lpstr>
      <vt:lpstr>Блоки дисков с полным взаимным подключением</vt:lpstr>
      <vt:lpstr>Глобальное совместное использование ресурсов E2E</vt:lpstr>
      <vt:lpstr>Переключение за считанные секунды. Хранение критически важных данных на базе FIM</vt:lpstr>
      <vt:lpstr>Глобальный кэш</vt:lpstr>
      <vt:lpstr>Глобальный пул</vt:lpstr>
      <vt:lpstr>Обмен данными на back-end</vt:lpstr>
      <vt:lpstr>Архитектура с технологией «активный-активный» с полной балансировкой нагрузки</vt:lpstr>
      <vt:lpstr>Технология зеркалирования кэша</vt:lpstr>
      <vt:lpstr>Ключевая технология надежности</vt:lpstr>
      <vt:lpstr>Переключение работы сервисов хоста при неисправности одного контроллера</vt:lpstr>
      <vt:lpstr>PowerPoint Presentation</vt:lpstr>
      <vt:lpstr>PowerPoint Presentation</vt:lpstr>
      <vt:lpstr>PowerPoint Presentation</vt:lpstr>
      <vt:lpstr>PowerPoint Presentation</vt:lpstr>
      <vt:lpstr>PowerPoint Presentation</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Ekaterina Avras</cp:lastModifiedBy>
  <cp:revision>230</cp:revision>
  <dcterms:created xsi:type="dcterms:W3CDTF">2018-11-29T10:16:29Z</dcterms:created>
  <dcterms:modified xsi:type="dcterms:W3CDTF">2021-03-30T10:49:13Z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(3)l9M8D37y8je9Vk3HaSgqg8aNlQRth90boKHyW8JlMlnooESZIQTuKg6yu63kKVN92iXp7O/W
79dkFjqcK+JVrPYNGJtHIMv0qkxf3N2tjFwjVJH2sUDl+NUMMnVKoEBZFWsCGXnPu414xBCY
MVCbFJWrryd1Ri6AG1lozkWf7UrSrgHUTW3txHCOAILFd59C6TMnx36jN/8sTjlOV1pzDB2C
X49OlzHc/7oC1e7bUZ</vt:lpwstr>
  </property>
  <property fmtid="{D5CDD505-2E9C-101B-9397-08002B2CF9AE}" pid="3" name="_2015_ms_pID_7253431">
    <vt:lpwstr>C7BWS3zwCd6YDIbSCcZLqHWFmpKWeCeGy5UzkZYexH9GE076B7a1Eo
dX8B+SrWLnlw4fL1nM8jMpJDbyU/1wuSqG+Dppbjw5LKYuGxb6ESxo6D/dmZ5RJfA2OvfK7P
7nddLCSsWZumBVAot4w/qVnhhd5B6DzZ32da89wJMveGqW0ZUxnMzWFYp8gMruO29ZlvM2qL
podSg+l3PDVJUy9EG/CpKA+vJJPkvbcfkck8</vt:lpwstr>
  </property>
  <property fmtid="{D5CDD505-2E9C-101B-9397-08002B2CF9AE}" pid="4" name="_2015_ms_pID_7253432">
    <vt:lpwstr>jw==</vt:lpwstr>
  </property>
  <property fmtid="{D5CDD505-2E9C-101B-9397-08002B2CF9AE}" pid="5" name="ContentTypeId">
    <vt:lpwstr>0x01010077333E8A2F07A74D848136A2C03778F8</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1616398692</vt:lpwstr>
  </property>
</Properties>
</file>