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67"/>
  </p:notesMasterIdLst>
  <p:handoutMasterIdLst>
    <p:handoutMasterId r:id="rId68"/>
  </p:handoutMasterIdLst>
  <p:sldIdLst>
    <p:sldId id="349"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9" r:id="rId58"/>
    <p:sldId id="341" r:id="rId59"/>
    <p:sldId id="342" r:id="rId60"/>
    <p:sldId id="343" r:id="rId61"/>
    <p:sldId id="344" r:id="rId62"/>
    <p:sldId id="345" r:id="rId63"/>
    <p:sldId id="346" r:id="rId64"/>
    <p:sldId id="347" r:id="rId65"/>
    <p:sldId id="348" r:id="rId66"/>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151515"/>
    <a:srgbClr val="C7000B"/>
    <a:srgbClr val="575756"/>
    <a:srgbClr val="FFFFFF"/>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636" autoAdjust="0"/>
  </p:normalViewPr>
  <p:slideViewPr>
    <p:cSldViewPr snapToGrid="0" snapToObjects="1">
      <p:cViewPr varScale="1">
        <p:scale>
          <a:sx n="57" d="100"/>
          <a:sy n="57" d="100"/>
        </p:scale>
        <p:origin x="1603" y="43"/>
      </p:cViewPr>
      <p:guideLst/>
    </p:cSldViewPr>
  </p:slideViewPr>
  <p:outlineViewPr>
    <p:cViewPr>
      <p:scale>
        <a:sx n="33" d="100"/>
        <a:sy n="33" d="100"/>
      </p:scale>
      <p:origin x="0" y="0"/>
    </p:cViewPr>
  </p:outlineViewPr>
  <p:notesTextViewPr>
    <p:cViewPr>
      <p:scale>
        <a:sx n="1" d="1"/>
        <a:sy n="1" d="1"/>
      </p:scale>
      <p:origin x="0" y="-485"/>
    </p:cViewPr>
  </p:notesTextViewPr>
  <p:sorterViewPr>
    <p:cViewPr>
      <p:scale>
        <a:sx n="66" d="100"/>
        <a:sy n="66" d="100"/>
      </p:scale>
      <p:origin x="0" y="0"/>
    </p:cViewPr>
  </p:sorterViewPr>
  <p:notesViewPr>
    <p:cSldViewPr snapToGrid="0" snapToObjects="1">
      <p:cViewPr varScale="1">
        <p:scale>
          <a:sx n="53" d="100"/>
          <a:sy n="53" d="100"/>
        </p:scale>
        <p:origin x="2660"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30-Mar-21</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dirty="0"/>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82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smtClean="0">
                <a:solidFill>
                  <a:schemeClr val="tx1"/>
                </a:solidFill>
                <a:latin typeface="Huawei Sans" panose="020C0503030203020204" pitchFamily="34" charset="0"/>
                <a:ea typeface="方正兰亭黑简体" panose="02000000000000000000" pitchFamily="2" charset="-122"/>
                <a:cs typeface="+mn-cs"/>
              </a:rPr>
              <a:t>Уровень порта на </a:t>
            </a:r>
            <a:r>
              <a:rPr lang="ru-RU" sz="900" baseline="0" dirty="0">
                <a:solidFill>
                  <a:schemeClr val="tx1"/>
                </a:solidFill>
                <a:latin typeface="Huawei Sans" panose="020C0503030203020204" pitchFamily="34" charset="0"/>
                <a:ea typeface="方正兰亭黑简体" panose="02000000000000000000" pitchFamily="2" charset="-122"/>
                <a:cs typeface="+mn-cs"/>
              </a:rPr>
              <a:t>целевом устройстве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отвечает за упаковку или распаковку команд </a:t>
            </a:r>
            <a:r>
              <a:rPr lang="ru-RU" sz="900" baseline="0" dirty="0">
                <a:solidFill>
                  <a:schemeClr val="tx1"/>
                </a:solidFill>
                <a:latin typeface="Huawei Sans" panose="020C0503030203020204" pitchFamily="34" charset="0"/>
                <a:ea typeface="方正兰亭黑简体" panose="02000000000000000000" pitchFamily="2" charset="-122"/>
                <a:cs typeface="+mn-cs"/>
              </a:rPr>
              <a:t>SCSI. Например, </a:t>
            </a:r>
            <a:r>
              <a:rPr lang="ru-RU" altLang="zh-CN" sz="900" kern="1200" baseline="0" dirty="0" smtClean="0">
                <a:solidFill>
                  <a:schemeClr val="tx1"/>
                </a:solidFill>
                <a:effectLst/>
                <a:latin typeface="Huawei Sans" panose="020C0503030203020204" pitchFamily="34" charset="0"/>
                <a:ea typeface="方正兰亭黑简体" panose="02000000000000000000" pitchFamily="2" charset="-122"/>
                <a:cs typeface="+mn-cs"/>
              </a:rPr>
              <a:t>порт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может </a:t>
            </a:r>
            <a:r>
              <a:rPr lang="ru-RU" sz="900" baseline="0" dirty="0">
                <a:solidFill>
                  <a:schemeClr val="tx1"/>
                </a:solidFill>
                <a:latin typeface="Huawei Sans" panose="020C0503030203020204" pitchFamily="34" charset="0"/>
                <a:ea typeface="方正兰亭黑简体" panose="02000000000000000000" pitchFamily="2" charset="-122"/>
                <a:cs typeface="+mn-cs"/>
              </a:rPr>
              <a:t>упаковывать инструкции в FPC, iSCSI или SAS или распаковывать инструкции из этих форматов.</a:t>
            </a:r>
          </a:p>
          <a:p>
            <a:pPr lvl="0"/>
            <a:r>
              <a:rPr lang="ru-RU" sz="900" baseline="0" dirty="0" smtClean="0">
                <a:solidFill>
                  <a:schemeClr val="tx1"/>
                </a:solidFill>
                <a:latin typeface="Huawei Sans" panose="020C0503030203020204" pitchFamily="34" charset="0"/>
                <a:ea typeface="方正兰亭黑简体" panose="02000000000000000000" pitchFamily="2" charset="-122"/>
                <a:cs typeface="+mn-cs"/>
              </a:rPr>
              <a:t>Уровень устройства </a:t>
            </a:r>
            <a:r>
              <a:rPr lang="ru-RU" sz="900" baseline="0" dirty="0">
                <a:solidFill>
                  <a:schemeClr val="tx1"/>
                </a:solidFill>
                <a:latin typeface="Huawei Sans" panose="020C0503030203020204" pitchFamily="34" charset="0"/>
                <a:ea typeface="方正兰亭黑简体" panose="02000000000000000000" pitchFamily="2" charset="-122"/>
                <a:cs typeface="+mn-cs"/>
              </a:rPr>
              <a:t>в целевом устройстве служит анализатором команд SCSI. Сообщает инициатору, каким устройством является текущий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LUN </a:t>
            </a:r>
            <a:r>
              <a:rPr lang="ru-RU" sz="900" baseline="0" dirty="0">
                <a:solidFill>
                  <a:schemeClr val="tx1"/>
                </a:solidFill>
                <a:latin typeface="Huawei Sans" panose="020C0503030203020204" pitchFamily="34" charset="0"/>
                <a:ea typeface="方正兰亭黑简体" panose="02000000000000000000" pitchFamily="2" charset="-122"/>
                <a:cs typeface="+mn-cs"/>
              </a:rPr>
              <a:t>посредством обработки INQUIRT, и обрабатывает операции ввода-вывода посредством READ/WRITE.</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Промежуточный уровень целевого устройства поддерживает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пространство </a:t>
            </a:r>
            <a:r>
              <a:rPr lang="ru-RU" sz="900" baseline="0" dirty="0">
                <a:solidFill>
                  <a:schemeClr val="tx1"/>
                </a:solidFill>
                <a:latin typeface="Huawei Sans" panose="020C0503030203020204" pitchFamily="34" charset="0"/>
                <a:ea typeface="方正兰亭黑简体" panose="02000000000000000000" pitchFamily="2" charset="-122"/>
                <a:cs typeface="+mn-cs"/>
              </a:rPr>
              <a:t>LUN, набор задач и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задачи </a:t>
            </a:r>
            <a:r>
              <a:rPr lang="ru-RU" sz="900" baseline="0" dirty="0">
                <a:solidFill>
                  <a:schemeClr val="tx1"/>
                </a:solidFill>
                <a:latin typeface="Huawei Sans" panose="020C0503030203020204" pitchFamily="34" charset="0"/>
                <a:ea typeface="方正兰亭黑简体" panose="02000000000000000000" pitchFamily="2" charset="-122"/>
                <a:cs typeface="+mn-cs"/>
              </a:rPr>
              <a:t>(</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команды). </a:t>
            </a:r>
            <a:r>
              <a:rPr lang="ru-RU" sz="900" baseline="0" dirty="0">
                <a:solidFill>
                  <a:schemeClr val="tx1"/>
                </a:solidFill>
                <a:latin typeface="Huawei Sans" panose="020C0503030203020204" pitchFamily="34" charset="0"/>
                <a:ea typeface="方正兰亭黑简体" panose="02000000000000000000" pitchFamily="2" charset="-122"/>
                <a:cs typeface="+mn-cs"/>
              </a:rPr>
              <a:t>Существует два способа сохранить пространство LUN. Первый — поддерживать глобальный LUN для всех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портов, </a:t>
            </a:r>
            <a:r>
              <a:rPr lang="ru-RU" sz="900" baseline="0" dirty="0">
                <a:solidFill>
                  <a:schemeClr val="tx1"/>
                </a:solidFill>
                <a:latin typeface="Huawei Sans" panose="020C0503030203020204" pitchFamily="34" charset="0"/>
                <a:ea typeface="方正兰亭黑简体" panose="02000000000000000000" pitchFamily="2" charset="-122"/>
                <a:cs typeface="+mn-cs"/>
              </a:rPr>
              <a:t>а другой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 </a:t>
            </a:r>
            <a:r>
              <a:rPr lang="ru-RU" sz="900" baseline="0" dirty="0">
                <a:solidFill>
                  <a:schemeClr val="tx1"/>
                </a:solidFill>
                <a:latin typeface="Huawei Sans" panose="020C0503030203020204" pitchFamily="34" charset="0"/>
                <a:ea typeface="方正兰亭黑简体" panose="02000000000000000000" pitchFamily="2" charset="-122"/>
                <a:cs typeface="+mn-cs"/>
              </a:rPr>
              <a:t>поддерживать пространство LUN для каждого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порта.</a:t>
            </a:r>
            <a:endParaRPr lang="ru-RU" sz="900" baseline="0" dirty="0">
              <a:solidFill>
                <a:schemeClr val="tx1"/>
              </a:solidFill>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59252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Контроллер отправляет сигнал процессору шины с запросом на использование шины. После того, как запрос принят, высокоскоростная кэш-память контроллера отправляет данные. Во время этого процесса шина занята контроллером. Другие устройства, подключенные к этой же шине, не могут ее использовать. Однако процессор шины может в любой момент прервать передачу данных и разрешить другим устройствам использовать шину для операций с более высоким приоритетом.</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Контроллер SCSI похож на небольшой ЦП со своим собственным набором команд и кэш-памятью. Специальная архитектура шины SCSI позволяет динамически распределять ресурсы для задач, выполняемых несколькими устройствами на компьютере. Таким образом, можно обрабатывать несколько задач одновременно.</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1585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Традиционный контроллер SCSI подключается к одной шине, поэтому назначается только один идентификатор шины. Сервер корпоративного уровня может быть сконфигурирован с несколькими контроллерами SCSI, поэтому может быть несколько шин SCSI. В сети хранения каждый сетевой адаптер FC HBA или iSCSI подключен к шине. Поэтому каждой шине должен быть присвоен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идентификатор, </a:t>
            </a:r>
            <a:r>
              <a:rPr lang="ru-RU" sz="900" baseline="0" dirty="0">
                <a:solidFill>
                  <a:schemeClr val="tx1"/>
                </a:solidFill>
                <a:latin typeface="Huawei Sans" panose="020C0503030203020204" pitchFamily="34" charset="0"/>
                <a:ea typeface="方正兰亭黑简体" panose="02000000000000000000" pitchFamily="2" charset="-122"/>
                <a:cs typeface="+mn-cs"/>
              </a:rPr>
              <a:t>чтобы их можно было различать.</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Для адресации устройств, подключенных к шине SCSI, используются идентификаторы устройств SCSI и LUN. Каждое устройство на шине SCSI должно иметь уникальный идентификатор устройства. HBA на сервере также имеет собственный идентификатор устройства: 7. Каждая шина, включая адаптер шины, поддерживает до 8 или 16 идентификаторов устройств. Идентификатор устройства используется для адресации устройств и определения приоритета устройств на шине.</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Каждое устройство хранения может включать в себя подчиненные устройства, такие как виртуальные диски и ленточные накопители. Таким образом, идентификаторы LUN используются для адресации подчиненных устройств на устройстве хранения.</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Для идентификации цели SCSI используется тройное описание (идентификатор шины, идентификатор целевого устройства и идентификатор LUN).</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6933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949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iSCSI был впервые предложен IBM, Cisco и HP. С 2004 года протокол iSCSI используется в качестве официального стандарта IETF. Существующий протокол iSCSI основан на SCSI Architecture Model-2 (AM2).</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iSCSI инкапсулирует команды SCSI и блоки данных в пакеты TCP для передачи по IP-сетям.</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качестве протокола транспортного уровня SCSI iSCSI использует зрелые сетевые IP-технологии для реализации и расширения SAN.</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1722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iSCSI — это аббревиатура от Internet Small Computer System Interface. Это протокол,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основанный на </a:t>
            </a:r>
            <a:r>
              <a:rPr lang="ru-RU" sz="900" baseline="0" dirty="0">
                <a:solidFill>
                  <a:schemeClr val="tx1"/>
                </a:solidFill>
                <a:latin typeface="Huawei Sans" panose="020C0503030203020204" pitchFamily="34" charset="0"/>
                <a:ea typeface="方正兰亭黑简体" panose="02000000000000000000" pitchFamily="2" charset="-122"/>
                <a:cs typeface="+mn-cs"/>
              </a:rPr>
              <a:t>TCP/IP и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разработанный </a:t>
            </a:r>
            <a:r>
              <a:rPr lang="ru-RU" sz="900" baseline="0" dirty="0">
                <a:solidFill>
                  <a:schemeClr val="tx1"/>
                </a:solidFill>
                <a:latin typeface="Huawei Sans" panose="020C0503030203020204" pitchFamily="34" charset="0"/>
                <a:ea typeface="方正兰亭黑简体" panose="02000000000000000000" pitchFamily="2" charset="-122"/>
                <a:cs typeface="+mn-cs"/>
              </a:rPr>
              <a:t>для установления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связи и </a:t>
            </a:r>
            <a:r>
              <a:rPr lang="ru-RU" sz="900" baseline="0" dirty="0">
                <a:solidFill>
                  <a:schemeClr val="tx1"/>
                </a:solidFill>
                <a:latin typeface="Huawei Sans" panose="020C0503030203020204" pitchFamily="34" charset="0"/>
                <a:ea typeface="方正兰亭黑简体" panose="02000000000000000000" pitchFamily="2" charset="-122"/>
                <a:cs typeface="+mn-cs"/>
              </a:rPr>
              <a:t>управления системами хранения данных, серверами и клиентами. Он обеспечивает доступ на уровне блоков к устройствам хранения, передавая команды SCSI по сети TCP/IP.</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iSCSI инкапсулирует команды SCSI и блоки данных в пакеты TCP для передачи по IP-сетям. В качестве протокола транспортного уровня SCSI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протокол iSCSI </a:t>
            </a:r>
            <a:r>
              <a:rPr lang="ru-RU" sz="900" baseline="0" dirty="0">
                <a:solidFill>
                  <a:schemeClr val="tx1"/>
                </a:solidFill>
                <a:latin typeface="Huawei Sans" panose="020C0503030203020204" pitchFamily="34" charset="0"/>
                <a:ea typeface="方正兰亭黑简体" panose="02000000000000000000" pitchFamily="2" charset="-122"/>
                <a:cs typeface="+mn-cs"/>
              </a:rPr>
              <a:t>использует зрелые сетевые IP-технологии для реализации и расширения SAN. </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протокола SCSI генерирует CDB и отправляет CDB на уровень протокола iSCSI. Затем уровень протокола iSCSI инкапсулирует CDB в блоки PDU и передает эти PDU по IP-сети.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34049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Система iSCSI наследует некоторые функции SCSI. Процесс передачи данных iSCSI включает инициатора, который отправляет запросы ввода-вывода, и целевое устройство, которое отвечает на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запросы </a:t>
            </a:r>
            <a:r>
              <a:rPr lang="ru-RU" sz="900" baseline="0" dirty="0">
                <a:solidFill>
                  <a:schemeClr val="tx1"/>
                </a:solidFill>
                <a:latin typeface="Huawei Sans" panose="020C0503030203020204" pitchFamily="34" charset="0"/>
                <a:ea typeface="方正兰亭黑简体" panose="02000000000000000000" pitchFamily="2" charset="-122"/>
                <a:cs typeface="+mn-cs"/>
              </a:rPr>
              <a:t>и выполняет операции ввода-вывода. После установления соединения между инициатором и целевым устройством, целевое устройство начинает управлять всем процессом как основное устройство.</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Существует три типа инициаторов iSCSI: программный инициатор, аппаратная сетевая карта TCP offload engine (TOE) и iSCSI HBA. Их производительность увеличивается именно в этом порядке.</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Целевое устройство iSCSI обычно представляет собой дисковый массив iSCSI или ленточную библиотеку iSCSI.</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iSCSI определяет набор методов именования и адресации для инициаторов и целевых устройств iSCSI. Идентификация всех узлов iSCSI осуществляется по их именам iSCSI. Этот метод позволяет отличать имена iSCSI от имен хостов.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60139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системе iSCSI пользователь отправляет команду чтения или записи данных на устройство хранения SCSI. Операционная система преобразует этот запрос в одну или несколько команд SCSI и отправляет команды на карту контроллера SCSI целевого устройства. Узел iSCSI инкапсулирует команды и данные в пакет iSCSI и отправляет пакет на уровень TCP/IP, где пакет инкапсулируется в пакет IP для передачи по сети. Для передачи по незащищенной сети команды SCSI можно зашифровать.</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Пакеты данных могут передаваться по локальной сети или через Интернет. Контроллер системы хранения на стороне приема реструктурирует пакеты данных и отправляет управляющие команды SCSI и данные в пакетах iSCSI на соответствующие диски. Диски выполняют операцию, которую запросил хост или приложение. Для запроса данных выполняется чтение данных с дисков и отправка на хост. Процесс полностью прозрачен для пользователей.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Выполнение </a:t>
            </a:r>
            <a:r>
              <a:rPr lang="ru-RU" sz="900" baseline="0" dirty="0">
                <a:solidFill>
                  <a:schemeClr val="tx1"/>
                </a:solidFill>
                <a:latin typeface="Huawei Sans" panose="020C0503030203020204" pitchFamily="34" charset="0"/>
                <a:ea typeface="方正兰亭黑简体" panose="02000000000000000000" pitchFamily="2" charset="-122"/>
                <a:cs typeface="+mn-cs"/>
              </a:rPr>
              <a:t>команд SCSI и подготовка данных могут быть реализованы программным обеспечением сетевого контроллера с использованием TCP/IP,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при этом хост </a:t>
            </a:r>
            <a:r>
              <a:rPr lang="ru-RU" sz="900" baseline="0" dirty="0">
                <a:solidFill>
                  <a:schemeClr val="tx1"/>
                </a:solidFill>
                <a:latin typeface="Huawei Sans" panose="020C0503030203020204" pitchFamily="34" charset="0"/>
                <a:ea typeface="方正兰亭黑简体" panose="02000000000000000000" pitchFamily="2" charset="-122"/>
                <a:cs typeface="+mn-cs"/>
              </a:rPr>
              <a:t>сэкономит ресурсы ЦП для обработки команд и данных SCSI. Если эти транзакции обрабатываются специальными устройствами, влияние на производительность системы будет сведено к минимуму. Адаптер iSCSI сочетает в себе функции сетевой карты и HBA. Адаптер iSCSI получает данные в блоках, классифицирует и обрабатывает данные с помощью механизма обработки TCP/IP и отправляет IP-пакеты данных по IP-сети. Таким образом, пользователи могут создавать сети IP SAN без ущерба для производительности сервера.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5325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PDU означает блок данных протокола.</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TCP — протокол управления передачей, а IP — протокол интернет.</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8-битное/10-битное кодирование — это разделение непрерывных 8-битных данных на 3-битные + 5-битные. Затем две группы данных кодируются в 4-битный + 6-битный соответственно и отправляются как группа из 10-битных данных.</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48778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Набор протоколов FC также включает концепции из набора протоколов TCP/IP и Ethernet, такие как коммутация FC, коммутатор FC, маршрутизация FC, маршрутизатор FC и алгоритм маршрутизации SPF.</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5054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2313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FC-0: определяет физические соединения и выбирает различные физические носители и скорости передачи данных для операций протокола. Это позволяет увеличить гибкость системы и использовать существующие кабели и различные технологии для соответствия требованиям различных систем. Обычно используются медные кабели и оптические кабели.</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FC-1: записывает 8-битный/10-битный код передачи для балансировки битовых потоков. Код также может служить механизмом для передачи данных и обнаружения ошибок. Мощные возможности передачи 8-битного/10-битного кодирования помогают снизить затраты на проектирование компонентов и обеспечивают оптимальную плотность передачи для лучшего восстановления тактовой частоты. Примечание: 8-битное/10-битное кодирование также применимо к IBM ESCON.</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FC-2: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учитывает следующие моменты для </a:t>
            </a:r>
            <a:r>
              <a:rPr lang="ru-RU" sz="900" baseline="0" dirty="0">
                <a:solidFill>
                  <a:schemeClr val="tx1"/>
                </a:solidFill>
                <a:latin typeface="Huawei Sans" panose="020C0503030203020204" pitchFamily="34" charset="0"/>
                <a:ea typeface="方正兰亭黑简体" panose="02000000000000000000" pitchFamily="2" charset="-122"/>
                <a:cs typeface="+mn-cs"/>
              </a:rPr>
              <a:t>отправки данных по сети.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Как </a:t>
            </a:r>
            <a:r>
              <a:rPr lang="ru-RU" sz="900" baseline="0" dirty="0">
                <a:solidFill>
                  <a:schemeClr val="tx1"/>
                </a:solidFill>
                <a:latin typeface="Huawei Sans" panose="020C0503030203020204" pitchFamily="34" charset="0"/>
                <a:ea typeface="方正兰亭黑简体" panose="02000000000000000000" pitchFamily="2" charset="-122"/>
                <a:cs typeface="+mn-cs"/>
              </a:rPr>
              <a:t>разбить данные на маленькие фреймы</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 Сколько данных следует отправлять за раз (управление потоком)</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 Куда отправлять кадры (включая определение уровней обслуживания на основе приложений)</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FC-3: определяет расширенные функции, такие как чередование (данные передаются по нескольким каналам), многоадресная передача (одно сообщение отправляется нескольким адресатам) и групповой запрос (несколько портов сопоставляются с одним узлом). Если FC-2 определяет функции для одного порта, FC-3 может определять функции для всех портов.</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FC-4: сопоставляет протоколы верхнего уровня. Производительность FC сопоставляется с IP-адресом, протоколом SCSI или протоколом ATM. SCSI — набор стандартов для физического подключения и передачи данных между компьютерами и периферийными устройствами.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3804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Как и Ethernet, FC предоставляет следующие топологии сети:</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Точка-точка (подключение напрямую):</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Простейшая топология, обеспечивающая прямое соединение между двумя узлами (обычно запоминающим устройством и сервером).</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FC-AL:</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Аналогична топологии общей шины в сетях Ethernet, но работает в режиме арбитражного контура, а не в режиме соединения шины. Устройства соединены напрямую и образуют контур.</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Кадры данных передаются в режиме «hop by hop» в арбитражном контуре. Кадры данных могут передаваться только в одном направлении в любое время. Как показано на рисунке, узел A устанавливает связь с узлом H. После того, как узел A выигрывает арбитраж, он отправляет кадры данных узлу H. Однако кадры данных передаются по часовой стрелке в последовательности B-C-D-E-F-G-H, что не является эффективным.</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Fabric:</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Подобно топологии коммутируемой сети Ethernet, топология типа Fabric представляет собой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полносвязную </a:t>
            </a:r>
            <a:r>
              <a:rPr lang="ru-RU" sz="900" b="0" i="0" u="none" baseline="0" dirty="0" smtClean="0">
                <a:solidFill>
                  <a:schemeClr val="tx1"/>
                </a:solidFill>
                <a:latin typeface="Huawei Sans" panose="020C0503030203020204" pitchFamily="34" charset="0"/>
                <a:ea typeface="方正兰亭黑简体" panose="02000000000000000000" pitchFamily="2" charset="-122"/>
                <a:cs typeface="+mn-cs"/>
              </a:rPr>
              <a:t>коммутационную матрицу</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a:t>
            </a:r>
            <a:endParaRPr lang="ru-RU" sz="900" baseline="0" dirty="0">
              <a:solidFill>
                <a:schemeClr val="tx1"/>
              </a:solidFill>
              <a:latin typeface="Huawei Sans" panose="020C0503030203020204" pitchFamily="34" charset="0"/>
              <a:ea typeface="方正兰亭黑简体" panose="02000000000000000000" pitchFamily="2" charset="-122"/>
              <a:cs typeface="+mn-cs"/>
            </a:endParaRP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Эффективность пересылки намного выше, чем в FC-AL.</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Устройства FC подключаются к коммутаторам Fabric через оптические волокна или медные кабели для реализации связи точка-точка между узлами.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44173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 освобождает рабочую станцию от управления каждым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портом. </a:t>
            </a:r>
            <a:r>
              <a:rPr lang="ru-RU" sz="900" baseline="0" dirty="0">
                <a:solidFill>
                  <a:schemeClr val="tx1"/>
                </a:solidFill>
                <a:latin typeface="Huawei Sans" panose="020C0503030203020204" pitchFamily="34" charset="0"/>
                <a:ea typeface="方正兰亭黑简体" panose="02000000000000000000" pitchFamily="2" charset="-122"/>
                <a:cs typeface="+mn-cs"/>
              </a:rPr>
              <a:t>Каждый порт управляет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собственным двухточечным подсоединением к устройству </a:t>
            </a:r>
            <a:r>
              <a:rPr lang="en-US" sz="900" baseline="0" dirty="0" smtClean="0">
                <a:solidFill>
                  <a:schemeClr val="tx1"/>
                </a:solidFill>
                <a:latin typeface="Huawei Sans" panose="020C0503030203020204" pitchFamily="34" charset="0"/>
                <a:ea typeface="方正兰亭黑简体" panose="02000000000000000000" pitchFamily="2" charset="-122"/>
                <a:cs typeface="+mn-cs"/>
              </a:rPr>
              <a:t>Fabric</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 Другие </a:t>
            </a:r>
            <a:r>
              <a:rPr lang="ru-RU" sz="900" baseline="0" dirty="0">
                <a:solidFill>
                  <a:schemeClr val="tx1"/>
                </a:solidFill>
                <a:latin typeface="Huawei Sans" panose="020C0503030203020204" pitchFamily="34" charset="0"/>
                <a:ea typeface="方正兰亭黑简体" panose="02000000000000000000" pitchFamily="2" charset="-122"/>
                <a:cs typeface="+mn-cs"/>
              </a:rPr>
              <a:t>функции Fabric реализуются коммутаторами FC.</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Порт устройства (узла):</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N_Port: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порт </a:t>
            </a:r>
            <a:r>
              <a:rPr lang="ru-RU" sz="900" baseline="0" dirty="0">
                <a:solidFill>
                  <a:schemeClr val="tx1"/>
                </a:solidFill>
                <a:latin typeface="Huawei Sans" panose="020C0503030203020204" pitchFamily="34" charset="0"/>
                <a:ea typeface="方正兰亭黑简体" panose="02000000000000000000" pitchFamily="2" charset="-122"/>
                <a:cs typeface="+mn-cs"/>
              </a:rPr>
              <a:t>узла. Устройство Fabric можно подсоединить напрямую.</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NL_Port: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петля </a:t>
            </a:r>
            <a:r>
              <a:rPr lang="ru-RU" sz="900" baseline="0" dirty="0">
                <a:solidFill>
                  <a:schemeClr val="tx1"/>
                </a:solidFill>
                <a:latin typeface="Huawei Sans" panose="020C0503030203020204" pitchFamily="34" charset="0"/>
                <a:ea typeface="方正兰亭黑简体" panose="02000000000000000000" pitchFamily="2" charset="-122"/>
                <a:cs typeface="+mn-cs"/>
              </a:rPr>
              <a:t>порта узла. Устройство можно подсоединить к </a:t>
            </a:r>
            <a:r>
              <a:rPr lang="ru-RU" sz="900" b="0" i="0" u="none" baseline="0" dirty="0">
                <a:solidFill>
                  <a:schemeClr val="tx1"/>
                </a:solidFill>
                <a:latin typeface="Huawei Sans" panose="020C0503030203020204" pitchFamily="34" charset="0"/>
                <a:ea typeface="方正兰亭黑简体" panose="02000000000000000000" pitchFamily="2" charset="-122"/>
                <a:cs typeface="+mn-cs"/>
              </a:rPr>
              <a:t>петле.</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Порт коммутатора:</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E_Port: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порт </a:t>
            </a:r>
            <a:r>
              <a:rPr lang="ru-RU" sz="900" baseline="0" dirty="0">
                <a:solidFill>
                  <a:schemeClr val="tx1"/>
                </a:solidFill>
                <a:latin typeface="Huawei Sans" panose="020C0503030203020204" pitchFamily="34" charset="0"/>
                <a:ea typeface="方正兰亭黑简体" panose="02000000000000000000" pitchFamily="2" charset="-122"/>
                <a:cs typeface="+mn-cs"/>
              </a:rPr>
              <a:t>расширения (подключение коммутаторов).</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F_Port: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порт </a:t>
            </a:r>
            <a:r>
              <a:rPr lang="ru-RU" sz="900" baseline="0" dirty="0">
                <a:solidFill>
                  <a:schemeClr val="tx1"/>
                </a:solidFill>
                <a:latin typeface="Huawei Sans" panose="020C0503030203020204" pitchFamily="34" charset="0"/>
                <a:ea typeface="方正兰亭黑简体" panose="02000000000000000000" pitchFamily="2" charset="-122"/>
                <a:cs typeface="+mn-cs"/>
              </a:rPr>
              <a:t>устройства Fabric, который используется для подключения к N_Port.</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FL_Port: Порт Fabric с </a:t>
            </a:r>
            <a:r>
              <a:rPr lang="ru-RU" sz="900" b="0" i="0" u="none" baseline="0" dirty="0">
                <a:solidFill>
                  <a:schemeClr val="tx1"/>
                </a:solidFill>
                <a:latin typeface="Huawei Sans" panose="020C0503030203020204" pitchFamily="34" charset="0"/>
                <a:ea typeface="方正兰亭黑简体" panose="02000000000000000000" pitchFamily="2" charset="-122"/>
                <a:cs typeface="+mn-cs"/>
              </a:rPr>
              <a:t>поддержкой петли.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G_Port: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общий </a:t>
            </a:r>
            <a:r>
              <a:rPr lang="ru-RU" sz="900" baseline="0" dirty="0">
                <a:solidFill>
                  <a:schemeClr val="tx1"/>
                </a:solidFill>
                <a:latin typeface="Huawei Sans" panose="020C0503030203020204" pitchFamily="34" charset="0"/>
                <a:ea typeface="方正兰亭黑简体" panose="02000000000000000000" pitchFamily="2" charset="-122"/>
                <a:cs typeface="+mn-cs"/>
              </a:rPr>
              <a:t>порт, который можно преобразовать в E_Port или F_Port.</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U_Port: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универсальный </a:t>
            </a:r>
            <a:r>
              <a:rPr lang="ru-RU" sz="900" baseline="0" dirty="0">
                <a:solidFill>
                  <a:schemeClr val="tx1"/>
                </a:solidFill>
                <a:latin typeface="Huawei Sans" panose="020C0503030203020204" pitchFamily="34" charset="0"/>
                <a:ea typeface="方正兰亭黑简体" panose="02000000000000000000" pitchFamily="2" charset="-122"/>
                <a:cs typeface="+mn-cs"/>
              </a:rPr>
              <a:t>порт, используемый для описания автоматического определения порта.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99742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FC HBA: используется для подключения сервера к массиву </a:t>
            </a:r>
            <a:r>
              <a:rPr lang="ru-RU" sz="900" dirty="0" smtClean="0"/>
              <a:t>FC.</a:t>
            </a:r>
            <a:endParaRPr lang="ru-RU" sz="900"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0351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FCoE подразумевает, что FC передается по каналу нового типа, то есть по каналу Ethernet уровня 2. Обратите внимание, что для соответствия требованиям передачи протокола FC для канального уровня необходим усовершенствованный Ethernet без потерь.</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Характеристики FCoE:</a:t>
            </a:r>
          </a:p>
          <a:p>
            <a:pPr lvl="1"/>
            <a:r>
              <a:rPr lang="ru-RU" sz="900" baseline="0" dirty="0" smtClean="0">
                <a:solidFill>
                  <a:schemeClr val="tx1"/>
                </a:solidFill>
                <a:latin typeface="Huawei Sans" panose="020C0503030203020204" pitchFamily="34" charset="0"/>
                <a:ea typeface="方正兰亭黑简体" panose="02000000000000000000" pitchFamily="2" charset="-122"/>
                <a:cs typeface="+mn-cs"/>
              </a:rPr>
              <a:t>Организация. </a:t>
            </a:r>
            <a:r>
              <a:rPr lang="ru-RU" sz="900" baseline="0" dirty="0">
                <a:solidFill>
                  <a:schemeClr val="tx1"/>
                </a:solidFill>
                <a:latin typeface="Huawei Sans" panose="020C0503030203020204" pitchFamily="34" charset="0"/>
                <a:ea typeface="方正兰亭黑简体" panose="02000000000000000000" pitchFamily="2" charset="-122"/>
                <a:cs typeface="+mn-cs"/>
              </a:rPr>
              <a:t>В 2008 году представлен на утверждение комитету T11 Американского национального института стандартов (ANSI). Требуется сотрудничество с IEEE.</a:t>
            </a:r>
          </a:p>
          <a:p>
            <a:pPr lvl="1"/>
            <a:r>
              <a:rPr lang="ru-RU" sz="900" baseline="0" dirty="0" smtClean="0">
                <a:solidFill>
                  <a:schemeClr val="tx1"/>
                </a:solidFill>
                <a:latin typeface="Huawei Sans" panose="020C0503030203020204" pitchFamily="34" charset="0"/>
                <a:ea typeface="方正兰亭黑简体" panose="02000000000000000000" pitchFamily="2" charset="-122"/>
                <a:cs typeface="+mn-cs"/>
              </a:rPr>
              <a:t>Цель. Использовать </a:t>
            </a:r>
            <a:r>
              <a:rPr lang="ru-RU" sz="900" baseline="0" dirty="0">
                <a:solidFill>
                  <a:schemeClr val="tx1"/>
                </a:solidFill>
                <a:latin typeface="Huawei Sans" panose="020C0503030203020204" pitchFamily="34" charset="0"/>
                <a:ea typeface="方正兰亭黑简体" panose="02000000000000000000" pitchFamily="2" charset="-122"/>
                <a:cs typeface="+mn-cs"/>
              </a:rPr>
              <a:t>масштабируемость Ethernet и сохранить высокую надежность и эффективность FC.</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Другие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проблемы. </a:t>
            </a:r>
            <a:r>
              <a:rPr lang="ru-RU" sz="900" baseline="0" dirty="0">
                <a:solidFill>
                  <a:schemeClr val="tx1"/>
                </a:solidFill>
                <a:latin typeface="Huawei Sans" panose="020C0503030203020204" pitchFamily="34" charset="0"/>
                <a:ea typeface="方正兰亭黑简体" panose="02000000000000000000" pitchFamily="2" charset="-122"/>
                <a:cs typeface="+mn-cs"/>
              </a:rPr>
              <a:t>Когда FC и Ethernet используются вместе, могут возникнуть проблемы, связанные с потерей пакетов,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резервированием </a:t>
            </a:r>
            <a:r>
              <a:rPr lang="ru-RU" sz="900" baseline="0" dirty="0">
                <a:solidFill>
                  <a:schemeClr val="tx1"/>
                </a:solidFill>
                <a:latin typeface="Huawei Sans" panose="020C0503030203020204" pitchFamily="34" charset="0"/>
                <a:ea typeface="方正兰亭黑简体" panose="02000000000000000000" pitchFamily="2" charset="-122"/>
                <a:cs typeface="+mn-cs"/>
              </a:rPr>
              <a:t>тракта, аварийным переключением, сегментацией и повторной сборкой кадра, а также неблокирующей передачей.</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FC обеспечивает плохую совместимость и не подходит для передачи на большие расстояния. FCoE имеет такие же недостатки.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60813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Исходный FC2 подразделяется на следующие уровни: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FC-2V: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виртуальный </a:t>
            </a:r>
            <a:r>
              <a:rPr lang="ru-RU" sz="900" baseline="0" dirty="0">
                <a:solidFill>
                  <a:schemeClr val="tx1"/>
                </a:solidFill>
                <a:latin typeface="Huawei Sans" panose="020C0503030203020204" pitchFamily="34" charset="0"/>
                <a:ea typeface="方正兰亭黑简体" panose="02000000000000000000" pitchFamily="2" charset="-122"/>
                <a:cs typeface="+mn-cs"/>
              </a:rPr>
              <a:t>подуровень FC2</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FC-2M: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подуровень </a:t>
            </a:r>
            <a:r>
              <a:rPr lang="ru-RU" sz="900" baseline="0" dirty="0">
                <a:solidFill>
                  <a:schemeClr val="tx1"/>
                </a:solidFill>
                <a:latin typeface="Huawei Sans" panose="020C0503030203020204" pitchFamily="34" charset="0"/>
                <a:ea typeface="方正兰亭黑简体" panose="02000000000000000000" pitchFamily="2" charset="-122"/>
                <a:cs typeface="+mn-cs"/>
              </a:rPr>
              <a:t>мультиплексора FC2</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FC-2P: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виртуальный </a:t>
            </a:r>
            <a:r>
              <a:rPr lang="ru-RU" sz="900" baseline="0" dirty="0">
                <a:solidFill>
                  <a:schemeClr val="tx1"/>
                </a:solidFill>
                <a:latin typeface="Huawei Sans" panose="020C0503030203020204" pitchFamily="34" charset="0"/>
                <a:ea typeface="方正兰亭黑简体" panose="02000000000000000000" pitchFamily="2" charset="-122"/>
                <a:cs typeface="+mn-cs"/>
              </a:rPr>
              <a:t>физический уровень FC2</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сопоставления FC_BB_E требует, чтобы FCoE использовал Ethernet без потерь для передачи на нижнем уровне и переносил кадры FC в полнодуплексном режиме и режиме без потерь. Протокол Ethernet используется на физической линии </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Сравнение FC и FCoE:</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FC-0 определяет тип носителя, а FC-1 определяет режим кодирования и декодирования кадра. Эти два уровня определяются во время передачи по сети FC SAN. FCoE работает в сети Ethernet. Поэтому канальный уровень Ethernet заменяет два предыдущих уровня.</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Различные среды: Протокол FC работает в традиционной сети хранения FC SAN, а FCoE — в Ethernet.</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Разные каналы: Протокол FC работает в сети FC, и все пакеты передаются через FC. В сети Ethernet существуют пакеты различных протоколов, такие как пакеты IP и ARP. Для передачи пакетов FCoE в Ethernet необходимо создать виртуальный FC.</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 сравнению с протоколом FC, протокол инициализации FIP используется для FCoE для получения VLAN, установления виртуального канала с помощью FCF и поддержания виртуальных каналов.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66749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60224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smtClean="0"/>
              <a:t>SAS — </a:t>
            </a:r>
            <a:r>
              <a:rPr lang="ru-RU" sz="900" dirty="0"/>
              <a:t>это последовательный компьютерный интерфейс, разработанный для подключения различных устройств хранения данных, был разработан для замены параллельного интерфейса SCSI.</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52448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Последовательный порт имеет простую структуру, поддерживает горячую замену и отличается высокой скоростью передачи и эффективностью. Как правило, в длинных кабелях для параллельного порта могут возникать электронные помехи. Конструкция кабеля SAS позволяет решить эту проблему. Конструкция кабеля SAS позволяет сэкономить пространство, улучшает отвод тепла и вентиляцию серверов, в которых используются диски SAS.</a:t>
            </a:r>
          </a:p>
          <a:p>
            <a:pPr lvl="0">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Более низкая стоимость:</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Объединительная плата SAS поддерживает диски SAS и SATA, что снижает затраты, возникающие в результате использования различных типов дисков.</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Нет необходимости разрабатывать разные продукты на основе стандартов SCSI и SATA. Снижаются сложность кабельной разводки и количество слоев печатной платы, что приводит к снижению затрат.</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Системным интеграторам не нужно покупать разные объединительные платы и кабели для разных дисков.</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Возможность подключения большего количества устройств.</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Технология SAS представляет расширитель (экспандер) SAS, позволяющий поддерживать большее количество устройств. Один расширитель может подключаться к нескольким портам, и каждый порт может быть подключен к устройству SAS, хосту или другому расширителю SAS.</a:t>
            </a:r>
          </a:p>
          <a:p>
            <a:pPr lvl="0">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Высокая надежность:</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Уровень надежности — такой же, как у дисков SCSI и FC, и выше, чем у дисков SATA.</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Набор команд SCSI сохраняется.</a:t>
            </a:r>
          </a:p>
          <a:p>
            <a:pPr lvl="0">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Высокая производительность:</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Высокая скорость однонаправленного порта.</a:t>
            </a:r>
          </a:p>
          <a:p>
            <a:pPr lvl="0">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Совместимость с SATA:</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Диски SATA могут быть установлены непосредственно в среде SAS.</a:t>
            </a:r>
          </a:p>
          <a:p>
            <a:pPr lvl="1">
              <a:lnSpc>
                <a:spcPct val="100000"/>
              </a:lnSpc>
            </a:pPr>
            <a:r>
              <a:rPr lang="ru-RU" sz="800" baseline="0" dirty="0" smtClean="0">
                <a:solidFill>
                  <a:schemeClr val="tx1"/>
                </a:solidFill>
                <a:latin typeface="Huawei Sans" panose="020C0503030203020204" pitchFamily="34" charset="0"/>
                <a:ea typeface="方正兰亭黑简体" panose="02000000000000000000" pitchFamily="2" charset="-122"/>
                <a:cs typeface="+mn-cs"/>
              </a:rPr>
              <a:t>Диски SATA и SAS могут использоваться в одной системе, что соответствует требованиям популярной стратегии многоуровневого хранения.</a:t>
            </a:r>
            <a:endParaRPr lang="ru-RU" sz="800" baseline="0" dirty="0">
              <a:solidFill>
                <a:schemeClr val="tx1"/>
              </a:solidFill>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37939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Архитектура SAS включает шесть уровней снизу вверх: физический уровень, уровень phy, канальный уровень, уровень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порта, </a:t>
            </a:r>
            <a:r>
              <a:rPr lang="ru-RU" sz="900" baseline="0" dirty="0">
                <a:solidFill>
                  <a:schemeClr val="tx1"/>
                </a:solidFill>
                <a:latin typeface="Huawei Sans" panose="020C0503030203020204" pitchFamily="34" charset="0"/>
                <a:ea typeface="方正兰亭黑简体" panose="02000000000000000000" pitchFamily="2" charset="-122"/>
                <a:cs typeface="+mn-cs"/>
              </a:rPr>
              <a:t>транспортный уровень и уровень приложений. Каждый уровень предоставляет определенные функции.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Физический уровень: определяет оборудование, такое как кабели, разъемы и трансиверы.</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Phy: включает протоколы самого низкого уровня, такие как схемы кодирования и последовательность включения питания/сброса.</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Канальный уровень: описывает способ управления соединениями физического уровня, примитивами, CRC, скремблированием и дескремблированием, а также согласованием скорости.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порта: описывает интерфейсы канального и транспортного уровня, включая способы запроса, прерывания и установки соединений.</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Транспортный уровень: определяет способ инкапсуляции переданных команд, статуса и данных в кадры SAS и способ декомпозиции кадров SAS.</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приложения: описывает способы использования SAS в различных типах приложений.</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9016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0327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4300483"/>
            <a:ext cx="5580063" cy="5418958"/>
          </a:xfrm>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По сравнению с SCSI, SAS имеет следующие преимущества:</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Благодаря использованию последовательных интересов SAS обеспечивает более высокую пропускную способность и может обеспечить более высокую производительность в будущем.</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Для более высокой пропускной способности четыре узких порта могут быть объединены в порт широкого канала связи.</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SAS использует полнодуплексный (двунаправленный) режим связи. Традиционный параллельный SCSI обеспечивает соединение только в одном направлении. Когда устройство получает пакет данных от параллельного SCSI и должен ему ответить, то после отключения предыдущего канала необходимо установить новый канал связи SCSI. Каждый кабель SAS содержит два входных и два выходных кабеля. Таким образом, SAS может читать и записывать данные одновременно, повышая эффективность передачи данных.</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07678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SAS использует экспандеры для расширения интерфейсов. Один домен SAS поддерживает до 16 384 дисковых устройств.</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SAS-экспандер — это коммутирующее устройство, обеспечивающее подключение к общей топологии нескольких SAS-инициаторов и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целевых устройств. </a:t>
            </a:r>
            <a:r>
              <a:rPr lang="ru-RU" sz="900" baseline="0" dirty="0">
                <a:solidFill>
                  <a:schemeClr val="tx1"/>
                </a:solidFill>
                <a:latin typeface="Huawei Sans" panose="020C0503030203020204" pitchFamily="34" charset="0"/>
                <a:ea typeface="方正兰亭黑简体" panose="02000000000000000000" pitchFamily="2" charset="-122"/>
                <a:cs typeface="+mn-cs"/>
              </a:rPr>
              <a:t>Подобно коммутатору Ethernet, экспандер SAS позволяет подключать большее количество устройств в домене SAS и снижает стоимость HBA. Каждый экспандер может подключаться максимум к 128 терминалам или экспандерам. Основными компонентами в домене SAS являются экспандеры SAS, терминальные устройства и соединительные устройства (или соединительные кабели SAS).</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Экспандер SAS оснащен таблицей маршрутизации, которая отслеживает адреса всех дисков SAS.</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Терминальное устройство может быть инициатором (обычно SAS HBA) или целевым устройством (SAS или SATA диск или HBA в режиме целевого устройства).</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домене SAS петли не могут быть сформированы. Это гарантирует обнаружение терминальных устройств.</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действительности количество терминальных устройств, подключенных к расширителю, намного меньше 128 вследствие ограничений пропускной способности.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09336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Большинство поставщиков устройств хранения используют кабели SAS для подключения дисковых полок к контроллерным полкам или для подключения дисковых полок. Кабель SAS объединяет четыре независимых канала (узких порта) в широкий порт для обеспечения более высокой пропускной способности. Четыре независимых канала обеспечивают 12 Гбит/с каждый, следовательно широкий порт предоставляет пропускную способность 48 Гбит/с. Чтобы гарантировать, что объем данных на кабеле SAS не превышает максимальную пропускную способность кабеля SAS, общее количество дисков, подключенных к петле SAS, должно быть ограничено.</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Устройства хранения Huawei поддерживают максимум 168 дисков. То есть кольцо включает максимум семь дисковых полок с 24 дисковыми слотами в каждом. Однако все диски в кольце должны быть традиционными дисками SAS. Поскольку твердотельные накопители становятся все более распространенными, необходимо учитывать, что они обеспечивают гораздо более высокую скорость передачи, чем диски SAS. Следовательно, для твердотельных накопителей в петле поддерживается максимум 96 дисков: четыре дисковых полки, каждая с 24 дисковыми слотами, образуют петлю.</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Кабель mini SAS используется, если скорость одного канала составляет 6 Гбит/с, а кабель mini SAS высокой плотности используется при увеличении скорости до 12 Гбит/с.</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11621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PATA сокращение от Parallel ATA.</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На физическом уровне порт SAS полностью совместим с портом SATA. Диски SATA можно использовать в среде SAS. С точки зрения стандартов портов, SATA является второстепенным стандартом SAS. Следовательно, контроллер SAS может напрямую управлять дисками SATA. Однако SAS нельзя напрямую использовать в среде SATA, поскольку контроллер SATA не может управлять дисками SAS.</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На уровне протокола SAS включает три типа протоколов, которые используются для передачи данных различных устройств.</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Последовательный протокол SCSI (SSP) используется для передачи команд SCSI.</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управления SCSI (SMP) используется для обслуживания подключенных устройств и управления ими.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канала SATA (STP) используется для передачи данных между SAS и SATA.</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Когда три протокола работают совместно, SAS можно использовать с SATA и некоторыми устройствами SCSI.</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86210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36738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Особенности PCI:</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Простая конструкция шины, низкая стоимость, простая конструкция.</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Параллельная шина поддерживает ограниченное количество устройств. Масштабируемость шины оставляет желать лучшего.</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Когда подключено несколько устройств, эффективная полоса пропускания шины значительно уменьшается, а скорость передачи замедляется.</a:t>
            </a:r>
          </a:p>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В 1991 году Intel впервые предложила концепцию PCI С развитием современных процессорных технологий инженеры неизбежно стали искать замену параллельных шин высокоскоростными дифференциальными шинами. По сравнению с несимметричными параллельными сигналами, высокоскоростные дифференциальные сигналы используются для более высоких тактовых частот. В результате появляется шина PCIe.</a:t>
            </a:r>
          </a:p>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По сравнению с традиционной шиной PCI, PCIe имеет следующие преимущества:</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Два канала, широкая полоса пропускания и высокая скорость передачи: Реализован режим передачи (RX и TX разделены) по аналогии с полнодуплексным режимом. Возможность обеспечения более высокой скорости передачи. PCIe X1 первого поколения предоставляет 2,5 Гбит/с, второго поколения — 5 Гбит/с, PCIe 3.0 — 8 Гбит/с, PCIe 4.0 — 16 Гбит/с, а PCIe 5.0 — до 32 Гбит/с. </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Совместимость: PCIe совместим с PCI на программном уровне, но имеет обновленное программное обеспечение.</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Простота использования: Поддержка горячей замены. Слот интерфейса шины PCIe имеет схему обнаружения горячей замены. Слот поддерживает горячую замену и теплоотвод.</a:t>
            </a:r>
          </a:p>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Обработка ошибок и передача сообщений: В шине PCIe использована многоуровневая структура, в которой программный уровень может обрабатывать и сообщать об ошибках. Подробная информация приведена на следующих слайдах.</a:t>
            </a:r>
          </a:p>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Виртуальные каналы каждого физического соединения: Каждый физический канал поддерживает несколько виртуальных каналов (теоретически, для независимого управления связью, поддерживается восемь виртуальных каналов), тем самым поддерживая QoS каждого виртуального канала и обеспечивая высококачественное управление трафиком.</a:t>
            </a:r>
          </a:p>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Уменьшение количества операций ввода-вывода, пространства на плате и перекрестные помехи: Обычная линия данных шины PCI требует не менее 50 ресурсов ввода-вывода, в то время как для PCIe XL требуется только четыре ресурса ввода-вывода. Уменьшение количества операций ввода/вывода позволяет сэкономить пространство на уровне платы, а прямое расстояние между вводами/выводами может быть больше, что снижает перекрестные </a:t>
            </a:r>
            <a:r>
              <a:rPr lang="ru-RU" sz="800" baseline="0" dirty="0" smtClean="0">
                <a:solidFill>
                  <a:schemeClr val="tx1"/>
                </a:solidFill>
                <a:latin typeface="Huawei Sans" panose="020C0503030203020204" pitchFamily="34" charset="0"/>
                <a:ea typeface="方正兰亭黑简体" panose="02000000000000000000" pitchFamily="2" charset="-122"/>
                <a:cs typeface="+mn-cs"/>
              </a:rPr>
              <a:t>помехи.</a:t>
            </a:r>
            <a:endParaRPr lang="ru-RU" sz="800" baseline="0" dirty="0">
              <a:solidFill>
                <a:schemeClr val="tx1"/>
              </a:solidFill>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5225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PCIe ориентирован на будущее. В будущем станет возможной более высокая пропускная способность. PCIe обеспечивает повышенную пропускную способность с использованием новейших технологий, а переход от PCI к PCIe можно упростить за счет гарантированной совместимости с программным обеспечением PCI с использованием многоуровневых протоколов и дисков.</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Протокол PCIe имеет следующие особенности: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Подключение точка-точка (P2P)</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Высокая надежность</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Древовидная сеть</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Полный дуплекс</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Передача на основе структуры кадра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60564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Физический уровень в архитектуре шины PCIe определяет физические характеристики шины. В будущем производительность шины PCIe может быть дополнительно увеличена за счет увеличения скорости или изменения режима кодирования или декодирования. Такие изменения влияют только на физический уровень, и позволят упростить процессы обновления.</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канала передачи данных</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канала данных обеспечивает правильность и надежность пакетов данных, передаваемых по шине PCIe. Он проверяет, является ли инкапсуляция пакета данных полной и правильной, добавляет к данным порядковый номер и код CRC и использует протокол квитирования ack/nack для обнаружения и исправления ошибок.</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транзакций</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Уровень обработки принимает запросы чтения и записи от уровня программного обеспечения или создает пакет инкапсуляции запроса и передает его на уровень канала данных. Пакет такого типа называется пакетом уровня транзакции (TLP). TLP принимает пакеты уровня канала данных (DLLP) от уровня канала, связывает DLLP с соответствующим запросом программного обеспечения и передает его на уровень программного обеспечения для обработки.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25470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NVMe, в процессе хранения, выполняет не только функции логического порта протокола, но и используется как стандарт команд и определенный протокол.</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Низкая задержка и параллелизм каналов PCIe, а также параллелизм современных процессоров, платформ и приложений могут использоваться для повышения производительности чтения и записи твердотельных накопителей при контролируемых затратах. Также позволяют уменьшить задержку, вызванную расширенным интерфейсом хост-контроллера (AHCI), и обеспечить повышенную производительность твердотельных накопителей в эпоху SATA.</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0043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Что касается пути передачи, операции ввода-вывода массива SAS all-flash передаются от сервера на стороне клиента к ЦП по протоколу интерфейса на стороне клиента FC/IP запоминающего устройства. Затем они передаются на микросхему SAS, экспандер SAS и, наконец, на твердотельный накопитель SAS через каналы и коммутаторы PCIe.</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Система хранения All-flash Huawei на базе NVMe поддерживает сквозной NVMe. Операции ввода-вывода данных передается от сервера на стороне клиента на ЦП по протоколу интерфейса на стороне клиента FC-NVMe/NVMe Over RDMA. Данные на стороне сервера передаются напрямую на твердотельные накопители на базе NVMe через RDMA 100 Гбит/с. ЦП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флэш-системы </a:t>
            </a:r>
            <a:r>
              <a:rPr lang="ru-RU" sz="900" baseline="0" dirty="0">
                <a:solidFill>
                  <a:schemeClr val="tx1"/>
                </a:solidFill>
                <a:latin typeface="Huawei Sans" panose="020C0503030203020204" pitchFamily="34" charset="0"/>
                <a:ea typeface="方正兰亭黑简体" panose="02000000000000000000" pitchFamily="2" charset="-122"/>
                <a:cs typeface="+mn-cs"/>
              </a:rPr>
              <a:t>хранения на основе NVMe, по-видимому, напрямую взаимодействует с твердотельными накопителями NVMe по более короткому пути передачи, обеспечивая более высокую эффективность передачи и меньшую задержку передачи.</a:t>
            </a:r>
          </a:p>
          <a:p>
            <a:r>
              <a:rPr lang="ru-RU" sz="900" baseline="0" dirty="0">
                <a:solidFill>
                  <a:schemeClr val="tx1"/>
                </a:solidFill>
                <a:latin typeface="Huawei Sans" panose="020C0503030203020204" pitchFamily="34" charset="0"/>
                <a:ea typeface="方正兰亭黑简体" panose="02000000000000000000" pitchFamily="2" charset="-122"/>
                <a:cs typeface="+mn-cs"/>
              </a:rPr>
              <a:t>Что касается синтаксического анализа программного протокола, системы хранения All-flash на базе SAS и NVMe сильно различаются по взаимодействию протоколов для записи данных. Если используется протокол на стороне сервера SCSI SAS, для полной операции записи данных требуется четыре взаимодействия протокола. Для систем хранения All-flash Huawei на базе NVMe требуется только два взаимодействия протокола, что делает их вдвое эффективнее, чем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флэш-системы </a:t>
            </a:r>
            <a:r>
              <a:rPr lang="ru-RU" sz="900" baseline="0" dirty="0">
                <a:solidFill>
                  <a:schemeClr val="tx1"/>
                </a:solidFill>
                <a:latin typeface="Huawei Sans" panose="020C0503030203020204" pitchFamily="34" charset="0"/>
                <a:ea typeface="方正兰亭黑简体" panose="02000000000000000000" pitchFamily="2" charset="-122"/>
                <a:cs typeface="+mn-cs"/>
              </a:rPr>
              <a:t>хранения на основе SAS, с точки зрения обработки запросов на запись.</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6388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0481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Преимущества NVMe:</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Низкая задержка: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при </a:t>
            </a:r>
            <a:r>
              <a:rPr lang="ru-RU" sz="900" baseline="0" dirty="0">
                <a:solidFill>
                  <a:schemeClr val="tx1"/>
                </a:solidFill>
                <a:latin typeface="Huawei Sans" panose="020C0503030203020204" pitchFamily="34" charset="0"/>
                <a:ea typeface="方正兰亭黑简体" panose="02000000000000000000" pitchFamily="2" charset="-122"/>
                <a:cs typeface="+mn-cs"/>
              </a:rPr>
              <a:t>выполнении команд данные не считываются из регистров, что приводит к низкой задержке ввода-вывода.</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Высокая пропускная способность: PCIe X4 может обеспечить пропускную способность до 4 Гбит/с для одного диска.</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Высокий IOPS: NVMe увеличивает максимальную глубину очереди с 32 до 64 000. IOPS SSD также значительно улучшился.</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Низкое энергопотребление: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автоматическое </a:t>
            </a:r>
            <a:r>
              <a:rPr lang="ru-RU" sz="900" baseline="0" dirty="0">
                <a:solidFill>
                  <a:schemeClr val="tx1"/>
                </a:solidFill>
                <a:latin typeface="Huawei Sans" panose="020C0503030203020204" pitchFamily="34" charset="0"/>
                <a:ea typeface="方正兰亭黑简体" panose="02000000000000000000" pitchFamily="2" charset="-122"/>
                <a:cs typeface="+mn-cs"/>
              </a:rPr>
              <a:t>переключение между режимами энергопотребления и динамическое управление питанием позволяют значительно снизить энергопотребление.</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Широкое применение драйверов: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решена </a:t>
            </a:r>
            <a:r>
              <a:rPr lang="ru-RU" sz="900" baseline="0" dirty="0">
                <a:solidFill>
                  <a:schemeClr val="tx1"/>
                </a:solidFill>
                <a:latin typeface="Huawei Sans" panose="020C0503030203020204" pitchFamily="34" charset="0"/>
                <a:ea typeface="方正兰亭黑简体" panose="02000000000000000000" pitchFamily="2" charset="-122"/>
                <a:cs typeface="+mn-cs"/>
              </a:rPr>
              <a:t>проблема совместимости драйверов между разными твердотельными накопителями PCIe.</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RDMA использует соответствующее оборудование и сетевые технологии, чтобы сетевые адаптеры серверов могли напрямую читать память, обеспечивая высокую пропускную способность, низкую задержку и низкое потребление ресурсов. Однако сетевая архитектура IB, предназначенная для RDMA, несовместима с действующей сетью, что приводит к высоким затратам. RoCE позволяет эффективно решать эту проблему. RoCE — это сетевой протокол, который использует Ethernet для передачи RDMA. Существует две версии RoCE RoCEv1 является протоколом канального уровня и не может использоваться в разных широковещательных доменах. RoCEv2 — это протокол сетевого уровня, который может реализовывать функции маршрутизации.</a:t>
            </a:r>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ru-RU" sz="900" baseline="0" dirty="0">
                <a:solidFill>
                  <a:schemeClr val="tx1"/>
                </a:solidFill>
                <a:latin typeface="Huawei Sans" panose="020C0503030203020204" pitchFamily="34" charset="0"/>
                <a:ea typeface="方正兰亭黑简体" panose="02000000000000000000" pitchFamily="2" charset="-122"/>
                <a:cs typeface="+mn-cs"/>
              </a:rPr>
              <a:t>Системы хранения Huawei OceanStor Dorado на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флэш-памяти </a:t>
            </a:r>
            <a:r>
              <a:rPr lang="ru-RU" sz="900" baseline="0" dirty="0">
                <a:solidFill>
                  <a:schemeClr val="tx1"/>
                </a:solidFill>
                <a:latin typeface="Huawei Sans" panose="020C0503030203020204" pitchFamily="34" charset="0"/>
                <a:ea typeface="方正兰亭黑简体" panose="02000000000000000000" pitchFamily="2" charset="-122"/>
                <a:cs typeface="+mn-cs"/>
              </a:rPr>
              <a:t>используют NVMe-oF для реализации совместного использования ресурсов SSD и обеспечивают схемы организации сетей RDMA со скоростью 32 Гбит/с FC-NVMe и NVMe более 100 Гбит/с. Таким образом, один и тот же сетевой протокол используется для сетевых подключений на стороне клиента, подключения дисковой полки на стороне сервера и соединения масштабируемых контроллеров.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441633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1123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Сравнение традиционного режима и режима RDMA:</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 сравнению с внутренней шиной ввода-вывода традиционного DMA, в RDMA реализована передача данных из памяти одного компьютера в память другого компьютера, или, другими словами, данные пересылаются напрямую на соответствующий сетевой контроллер.</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 сравнению с традиционными технологиями передачи по сети, RDMA не требует участия операционной системы или стеков протоколов.</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RDMA позволяет обеспечить сверхнизкую задержку и сверхвысокую пропускную способность при передаче между конечными узлами без использования большого количества ресурсов ЦП и ОС. Процедуры обработки и переноса данных не потребляют большого количества ресурсов.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74116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настоящее время существует три типа сетей RDMA: IB, RoCE и iWARP. IB разработан для того, чтобы RDMA мог обеспечить надежную передачу на аппаратном уровне. RoCE и iWARP — это технологии EDMA на основе Ethernet, которые поддерживают соответствующие интерфейсы команд, как показано на рисунке.</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RoCEv1 — это протокол RDMA, реализованный на канальном уровне Ethernet. Коммутаторы должны поддерживать технологии управления потоком, такие как PFC, для обеспечения надежной передачи на физическом уровне. RoCEv2 реализован на уровне UDP в протоколе Ethernet TCP/IP.</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IB — это сетевой протокол нового поколения, который с самого начала поддерживает RDMA. Для поддержки данной технологии требуются сетевые адаптеры и коммутаторы.</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RoCE — это сетевой протокол, который позволяет удаленный прямой доступ к памяти (RDMA) по сети Ethernet Сетевой заголовок нижнего уровня — это заголовок Ethernet, а сетевой заголовок верхнего уровня (включая данные) — это заголовок IB. RoCE позволяет использовать RDMA в стандартной инфраструктуре Ethernet (коммутаторе). Сетевая карта должна поддерживать RoCE.</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iWARP: разрешает RDMA через TCP. Функции, поддерживаемые IB и RoCE, не поддерживаются iWARP. Однако iWARP позволяет использовать RDMA в стандартной инфраструктуре Ethernet (коммутатор). Сетевая карта должна поддерживать iWARP (если используется разгрузка ЦП). В противном случае все стеки iWARP могут быть реализованы в программном обеспечении, и большинство преимуществ производительности RDMA будет потеряно.</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56976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IB определяет набор устройств, используемых для связи в системе, включая адаптеры, коммутаторы и маршрутизаторы, используемые для подключения к другим устройствам, например адаптеры канала хоста (HCA) и целевой адаптер канала (TCA).</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Особенности протокола IB:</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Стандартный протокол: IB разработан торговой ассоциацией InfiniBand, основанной в 1999 году и объединяющей 225 компаний. Основными членами ассоциации являются Agilent, Dell, HP, IBM, InfiniSwitch, Intel, Mellanox, Network Appliance и Sun Microsystems. Более 100 других участников помогают в разработке и продвижении стандарта.</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Скорость: IB обеспечивает высокие скорости.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Память: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серверы </a:t>
            </a:r>
            <a:r>
              <a:rPr lang="ru-RU" sz="900" baseline="0" dirty="0">
                <a:solidFill>
                  <a:schemeClr val="tx1"/>
                </a:solidFill>
                <a:latin typeface="Huawei Sans" panose="020C0503030203020204" pitchFamily="34" charset="0"/>
                <a:ea typeface="方正兰亭黑简体" panose="02000000000000000000" pitchFamily="2" charset="-122"/>
                <a:cs typeface="+mn-cs"/>
              </a:rPr>
              <a:t>с поддержкой IB, используют HCA для преобразования протокола IB в шину PCI-X или PCI-Xpress внутри сервера. HCA поддерживает RDMA и обход ядра. RDMA отлично подходит для кластеров. Использует решение виртуальной адресации, позволяющее серверу идентифицировать и использовать ресурсы памяти других серверов без использования ядер операционной системы.</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RDMA помогает реализовать разгрузку транспортного уровня. Функция разгрузки транспорта обеспечивает маршрутизацию пакетов данных из операционной системы на уровень микросхемы, снижая служебную нагрузку на процессор. Для обработки данных со скоростью 10 Гбит/с в ОС требуется процессор 80 ГГц.</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68767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Как показано на рисунке, система IB включает канальные адаптеры (CA), коммутатор, маршрутизатор, ретранслятор и подключенные каналы.</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CA включают HCA и TCA.</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Сетевые адаптеры HCA (Host CA) используются для процессорных хостов.</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TCA (Target CA) — для устройств ввода/вывода.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17558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IP over IB (IPoIB) — это уровень адаптации между ядром Linux и драйвером IB. Он создает и уничтожает заголовки IP-пакетов, а также отправляет и принимает IP-пакеты.</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Внешняя сеть IB используется для обмена данными с клиентами. Данные передаются по протоколу IPoIB.</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Внутренняя сеть IB используется для взаимодействия данных между узлами в устройстве хранения. Модуль RPC использует RDMA для синхронизации данных между узлами.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51779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Физический уровень: определяет соединения с тремя скоростями: 1X, 4X и 12X. Скорость передачи сигнала составляет 2,5 Гбит/с, 10 Гбит/с и 30 Гбит/с соответственно. Таким образом, IBA позволяет нескольким соединениям реализовать скорость до 30 Гбит / с. IB-каналы полнодуплексные. Для передачи данных в IB применяются 4-проводные двунаправленные соединения, при этом требуется четыре кабеля.</a:t>
            </a:r>
            <a:r>
              <a:rPr lang="ru-RU" sz="900" b="1" i="1" u="sng" baseline="0" dirty="0">
                <a:solidFill>
                  <a:schemeClr val="tx1"/>
                </a:solidFill>
                <a:latin typeface="Huawei Sans" panose="020C0503030203020204" pitchFamily="34" charset="0"/>
                <a:ea typeface="方正兰亭黑简体" panose="02000000000000000000" pitchFamily="2" charset="-122"/>
                <a:cs typeface="+mn-cs"/>
              </a:rPr>
              <a:t> </a:t>
            </a:r>
            <a:r>
              <a:rPr lang="ru-RU" sz="900" baseline="0" dirty="0">
                <a:solidFill>
                  <a:schemeClr val="tx1"/>
                </a:solidFill>
                <a:latin typeface="Huawei Sans" panose="020C0503030203020204" pitchFamily="34" charset="0"/>
                <a:ea typeface="方正兰亭黑简体" panose="02000000000000000000" pitchFamily="2" charset="-122"/>
                <a:cs typeface="+mn-cs"/>
              </a:rPr>
              <a:t>Для 12 соединений потребуется 48 кабелей.</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Канальный уровень: реализует формирования пакетов, двухточечного соединения и коммутации пакетов в локальных подсистемах. На уровне пакетной связи определены два специальных типа пакетов: пакеты передачи данных и пакеты управления сетью. Пакет управления сетью предоставляет операции по управлению, индикацию подсети и отказоустойчивость. Пакет передачи данных используется для передачи данных. Максимальный размер каждого пакета — 4 КБ. В каждой конкретной подсети устройства направление и обмен каждым пакетом осуществляется менеджером локальной подсети с 16-битным адресом идентификатора.</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Сетевой уровень: обеспечивает механизм маршрутизации пакетов от одной подструктуры к другой. Каждый пакет маршрутизации исходного узла и узла назначения имеет заголовок глобальной маршрутизации (GRH) и 128-битный адрес IPv6. Стандартный глобальный 64-битный идентификатор также встроен на уровне сети, при этом идентификатор уникален во всех подсетях. Благодаря обмену такими значениями идентификаторов данные могут передаваться по нескольким подсетям.</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Транспортный уровень: отвечает за упорядоченное распределение и сегментацию пакетов, мультиплексирование каналов и передачу данных. Он также отправляет, принимает и повторно собирает сегменты пакета данных.</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48021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Канальные адаптеры (CA) подразделяются на HCA или TCA. HCA используются для управления главным узлом, а TCA используются для периферийных узлов, чтобы отделить устройства ввода-вывода от хоста и разместить их непосредственно в сети.</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CA обеспечивают функции физического уровня, канального уровня, сетевого уровня и транспортного уровня.</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CA являются важной частью сетевого интерфейса IB. Это программируемые компоненты DMA со специальными функциями защиты и поддержки локальных и удаленных операций DMA.</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8588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961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96488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CIFS — это протокол обмена файлами в традиционной среде Microsoft. Основан на протоколе блока сообщений сервера (SMB).</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CIFS предъявляет высокие требования к надежности передачи, поэтому обычно использует TCP/IP.</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основном CIFS используется хостами Windows для доступа к файлам или другим ресурсам через Интернет. С помощью CIFS клиенты Windows могут определять общие ресурсы и получать к ним доступ. Благодаря CIFS клиенты могут быстро выполнять операции чтения, записи и создавать файлы в системах хранения, как на локальных компьютерах. CIFS помогает поддерживать высокую скорость доступа и быстрый отклик системы даже тогда, когда множество пользователей одновременно обращаются к одному и тому же общему файлу.</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7852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NFS — это традиционный протокол обмена файлами в среде UNIX.</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NFS — это приложение клиент-сервер, которое использует технологию удаленного вызова процедур (RPC) для связи между компьютерами. Пользователи могут хранить и обновлять файлы на удаленном NAS, так же, как и на локальных компьютерах.</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В системе клиент NFS должен подключаться к серверу NFS. NFS используется для независимой передачи, поэтому использует TCP или UDP.</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Пользователи или системные администраторы могут использовать NFS для монтирования всех файловых систем или части файловой системы (части любой иерархии каталогов или подкаталогов). Доступом к смонтированной файловой системе можно управлять с помощью разрешений, например разрешений только на чтение (read-only) или на чтение-запись (read-write).</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Различия между NFSv3 и NFSv4:</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NFSv4 — это протокол с отслеживанием состояния. Реализует функцию блокировки файлов и может получить корневой узел файловой системы без помощи протоколов NLM и MOUNT. NFSv3 — это протокол без сохранения состояния. Для реализации функции блокировки файла требуется протокол NLM.</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NFSv4 имеет повышенную безопасность и поддерживает аутентификацию личных данных RPCSEC-GSS.</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NFSv4 предоставляет только два запроса: NULL и COMPOUND. Все операции интегрированы в COMPOUND. Клиент может инкапсулировать несколько операций в один запрос COMPOUND на основе фактических запросов для повышения гибкости.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Командное пространство файловой системы NFSv4 изменено. На сервере должна быть установлена​корневая файловая система (fsid = 0), а другие файловые системы должны быть подключены к корневой файловой системе для экспорта данных.</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Межплатформенный уровень NFSv4 усовершенствован по сравнению с NFSv3</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33863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Процесс резервного копирования традиционного хранилища NAS выглядит следующим образом:</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Устройство NAS — это закрытая система хранения. В рабочей системе вместо устройства NAS может быть установлен только агент клиента программного обеспечения резервного копирования. При традиционном процессе резервного копирования данные считываются с устройства NAS по протоколу совместного использования CIFS или NFS, а затем передаются на сервер резервного копирования по сети.</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Такой режим занимает ресурсы сети, рабочей системы и сервера резервного копирования, что приводит к низкой производительности и невозможности резервного копирования большого объема данных.</a:t>
            </a:r>
          </a:p>
          <a:p>
            <a:pPr lvl="0">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В двусторонней сети носители резервных копий подключаются непосредственно к системе хранения NAS, а не к серверу резервного копирования. В процессе резервного копирования сервер резервного копирования отправляет команду резервного копирования в систему хранения NAS через Ethernet. Далее система напрямую выполняет резервное копирование данных в ленточную библиотеку, к которой она подключена.</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В режиме двустороннего резервного копирования NDMP потоки данных передаются непосредственно на носитель резервных копий, что значительно повышает производительность передачи данных и снижает коэффициент использования ресурсов сервера. Однако ленточная библиотека подключенная к устройству хранения NAS, может выполнять резервное копирование данных только для устройства хранения NAS, к которому она подключена.</a:t>
            </a:r>
          </a:p>
          <a:p>
            <a:pPr lvl="1">
              <a:lnSpc>
                <a:spcPct val="100000"/>
              </a:lnSpc>
            </a:pPr>
            <a:r>
              <a:rPr lang="ru-RU" sz="800" baseline="0" dirty="0">
                <a:solidFill>
                  <a:schemeClr val="tx1"/>
                </a:solidFill>
                <a:latin typeface="Huawei Sans" panose="020C0503030203020204" pitchFamily="34" charset="0"/>
                <a:ea typeface="方正兰亭黑简体" panose="02000000000000000000" pitchFamily="2" charset="-122"/>
                <a:cs typeface="+mn-cs"/>
              </a:rPr>
              <a:t>Ленточные библиотеки достаточно дороги. Для совместного использования ленточных устройств различными устройствами хранения NAS NDMP также поддерживает режим трехстороннего резервного копирования.</a:t>
            </a:r>
          </a:p>
          <a:p>
            <a:pPr marL="180000" marR="0" lvl="0" indent="-180000" algn="l" defTabSz="1219304" rtl="0" eaLnBrk="1" fontAlgn="ctr" latinLnBrk="0" hangingPunct="1">
              <a:lnSpc>
                <a:spcPct val="100000"/>
              </a:lnSpc>
              <a:spcBef>
                <a:spcPts val="0"/>
              </a:spcBef>
              <a:spcAft>
                <a:spcPts val="600"/>
              </a:spcAft>
              <a:buClrTx/>
              <a:buSzTx/>
              <a:buFont typeface="Huawei Sans" panose="020C0503030203020204" pitchFamily="34" charset="0"/>
              <a:buChar char="•"/>
              <a:tabLst/>
              <a:defRPr/>
            </a:pPr>
            <a:r>
              <a:rPr lang="ru-RU" sz="800" baseline="0" dirty="0">
                <a:solidFill>
                  <a:schemeClr val="tx1"/>
                </a:solidFill>
                <a:latin typeface="Huawei Sans" panose="020C0503030203020204" pitchFamily="34" charset="0"/>
                <a:ea typeface="方正兰亭黑简体" panose="02000000000000000000" pitchFamily="2" charset="-122"/>
                <a:cs typeface="+mn-cs"/>
              </a:rPr>
              <a:t>В режиме трехстороннего резервного копирования система хранения NAS может передавать данные резервного копирования на устройство хранения NAS, подключенное к ленточной библиотеке через выделенную сеть резервного копирования. Затем устройство хранения выполняет резервное копирование данных в ленточную библиотеку.</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12388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Ответы:</a:t>
            </a:r>
          </a:p>
          <a:p>
            <a:pPr lvl="1"/>
            <a:r>
              <a:rPr lang="ru-RU" sz="900" dirty="0"/>
              <a:t>ABC</a:t>
            </a:r>
          </a:p>
          <a:p>
            <a:pPr lvl="1"/>
            <a:r>
              <a:rPr lang="ru-RU" sz="900" dirty="0"/>
              <a:t>ABCD</a:t>
            </a:r>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78193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Ответы:</a:t>
            </a:r>
          </a:p>
          <a:p>
            <a:pPr lvl="1"/>
            <a:r>
              <a:rPr lang="ru-RU" sz="900" dirty="0"/>
              <a:t>ACD</a:t>
            </a:r>
          </a:p>
          <a:p>
            <a:pPr lvl="1"/>
            <a:r>
              <a:rPr lang="ru-RU" sz="900" dirty="0"/>
              <a:t>ABCD</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4656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Ответ:</a:t>
            </a:r>
          </a:p>
          <a:p>
            <a:pPr lvl="1"/>
            <a:r>
              <a:rPr lang="ru-RU" sz="900" dirty="0"/>
              <a:t>ABCDE</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56590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01586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Обучающее приложение</a:t>
            </a:r>
          </a:p>
          <a:p>
            <a:pPr lvl="1"/>
            <a:r>
              <a:rPr lang="ru-RU" sz="900" dirty="0"/>
              <a:t>Содержит огромную библиотеку сертифицированных обучающих видео Huawei.</a:t>
            </a:r>
          </a:p>
          <a:p>
            <a:pPr lvl="0"/>
            <a:r>
              <a:rPr lang="ru-RU" sz="900" dirty="0"/>
              <a:t>Приложение технической поддержки подразделения Enterprise</a:t>
            </a:r>
          </a:p>
          <a:p>
            <a:pPr lvl="1"/>
            <a:r>
              <a:rPr lang="ru-RU" sz="900" dirty="0"/>
              <a:t>Охватывает все популярные документы, кейсы и бюллетени по продуктам Huawei. Пользователи могут быстро запросить информацию по командам, аварийным сигналам и запасным частям. Они также могут использовать его для сканирования и просмотра информации об устройстве. Простые и интуитивно понятные видеоинструкции обеспечивают круглосуточную техническую поддержку.</a:t>
            </a:r>
          </a:p>
          <a:p>
            <a:pPr lvl="0"/>
            <a:r>
              <a:rPr lang="ru-RU" sz="900" dirty="0"/>
              <a:t>Приложение для бизнеса подразделения Huawei Enterprise</a:t>
            </a:r>
          </a:p>
          <a:p>
            <a:pPr lvl="1"/>
            <a:r>
              <a:rPr lang="ru-RU" sz="900" dirty="0"/>
              <a:t>Предоставляет универсальный мобильный портал, чтобы клиенты и партнеры могли получить информацию о продуктах и​решениях Huawei для корпоративных ИКТ-устройств в любое время и в любом месте.</a:t>
            </a:r>
          </a:p>
          <a:p>
            <a:pPr lvl="0"/>
            <a:endPar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060642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ru-RU" sz="900" dirty="0"/>
              <a:t>Популярные инструменты</a:t>
            </a:r>
          </a:p>
          <a:p>
            <a:pPr lvl="1"/>
            <a:r>
              <a:rPr lang="ru-RU" sz="900" dirty="0"/>
              <a:t>HedEx Lite — это инструмент Huawei для управления документацией по продуктам. Позволяет пользователям просматривать, искать, обновлять и управлять документацией по продуктам.</a:t>
            </a:r>
          </a:p>
          <a:p>
            <a:pPr lvl="1"/>
            <a:r>
              <a:rPr lang="ru-RU" sz="900" dirty="0"/>
              <a:t>eStor — платформа для моделирования систем хранения графических данных. Платформа моделирует системы хранения all-flash Huawei OceanStor, и помогает специалистам в области ИКТ и клиентам познакомиться с продуктами хранения Huawei и быстро освоить необходимые операции.</a:t>
            </a:r>
          </a:p>
          <a:p>
            <a:pPr lvl="1"/>
            <a:r>
              <a:rPr lang="ru-RU" sz="900" dirty="0"/>
              <a:t>Центр инструментов для ведения документации сети — инструмент для ведения документации по сетевым продуктам. Помогает в проведении торгов, планировании сети, реализации проектов, обновлении и обслуживании.</a:t>
            </a:r>
          </a:p>
          <a:p>
            <a:pPr lvl="1"/>
            <a:r>
              <a:rPr lang="ru-RU" sz="900" dirty="0"/>
              <a:t>Помощник по информационным запросам позволяет запрашивать информацию о командах и аварийных сигналах для продуктов Huawei</a:t>
            </a:r>
            <a:r>
              <a:rPr lang="ru-RU" sz="900" dirty="0" smtClean="0"/>
              <a:t>.</a:t>
            </a:r>
            <a:endParaRPr lang="ru-RU" sz="900"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04160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952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справочной документации SCSI описываются устройства, модели и ссылки.</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В документации по архитектуре SCSI описываются базовые модели архитектуры SAM и SPC, подробно описывается архитектура SCSI, включая модель очереди задач и модель основных инструкций.</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В документах по реализации устройства SCSI приведены специфические наборы команд включают блочные команды для интерфейса с жестким диском (SBC), потоковые команды для накопителей на магнитной ленте (SSC).</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В документах по реализации канала передачи SCSI обсуждаются FCP, SAS, iSCSI и FCoE, а также подробно описывается реализация протокола SCSI на носителе.</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5261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854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Инициатор: SCSI — это, по сути, архитектура клиент/сервер (C/S), в которой клиент действует как инициатор для отправки инструкций запроса на целевое устройство SCSI. Как правило, инициатором является хост.</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Целевое устройство: обрабатывает инструкции SCSI. Получает и анализирует инструкции от хоста. Например, дисковый массив выполняет функции целевого устройства.</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LUN: ресурс пространства имен, описываемый целевым устройством SCSI. Целевое устройство может включать несколько LUN, и атрибуты LUN могут различаться. Например, LUN 0 может быть диском, а LUN 1 может быть другим устройством.</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Инициатор и целевое устройство SCSI составляют типичную модель клиент/сервер (C/S). Каждая команда выполняется в режиме запрос/ответ.</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Инициатор отправляет запросы SCSI.</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Целевое устройство отвечает на запросы SCSI, предоставляет услуги через LUN и предоставляет функцию управления задачами.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5645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Windows инициатор SCSI включает три логических уровня: драйвер устройства хранения/накопителя на ленте, порт SCSI и мини-порт.</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Порт SCSI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реализует </a:t>
            </a:r>
            <a:r>
              <a:rPr lang="ru-RU" sz="9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обработку сигналов обмена данными между устройствами, объединенными на шине SCSI</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 например, обнаружение </a:t>
            </a:r>
            <a:r>
              <a:rPr lang="ru-RU" sz="900" baseline="0" dirty="0">
                <a:solidFill>
                  <a:schemeClr val="tx1"/>
                </a:solidFill>
                <a:latin typeface="Huawei Sans" panose="020C0503030203020204" pitchFamily="34" charset="0"/>
                <a:ea typeface="方正兰亭黑简体" panose="02000000000000000000" pitchFamily="2" charset="-122"/>
                <a:cs typeface="+mn-cs"/>
              </a:rPr>
              <a:t>устройств и сканирование пространства имен.</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Linux инициатор SCSI имеет три логических уровня: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драйвер </a:t>
            </a:r>
            <a:r>
              <a:rPr lang="ru-RU" sz="900" baseline="0" dirty="0">
                <a:solidFill>
                  <a:schemeClr val="tx1"/>
                </a:solidFill>
                <a:latin typeface="Huawei Sans" panose="020C0503030203020204" pitchFamily="34" charset="0"/>
                <a:ea typeface="方正兰亭黑简体" panose="02000000000000000000" pitchFamily="2" charset="-122"/>
                <a:cs typeface="+mn-cs"/>
              </a:rPr>
              <a:t>устройства SCSI, промежуточный уровень scsi_mod и драйвер адаптера SCSI (HBA).</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Промежуточный уровень scsi_mod обрабатывает процессы, не связанные с устройствами SCSI и не связанные с адаптером, например, исключительные ситуации и обслуживание пространства имен.</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Драйвер HBA предоставляет подробные сведения о реализации соединения, такие как упаковка и распаковка команд SCSI. Драйвер устройства реализует определенные драйверы устройств SCSI, такие как драйвер диска SCSI, драйвер ленты SCSI и драйвер дисковода SCSI CD-ROM.</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Структура Solaris включает драйвер устройства SCSI, промежуточный уровень SSA и драйвер адаптера SCSI, что аналогично структуре Linux/Windows.</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Архитектура AIX состоит из трех уровней: </a:t>
            </a:r>
            <a:r>
              <a:rPr lang="ru-RU" sz="900" baseline="0" dirty="0" smtClean="0">
                <a:solidFill>
                  <a:schemeClr val="tx1"/>
                </a:solidFill>
                <a:latin typeface="Huawei Sans" panose="020C0503030203020204" pitchFamily="34" charset="0"/>
                <a:ea typeface="方正兰亭黑简体" panose="02000000000000000000" pitchFamily="2" charset="-122"/>
                <a:cs typeface="+mn-cs"/>
              </a:rPr>
              <a:t>драйвер </a:t>
            </a:r>
            <a:r>
              <a:rPr lang="ru-RU" sz="900" baseline="0" dirty="0">
                <a:solidFill>
                  <a:schemeClr val="tx1"/>
                </a:solidFill>
                <a:latin typeface="Huawei Sans" panose="020C0503030203020204" pitchFamily="34" charset="0"/>
                <a:ea typeface="方正兰亭黑简体" panose="02000000000000000000" pitchFamily="2" charset="-122"/>
                <a:cs typeface="+mn-cs"/>
              </a:rPr>
              <a:t>устройства SCSI, промежуточный уровень SCSI и драйвер адаптера SCSI.</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2430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8122875"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8760732"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Дополнительная информация</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360489"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Рекомендации </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1612749"/>
          </a:xfrm>
          <a:prstGeom prst="rect">
            <a:avLst/>
          </a:prstGeom>
          <a:noFill/>
        </p:spPr>
        <p:txBody>
          <a:bodyPr wrap="square" rtlCol="0">
            <a:spAutoFit/>
          </a:bodyPr>
          <a:lstStyle/>
          <a:p>
            <a:pPr algn="l"/>
            <a:r>
              <a:rPr lang="ru-RU" sz="4940" dirty="0" smtClean="0">
                <a:solidFill>
                  <a:schemeClr val="tx1"/>
                </a:solidFill>
              </a:rPr>
              <a:t>Спасибо за внимание!</a:t>
            </a:r>
            <a:endParaRPr lang="en-US" sz="4940" dirty="0">
              <a:solidFill>
                <a:schemeClr val="tx1"/>
              </a:solidFill>
            </a:endParaRP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ru-RU" altLang="zh-CN" sz="3500" b="0" baseline="0" dirty="0" smtClean="0">
                <a:solidFill>
                  <a:srgbClr val="404040"/>
                </a:solidFill>
                <a:latin typeface="Huawei Sans" panose="020C0503030203020204" pitchFamily="34" charset="0"/>
                <a:ea typeface="方正兰亭黑简体" panose="02000000000000000000" pitchFamily="2" charset="-122"/>
              </a:rPr>
              <a:t>История изменений</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ru-RU"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Не для печати</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1112355300"/>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Код курса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Продукт </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Версия продукта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800" b="1" i="0" u="none" strike="noStrike" cap="none" normalizeH="0" baseline="0" dirty="0" smtClean="0">
                          <a:ln>
                            <a:noFill/>
                          </a:ln>
                          <a:solidFill>
                            <a:schemeClr val="tx1"/>
                          </a:solidFill>
                          <a:effectLst/>
                          <a:latin typeface="+mj-lt"/>
                          <a:ea typeface="方正兰亭黑简体" panose="02000000000000000000" pitchFamily="2" charset="-122"/>
                        </a:rPr>
                        <a:t>Версия курса</a:t>
                      </a:r>
                      <a:endPar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579251972"/>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Составлено</a:t>
                      </a:r>
                      <a:r>
                        <a:rPr kumimoji="1" lang="en-US" altLang="zh-CN" sz="13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Дата</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Проверено</a:t>
                      </a:r>
                      <a:r>
                        <a:rPr kumimoji="1" lang="en-US" altLang="zh-CN" sz="13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300" b="1" i="0" u="none" strike="noStrike" cap="none" normalizeH="0" baseline="0" dirty="0" smtClean="0">
                          <a:ln>
                            <a:noFill/>
                          </a:ln>
                          <a:solidFill>
                            <a:schemeClr val="tx1"/>
                          </a:solidFill>
                          <a:effectLst/>
                          <a:latin typeface="+mj-lt"/>
                          <a:ea typeface="方正兰亭黑简体" panose="02000000000000000000" pitchFamily="2" charset="-122"/>
                        </a:rPr>
                        <a:t>Новый/Обновление</a:t>
                      </a:r>
                      <a:endParaRPr kumimoji="1" lang="zh-CN" altLang="en-US" sz="13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Код курса</a:t>
            </a:r>
            <a:endParaRPr lang="en-US" altLang="zh-CN" dirty="0"/>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Продукт </a:t>
            </a:r>
            <a:endParaRPr lang="en-US" altLang="zh-CN" dirty="0"/>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a:t>
            </a:r>
            <a:r>
              <a:rPr lang="ru-RU" altLang="zh-CN" dirty="0" smtClean="0"/>
              <a:t> сотрудника</a:t>
            </a:r>
            <a:endParaRPr lang="en-US" altLang="zh-CN" dirty="0"/>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300" baseline="0">
                <a:latin typeface="Huawei Sans" panose="020C0503030203020204" pitchFamily="34" charset="0"/>
                <a:ea typeface="方正兰亭黑简体" panose="02000000000000000000" pitchFamily="2" charset="-122"/>
              </a:defRPr>
            </a:lvl1pPr>
          </a:lstStyle>
          <a:p>
            <a:pPr lvl="0"/>
            <a:r>
              <a:rPr lang="ru-RU" altLang="zh-CN" dirty="0" smtClean="0"/>
              <a:t>25.01.</a:t>
            </a:r>
            <a:r>
              <a:rPr lang="en-US" altLang="zh-CN" dirty="0" smtClean="0"/>
              <a:t>2015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3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357445"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3626314"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ru-RU"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Предисловие</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28246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515158" cy="707886"/>
          </a:xfrm>
          <a:prstGeom prst="rect">
            <a:avLst/>
          </a:prstGeom>
          <a:noFill/>
        </p:spPr>
        <p:txBody>
          <a:bodyPr wrap="none" rtlCol="0">
            <a:spAutoFit/>
          </a:bodyPr>
          <a:lstStyle/>
          <a:p>
            <a:pPr lvl="0" fontAlgn="ctr"/>
            <a:r>
              <a:rPr lang="ru-RU"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Цели</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190391"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3575018"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ru-RU"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Содержание </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275991"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2614818" cy="707886"/>
          </a:xfrm>
          <a:prstGeom prst="rect">
            <a:avLst/>
          </a:prstGeom>
          <a:noFill/>
        </p:spPr>
        <p:txBody>
          <a:bodyPr wrap="none" rtlCol="0">
            <a:spAutoFit/>
          </a:bodyPr>
          <a:lstStyle/>
          <a:p>
            <a:pPr lvl="0" fontAlgn="ctr"/>
            <a:r>
              <a:rPr lang="ru-RU"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Вопросы </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38259"/>
            <a:ext cx="3269521" cy="10996"/>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3669594"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Заключение </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2685225"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Конфиденциальный документ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2535756"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Конфиденциальный документ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065"/>
              </a:lnSpc>
              <a:spcBef>
                <a:spcPts val="1000"/>
              </a:spcBef>
              <a:spcAft>
                <a:spcPts val="0"/>
              </a:spcAft>
              <a:buClrTx/>
              <a:buSzTx/>
              <a:buFont typeface="Arial" panose="020B0604020202020204" pitchFamily="34" charset="0"/>
              <a:buNone/>
              <a:tabLst/>
              <a:defRPr/>
            </a:pPr>
            <a:r>
              <a:rPr lang="ru-RU" sz="900" b="1" i="0" kern="1200" dirty="0" smtClean="0">
                <a:solidFill>
                  <a:schemeClr val="tx1"/>
                </a:solidFill>
                <a:effectLst/>
                <a:latin typeface="Microsoft YaHei" panose="020B0503020204020204" pitchFamily="34" charset="-122"/>
                <a:ea typeface="Microsoft YaHei" panose="020B0503020204020204" pitchFamily="34" charset="-122"/>
                <a:cs typeface="+mn-cs"/>
              </a:rPr>
              <a:t>Авторские права © Huawei Technologies Co., Ltd. 2020. Все права защищены</a:t>
            </a:r>
            <a:r>
              <a:rPr lang="ru-RU" sz="900" b="0" i="0" kern="1200" dirty="0" smtClean="0">
                <a:solidFill>
                  <a:schemeClr val="tx1"/>
                </a:solidFill>
                <a:effectLst/>
                <a:latin typeface="Microsoft YaHei" panose="020B0503020204020204" pitchFamily="34" charset="-122"/>
                <a:ea typeface="Microsoft YaHei" panose="020B0503020204020204" pitchFamily="34" charset="-122"/>
                <a:cs typeface="+mn-cs"/>
              </a:rPr>
              <a:t>.</a:t>
            </a:r>
            <a:br>
              <a:rPr lang="ru-RU" sz="900" b="0" i="0" kern="1200" dirty="0" smtClean="0">
                <a:solidFill>
                  <a:schemeClr val="tx1"/>
                </a:solidFill>
                <a:effectLst/>
                <a:latin typeface="Microsoft YaHei" panose="020B0503020204020204" pitchFamily="34" charset="-122"/>
                <a:ea typeface="Microsoft YaHei" panose="020B0503020204020204" pitchFamily="34" charset="-122"/>
                <a:cs typeface="+mn-cs"/>
              </a:rPr>
            </a:br>
            <a:r>
              <a:rPr lang="ru-RU" sz="900" b="0" i="0" kern="1200" dirty="0" smtClean="0">
                <a:solidFill>
                  <a:schemeClr val="tx1"/>
                </a:solidFill>
                <a:effectLst/>
                <a:latin typeface="Microsoft YaHei" panose="020B0503020204020204" pitchFamily="34" charset="-122"/>
                <a:ea typeface="Microsoft YaHei" panose="020B0503020204020204" pitchFamily="34" charset="-122"/>
                <a:cs typeface="+mn-cs"/>
              </a:rPr>
              <a:t/>
            </a:r>
            <a:br>
              <a:rPr lang="ru-RU" sz="900" b="0" i="0" kern="1200" dirty="0" smtClean="0">
                <a:solidFill>
                  <a:schemeClr val="tx1"/>
                </a:solidFill>
                <a:effectLst/>
                <a:latin typeface="Microsoft YaHei" panose="020B0503020204020204" pitchFamily="34" charset="-122"/>
                <a:ea typeface="Microsoft YaHei" panose="020B0503020204020204" pitchFamily="34" charset="-122"/>
                <a:cs typeface="+mn-cs"/>
              </a:rPr>
            </a:br>
            <a:r>
              <a:rPr lang="ru-RU" sz="900" b="0" i="0" kern="1200" dirty="0" smtClean="0">
                <a:solidFill>
                  <a:schemeClr val="tx1"/>
                </a:solidFill>
                <a:effectLst/>
                <a:latin typeface="Microsoft YaHei" panose="020B0503020204020204" pitchFamily="34" charset="-122"/>
                <a:ea typeface="Microsoft YaHei" panose="020B0503020204020204" pitchFamily="34" charset="-122"/>
                <a:cs typeface="+mn-cs"/>
              </a:rPr>
              <a:t>Информация, представленная в данном документе, может содержать прогностические высказывания, включая, в том числе, заявления о будущих результатах финансово-хозяйственной деятельности, будущих линейках продукции, новых технологиях и прочее. Существует ряд факторов, которые могут привести к тому, что фактические результаты и достижения будут отличаться от результатов, явно или косвенно описанных в указанных прогностических высказываниях. Следовательно, представленная информация носит справочный характер и не является офертой или акцептом. Компания Huawei может вносить изменения в представленную информацию в любое время без предварительного уведомления.</a:t>
            </a:r>
            <a:r>
              <a:rPr kumimoji="1" lang="en-US" altLang="zh-CN" sz="800" kern="1200" baseline="0"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 </a:t>
            </a:r>
            <a:r>
              <a:rPr kumimoji="1" lang="en-US" altLang="zh-CN" sz="850" baseline="0" dirty="0" smtClean="0">
                <a:solidFill>
                  <a:srgbClr val="1D1D1B"/>
                </a:solidFill>
                <a:latin typeface="+mn-lt"/>
                <a:cs typeface="Arial" panose="020B0604020202020204" pitchFamily="34" charset="0"/>
              </a:rPr>
              <a:t>. </a:t>
            </a:r>
            <a:endParaRPr kumimoji="1" lang="en-US" altLang="zh-CN" sz="850" baseline="0" dirty="0">
              <a:solidFill>
                <a:srgbClr val="1D1D1B"/>
              </a:solidFill>
              <a:latin typeface="+mn-lt"/>
              <a:cs typeface="Arial" panose="020B0604020202020204" pitchFamily="34" charset="0"/>
            </a:endParaRP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1294"/>
              </a:lnSpc>
              <a:spcBef>
                <a:spcPts val="1000"/>
              </a:spcBef>
              <a:spcAft>
                <a:spcPts val="0"/>
              </a:spcAft>
              <a:buClrTx/>
              <a:buSzTx/>
              <a:buFont typeface="Arial" panose="020B0604020202020204" pitchFamily="34" charset="0"/>
              <a:buNone/>
              <a:tabLst/>
              <a:defRPr/>
            </a:pPr>
            <a:r>
              <a:rPr lang="ru-RU" sz="1000" b="0" i="0" kern="1200" dirty="0" smtClean="0">
                <a:solidFill>
                  <a:schemeClr val="tx1"/>
                </a:solidFill>
                <a:effectLst/>
                <a:latin typeface="Microsoft YaHei" panose="020B0503020204020204" pitchFamily="34" charset="-122"/>
                <a:ea typeface="Microsoft YaHei" panose="020B0503020204020204" pitchFamily="34" charset="-122"/>
                <a:cs typeface="+mn-cs"/>
              </a:rPr>
              <a:t>Донесение цифровых данных до каждого человека, дома и организации для полностью взаимосвязанного интеллектуального мира.</a:t>
            </a:r>
            <a:endParaRPr kumimoji="1" lang="zh-CN" altLang="en-US" sz="1000" kern="1200" dirty="0" smtClean="0">
              <a:solidFill>
                <a:srgbClr val="1D1D1B"/>
              </a:solidFill>
              <a:latin typeface="Microsoft YaHei" panose="020B0503020204020204" pitchFamily="34" charset="-122"/>
              <a:ea typeface="Microsoft YaHei" charset="-122"/>
              <a:cs typeface="Microsoft YaHei" charset="-122"/>
            </a:endParaRPr>
          </a:p>
          <a:p>
            <a:pPr>
              <a:lnSpc>
                <a:spcPts val="1294"/>
              </a:lnSpc>
            </a:pPr>
            <a:r>
              <a:rPr kumimoji="1" lang="en-US" altLang="zh-CN" sz="1200" dirty="0" smtClean="0">
                <a:solidFill>
                  <a:srgbClr val="1D1D1B"/>
                </a:solidFill>
                <a:latin typeface="+mn-lt"/>
                <a:cs typeface="Arial" panose="020B0604020202020204" pitchFamily="34" charset="0"/>
              </a:rPr>
              <a:t>.</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本占位符 6"/>
          <p:cNvSpPr>
            <a:spLocks noGrp="1"/>
          </p:cNvSpPr>
          <p:nvPr>
            <p:ph type="body" sz="quarter" idx="17"/>
          </p:nvPr>
        </p:nvSpPr>
        <p:spPr/>
        <p:txBody>
          <a:bodyPr/>
          <a:lstStyle/>
          <a:p>
            <a:endParaRPr lang="zh-CN" altLang="en-US">
              <a:sym typeface="Huawei Sans" panose="020C0503030203020204" pitchFamily="34" charset="0"/>
            </a:endParaRPr>
          </a:p>
        </p:txBody>
      </p:sp>
      <p:sp>
        <p:nvSpPr>
          <p:cNvPr id="8" name="文本占位符 7"/>
          <p:cNvSpPr>
            <a:spLocks noGrp="1"/>
          </p:cNvSpPr>
          <p:nvPr>
            <p:ph type="body" sz="quarter" idx="18"/>
          </p:nvPr>
        </p:nvSpPr>
        <p:spPr/>
        <p:txBody>
          <a:bodyPr/>
          <a:lstStyle/>
          <a:p>
            <a:endParaRPr lang="zh-CN" altLang="en-US">
              <a:sym typeface="Huawei Sans" panose="020C0503030203020204" pitchFamily="34" charset="0"/>
            </a:endParaRPr>
          </a:p>
        </p:txBody>
      </p:sp>
      <p:sp>
        <p:nvSpPr>
          <p:cNvPr id="9" name="文本占位符 8"/>
          <p:cNvSpPr>
            <a:spLocks noGrp="1"/>
          </p:cNvSpPr>
          <p:nvPr>
            <p:ph type="body" sz="quarter" idx="19"/>
          </p:nvPr>
        </p:nvSpPr>
        <p:spPr/>
        <p:txBody>
          <a:bodyPr/>
          <a:lstStyle/>
          <a:p>
            <a:endParaRPr lang="zh-CN" altLang="en-US">
              <a:sym typeface="Huawei Sans" panose="020C0503030203020204" pitchFamily="34" charset="0"/>
            </a:endParaRPr>
          </a:p>
        </p:txBody>
      </p:sp>
      <p:sp>
        <p:nvSpPr>
          <p:cNvPr id="10" name="文本占位符 9"/>
          <p:cNvSpPr>
            <a:spLocks noGrp="1"/>
          </p:cNvSpPr>
          <p:nvPr>
            <p:ph type="body" sz="quarter" idx="20"/>
          </p:nvPr>
        </p:nvSpPr>
        <p:spPr/>
        <p:txBody>
          <a:bodyPr/>
          <a:lstStyle/>
          <a:p>
            <a:endParaRPr lang="zh-CN" altLang="en-US">
              <a:sym typeface="Huawei Sans" panose="020C0503030203020204" pitchFamily="34" charset="0"/>
            </a:endParaRPr>
          </a:p>
        </p:txBody>
      </p:sp>
      <p:sp>
        <p:nvSpPr>
          <p:cNvPr id="3" name="文本占位符 2"/>
          <p:cNvSpPr>
            <a:spLocks noGrp="1"/>
          </p:cNvSpPr>
          <p:nvPr>
            <p:ph type="body" sz="quarter" idx="13"/>
          </p:nvPr>
        </p:nvSpPr>
        <p:spPr/>
        <p:txBody>
          <a:bodyPr/>
          <a:lstStyle/>
          <a:p>
            <a:r>
              <a:rPr lang="ru-RU" altLang="zh-CN" dirty="0"/>
              <a:t>Тан Ц</a:t>
            </a:r>
            <a:r>
              <a:rPr lang="ru-RU" dirty="0"/>
              <a:t>зяоцзяо (</a:t>
            </a:r>
            <a:r>
              <a:rPr lang="en-US" altLang="zh-CN" dirty="0"/>
              <a:t>Tang Jiaojiao</a:t>
            </a:r>
            <a:r>
              <a:rPr lang="ru-RU" altLang="zh-CN" dirty="0"/>
              <a:t>)</a:t>
            </a:r>
            <a:r>
              <a:rPr lang="en-US" altLang="zh-CN" dirty="0"/>
              <a:t>/wx498299</a:t>
            </a:r>
          </a:p>
        </p:txBody>
      </p:sp>
      <p:sp>
        <p:nvSpPr>
          <p:cNvPr id="4" name="文本占位符 3"/>
          <p:cNvSpPr>
            <a:spLocks noGrp="1"/>
          </p:cNvSpPr>
          <p:nvPr>
            <p:ph type="body" sz="quarter" idx="14"/>
          </p:nvPr>
        </p:nvSpPr>
        <p:spPr/>
        <p:txBody>
          <a:bodyPr/>
          <a:lstStyle/>
          <a:p>
            <a:r>
              <a:rPr lang="ru-RU" altLang="zh-CN" dirty="0" smtClean="0">
                <a:sym typeface="Huawei Sans" panose="020C0503030203020204" pitchFamily="34" charset="0"/>
              </a:rPr>
              <a:t>30.05.</a:t>
            </a:r>
            <a:r>
              <a:rPr lang="en-US" altLang="zh-CN" dirty="0" smtClean="0">
                <a:sym typeface="Huawei Sans" panose="020C0503030203020204" pitchFamily="34" charset="0"/>
              </a:rPr>
              <a:t>2020</a:t>
            </a:r>
            <a:endParaRPr lang="en-US" altLang="zh-CN" dirty="0">
              <a:sym typeface="Huawei Sans" panose="020C0503030203020204" pitchFamily="34" charset="0"/>
            </a:endParaRPr>
          </a:p>
        </p:txBody>
      </p:sp>
      <p:sp>
        <p:nvSpPr>
          <p:cNvPr id="5" name="文本占位符 4"/>
          <p:cNvSpPr>
            <a:spLocks noGrp="1"/>
          </p:cNvSpPr>
          <p:nvPr>
            <p:ph type="body" sz="quarter" idx="15"/>
          </p:nvPr>
        </p:nvSpPr>
        <p:spPr/>
        <p:txBody>
          <a:bodyPr/>
          <a:lstStyle/>
          <a:p>
            <a:endParaRPr lang="zh-CN" altLang="en-US">
              <a:sym typeface="Huawei Sans" panose="020C0503030203020204" pitchFamily="34" charset="0"/>
            </a:endParaRPr>
          </a:p>
        </p:txBody>
      </p:sp>
      <p:sp>
        <p:nvSpPr>
          <p:cNvPr id="6" name="文本占位符 5"/>
          <p:cNvSpPr>
            <a:spLocks noGrp="1"/>
          </p:cNvSpPr>
          <p:nvPr>
            <p:ph type="body" sz="quarter" idx="16"/>
          </p:nvPr>
        </p:nvSpPr>
        <p:spPr/>
        <p:txBody>
          <a:bodyPr/>
          <a:lstStyle/>
          <a:p>
            <a:r>
              <a:rPr lang="en-US" altLang="zh-CN" dirty="0">
                <a:sym typeface="Huawei Sans" panose="020C0503030203020204" pitchFamily="34" charset="0"/>
              </a:rPr>
              <a:t> </a:t>
            </a:r>
            <a:r>
              <a:rPr lang="ru-RU" altLang="zh-CN" dirty="0">
                <a:sym typeface="Huawei Sans" panose="020C0503030203020204" pitchFamily="34" charset="0"/>
              </a:rPr>
              <a:t>Н</a:t>
            </a:r>
            <a:r>
              <a:rPr lang="ru-RU" altLang="zh-CN" dirty="0" smtClean="0">
                <a:sym typeface="Huawei Sans" panose="020C0503030203020204" pitchFamily="34" charset="0"/>
              </a:rPr>
              <a:t>овый </a:t>
            </a:r>
            <a:endParaRPr lang="zh-CN" altLang="en-US" dirty="0">
              <a:sym typeface="Huawei Sans" panose="020C0503030203020204" pitchFamily="34" charset="0"/>
            </a:endParaRPr>
          </a:p>
        </p:txBody>
      </p:sp>
      <p:sp>
        <p:nvSpPr>
          <p:cNvPr id="11" name="文本占位符 10"/>
          <p:cNvSpPr>
            <a:spLocks noGrp="1"/>
          </p:cNvSpPr>
          <p:nvPr>
            <p:ph type="body" sz="quarter" idx="21"/>
          </p:nvPr>
        </p:nvSpPr>
        <p:spPr/>
        <p:txBody>
          <a:bodyPr/>
          <a:lstStyle/>
          <a:p>
            <a:r>
              <a:rPr lang="ru-RU" altLang="zh-CN" dirty="0"/>
              <a:t>Тан Ц</a:t>
            </a:r>
            <a:r>
              <a:rPr lang="ru-RU" dirty="0"/>
              <a:t>зяоцзяо (</a:t>
            </a:r>
            <a:r>
              <a:rPr lang="en-US" altLang="zh-CN" dirty="0"/>
              <a:t>Tang Jiaojiao</a:t>
            </a:r>
            <a:r>
              <a:rPr lang="ru-RU" altLang="zh-CN" dirty="0"/>
              <a:t>)</a:t>
            </a:r>
            <a:r>
              <a:rPr lang="en-US" altLang="zh-CN" dirty="0"/>
              <a:t>/wx498299</a:t>
            </a:r>
          </a:p>
        </p:txBody>
      </p:sp>
      <p:sp>
        <p:nvSpPr>
          <p:cNvPr id="12" name="文本占位符 11"/>
          <p:cNvSpPr>
            <a:spLocks noGrp="1"/>
          </p:cNvSpPr>
          <p:nvPr>
            <p:ph type="body" sz="quarter" idx="22"/>
          </p:nvPr>
        </p:nvSpPr>
        <p:spPr/>
        <p:txBody>
          <a:bodyPr/>
          <a:lstStyle/>
          <a:p>
            <a:r>
              <a:rPr lang="ru-RU" altLang="zh-CN" dirty="0" smtClean="0">
                <a:sym typeface="Huawei Sans" panose="020C0503030203020204" pitchFamily="34" charset="0"/>
              </a:rPr>
              <a:t>06.07.</a:t>
            </a:r>
            <a:r>
              <a:rPr lang="en-US" altLang="zh-CN" dirty="0" smtClean="0">
                <a:sym typeface="Huawei Sans" panose="020C0503030203020204" pitchFamily="34" charset="0"/>
              </a:rPr>
              <a:t>2020</a:t>
            </a:r>
            <a:endParaRPr lang="en-US" altLang="zh-CN" dirty="0">
              <a:sym typeface="Huawei Sans" panose="020C0503030203020204" pitchFamily="34" charset="0"/>
            </a:endParaRPr>
          </a:p>
        </p:txBody>
      </p:sp>
      <p:sp>
        <p:nvSpPr>
          <p:cNvPr id="13" name="文本占位符 12"/>
          <p:cNvSpPr>
            <a:spLocks noGrp="1"/>
          </p:cNvSpPr>
          <p:nvPr>
            <p:ph type="body" sz="quarter" idx="23"/>
          </p:nvPr>
        </p:nvSpPr>
        <p:spPr/>
        <p:txBody>
          <a:bodyPr/>
          <a:lstStyle/>
          <a:p>
            <a:endParaRPr lang="zh-CN" altLang="en-US">
              <a:sym typeface="Huawei Sans" panose="020C0503030203020204" pitchFamily="34" charset="0"/>
            </a:endParaRPr>
          </a:p>
        </p:txBody>
      </p:sp>
      <p:sp>
        <p:nvSpPr>
          <p:cNvPr id="14" name="文本占位符 13"/>
          <p:cNvSpPr>
            <a:spLocks noGrp="1"/>
          </p:cNvSpPr>
          <p:nvPr>
            <p:ph type="body" sz="quarter" idx="24"/>
          </p:nvPr>
        </p:nvSpPr>
        <p:spPr/>
        <p:txBody>
          <a:bodyPr/>
          <a:lstStyle/>
          <a:p>
            <a:r>
              <a:rPr lang="ru-RU" altLang="zh-CN" dirty="0" smtClean="0">
                <a:sym typeface="Huawei Sans" panose="020C0503030203020204" pitchFamily="34" charset="0"/>
              </a:rPr>
              <a:t>Обновление</a:t>
            </a:r>
            <a:endParaRPr lang="zh-CN" altLang="en-US" dirty="0">
              <a:sym typeface="Huawei Sans" panose="020C0503030203020204" pitchFamily="34" charset="0"/>
            </a:endParaRPr>
          </a:p>
        </p:txBody>
      </p:sp>
      <p:sp>
        <p:nvSpPr>
          <p:cNvPr id="15" name="文本占位符 14"/>
          <p:cNvSpPr>
            <a:spLocks noGrp="1"/>
          </p:cNvSpPr>
          <p:nvPr>
            <p:ph type="body" sz="quarter" idx="25"/>
          </p:nvPr>
        </p:nvSpPr>
        <p:spPr/>
        <p:txBody>
          <a:bodyPr/>
          <a:lstStyle/>
          <a:p>
            <a:r>
              <a:rPr lang="ru-RU" altLang="zh-CN" dirty="0">
                <a:sym typeface="Huawei Sans" panose="020C0503030203020204" pitchFamily="34" charset="0"/>
              </a:rPr>
              <a:t>Сюй Нинян (</a:t>
            </a:r>
            <a:r>
              <a:rPr lang="en-US" altLang="zh-CN" dirty="0">
                <a:sym typeface="Huawei Sans" panose="020C0503030203020204" pitchFamily="34" charset="0"/>
              </a:rPr>
              <a:t>Xu Ningyang</a:t>
            </a:r>
            <a:r>
              <a:rPr lang="ru-RU" altLang="zh-CN" dirty="0">
                <a:sym typeface="Huawei Sans" panose="020C0503030203020204" pitchFamily="34" charset="0"/>
              </a:rPr>
              <a:t>)</a:t>
            </a:r>
            <a:r>
              <a:rPr lang="en-US" altLang="zh-CN" dirty="0">
                <a:sym typeface="Huawei Sans" panose="020C0503030203020204" pitchFamily="34" charset="0"/>
              </a:rPr>
              <a:t>/xwx450201</a:t>
            </a:r>
            <a:endParaRPr lang="zh-CN" altLang="en-US" dirty="0">
              <a:sym typeface="Huawei Sans" panose="020C0503030203020204" pitchFamily="34" charset="0"/>
            </a:endParaRPr>
          </a:p>
        </p:txBody>
      </p:sp>
      <p:sp>
        <p:nvSpPr>
          <p:cNvPr id="16" name="文本占位符 15"/>
          <p:cNvSpPr>
            <a:spLocks noGrp="1"/>
          </p:cNvSpPr>
          <p:nvPr>
            <p:ph type="body" sz="quarter" idx="26"/>
          </p:nvPr>
        </p:nvSpPr>
        <p:spPr/>
        <p:txBody>
          <a:bodyPr/>
          <a:lstStyle/>
          <a:p>
            <a:r>
              <a:rPr lang="ru-RU" altLang="zh-CN" dirty="0" smtClean="0">
                <a:sym typeface="Huawei Sans" panose="020C0503030203020204" pitchFamily="34" charset="0"/>
              </a:rPr>
              <a:t>23.07.</a:t>
            </a:r>
            <a:r>
              <a:rPr lang="en-US" altLang="zh-CN" dirty="0" smtClean="0">
                <a:sym typeface="Huawei Sans" panose="020C0503030203020204" pitchFamily="34" charset="0"/>
              </a:rPr>
              <a:t>2020</a:t>
            </a:r>
            <a:endParaRPr lang="en-US" altLang="zh-CN" dirty="0">
              <a:sym typeface="Huawei Sans" panose="020C0503030203020204" pitchFamily="34" charset="0"/>
            </a:endParaRPr>
          </a:p>
        </p:txBody>
      </p:sp>
      <p:sp>
        <p:nvSpPr>
          <p:cNvPr id="17" name="文本占位符 16"/>
          <p:cNvSpPr>
            <a:spLocks noGrp="1"/>
          </p:cNvSpPr>
          <p:nvPr>
            <p:ph type="body" sz="quarter" idx="27"/>
          </p:nvPr>
        </p:nvSpPr>
        <p:spPr/>
        <p:txBody>
          <a:bodyPr/>
          <a:lstStyle/>
          <a:p>
            <a:endParaRPr lang="zh-CN" altLang="en-US">
              <a:sym typeface="Huawei Sans" panose="020C0503030203020204" pitchFamily="34" charset="0"/>
            </a:endParaRPr>
          </a:p>
        </p:txBody>
      </p:sp>
      <p:sp>
        <p:nvSpPr>
          <p:cNvPr id="18" name="文本占位符 17"/>
          <p:cNvSpPr>
            <a:spLocks noGrp="1"/>
          </p:cNvSpPr>
          <p:nvPr>
            <p:ph type="body" sz="quarter" idx="28"/>
          </p:nvPr>
        </p:nvSpPr>
        <p:spPr/>
        <p:txBody>
          <a:bodyPr/>
          <a:lstStyle/>
          <a:p>
            <a:r>
              <a:rPr lang="ru-RU" altLang="zh-CN" dirty="0">
                <a:sym typeface="Huawei Sans" panose="020C0503030203020204" pitchFamily="34" charset="0"/>
              </a:rPr>
              <a:t>Обновление</a:t>
            </a:r>
            <a:endParaRPr lang="zh-CN" altLang="en-US" dirty="0">
              <a:sym typeface="Huawei Sans" panose="020C0503030203020204" pitchFamily="34" charset="0"/>
            </a:endParaRPr>
          </a:p>
        </p:txBody>
      </p:sp>
      <p:sp>
        <p:nvSpPr>
          <p:cNvPr id="19" name="文本占位符 18"/>
          <p:cNvSpPr>
            <a:spLocks noGrp="1"/>
          </p:cNvSpPr>
          <p:nvPr>
            <p:ph type="body" sz="quarter" idx="29"/>
          </p:nvPr>
        </p:nvSpPr>
        <p:spPr/>
        <p:txBody>
          <a:bodyPr/>
          <a:lstStyle/>
          <a:p>
            <a:r>
              <a:rPr lang="ru-RU" altLang="zh-CN" dirty="0"/>
              <a:t>Ван Син (</a:t>
            </a:r>
            <a:r>
              <a:rPr lang="en-US" altLang="zh-CN" dirty="0"/>
              <a:t>Wang Xing</a:t>
            </a:r>
            <a:r>
              <a:rPr lang="ru-RU" altLang="zh-CN" dirty="0"/>
              <a:t>)</a:t>
            </a:r>
            <a:r>
              <a:rPr lang="en-US" altLang="zh-CN" dirty="0"/>
              <a:t>/wx921123</a:t>
            </a:r>
            <a:endParaRPr lang="zh-CN" altLang="en-US" dirty="0"/>
          </a:p>
        </p:txBody>
      </p:sp>
      <p:sp>
        <p:nvSpPr>
          <p:cNvPr id="20" name="文本占位符 19"/>
          <p:cNvSpPr>
            <a:spLocks noGrp="1"/>
          </p:cNvSpPr>
          <p:nvPr>
            <p:ph type="body" sz="quarter" idx="30"/>
          </p:nvPr>
        </p:nvSpPr>
        <p:spPr/>
        <p:txBody>
          <a:bodyPr/>
          <a:lstStyle/>
          <a:p>
            <a:r>
              <a:rPr lang="ru-RU" altLang="zh-CN" dirty="0" smtClean="0">
                <a:sym typeface="Huawei Sans" panose="020C0503030203020204" pitchFamily="34" charset="0"/>
              </a:rPr>
              <a:t>20.08.</a:t>
            </a:r>
            <a:r>
              <a:rPr lang="en-US" altLang="zh-CN" dirty="0" smtClean="0">
                <a:sym typeface="Huawei Sans" panose="020C0503030203020204" pitchFamily="34" charset="0"/>
              </a:rPr>
              <a:t>2020</a:t>
            </a:r>
            <a:endParaRPr lang="zh-CN" altLang="en-US" dirty="0">
              <a:sym typeface="Huawei Sans" panose="020C0503030203020204" pitchFamily="34" charset="0"/>
            </a:endParaRPr>
          </a:p>
        </p:txBody>
      </p:sp>
      <p:sp>
        <p:nvSpPr>
          <p:cNvPr id="21" name="文本占位符 20"/>
          <p:cNvSpPr>
            <a:spLocks noGrp="1"/>
          </p:cNvSpPr>
          <p:nvPr>
            <p:ph type="body" sz="quarter" idx="31"/>
          </p:nvPr>
        </p:nvSpPr>
        <p:spPr/>
        <p:txBody>
          <a:bodyPr/>
          <a:lstStyle/>
          <a:p>
            <a:endParaRPr lang="zh-CN" altLang="en-US">
              <a:sym typeface="Huawei Sans" panose="020C0503030203020204" pitchFamily="34" charset="0"/>
            </a:endParaRPr>
          </a:p>
        </p:txBody>
      </p:sp>
      <p:sp>
        <p:nvSpPr>
          <p:cNvPr id="22" name="文本占位符 21"/>
          <p:cNvSpPr>
            <a:spLocks noGrp="1"/>
          </p:cNvSpPr>
          <p:nvPr>
            <p:ph type="body" sz="quarter" idx="32"/>
          </p:nvPr>
        </p:nvSpPr>
        <p:spPr/>
        <p:txBody>
          <a:bodyPr/>
          <a:lstStyle/>
          <a:p>
            <a:r>
              <a:rPr lang="ru-RU" altLang="zh-CN" dirty="0">
                <a:sym typeface="Huawei Sans" panose="020C0503030203020204" pitchFamily="34" charset="0"/>
              </a:rPr>
              <a:t>Обновление</a:t>
            </a:r>
            <a:endParaRPr lang="zh-CN" altLang="en-US" dirty="0">
              <a:sym typeface="Huawei Sans" panose="020C0503030203020204" pitchFamily="34" charset="0"/>
            </a:endParaRPr>
          </a:p>
        </p:txBody>
      </p:sp>
      <p:sp>
        <p:nvSpPr>
          <p:cNvPr id="23" name="文本占位符 22"/>
          <p:cNvSpPr>
            <a:spLocks noGrp="1"/>
          </p:cNvSpPr>
          <p:nvPr>
            <p:ph type="body" sz="quarter" idx="33"/>
          </p:nvPr>
        </p:nvSpPr>
        <p:spPr/>
        <p:txBody>
          <a:bodyPr/>
          <a:lstStyle/>
          <a:p>
            <a:endParaRPr lang="zh-CN" altLang="en-US">
              <a:sym typeface="Huawei Sans" panose="020C0503030203020204" pitchFamily="34" charset="0"/>
            </a:endParaRPr>
          </a:p>
        </p:txBody>
      </p:sp>
      <p:sp>
        <p:nvSpPr>
          <p:cNvPr id="24" name="文本占位符 23"/>
          <p:cNvSpPr>
            <a:spLocks noGrp="1"/>
          </p:cNvSpPr>
          <p:nvPr>
            <p:ph type="body" sz="quarter" idx="34"/>
          </p:nvPr>
        </p:nvSpPr>
        <p:spPr/>
        <p:txBody>
          <a:bodyPr/>
          <a:lstStyle/>
          <a:p>
            <a:endParaRPr lang="zh-CN" altLang="en-US">
              <a:sym typeface="Huawei Sans" panose="020C0503030203020204" pitchFamily="34" charset="0"/>
            </a:endParaRPr>
          </a:p>
        </p:txBody>
      </p:sp>
      <p:sp>
        <p:nvSpPr>
          <p:cNvPr id="25" name="文本占位符 24"/>
          <p:cNvSpPr>
            <a:spLocks noGrp="1"/>
          </p:cNvSpPr>
          <p:nvPr>
            <p:ph type="body" sz="quarter" idx="35"/>
          </p:nvPr>
        </p:nvSpPr>
        <p:spPr/>
        <p:txBody>
          <a:bodyPr/>
          <a:lstStyle/>
          <a:p>
            <a:endParaRPr lang="zh-CN" altLang="en-US">
              <a:sym typeface="Huawei Sans" panose="020C0503030203020204" pitchFamily="34" charset="0"/>
            </a:endParaRPr>
          </a:p>
        </p:txBody>
      </p:sp>
      <p:sp>
        <p:nvSpPr>
          <p:cNvPr id="26" name="文本占位符 25"/>
          <p:cNvSpPr>
            <a:spLocks noGrp="1"/>
          </p:cNvSpPr>
          <p:nvPr>
            <p:ph type="body" sz="quarter" idx="36"/>
          </p:nvPr>
        </p:nvSpPr>
        <p:spPr/>
        <p:txBody>
          <a:bodyPr/>
          <a:lstStyle/>
          <a:p>
            <a:endParaRPr lang="zh-CN" altLang="en-US">
              <a:sym typeface="Huawei Sans" panose="020C0503030203020204" pitchFamily="34" charset="0"/>
            </a:endParaRPr>
          </a:p>
        </p:txBody>
      </p:sp>
      <p:sp>
        <p:nvSpPr>
          <p:cNvPr id="27" name="文本占位符 26"/>
          <p:cNvSpPr>
            <a:spLocks noGrp="1"/>
          </p:cNvSpPr>
          <p:nvPr>
            <p:ph type="body" sz="quarter" idx="37"/>
          </p:nvPr>
        </p:nvSpPr>
        <p:spPr/>
        <p:txBody>
          <a:bodyPr/>
          <a:lstStyle/>
          <a:p>
            <a:endParaRPr lang="zh-CN" altLang="en-US">
              <a:sym typeface="Huawei Sans" panose="020C0503030203020204" pitchFamily="34" charset="0"/>
            </a:endParaRPr>
          </a:p>
        </p:txBody>
      </p:sp>
      <p:sp>
        <p:nvSpPr>
          <p:cNvPr id="28" name="文本占位符 27"/>
          <p:cNvSpPr>
            <a:spLocks noGrp="1"/>
          </p:cNvSpPr>
          <p:nvPr>
            <p:ph type="body" sz="quarter" idx="38"/>
          </p:nvPr>
        </p:nvSpPr>
        <p:spPr/>
        <p:txBody>
          <a:bodyPr/>
          <a:lstStyle/>
          <a:p>
            <a:endParaRPr lang="zh-CN" altLang="en-US">
              <a:sym typeface="Huawei Sans" panose="020C0503030203020204" pitchFamily="34" charset="0"/>
            </a:endParaRPr>
          </a:p>
        </p:txBody>
      </p:sp>
      <p:sp>
        <p:nvSpPr>
          <p:cNvPr id="29" name="文本占位符 28"/>
          <p:cNvSpPr>
            <a:spLocks noGrp="1"/>
          </p:cNvSpPr>
          <p:nvPr>
            <p:ph type="body" sz="quarter" idx="39"/>
          </p:nvPr>
        </p:nvSpPr>
        <p:spPr/>
        <p:txBody>
          <a:bodyPr/>
          <a:lstStyle/>
          <a:p>
            <a:endParaRPr lang="zh-CN" altLang="en-US">
              <a:sym typeface="Huawei Sans" panose="020C0503030203020204" pitchFamily="34" charset="0"/>
            </a:endParaRPr>
          </a:p>
        </p:txBody>
      </p:sp>
      <p:sp>
        <p:nvSpPr>
          <p:cNvPr id="30" name="文本占位符 29"/>
          <p:cNvSpPr>
            <a:spLocks noGrp="1"/>
          </p:cNvSpPr>
          <p:nvPr>
            <p:ph type="body" sz="quarter" idx="40"/>
          </p:nvPr>
        </p:nvSpPr>
        <p:spPr/>
        <p:txBody>
          <a:bodyPr/>
          <a:lstStyle/>
          <a:p>
            <a:endParaRPr lang="zh-CN" altLang="en-US">
              <a:sym typeface="Huawei Sans" panose="020C0503030203020204" pitchFamily="34" charset="0"/>
            </a:endParaRPr>
          </a:p>
        </p:txBody>
      </p:sp>
    </p:spTree>
    <p:extLst>
      <p:ext uri="{BB962C8B-B14F-4D97-AF65-F5344CB8AC3E}">
        <p14:creationId xmlns:p14="http://schemas.microsoft.com/office/powerpoint/2010/main" val="29987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Модель целевого устройства SCSI</a:t>
            </a:r>
          </a:p>
        </p:txBody>
      </p:sp>
      <p:sp>
        <p:nvSpPr>
          <p:cNvPr id="8" name="文本占位符 7"/>
          <p:cNvSpPr>
            <a:spLocks noGrp="1"/>
          </p:cNvSpPr>
          <p:nvPr>
            <p:ph type="body" sz="quarter" idx="10"/>
          </p:nvPr>
        </p:nvSpPr>
        <p:spPr>
          <a:xfrm>
            <a:off x="731838" y="1052514"/>
            <a:ext cx="6938962" cy="4875042"/>
          </a:xfrm>
        </p:spPr>
        <p:txBody>
          <a:bodyPr wrap="square">
            <a:noAutofit/>
          </a:bodyPr>
          <a:lstStyle/>
          <a:p>
            <a:pPr algn="l"/>
            <a:r>
              <a:rPr lang="ru-RU" sz="1800" dirty="0">
                <a:sym typeface="Huawei Sans" panose="020C0503030203020204" pitchFamily="34" charset="0"/>
              </a:rPr>
              <a:t>Целевое устройство имеет три уровня на основе архитектуры SCSI: уровень порта, промежуточный уровень и уровень устройства.</a:t>
            </a:r>
          </a:p>
          <a:p>
            <a:pPr algn="l"/>
            <a:r>
              <a:rPr lang="ru-RU" sz="1800" dirty="0">
                <a:sym typeface="Huawei Sans" panose="020C0503030203020204" pitchFamily="34" charset="0"/>
              </a:rPr>
              <a:t>Промежуточный уровень — самый важный. Обеспечивает управление и обслуживание пространства имен LUN, портов связи, целевых устройств, задач, наборов задач и сеансов на основе спецификаций SAM/SPC.</a:t>
            </a:r>
          </a:p>
          <a:p>
            <a:pPr algn="l"/>
            <a:r>
              <a:rPr lang="ru-RU" sz="1800" dirty="0">
                <a:sym typeface="Huawei Sans" panose="020C0503030203020204" pitchFamily="34" charset="0"/>
              </a:rPr>
              <a:t>Драйверы на уровне порта динамически загружаются посредством регистрации. Драйверы на уровне устройства также загружаются динамически.</a:t>
            </a:r>
          </a:p>
        </p:txBody>
      </p:sp>
      <p:grpSp>
        <p:nvGrpSpPr>
          <p:cNvPr id="9" name="组合 8"/>
          <p:cNvGrpSpPr/>
          <p:nvPr/>
        </p:nvGrpSpPr>
        <p:grpSpPr>
          <a:xfrm>
            <a:off x="7880476" y="1770339"/>
            <a:ext cx="3230219" cy="2889682"/>
            <a:chOff x="6265367" y="3215180"/>
            <a:chExt cx="3230219" cy="2889682"/>
          </a:xfrm>
        </p:grpSpPr>
        <p:sp>
          <p:nvSpPr>
            <p:cNvPr id="3" name="圆角矩形 2"/>
            <p:cNvSpPr/>
            <p:nvPr/>
          </p:nvSpPr>
          <p:spPr>
            <a:xfrm>
              <a:off x="6265367" y="3215180"/>
              <a:ext cx="3230217" cy="578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порта</a:t>
              </a:r>
            </a:p>
          </p:txBody>
        </p:sp>
        <p:sp>
          <p:nvSpPr>
            <p:cNvPr id="4" name="圆角矩形 3"/>
            <p:cNvSpPr/>
            <p:nvPr/>
          </p:nvSpPr>
          <p:spPr>
            <a:xfrm>
              <a:off x="6265368" y="4372400"/>
              <a:ext cx="3230217" cy="57861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Промежуточный уровень</a:t>
              </a:r>
            </a:p>
          </p:txBody>
        </p:sp>
        <p:sp>
          <p:nvSpPr>
            <p:cNvPr id="5" name="圆角矩形 4"/>
            <p:cNvSpPr/>
            <p:nvPr/>
          </p:nvSpPr>
          <p:spPr>
            <a:xfrm>
              <a:off x="6265369" y="5529622"/>
              <a:ext cx="3230217" cy="5752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устройства</a:t>
              </a:r>
            </a:p>
          </p:txBody>
        </p:sp>
        <p:sp>
          <p:nvSpPr>
            <p:cNvPr id="6" name="上下箭头 5"/>
            <p:cNvSpPr/>
            <p:nvPr/>
          </p:nvSpPr>
          <p:spPr>
            <a:xfrm>
              <a:off x="7691628" y="3793791"/>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上下箭头 6"/>
            <p:cNvSpPr/>
            <p:nvPr/>
          </p:nvSpPr>
          <p:spPr>
            <a:xfrm>
              <a:off x="7708171" y="4951011"/>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07383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2341881" y="2963896"/>
            <a:ext cx="7228822" cy="2828684"/>
            <a:chOff x="2481589" y="2992188"/>
            <a:chExt cx="7228822" cy="2828684"/>
          </a:xfrm>
        </p:grpSpPr>
        <p:sp>
          <p:nvSpPr>
            <p:cNvPr id="5" name="Line 4"/>
            <p:cNvSpPr>
              <a:spLocks noChangeShapeType="1"/>
            </p:cNvSpPr>
            <p:nvPr/>
          </p:nvSpPr>
          <p:spPr bwMode="auto">
            <a:xfrm>
              <a:off x="3581796" y="4220111"/>
              <a:ext cx="6013270" cy="0"/>
            </a:xfrm>
            <a:prstGeom prst="line">
              <a:avLst/>
            </a:prstGeom>
            <a:noFill/>
            <a:ln w="28575">
              <a:solidFill>
                <a:schemeClr val="tx1"/>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Line 5"/>
            <p:cNvSpPr>
              <a:spLocks noChangeShapeType="1"/>
            </p:cNvSpPr>
            <p:nvPr/>
          </p:nvSpPr>
          <p:spPr bwMode="auto">
            <a:xfrm>
              <a:off x="3581796" y="4143015"/>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Line 6"/>
            <p:cNvSpPr>
              <a:spLocks noChangeShapeType="1"/>
            </p:cNvSpPr>
            <p:nvPr/>
          </p:nvSpPr>
          <p:spPr bwMode="auto">
            <a:xfrm>
              <a:off x="3581796" y="4082554"/>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Line 8"/>
            <p:cNvSpPr>
              <a:spLocks noChangeShapeType="1"/>
            </p:cNvSpPr>
            <p:nvPr/>
          </p:nvSpPr>
          <p:spPr bwMode="auto">
            <a:xfrm>
              <a:off x="3637246" y="3507040"/>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0f396a1f-6eed-45ad-9d27-51afe80e81b1"/>
            <p:cNvSpPr>
              <a:spLocks noChangeShapeType="1"/>
            </p:cNvSpPr>
            <p:nvPr/>
          </p:nvSpPr>
          <p:spPr bwMode="auto">
            <a:xfrm>
              <a:off x="3614442" y="3431420"/>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e47da75e-752b-4854-9949-a15d10e989ac"/>
            <p:cNvSpPr>
              <a:spLocks noChangeShapeType="1"/>
            </p:cNvSpPr>
            <p:nvPr/>
          </p:nvSpPr>
          <p:spPr bwMode="auto">
            <a:xfrm>
              <a:off x="3648648" y="3369482"/>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4765f128-2931-42bf-9094-f1683c4f5674"/>
            <p:cNvSpPr>
              <a:spLocks noChangeShapeType="1"/>
            </p:cNvSpPr>
            <p:nvPr/>
          </p:nvSpPr>
          <p:spPr bwMode="auto">
            <a:xfrm>
              <a:off x="3546031" y="372082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edfb8ba5-ba1a-47f4-a201-431ce5583e2a"/>
            <p:cNvSpPr>
              <a:spLocks noChangeShapeType="1"/>
            </p:cNvSpPr>
            <p:nvPr/>
          </p:nvSpPr>
          <p:spPr bwMode="auto">
            <a:xfrm>
              <a:off x="3614442" y="364003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dcbc739b-da00-49a2-9a8e-ec4933fd80a3"/>
            <p:cNvSpPr>
              <a:spLocks noChangeShapeType="1"/>
            </p:cNvSpPr>
            <p:nvPr/>
          </p:nvSpPr>
          <p:spPr bwMode="auto">
            <a:xfrm>
              <a:off x="3671451" y="3568977"/>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3d0999a4-7871-4b68-bf93-53a93507d85e"/>
            <p:cNvSpPr>
              <a:spLocks noChangeShapeType="1"/>
            </p:cNvSpPr>
            <p:nvPr/>
          </p:nvSpPr>
          <p:spPr bwMode="auto">
            <a:xfrm>
              <a:off x="3557433" y="3855251"/>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e9374e43-1601-49fb-934c-00686c6c88ea"/>
            <p:cNvSpPr>
              <a:spLocks noChangeShapeType="1"/>
            </p:cNvSpPr>
            <p:nvPr/>
          </p:nvSpPr>
          <p:spPr bwMode="auto">
            <a:xfrm>
              <a:off x="3625844" y="379270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85f5d06e-a8ab-4be8-ae5b-c39492d4dbfd"/>
            <p:cNvSpPr>
              <a:spLocks noChangeShapeType="1"/>
            </p:cNvSpPr>
            <p:nvPr/>
          </p:nvSpPr>
          <p:spPr bwMode="auto">
            <a:xfrm>
              <a:off x="3614442" y="3923693"/>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c8a4ffb3-6042-45b3-8f22-32adfbfbaee2"/>
            <p:cNvSpPr txBox="1">
              <a:spLocks noChangeArrowheads="1"/>
            </p:cNvSpPr>
            <p:nvPr/>
          </p:nvSpPr>
          <p:spPr bwMode="auto">
            <a:xfrm>
              <a:off x="5517464" y="2992188"/>
              <a:ext cx="1804761" cy="307777"/>
            </a:xfrm>
            <a:prstGeom prst="rect">
              <a:avLst/>
            </a:prstGeom>
            <a:noFill/>
            <a:ln w="9525" algn="ctr">
              <a:noFill/>
              <a:miter lim="800000"/>
              <a:headEnd/>
              <a:tailEnd/>
            </a:ln>
          </p:spPr>
          <p:txBody>
            <a:bodyPr wrap="square">
              <a:noAutofit/>
            </a:bodyPr>
            <a:lstStyle>
              <a:defPPr>
                <a:defRPr lang="en-US"/>
              </a:defPPr>
              <a:lvl1pPr algn="ctr">
                <a:lnSpc>
                  <a:spcPct val="100000"/>
                </a:lnSpc>
                <a:spcBef>
                  <a:spcPts val="0"/>
                </a:spcBef>
                <a:buClr>
                  <a:schemeClr val="tx1"/>
                </a:buClr>
                <a:buSzPct val="60000"/>
                <a:defRPr sz="1600" b="1">
                  <a:ea typeface="宋体" pitchFamily="2" charset="-122"/>
                  <a:cs typeface="Arial" panose="020B0604020202020204" pitchFamily="34" charset="0"/>
                </a:defRPr>
              </a:lvl1pPr>
            </a:lstStyle>
            <a:p>
              <a:pPr fontAlgn="ctr"/>
              <a:r>
                <a:rPr lang="ru-RU"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Шина SCSI</a:t>
              </a:r>
            </a:p>
          </p:txBody>
        </p:sp>
        <p:sp>
          <p:nvSpPr>
            <p:cNvPr id="18" name="f41f3aa6-1857-4a9d-84a5-8e2a5fb97483"/>
            <p:cNvSpPr>
              <a:spLocks noChangeArrowheads="1"/>
            </p:cNvSpPr>
            <p:nvPr/>
          </p:nvSpPr>
          <p:spPr bwMode="auto">
            <a:xfrm>
              <a:off x="5737574" y="4368618"/>
              <a:ext cx="1756118" cy="534350"/>
            </a:xfrm>
            <a:prstGeom prst="rect">
              <a:avLst/>
            </a:prstGeom>
            <a:solidFill>
              <a:schemeClr val="bg1"/>
            </a:solidFill>
            <a:ln w="9525" algn="ctr">
              <a:solidFill>
                <a:schemeClr val="tx1"/>
              </a:solidFill>
              <a:miter lim="800000"/>
              <a:headEnd/>
              <a:tailEnd/>
            </a:ln>
          </p:spPr>
          <p:txBody>
            <a:bodyPr wrap="square">
              <a:noAutofit/>
            </a:bodyPr>
            <a:lstStyle/>
            <a:p>
              <a:pPr algn="ctr" fontAlgn="ctr">
                <a:spcBef>
                  <a:spcPts val="0"/>
                </a:spcBef>
                <a:buClr>
                  <a:schemeClr val="tx1"/>
                </a:buClr>
                <a:buSzPct val="60000"/>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Сигнал управления</a:t>
              </a:r>
            </a:p>
          </p:txBody>
        </p:sp>
        <p:sp>
          <p:nvSpPr>
            <p:cNvPr id="19" name="9ae95b4a-5ca1-4649-bd08-c35b5aaa7efc"/>
            <p:cNvSpPr>
              <a:spLocks noChangeArrowheads="1"/>
            </p:cNvSpPr>
            <p:nvPr/>
          </p:nvSpPr>
          <p:spPr bwMode="auto">
            <a:xfrm>
              <a:off x="9462393" y="3234148"/>
              <a:ext cx="248018" cy="1108141"/>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a6679cd1-8de6-428f-aed2-3de3e63949bf"/>
            <p:cNvSpPr>
              <a:spLocks noChangeArrowheads="1"/>
            </p:cNvSpPr>
            <p:nvPr/>
          </p:nvSpPr>
          <p:spPr bwMode="auto">
            <a:xfrm>
              <a:off x="2520103" y="3235458"/>
              <a:ext cx="1344602" cy="1106831"/>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 name="61a4daf3-a389-4ffa-93b7-931928652ae6"/>
            <p:cNvSpPr txBox="1">
              <a:spLocks noChangeArrowheads="1"/>
            </p:cNvSpPr>
            <p:nvPr/>
          </p:nvSpPr>
          <p:spPr bwMode="auto">
            <a:xfrm>
              <a:off x="2481589" y="3282277"/>
              <a:ext cx="1414795" cy="803297"/>
            </a:xfrm>
            <a:prstGeom prst="rect">
              <a:avLst/>
            </a:prstGeom>
            <a:noFill/>
            <a:ln w="9525" algn="ctr">
              <a:noFill/>
              <a:miter lim="800000"/>
              <a:headEnd/>
              <a:tailEnd/>
            </a:ln>
          </p:spPr>
          <p:txBody>
            <a:bodyPr wrap="square">
              <a:noAutofit/>
            </a:bodyPr>
            <a:lstStyle/>
            <a:p>
              <a:pPr algn="ctr" fontAlgn="ctr">
                <a:lnSpc>
                  <a:spcPct val="140000"/>
                </a:lnSpc>
                <a:spcBef>
                  <a:spcPct val="50000"/>
                </a:spcBef>
                <a:buClr>
                  <a:schemeClr val="tx1"/>
                </a:buClr>
                <a:buSzPct val="60000"/>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Адаптер хоста</a:t>
              </a:r>
            </a:p>
            <a:p>
              <a:pPr algn="ctr" fontAlgn="ctr">
                <a:lnSpc>
                  <a:spcPct val="140000"/>
                </a:lnSpc>
                <a:spcBef>
                  <a:spcPct val="50000"/>
                </a:spcBef>
                <a:buClr>
                  <a:schemeClr val="tx1"/>
                </a:buClr>
                <a:buSzPct val="60000"/>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SCSI ID 7</a:t>
              </a:r>
            </a:p>
          </p:txBody>
        </p:sp>
        <p:grpSp>
          <p:nvGrpSpPr>
            <p:cNvPr id="22" name="Groep 6"/>
            <p:cNvGrpSpPr/>
            <p:nvPr/>
          </p:nvGrpSpPr>
          <p:grpSpPr>
            <a:xfrm>
              <a:off x="4326951" y="3384112"/>
              <a:ext cx="1097280" cy="1605546"/>
              <a:chOff x="3008908" y="3167730"/>
              <a:chExt cx="977770" cy="1676530"/>
            </a:xfrm>
          </p:grpSpPr>
          <p:sp>
            <p:nvSpPr>
              <p:cNvPr id="54" name="Line 22"/>
              <p:cNvSpPr>
                <a:spLocks noChangeShapeType="1"/>
              </p:cNvSpPr>
              <p:nvPr/>
            </p:nvSpPr>
            <p:spPr bwMode="auto">
              <a:xfrm flipV="1">
                <a:off x="3008908" y="3167730"/>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562f0b80-d652-4604-b1ef-628e157ff698"/>
              <p:cNvSpPr>
                <a:spLocks noChangeShapeType="1"/>
              </p:cNvSpPr>
              <p:nvPr/>
            </p:nvSpPr>
            <p:spPr bwMode="auto">
              <a:xfrm flipV="1">
                <a:off x="3083362" y="3231281"/>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9187230a-35cd-4074-87a5-fee7b4ef5fb2"/>
              <p:cNvSpPr>
                <a:spLocks noChangeShapeType="1"/>
              </p:cNvSpPr>
              <p:nvPr/>
            </p:nvSpPr>
            <p:spPr bwMode="auto">
              <a:xfrm flipV="1">
                <a:off x="3153174" y="3312624"/>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58fb98bc-11f2-475a-a8fb-b8baeca757d3"/>
              <p:cNvSpPr>
                <a:spLocks noChangeShapeType="1"/>
              </p:cNvSpPr>
              <p:nvPr/>
            </p:nvSpPr>
            <p:spPr bwMode="auto">
              <a:xfrm flipV="1">
                <a:off x="3223026" y="3374920"/>
                <a:ext cx="0" cy="1457435"/>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aab4b48e-3e3c-4935-a553-6a8d1c84d29e"/>
              <p:cNvSpPr>
                <a:spLocks noChangeShapeType="1"/>
              </p:cNvSpPr>
              <p:nvPr/>
            </p:nvSpPr>
            <p:spPr bwMode="auto">
              <a:xfrm flipV="1">
                <a:off x="3295734" y="3451502"/>
                <a:ext cx="0" cy="1383234"/>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718a381c-d8dd-4ae5-9564-4355083da72e"/>
              <p:cNvSpPr>
                <a:spLocks noChangeShapeType="1"/>
              </p:cNvSpPr>
              <p:nvPr/>
            </p:nvSpPr>
            <p:spPr bwMode="auto">
              <a:xfrm flipV="1">
                <a:off x="3369833" y="3532846"/>
                <a:ext cx="0" cy="1309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d42f8329-83e5-49bd-ae5b-fa88659cf34b"/>
              <p:cNvSpPr>
                <a:spLocks noChangeShapeType="1"/>
              </p:cNvSpPr>
              <p:nvPr/>
            </p:nvSpPr>
            <p:spPr bwMode="auto">
              <a:xfrm flipH="1" flipV="1">
                <a:off x="3445558" y="3607047"/>
                <a:ext cx="695" cy="1232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672e1908-9caf-4c47-b77f-cf230ff434f6"/>
              <p:cNvSpPr>
                <a:spLocks noChangeShapeType="1"/>
              </p:cNvSpPr>
              <p:nvPr/>
            </p:nvSpPr>
            <p:spPr bwMode="auto">
              <a:xfrm flipV="1">
                <a:off x="3520649" y="3674104"/>
                <a:ext cx="0" cy="1155870"/>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8d1bb05f-d798-4aa1-a73c-778bd0962ace"/>
              <p:cNvSpPr>
                <a:spLocks noChangeShapeType="1"/>
              </p:cNvSpPr>
              <p:nvPr/>
            </p:nvSpPr>
            <p:spPr bwMode="auto">
              <a:xfrm flipV="1">
                <a:off x="3592366" y="3744669"/>
                <a:ext cx="0" cy="108292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72648764-b535-4c01-a62a-e70c4efa5c59"/>
              <p:cNvSpPr>
                <a:spLocks noChangeShapeType="1"/>
              </p:cNvSpPr>
              <p:nvPr/>
            </p:nvSpPr>
            <p:spPr bwMode="auto">
              <a:xfrm flipV="1">
                <a:off x="3819897" y="3912797"/>
                <a:ext cx="4146" cy="860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151883a8-13ca-47af-90ae-bcd276aa3d22"/>
              <p:cNvSpPr>
                <a:spLocks noChangeShapeType="1"/>
              </p:cNvSpPr>
              <p:nvPr/>
            </p:nvSpPr>
            <p:spPr bwMode="auto">
              <a:xfrm flipV="1">
                <a:off x="3893688" y="3989378"/>
                <a:ext cx="5445" cy="783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2e67a692-bcca-44ba-9a87-e94f110de131"/>
              <p:cNvSpPr>
                <a:spLocks noChangeShapeType="1"/>
              </p:cNvSpPr>
              <p:nvPr/>
            </p:nvSpPr>
            <p:spPr bwMode="auto">
              <a:xfrm flipV="1">
                <a:off x="3986678" y="4056148"/>
                <a:ext cx="0" cy="707158"/>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3" name="Groep 109"/>
            <p:cNvGrpSpPr/>
            <p:nvPr/>
          </p:nvGrpSpPr>
          <p:grpSpPr>
            <a:xfrm>
              <a:off x="7980751" y="3365828"/>
              <a:ext cx="1097280" cy="1605546"/>
              <a:chOff x="3008908" y="3167730"/>
              <a:chExt cx="977770" cy="1676530"/>
            </a:xfrm>
          </p:grpSpPr>
          <p:sp>
            <p:nvSpPr>
              <p:cNvPr id="42" name="Line 22"/>
              <p:cNvSpPr>
                <a:spLocks noChangeShapeType="1"/>
              </p:cNvSpPr>
              <p:nvPr/>
            </p:nvSpPr>
            <p:spPr bwMode="auto">
              <a:xfrm flipV="1">
                <a:off x="3008908" y="3167730"/>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562f0b80-d652-4604-b1ef-628e157ff698"/>
              <p:cNvSpPr>
                <a:spLocks noChangeShapeType="1"/>
              </p:cNvSpPr>
              <p:nvPr/>
            </p:nvSpPr>
            <p:spPr bwMode="auto">
              <a:xfrm flipV="1">
                <a:off x="3083362" y="3231281"/>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9187230a-35cd-4074-87a5-fee7b4ef5fb2"/>
              <p:cNvSpPr>
                <a:spLocks noChangeShapeType="1"/>
              </p:cNvSpPr>
              <p:nvPr/>
            </p:nvSpPr>
            <p:spPr bwMode="auto">
              <a:xfrm flipV="1">
                <a:off x="3153174" y="3312624"/>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58fb98bc-11f2-475a-a8fb-b8baeca757d3"/>
              <p:cNvSpPr>
                <a:spLocks noChangeShapeType="1"/>
              </p:cNvSpPr>
              <p:nvPr/>
            </p:nvSpPr>
            <p:spPr bwMode="auto">
              <a:xfrm flipV="1">
                <a:off x="3223026" y="3374920"/>
                <a:ext cx="0" cy="1457435"/>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aab4b48e-3e3c-4935-a553-6a8d1c84d29e"/>
              <p:cNvSpPr>
                <a:spLocks noChangeShapeType="1"/>
              </p:cNvSpPr>
              <p:nvPr/>
            </p:nvSpPr>
            <p:spPr bwMode="auto">
              <a:xfrm flipV="1">
                <a:off x="3295734" y="3451502"/>
                <a:ext cx="0" cy="1383234"/>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718a381c-d8dd-4ae5-9564-4355083da72e"/>
              <p:cNvSpPr>
                <a:spLocks noChangeShapeType="1"/>
              </p:cNvSpPr>
              <p:nvPr/>
            </p:nvSpPr>
            <p:spPr bwMode="auto">
              <a:xfrm flipV="1">
                <a:off x="3369833" y="3532846"/>
                <a:ext cx="0" cy="1309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d42f8329-83e5-49bd-ae5b-fa88659cf34b"/>
              <p:cNvSpPr>
                <a:spLocks noChangeShapeType="1"/>
              </p:cNvSpPr>
              <p:nvPr/>
            </p:nvSpPr>
            <p:spPr bwMode="auto">
              <a:xfrm flipH="1" flipV="1">
                <a:off x="3445558" y="3607047"/>
                <a:ext cx="695" cy="1232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672e1908-9caf-4c47-b77f-cf230ff434f6"/>
              <p:cNvSpPr>
                <a:spLocks noChangeShapeType="1"/>
              </p:cNvSpPr>
              <p:nvPr/>
            </p:nvSpPr>
            <p:spPr bwMode="auto">
              <a:xfrm flipV="1">
                <a:off x="3520649" y="3674104"/>
                <a:ext cx="0" cy="1155870"/>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8d1bb05f-d798-4aa1-a73c-778bd0962ace"/>
              <p:cNvSpPr>
                <a:spLocks noChangeShapeType="1"/>
              </p:cNvSpPr>
              <p:nvPr/>
            </p:nvSpPr>
            <p:spPr bwMode="auto">
              <a:xfrm flipV="1">
                <a:off x="3592366" y="3744669"/>
                <a:ext cx="0" cy="108292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72648764-b535-4c01-a62a-e70c4efa5c59"/>
              <p:cNvSpPr>
                <a:spLocks noChangeShapeType="1"/>
              </p:cNvSpPr>
              <p:nvPr/>
            </p:nvSpPr>
            <p:spPr bwMode="auto">
              <a:xfrm flipV="1">
                <a:off x="3819897" y="3912797"/>
                <a:ext cx="4146" cy="860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151883a8-13ca-47af-90ae-bcd276aa3d22"/>
              <p:cNvSpPr>
                <a:spLocks noChangeShapeType="1"/>
              </p:cNvSpPr>
              <p:nvPr/>
            </p:nvSpPr>
            <p:spPr bwMode="auto">
              <a:xfrm flipV="1">
                <a:off x="3893688" y="3989378"/>
                <a:ext cx="5445" cy="783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2e67a692-bcca-44ba-9a87-e94f110de131"/>
              <p:cNvSpPr>
                <a:spLocks noChangeShapeType="1"/>
              </p:cNvSpPr>
              <p:nvPr/>
            </p:nvSpPr>
            <p:spPr bwMode="auto">
              <a:xfrm flipV="1">
                <a:off x="3986678" y="4056148"/>
                <a:ext cx="0" cy="707158"/>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6" name="Groep 118"/>
            <p:cNvGrpSpPr/>
            <p:nvPr/>
          </p:nvGrpSpPr>
          <p:grpSpPr>
            <a:xfrm>
              <a:off x="4066647" y="5184705"/>
              <a:ext cx="5129144" cy="586715"/>
              <a:chOff x="2710288" y="5475303"/>
              <a:chExt cx="4570517" cy="612652"/>
            </a:xfrm>
            <a:solidFill>
              <a:schemeClr val="bg1"/>
            </a:solidFill>
          </p:grpSpPr>
          <p:sp>
            <p:nvSpPr>
              <p:cNvPr id="39" name="ba24159e-518c-44bd-8fbd-85bb84641cac"/>
              <p:cNvSpPr>
                <a:spLocks noChangeArrowheads="1"/>
              </p:cNvSpPr>
              <p:nvPr/>
            </p:nvSpPr>
            <p:spPr bwMode="auto">
              <a:xfrm>
                <a:off x="2710288" y="5475303"/>
                <a:ext cx="535139" cy="306326"/>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d67eb36f-c8c2-4315-ae50-fc629b3601b4"/>
              <p:cNvSpPr>
                <a:spLocks noChangeArrowheads="1"/>
              </p:cNvSpPr>
              <p:nvPr/>
            </p:nvSpPr>
            <p:spPr bwMode="auto">
              <a:xfrm>
                <a:off x="3091922" y="5732702"/>
                <a:ext cx="535139" cy="306327"/>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43b0a82f-492a-46f8-b78a-f026660bf2b1"/>
              <p:cNvSpPr>
                <a:spLocks noChangeArrowheads="1"/>
              </p:cNvSpPr>
              <p:nvPr/>
            </p:nvSpPr>
            <p:spPr bwMode="auto">
              <a:xfrm>
                <a:off x="6745666" y="5781629"/>
                <a:ext cx="535139" cy="306326"/>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43b0a82f-492a-46f8-b78a-f026660bf2b1"/>
              <p:cNvSpPr>
                <a:spLocks noChangeArrowheads="1"/>
              </p:cNvSpPr>
              <p:nvPr/>
            </p:nvSpPr>
            <p:spPr bwMode="auto">
              <a:xfrm>
                <a:off x="6367874" y="5527728"/>
                <a:ext cx="535139" cy="306326"/>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7" name="8c355868-d3e6-4810-b61c-8a50a353d71f"/>
            <p:cNvSpPr txBox="1">
              <a:spLocks noChangeArrowheads="1"/>
            </p:cNvSpPr>
            <p:nvPr/>
          </p:nvSpPr>
          <p:spPr bwMode="auto">
            <a:xfrm>
              <a:off x="4473886" y="5397355"/>
              <a:ext cx="638316" cy="350865"/>
            </a:xfrm>
            <a:prstGeom prst="rect">
              <a:avLst/>
            </a:prstGeom>
            <a:noFill/>
            <a:ln>
              <a:noFill/>
            </a:ln>
          </p:spPr>
          <p:txBody>
            <a:bodyPr wrap="square">
              <a:noAutofit/>
            </a:bodyPr>
            <a:lstStyle/>
            <a:p>
              <a:pPr algn="ctr" fontAlgn="ctr">
                <a:lnSpc>
                  <a:spcPct val="140000"/>
                </a:lnSpc>
                <a:spcBef>
                  <a:spcPct val="50000"/>
                </a:spcBef>
                <a:buClr>
                  <a:schemeClr val="tx1"/>
                </a:buClr>
                <a:buSzPct val="60000"/>
              </a:pPr>
              <a:r>
                <a:rPr lang="ru-RU" sz="1100" b="1" dirty="0">
                  <a:latin typeface="Huawei Sans" panose="020C0503030203020204" pitchFamily="34" charset="0"/>
                  <a:ea typeface="方正兰亭黑简体" panose="02000000000000000000" pitchFamily="2" charset="-122"/>
                  <a:sym typeface="Huawei Sans" panose="020C0503030203020204" pitchFamily="34" charset="0"/>
                </a:rPr>
                <a:t>LUN 2</a:t>
              </a:r>
            </a:p>
          </p:txBody>
        </p:sp>
        <p:sp>
          <p:nvSpPr>
            <p:cNvPr id="29" name="8c355868-d3e6-4810-b61c-8a50a353d71f"/>
            <p:cNvSpPr txBox="1">
              <a:spLocks noChangeArrowheads="1"/>
            </p:cNvSpPr>
            <p:nvPr/>
          </p:nvSpPr>
          <p:spPr bwMode="auto">
            <a:xfrm>
              <a:off x="8595042" y="5470007"/>
              <a:ext cx="638315" cy="350865"/>
            </a:xfrm>
            <a:prstGeom prst="rect">
              <a:avLst/>
            </a:prstGeom>
            <a:noFill/>
            <a:ln w="9525" algn="ctr">
              <a:noFill/>
              <a:miter lim="800000"/>
              <a:headEnd/>
              <a:tailEnd/>
            </a:ln>
          </p:spPr>
          <p:txBody>
            <a:bodyPr wrap="square">
              <a:noAutofit/>
            </a:bodyPr>
            <a:lstStyle/>
            <a:p>
              <a:pPr algn="ctr" fontAlgn="ctr">
                <a:lnSpc>
                  <a:spcPct val="140000"/>
                </a:lnSpc>
                <a:spcBef>
                  <a:spcPct val="50000"/>
                </a:spcBef>
                <a:buClr>
                  <a:schemeClr val="tx1"/>
                </a:buClr>
                <a:buSzPct val="60000"/>
              </a:pPr>
              <a:r>
                <a:rPr lang="ru-RU" sz="1100" b="1" dirty="0">
                  <a:latin typeface="Huawei Sans" panose="020C0503030203020204" pitchFamily="34" charset="0"/>
                  <a:ea typeface="方正兰亭黑简体" panose="02000000000000000000" pitchFamily="2" charset="-122"/>
                  <a:sym typeface="Huawei Sans" panose="020C0503030203020204" pitchFamily="34" charset="0"/>
                </a:rPr>
                <a:t>LUN 1</a:t>
              </a:r>
            </a:p>
          </p:txBody>
        </p:sp>
        <p:sp>
          <p:nvSpPr>
            <p:cNvPr id="30" name="54c017b6-20b7-46ba-9735-4cc2bc7548c1"/>
            <p:cNvSpPr txBox="1">
              <a:spLocks noChangeArrowheads="1"/>
            </p:cNvSpPr>
            <p:nvPr/>
          </p:nvSpPr>
          <p:spPr bwMode="auto">
            <a:xfrm>
              <a:off x="4046757" y="5161049"/>
              <a:ext cx="638315" cy="350865"/>
            </a:xfrm>
            <a:prstGeom prst="rect">
              <a:avLst/>
            </a:prstGeom>
            <a:noFill/>
            <a:ln>
              <a:noFill/>
            </a:ln>
          </p:spPr>
          <p:txBody>
            <a:bodyPr wrap="square">
              <a:noAutofit/>
            </a:bodyPr>
            <a:lstStyle/>
            <a:p>
              <a:pPr algn="ctr" fontAlgn="ctr">
                <a:lnSpc>
                  <a:spcPct val="140000"/>
                </a:lnSpc>
                <a:spcBef>
                  <a:spcPct val="50000"/>
                </a:spcBef>
                <a:buClr>
                  <a:schemeClr val="tx1"/>
                </a:buClr>
                <a:buSzPct val="60000"/>
              </a:pPr>
              <a:r>
                <a:rPr lang="ru-RU" sz="1100" b="1" dirty="0">
                  <a:latin typeface="Huawei Sans" panose="020C0503030203020204" pitchFamily="34" charset="0"/>
                  <a:ea typeface="方正兰亭黑简体" panose="02000000000000000000" pitchFamily="2" charset="-122"/>
                  <a:sym typeface="Huawei Sans" panose="020C0503030203020204" pitchFamily="34" charset="0"/>
                </a:rPr>
                <a:t>LUN 0</a:t>
              </a:r>
            </a:p>
          </p:txBody>
        </p:sp>
        <p:sp>
          <p:nvSpPr>
            <p:cNvPr id="32" name="54c017b6-20b7-46ba-9735-4cc2bc7548c1"/>
            <p:cNvSpPr txBox="1">
              <a:spLocks noChangeArrowheads="1"/>
            </p:cNvSpPr>
            <p:nvPr/>
          </p:nvSpPr>
          <p:spPr bwMode="auto">
            <a:xfrm>
              <a:off x="8171278" y="5210161"/>
              <a:ext cx="638315" cy="350865"/>
            </a:xfrm>
            <a:prstGeom prst="rect">
              <a:avLst/>
            </a:prstGeom>
            <a:noFill/>
            <a:ln w="9525" algn="ctr">
              <a:noFill/>
              <a:miter lim="800000"/>
              <a:headEnd/>
              <a:tailEnd/>
            </a:ln>
          </p:spPr>
          <p:txBody>
            <a:bodyPr wrap="square">
              <a:noAutofit/>
            </a:bodyPr>
            <a:lstStyle/>
            <a:p>
              <a:pPr algn="ctr" fontAlgn="ctr">
                <a:lnSpc>
                  <a:spcPct val="140000"/>
                </a:lnSpc>
                <a:spcBef>
                  <a:spcPct val="50000"/>
                </a:spcBef>
                <a:buClr>
                  <a:schemeClr val="tx1"/>
                </a:buClr>
                <a:buSzPct val="60000"/>
              </a:pPr>
              <a:r>
                <a:rPr lang="ru-RU" sz="1100" b="1" dirty="0">
                  <a:latin typeface="Huawei Sans" panose="020C0503030203020204" pitchFamily="34" charset="0"/>
                  <a:ea typeface="方正兰亭黑简体" panose="02000000000000000000" pitchFamily="2" charset="-122"/>
                  <a:sym typeface="Huawei Sans" panose="020C0503030203020204" pitchFamily="34" charset="0"/>
                </a:rPr>
                <a:t>LUN 0</a:t>
              </a:r>
            </a:p>
          </p:txBody>
        </p:sp>
        <p:sp>
          <p:nvSpPr>
            <p:cNvPr id="33" name="802ac149-4b07-4201-87f6-df1a663842ce"/>
            <p:cNvSpPr>
              <a:spLocks noChangeArrowheads="1"/>
            </p:cNvSpPr>
            <p:nvPr/>
          </p:nvSpPr>
          <p:spPr bwMode="auto">
            <a:xfrm>
              <a:off x="4166474" y="4459474"/>
              <a:ext cx="1381155" cy="551273"/>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fontAlgn="ctr">
                <a:spcBef>
                  <a:spcPts val="0"/>
                </a:spcBef>
                <a:buClr>
                  <a:schemeClr val="tx1"/>
                </a:buClr>
                <a:buSzPct val="60000"/>
              </a:pP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Массив SCSI</a:t>
              </a:r>
            </a:p>
            <a:p>
              <a:pPr algn="ctr" fontAlgn="ctr">
                <a:spcBef>
                  <a:spcPts val="0"/>
                </a:spcBef>
                <a:buClr>
                  <a:schemeClr val="tx1"/>
                </a:buClr>
                <a:buSzPct val="60000"/>
              </a:pP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ID 0</a:t>
              </a:r>
            </a:p>
          </p:txBody>
        </p:sp>
        <p:sp>
          <p:nvSpPr>
            <p:cNvPr id="35" name="802ac149-4b07-4201-87f6-df1a663842ce"/>
            <p:cNvSpPr>
              <a:spLocks noChangeArrowheads="1"/>
            </p:cNvSpPr>
            <p:nvPr/>
          </p:nvSpPr>
          <p:spPr bwMode="auto">
            <a:xfrm>
              <a:off x="7831655" y="4459473"/>
              <a:ext cx="1381155" cy="551274"/>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fontAlgn="ctr">
                <a:spcBef>
                  <a:spcPts val="0"/>
                </a:spcBef>
                <a:buClr>
                  <a:schemeClr val="tx1"/>
                </a:buClr>
                <a:buSzPct val="60000"/>
              </a:pP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Массив SCSI</a:t>
              </a:r>
            </a:p>
            <a:p>
              <a:pPr algn="ctr" fontAlgn="ctr">
                <a:spcBef>
                  <a:spcPts val="0"/>
                </a:spcBef>
                <a:buClr>
                  <a:schemeClr val="tx1"/>
                </a:buClr>
                <a:buSzPct val="60000"/>
              </a:pP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ID 5</a:t>
              </a:r>
            </a:p>
          </p:txBody>
        </p:sp>
        <p:sp>
          <p:nvSpPr>
            <p:cNvPr id="25" name="ef137954-99f7-4163-ad56-0e02d63e8c0f"/>
            <p:cNvSpPr>
              <a:spLocks noChangeArrowheads="1"/>
            </p:cNvSpPr>
            <p:nvPr/>
          </p:nvSpPr>
          <p:spPr bwMode="auto">
            <a:xfrm>
              <a:off x="5761069" y="3431420"/>
              <a:ext cx="1709122" cy="393954"/>
            </a:xfrm>
            <a:prstGeom prst="rect">
              <a:avLst/>
            </a:prstGeom>
            <a:noFill/>
            <a:ln w="38100" algn="ctr">
              <a:noFill/>
              <a:miter lim="800000"/>
              <a:headEnd/>
              <a:tailEnd/>
            </a:ln>
          </p:spPr>
          <p:txBody>
            <a:bodyPr wrap="square">
              <a:noAutofit/>
            </a:bodyPr>
            <a:lstStyle/>
            <a:p>
              <a:pPr algn="ctr" fontAlgn="ctr">
                <a:lnSpc>
                  <a:spcPct val="140000"/>
                </a:lnSpc>
                <a:spcBef>
                  <a:spcPct val="50000"/>
                </a:spcBef>
                <a:buClr>
                  <a:schemeClr val="tx1"/>
                </a:buClr>
                <a:buSzPct val="60000"/>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Шина данных/адреса</a:t>
              </a:r>
            </a:p>
          </p:txBody>
        </p:sp>
      </p:grpSp>
      <p:sp>
        <p:nvSpPr>
          <p:cNvPr id="2" name="标题 1"/>
          <p:cNvSpPr>
            <a:spLocks noGrp="1"/>
          </p:cNvSpPr>
          <p:nvPr>
            <p:ph type="title"/>
          </p:nvPr>
        </p:nvSpPr>
        <p:spPr/>
        <p:txBody>
          <a:bodyPr wrap="square">
            <a:noAutofit/>
          </a:bodyPr>
          <a:lstStyle/>
          <a:p>
            <a:r>
              <a:rPr lang="ru-RU" dirty="0"/>
              <a:t>Протокол SCSI и система хранения</a:t>
            </a:r>
          </a:p>
        </p:txBody>
      </p:sp>
      <p:sp>
        <p:nvSpPr>
          <p:cNvPr id="3" name="文本占位符 2"/>
          <p:cNvSpPr>
            <a:spLocks noGrp="1"/>
          </p:cNvSpPr>
          <p:nvPr>
            <p:ph type="body" sz="quarter" idx="10"/>
          </p:nvPr>
        </p:nvSpPr>
        <p:spPr>
          <a:xfrm>
            <a:off x="731838" y="1098433"/>
            <a:ext cx="10728326" cy="4875042"/>
          </a:xfrm>
        </p:spPr>
        <p:txBody>
          <a:bodyPr wrap="square">
            <a:noAutofit/>
          </a:bodyPr>
          <a:lstStyle/>
          <a:p>
            <a:pPr algn="l"/>
            <a:r>
              <a:rPr lang="ru-RU" sz="2000" dirty="0"/>
              <a:t>Протокол SCSI — это основной протокол, используемый для связи между хостами и устройствами хранения.</a:t>
            </a:r>
          </a:p>
          <a:p>
            <a:pPr algn="l"/>
            <a:r>
              <a:rPr lang="ru-RU" sz="2000" dirty="0"/>
              <a:t>DAS использует протокол SCSI для обеспечения взаимодействия между хостами и устройствами хранения.</a:t>
            </a:r>
          </a:p>
          <a:p>
            <a:pPr algn="l"/>
            <a:endParaRPr lang="en-US" altLang="zh-CN" dirty="0">
              <a:sym typeface="Huawei Sans" panose="020C0503030203020204" pitchFamily="34" charset="0"/>
            </a:endParaRPr>
          </a:p>
        </p:txBody>
      </p:sp>
      <p:sp>
        <p:nvSpPr>
          <p:cNvPr id="71" name="43b0a82f-492a-46f8-b78a-f026660bf2b1"/>
          <p:cNvSpPr>
            <a:spLocks noChangeArrowheads="1"/>
          </p:cNvSpPr>
          <p:nvPr/>
        </p:nvSpPr>
        <p:spPr bwMode="auto">
          <a:xfrm>
            <a:off x="4855703" y="5206616"/>
            <a:ext cx="600546" cy="293357"/>
          </a:xfrm>
          <a:prstGeom prst="can">
            <a:avLst>
              <a:gd name="adj" fmla="val 32843"/>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4f9f5991-d90c-4f42-90cb-996d138a4efe"/>
          <p:cNvSpPr txBox="1">
            <a:spLocks noChangeArrowheads="1"/>
          </p:cNvSpPr>
          <p:nvPr/>
        </p:nvSpPr>
        <p:spPr bwMode="auto">
          <a:xfrm>
            <a:off x="4883993" y="5196029"/>
            <a:ext cx="660758" cy="350865"/>
          </a:xfrm>
          <a:prstGeom prst="rect">
            <a:avLst/>
          </a:prstGeom>
          <a:noFill/>
          <a:ln>
            <a:noFill/>
          </a:ln>
        </p:spPr>
        <p:txBody>
          <a:bodyPr wrap="square">
            <a:noAutofit/>
          </a:bodyPr>
          <a:lstStyle/>
          <a:p>
            <a:pPr algn="ctr" fontAlgn="ctr">
              <a:lnSpc>
                <a:spcPct val="140000"/>
              </a:lnSpc>
              <a:spcBef>
                <a:spcPct val="50000"/>
              </a:spcBef>
              <a:buClr>
                <a:schemeClr val="tx1"/>
              </a:buClr>
              <a:buSzPct val="60000"/>
            </a:pPr>
            <a:r>
              <a:rPr lang="ru-RU" sz="1100" b="1" dirty="0">
                <a:latin typeface="Huawei Sans" panose="020C0503030203020204" pitchFamily="34" charset="0"/>
                <a:ea typeface="方正兰亭黑简体" panose="02000000000000000000" pitchFamily="2" charset="-122"/>
                <a:sym typeface="Huawei Sans" panose="020C0503030203020204" pitchFamily="34" charset="0"/>
              </a:rPr>
              <a:t>LUN 1</a:t>
            </a:r>
          </a:p>
        </p:txBody>
      </p:sp>
    </p:spTree>
    <p:extLst>
      <p:ext uri="{BB962C8B-B14F-4D97-AF65-F5344CB8AC3E}">
        <p14:creationId xmlns:p14="http://schemas.microsoft.com/office/powerpoint/2010/main" val="2487061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Адресация протокола SCSI</a:t>
            </a:r>
          </a:p>
        </p:txBody>
      </p:sp>
      <p:pic>
        <p:nvPicPr>
          <p:cNvPr id="3" name="Picture 39" descr="D:\2012\美化PPT\新增\分层\美化24\红色条.png"/>
          <p:cNvPicPr>
            <a:picLocks noChangeAspect="1" noChangeArrowheads="1"/>
          </p:cNvPicPr>
          <p:nvPr/>
        </p:nvPicPr>
        <p:blipFill>
          <a:blip r:embed="rId3" cstate="print"/>
          <a:srcRect/>
          <a:stretch>
            <a:fillRect/>
          </a:stretch>
        </p:blipFill>
        <p:spPr bwMode="auto">
          <a:xfrm>
            <a:off x="5322290" y="4187037"/>
            <a:ext cx="6458893" cy="890111"/>
          </a:xfrm>
          <a:prstGeom prst="rect">
            <a:avLst/>
          </a:prstGeom>
          <a:noFill/>
          <a:ln w="9525">
            <a:noFill/>
            <a:miter lim="800000"/>
            <a:headEnd/>
            <a:tailEnd/>
          </a:ln>
        </p:spPr>
      </p:pic>
      <p:sp>
        <p:nvSpPr>
          <p:cNvPr id="4" name="Text Box 8"/>
          <p:cNvSpPr txBox="1">
            <a:spLocks noChangeArrowheads="1"/>
          </p:cNvSpPr>
          <p:nvPr/>
        </p:nvSpPr>
        <p:spPr bwMode="auto">
          <a:xfrm>
            <a:off x="5394299" y="4287620"/>
            <a:ext cx="1516962" cy="1015663"/>
          </a:xfrm>
          <a:prstGeom prst="rect">
            <a:avLst/>
          </a:prstGeom>
          <a:noFill/>
          <a:ln w="9525">
            <a:noFill/>
            <a:miter lim="800000"/>
            <a:headEnd/>
            <a:tailEnd/>
          </a:ln>
        </p:spPr>
        <p:txBody>
          <a:bodyPr wrap="square">
            <a:noAutofit/>
          </a:bodyPr>
          <a:lstStyle/>
          <a:p>
            <a:pPr algn="ctr" fontAlgn="ctr"/>
            <a:r>
              <a:rPr lang="ru-RU"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Номер логического блока</a:t>
            </a:r>
          </a:p>
        </p:txBody>
      </p:sp>
      <p:pic>
        <p:nvPicPr>
          <p:cNvPr id="5" name="Picture 3" descr="D:\2012\美化PPT\新增\分层\美化24-1\3.png"/>
          <p:cNvPicPr>
            <a:picLocks noChangeAspect="1" noChangeArrowheads="1"/>
          </p:cNvPicPr>
          <p:nvPr/>
        </p:nvPicPr>
        <p:blipFill>
          <a:blip r:embed="rId4" cstate="print"/>
          <a:srcRect/>
          <a:stretch>
            <a:fillRect/>
          </a:stretch>
        </p:blipFill>
        <p:spPr bwMode="auto">
          <a:xfrm rot="17138355" flipH="1">
            <a:off x="2786014" y="2373405"/>
            <a:ext cx="1428541" cy="1603354"/>
          </a:xfrm>
          <a:prstGeom prst="rect">
            <a:avLst/>
          </a:prstGeom>
          <a:noFill/>
          <a:ln w="9525">
            <a:noFill/>
            <a:miter lim="800000"/>
            <a:headEnd/>
            <a:tailEnd/>
          </a:ln>
        </p:spPr>
      </p:pic>
      <p:pic>
        <p:nvPicPr>
          <p:cNvPr id="6" name="Picture 36" descr="D:\2012\美化PPT\新增\分层\美化24\蓝色条.png"/>
          <p:cNvPicPr>
            <a:picLocks noChangeAspect="1" noChangeArrowheads="1"/>
          </p:cNvPicPr>
          <p:nvPr/>
        </p:nvPicPr>
        <p:blipFill>
          <a:blip r:embed="rId5" cstate="print"/>
          <a:srcRect/>
          <a:stretch>
            <a:fillRect/>
          </a:stretch>
        </p:blipFill>
        <p:spPr bwMode="auto">
          <a:xfrm>
            <a:off x="4011898" y="2883597"/>
            <a:ext cx="6629598" cy="1015408"/>
          </a:xfrm>
          <a:prstGeom prst="rect">
            <a:avLst/>
          </a:prstGeom>
          <a:noFill/>
          <a:ln w="9525">
            <a:noFill/>
            <a:miter lim="800000"/>
            <a:headEnd/>
            <a:tailEnd/>
          </a:ln>
        </p:spPr>
      </p:pic>
      <p:pic>
        <p:nvPicPr>
          <p:cNvPr id="7" name="Picture 38" descr="D:\2012\美化PPT\新增\分层\美化24\绿色条.png"/>
          <p:cNvPicPr>
            <a:picLocks noChangeAspect="1" noChangeArrowheads="1"/>
          </p:cNvPicPr>
          <p:nvPr/>
        </p:nvPicPr>
        <p:blipFill>
          <a:blip r:embed="rId6" cstate="print"/>
          <a:srcRect/>
          <a:stretch>
            <a:fillRect/>
          </a:stretch>
        </p:blipFill>
        <p:spPr bwMode="auto">
          <a:xfrm>
            <a:off x="2643747" y="1515055"/>
            <a:ext cx="4428492" cy="1006527"/>
          </a:xfrm>
          <a:prstGeom prst="rect">
            <a:avLst/>
          </a:prstGeom>
          <a:noFill/>
          <a:ln w="9525">
            <a:noFill/>
            <a:miter lim="800000"/>
            <a:headEnd/>
            <a:tailEnd/>
          </a:ln>
        </p:spPr>
      </p:pic>
      <p:sp>
        <p:nvSpPr>
          <p:cNvPr id="8" name="Text Box 8"/>
          <p:cNvSpPr txBox="1">
            <a:spLocks noChangeArrowheads="1"/>
          </p:cNvSpPr>
          <p:nvPr/>
        </p:nvSpPr>
        <p:spPr bwMode="auto">
          <a:xfrm>
            <a:off x="3875458" y="1863486"/>
            <a:ext cx="3035803" cy="707886"/>
          </a:xfrm>
          <a:prstGeom prst="rect">
            <a:avLst/>
          </a:prstGeom>
          <a:noFill/>
          <a:ln w="9525">
            <a:noFill/>
            <a:miter lim="800000"/>
            <a:headEnd/>
            <a:tailEnd/>
          </a:ln>
        </p:spPr>
        <p:txBody>
          <a:bodyPr wrap="square">
            <a:noAutofit/>
          </a:bodyPr>
          <a:lstStyle/>
          <a:p>
            <a:pPr algn="ctr" fontAlgn="ct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Различает шины </a:t>
            </a:r>
            <a:r>
              <a:rPr lang="ru-RU" sz="1400" b="1" dirty="0" smtClean="0">
                <a:latin typeface="Huawei Sans" panose="020C0503030203020204" pitchFamily="34" charset="0"/>
                <a:ea typeface="方正兰亭黑简体" panose="02000000000000000000" pitchFamily="2" charset="-122"/>
                <a:sym typeface="Huawei Sans" panose="020C0503030203020204" pitchFamily="34" charset="0"/>
              </a:rPr>
              <a:t>SCSI</a:t>
            </a:r>
            <a:endParaRPr lang="ru-RU"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Text Box 8"/>
          <p:cNvSpPr txBox="1">
            <a:spLocks noChangeArrowheads="1"/>
          </p:cNvSpPr>
          <p:nvPr/>
        </p:nvSpPr>
        <p:spPr bwMode="auto">
          <a:xfrm>
            <a:off x="5695949" y="3132704"/>
            <a:ext cx="4614241" cy="707886"/>
          </a:xfrm>
          <a:prstGeom prst="rect">
            <a:avLst/>
          </a:prstGeom>
          <a:noFill/>
          <a:ln w="9525">
            <a:noFill/>
            <a:miter lim="800000"/>
            <a:headEnd/>
            <a:tailEnd/>
          </a:ln>
        </p:spPr>
        <p:txBody>
          <a:bodyPr wrap="square">
            <a:noAutofit/>
          </a:bodyPr>
          <a:lstStyle/>
          <a:p>
            <a:pPr algn="ctr" fontAlgn="ctr"/>
            <a:r>
              <a:rPr lang="ru-RU" b="1" dirty="0">
                <a:latin typeface="Huawei Sans" panose="020C0503030203020204" pitchFamily="34" charset="0"/>
                <a:ea typeface="方正兰亭黑简体" panose="02000000000000000000" pitchFamily="2" charset="-122"/>
                <a:sym typeface="Huawei Sans" panose="020C0503030203020204" pitchFamily="34" charset="0"/>
              </a:rPr>
              <a:t>Различает устройства на шинах </a:t>
            </a:r>
            <a:r>
              <a:rPr lang="ru-RU" b="1" dirty="0" smtClean="0">
                <a:latin typeface="Huawei Sans" panose="020C0503030203020204" pitchFamily="34" charset="0"/>
                <a:ea typeface="方正兰亭黑简体" panose="02000000000000000000" pitchFamily="2" charset="-122"/>
                <a:sym typeface="Huawei Sans" panose="020C0503030203020204" pitchFamily="34" charset="0"/>
              </a:rPr>
              <a:t>SCSI</a:t>
            </a:r>
            <a:endParaRPr lang="ru-RU"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 Box 8"/>
          <p:cNvSpPr txBox="1">
            <a:spLocks noChangeArrowheads="1"/>
          </p:cNvSpPr>
          <p:nvPr/>
        </p:nvSpPr>
        <p:spPr bwMode="auto">
          <a:xfrm>
            <a:off x="6983270" y="4373211"/>
            <a:ext cx="4612382" cy="707886"/>
          </a:xfrm>
          <a:prstGeom prst="rect">
            <a:avLst/>
          </a:prstGeom>
          <a:noFill/>
          <a:ln w="9525">
            <a:noFill/>
            <a:miter lim="800000"/>
            <a:headEnd/>
            <a:tailEnd/>
          </a:ln>
        </p:spPr>
        <p:txBody>
          <a:bodyPr wrap="square">
            <a:noAutofit/>
          </a:bodyPr>
          <a:lstStyle/>
          <a:p>
            <a:pPr algn="ctr" fontAlgn="ct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Различает подчиненные устройства в устройствах </a:t>
            </a:r>
            <a:r>
              <a:rPr lang="ru-RU" sz="1600" b="1" dirty="0" smtClean="0">
                <a:latin typeface="Huawei Sans" panose="020C0503030203020204" pitchFamily="34" charset="0"/>
                <a:ea typeface="方正兰亭黑简体" panose="02000000000000000000" pitchFamily="2" charset="-122"/>
                <a:sym typeface="Huawei Sans" panose="020C0503030203020204" pitchFamily="34" charset="0"/>
              </a:rPr>
              <a:t>SCSI</a:t>
            </a:r>
            <a:endParaRPr lang="ru-RU"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1" name="Picture 3" descr="D:\2012\美化PPT\新增\分层\美化24-1\3.png"/>
          <p:cNvPicPr>
            <a:picLocks noChangeAspect="1" noChangeArrowheads="1"/>
          </p:cNvPicPr>
          <p:nvPr/>
        </p:nvPicPr>
        <p:blipFill>
          <a:blip r:embed="rId4" cstate="print"/>
          <a:srcRect/>
          <a:stretch>
            <a:fillRect/>
          </a:stretch>
        </p:blipFill>
        <p:spPr bwMode="auto">
          <a:xfrm rot="17138355" flipH="1">
            <a:off x="3974146" y="3633545"/>
            <a:ext cx="1428541" cy="1603354"/>
          </a:xfrm>
          <a:prstGeom prst="rect">
            <a:avLst/>
          </a:prstGeom>
          <a:noFill/>
          <a:ln w="9525">
            <a:noFill/>
            <a:miter lim="800000"/>
            <a:headEnd/>
            <a:tailEnd/>
          </a:ln>
        </p:spPr>
      </p:pic>
      <p:sp>
        <p:nvSpPr>
          <p:cNvPr id="12" name="矩形 11"/>
          <p:cNvSpPr/>
          <p:nvPr/>
        </p:nvSpPr>
        <p:spPr>
          <a:xfrm>
            <a:off x="2605647" y="1704677"/>
            <a:ext cx="1269811" cy="646331"/>
          </a:xfrm>
          <a:prstGeom prst="rect">
            <a:avLst/>
          </a:prstGeom>
        </p:spPr>
        <p:txBody>
          <a:bodyPr wrap="square">
            <a:spAutoFit/>
          </a:bodyPr>
          <a:lstStyle/>
          <a:p>
            <a:pPr algn="ctr"/>
            <a:r>
              <a:rPr lang="ru-RU"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Номер шины </a:t>
            </a:r>
          </a:p>
        </p:txBody>
      </p:sp>
      <p:sp>
        <p:nvSpPr>
          <p:cNvPr id="13" name="矩形 12"/>
          <p:cNvSpPr/>
          <p:nvPr/>
        </p:nvSpPr>
        <p:spPr>
          <a:xfrm>
            <a:off x="4079278" y="3072558"/>
            <a:ext cx="1757181" cy="523220"/>
          </a:xfrm>
          <a:prstGeom prst="rect">
            <a:avLst/>
          </a:prstGeom>
        </p:spPr>
        <p:txBody>
          <a:bodyPr wrap="square">
            <a:spAutoFit/>
          </a:bodyPr>
          <a:lstStyle/>
          <a:p>
            <a:pPr algn="ctr"/>
            <a:r>
              <a:rPr lang="ru-RU"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Идентификатор устройства </a:t>
            </a:r>
          </a:p>
        </p:txBody>
      </p:sp>
    </p:spTree>
    <p:extLst>
      <p:ext uri="{BB962C8B-B14F-4D97-AF65-F5344CB8AC3E}">
        <p14:creationId xmlns:p14="http://schemas.microsoft.com/office/powerpoint/2010/main" val="3241962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dirty="0">
                <a:solidFill>
                  <a:schemeClr val="bg1">
                    <a:lumMod val="50000"/>
                  </a:schemeClr>
                </a:solidFill>
                <a:sym typeface="Huawei Sans" panose="020C0503030203020204" pitchFamily="34" charset="0"/>
              </a:rPr>
              <a:t>SCSI</a:t>
            </a:r>
          </a:p>
          <a:p>
            <a:r>
              <a:rPr lang="ru-RU" b="1" dirty="0">
                <a:sym typeface="Huawei Sans" panose="020C0503030203020204" pitchFamily="34" charset="0"/>
              </a:rPr>
              <a:t>iSCSI, </a:t>
            </a:r>
            <a:r>
              <a:rPr lang="ru-RU" b="1" dirty="0" smtClean="0">
                <a:sym typeface="Huawei Sans" panose="020C0503030203020204" pitchFamily="34" charset="0"/>
              </a:rPr>
              <a:t>FC и </a:t>
            </a:r>
            <a:r>
              <a:rPr lang="ru-RU" b="1" dirty="0">
                <a:sym typeface="Huawei Sans" panose="020C0503030203020204" pitchFamily="34" charset="0"/>
              </a:rPr>
              <a:t>FCoE</a:t>
            </a:r>
          </a:p>
          <a:p>
            <a:r>
              <a:rPr lang="ru-RU" dirty="0">
                <a:solidFill>
                  <a:schemeClr val="bg1">
                    <a:lumMod val="50000"/>
                  </a:schemeClr>
                </a:solidFill>
                <a:sym typeface="Huawei Sans" panose="020C0503030203020204" pitchFamily="34" charset="0"/>
              </a:rPr>
              <a:t>SAS и SATA</a:t>
            </a:r>
          </a:p>
          <a:p>
            <a:r>
              <a:rPr lang="ru-RU" dirty="0">
                <a:solidFill>
                  <a:schemeClr val="bg1">
                    <a:lumMod val="50000"/>
                  </a:schemeClr>
                </a:solidFill>
                <a:sym typeface="Huawei Sans" panose="020C0503030203020204" pitchFamily="34" charset="0"/>
              </a:rPr>
              <a:t>PCIe и NVMe</a:t>
            </a:r>
          </a:p>
          <a:p>
            <a:r>
              <a:rPr lang="ru-RU" dirty="0">
                <a:solidFill>
                  <a:schemeClr val="bg1">
                    <a:lumMod val="50000"/>
                  </a:schemeClr>
                </a:solidFill>
                <a:sym typeface="Huawei Sans" panose="020C0503030203020204" pitchFamily="34" charset="0"/>
              </a:rPr>
              <a:t>RDMA и IB</a:t>
            </a:r>
          </a:p>
          <a:p>
            <a:r>
              <a:rPr lang="ru-RU" dirty="0">
                <a:solidFill>
                  <a:schemeClr val="bg1">
                    <a:lumMod val="50000"/>
                  </a:schemeClr>
                </a:solidFill>
                <a:sym typeface="Huawei Sans" panose="020C0503030203020204" pitchFamily="34" charset="0"/>
              </a:rPr>
              <a:t>CIFS, NFS и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622762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Появление iSCSI</a:t>
            </a:r>
          </a:p>
        </p:txBody>
      </p:sp>
      <p:sp>
        <p:nvSpPr>
          <p:cNvPr id="3" name="圆角矩形 2"/>
          <p:cNvSpPr/>
          <p:nvPr/>
        </p:nvSpPr>
        <p:spPr>
          <a:xfrm>
            <a:off x="3804285" y="1362056"/>
            <a:ext cx="4583430" cy="1451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9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позволяет подключать небольшое количество устройств.</a:t>
            </a:r>
          </a:p>
          <a:p>
            <a:pPr algn="ctr" fontAlgn="ctr"/>
            <a:r>
              <a:rPr lang="ru-RU" sz="19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Расстояние между устройствами ограничено.</a:t>
            </a:r>
          </a:p>
        </p:txBody>
      </p:sp>
      <p:sp>
        <p:nvSpPr>
          <p:cNvPr id="4" name="下箭头 3"/>
          <p:cNvSpPr/>
          <p:nvPr/>
        </p:nvSpPr>
        <p:spPr>
          <a:xfrm>
            <a:off x="5484495" y="2848676"/>
            <a:ext cx="1223010" cy="88011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角矩形 4"/>
          <p:cNvSpPr/>
          <p:nvPr/>
        </p:nvSpPr>
        <p:spPr>
          <a:xfrm>
            <a:off x="3804285" y="3763796"/>
            <a:ext cx="4583430" cy="1451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на базе IP-сети: iSCSI</a:t>
            </a:r>
          </a:p>
        </p:txBody>
      </p:sp>
    </p:spTree>
    <p:extLst>
      <p:ext uri="{BB962C8B-B14F-4D97-AF65-F5344CB8AC3E}">
        <p14:creationId xmlns:p14="http://schemas.microsoft.com/office/powerpoint/2010/main" val="4068289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ru-RU" dirty="0"/>
              <a:t>iSCSI</a:t>
            </a:r>
          </a:p>
        </p:txBody>
      </p:sp>
      <p:grpSp>
        <p:nvGrpSpPr>
          <p:cNvPr id="7" name="组合 6"/>
          <p:cNvGrpSpPr/>
          <p:nvPr/>
        </p:nvGrpSpPr>
        <p:grpSpPr>
          <a:xfrm>
            <a:off x="1592474" y="1239098"/>
            <a:ext cx="4936896" cy="4791417"/>
            <a:chOff x="1944687" y="1577494"/>
            <a:chExt cx="5269345" cy="4242529"/>
          </a:xfrm>
        </p:grpSpPr>
        <p:sp>
          <p:nvSpPr>
            <p:cNvPr id="8" name="Rectangle 10"/>
            <p:cNvSpPr>
              <a:spLocks noChangeArrowheads="1"/>
            </p:cNvSpPr>
            <p:nvPr/>
          </p:nvSpPr>
          <p:spPr bwMode="auto">
            <a:xfrm flipV="1">
              <a:off x="1944687" y="3424790"/>
              <a:ext cx="5219700" cy="299770"/>
            </a:xfrm>
            <a:prstGeom prst="rect">
              <a:avLst/>
            </a:prstGeom>
            <a:gradFill rotWithShape="1">
              <a:gsLst>
                <a:gs pos="0">
                  <a:srgbClr val="B6E388"/>
                </a:gs>
                <a:gs pos="100000">
                  <a:srgbClr val="CCFF99"/>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FF99"/>
              </a:extrusionClr>
              <a:contourClr>
                <a:srgbClr val="B6E388"/>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Rectangle 11"/>
            <p:cNvSpPr>
              <a:spLocks noChangeArrowheads="1"/>
            </p:cNvSpPr>
            <p:nvPr/>
          </p:nvSpPr>
          <p:spPr bwMode="auto">
            <a:xfrm>
              <a:off x="1979612" y="1692035"/>
              <a:ext cx="5184775" cy="299770"/>
            </a:xfrm>
            <a:prstGeom prst="rect">
              <a:avLst/>
            </a:prstGeom>
            <a:gradFill rotWithShape="1">
              <a:gsLst>
                <a:gs pos="0">
                  <a:schemeClr val="accent1"/>
                </a:gs>
                <a:gs pos="100000">
                  <a:schemeClr val="accent1">
                    <a:gamma/>
                    <a:shade val="95294"/>
                    <a:invGamma/>
                  </a:schemeClr>
                </a:gs>
              </a:gsLst>
              <a:lin ang="54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square" anchor="ctr">
              <a:noAutofit/>
              <a:flatTx/>
            </a:bodyPr>
            <a:lstStyle/>
            <a:p>
              <a:pPr algn="ctr" eaLnBrk="1" fontAlgn="ctr" hangingPunct="1">
                <a:defRP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Rectangle 12"/>
            <p:cNvSpPr>
              <a:spLocks noChangeArrowheads="1"/>
            </p:cNvSpPr>
            <p:nvPr/>
          </p:nvSpPr>
          <p:spPr bwMode="auto">
            <a:xfrm>
              <a:off x="1979612" y="2246072"/>
              <a:ext cx="1728788" cy="299770"/>
            </a:xfrm>
            <a:prstGeom prst="rect">
              <a:avLst/>
            </a:prstGeom>
            <a:gradFill rotWithShape="1">
              <a:gsLst>
                <a:gs pos="0">
                  <a:srgbClr val="66FFFF"/>
                </a:gs>
                <a:gs pos="100000">
                  <a:srgbClr val="54D2D2"/>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FFFF"/>
              </a:extrusionClr>
              <a:contourClr>
                <a:srgbClr val="66FFFF"/>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Rectangle 13"/>
            <p:cNvSpPr>
              <a:spLocks noChangeArrowheads="1"/>
            </p:cNvSpPr>
            <p:nvPr/>
          </p:nvSpPr>
          <p:spPr bwMode="auto">
            <a:xfrm>
              <a:off x="1944687" y="2819160"/>
              <a:ext cx="5221288" cy="299770"/>
            </a:xfrm>
            <a:prstGeom prst="rect">
              <a:avLst/>
            </a:prstGeom>
            <a:gradFill rotWithShape="1">
              <a:gsLst>
                <a:gs pos="0">
                  <a:schemeClr val="accent2"/>
                </a:gs>
                <a:gs pos="100000">
                  <a:schemeClr val="accent2">
                    <a:gamma/>
                    <a:tint val="66667"/>
                    <a:invGamma/>
                  </a:schemeClr>
                </a:gs>
              </a:gsLst>
              <a:lin ang="54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square" anchor="ctr">
              <a:noAutofit/>
              <a:flatTx/>
            </a:bodyPr>
            <a:lstStyle/>
            <a:p>
              <a:pPr algn="ctr" eaLnBrk="1" fontAlgn="ctr" hangingPunct="1">
                <a:defRP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Rectangle 14"/>
            <p:cNvSpPr>
              <a:spLocks noChangeArrowheads="1"/>
            </p:cNvSpPr>
            <p:nvPr/>
          </p:nvSpPr>
          <p:spPr bwMode="auto">
            <a:xfrm>
              <a:off x="1944687" y="3997084"/>
              <a:ext cx="5219700" cy="299770"/>
            </a:xfrm>
            <a:prstGeom prst="rect">
              <a:avLst/>
            </a:prstGeom>
            <a:gradFill rotWithShape="1">
              <a:gsLst>
                <a:gs pos="0">
                  <a:srgbClr val="FFFF66"/>
                </a:gs>
                <a:gs pos="100000">
                  <a:srgbClr val="CACA51"/>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66"/>
              </a:extrusionClr>
              <a:contourClr>
                <a:srgbClr val="FFFF66"/>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Rectangle 15"/>
            <p:cNvSpPr>
              <a:spLocks noChangeArrowheads="1"/>
            </p:cNvSpPr>
            <p:nvPr/>
          </p:nvSpPr>
          <p:spPr bwMode="auto">
            <a:xfrm>
              <a:off x="1944687" y="4555090"/>
              <a:ext cx="5219700" cy="299770"/>
            </a:xfrm>
            <a:prstGeom prst="rect">
              <a:avLst/>
            </a:prstGeom>
            <a:gradFill rotWithShape="1">
              <a:gsLst>
                <a:gs pos="0">
                  <a:srgbClr val="FF9999"/>
                </a:gs>
                <a:gs pos="100000">
                  <a:srgbClr val="F39292"/>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9999"/>
              </a:extrusionClr>
              <a:contourClr>
                <a:srgbClr val="FF9999"/>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Rectangle 16"/>
            <p:cNvSpPr>
              <a:spLocks noChangeArrowheads="1"/>
            </p:cNvSpPr>
            <p:nvPr/>
          </p:nvSpPr>
          <p:spPr bwMode="auto">
            <a:xfrm>
              <a:off x="1944687" y="5045626"/>
              <a:ext cx="5219700" cy="299770"/>
            </a:xfrm>
            <a:prstGeom prst="rect">
              <a:avLst/>
            </a:prstGeom>
            <a:gradFill rotWithShape="1">
              <a:gsLst>
                <a:gs pos="0">
                  <a:srgbClr val="66FFFF"/>
                </a:gs>
                <a:gs pos="100000">
                  <a:srgbClr val="4ABABA"/>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FFFF"/>
              </a:extrusionClr>
              <a:contourClr>
                <a:srgbClr val="66FFFF"/>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Rectangle 17"/>
            <p:cNvSpPr>
              <a:spLocks noChangeArrowheads="1"/>
            </p:cNvSpPr>
            <p:nvPr/>
          </p:nvSpPr>
          <p:spPr bwMode="auto">
            <a:xfrm>
              <a:off x="3816350" y="2246072"/>
              <a:ext cx="1512887" cy="299770"/>
            </a:xfrm>
            <a:prstGeom prst="rect">
              <a:avLst/>
            </a:prstGeom>
            <a:gradFill rotWithShape="1">
              <a:gsLst>
                <a:gs pos="0">
                  <a:srgbClr val="99CC00"/>
                </a:gs>
                <a:gs pos="100000">
                  <a:srgbClr val="83AF00"/>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99CC00"/>
              </a:extrusionClr>
              <a:contourClr>
                <a:srgbClr val="99CC00"/>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Rectangle 18"/>
            <p:cNvSpPr>
              <a:spLocks noChangeArrowheads="1"/>
            </p:cNvSpPr>
            <p:nvPr/>
          </p:nvSpPr>
          <p:spPr bwMode="auto">
            <a:xfrm>
              <a:off x="5472112" y="2213528"/>
              <a:ext cx="1692275" cy="299770"/>
            </a:xfrm>
            <a:prstGeom prst="rect">
              <a:avLst/>
            </a:prstGeom>
            <a:gradFill rotWithShape="1">
              <a:gsLst>
                <a:gs pos="0">
                  <a:srgbClr val="FFFF00"/>
                </a:gs>
                <a:gs pos="100000">
                  <a:srgbClr val="CACA00"/>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00"/>
              </a:extrusionClr>
              <a:contourClr>
                <a:srgbClr val="FFFF00"/>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Text Box 19"/>
            <p:cNvSpPr txBox="1">
              <a:spLocks noChangeArrowheads="1"/>
            </p:cNvSpPr>
            <p:nvPr/>
          </p:nvSpPr>
          <p:spPr bwMode="auto">
            <a:xfrm>
              <a:off x="2771775" y="1707778"/>
              <a:ext cx="3384551"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 Box 20"/>
            <p:cNvSpPr txBox="1">
              <a:spLocks noChangeArrowheads="1"/>
            </p:cNvSpPr>
            <p:nvPr/>
          </p:nvSpPr>
          <p:spPr bwMode="auto">
            <a:xfrm>
              <a:off x="2029258" y="1577494"/>
              <a:ext cx="5184774" cy="51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Приложения SCSI (файловые системы и базы данных)</a:t>
              </a:r>
            </a:p>
          </p:txBody>
        </p:sp>
        <p:sp>
          <p:nvSpPr>
            <p:cNvPr id="19" name="Text Box 21"/>
            <p:cNvSpPr txBox="1">
              <a:spLocks noChangeArrowheads="1"/>
            </p:cNvSpPr>
            <p:nvPr/>
          </p:nvSpPr>
          <p:spPr bwMode="auto">
            <a:xfrm>
              <a:off x="2158999" y="2203216"/>
              <a:ext cx="1368426" cy="28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ts val="0"/>
                </a:spcBef>
                <a:buFontTx/>
                <a:buNone/>
              </a:pP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Команды блока SCSI</a:t>
              </a:r>
            </a:p>
          </p:txBody>
        </p:sp>
        <p:sp>
          <p:nvSpPr>
            <p:cNvPr id="20" name="Text Box 22"/>
            <p:cNvSpPr txBox="1">
              <a:spLocks noChangeArrowheads="1"/>
            </p:cNvSpPr>
            <p:nvPr/>
          </p:nvSpPr>
          <p:spPr bwMode="auto">
            <a:xfrm>
              <a:off x="3925887" y="2203216"/>
              <a:ext cx="1331913" cy="28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ts val="0"/>
                </a:spcBef>
                <a:buFontTx/>
                <a:buNone/>
              </a:pP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Команды потока SCSI</a:t>
              </a:r>
            </a:p>
          </p:txBody>
        </p:sp>
        <p:sp>
          <p:nvSpPr>
            <p:cNvPr id="21" name="Text Box 23"/>
            <p:cNvSpPr txBox="1">
              <a:spLocks noChangeArrowheads="1"/>
            </p:cNvSpPr>
            <p:nvPr/>
          </p:nvSpPr>
          <p:spPr bwMode="auto">
            <a:xfrm>
              <a:off x="5580062" y="2180727"/>
              <a:ext cx="1547813" cy="2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ts val="0"/>
                </a:spcBef>
                <a:buFontTx/>
                <a:buNone/>
              </a:pP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Другие команды SCSI</a:t>
              </a:r>
            </a:p>
          </p:txBody>
        </p:sp>
        <p:sp>
          <p:nvSpPr>
            <p:cNvPr id="22" name="Text Box 24"/>
            <p:cNvSpPr txBox="1">
              <a:spLocks noChangeArrowheads="1"/>
            </p:cNvSpPr>
            <p:nvPr/>
          </p:nvSpPr>
          <p:spPr bwMode="auto">
            <a:xfrm>
              <a:off x="2753414" y="2799069"/>
              <a:ext cx="4211939" cy="51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Инструкции, данные и статус SCSI</a:t>
              </a:r>
            </a:p>
          </p:txBody>
        </p:sp>
        <p:sp>
          <p:nvSpPr>
            <p:cNvPr id="23" name="Text Box 25"/>
            <p:cNvSpPr txBox="1">
              <a:spLocks noChangeArrowheads="1"/>
            </p:cNvSpPr>
            <p:nvPr/>
          </p:nvSpPr>
          <p:spPr bwMode="auto">
            <a:xfrm>
              <a:off x="2879725" y="3456368"/>
              <a:ext cx="3421062"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iSCSI   </a:t>
              </a:r>
            </a:p>
          </p:txBody>
        </p:sp>
        <p:sp>
          <p:nvSpPr>
            <p:cNvPr id="24" name="Text Box 26"/>
            <p:cNvSpPr txBox="1">
              <a:spLocks noChangeArrowheads="1"/>
            </p:cNvSpPr>
            <p:nvPr/>
          </p:nvSpPr>
          <p:spPr bwMode="auto">
            <a:xfrm>
              <a:off x="3455987" y="4019176"/>
              <a:ext cx="2268538"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TCP</a:t>
              </a:r>
            </a:p>
          </p:txBody>
        </p:sp>
        <p:sp>
          <p:nvSpPr>
            <p:cNvPr id="25" name="Text Box 27"/>
            <p:cNvSpPr txBox="1">
              <a:spLocks noChangeArrowheads="1"/>
            </p:cNvSpPr>
            <p:nvPr/>
          </p:nvSpPr>
          <p:spPr bwMode="auto">
            <a:xfrm>
              <a:off x="3826078" y="4572492"/>
              <a:ext cx="1511300"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IP</a:t>
              </a:r>
            </a:p>
          </p:txBody>
        </p:sp>
        <p:sp>
          <p:nvSpPr>
            <p:cNvPr id="26" name="Text Box 28"/>
            <p:cNvSpPr txBox="1">
              <a:spLocks noChangeArrowheads="1"/>
            </p:cNvSpPr>
            <p:nvPr/>
          </p:nvSpPr>
          <p:spPr bwMode="auto">
            <a:xfrm>
              <a:off x="3816350" y="5049462"/>
              <a:ext cx="1584325"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Ethernet</a:t>
              </a:r>
            </a:p>
          </p:txBody>
        </p:sp>
        <p:sp>
          <p:nvSpPr>
            <p:cNvPr id="27" name="Rectangle 29"/>
            <p:cNvSpPr>
              <a:spLocks noChangeArrowheads="1"/>
            </p:cNvSpPr>
            <p:nvPr/>
          </p:nvSpPr>
          <p:spPr bwMode="auto">
            <a:xfrm>
              <a:off x="3154474" y="5520253"/>
              <a:ext cx="3153389"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Стек </a:t>
              </a:r>
              <a:r>
                <a:rPr lang="ru-RU" sz="1600" b="1" dirty="0" smtClean="0">
                  <a:latin typeface="Huawei Sans" panose="020C0503030203020204" pitchFamily="34" charset="0"/>
                  <a:ea typeface="方正兰亭黑简体" panose="02000000000000000000" pitchFamily="2" charset="-122"/>
                  <a:sym typeface="Huawei Sans" panose="020C0503030203020204" pitchFamily="34" charset="0"/>
                </a:rPr>
                <a:t>протоколов </a:t>
              </a: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iSCSI</a:t>
              </a:r>
            </a:p>
          </p:txBody>
        </p:sp>
      </p:grpSp>
      <p:sp>
        <p:nvSpPr>
          <p:cNvPr id="6" name="文本框 5"/>
          <p:cNvSpPr txBox="1"/>
          <p:nvPr/>
        </p:nvSpPr>
        <p:spPr>
          <a:xfrm>
            <a:off x="6919020" y="1878468"/>
            <a:ext cx="4078361"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Команды, ответы и данные SCSI</a:t>
            </a:r>
          </a:p>
        </p:txBody>
      </p:sp>
      <p:sp>
        <p:nvSpPr>
          <p:cNvPr id="28" name="文本框 27"/>
          <p:cNvSpPr txBox="1"/>
          <p:nvPr/>
        </p:nvSpPr>
        <p:spPr>
          <a:xfrm>
            <a:off x="6919020" y="2906768"/>
            <a:ext cx="5011211" cy="923330"/>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Получает данные SCSI, генерирует данные протокола iSCSI и инкапсулирует данные в блоки PDU iSCSI.</a:t>
            </a:r>
          </a:p>
        </p:txBody>
      </p:sp>
      <p:sp>
        <p:nvSpPr>
          <p:cNvPr id="29" name="文本框 28"/>
          <p:cNvSpPr txBox="1"/>
          <p:nvPr/>
        </p:nvSpPr>
        <p:spPr>
          <a:xfrm>
            <a:off x="6919021" y="3927218"/>
            <a:ext cx="4903633" cy="923330"/>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Инкапсулирует PDU iSCSI в пакеты TCP/IP для передачи и приема.</a:t>
            </a:r>
          </a:p>
        </p:txBody>
      </p:sp>
      <p:sp>
        <p:nvSpPr>
          <p:cNvPr id="30" name="文本框 29"/>
          <p:cNvSpPr txBox="1"/>
          <p:nvPr/>
        </p:nvSpPr>
        <p:spPr>
          <a:xfrm>
            <a:off x="6919021" y="4866615"/>
            <a:ext cx="4541142" cy="646331"/>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Преобразует потоки битов и передает их по физическим каналам.</a:t>
            </a:r>
          </a:p>
        </p:txBody>
      </p:sp>
    </p:spTree>
    <p:extLst>
      <p:ext uri="{BB962C8B-B14F-4D97-AF65-F5344CB8AC3E}">
        <p14:creationId xmlns:p14="http://schemas.microsoft.com/office/powerpoint/2010/main" val="2885878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Инициатор и целевое устройство iSCSI</a:t>
            </a:r>
          </a:p>
        </p:txBody>
      </p:sp>
      <p:sp>
        <p:nvSpPr>
          <p:cNvPr id="3" name="文本占位符 2"/>
          <p:cNvSpPr>
            <a:spLocks noGrp="1"/>
          </p:cNvSpPr>
          <p:nvPr>
            <p:ph type="body" sz="quarter" idx="10"/>
          </p:nvPr>
        </p:nvSpPr>
        <p:spPr>
          <a:xfrm>
            <a:off x="731838" y="1052514"/>
            <a:ext cx="6476793" cy="4875042"/>
          </a:xfrm>
        </p:spPr>
        <p:txBody>
          <a:bodyPr wrap="square">
            <a:noAutofit/>
          </a:bodyPr>
          <a:lstStyle/>
          <a:p>
            <a:r>
              <a:rPr lang="ru-RU" sz="1800" dirty="0">
                <a:sym typeface="Huawei Sans" panose="020C0503030203020204" pitchFamily="34" charset="0"/>
              </a:rPr>
              <a:t>Инициатор</a:t>
            </a:r>
          </a:p>
          <a:p>
            <a:pPr lvl="1"/>
            <a:r>
              <a:rPr lang="ru-RU" sz="1600" dirty="0">
                <a:sym typeface="Huawei Sans" panose="020C0503030203020204" pitchFamily="34" charset="0"/>
              </a:rPr>
              <a:t>Уровень SCSI генерирует блоки дескрипторов команд (CDB) и передает их на уровень iSCSI.</a:t>
            </a:r>
          </a:p>
          <a:p>
            <a:pPr lvl="1"/>
            <a:r>
              <a:rPr lang="ru-RU" sz="1600" dirty="0">
                <a:sym typeface="Huawei Sans" panose="020C0503030203020204" pitchFamily="34" charset="0"/>
              </a:rPr>
              <a:t>Уровень iSCSI генерирует блоки данных протокола iSCSI (PDU) и отправляет на целевое устройство по IP-сети.</a:t>
            </a:r>
          </a:p>
          <a:p>
            <a:r>
              <a:rPr lang="ru-RU" sz="1800" dirty="0">
                <a:sym typeface="Huawei Sans" panose="020C0503030203020204" pitchFamily="34" charset="0"/>
              </a:rPr>
              <a:t>Целевое устройство</a:t>
            </a:r>
          </a:p>
          <a:p>
            <a:pPr lvl="1"/>
            <a:r>
              <a:rPr lang="ru-RU" sz="1600" dirty="0">
                <a:sym typeface="Huawei Sans" panose="020C0503030203020204" pitchFamily="34" charset="0"/>
              </a:rPr>
              <a:t>Уровень iSCSI принимает PDU и отправляет CDB на уровень SCSI.</a:t>
            </a:r>
          </a:p>
          <a:p>
            <a:pPr lvl="1"/>
            <a:r>
              <a:rPr lang="ru-RU" sz="1600" dirty="0">
                <a:sym typeface="Huawei Sans" panose="020C0503030203020204" pitchFamily="34" charset="0"/>
              </a:rPr>
              <a:t>Уровень SCSI интерпретирует CDB и при необходимости выдает ответы.</a:t>
            </a:r>
          </a:p>
          <a:p>
            <a:endParaRPr lang="en-US" altLang="zh-CN" sz="1800" dirty="0">
              <a:sym typeface="Huawei Sans" panose="020C0503030203020204" pitchFamily="34" charset="0"/>
            </a:endParaRPr>
          </a:p>
        </p:txBody>
      </p:sp>
      <p:grpSp>
        <p:nvGrpSpPr>
          <p:cNvPr id="4" name="组合 135"/>
          <p:cNvGrpSpPr>
            <a:grpSpLocks/>
          </p:cNvGrpSpPr>
          <p:nvPr/>
        </p:nvGrpSpPr>
        <p:grpSpPr bwMode="auto">
          <a:xfrm>
            <a:off x="7896106" y="1155968"/>
            <a:ext cx="3809738" cy="4679950"/>
            <a:chOff x="4703852" y="1412776"/>
            <a:chExt cx="4656637" cy="4680521"/>
          </a:xfrm>
        </p:grpSpPr>
        <p:sp>
          <p:nvSpPr>
            <p:cNvPr id="5" name="AutoShape 6"/>
            <p:cNvSpPr>
              <a:spLocks noChangeArrowheads="1"/>
            </p:cNvSpPr>
            <p:nvPr/>
          </p:nvSpPr>
          <p:spPr bwMode="auto">
            <a:xfrm>
              <a:off x="4716016" y="1412776"/>
              <a:ext cx="3960442" cy="4680521"/>
            </a:xfrm>
            <a:prstGeom prst="roundRect">
              <a:avLst>
                <a:gd name="adj" fmla="val 0"/>
              </a:avLst>
            </a:prstGeom>
            <a:noFill/>
            <a:ln w="19050">
              <a:solidFill>
                <a:srgbClr val="B2B2B2"/>
              </a:solidFill>
              <a:round/>
              <a:headEnd/>
              <a:tailEnd/>
            </a:ln>
          </p:spPr>
          <p:txBody>
            <a:bodyPr wrap="square" anchor="ctr">
              <a:noAutofit/>
            </a:bodyPr>
            <a:lstStyle/>
            <a:p>
              <a:pPr fontAlgn="ctr">
                <a:lnSpc>
                  <a:spcPct val="140000"/>
                </a:lnSpc>
                <a:buClr>
                  <a:schemeClr val="tx1"/>
                </a:buClr>
                <a:buSzPct val="60000"/>
                <a:buFontTx/>
                <a:buChar cha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Text Box 5"/>
            <p:cNvSpPr txBox="1">
              <a:spLocks noChangeArrowheads="1"/>
            </p:cNvSpPr>
            <p:nvPr/>
          </p:nvSpPr>
          <p:spPr bwMode="auto">
            <a:xfrm>
              <a:off x="4716018" y="1412778"/>
              <a:ext cx="3960440" cy="328458"/>
            </a:xfrm>
            <a:prstGeom prst="rect">
              <a:avLst/>
            </a:prstGeom>
            <a:solidFill>
              <a:srgbClr val="FF6600"/>
            </a:solidFill>
            <a:ln w="9525" algn="ctr">
              <a:solidFill>
                <a:srgbClr val="DDDDDD"/>
              </a:solidFill>
              <a:miter lim="800000"/>
              <a:headEnd/>
              <a:tailEnd/>
            </a:ln>
          </p:spPr>
          <p:txBody>
            <a:bodyPr wrap="square" lIns="78314" tIns="39158" rIns="78314" bIns="39158" anchor="ctr">
              <a:noAutofit/>
            </a:bodyPr>
            <a:lstStyle/>
            <a:p>
              <a:pPr algn="ctr" defTabSz="687388" fontAlgn="ctr">
                <a:spcBef>
                  <a:spcPct val="50000"/>
                </a:spcBef>
              </a:pPr>
              <a:r>
                <a:rPr lang="ru-RU" sz="1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iSCSI</a:t>
              </a:r>
            </a:p>
          </p:txBody>
        </p:sp>
        <p:sp>
          <p:nvSpPr>
            <p:cNvPr id="7" name="Rectangle 34"/>
            <p:cNvSpPr>
              <a:spLocks noChangeArrowheads="1"/>
            </p:cNvSpPr>
            <p:nvPr/>
          </p:nvSpPr>
          <p:spPr bwMode="auto">
            <a:xfrm>
              <a:off x="4703852" y="1754228"/>
              <a:ext cx="1650334" cy="344752"/>
            </a:xfrm>
            <a:prstGeom prst="rect">
              <a:avLst/>
            </a:prstGeom>
            <a:noFill/>
            <a:ln w="9525">
              <a:noFill/>
              <a:miter lim="800000"/>
              <a:headEnd/>
              <a:tailEnd/>
            </a:ln>
          </p:spPr>
          <p:txBody>
            <a:bodyPr wrap="square" lIns="0" tIns="0" rIns="0" bIns="0">
              <a:noAutofit/>
            </a:bodyPr>
            <a:lstStyle/>
            <a:p>
              <a:pPr algn="ctr" fontAlgn="ctr">
                <a:lnSpc>
                  <a:spcPct val="140000"/>
                </a:lnSpc>
                <a:spcBef>
                  <a:spcPct val="50000"/>
                </a:spcBef>
                <a:buClr>
                  <a:schemeClr val="tx1"/>
                </a:buClr>
                <a:buSzPct val="60000"/>
              </a:pPr>
              <a:r>
                <a:rPr lang="ru-RU" sz="16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Инициатор</a:t>
              </a:r>
            </a:p>
          </p:txBody>
        </p:sp>
        <p:sp>
          <p:nvSpPr>
            <p:cNvPr id="8" name="Rectangle 35"/>
            <p:cNvSpPr>
              <a:spLocks noChangeArrowheads="1"/>
            </p:cNvSpPr>
            <p:nvPr/>
          </p:nvSpPr>
          <p:spPr bwMode="auto">
            <a:xfrm>
              <a:off x="6564338" y="1802479"/>
              <a:ext cx="2796151" cy="396110"/>
            </a:xfrm>
            <a:prstGeom prst="rect">
              <a:avLst/>
            </a:prstGeom>
            <a:noFill/>
            <a:ln w="9525">
              <a:noFill/>
              <a:miter lim="800000"/>
              <a:headEnd/>
              <a:tailEnd/>
            </a:ln>
          </p:spPr>
          <p:txBody>
            <a:bodyPr wrap="square" lIns="0" tIns="0" rIns="0" bIns="0">
              <a:noAutofit/>
            </a:bodyPr>
            <a:lstStyle/>
            <a:p>
              <a:pPr algn="ctr" fontAlgn="ctr">
                <a:lnSpc>
                  <a:spcPct val="140000"/>
                </a:lnSpc>
                <a:spcBef>
                  <a:spcPct val="50000"/>
                </a:spcBef>
                <a:buClr>
                  <a:schemeClr val="tx1"/>
                </a:buClr>
                <a:buSzPct val="60000"/>
              </a:pPr>
              <a:r>
                <a:rPr lang="ru-RU" sz="14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Целевое </a:t>
              </a:r>
              <a:r>
                <a:rPr lang="ru-RU" sz="14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устройство</a:t>
              </a:r>
              <a:endParaRPr lang="ru-RU" sz="14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 name="组合 39"/>
            <p:cNvGrpSpPr/>
            <p:nvPr/>
          </p:nvGrpSpPr>
          <p:grpSpPr>
            <a:xfrm>
              <a:off x="4832738" y="2204866"/>
              <a:ext cx="1731600" cy="460800"/>
              <a:chOff x="2181970" y="3190"/>
              <a:chExt cx="1732059" cy="461179"/>
            </a:xfrm>
            <a:effectLst>
              <a:outerShdw blurRad="50800" dist="38100" dir="2700000" algn="tl" rotWithShape="0">
                <a:prstClr val="black">
                  <a:alpha val="40000"/>
                </a:prstClr>
              </a:outerShdw>
            </a:effectLst>
          </p:grpSpPr>
          <p:sp>
            <p:nvSpPr>
              <p:cNvPr id="62" name="立方体 61"/>
              <p:cNvSpPr/>
              <p:nvPr/>
            </p:nvSpPr>
            <p:spPr>
              <a:xfrm>
                <a:off x="2181970" y="3190"/>
                <a:ext cx="1732059" cy="461179"/>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立方体 4"/>
              <p:cNvSpPr/>
              <p:nvPr/>
            </p:nvSpPr>
            <p:spPr>
              <a:xfrm>
                <a:off x="2209273" y="118485"/>
                <a:ext cx="1616764" cy="345884"/>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p>
            </p:txBody>
          </p:sp>
        </p:grpSp>
        <p:grpSp>
          <p:nvGrpSpPr>
            <p:cNvPr id="10" name="组合 40"/>
            <p:cNvGrpSpPr/>
            <p:nvPr/>
          </p:nvGrpSpPr>
          <p:grpSpPr>
            <a:xfrm>
              <a:off x="5554990" y="2706929"/>
              <a:ext cx="294369" cy="245309"/>
              <a:chOff x="2900814" y="505253"/>
              <a:chExt cx="294369" cy="245309"/>
            </a:xfrm>
            <a:solidFill>
              <a:srgbClr val="92D050"/>
            </a:solidFill>
          </p:grpSpPr>
          <p:sp>
            <p:nvSpPr>
              <p:cNvPr id="60" name="右箭头 59"/>
              <p:cNvSpPr/>
              <p:nvPr/>
            </p:nvSpPr>
            <p:spPr>
              <a:xfrm rot="5400000">
                <a:off x="2925345" y="480723"/>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右箭头 6"/>
              <p:cNvSpPr/>
              <p:nvPr/>
            </p:nvSpPr>
            <p:spPr>
              <a:xfrm>
                <a:off x="2959689" y="505253"/>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1" name="组合 41"/>
            <p:cNvGrpSpPr>
              <a:grpSpLocks/>
            </p:cNvGrpSpPr>
            <p:nvPr/>
          </p:nvGrpSpPr>
          <p:grpSpPr bwMode="auto">
            <a:xfrm>
              <a:off x="4832738" y="2968202"/>
              <a:ext cx="1731600" cy="460800"/>
              <a:chOff x="2139634" y="791446"/>
              <a:chExt cx="1816731" cy="654154"/>
            </a:xfrm>
          </p:grpSpPr>
          <p:sp>
            <p:nvSpPr>
              <p:cNvPr id="58" name="立方体 57"/>
              <p:cNvSpPr/>
              <p:nvPr/>
            </p:nvSpPr>
            <p:spPr>
              <a:xfrm>
                <a:off x="2139634" y="791446"/>
                <a:ext cx="1816731"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立方体 8"/>
              <p:cNvSpPr/>
              <p:nvPr/>
            </p:nvSpPr>
            <p:spPr>
              <a:xfrm>
                <a:off x="2200440" y="954456"/>
                <a:ext cx="1651063"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p>
            </p:txBody>
          </p:sp>
        </p:grpSp>
        <p:grpSp>
          <p:nvGrpSpPr>
            <p:cNvPr id="12" name="组合 42"/>
            <p:cNvGrpSpPr/>
            <p:nvPr/>
          </p:nvGrpSpPr>
          <p:grpSpPr>
            <a:xfrm>
              <a:off x="5554990" y="3501010"/>
              <a:ext cx="294369" cy="245309"/>
              <a:chOff x="2900814" y="1486485"/>
              <a:chExt cx="294369" cy="245309"/>
            </a:xfrm>
            <a:solidFill>
              <a:srgbClr val="92D050"/>
            </a:solidFill>
          </p:grpSpPr>
          <p:sp>
            <p:nvSpPr>
              <p:cNvPr id="56" name="右箭头 55"/>
              <p:cNvSpPr/>
              <p:nvPr/>
            </p:nvSpPr>
            <p:spPr>
              <a:xfrm rot="5400000">
                <a:off x="2925345" y="1461955"/>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右箭头 10"/>
              <p:cNvSpPr/>
              <p:nvPr/>
            </p:nvSpPr>
            <p:spPr>
              <a:xfrm>
                <a:off x="2959689" y="1486485"/>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3" name="组合 43"/>
            <p:cNvGrpSpPr>
              <a:grpSpLocks/>
            </p:cNvGrpSpPr>
            <p:nvPr/>
          </p:nvGrpSpPr>
          <p:grpSpPr bwMode="auto">
            <a:xfrm>
              <a:off x="4832738" y="3760290"/>
              <a:ext cx="1731600" cy="460800"/>
              <a:chOff x="2459260" y="1772678"/>
              <a:chExt cx="1177478" cy="654154"/>
            </a:xfrm>
          </p:grpSpPr>
          <p:sp>
            <p:nvSpPr>
              <p:cNvPr id="54" name="立方体 53"/>
              <p:cNvSpPr/>
              <p:nvPr/>
            </p:nvSpPr>
            <p:spPr>
              <a:xfrm>
                <a:off x="2459260" y="1772678"/>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立方体 12"/>
              <p:cNvSpPr/>
              <p:nvPr/>
            </p:nvSpPr>
            <p:spPr>
              <a:xfrm>
                <a:off x="2525666" y="1935931"/>
                <a:ext cx="1012874"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p>
            </p:txBody>
          </p:sp>
        </p:grpSp>
        <p:grpSp>
          <p:nvGrpSpPr>
            <p:cNvPr id="14" name="组合 44"/>
            <p:cNvGrpSpPr/>
            <p:nvPr/>
          </p:nvGrpSpPr>
          <p:grpSpPr>
            <a:xfrm>
              <a:off x="5554990" y="4293098"/>
              <a:ext cx="294369" cy="245309"/>
              <a:chOff x="2900814" y="2467717"/>
              <a:chExt cx="294369" cy="245309"/>
            </a:xfrm>
            <a:solidFill>
              <a:srgbClr val="92D050"/>
            </a:solidFill>
          </p:grpSpPr>
          <p:sp>
            <p:nvSpPr>
              <p:cNvPr id="52" name="右箭头 51"/>
              <p:cNvSpPr/>
              <p:nvPr/>
            </p:nvSpPr>
            <p:spPr>
              <a:xfrm rot="5400000">
                <a:off x="2925345" y="2443187"/>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右箭头 14"/>
              <p:cNvSpPr/>
              <p:nvPr/>
            </p:nvSpPr>
            <p:spPr>
              <a:xfrm>
                <a:off x="2959689" y="2467717"/>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5" name="组合 45"/>
            <p:cNvGrpSpPr>
              <a:grpSpLocks/>
            </p:cNvGrpSpPr>
            <p:nvPr/>
          </p:nvGrpSpPr>
          <p:grpSpPr bwMode="auto">
            <a:xfrm>
              <a:off x="4832738" y="4552379"/>
              <a:ext cx="1731600" cy="460801"/>
              <a:chOff x="2459260" y="2753910"/>
              <a:chExt cx="1177478" cy="654155"/>
            </a:xfrm>
          </p:grpSpPr>
          <p:sp>
            <p:nvSpPr>
              <p:cNvPr id="50" name="立方体 49"/>
              <p:cNvSpPr/>
              <p:nvPr/>
            </p:nvSpPr>
            <p:spPr>
              <a:xfrm>
                <a:off x="2459260" y="2753910"/>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立方体 16"/>
              <p:cNvSpPr/>
              <p:nvPr/>
            </p:nvSpPr>
            <p:spPr>
              <a:xfrm>
                <a:off x="2510548" y="2917404"/>
                <a:ext cx="1013954" cy="491349"/>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p>
            </p:txBody>
          </p:sp>
        </p:grpSp>
        <p:grpSp>
          <p:nvGrpSpPr>
            <p:cNvPr id="16" name="组合 46"/>
            <p:cNvGrpSpPr/>
            <p:nvPr/>
          </p:nvGrpSpPr>
          <p:grpSpPr>
            <a:xfrm>
              <a:off x="5554990" y="5085186"/>
              <a:ext cx="294369" cy="245309"/>
              <a:chOff x="2900814" y="3448949"/>
              <a:chExt cx="294369" cy="245309"/>
            </a:xfrm>
            <a:solidFill>
              <a:srgbClr val="92D050"/>
            </a:solidFill>
          </p:grpSpPr>
          <p:sp>
            <p:nvSpPr>
              <p:cNvPr id="48" name="右箭头 47"/>
              <p:cNvSpPr/>
              <p:nvPr/>
            </p:nvSpPr>
            <p:spPr>
              <a:xfrm rot="5400000">
                <a:off x="2925345" y="3424419"/>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右箭头 18"/>
              <p:cNvSpPr/>
              <p:nvPr/>
            </p:nvSpPr>
            <p:spPr>
              <a:xfrm>
                <a:off x="2959689" y="3448949"/>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7" name="组合 47"/>
            <p:cNvGrpSpPr>
              <a:grpSpLocks/>
            </p:cNvGrpSpPr>
            <p:nvPr/>
          </p:nvGrpSpPr>
          <p:grpSpPr bwMode="auto">
            <a:xfrm>
              <a:off x="4832738" y="5344466"/>
              <a:ext cx="1731600" cy="460800"/>
              <a:chOff x="2459260" y="3735142"/>
              <a:chExt cx="1177478" cy="654154"/>
            </a:xfrm>
          </p:grpSpPr>
          <p:sp>
            <p:nvSpPr>
              <p:cNvPr id="46" name="立方体 45"/>
              <p:cNvSpPr/>
              <p:nvPr/>
            </p:nvSpPr>
            <p:spPr>
              <a:xfrm>
                <a:off x="2459260" y="3735142"/>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立方体 20"/>
              <p:cNvSpPr/>
              <p:nvPr/>
            </p:nvSpPr>
            <p:spPr>
              <a:xfrm>
                <a:off x="2525666" y="3898882"/>
                <a:ext cx="1012874"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Канал</a:t>
                </a:r>
              </a:p>
            </p:txBody>
          </p:sp>
        </p:grpSp>
        <p:grpSp>
          <p:nvGrpSpPr>
            <p:cNvPr id="18" name="组合 66"/>
            <p:cNvGrpSpPr/>
            <p:nvPr/>
          </p:nvGrpSpPr>
          <p:grpSpPr>
            <a:xfrm>
              <a:off x="6852370" y="2204866"/>
              <a:ext cx="1731600" cy="460800"/>
              <a:chOff x="2181970" y="3190"/>
              <a:chExt cx="1732059" cy="461179"/>
            </a:xfrm>
            <a:solidFill>
              <a:srgbClr val="00B0F0"/>
            </a:solidFill>
            <a:effectLst>
              <a:outerShdw blurRad="50800" dist="38100" dir="2700000" algn="tl" rotWithShape="0">
                <a:prstClr val="black">
                  <a:alpha val="40000"/>
                </a:prstClr>
              </a:outerShdw>
            </a:effectLst>
          </p:grpSpPr>
          <p:sp>
            <p:nvSpPr>
              <p:cNvPr id="44" name="立方体 43"/>
              <p:cNvSpPr/>
              <p:nvPr/>
            </p:nvSpPr>
            <p:spPr>
              <a:xfrm>
                <a:off x="2181970" y="3190"/>
                <a:ext cx="1732059" cy="461179"/>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立方体 4"/>
              <p:cNvSpPr/>
              <p:nvPr/>
            </p:nvSpPr>
            <p:spPr>
              <a:xfrm>
                <a:off x="2209273" y="118485"/>
                <a:ext cx="1616764" cy="345884"/>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p>
            </p:txBody>
          </p:sp>
        </p:grpSp>
        <p:grpSp>
          <p:nvGrpSpPr>
            <p:cNvPr id="19" name="组合 69"/>
            <p:cNvGrpSpPr/>
            <p:nvPr/>
          </p:nvGrpSpPr>
          <p:grpSpPr>
            <a:xfrm rot="10800000">
              <a:off x="7574622" y="2706929"/>
              <a:ext cx="294369" cy="245309"/>
              <a:chOff x="2900814" y="505253"/>
              <a:chExt cx="294369" cy="245309"/>
            </a:xfrm>
            <a:solidFill>
              <a:srgbClr val="00B0F0"/>
            </a:solidFill>
          </p:grpSpPr>
          <p:sp>
            <p:nvSpPr>
              <p:cNvPr id="42" name="右箭头 41"/>
              <p:cNvSpPr/>
              <p:nvPr/>
            </p:nvSpPr>
            <p:spPr>
              <a:xfrm rot="5400000">
                <a:off x="2925345" y="480723"/>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右箭头 6"/>
              <p:cNvSpPr/>
              <p:nvPr/>
            </p:nvSpPr>
            <p:spPr>
              <a:xfrm>
                <a:off x="2959689" y="505253"/>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0" name="组合 72"/>
            <p:cNvGrpSpPr/>
            <p:nvPr/>
          </p:nvGrpSpPr>
          <p:grpSpPr>
            <a:xfrm>
              <a:off x="6852370" y="2968202"/>
              <a:ext cx="1731600" cy="460800"/>
              <a:chOff x="2139634" y="791446"/>
              <a:chExt cx="1816731" cy="654154"/>
            </a:xfrm>
            <a:solidFill>
              <a:srgbClr val="00B0F0"/>
            </a:solidFill>
          </p:grpSpPr>
          <p:sp>
            <p:nvSpPr>
              <p:cNvPr id="40" name="立方体 39"/>
              <p:cNvSpPr/>
              <p:nvPr/>
            </p:nvSpPr>
            <p:spPr>
              <a:xfrm>
                <a:off x="2139634" y="791446"/>
                <a:ext cx="1816731"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立方体 8"/>
              <p:cNvSpPr/>
              <p:nvPr/>
            </p:nvSpPr>
            <p:spPr>
              <a:xfrm>
                <a:off x="2198986" y="954984"/>
                <a:ext cx="1653193"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p>
            </p:txBody>
          </p:sp>
        </p:grpSp>
        <p:grpSp>
          <p:nvGrpSpPr>
            <p:cNvPr id="21" name="组合 75"/>
            <p:cNvGrpSpPr/>
            <p:nvPr/>
          </p:nvGrpSpPr>
          <p:grpSpPr>
            <a:xfrm rot="10800000">
              <a:off x="7574622" y="3501010"/>
              <a:ext cx="294369" cy="245309"/>
              <a:chOff x="2900814" y="1486485"/>
              <a:chExt cx="294369" cy="245309"/>
            </a:xfrm>
            <a:solidFill>
              <a:srgbClr val="00B0F0"/>
            </a:solidFill>
          </p:grpSpPr>
          <p:sp>
            <p:nvSpPr>
              <p:cNvPr id="38" name="右箭头 37"/>
              <p:cNvSpPr/>
              <p:nvPr/>
            </p:nvSpPr>
            <p:spPr>
              <a:xfrm rot="5400000">
                <a:off x="2925345" y="1461955"/>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右箭头 10"/>
              <p:cNvSpPr/>
              <p:nvPr/>
            </p:nvSpPr>
            <p:spPr>
              <a:xfrm>
                <a:off x="2959689" y="1486485"/>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2" name="组合 78"/>
            <p:cNvGrpSpPr/>
            <p:nvPr/>
          </p:nvGrpSpPr>
          <p:grpSpPr>
            <a:xfrm>
              <a:off x="6852370" y="3760290"/>
              <a:ext cx="1731600" cy="460800"/>
              <a:chOff x="2459260" y="1772678"/>
              <a:chExt cx="1177478" cy="654154"/>
            </a:xfrm>
            <a:solidFill>
              <a:srgbClr val="00B0F0"/>
            </a:solidFill>
          </p:grpSpPr>
          <p:sp>
            <p:nvSpPr>
              <p:cNvPr id="36" name="立方体 35"/>
              <p:cNvSpPr/>
              <p:nvPr/>
            </p:nvSpPr>
            <p:spPr>
              <a:xfrm>
                <a:off x="2459260" y="1772678"/>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立方体 12"/>
              <p:cNvSpPr/>
              <p:nvPr/>
            </p:nvSpPr>
            <p:spPr>
              <a:xfrm>
                <a:off x="2524868" y="1936215"/>
                <a:ext cx="1013940" cy="490615"/>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p>
            </p:txBody>
          </p:sp>
        </p:grpSp>
        <p:grpSp>
          <p:nvGrpSpPr>
            <p:cNvPr id="23" name="组合 81"/>
            <p:cNvGrpSpPr/>
            <p:nvPr/>
          </p:nvGrpSpPr>
          <p:grpSpPr>
            <a:xfrm rot="10800000">
              <a:off x="7574622" y="4293098"/>
              <a:ext cx="294369" cy="245309"/>
              <a:chOff x="2900814" y="2467717"/>
              <a:chExt cx="294369" cy="245309"/>
            </a:xfrm>
            <a:solidFill>
              <a:srgbClr val="00B0F0"/>
            </a:solidFill>
          </p:grpSpPr>
          <p:sp>
            <p:nvSpPr>
              <p:cNvPr id="34" name="右箭头 33"/>
              <p:cNvSpPr/>
              <p:nvPr/>
            </p:nvSpPr>
            <p:spPr>
              <a:xfrm rot="5400000">
                <a:off x="2925345" y="2443187"/>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右箭头 14"/>
              <p:cNvSpPr/>
              <p:nvPr/>
            </p:nvSpPr>
            <p:spPr>
              <a:xfrm>
                <a:off x="2959689" y="2467717"/>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4" name="组合 84"/>
            <p:cNvGrpSpPr/>
            <p:nvPr/>
          </p:nvGrpSpPr>
          <p:grpSpPr>
            <a:xfrm>
              <a:off x="6852370" y="4552379"/>
              <a:ext cx="1731600" cy="460801"/>
              <a:chOff x="2459260" y="2753910"/>
              <a:chExt cx="1177478" cy="654155"/>
            </a:xfrm>
            <a:solidFill>
              <a:srgbClr val="00B0F0"/>
            </a:solidFill>
          </p:grpSpPr>
          <p:sp>
            <p:nvSpPr>
              <p:cNvPr id="32" name="立方体 31"/>
              <p:cNvSpPr/>
              <p:nvPr/>
            </p:nvSpPr>
            <p:spPr>
              <a:xfrm>
                <a:off x="2459260" y="2753910"/>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立方体 16"/>
              <p:cNvSpPr/>
              <p:nvPr/>
            </p:nvSpPr>
            <p:spPr>
              <a:xfrm>
                <a:off x="2510542" y="2917449"/>
                <a:ext cx="1013940"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p>
            </p:txBody>
          </p:sp>
        </p:grpSp>
        <p:grpSp>
          <p:nvGrpSpPr>
            <p:cNvPr id="25" name="组合 87"/>
            <p:cNvGrpSpPr/>
            <p:nvPr/>
          </p:nvGrpSpPr>
          <p:grpSpPr>
            <a:xfrm rot="10800000">
              <a:off x="7574622" y="5085186"/>
              <a:ext cx="294369" cy="245309"/>
              <a:chOff x="2900814" y="3448949"/>
              <a:chExt cx="294369" cy="245309"/>
            </a:xfrm>
            <a:solidFill>
              <a:srgbClr val="00B0F0"/>
            </a:solidFill>
          </p:grpSpPr>
          <p:sp>
            <p:nvSpPr>
              <p:cNvPr id="30" name="右箭头 29"/>
              <p:cNvSpPr/>
              <p:nvPr/>
            </p:nvSpPr>
            <p:spPr>
              <a:xfrm rot="5400000">
                <a:off x="2925345" y="3424419"/>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右箭头 18"/>
              <p:cNvSpPr/>
              <p:nvPr/>
            </p:nvSpPr>
            <p:spPr>
              <a:xfrm>
                <a:off x="2959689" y="3448949"/>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6" name="组合 90"/>
            <p:cNvGrpSpPr/>
            <p:nvPr/>
          </p:nvGrpSpPr>
          <p:grpSpPr>
            <a:xfrm>
              <a:off x="6852370" y="5344466"/>
              <a:ext cx="1731600" cy="460800"/>
              <a:chOff x="2459260" y="3735142"/>
              <a:chExt cx="1177478" cy="654154"/>
            </a:xfrm>
            <a:solidFill>
              <a:srgbClr val="00B0F0"/>
            </a:solidFill>
          </p:grpSpPr>
          <p:sp>
            <p:nvSpPr>
              <p:cNvPr id="28" name="立方体 27"/>
              <p:cNvSpPr/>
              <p:nvPr/>
            </p:nvSpPr>
            <p:spPr>
              <a:xfrm>
                <a:off x="2459260" y="3735142"/>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立方体 20"/>
              <p:cNvSpPr/>
              <p:nvPr/>
            </p:nvSpPr>
            <p:spPr>
              <a:xfrm>
                <a:off x="2524868" y="3898680"/>
                <a:ext cx="1013940"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Канал</a:t>
                </a:r>
              </a:p>
            </p:txBody>
          </p:sp>
        </p:grpSp>
        <p:cxnSp>
          <p:nvCxnSpPr>
            <p:cNvPr id="27" name="肘形连接符 61"/>
            <p:cNvCxnSpPr>
              <a:cxnSpLocks noChangeShapeType="1"/>
              <a:stCxn id="46" idx="3"/>
              <a:endCxn id="28" idx="3"/>
            </p:cNvCxnSpPr>
            <p:nvPr/>
          </p:nvCxnSpPr>
          <p:spPr bwMode="auto">
            <a:xfrm rot="16200000" flipH="1">
              <a:off x="6639369" y="4795450"/>
              <a:ext cx="12702" cy="2019632"/>
            </a:xfrm>
            <a:prstGeom prst="bentConnector3">
              <a:avLst>
                <a:gd name="adj1" fmla="val 1800000"/>
              </a:avLst>
            </a:prstGeom>
            <a:noFill/>
            <a:ln w="44450" algn="ctr">
              <a:solidFill>
                <a:schemeClr val="tx1"/>
              </a:solidFill>
              <a:round/>
              <a:headEnd/>
              <a:tailEnd/>
            </a:ln>
          </p:spPr>
        </p:cxnSp>
      </p:grpSp>
    </p:spTree>
    <p:extLst>
      <p:ext uri="{BB962C8B-B14F-4D97-AF65-F5344CB8AC3E}">
        <p14:creationId xmlns:p14="http://schemas.microsoft.com/office/powerpoint/2010/main" val="2445674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Архитектура iSCSI</a:t>
            </a:r>
          </a:p>
        </p:txBody>
      </p:sp>
      <p:sp>
        <p:nvSpPr>
          <p:cNvPr id="3" name="文本占位符 2"/>
          <p:cNvSpPr>
            <a:spLocks noGrp="1"/>
          </p:cNvSpPr>
          <p:nvPr>
            <p:ph type="body" sz="quarter" idx="10"/>
          </p:nvPr>
        </p:nvSpPr>
        <p:spPr/>
        <p:txBody>
          <a:bodyPr wrap="square">
            <a:noAutofit/>
          </a:bodyPr>
          <a:lstStyle/>
          <a:p>
            <a:r>
              <a:rPr lang="ru-RU" sz="1800" dirty="0">
                <a:sym typeface="Huawei Sans" panose="020C0503030203020204" pitchFamily="34" charset="0"/>
              </a:rPr>
              <a:t>Узлы iSCSI инкапсулируют команды и данные SCSI в пакеты iSCSI и отправляют пакеты на уровень TCP/IP, где пакеты инкапсулируются в IP-пакеты для передачи по IP-сети.</a:t>
            </a:r>
          </a:p>
          <a:p>
            <a:endParaRPr lang="en-US" altLang="zh-CN" sz="1800" dirty="0">
              <a:sym typeface="Huawei Sans" panose="020C0503030203020204" pitchFamily="34" charset="0"/>
            </a:endParaRPr>
          </a:p>
        </p:txBody>
      </p:sp>
      <p:grpSp>
        <p:nvGrpSpPr>
          <p:cNvPr id="41" name="组合 40"/>
          <p:cNvGrpSpPr/>
          <p:nvPr/>
        </p:nvGrpSpPr>
        <p:grpSpPr>
          <a:xfrm>
            <a:off x="2692094" y="2097778"/>
            <a:ext cx="8187940" cy="3596098"/>
            <a:chOff x="2443794" y="2662281"/>
            <a:chExt cx="7778070" cy="3596098"/>
          </a:xfrm>
        </p:grpSpPr>
        <p:sp>
          <p:nvSpPr>
            <p:cNvPr id="5" name="圆角矩形 4"/>
            <p:cNvSpPr/>
            <p:nvPr/>
          </p:nvSpPr>
          <p:spPr>
            <a:xfrm>
              <a:off x="2540897" y="3918378"/>
              <a:ext cx="1380122" cy="15233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Инициатор</a:t>
              </a:r>
            </a:p>
            <a:p>
              <a:pPr algn="ctr" fontAlgn="ctr"/>
              <a:r>
                <a:rPr lang="ru-RU"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endPar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4062657" y="3118313"/>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IP-адрес сетевого порта</a:t>
              </a:r>
            </a:p>
          </p:txBody>
        </p:sp>
        <p:sp>
          <p:nvSpPr>
            <p:cNvPr id="7" name="圆角矩形 6"/>
            <p:cNvSpPr/>
            <p:nvPr/>
          </p:nvSpPr>
          <p:spPr>
            <a:xfrm>
              <a:off x="4062658" y="5305047"/>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IP-адрес сетевого порта</a:t>
              </a:r>
            </a:p>
          </p:txBody>
        </p:sp>
        <p:cxnSp>
          <p:nvCxnSpPr>
            <p:cNvPr id="11" name="肘形连接符 10"/>
            <p:cNvCxnSpPr>
              <a:stCxn id="5" idx="2"/>
              <a:endCxn id="7" idx="1"/>
            </p:cNvCxnSpPr>
            <p:nvPr/>
          </p:nvCxnSpPr>
          <p:spPr>
            <a:xfrm rot="16200000" flipH="1">
              <a:off x="3515155" y="5157576"/>
              <a:ext cx="263305" cy="8317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6" idx="1"/>
              <a:endCxn id="5" idx="0"/>
            </p:cNvCxnSpPr>
            <p:nvPr/>
          </p:nvCxnSpPr>
          <p:spPr>
            <a:xfrm rot="10800000" flipV="1">
              <a:off x="3230958" y="3518346"/>
              <a:ext cx="831699" cy="40003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190499" y="2687800"/>
              <a:ext cx="1168910" cy="338554"/>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Узел iSCSI</a:t>
              </a:r>
            </a:p>
          </p:txBody>
        </p:sp>
        <p:sp>
          <p:nvSpPr>
            <p:cNvPr id="20" name="文本框 19"/>
            <p:cNvSpPr txBox="1"/>
            <p:nvPr/>
          </p:nvSpPr>
          <p:spPr>
            <a:xfrm>
              <a:off x="8151706" y="2680307"/>
              <a:ext cx="1168910" cy="338554"/>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Узел iSCSI</a:t>
              </a:r>
            </a:p>
          </p:txBody>
        </p:sp>
        <p:sp>
          <p:nvSpPr>
            <p:cNvPr id="21" name="圆角矩形 20"/>
            <p:cNvSpPr/>
            <p:nvPr/>
          </p:nvSpPr>
          <p:spPr>
            <a:xfrm>
              <a:off x="7538744" y="3083520"/>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IP-адрес сетевого порта</a:t>
              </a:r>
            </a:p>
          </p:txBody>
        </p:sp>
        <p:sp>
          <p:nvSpPr>
            <p:cNvPr id="22" name="圆角矩形 21"/>
            <p:cNvSpPr/>
            <p:nvPr/>
          </p:nvSpPr>
          <p:spPr>
            <a:xfrm>
              <a:off x="7538744" y="5388727"/>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IP-адрес сетевого порта</a:t>
              </a:r>
            </a:p>
          </p:txBody>
        </p:sp>
        <p:sp>
          <p:nvSpPr>
            <p:cNvPr id="23" name="圆角矩形 22"/>
            <p:cNvSpPr/>
            <p:nvPr/>
          </p:nvSpPr>
          <p:spPr>
            <a:xfrm>
              <a:off x="8850861" y="3083520"/>
              <a:ext cx="1223531"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Целевое </a:t>
              </a: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устройство iSCSI</a:t>
              </a:r>
            </a:p>
          </p:txBody>
        </p:sp>
        <p:sp>
          <p:nvSpPr>
            <p:cNvPr id="25" name="圆角矩形 24"/>
            <p:cNvSpPr/>
            <p:nvPr/>
          </p:nvSpPr>
          <p:spPr>
            <a:xfrm>
              <a:off x="8850860" y="5388727"/>
              <a:ext cx="1223532"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 iSCSI</a:t>
              </a:r>
            </a:p>
          </p:txBody>
        </p:sp>
        <p:cxnSp>
          <p:nvCxnSpPr>
            <p:cNvPr id="27" name="直接连接符 26"/>
            <p:cNvCxnSpPr>
              <a:stCxn id="23" idx="1"/>
              <a:endCxn id="21" idx="3"/>
            </p:cNvCxnSpPr>
            <p:nvPr/>
          </p:nvCxnSpPr>
          <p:spPr>
            <a:xfrm flipH="1">
              <a:off x="8501239" y="3483553"/>
              <a:ext cx="349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5" idx="1"/>
              <a:endCxn id="22" idx="3"/>
            </p:cNvCxnSpPr>
            <p:nvPr/>
          </p:nvCxnSpPr>
          <p:spPr>
            <a:xfrm flipH="1">
              <a:off x="8501238" y="5788760"/>
              <a:ext cx="3496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21" idx="2"/>
              <a:endCxn id="6" idx="2"/>
            </p:cNvCxnSpPr>
            <p:nvPr/>
          </p:nvCxnSpPr>
          <p:spPr>
            <a:xfrm rot="5400000">
              <a:off x="6264553" y="2162938"/>
              <a:ext cx="34793" cy="3476087"/>
            </a:xfrm>
            <a:prstGeom prst="bentConnector3">
              <a:avLst>
                <a:gd name="adj1" fmla="val 180362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肘形连接符 34"/>
            <p:cNvCxnSpPr>
              <a:stCxn id="7" idx="0"/>
              <a:endCxn id="22" idx="0"/>
            </p:cNvCxnSpPr>
            <p:nvPr/>
          </p:nvCxnSpPr>
          <p:spPr>
            <a:xfrm rot="16200000" flipH="1">
              <a:off x="6240109" y="3608844"/>
              <a:ext cx="83680" cy="3476086"/>
            </a:xfrm>
            <a:prstGeom prst="bentConnector3">
              <a:avLst>
                <a:gd name="adj1" fmla="val -74702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云形 37"/>
            <p:cNvSpPr/>
            <p:nvPr/>
          </p:nvSpPr>
          <p:spPr>
            <a:xfrm>
              <a:off x="5251731" y="4134282"/>
              <a:ext cx="2060436" cy="95486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IP-сеть</a:t>
              </a:r>
            </a:p>
          </p:txBody>
        </p:sp>
        <p:sp>
          <p:nvSpPr>
            <p:cNvPr id="39" name="矩形 38"/>
            <p:cNvSpPr/>
            <p:nvPr/>
          </p:nvSpPr>
          <p:spPr>
            <a:xfrm>
              <a:off x="7425263" y="2662281"/>
              <a:ext cx="2796601" cy="35960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a:xfrm>
              <a:off x="2443794" y="2662281"/>
              <a:ext cx="2666299" cy="35960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55015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wrap="square">
            <a:noAutofit/>
          </a:bodyPr>
          <a:lstStyle/>
          <a:p>
            <a:r>
              <a:rPr lang="ru-RU" dirty="0"/>
              <a:t>Связь между iSCSI и SCSI, TCP и IP</a:t>
            </a:r>
          </a:p>
        </p:txBody>
      </p:sp>
      <p:sp>
        <p:nvSpPr>
          <p:cNvPr id="7" name="矩形 6"/>
          <p:cNvSpPr/>
          <p:nvPr/>
        </p:nvSpPr>
        <p:spPr>
          <a:xfrm>
            <a:off x="1529152" y="1596327"/>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Прикладной протокол SCSI</a:t>
            </a:r>
          </a:p>
        </p:txBody>
      </p:sp>
      <p:sp>
        <p:nvSpPr>
          <p:cNvPr id="8" name="文本框 7"/>
          <p:cNvSpPr txBox="1"/>
          <p:nvPr/>
        </p:nvSpPr>
        <p:spPr>
          <a:xfrm>
            <a:off x="1606264" y="1081977"/>
            <a:ext cx="1490664" cy="483698"/>
          </a:xfrm>
          <a:prstGeom prst="rect">
            <a:avLst/>
          </a:prstGeom>
          <a:noFill/>
        </p:spPr>
        <p:txBody>
          <a:bodyPr wrap="square" rtlCol="0">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Инициатор</a:t>
            </a:r>
          </a:p>
        </p:txBody>
      </p:sp>
      <p:sp>
        <p:nvSpPr>
          <p:cNvPr id="9" name="矩形 8"/>
          <p:cNvSpPr/>
          <p:nvPr/>
        </p:nvSpPr>
        <p:spPr>
          <a:xfrm>
            <a:off x="1529151" y="2504646"/>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Протокол iSCSI</a:t>
            </a:r>
          </a:p>
        </p:txBody>
      </p:sp>
      <p:sp>
        <p:nvSpPr>
          <p:cNvPr id="10" name="矩形 9"/>
          <p:cNvSpPr/>
          <p:nvPr/>
        </p:nvSpPr>
        <p:spPr>
          <a:xfrm>
            <a:off x="1529151" y="3412965"/>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Стек протоколов TCP/IP</a:t>
            </a:r>
          </a:p>
        </p:txBody>
      </p:sp>
      <p:sp>
        <p:nvSpPr>
          <p:cNvPr id="11" name="矩形 10"/>
          <p:cNvSpPr/>
          <p:nvPr/>
        </p:nvSpPr>
        <p:spPr>
          <a:xfrm>
            <a:off x="1529151" y="4321284"/>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Драйвер сетевой карты</a:t>
            </a:r>
          </a:p>
        </p:txBody>
      </p:sp>
      <p:sp>
        <p:nvSpPr>
          <p:cNvPr id="12" name="矩形 11"/>
          <p:cNvSpPr/>
          <p:nvPr/>
        </p:nvSpPr>
        <p:spPr>
          <a:xfrm>
            <a:off x="1529151" y="5229603"/>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Физический</a:t>
            </a:r>
          </a:p>
        </p:txBody>
      </p:sp>
      <p:sp>
        <p:nvSpPr>
          <p:cNvPr id="13" name="矩形 12"/>
          <p:cNvSpPr/>
          <p:nvPr/>
        </p:nvSpPr>
        <p:spPr>
          <a:xfrm>
            <a:off x="8825302" y="1596327"/>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Прикладной протокол SCSI</a:t>
            </a:r>
          </a:p>
        </p:txBody>
      </p:sp>
      <p:sp>
        <p:nvSpPr>
          <p:cNvPr id="14" name="文本框 13"/>
          <p:cNvSpPr txBox="1"/>
          <p:nvPr/>
        </p:nvSpPr>
        <p:spPr>
          <a:xfrm>
            <a:off x="9073036" y="1000722"/>
            <a:ext cx="1649645" cy="250840"/>
          </a:xfrm>
          <a:prstGeom prst="rect">
            <a:avLst/>
          </a:prstGeom>
          <a:noFill/>
        </p:spPr>
        <p:txBody>
          <a:bodyPr wrap="square" rtlCol="0">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a:t>
            </a:r>
          </a:p>
        </p:txBody>
      </p:sp>
      <p:sp>
        <p:nvSpPr>
          <p:cNvPr id="15" name="矩形 14"/>
          <p:cNvSpPr/>
          <p:nvPr/>
        </p:nvSpPr>
        <p:spPr>
          <a:xfrm>
            <a:off x="8825301" y="2504646"/>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Протокол iSCSI</a:t>
            </a:r>
          </a:p>
        </p:txBody>
      </p:sp>
      <p:sp>
        <p:nvSpPr>
          <p:cNvPr id="16" name="矩形 15"/>
          <p:cNvSpPr/>
          <p:nvPr/>
        </p:nvSpPr>
        <p:spPr>
          <a:xfrm>
            <a:off x="8825301" y="3412965"/>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Стек протоколов TCP/IP</a:t>
            </a:r>
          </a:p>
        </p:txBody>
      </p:sp>
      <p:sp>
        <p:nvSpPr>
          <p:cNvPr id="17" name="矩形 16"/>
          <p:cNvSpPr/>
          <p:nvPr/>
        </p:nvSpPr>
        <p:spPr>
          <a:xfrm>
            <a:off x="8825301" y="4321284"/>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Драйвер сетевой карты</a:t>
            </a:r>
          </a:p>
        </p:txBody>
      </p:sp>
      <p:sp>
        <p:nvSpPr>
          <p:cNvPr id="18" name="矩形 17"/>
          <p:cNvSpPr/>
          <p:nvPr/>
        </p:nvSpPr>
        <p:spPr>
          <a:xfrm>
            <a:off x="8825301" y="5229603"/>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Физическое</a:t>
            </a:r>
          </a:p>
        </p:txBody>
      </p:sp>
      <p:sp>
        <p:nvSpPr>
          <p:cNvPr id="20" name="矩形 19"/>
          <p:cNvSpPr/>
          <p:nvPr/>
        </p:nvSpPr>
        <p:spPr>
          <a:xfrm>
            <a:off x="4582554" y="1604362"/>
            <a:ext cx="3026892" cy="4781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Команды, ответы и данные SCSI</a:t>
            </a:r>
          </a:p>
        </p:txBody>
      </p:sp>
      <p:sp>
        <p:nvSpPr>
          <p:cNvPr id="21" name="矩形 20"/>
          <p:cNvSpPr/>
          <p:nvPr/>
        </p:nvSpPr>
        <p:spPr>
          <a:xfrm>
            <a:off x="4582553" y="2241406"/>
            <a:ext cx="3026891" cy="739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Получает данные SCSI, генерирует данные протокола iSCSI и инкапсулирует данные в блоки PDU iSCSI.</a:t>
            </a:r>
          </a:p>
        </p:txBody>
      </p:sp>
      <p:sp>
        <p:nvSpPr>
          <p:cNvPr id="22" name="矩形 21"/>
          <p:cNvSpPr/>
          <p:nvPr/>
        </p:nvSpPr>
        <p:spPr>
          <a:xfrm>
            <a:off x="4582555" y="3174917"/>
            <a:ext cx="3026891" cy="654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Инкапсулирует PDU iSCSI в пакеты TCP/IP для передачи и приема.</a:t>
            </a:r>
          </a:p>
        </p:txBody>
      </p:sp>
      <p:sp>
        <p:nvSpPr>
          <p:cNvPr id="23" name="矩形 22"/>
          <p:cNvSpPr/>
          <p:nvPr/>
        </p:nvSpPr>
        <p:spPr>
          <a:xfrm>
            <a:off x="4582555" y="3964614"/>
            <a:ext cx="3026891" cy="7439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Выполняет 8-битное/10-битное кодирование, а также передает и принимает данные.</a:t>
            </a:r>
          </a:p>
        </p:txBody>
      </p:sp>
      <p:sp>
        <p:nvSpPr>
          <p:cNvPr id="24" name="矩形 23"/>
          <p:cNvSpPr/>
          <p:nvPr/>
        </p:nvSpPr>
        <p:spPr>
          <a:xfrm>
            <a:off x="4582552" y="4826969"/>
            <a:ext cx="3026891" cy="442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Выполняет передачу кодового потока 0/1.</a:t>
            </a:r>
          </a:p>
        </p:txBody>
      </p:sp>
      <p:cxnSp>
        <p:nvCxnSpPr>
          <p:cNvPr id="26" name="直接箭头连接符 25"/>
          <p:cNvCxnSpPr>
            <a:stCxn id="18" idx="1"/>
            <a:endCxn id="12" idx="3"/>
          </p:cNvCxnSpPr>
          <p:nvPr/>
        </p:nvCxnSpPr>
        <p:spPr>
          <a:xfrm flipH="1">
            <a:off x="3426531" y="5486778"/>
            <a:ext cx="539877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 idx="2"/>
            <a:endCxn id="9" idx="0"/>
          </p:cNvCxnSpPr>
          <p:nvPr/>
        </p:nvCxnSpPr>
        <p:spPr>
          <a:xfrm flipH="1">
            <a:off x="2477841" y="2110677"/>
            <a:ext cx="1"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9" idx="2"/>
            <a:endCxn id="10" idx="0"/>
          </p:cNvCxnSpPr>
          <p:nvPr/>
        </p:nvCxnSpPr>
        <p:spPr>
          <a:xfrm>
            <a:off x="2477841" y="3018996"/>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0" idx="2"/>
            <a:endCxn id="11" idx="0"/>
          </p:cNvCxnSpPr>
          <p:nvPr/>
        </p:nvCxnSpPr>
        <p:spPr>
          <a:xfrm>
            <a:off x="2477841" y="3927315"/>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1" idx="2"/>
            <a:endCxn id="12" idx="0"/>
          </p:cNvCxnSpPr>
          <p:nvPr/>
        </p:nvCxnSpPr>
        <p:spPr>
          <a:xfrm>
            <a:off x="2477841" y="4835634"/>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8" idx="0"/>
            <a:endCxn id="17" idx="2"/>
          </p:cNvCxnSpPr>
          <p:nvPr/>
        </p:nvCxnSpPr>
        <p:spPr>
          <a:xfrm flipV="1">
            <a:off x="9773991" y="4835634"/>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7" idx="0"/>
            <a:endCxn id="16" idx="2"/>
          </p:cNvCxnSpPr>
          <p:nvPr/>
        </p:nvCxnSpPr>
        <p:spPr>
          <a:xfrm flipV="1">
            <a:off x="9773991" y="3927315"/>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6" idx="0"/>
            <a:endCxn id="15" idx="2"/>
          </p:cNvCxnSpPr>
          <p:nvPr/>
        </p:nvCxnSpPr>
        <p:spPr>
          <a:xfrm flipV="1">
            <a:off x="9773991" y="3018996"/>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5" idx="0"/>
            <a:endCxn id="13" idx="2"/>
          </p:cNvCxnSpPr>
          <p:nvPr/>
        </p:nvCxnSpPr>
        <p:spPr>
          <a:xfrm flipV="1">
            <a:off x="9773991" y="2110677"/>
            <a:ext cx="1"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9506982" y="2116392"/>
            <a:ext cx="1" cy="393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9506982" y="3024711"/>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9506982" y="3933030"/>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9506982" y="4841349"/>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2754063" y="4850960"/>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2754063" y="3942641"/>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2754063" y="3034322"/>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2754063" y="2126003"/>
            <a:ext cx="1" cy="393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3426532" y="5604888"/>
            <a:ext cx="5398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5420139" y="1097303"/>
            <a:ext cx="1229856" cy="369332"/>
          </a:xfrm>
          <a:prstGeom prst="rect">
            <a:avLst/>
          </a:prstGeom>
          <a:noFill/>
        </p:spPr>
        <p:txBody>
          <a:bodyPr wrap="square" rtlCol="0">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Функции</a:t>
            </a:r>
          </a:p>
        </p:txBody>
      </p:sp>
      <p:cxnSp>
        <p:nvCxnSpPr>
          <p:cNvPr id="68" name="直接连接符 67"/>
          <p:cNvCxnSpPr>
            <a:stCxn id="7" idx="3"/>
            <a:endCxn id="20" idx="1"/>
          </p:cNvCxnSpPr>
          <p:nvPr/>
        </p:nvCxnSpPr>
        <p:spPr>
          <a:xfrm flipV="1">
            <a:off x="3426532" y="1843415"/>
            <a:ext cx="1156022" cy="1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 idx="3"/>
            <a:endCxn id="21" idx="1"/>
          </p:cNvCxnSpPr>
          <p:nvPr/>
        </p:nvCxnSpPr>
        <p:spPr>
          <a:xfrm flipV="1">
            <a:off x="3426531" y="2611363"/>
            <a:ext cx="1156022" cy="150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0" idx="3"/>
            <a:endCxn id="22" idx="1"/>
          </p:cNvCxnSpPr>
          <p:nvPr/>
        </p:nvCxnSpPr>
        <p:spPr>
          <a:xfrm flipV="1">
            <a:off x="3426531" y="3501998"/>
            <a:ext cx="1156024" cy="16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1" idx="3"/>
            <a:endCxn id="23" idx="1"/>
          </p:cNvCxnSpPr>
          <p:nvPr/>
        </p:nvCxnSpPr>
        <p:spPr>
          <a:xfrm flipV="1">
            <a:off x="3426531" y="4336610"/>
            <a:ext cx="1156024" cy="241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2" idx="3"/>
            <a:endCxn id="24" idx="1"/>
          </p:cNvCxnSpPr>
          <p:nvPr/>
        </p:nvCxnSpPr>
        <p:spPr>
          <a:xfrm flipV="1">
            <a:off x="3426531" y="5048024"/>
            <a:ext cx="1156021" cy="43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8" idx="1"/>
            <a:endCxn id="24" idx="3"/>
          </p:cNvCxnSpPr>
          <p:nvPr/>
        </p:nvCxnSpPr>
        <p:spPr>
          <a:xfrm flipH="1" flipV="1">
            <a:off x="7609443" y="5048024"/>
            <a:ext cx="1215858" cy="43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7" idx="1"/>
            <a:endCxn id="23" idx="3"/>
          </p:cNvCxnSpPr>
          <p:nvPr/>
        </p:nvCxnSpPr>
        <p:spPr>
          <a:xfrm flipH="1" flipV="1">
            <a:off x="7609446" y="4336610"/>
            <a:ext cx="1215855" cy="241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6" idx="1"/>
            <a:endCxn id="22" idx="3"/>
          </p:cNvCxnSpPr>
          <p:nvPr/>
        </p:nvCxnSpPr>
        <p:spPr>
          <a:xfrm flipH="1" flipV="1">
            <a:off x="7609446" y="3501998"/>
            <a:ext cx="1215855" cy="16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5" idx="1"/>
            <a:endCxn id="21" idx="3"/>
          </p:cNvCxnSpPr>
          <p:nvPr/>
        </p:nvCxnSpPr>
        <p:spPr>
          <a:xfrm flipH="1" flipV="1">
            <a:off x="7609444" y="2611363"/>
            <a:ext cx="1215857" cy="150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 idx="1"/>
            <a:endCxn id="20" idx="3"/>
          </p:cNvCxnSpPr>
          <p:nvPr/>
        </p:nvCxnSpPr>
        <p:spPr>
          <a:xfrm flipH="1" flipV="1">
            <a:off x="7609446" y="1843415"/>
            <a:ext cx="1215856" cy="1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865950" y="1191375"/>
            <a:ext cx="0" cy="47843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479552" y="1111928"/>
            <a:ext cx="0" cy="47843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298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FC в системе хранения</a:t>
            </a:r>
          </a:p>
        </p:txBody>
      </p:sp>
      <p:sp>
        <p:nvSpPr>
          <p:cNvPr id="3" name="文本占位符 2"/>
          <p:cNvSpPr>
            <a:spLocks noGrp="1"/>
          </p:cNvSpPr>
          <p:nvPr>
            <p:ph type="body" sz="quarter" idx="10"/>
          </p:nvPr>
        </p:nvSpPr>
        <p:spPr/>
        <p:txBody>
          <a:bodyPr wrap="square">
            <a:noAutofit/>
          </a:bodyPr>
          <a:lstStyle/>
          <a:p>
            <a:r>
              <a:rPr lang="ru-RU" sz="1800" dirty="0" smtClean="0">
                <a:sym typeface="Huawei Sans" panose="020C0503030203020204" pitchFamily="34" charset="0"/>
              </a:rPr>
              <a:t>Понятие FC </a:t>
            </a:r>
            <a:r>
              <a:rPr lang="ru-RU" sz="1800" dirty="0">
                <a:sym typeface="Huawei Sans" panose="020C0503030203020204" pitchFamily="34" charset="0"/>
              </a:rPr>
              <a:t>может </a:t>
            </a:r>
            <a:r>
              <a:rPr lang="ru-RU" sz="1800" dirty="0" smtClean="0">
                <a:sym typeface="Huawei Sans" panose="020C0503030203020204" pitchFamily="34" charset="0"/>
              </a:rPr>
              <a:t>включать протокол </a:t>
            </a:r>
            <a:r>
              <a:rPr lang="ru-RU" sz="1800" dirty="0">
                <a:sym typeface="Huawei Sans" panose="020C0503030203020204" pitchFamily="34" charset="0"/>
              </a:rPr>
              <a:t>FC, </a:t>
            </a:r>
            <a:r>
              <a:rPr lang="ru-RU" sz="1800" dirty="0" smtClean="0">
                <a:sym typeface="Huawei Sans" panose="020C0503030203020204" pitchFamily="34" charset="0"/>
              </a:rPr>
              <a:t>сеть </a:t>
            </a:r>
            <a:r>
              <a:rPr lang="ru-RU" sz="1800" dirty="0">
                <a:sym typeface="Huawei Sans" panose="020C0503030203020204" pitchFamily="34" charset="0"/>
              </a:rPr>
              <a:t>FC или </a:t>
            </a:r>
            <a:r>
              <a:rPr lang="ru-RU" sz="1800" dirty="0" smtClean="0">
                <a:sym typeface="Huawei Sans" panose="020C0503030203020204" pitchFamily="34" charset="0"/>
              </a:rPr>
              <a:t>соединение </a:t>
            </a:r>
            <a:r>
              <a:rPr lang="ru-RU" sz="1800" dirty="0">
                <a:sym typeface="Huawei Sans" panose="020C0503030203020204" pitchFamily="34" charset="0"/>
              </a:rPr>
              <a:t>FC. Поскольку FC обеспечивает высокую производительность, чаще всего он используется для доступа к хостам на стороне клиента в сетях точка-точка и в сетях на основе коммутаторов.</a:t>
            </a:r>
          </a:p>
          <a:p>
            <a:r>
              <a:rPr lang="ru-RU" sz="1800" dirty="0">
                <a:sym typeface="Huawei Sans" panose="020C0503030203020204" pitchFamily="34" charset="0"/>
              </a:rPr>
              <a:t>FC обеспечивает следующие преимущества для сетей хранения данных:</a:t>
            </a:r>
          </a:p>
          <a:p>
            <a:pPr lvl="1"/>
            <a:r>
              <a:rPr lang="ru-RU" sz="1600" dirty="0">
                <a:sym typeface="Huawei Sans" panose="020C0503030203020204" pitchFamily="34" charset="0"/>
              </a:rPr>
              <a:t>Улучшенная масштабируемость</a:t>
            </a:r>
          </a:p>
          <a:p>
            <a:pPr lvl="1"/>
            <a:r>
              <a:rPr lang="ru-RU" sz="1600" dirty="0">
                <a:sym typeface="Huawei Sans" panose="020C0503030203020204" pitchFamily="34" charset="0"/>
              </a:rPr>
              <a:t>Увеличенная дальность передачи</a:t>
            </a:r>
          </a:p>
          <a:p>
            <a:pPr lvl="1"/>
            <a:r>
              <a:rPr lang="ru-RU" sz="1600" dirty="0">
                <a:sym typeface="Huawei Sans" panose="020C0503030203020204" pitchFamily="34" charset="0"/>
              </a:rPr>
              <a:t>Меньше проблем с безопасностью</a:t>
            </a:r>
          </a:p>
        </p:txBody>
      </p:sp>
      <p:grpSp>
        <p:nvGrpSpPr>
          <p:cNvPr id="12" name="组合 11"/>
          <p:cNvGrpSpPr/>
          <p:nvPr/>
        </p:nvGrpSpPr>
        <p:grpSpPr>
          <a:xfrm>
            <a:off x="4859980" y="3099300"/>
            <a:ext cx="6714639" cy="2662764"/>
            <a:chOff x="4617242" y="3120107"/>
            <a:chExt cx="6974744" cy="2922309"/>
          </a:xfrm>
        </p:grpSpPr>
        <p:sp>
          <p:nvSpPr>
            <p:cNvPr id="4" name="矩形 3"/>
            <p:cNvSpPr/>
            <p:nvPr/>
          </p:nvSpPr>
          <p:spPr>
            <a:xfrm>
              <a:off x="5074020" y="3120107"/>
              <a:ext cx="3674533" cy="676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Хост</a:t>
              </a:r>
            </a:p>
          </p:txBody>
        </p:sp>
        <p:sp>
          <p:nvSpPr>
            <p:cNvPr id="5" name="矩形 4"/>
            <p:cNvSpPr/>
            <p:nvPr/>
          </p:nvSpPr>
          <p:spPr>
            <a:xfrm>
              <a:off x="5177431" y="5329391"/>
              <a:ext cx="3674533" cy="713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Система</a:t>
              </a:r>
            </a:p>
            <a:p>
              <a:pPr algn="ctr" fontAlgn="ctr"/>
              <a:r>
                <a:rPr lang="ru-RU"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хранения</a:t>
              </a:r>
              <a:endPar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7208550" y="3381788"/>
              <a:ext cx="1451337" cy="384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Инициатор</a:t>
              </a:r>
            </a:p>
          </p:txBody>
        </p:sp>
        <p:sp>
          <p:nvSpPr>
            <p:cNvPr id="7" name="矩形 6"/>
            <p:cNvSpPr/>
            <p:nvPr/>
          </p:nvSpPr>
          <p:spPr>
            <a:xfrm>
              <a:off x="5175620" y="3381788"/>
              <a:ext cx="1427562" cy="298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Инициатор</a:t>
              </a:r>
            </a:p>
          </p:txBody>
        </p:sp>
        <p:sp>
          <p:nvSpPr>
            <p:cNvPr id="8" name="矩形 7"/>
            <p:cNvSpPr/>
            <p:nvPr/>
          </p:nvSpPr>
          <p:spPr>
            <a:xfrm>
              <a:off x="7621832" y="5439520"/>
              <a:ext cx="1126719" cy="474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a:t>
              </a:r>
            </a:p>
          </p:txBody>
        </p:sp>
        <p:sp>
          <p:nvSpPr>
            <p:cNvPr id="9" name="矩形 8"/>
            <p:cNvSpPr/>
            <p:nvPr/>
          </p:nvSpPr>
          <p:spPr>
            <a:xfrm>
              <a:off x="5209675" y="5345531"/>
              <a:ext cx="1159494" cy="568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a:t>
              </a:r>
            </a:p>
          </p:txBody>
        </p:sp>
        <p:sp>
          <p:nvSpPr>
            <p:cNvPr id="10" name="矩形 9"/>
            <p:cNvSpPr/>
            <p:nvPr/>
          </p:nvSpPr>
          <p:spPr>
            <a:xfrm>
              <a:off x="9039681" y="5407709"/>
              <a:ext cx="1128869" cy="601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Дисковая полка</a:t>
              </a:r>
            </a:p>
          </p:txBody>
        </p:sp>
        <p:sp>
          <p:nvSpPr>
            <p:cNvPr id="11" name="矩形 10"/>
            <p:cNvSpPr/>
            <p:nvPr/>
          </p:nvSpPr>
          <p:spPr>
            <a:xfrm>
              <a:off x="10447267" y="5411942"/>
              <a:ext cx="1144719" cy="601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Дисковая полка</a:t>
              </a:r>
            </a:p>
          </p:txBody>
        </p:sp>
        <p:cxnSp>
          <p:nvCxnSpPr>
            <p:cNvPr id="13" name="直接连接符 12"/>
            <p:cNvCxnSpPr>
              <a:stCxn id="9" idx="0"/>
              <a:endCxn id="7" idx="2"/>
            </p:cNvCxnSpPr>
            <p:nvPr/>
          </p:nvCxnSpPr>
          <p:spPr>
            <a:xfrm flipV="1">
              <a:off x="5789422" y="3680227"/>
              <a:ext cx="99979" cy="1665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 idx="0"/>
              <a:endCxn id="6" idx="2"/>
            </p:cNvCxnSpPr>
            <p:nvPr/>
          </p:nvCxnSpPr>
          <p:spPr>
            <a:xfrm flipH="1" flipV="1">
              <a:off x="7934219" y="3765953"/>
              <a:ext cx="250973" cy="1673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5" idx="3"/>
              <a:endCxn id="10" idx="1"/>
            </p:cNvCxnSpPr>
            <p:nvPr/>
          </p:nvCxnSpPr>
          <p:spPr>
            <a:xfrm>
              <a:off x="8851964" y="5685903"/>
              <a:ext cx="187717" cy="22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0" idx="3"/>
              <a:endCxn id="11" idx="1"/>
            </p:cNvCxnSpPr>
            <p:nvPr/>
          </p:nvCxnSpPr>
          <p:spPr>
            <a:xfrm>
              <a:off x="10168551" y="5708276"/>
              <a:ext cx="278717" cy="4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617242" y="4305183"/>
              <a:ext cx="1966349" cy="4153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Коммутатор FC</a:t>
              </a:r>
            </a:p>
          </p:txBody>
        </p:sp>
        <p:sp>
          <p:nvSpPr>
            <p:cNvPr id="28" name="矩形 27"/>
            <p:cNvSpPr/>
            <p:nvPr/>
          </p:nvSpPr>
          <p:spPr>
            <a:xfrm>
              <a:off x="7453387" y="4348046"/>
              <a:ext cx="1834074" cy="3725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Коммутатор FC</a:t>
              </a:r>
            </a:p>
          </p:txBody>
        </p:sp>
      </p:grpSp>
    </p:spTree>
    <p:extLst>
      <p:ext uri="{BB962C8B-B14F-4D97-AF65-F5344CB8AC3E}">
        <p14:creationId xmlns:p14="http://schemas.microsoft.com/office/powerpoint/2010/main" val="2994661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lang="ru-RU" dirty="0"/>
              <a:t>Основные протоколы хранения</a:t>
            </a:r>
          </a:p>
        </p:txBody>
      </p:sp>
      <p:sp>
        <p:nvSpPr>
          <p:cNvPr id="2" name="文本占位符 1"/>
          <p:cNvSpPr>
            <a:spLocks noGrp="1"/>
          </p:cNvSpPr>
          <p:nvPr>
            <p:ph type="body" sz="quarter" idx="10"/>
          </p:nvPr>
        </p:nvSpPr>
        <p:spPr>
          <a:xfrm>
            <a:off x="572004" y="1737337"/>
            <a:ext cx="8125840" cy="643926"/>
          </a:xfrm>
        </p:spPr>
        <p:txBody>
          <a:bodyPr/>
          <a:lstStyle/>
          <a:p>
            <a:endParaRPr lang="zh-CN" altLang="en-US" dirty="0">
              <a:sym typeface="Huawei Sans" panose="020C0503030203020204" pitchFamily="34" charset="0"/>
            </a:endParaRPr>
          </a:p>
        </p:txBody>
      </p:sp>
    </p:spTree>
    <p:extLst>
      <p:ext uri="{BB962C8B-B14F-4D97-AF65-F5344CB8AC3E}">
        <p14:creationId xmlns:p14="http://schemas.microsoft.com/office/powerpoint/2010/main" val="356926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Структура протокола FC</a:t>
            </a:r>
          </a:p>
        </p:txBody>
      </p:sp>
      <p:grpSp>
        <p:nvGrpSpPr>
          <p:cNvPr id="4" name="Groep 43"/>
          <p:cNvGrpSpPr/>
          <p:nvPr/>
        </p:nvGrpSpPr>
        <p:grpSpPr>
          <a:xfrm>
            <a:off x="1808088" y="3840256"/>
            <a:ext cx="3347509" cy="1245548"/>
            <a:chOff x="692094" y="4257844"/>
            <a:chExt cx="3347509" cy="1245548"/>
          </a:xfrm>
        </p:grpSpPr>
        <p:sp>
          <p:nvSpPr>
            <p:cNvPr id="5" name="dc815157-1d0a-4097-bfd5-914348d6bd81"/>
            <p:cNvSpPr/>
            <p:nvPr/>
          </p:nvSpPr>
          <p:spPr>
            <a:xfrm>
              <a:off x="692094" y="4709706"/>
              <a:ext cx="791446" cy="424354"/>
            </a:xfrm>
            <a:prstGeom prst="rect">
              <a:avLst/>
            </a:prstGeom>
          </p:spPr>
          <p:txBody>
            <a:bodyPr wrap="square">
              <a:noAutofit/>
            </a:bodyPr>
            <a:lstStyle/>
            <a:p>
              <a:pPr fontAlgn="ct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FC-1</a:t>
              </a:r>
            </a:p>
          </p:txBody>
        </p:sp>
        <p:sp>
          <p:nvSpPr>
            <p:cNvPr id="6" name="97e79b4b-f444-4371-b35a-3b8bdb048793"/>
            <p:cNvSpPr/>
            <p:nvPr/>
          </p:nvSpPr>
          <p:spPr>
            <a:xfrm>
              <a:off x="692094" y="5103282"/>
              <a:ext cx="791880" cy="400110"/>
            </a:xfrm>
            <a:prstGeom prst="rect">
              <a:avLst/>
            </a:prstGeom>
          </p:spPr>
          <p:txBody>
            <a:bodyPr wrap="square">
              <a:noAutofit/>
            </a:bodyPr>
            <a:lstStyle/>
            <a:p>
              <a:pPr fontAlgn="ct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FC-0</a:t>
              </a:r>
            </a:p>
          </p:txBody>
        </p:sp>
        <p:sp>
          <p:nvSpPr>
            <p:cNvPr id="7" name="e2c83afd-4e4b-498b-81c6-227fbdeb3a71"/>
            <p:cNvSpPr/>
            <p:nvPr/>
          </p:nvSpPr>
          <p:spPr bwMode="auto">
            <a:xfrm>
              <a:off x="1530535" y="5204342"/>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87d95260-5fca-421b-8ae1-9de7381bd0ef"/>
            <p:cNvSpPr/>
            <p:nvPr/>
          </p:nvSpPr>
          <p:spPr>
            <a:xfrm>
              <a:off x="1828741" y="5100398"/>
              <a:ext cx="2210862" cy="369332"/>
            </a:xfrm>
            <a:prstGeom prst="rect">
              <a:avLst/>
            </a:prstGeom>
          </p:spPr>
          <p:txBody>
            <a:bodyPr wrap="square">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Физическое преобразование</a:t>
              </a:r>
            </a:p>
          </p:txBody>
        </p:sp>
        <p:sp>
          <p:nvSpPr>
            <p:cNvPr id="9" name="70d33188-e016-4366-b850-9d91301be6a7"/>
            <p:cNvSpPr/>
            <p:nvPr/>
          </p:nvSpPr>
          <p:spPr bwMode="auto">
            <a:xfrm>
              <a:off x="1523626" y="4810766"/>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1195be27-230b-4ad6-a244-32385e535efd"/>
            <p:cNvSpPr/>
            <p:nvPr/>
          </p:nvSpPr>
          <p:spPr>
            <a:xfrm>
              <a:off x="1814523" y="4662153"/>
              <a:ext cx="1994457" cy="369332"/>
            </a:xfrm>
            <a:prstGeom prst="rect">
              <a:avLst/>
            </a:prstGeom>
          </p:spPr>
          <p:txBody>
            <a:bodyPr wrap="square">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Кодирование</a:t>
              </a:r>
              <a:r>
                <a:rPr lang="ru-RU" sz="1400" dirty="0" smtClean="0">
                  <a:latin typeface="Huawei Sans" panose="020C0503030203020204" pitchFamily="34" charset="0"/>
                  <a:ea typeface="方正兰亭黑简体" panose="02000000000000000000" pitchFamily="2" charset="-122"/>
                  <a:sym typeface="Huawei Sans" panose="020C0503030203020204" pitchFamily="34" charset="0"/>
                </a:rPr>
                <a:t>/</a:t>
              </a:r>
            </a:p>
            <a:p>
              <a:pPr fontAlgn="ctr"/>
              <a:r>
                <a:rPr lang="ru-RU" sz="1400" dirty="0" smtClean="0">
                  <a:latin typeface="Huawei Sans" panose="020C0503030203020204" pitchFamily="34" charset="0"/>
                  <a:ea typeface="方正兰亭黑简体" panose="02000000000000000000" pitchFamily="2" charset="-122"/>
                  <a:sym typeface="Huawei Sans" panose="020C0503030203020204" pitchFamily="34" charset="0"/>
                </a:rPr>
                <a:t>декодирование</a:t>
              </a:r>
              <a:endParaRPr lang="ru-RU"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abea6cd0-8e75-492d-8ccb-d15e87ef6412"/>
            <p:cNvSpPr/>
            <p:nvPr/>
          </p:nvSpPr>
          <p:spPr>
            <a:xfrm>
              <a:off x="692094" y="4305742"/>
              <a:ext cx="791446" cy="403964"/>
            </a:xfrm>
            <a:prstGeom prst="rect">
              <a:avLst/>
            </a:prstGeom>
          </p:spPr>
          <p:txBody>
            <a:bodyPr wrap="square">
              <a:noAutofit/>
            </a:bodyPr>
            <a:lstStyle/>
            <a:p>
              <a:pPr fontAlgn="ct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FC-2</a:t>
              </a:r>
            </a:p>
          </p:txBody>
        </p:sp>
        <p:sp>
          <p:nvSpPr>
            <p:cNvPr id="12" name="7e862580-3f0e-4b22-9f07-4e0b303ff4c2"/>
            <p:cNvSpPr/>
            <p:nvPr/>
          </p:nvSpPr>
          <p:spPr bwMode="auto">
            <a:xfrm>
              <a:off x="1523626" y="4406802"/>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e8f3ce85-fcac-42ef-b3ff-542215acabdc"/>
            <p:cNvSpPr/>
            <p:nvPr/>
          </p:nvSpPr>
          <p:spPr>
            <a:xfrm>
              <a:off x="1828741" y="4257844"/>
              <a:ext cx="2087431" cy="369332"/>
            </a:xfrm>
            <a:prstGeom prst="rect">
              <a:avLst/>
            </a:prstGeom>
          </p:spPr>
          <p:txBody>
            <a:bodyPr wrap="square">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Структурный протокол</a:t>
              </a:r>
            </a:p>
          </p:txBody>
        </p:sp>
      </p:grpSp>
      <p:grpSp>
        <p:nvGrpSpPr>
          <p:cNvPr id="14" name="Groep 42"/>
          <p:cNvGrpSpPr/>
          <p:nvPr/>
        </p:nvGrpSpPr>
        <p:grpSpPr>
          <a:xfrm>
            <a:off x="1808088" y="3246637"/>
            <a:ext cx="1011552" cy="369332"/>
            <a:chOff x="692094" y="3664225"/>
            <a:chExt cx="1011552" cy="369332"/>
          </a:xfrm>
        </p:grpSpPr>
        <p:sp>
          <p:nvSpPr>
            <p:cNvPr id="15" name="6affbd39-24aa-4a56-a7ce-cf44276c86c6"/>
            <p:cNvSpPr/>
            <p:nvPr/>
          </p:nvSpPr>
          <p:spPr>
            <a:xfrm>
              <a:off x="692094" y="3664225"/>
              <a:ext cx="791446" cy="369332"/>
            </a:xfrm>
            <a:prstGeom prst="rect">
              <a:avLst/>
            </a:prstGeom>
          </p:spPr>
          <p:txBody>
            <a:bodyPr wrap="square">
              <a:noAutofit/>
            </a:bodyPr>
            <a:lstStyle/>
            <a:p>
              <a:pPr fontAlgn="ct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FC-3</a:t>
              </a:r>
            </a:p>
          </p:txBody>
        </p:sp>
        <p:sp>
          <p:nvSpPr>
            <p:cNvPr id="16" name="1da48a7d-f76a-45e7-b588-12205ec986fd"/>
            <p:cNvSpPr/>
            <p:nvPr/>
          </p:nvSpPr>
          <p:spPr bwMode="auto">
            <a:xfrm>
              <a:off x="1523626" y="3765285"/>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 name="Groep 37"/>
          <p:cNvGrpSpPr/>
          <p:nvPr/>
        </p:nvGrpSpPr>
        <p:grpSpPr>
          <a:xfrm>
            <a:off x="1783894" y="2410973"/>
            <a:ext cx="1035746" cy="369332"/>
            <a:chOff x="583492" y="2786357"/>
            <a:chExt cx="1035746" cy="369332"/>
          </a:xfrm>
        </p:grpSpPr>
        <p:sp>
          <p:nvSpPr>
            <p:cNvPr id="18" name="6ac9110f-710a-4628-b8fd-836fba085cf7"/>
            <p:cNvSpPr/>
            <p:nvPr/>
          </p:nvSpPr>
          <p:spPr>
            <a:xfrm>
              <a:off x="583492" y="2786357"/>
              <a:ext cx="815640" cy="369332"/>
            </a:xfrm>
            <a:prstGeom prst="rect">
              <a:avLst/>
            </a:prstGeom>
          </p:spPr>
          <p:txBody>
            <a:bodyPr wrap="square">
              <a:noAutofit/>
            </a:bodyPr>
            <a:lstStyle/>
            <a:p>
              <a:pPr fontAlgn="ct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FC-4</a:t>
              </a:r>
            </a:p>
          </p:txBody>
        </p:sp>
        <p:sp>
          <p:nvSpPr>
            <p:cNvPr id="19" name="aa79eef2-6343-4248-833b-4d6bc7827093"/>
            <p:cNvSpPr/>
            <p:nvPr/>
          </p:nvSpPr>
          <p:spPr bwMode="auto">
            <a:xfrm>
              <a:off x="1439218" y="2883631"/>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0" name="327a09c5-4631-42de-99bc-634583becd25"/>
          <p:cNvSpPr/>
          <p:nvPr/>
        </p:nvSpPr>
        <p:spPr>
          <a:xfrm>
            <a:off x="1800206" y="1394983"/>
            <a:ext cx="2762295" cy="400110"/>
          </a:xfrm>
          <a:prstGeom prst="rect">
            <a:avLst/>
          </a:prstGeom>
        </p:spPr>
        <p:txBody>
          <a:bodyPr wrap="square">
            <a:noAutofit/>
          </a:bodyPr>
          <a:lstStyle/>
          <a:p>
            <a:pPr fontAlgn="ctr"/>
            <a:r>
              <a:rPr lang="ru-RU" sz="2000" b="1" dirty="0">
                <a:latin typeface="Huawei Sans" panose="020C0503030203020204" pitchFamily="34" charset="0"/>
                <a:ea typeface="方正兰亭黑简体" panose="02000000000000000000" pitchFamily="2" charset="-122"/>
                <a:sym typeface="Huawei Sans" panose="020C0503030203020204" pitchFamily="34" charset="0"/>
              </a:rPr>
              <a:t>Протокол верхнего уровня</a:t>
            </a:r>
          </a:p>
        </p:txBody>
      </p:sp>
      <p:grpSp>
        <p:nvGrpSpPr>
          <p:cNvPr id="21" name="Groep 36"/>
          <p:cNvGrpSpPr/>
          <p:nvPr/>
        </p:nvGrpSpPr>
        <p:grpSpPr>
          <a:xfrm>
            <a:off x="3651172" y="1435105"/>
            <a:ext cx="7153829" cy="3582060"/>
            <a:chOff x="2366362" y="1852693"/>
            <a:chExt cx="7153829" cy="3582060"/>
          </a:xfrm>
        </p:grpSpPr>
        <p:sp>
          <p:nvSpPr>
            <p:cNvPr id="22" name="95c75ccc-8218-43f0-9dce-57fb2fe0fed9"/>
            <p:cNvSpPr/>
            <p:nvPr/>
          </p:nvSpPr>
          <p:spPr bwMode="auto">
            <a:xfrm flipH="1">
              <a:off x="6830950" y="4013921"/>
              <a:ext cx="1600200" cy="82296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FC-AL2</a:t>
              </a:r>
            </a:p>
          </p:txBody>
        </p:sp>
        <p:sp>
          <p:nvSpPr>
            <p:cNvPr id="23" name="立方体 22"/>
            <p:cNvSpPr/>
            <p:nvPr/>
          </p:nvSpPr>
          <p:spPr bwMode="auto">
            <a:xfrm flipH="1">
              <a:off x="5347754" y="4027989"/>
              <a:ext cx="1574405" cy="82296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168275" fontAlgn="ctr">
                <a:spcBef>
                  <a:spcPct val="0"/>
                </a:spcBef>
                <a:spcAft>
                  <a:spcPct val="0"/>
                </a:spcAft>
              </a:pP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FC-AL</a:t>
              </a:r>
            </a:p>
          </p:txBody>
        </p:sp>
        <p:sp>
          <p:nvSpPr>
            <p:cNvPr id="24" name="454b65fe-742d-44af-bcff-f6243ecb4688"/>
            <p:cNvSpPr/>
            <p:nvPr/>
          </p:nvSpPr>
          <p:spPr bwMode="auto">
            <a:xfrm flipH="1">
              <a:off x="3726390" y="3788833"/>
              <a:ext cx="1752198" cy="164592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ctr"/>
              <a:endParaRPr lang="en-US" altLang="zh-CN" sz="1400"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61925" lvl="1" fontAlgn="ctr">
                <a:spcBef>
                  <a:spcPct val="0"/>
                </a:spcBef>
                <a:spcAft>
                  <a:spcPct val="0"/>
                </a:spcAft>
              </a:pP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FC-PH</a:t>
              </a:r>
            </a:p>
            <a:p>
              <a:pPr marL="161925" lvl="1" fontAlgn="ctr">
                <a:spcBef>
                  <a:spcPct val="0"/>
                </a:spcBef>
                <a:spcAft>
                  <a:spcPct val="0"/>
                </a:spcAft>
              </a:pP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FC-PH2</a:t>
              </a:r>
            </a:p>
            <a:p>
              <a:pPr marL="161925" lvl="1" fontAlgn="ctr">
                <a:spcBef>
                  <a:spcPct val="0"/>
                </a:spcBef>
                <a:spcAft>
                  <a:spcPct val="0"/>
                </a:spcAft>
              </a:pP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FC-PH3</a:t>
              </a:r>
            </a:p>
          </p:txBody>
        </p:sp>
        <p:sp>
          <p:nvSpPr>
            <p:cNvPr id="25" name="2c57b10c-edc5-4959-9f8a-3c855a761a1e"/>
            <p:cNvSpPr/>
            <p:nvPr/>
          </p:nvSpPr>
          <p:spPr bwMode="auto">
            <a:xfrm flipH="1">
              <a:off x="2366362" y="3426859"/>
              <a:ext cx="6064788" cy="713674"/>
            </a:xfrm>
            <a:prstGeom prst="cube">
              <a:avLst>
                <a:gd name="adj" fmla="val 47947"/>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endPar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Общее оборудование</a:t>
              </a:r>
            </a:p>
            <a:p>
              <a:pPr algn="ctr" fontAlgn="ctr"/>
              <a:endParaRPr kumimoji="0" lang="en-US" altLang="zh-CN" sz="1400" b="1"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8fc2cea6-fd63-4648-bf64-f4415c7e3f61"/>
            <p:cNvSpPr/>
            <p:nvPr/>
          </p:nvSpPr>
          <p:spPr bwMode="auto">
            <a:xfrm flipH="1">
              <a:off x="6785230" y="2521068"/>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endParaRPr lang="en-US" altLang="zh-CN" sz="1800" b="1" dirty="0" smtClean="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spcBef>
                  <a:spcPct val="0"/>
                </a:spcBef>
                <a:spcAft>
                  <a:spcPct val="0"/>
                </a:spcAft>
              </a:pPr>
              <a:r>
                <a:rPr lang="ru-RU"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FC-ATM</a:t>
              </a:r>
            </a:p>
            <a:p>
              <a:pPr algn="ctr" fontAlgn="ctr">
                <a:spcBef>
                  <a:spcPct val="0"/>
                </a:spcBef>
                <a:spcAft>
                  <a:spcPct val="0"/>
                </a:spcAft>
              </a:pPr>
              <a:endParaRPr lang="en-US" altLang="zh-CN" sz="1400" b="1" dirty="0" smtClean="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spcBef>
                  <a:spcPct val="0"/>
                </a:spcBef>
                <a:spcAft>
                  <a:spcPct val="0"/>
                </a:spcAft>
              </a:pPr>
              <a:endParaRPr lang="en-US" altLang="zh-CN" sz="1400" b="1"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e88b02b8-b6c4-415f-88e5-74de0117963d"/>
            <p:cNvSpPr/>
            <p:nvPr/>
          </p:nvSpPr>
          <p:spPr bwMode="auto">
            <a:xfrm flipH="1">
              <a:off x="6830950" y="1852693"/>
              <a:ext cx="1609788"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ru-RU"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ATM</a:t>
              </a:r>
            </a:p>
          </p:txBody>
        </p:sp>
        <p:grpSp>
          <p:nvGrpSpPr>
            <p:cNvPr id="28" name="Groep 35"/>
            <p:cNvGrpSpPr/>
            <p:nvPr/>
          </p:nvGrpSpPr>
          <p:grpSpPr>
            <a:xfrm>
              <a:off x="5305550" y="1852693"/>
              <a:ext cx="1645920" cy="1765655"/>
              <a:chOff x="5305550" y="1852693"/>
              <a:chExt cx="1645920" cy="1765655"/>
            </a:xfrm>
          </p:grpSpPr>
          <p:sp>
            <p:nvSpPr>
              <p:cNvPr id="33" name="e098e1b6-d882-4f94-a6fb-9c6a20675160"/>
              <p:cNvSpPr/>
              <p:nvPr/>
            </p:nvSpPr>
            <p:spPr bwMode="auto">
              <a:xfrm flipH="1">
                <a:off x="5305550" y="2521068"/>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fontAlgn="ctr">
                  <a:spcBef>
                    <a:spcPct val="0"/>
                  </a:spcBef>
                  <a:spcAft>
                    <a:spcPct val="0"/>
                  </a:spcAft>
                </a:pPr>
                <a:r>
                  <a:rPr lang="ru-RU" sz="11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FC-LE</a:t>
                </a:r>
              </a:p>
              <a:p>
                <a:pPr algn="ctr" fontAlgn="ctr">
                  <a:spcBef>
                    <a:spcPct val="0"/>
                  </a:spcBef>
                  <a:spcAft>
                    <a:spcPct val="0"/>
                  </a:spcAft>
                </a:pPr>
                <a:r>
                  <a:rPr lang="ru-RU" sz="11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Инкапсуляция канала</a:t>
                </a:r>
              </a:p>
            </p:txBody>
          </p:sp>
          <p:sp>
            <p:nvSpPr>
              <p:cNvPr id="34" name="62a2c3ea-a21c-4acc-8e29-c4c1640dafaa"/>
              <p:cNvSpPr/>
              <p:nvPr/>
            </p:nvSpPr>
            <p:spPr bwMode="auto">
              <a:xfrm flipH="1">
                <a:off x="5379406" y="1852693"/>
                <a:ext cx="1554480"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ru-RU"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IP</a:t>
                </a:r>
              </a:p>
            </p:txBody>
          </p:sp>
        </p:grpSp>
        <p:sp>
          <p:nvSpPr>
            <p:cNvPr id="29" name="3627188e-fce9-4e03-9833-04e1352a7be8"/>
            <p:cNvSpPr/>
            <p:nvPr/>
          </p:nvSpPr>
          <p:spPr>
            <a:xfrm>
              <a:off x="5662271" y="5002223"/>
              <a:ext cx="3857920" cy="369332"/>
            </a:xfrm>
            <a:prstGeom prst="rect">
              <a:avLst/>
            </a:prstGeom>
          </p:spPr>
          <p:txBody>
            <a:bodyPr wrap="square">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Медные кабели и оптические кабели, 8-битное/10-битное кодирование</a:t>
              </a:r>
            </a:p>
          </p:txBody>
        </p:sp>
        <p:sp>
          <p:nvSpPr>
            <p:cNvPr id="30" name="4ae83d9d-41e7-4b8b-ab89-c2240a628baf"/>
            <p:cNvSpPr/>
            <p:nvPr/>
          </p:nvSpPr>
          <p:spPr bwMode="auto">
            <a:xfrm flipH="1">
              <a:off x="3836184" y="2521068"/>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ru-RU" sz="11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SCSI-3</a:t>
              </a:r>
            </a:p>
            <a:p>
              <a:pPr lvl="0" algn="ctr" fontAlgn="ctr">
                <a:spcBef>
                  <a:spcPct val="0"/>
                </a:spcBef>
                <a:spcAft>
                  <a:spcPct val="0"/>
                </a:spcAft>
              </a:pPr>
              <a:r>
                <a:rPr lang="ru-RU" sz="11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Сопоставление набора команд</a:t>
              </a:r>
            </a:p>
          </p:txBody>
        </p:sp>
        <p:sp>
          <p:nvSpPr>
            <p:cNvPr id="31" name="5f0e7f3b-28ac-4b66-9509-21b294a45f1e"/>
            <p:cNvSpPr/>
            <p:nvPr/>
          </p:nvSpPr>
          <p:spPr bwMode="auto">
            <a:xfrm flipH="1">
              <a:off x="3924108" y="1852693"/>
              <a:ext cx="1554480"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ru-RU"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SCSI-3</a:t>
              </a:r>
            </a:p>
          </p:txBody>
        </p:sp>
        <p:sp>
          <p:nvSpPr>
            <p:cNvPr id="32" name="7cc14acd-d0ab-42d2-bb31-4db5ac8665e4"/>
            <p:cNvSpPr/>
            <p:nvPr/>
          </p:nvSpPr>
          <p:spPr bwMode="auto">
            <a:xfrm flipH="1">
              <a:off x="2390556" y="2507000"/>
              <a:ext cx="1615384"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endPar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spcBef>
                  <a:spcPct val="0"/>
                </a:spcBef>
                <a:spcAft>
                  <a:spcPct val="0"/>
                </a:spcAft>
              </a:pPr>
              <a:r>
                <a:rPr lang="ru-RU" sz="11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IPI-3 </a:t>
              </a:r>
            </a:p>
            <a:p>
              <a:pPr algn="ctr" fontAlgn="ctr">
                <a:spcBef>
                  <a:spcPct val="0"/>
                </a:spcBef>
                <a:spcAft>
                  <a:spcPct val="0"/>
                </a:spcAft>
              </a:pPr>
              <a:r>
                <a:rPr lang="ru-RU" sz="11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Сопоставление набора команд</a:t>
              </a:r>
            </a:p>
            <a:p>
              <a:pPr algn="ctr" fontAlgn="ctr"/>
              <a:endParaRPr kumimoji="0" lang="en-US" altLang="zh-CN" sz="1400" b="1"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362851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Топология FC</a:t>
            </a:r>
          </a:p>
        </p:txBody>
      </p:sp>
      <p:grpSp>
        <p:nvGrpSpPr>
          <p:cNvPr id="54" name="组合 53"/>
          <p:cNvGrpSpPr/>
          <p:nvPr/>
        </p:nvGrpSpPr>
        <p:grpSpPr>
          <a:xfrm>
            <a:off x="1780541" y="3293486"/>
            <a:ext cx="1132152" cy="271530"/>
            <a:chOff x="2411133" y="3805617"/>
            <a:chExt cx="1284973" cy="271530"/>
          </a:xfrm>
        </p:grpSpPr>
        <p:sp>
          <p:nvSpPr>
            <p:cNvPr id="5" name="0daa3a7a-b7d9-4704-ad5b-2901c9cf4666"/>
            <p:cNvSpPr>
              <a:spLocks noChangeArrowheads="1"/>
            </p:cNvSpPr>
            <p:nvPr/>
          </p:nvSpPr>
          <p:spPr bwMode="auto">
            <a:xfrm>
              <a:off x="2411133" y="3805617"/>
              <a:ext cx="285750" cy="2698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00999a83-ae41-4967-8e90-06f32c97ef5d"/>
            <p:cNvSpPr>
              <a:spLocks noChangeArrowheads="1"/>
            </p:cNvSpPr>
            <p:nvPr/>
          </p:nvSpPr>
          <p:spPr bwMode="auto">
            <a:xfrm>
              <a:off x="3416706" y="3807272"/>
              <a:ext cx="279400" cy="2698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e6b15dae-453e-4e23-a9ac-dcbfed8a3570"/>
            <p:cNvSpPr>
              <a:spLocks noChangeShapeType="1"/>
            </p:cNvSpPr>
            <p:nvPr/>
          </p:nvSpPr>
          <p:spPr bwMode="auto">
            <a:xfrm flipH="1">
              <a:off x="2848769" y="3887897"/>
              <a:ext cx="385762" cy="0"/>
            </a:xfrm>
            <a:prstGeom prst="line">
              <a:avLst/>
            </a:prstGeom>
            <a:noFill/>
            <a:ln w="15875">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5a49519a-eaca-4d25-8d4a-a053c5be5621"/>
            <p:cNvSpPr>
              <a:spLocks noChangeShapeType="1"/>
            </p:cNvSpPr>
            <p:nvPr/>
          </p:nvSpPr>
          <p:spPr bwMode="auto">
            <a:xfrm>
              <a:off x="2867819" y="4001758"/>
              <a:ext cx="422275" cy="0"/>
            </a:xfrm>
            <a:prstGeom prst="line">
              <a:avLst/>
            </a:prstGeom>
            <a:noFill/>
            <a:ln w="15875">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3ce2be17-f26b-4fef-a53f-5de23c180c95"/>
          <p:cNvSpPr>
            <a:spLocks noChangeAspect="1" noChangeArrowheads="1"/>
          </p:cNvSpPr>
          <p:nvPr/>
        </p:nvSpPr>
        <p:spPr bwMode="auto">
          <a:xfrm>
            <a:off x="5171990" y="2987841"/>
            <a:ext cx="822960" cy="822960"/>
          </a:xfrm>
          <a:custGeom>
            <a:avLst/>
            <a:gdLst>
              <a:gd name="T0" fmla="*/ 804478 w 21600"/>
              <a:gd name="T1" fmla="*/ 231246 h 21600"/>
              <a:gd name="T2" fmla="*/ 37719 w 21600"/>
              <a:gd name="T3" fmla="*/ 381000 h 21600"/>
              <a:gd name="T4" fmla="*/ 735055 w 21600"/>
              <a:gd name="T5" fmla="*/ 258233 h 21600"/>
              <a:gd name="T6" fmla="*/ 57005 w 21600"/>
              <a:gd name="T7" fmla="*/ 725170 h 21600"/>
              <a:gd name="T8" fmla="*/ 52465 w 21600"/>
              <a:gd name="T9" fmla="*/ 542008 h 21600"/>
              <a:gd name="T10" fmla="*/ 254021 w 21600"/>
              <a:gd name="T11" fmla="*/ 53791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680" y="17199"/>
                </a:moveTo>
                <a:cubicBezTo>
                  <a:pt x="6327" y="18775"/>
                  <a:pt x="8520" y="19655"/>
                  <a:pt x="10800" y="19655"/>
                </a:cubicBezTo>
                <a:cubicBezTo>
                  <a:pt x="15690" y="19655"/>
                  <a:pt x="19655" y="15690"/>
                  <a:pt x="19655" y="10800"/>
                </a:cubicBezTo>
                <a:cubicBezTo>
                  <a:pt x="19655" y="5909"/>
                  <a:pt x="15690" y="1945"/>
                  <a:pt x="10800" y="1945"/>
                </a:cubicBezTo>
                <a:cubicBezTo>
                  <a:pt x="5909" y="1945"/>
                  <a:pt x="1945" y="5909"/>
                  <a:pt x="1945" y="10800"/>
                </a:cubicBezTo>
                <a:lnTo>
                  <a:pt x="0" y="10800"/>
                </a:lnTo>
                <a:cubicBezTo>
                  <a:pt x="0" y="4835"/>
                  <a:pt x="4835" y="0"/>
                  <a:pt x="10800" y="0"/>
                </a:cubicBezTo>
                <a:cubicBezTo>
                  <a:pt x="16764" y="0"/>
                  <a:pt x="21600" y="4835"/>
                  <a:pt x="21600" y="10800"/>
                </a:cubicBezTo>
                <a:cubicBezTo>
                  <a:pt x="21600" y="16764"/>
                  <a:pt x="16764" y="21600"/>
                  <a:pt x="10800" y="21600"/>
                </a:cubicBezTo>
                <a:cubicBezTo>
                  <a:pt x="8019" y="21600"/>
                  <a:pt x="5345" y="20527"/>
                  <a:pt x="3335" y="18605"/>
                </a:cubicBezTo>
                <a:lnTo>
                  <a:pt x="1469" y="20556"/>
                </a:lnTo>
                <a:lnTo>
                  <a:pt x="1352" y="15364"/>
                </a:lnTo>
                <a:lnTo>
                  <a:pt x="6546" y="15248"/>
                </a:lnTo>
                <a:lnTo>
                  <a:pt x="4680" y="17199"/>
                </a:lnTo>
                <a:close/>
              </a:path>
            </a:pathLst>
          </a:custGeom>
          <a:solidFill>
            <a:schemeClr val="tx1"/>
          </a:solidFill>
          <a:ln w="9525">
            <a:solidFill>
              <a:schemeClr val="tx1"/>
            </a:solidFill>
            <a:miter lim="800000"/>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 name="Groep 3"/>
          <p:cNvGrpSpPr>
            <a:grpSpLocks noChangeAspect="1"/>
          </p:cNvGrpSpPr>
          <p:nvPr/>
        </p:nvGrpSpPr>
        <p:grpSpPr>
          <a:xfrm>
            <a:off x="4750598" y="2580518"/>
            <a:ext cx="1684494" cy="1684494"/>
            <a:chOff x="3356369" y="2693567"/>
            <a:chExt cx="1647605" cy="1581860"/>
          </a:xfrm>
        </p:grpSpPr>
        <p:sp>
          <p:nvSpPr>
            <p:cNvPr id="46" name="72db4f7f-b2d1-4f35-b17e-6c70ab9c9241"/>
            <p:cNvSpPr>
              <a:spLocks noChangeArrowheads="1"/>
            </p:cNvSpPr>
            <p:nvPr/>
          </p:nvSpPr>
          <p:spPr bwMode="auto">
            <a:xfrm>
              <a:off x="3356369" y="3379367"/>
              <a:ext cx="260350"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chorCtr="1">
              <a:noAutofit/>
            </a:bodyPr>
            <a:lstStyle/>
            <a:p>
              <a:pPr algn="ctr" fontAlgn="ctr">
                <a:lnSpc>
                  <a:spcPct val="140000"/>
                </a:lnSpc>
                <a:buClr>
                  <a:schemeClr val="tx1"/>
                </a:buClr>
                <a:buSzPct val="60000"/>
                <a:defRPr/>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47" name="b7986517-d9f1-4ad4-924e-fdc7e10d39f4"/>
            <p:cNvSpPr>
              <a:spLocks noChangeArrowheads="1"/>
            </p:cNvSpPr>
            <p:nvPr/>
          </p:nvSpPr>
          <p:spPr bwMode="auto">
            <a:xfrm>
              <a:off x="4056237" y="4045239"/>
              <a:ext cx="257175" cy="230188"/>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607586f9-1683-4775-a7c9-b00637d41fd7"/>
            <p:cNvSpPr>
              <a:spLocks noChangeArrowheads="1"/>
            </p:cNvSpPr>
            <p:nvPr/>
          </p:nvSpPr>
          <p:spPr bwMode="auto">
            <a:xfrm>
              <a:off x="4742037" y="3379367"/>
              <a:ext cx="261937"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1ed3a984-ae5c-449f-b099-dc8a6d94fdc7"/>
            <p:cNvSpPr>
              <a:spLocks noChangeArrowheads="1"/>
            </p:cNvSpPr>
            <p:nvPr/>
          </p:nvSpPr>
          <p:spPr bwMode="auto">
            <a:xfrm>
              <a:off x="3565041" y="2916307"/>
              <a:ext cx="260350"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56688478-6532-41b9-8c4f-cf84c1cc8b80"/>
            <p:cNvSpPr>
              <a:spLocks noChangeArrowheads="1"/>
            </p:cNvSpPr>
            <p:nvPr/>
          </p:nvSpPr>
          <p:spPr bwMode="auto">
            <a:xfrm>
              <a:off x="4547433" y="2908099"/>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e23db2eb-e17f-48c4-a1fc-1eac7e3e1a24"/>
            <p:cNvSpPr>
              <a:spLocks noChangeArrowheads="1"/>
            </p:cNvSpPr>
            <p:nvPr/>
          </p:nvSpPr>
          <p:spPr bwMode="auto">
            <a:xfrm>
              <a:off x="3565041" y="3808431"/>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chorCtr="1">
              <a:noAutofit/>
            </a:bodyPr>
            <a:lstStyle/>
            <a:p>
              <a:pPr algn="ctr" fontAlgn="ctr">
                <a:lnSpc>
                  <a:spcPct val="140000"/>
                </a:lnSpc>
                <a:buClr>
                  <a:schemeClr val="tx1"/>
                </a:buClr>
                <a:buSzPct val="60000"/>
                <a:defRPr/>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52" name="7056a832-3889-4c74-becb-1b3e5c0ccbd7"/>
            <p:cNvSpPr>
              <a:spLocks noChangeArrowheads="1"/>
            </p:cNvSpPr>
            <p:nvPr/>
          </p:nvSpPr>
          <p:spPr bwMode="auto">
            <a:xfrm>
              <a:off x="4541573" y="3822499"/>
              <a:ext cx="261937"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335897af-e0a7-4114-be97-d1920394b13f"/>
            <p:cNvSpPr>
              <a:spLocks noChangeArrowheads="1"/>
            </p:cNvSpPr>
            <p:nvPr/>
          </p:nvSpPr>
          <p:spPr bwMode="auto">
            <a:xfrm>
              <a:off x="4056237" y="2693567"/>
              <a:ext cx="257175"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1" name="Groep 6"/>
          <p:cNvGrpSpPr/>
          <p:nvPr/>
        </p:nvGrpSpPr>
        <p:grpSpPr>
          <a:xfrm>
            <a:off x="8669789" y="2686787"/>
            <a:ext cx="1636237" cy="1636237"/>
            <a:chOff x="6147585" y="2592741"/>
            <a:chExt cx="1828800" cy="1828800"/>
          </a:xfrm>
        </p:grpSpPr>
        <p:sp>
          <p:nvSpPr>
            <p:cNvPr id="12" name="08b6d608-430c-4177-92fc-f7cda35384eb"/>
            <p:cNvSpPr>
              <a:spLocks noChangeAspect="1" noChangeArrowheads="1"/>
            </p:cNvSpPr>
            <p:nvPr/>
          </p:nvSpPr>
          <p:spPr bwMode="auto">
            <a:xfrm>
              <a:off x="6885753" y="3331250"/>
              <a:ext cx="363220" cy="363220"/>
            </a:xfrm>
            <a:prstGeom prst="ellipse">
              <a:avLst/>
            </a:prstGeom>
            <a:solidFill>
              <a:schemeClr val="bg1"/>
            </a:solidFill>
            <a:ln w="12700">
              <a:solidFill>
                <a:schemeClr val="tx1"/>
              </a:solidFill>
              <a:round/>
              <a:headEnd/>
              <a:tailEnd/>
            </a:ln>
          </p:spPr>
          <p:txBody>
            <a:bodyPr wrap="square" anchor="ctr">
              <a:noAutofit/>
            </a:bodyPr>
            <a:lstStyle/>
            <a:p>
              <a:pPr fontAlgn="ctr">
                <a:lnSpc>
                  <a:spcPct val="140000"/>
                </a:lnSpc>
                <a:buClr>
                  <a:schemeClr val="tx1"/>
                </a:buClr>
                <a:buSzPct val="60000"/>
                <a:buFontTx/>
                <a:buChar cha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3" name="Groep 51"/>
            <p:cNvGrpSpPr/>
            <p:nvPr/>
          </p:nvGrpSpPr>
          <p:grpSpPr>
            <a:xfrm>
              <a:off x="6147585" y="2592741"/>
              <a:ext cx="1828800" cy="1828800"/>
              <a:chOff x="3356369" y="2693567"/>
              <a:chExt cx="1647605" cy="1581860"/>
            </a:xfrm>
          </p:grpSpPr>
          <p:sp>
            <p:nvSpPr>
              <p:cNvPr id="38" name="72db4f7f-b2d1-4f35-b17e-6c70ab9c9241"/>
              <p:cNvSpPr>
                <a:spLocks noChangeArrowheads="1"/>
              </p:cNvSpPr>
              <p:nvPr/>
            </p:nvSpPr>
            <p:spPr bwMode="auto">
              <a:xfrm>
                <a:off x="3356369" y="3379367"/>
                <a:ext cx="260350"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b7986517-d9f1-4ad4-924e-fdc7e10d39f4"/>
              <p:cNvSpPr>
                <a:spLocks noChangeArrowheads="1"/>
              </p:cNvSpPr>
              <p:nvPr/>
            </p:nvSpPr>
            <p:spPr bwMode="auto">
              <a:xfrm>
                <a:off x="4056237" y="4045239"/>
                <a:ext cx="257175" cy="230188"/>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607586f9-1683-4775-a7c9-b00637d41fd7"/>
              <p:cNvSpPr>
                <a:spLocks noChangeArrowheads="1"/>
              </p:cNvSpPr>
              <p:nvPr/>
            </p:nvSpPr>
            <p:spPr bwMode="auto">
              <a:xfrm>
                <a:off x="4742037" y="3379367"/>
                <a:ext cx="261937"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1ed3a984-ae5c-449f-b099-dc8a6d94fdc7"/>
              <p:cNvSpPr>
                <a:spLocks noChangeArrowheads="1"/>
              </p:cNvSpPr>
              <p:nvPr/>
            </p:nvSpPr>
            <p:spPr bwMode="auto">
              <a:xfrm>
                <a:off x="3565041" y="2916307"/>
                <a:ext cx="260350"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56688478-6532-41b9-8c4f-cf84c1cc8b80"/>
              <p:cNvSpPr>
                <a:spLocks noChangeArrowheads="1"/>
              </p:cNvSpPr>
              <p:nvPr/>
            </p:nvSpPr>
            <p:spPr bwMode="auto">
              <a:xfrm>
                <a:off x="4547433" y="2908099"/>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e23db2eb-e17f-48c4-a1fc-1eac7e3e1a24"/>
              <p:cNvSpPr>
                <a:spLocks noChangeArrowheads="1"/>
              </p:cNvSpPr>
              <p:nvPr/>
            </p:nvSpPr>
            <p:spPr bwMode="auto">
              <a:xfrm>
                <a:off x="3565041" y="3808431"/>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7056a832-3889-4c74-becb-1b3e5c0ccbd7"/>
              <p:cNvSpPr>
                <a:spLocks noChangeArrowheads="1"/>
              </p:cNvSpPr>
              <p:nvPr/>
            </p:nvSpPr>
            <p:spPr bwMode="auto">
              <a:xfrm>
                <a:off x="4541573" y="3822499"/>
                <a:ext cx="261937"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335897af-e0a7-4114-be97-d1920394b13f"/>
              <p:cNvSpPr>
                <a:spLocks noChangeArrowheads="1"/>
              </p:cNvSpPr>
              <p:nvPr/>
            </p:nvSpPr>
            <p:spPr bwMode="auto">
              <a:xfrm>
                <a:off x="4056237" y="2693567"/>
                <a:ext cx="257175"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4" name="Groep 5"/>
            <p:cNvGrpSpPr/>
            <p:nvPr/>
          </p:nvGrpSpPr>
          <p:grpSpPr>
            <a:xfrm>
              <a:off x="6554052" y="2996420"/>
              <a:ext cx="1036113" cy="1037600"/>
              <a:chOff x="6554052" y="2996420"/>
              <a:chExt cx="1036113" cy="1037600"/>
            </a:xfrm>
          </p:grpSpPr>
          <p:grpSp>
            <p:nvGrpSpPr>
              <p:cNvPr id="26" name="Groep 4"/>
              <p:cNvGrpSpPr/>
              <p:nvPr/>
            </p:nvGrpSpPr>
            <p:grpSpPr>
              <a:xfrm>
                <a:off x="7017736" y="3748593"/>
                <a:ext cx="87312" cy="285427"/>
                <a:chOff x="7046314" y="3781934"/>
                <a:chExt cx="87312" cy="285427"/>
              </a:xfrm>
            </p:grpSpPr>
            <p:sp>
              <p:nvSpPr>
                <p:cNvPr id="36"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7" name="Groep 61"/>
              <p:cNvGrpSpPr/>
              <p:nvPr/>
            </p:nvGrpSpPr>
            <p:grpSpPr>
              <a:xfrm>
                <a:off x="7022499" y="2996420"/>
                <a:ext cx="87312" cy="285427"/>
                <a:chOff x="7046314" y="3781934"/>
                <a:chExt cx="87312" cy="285427"/>
              </a:xfrm>
            </p:grpSpPr>
            <p:sp>
              <p:nvSpPr>
                <p:cNvPr id="34"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8" name="Groep 64"/>
              <p:cNvGrpSpPr/>
              <p:nvPr/>
            </p:nvGrpSpPr>
            <p:grpSpPr>
              <a:xfrm rot="16200000">
                <a:off x="7403796" y="3367301"/>
                <a:ext cx="87312" cy="285427"/>
                <a:chOff x="7046314" y="3781934"/>
                <a:chExt cx="87312" cy="285427"/>
              </a:xfrm>
            </p:grpSpPr>
            <p:sp>
              <p:nvSpPr>
                <p:cNvPr id="32"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9" name="Groep 67"/>
              <p:cNvGrpSpPr/>
              <p:nvPr/>
            </p:nvGrpSpPr>
            <p:grpSpPr>
              <a:xfrm rot="5400000" flipH="1">
                <a:off x="6653110" y="3367300"/>
                <a:ext cx="87312" cy="285427"/>
                <a:chOff x="7046314" y="3781934"/>
                <a:chExt cx="87312" cy="285427"/>
              </a:xfrm>
            </p:grpSpPr>
            <p:sp>
              <p:nvSpPr>
                <p:cNvPr id="30"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5" name="Groep 72"/>
            <p:cNvGrpSpPr/>
            <p:nvPr/>
          </p:nvGrpSpPr>
          <p:grpSpPr>
            <a:xfrm rot="2700000">
              <a:off x="6745399" y="3626083"/>
              <a:ext cx="87312" cy="285427"/>
              <a:chOff x="7046314" y="3781934"/>
              <a:chExt cx="87312" cy="285427"/>
            </a:xfrm>
          </p:grpSpPr>
          <p:sp>
            <p:nvSpPr>
              <p:cNvPr id="24"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6" name="Groep 73"/>
            <p:cNvGrpSpPr/>
            <p:nvPr/>
          </p:nvGrpSpPr>
          <p:grpSpPr>
            <a:xfrm rot="2700000">
              <a:off x="7280634" y="3097584"/>
              <a:ext cx="87312" cy="285427"/>
              <a:chOff x="7046314" y="3781934"/>
              <a:chExt cx="87312" cy="285427"/>
            </a:xfrm>
          </p:grpSpPr>
          <p:sp>
            <p:nvSpPr>
              <p:cNvPr id="22"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 name="Groep 74"/>
            <p:cNvGrpSpPr/>
            <p:nvPr/>
          </p:nvGrpSpPr>
          <p:grpSpPr>
            <a:xfrm rot="18900000">
              <a:off x="7287999" y="3629455"/>
              <a:ext cx="87312" cy="285427"/>
              <a:chOff x="7046314" y="3781934"/>
              <a:chExt cx="87312" cy="285427"/>
            </a:xfrm>
          </p:grpSpPr>
          <p:sp>
            <p:nvSpPr>
              <p:cNvPr id="20"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8" name="152590c8-754d-4f67-8f13-d7d0114cd25f"/>
            <p:cNvSpPr>
              <a:spLocks noChangeShapeType="1"/>
            </p:cNvSpPr>
            <p:nvPr/>
          </p:nvSpPr>
          <p:spPr bwMode="auto">
            <a:xfrm rot="8100000" flipH="1" flipV="1">
              <a:off x="6835637" y="3077250"/>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60cfffed-9c91-4083-bd4a-bc50f9cabc1b"/>
            <p:cNvSpPr>
              <a:spLocks noChangeShapeType="1"/>
            </p:cNvSpPr>
            <p:nvPr/>
          </p:nvSpPr>
          <p:spPr bwMode="auto">
            <a:xfrm rot="8100000" flipH="1">
              <a:off x="6766045" y="3131135"/>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5" name="bd32d197-fbe2-40b6-901a-85387943de2c"/>
          <p:cNvSpPr>
            <a:spLocks noChangeArrowheads="1"/>
          </p:cNvSpPr>
          <p:nvPr/>
        </p:nvSpPr>
        <p:spPr bwMode="auto">
          <a:xfrm>
            <a:off x="1143684" y="4997822"/>
            <a:ext cx="2508255" cy="574749"/>
          </a:xfrm>
          <a:prstGeom prst="rect">
            <a:avLst/>
          </a:prstGeom>
          <a:noFill/>
          <a:ln w="9525">
            <a:noFill/>
            <a:miter lim="800000"/>
            <a:headEnd/>
            <a:tailEnd/>
          </a:ln>
        </p:spPr>
        <p:txBody>
          <a:bodyPr wrap="square">
            <a:noAutofit/>
          </a:bodyPr>
          <a:lstStyle/>
          <a:p>
            <a:pPr algn="ctr" eaLnBrk="0" fontAlgn="ctr" hangingPunct="0">
              <a:buClr>
                <a:schemeClr val="tx1"/>
              </a:buClr>
              <a:buSzPct val="60000"/>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Возможность подключения только двух устройств.</a:t>
            </a:r>
          </a:p>
          <a:p>
            <a:pPr algn="ctr" eaLnBrk="0" fontAlgn="ctr" hangingPunct="0">
              <a:buClr>
                <a:schemeClr val="tx1"/>
              </a:buClr>
              <a:buSzPct val="60000"/>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(Прямое подключение)</a:t>
            </a:r>
          </a:p>
        </p:txBody>
      </p:sp>
      <p:sp>
        <p:nvSpPr>
          <p:cNvPr id="56" name="13734f90-5d03-4956-93d1-0e30ddca84e1"/>
          <p:cNvSpPr>
            <a:spLocks noChangeArrowheads="1"/>
          </p:cNvSpPr>
          <p:nvPr/>
        </p:nvSpPr>
        <p:spPr bwMode="auto">
          <a:xfrm>
            <a:off x="8516757" y="5206148"/>
            <a:ext cx="2590878" cy="574749"/>
          </a:xfrm>
          <a:prstGeom prst="rect">
            <a:avLst/>
          </a:prstGeom>
          <a:noFill/>
          <a:ln w="9525">
            <a:noFill/>
            <a:miter lim="800000"/>
            <a:headEnd/>
            <a:tailEnd/>
          </a:ln>
        </p:spPr>
        <p:txBody>
          <a:bodyPr wrap="square">
            <a:noAutofit/>
          </a:bodyPr>
          <a:lstStyle/>
          <a:p>
            <a:pPr algn="ctr" eaLnBrk="0" fontAlgn="ctr" hangingPunct="0">
              <a:spcAft>
                <a:spcPct val="50000"/>
              </a:spcAft>
              <a:buClr>
                <a:schemeClr val="tx1"/>
              </a:buClr>
              <a:buSzPct val="60000"/>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Возможность подключения до </a:t>
            </a:r>
            <a:r>
              <a:rPr lang="ru-RU" sz="1400" b="1"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400" b="1"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400" b="1" dirty="0" smtClean="0">
                <a:latin typeface="Huawei Sans" panose="020C0503030203020204" pitchFamily="34" charset="0"/>
                <a:ea typeface="方正兰亭黑简体" panose="02000000000000000000" pitchFamily="2" charset="-122"/>
                <a:sym typeface="Huawei Sans" panose="020C0503030203020204" pitchFamily="34" charset="0"/>
              </a:rPr>
              <a:t>16 </a:t>
            </a: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миллионов устройств.</a:t>
            </a:r>
          </a:p>
        </p:txBody>
      </p:sp>
      <p:sp>
        <p:nvSpPr>
          <p:cNvPr id="57" name="d487f2dd-4bef-483b-b88f-1ce46efdb565"/>
          <p:cNvSpPr>
            <a:spLocks noChangeArrowheads="1"/>
          </p:cNvSpPr>
          <p:nvPr/>
        </p:nvSpPr>
        <p:spPr bwMode="auto">
          <a:xfrm>
            <a:off x="4750598" y="5003769"/>
            <a:ext cx="1912019" cy="431687"/>
          </a:xfrm>
          <a:prstGeom prst="rect">
            <a:avLst/>
          </a:prstGeom>
          <a:noFill/>
          <a:ln w="9525">
            <a:noFill/>
            <a:miter lim="800000"/>
            <a:headEnd/>
            <a:tailEnd/>
          </a:ln>
        </p:spPr>
        <p:txBody>
          <a:bodyPr wrap="square">
            <a:noAutofit/>
          </a:bodyPr>
          <a:lstStyle/>
          <a:p>
            <a:pPr algn="ctr" eaLnBrk="0" fontAlgn="ctr" hangingPunct="0">
              <a:spcAft>
                <a:spcPct val="50000"/>
              </a:spcAft>
              <a:buClr>
                <a:schemeClr val="tx1"/>
              </a:buClr>
              <a:buSzPct val="60000"/>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Возможность подключения до 127 устройств.</a:t>
            </a:r>
          </a:p>
        </p:txBody>
      </p:sp>
      <p:sp>
        <p:nvSpPr>
          <p:cNvPr id="58" name="59e52ffd-0701-4f63-939e-edddf26c8101"/>
          <p:cNvSpPr/>
          <p:nvPr/>
        </p:nvSpPr>
        <p:spPr bwMode="auto">
          <a:xfrm rot="5400000" flipV="1">
            <a:off x="9434764" y="3482225"/>
            <a:ext cx="412037" cy="2933704"/>
          </a:xfrm>
          <a:prstGeom prst="accentBorderCallout2">
            <a:avLst>
              <a:gd name="adj1" fmla="val 19399"/>
              <a:gd name="adj2" fmla="val -21666"/>
              <a:gd name="adj3" fmla="val 19399"/>
              <a:gd name="adj4" fmla="val -93334"/>
              <a:gd name="adj5" fmla="val 26786"/>
              <a:gd name="adj6" fmla="val -166668"/>
            </a:avLst>
          </a:prstGeom>
          <a:noFill/>
          <a:ln w="9525" cap="flat" cmpd="sng" algn="ctr">
            <a:solidFill>
              <a:srgbClr val="006699"/>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noAutofit/>
          </a:bodyPr>
          <a:lstStyle/>
          <a:p>
            <a:pPr marR="0" algn="ctr" defTabSz="914400" rtl="0" eaLnBrk="1" fontAlgn="ctr" latinLnBrk="0" hangingPunct="1">
              <a:lnSpc>
                <a:spcPct val="100000"/>
              </a:lnSpc>
              <a:spcBef>
                <a:spcPct val="0"/>
              </a:spcBef>
              <a:spcAft>
                <a:spcPct val="0"/>
              </a:spcAft>
              <a:buClrTx/>
              <a:buSzTx/>
              <a:buFontTx/>
              <a:buNone/>
              <a:tabLst/>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Наиболее широко используемая технология</a:t>
            </a:r>
          </a:p>
        </p:txBody>
      </p:sp>
      <p:sp>
        <p:nvSpPr>
          <p:cNvPr id="59" name="7b776059-23bb-4285-8589-391da94dcc81"/>
          <p:cNvSpPr>
            <a:spLocks noChangeArrowheads="1"/>
          </p:cNvSpPr>
          <p:nvPr/>
        </p:nvSpPr>
        <p:spPr bwMode="auto">
          <a:xfrm>
            <a:off x="1565666" y="1210008"/>
            <a:ext cx="1606550" cy="324694"/>
          </a:xfrm>
          <a:prstGeom prst="rect">
            <a:avLst/>
          </a:prstGeom>
          <a:noFill/>
          <a:ln w="9525">
            <a:noFill/>
            <a:miter lim="800000"/>
            <a:headEnd/>
            <a:tailEnd/>
          </a:ln>
        </p:spPr>
        <p:txBody>
          <a:bodyPr wrap="square">
            <a:noAutofit/>
          </a:bodyPr>
          <a:lstStyle/>
          <a:p>
            <a:pPr eaLnBrk="0" fontAlgn="ctr" hangingPunct="0">
              <a:spcAft>
                <a:spcPts val="0"/>
              </a:spcAft>
              <a:buClr>
                <a:schemeClr val="tx1"/>
              </a:buClr>
              <a:buSzPct val="60000"/>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Точка-точка</a:t>
            </a:r>
          </a:p>
        </p:txBody>
      </p:sp>
      <p:sp>
        <p:nvSpPr>
          <p:cNvPr id="60" name="1d177b2e-e695-4ea6-a490-142fcaf57704"/>
          <p:cNvSpPr>
            <a:spLocks noChangeArrowheads="1"/>
          </p:cNvSpPr>
          <p:nvPr/>
        </p:nvSpPr>
        <p:spPr bwMode="auto">
          <a:xfrm>
            <a:off x="8187128" y="1247196"/>
            <a:ext cx="2920507" cy="318773"/>
          </a:xfrm>
          <a:prstGeom prst="rect">
            <a:avLst/>
          </a:prstGeom>
          <a:noFill/>
          <a:ln w="9525">
            <a:noFill/>
            <a:miter lim="800000"/>
            <a:headEnd/>
            <a:tailEnd/>
          </a:ln>
        </p:spPr>
        <p:txBody>
          <a:bodyPr wrap="square">
            <a:noAutofit/>
          </a:bodyPr>
          <a:lstStyle/>
          <a:p>
            <a:pPr algn="ctr" eaLnBrk="0" fontAlgn="ctr" hangingPunct="0">
              <a:buClr>
                <a:schemeClr val="tx1"/>
              </a:buClr>
              <a:buSzPct val="60000"/>
              <a:tabLst>
                <a:tab pos="230188" algn="l"/>
              </a:tabLst>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Коммутационная сеть FC</a:t>
            </a:r>
          </a:p>
        </p:txBody>
      </p:sp>
      <p:sp>
        <p:nvSpPr>
          <p:cNvPr id="61" name="5e8785fa-3635-4c71-8c0a-9f5c201627e7"/>
          <p:cNvSpPr>
            <a:spLocks noChangeArrowheads="1"/>
          </p:cNvSpPr>
          <p:nvPr/>
        </p:nvSpPr>
        <p:spPr bwMode="auto">
          <a:xfrm>
            <a:off x="4799093" y="1210008"/>
            <a:ext cx="1516824" cy="446710"/>
          </a:xfrm>
          <a:prstGeom prst="rect">
            <a:avLst/>
          </a:prstGeom>
          <a:noFill/>
          <a:ln w="9525">
            <a:noFill/>
            <a:miter lim="800000"/>
            <a:headEnd/>
            <a:tailEnd/>
          </a:ln>
        </p:spPr>
        <p:txBody>
          <a:bodyPr wrap="square">
            <a:noAutofit/>
          </a:bodyPr>
          <a:lstStyle/>
          <a:p>
            <a:pPr algn="ctr" eaLnBrk="0" fontAlgn="ctr" hangingPunct="0">
              <a:buClr>
                <a:schemeClr val="tx1"/>
              </a:buClr>
              <a:buSzPct val="60000"/>
              <a:tabLst>
                <a:tab pos="230188" algn="l"/>
              </a:tabLst>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FC-AL</a:t>
            </a:r>
          </a:p>
        </p:txBody>
      </p:sp>
      <p:grpSp>
        <p:nvGrpSpPr>
          <p:cNvPr id="65" name="组合 64"/>
          <p:cNvGrpSpPr/>
          <p:nvPr/>
        </p:nvGrpSpPr>
        <p:grpSpPr>
          <a:xfrm>
            <a:off x="2719577" y="1903384"/>
            <a:ext cx="320141" cy="408304"/>
            <a:chOff x="8407400" y="2055813"/>
            <a:chExt cx="360363" cy="458788"/>
          </a:xfrm>
          <a:solidFill>
            <a:srgbClr val="15B0E8"/>
          </a:solidFill>
        </p:grpSpPr>
        <p:sp>
          <p:nvSpPr>
            <p:cNvPr id="66"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0" name="组合 69"/>
          <p:cNvGrpSpPr/>
          <p:nvPr/>
        </p:nvGrpSpPr>
        <p:grpSpPr>
          <a:xfrm>
            <a:off x="1676100" y="1860133"/>
            <a:ext cx="226289" cy="427258"/>
            <a:chOff x="7499351" y="736601"/>
            <a:chExt cx="227013" cy="428625"/>
          </a:xfrm>
          <a:solidFill>
            <a:srgbClr val="15B0E8"/>
          </a:solidFill>
        </p:grpSpPr>
        <p:sp>
          <p:nvSpPr>
            <p:cNvPr id="71"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4" name="直接连接符 3"/>
          <p:cNvCxnSpPr>
            <a:endCxn id="66" idx="27"/>
          </p:cNvCxnSpPr>
          <p:nvPr/>
        </p:nvCxnSpPr>
        <p:spPr>
          <a:xfrm>
            <a:off x="1909387" y="2092377"/>
            <a:ext cx="810190" cy="11756"/>
          </a:xfrm>
          <a:prstGeom prst="line">
            <a:avLst/>
          </a:prstGeom>
          <a:ln>
            <a:solidFill>
              <a:srgbClr val="15B0E8"/>
            </a:solidFill>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a:off x="4983400" y="1567352"/>
            <a:ext cx="1148209" cy="942859"/>
            <a:chOff x="4869024" y="2126037"/>
            <a:chExt cx="1235430" cy="1014482"/>
          </a:xfrm>
        </p:grpSpPr>
        <p:grpSp>
          <p:nvGrpSpPr>
            <p:cNvPr id="85" name="组合 84"/>
            <p:cNvGrpSpPr/>
            <p:nvPr/>
          </p:nvGrpSpPr>
          <p:grpSpPr>
            <a:xfrm>
              <a:off x="4869024" y="2202036"/>
              <a:ext cx="695679" cy="196979"/>
              <a:chOff x="1165225" y="1108076"/>
              <a:chExt cx="706438" cy="200025"/>
            </a:xfrm>
            <a:solidFill>
              <a:srgbClr val="15B0E8"/>
            </a:solidFill>
          </p:grpSpPr>
          <p:sp>
            <p:nvSpPr>
              <p:cNvPr id="86"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4" name="组合 103"/>
            <p:cNvGrpSpPr/>
            <p:nvPr/>
          </p:nvGrpSpPr>
          <p:grpSpPr>
            <a:xfrm>
              <a:off x="4974265" y="2569053"/>
              <a:ext cx="324608" cy="414001"/>
              <a:chOff x="8407400" y="2055813"/>
              <a:chExt cx="360363" cy="458788"/>
            </a:xfrm>
            <a:solidFill>
              <a:srgbClr val="15B0E8"/>
            </a:solidFill>
          </p:grpSpPr>
          <p:sp>
            <p:nvSpPr>
              <p:cNvPr id="105"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9" name="组合 108"/>
            <p:cNvGrpSpPr/>
            <p:nvPr/>
          </p:nvGrpSpPr>
          <p:grpSpPr>
            <a:xfrm>
              <a:off x="5779846" y="2126037"/>
              <a:ext cx="324608" cy="414001"/>
              <a:chOff x="8258968" y="2010640"/>
              <a:chExt cx="360363" cy="458788"/>
            </a:xfrm>
            <a:solidFill>
              <a:srgbClr val="15B0E8"/>
            </a:solidFill>
          </p:grpSpPr>
          <p:sp>
            <p:nvSpPr>
              <p:cNvPr id="110" name="Freeform 219"/>
              <p:cNvSpPr>
                <a:spLocks noEditPoints="1"/>
              </p:cNvSpPr>
              <p:nvPr/>
            </p:nvSpPr>
            <p:spPr bwMode="auto">
              <a:xfrm>
                <a:off x="8258968" y="2010640"/>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14" name="组合 113"/>
            <p:cNvGrpSpPr/>
            <p:nvPr/>
          </p:nvGrpSpPr>
          <p:grpSpPr>
            <a:xfrm>
              <a:off x="5700353" y="2707299"/>
              <a:ext cx="229447" cy="433220"/>
              <a:chOff x="7499351" y="736601"/>
              <a:chExt cx="227013" cy="428625"/>
            </a:xfrm>
            <a:solidFill>
              <a:srgbClr val="15B0E8"/>
            </a:solidFill>
          </p:grpSpPr>
          <p:sp>
            <p:nvSpPr>
              <p:cNvPr id="115"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1" name="椭圆 130"/>
            <p:cNvSpPr/>
            <p:nvPr/>
          </p:nvSpPr>
          <p:spPr>
            <a:xfrm>
              <a:off x="5218271" y="2412184"/>
              <a:ext cx="667489" cy="304131"/>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4" name="组合 133"/>
          <p:cNvGrpSpPr/>
          <p:nvPr/>
        </p:nvGrpSpPr>
        <p:grpSpPr>
          <a:xfrm>
            <a:off x="9287663" y="2040664"/>
            <a:ext cx="366762" cy="102127"/>
            <a:chOff x="1165225" y="1108076"/>
            <a:chExt cx="706438" cy="200025"/>
          </a:xfrm>
          <a:solidFill>
            <a:srgbClr val="15B0E8"/>
          </a:solidFill>
        </p:grpSpPr>
        <p:sp>
          <p:nvSpPr>
            <p:cNvPr id="160"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5" name="组合 134"/>
          <p:cNvGrpSpPr/>
          <p:nvPr/>
        </p:nvGrpSpPr>
        <p:grpSpPr>
          <a:xfrm>
            <a:off x="8891113" y="1852998"/>
            <a:ext cx="203116" cy="259052"/>
            <a:chOff x="8407400" y="2055813"/>
            <a:chExt cx="360363" cy="458788"/>
          </a:xfrm>
          <a:solidFill>
            <a:srgbClr val="15B0E8"/>
          </a:solidFill>
        </p:grpSpPr>
        <p:sp>
          <p:nvSpPr>
            <p:cNvPr id="156"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6" name="组合 135"/>
          <p:cNvGrpSpPr/>
          <p:nvPr/>
        </p:nvGrpSpPr>
        <p:grpSpPr>
          <a:xfrm>
            <a:off x="9879713" y="1847265"/>
            <a:ext cx="203116" cy="259052"/>
            <a:chOff x="8407400" y="2055813"/>
            <a:chExt cx="360363" cy="458788"/>
          </a:xfrm>
          <a:solidFill>
            <a:srgbClr val="15B0E8"/>
          </a:solidFill>
        </p:grpSpPr>
        <p:sp>
          <p:nvSpPr>
            <p:cNvPr id="152"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7" name="组合 136"/>
          <p:cNvGrpSpPr/>
          <p:nvPr/>
        </p:nvGrpSpPr>
        <p:grpSpPr>
          <a:xfrm>
            <a:off x="9736141" y="2239133"/>
            <a:ext cx="143572" cy="271078"/>
            <a:chOff x="7499351" y="736601"/>
            <a:chExt cx="227013" cy="428625"/>
          </a:xfrm>
          <a:solidFill>
            <a:srgbClr val="15B0E8"/>
          </a:solidFill>
        </p:grpSpPr>
        <p:sp>
          <p:nvSpPr>
            <p:cNvPr id="13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5" name="组合 174"/>
          <p:cNvGrpSpPr/>
          <p:nvPr/>
        </p:nvGrpSpPr>
        <p:grpSpPr>
          <a:xfrm>
            <a:off x="9235896" y="1617519"/>
            <a:ext cx="203116" cy="259052"/>
            <a:chOff x="8407400" y="2055813"/>
            <a:chExt cx="360363" cy="458788"/>
          </a:xfrm>
          <a:solidFill>
            <a:srgbClr val="15B0E8"/>
          </a:solidFill>
        </p:grpSpPr>
        <p:sp>
          <p:nvSpPr>
            <p:cNvPr id="176"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99" name="组合 198"/>
          <p:cNvGrpSpPr/>
          <p:nvPr/>
        </p:nvGrpSpPr>
        <p:grpSpPr>
          <a:xfrm>
            <a:off x="9643870" y="1604362"/>
            <a:ext cx="143572" cy="271078"/>
            <a:chOff x="7499351" y="736601"/>
            <a:chExt cx="227013" cy="428625"/>
          </a:xfrm>
          <a:solidFill>
            <a:srgbClr val="15B0E8"/>
          </a:solidFill>
        </p:grpSpPr>
        <p:sp>
          <p:nvSpPr>
            <p:cNvPr id="200"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41" name="组合 240"/>
          <p:cNvGrpSpPr/>
          <p:nvPr/>
        </p:nvGrpSpPr>
        <p:grpSpPr>
          <a:xfrm>
            <a:off x="9092190" y="2223040"/>
            <a:ext cx="143572" cy="271078"/>
            <a:chOff x="7499351" y="736601"/>
            <a:chExt cx="227013" cy="428625"/>
          </a:xfrm>
          <a:solidFill>
            <a:srgbClr val="15B0E8"/>
          </a:solidFill>
        </p:grpSpPr>
        <p:sp>
          <p:nvSpPr>
            <p:cNvPr id="24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58" name="直接连接符 257"/>
          <p:cNvCxnSpPr>
            <a:stCxn id="176" idx="46"/>
          </p:cNvCxnSpPr>
          <p:nvPr/>
        </p:nvCxnSpPr>
        <p:spPr>
          <a:xfrm>
            <a:off x="9416444" y="1861460"/>
            <a:ext cx="51716" cy="171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直接连接符 259"/>
          <p:cNvCxnSpPr>
            <a:stCxn id="200" idx="9"/>
            <a:endCxn id="160" idx="20"/>
          </p:cNvCxnSpPr>
          <p:nvPr/>
        </p:nvCxnSpPr>
        <p:spPr>
          <a:xfrm flipH="1">
            <a:off x="9639843" y="1868412"/>
            <a:ext cx="65327" cy="172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直接连接符 261"/>
          <p:cNvCxnSpPr>
            <a:stCxn id="160" idx="22"/>
            <a:endCxn id="152" idx="39"/>
          </p:cNvCxnSpPr>
          <p:nvPr/>
        </p:nvCxnSpPr>
        <p:spPr>
          <a:xfrm flipV="1">
            <a:off x="9654425" y="2022665"/>
            <a:ext cx="236035" cy="100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60" idx="15"/>
            <a:endCxn id="139" idx="12"/>
          </p:cNvCxnSpPr>
          <p:nvPr/>
        </p:nvCxnSpPr>
        <p:spPr>
          <a:xfrm>
            <a:off x="9582398" y="2137118"/>
            <a:ext cx="153743" cy="108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直接连接符 265"/>
          <p:cNvCxnSpPr>
            <a:stCxn id="160" idx="16"/>
            <a:endCxn id="242" idx="15"/>
          </p:cNvCxnSpPr>
          <p:nvPr/>
        </p:nvCxnSpPr>
        <p:spPr>
          <a:xfrm flipH="1">
            <a:off x="9235762" y="2137118"/>
            <a:ext cx="66041" cy="92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直接连接符 267"/>
          <p:cNvCxnSpPr>
            <a:stCxn id="156" idx="54"/>
            <a:endCxn id="160" idx="19"/>
          </p:cNvCxnSpPr>
          <p:nvPr/>
        </p:nvCxnSpPr>
        <p:spPr>
          <a:xfrm>
            <a:off x="9094229" y="1980365"/>
            <a:ext cx="207574" cy="602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1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Семь типов портов для протокола FC</a:t>
            </a:r>
          </a:p>
        </p:txBody>
      </p:sp>
      <p:sp>
        <p:nvSpPr>
          <p:cNvPr id="3" name="文本占位符 2"/>
          <p:cNvSpPr>
            <a:spLocks noGrp="1"/>
          </p:cNvSpPr>
          <p:nvPr>
            <p:ph type="body" sz="quarter" idx="10"/>
          </p:nvPr>
        </p:nvSpPr>
        <p:spPr/>
        <p:txBody>
          <a:bodyPr wrap="square">
            <a:noAutofit/>
          </a:bodyPr>
          <a:lstStyle/>
          <a:p>
            <a:r>
              <a:rPr lang="ru-RU" dirty="0"/>
              <a:t>В сети FC существует семь типов портов.</a:t>
            </a:r>
          </a:p>
        </p:txBody>
      </p:sp>
      <p:sp>
        <p:nvSpPr>
          <p:cNvPr id="4" name="矩形 3"/>
          <p:cNvSpPr/>
          <p:nvPr/>
        </p:nvSpPr>
        <p:spPr>
          <a:xfrm>
            <a:off x="4466166" y="1869442"/>
            <a:ext cx="3259667" cy="6180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Коммутатор FC</a:t>
            </a:r>
          </a:p>
        </p:txBody>
      </p:sp>
      <p:sp>
        <p:nvSpPr>
          <p:cNvPr id="5" name="矩形 4"/>
          <p:cNvSpPr/>
          <p:nvPr/>
        </p:nvSpPr>
        <p:spPr>
          <a:xfrm>
            <a:off x="9419167" y="1869442"/>
            <a:ext cx="1515533" cy="618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Терминал FC</a:t>
            </a:r>
          </a:p>
        </p:txBody>
      </p:sp>
      <p:sp>
        <p:nvSpPr>
          <p:cNvPr id="6" name="矩形 5"/>
          <p:cNvSpPr/>
          <p:nvPr/>
        </p:nvSpPr>
        <p:spPr>
          <a:xfrm>
            <a:off x="1672167" y="1877908"/>
            <a:ext cx="1515533" cy="6095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Терминал FC</a:t>
            </a:r>
          </a:p>
        </p:txBody>
      </p:sp>
      <p:sp>
        <p:nvSpPr>
          <p:cNvPr id="7" name="矩形 6"/>
          <p:cNvSpPr/>
          <p:nvPr/>
        </p:nvSpPr>
        <p:spPr>
          <a:xfrm>
            <a:off x="9114366" y="1958342"/>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8" name="矩形 7"/>
          <p:cNvSpPr/>
          <p:nvPr/>
        </p:nvSpPr>
        <p:spPr>
          <a:xfrm>
            <a:off x="3187701" y="1954106"/>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9" name="矩形 8"/>
          <p:cNvSpPr/>
          <p:nvPr/>
        </p:nvSpPr>
        <p:spPr>
          <a:xfrm>
            <a:off x="4161365" y="1954106"/>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10" name="矩形 9"/>
          <p:cNvSpPr/>
          <p:nvPr/>
        </p:nvSpPr>
        <p:spPr>
          <a:xfrm>
            <a:off x="7725833" y="1954106"/>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11" name="矩形 10"/>
          <p:cNvSpPr/>
          <p:nvPr/>
        </p:nvSpPr>
        <p:spPr>
          <a:xfrm>
            <a:off x="5871631" y="2487507"/>
            <a:ext cx="448734" cy="237067"/>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FL</a:t>
            </a:r>
          </a:p>
        </p:txBody>
      </p:sp>
      <p:sp>
        <p:nvSpPr>
          <p:cNvPr id="12" name="椭圆 11"/>
          <p:cNvSpPr/>
          <p:nvPr/>
        </p:nvSpPr>
        <p:spPr>
          <a:xfrm>
            <a:off x="4859865" y="3317241"/>
            <a:ext cx="2472267" cy="889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Устройство </a:t>
            </a:r>
            <a:r>
              <a:rPr lang="ru-RU"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r>
            <a:br>
              <a:rPr lang="ru-RU"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br>
            <a:r>
              <a:rPr lang="ru-RU"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FC-AL</a:t>
            </a:r>
            <a:endPar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3706283" y="2696162"/>
            <a:ext cx="1149877" cy="4990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Терминал FC</a:t>
            </a:r>
          </a:p>
        </p:txBody>
      </p:sp>
      <p:sp>
        <p:nvSpPr>
          <p:cNvPr id="14" name="矩形 13"/>
          <p:cNvSpPr/>
          <p:nvPr/>
        </p:nvSpPr>
        <p:spPr>
          <a:xfrm>
            <a:off x="4144961" y="3195166"/>
            <a:ext cx="539752" cy="1698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NL</a:t>
            </a:r>
          </a:p>
        </p:txBody>
      </p:sp>
      <p:sp>
        <p:nvSpPr>
          <p:cNvPr id="15" name="矩形 14"/>
          <p:cNvSpPr/>
          <p:nvPr/>
        </p:nvSpPr>
        <p:spPr>
          <a:xfrm>
            <a:off x="7228416" y="2695202"/>
            <a:ext cx="1064424" cy="4990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Терминал FC</a:t>
            </a:r>
          </a:p>
        </p:txBody>
      </p:sp>
      <p:sp>
        <p:nvSpPr>
          <p:cNvPr id="16" name="矩形 15"/>
          <p:cNvSpPr/>
          <p:nvPr/>
        </p:nvSpPr>
        <p:spPr>
          <a:xfrm>
            <a:off x="7512050" y="3194206"/>
            <a:ext cx="539752" cy="1698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NL</a:t>
            </a:r>
          </a:p>
        </p:txBody>
      </p:sp>
      <p:sp>
        <p:nvSpPr>
          <p:cNvPr id="17" name="矩形 16"/>
          <p:cNvSpPr/>
          <p:nvPr/>
        </p:nvSpPr>
        <p:spPr>
          <a:xfrm>
            <a:off x="3095904" y="4737867"/>
            <a:ext cx="1065461" cy="450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Терминал FC</a:t>
            </a:r>
          </a:p>
        </p:txBody>
      </p:sp>
      <p:sp>
        <p:nvSpPr>
          <p:cNvPr id="18" name="矩形 17"/>
          <p:cNvSpPr/>
          <p:nvPr/>
        </p:nvSpPr>
        <p:spPr>
          <a:xfrm>
            <a:off x="3436407" y="4544987"/>
            <a:ext cx="539752" cy="186791"/>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t>
            </a:r>
          </a:p>
        </p:txBody>
      </p:sp>
      <p:sp>
        <p:nvSpPr>
          <p:cNvPr id="19" name="矩形 18"/>
          <p:cNvSpPr/>
          <p:nvPr/>
        </p:nvSpPr>
        <p:spPr>
          <a:xfrm>
            <a:off x="5598582" y="4759297"/>
            <a:ext cx="1143088" cy="4646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Терминал FC</a:t>
            </a:r>
          </a:p>
        </p:txBody>
      </p:sp>
      <p:sp>
        <p:nvSpPr>
          <p:cNvPr id="20" name="矩形 19"/>
          <p:cNvSpPr/>
          <p:nvPr/>
        </p:nvSpPr>
        <p:spPr>
          <a:xfrm>
            <a:off x="5826122" y="4568911"/>
            <a:ext cx="539752" cy="1944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t>
            </a:r>
          </a:p>
        </p:txBody>
      </p:sp>
      <p:sp>
        <p:nvSpPr>
          <p:cNvPr id="21" name="矩形 20"/>
          <p:cNvSpPr/>
          <p:nvPr/>
        </p:nvSpPr>
        <p:spPr>
          <a:xfrm>
            <a:off x="7962653" y="4763784"/>
            <a:ext cx="1065456" cy="4646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Терминал FC</a:t>
            </a:r>
          </a:p>
        </p:txBody>
      </p:sp>
      <p:sp>
        <p:nvSpPr>
          <p:cNvPr id="22" name="矩形 21"/>
          <p:cNvSpPr/>
          <p:nvPr/>
        </p:nvSpPr>
        <p:spPr>
          <a:xfrm>
            <a:off x="8177282" y="4587851"/>
            <a:ext cx="539752" cy="17144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t>
            </a:r>
          </a:p>
        </p:txBody>
      </p:sp>
      <p:cxnSp>
        <p:nvCxnSpPr>
          <p:cNvPr id="24" name="直接连接符 23"/>
          <p:cNvCxnSpPr>
            <a:stCxn id="8" idx="3"/>
            <a:endCxn id="9" idx="1"/>
          </p:cNvCxnSpPr>
          <p:nvPr/>
        </p:nvCxnSpPr>
        <p:spPr>
          <a:xfrm>
            <a:off x="3492502" y="2174239"/>
            <a:ext cx="66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0" idx="3"/>
            <a:endCxn id="7" idx="1"/>
          </p:cNvCxnSpPr>
          <p:nvPr/>
        </p:nvCxnSpPr>
        <p:spPr>
          <a:xfrm>
            <a:off x="8030634" y="2174239"/>
            <a:ext cx="1083732" cy="42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1" idx="2"/>
            <a:endCxn id="12" idx="0"/>
          </p:cNvCxnSpPr>
          <p:nvPr/>
        </p:nvCxnSpPr>
        <p:spPr>
          <a:xfrm>
            <a:off x="6095998" y="2724574"/>
            <a:ext cx="1" cy="592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2"/>
            <a:endCxn id="12" idx="2"/>
          </p:cNvCxnSpPr>
          <p:nvPr/>
        </p:nvCxnSpPr>
        <p:spPr>
          <a:xfrm>
            <a:off x="4414837" y="3365029"/>
            <a:ext cx="445028" cy="396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2" idx="3"/>
            <a:endCxn id="18" idx="0"/>
          </p:cNvCxnSpPr>
          <p:nvPr/>
        </p:nvCxnSpPr>
        <p:spPr>
          <a:xfrm flipH="1">
            <a:off x="3706283" y="4076050"/>
            <a:ext cx="1515637" cy="4689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2" idx="4"/>
            <a:endCxn id="20" idx="0"/>
          </p:cNvCxnSpPr>
          <p:nvPr/>
        </p:nvCxnSpPr>
        <p:spPr>
          <a:xfrm flipH="1">
            <a:off x="6095998" y="4206241"/>
            <a:ext cx="1" cy="3626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22" idx="0"/>
            <a:endCxn id="12" idx="5"/>
          </p:cNvCxnSpPr>
          <p:nvPr/>
        </p:nvCxnSpPr>
        <p:spPr>
          <a:xfrm flipH="1" flipV="1">
            <a:off x="6970077" y="4076050"/>
            <a:ext cx="1477081" cy="511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6" idx="2"/>
            <a:endCxn id="12" idx="6"/>
          </p:cNvCxnSpPr>
          <p:nvPr/>
        </p:nvCxnSpPr>
        <p:spPr>
          <a:xfrm flipH="1">
            <a:off x="7332132" y="3364069"/>
            <a:ext cx="449794" cy="397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8875182" y="3317241"/>
            <a:ext cx="1568058"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Устройство открытой кольцевой сети</a:t>
            </a:r>
          </a:p>
        </p:txBody>
      </p:sp>
      <p:sp>
        <p:nvSpPr>
          <p:cNvPr id="47" name="文本框 46"/>
          <p:cNvSpPr txBox="1"/>
          <p:nvPr/>
        </p:nvSpPr>
        <p:spPr>
          <a:xfrm>
            <a:off x="2713894" y="3326667"/>
            <a:ext cx="1568058"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Устройство открытой кольцевой сети</a:t>
            </a:r>
          </a:p>
        </p:txBody>
      </p:sp>
      <p:sp>
        <p:nvSpPr>
          <p:cNvPr id="48" name="文本框 47"/>
          <p:cNvSpPr txBox="1"/>
          <p:nvPr/>
        </p:nvSpPr>
        <p:spPr>
          <a:xfrm>
            <a:off x="7661301" y="5247438"/>
            <a:ext cx="1689886"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Устройство частной кольцевой сети</a:t>
            </a:r>
          </a:p>
        </p:txBody>
      </p:sp>
      <p:sp>
        <p:nvSpPr>
          <p:cNvPr id="49" name="文本框 48"/>
          <p:cNvSpPr txBox="1"/>
          <p:nvPr/>
        </p:nvSpPr>
        <p:spPr>
          <a:xfrm>
            <a:off x="5358579" y="5224811"/>
            <a:ext cx="1689886"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Устройство частной кольцевой сети</a:t>
            </a:r>
          </a:p>
        </p:txBody>
      </p:sp>
      <p:sp>
        <p:nvSpPr>
          <p:cNvPr id="50" name="文本框 49"/>
          <p:cNvSpPr txBox="1"/>
          <p:nvPr/>
        </p:nvSpPr>
        <p:spPr>
          <a:xfrm>
            <a:off x="2891811" y="5221241"/>
            <a:ext cx="1689886"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Устройство частной кольцевой сети</a:t>
            </a:r>
          </a:p>
        </p:txBody>
      </p:sp>
      <p:sp>
        <p:nvSpPr>
          <p:cNvPr id="51" name="文本框 50"/>
          <p:cNvSpPr txBox="1"/>
          <p:nvPr/>
        </p:nvSpPr>
        <p:spPr>
          <a:xfrm>
            <a:off x="9635759" y="2550147"/>
            <a:ext cx="1241045"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Устройство Fabric</a:t>
            </a:r>
          </a:p>
        </p:txBody>
      </p:sp>
      <p:sp>
        <p:nvSpPr>
          <p:cNvPr id="52" name="文本框 51"/>
          <p:cNvSpPr txBox="1"/>
          <p:nvPr/>
        </p:nvSpPr>
        <p:spPr>
          <a:xfrm>
            <a:off x="1912002" y="2530417"/>
            <a:ext cx="1241045"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Устройство Fabric</a:t>
            </a:r>
          </a:p>
        </p:txBody>
      </p:sp>
    </p:spTree>
    <p:extLst>
      <p:ext uri="{BB962C8B-B14F-4D97-AF65-F5344CB8AC3E}">
        <p14:creationId xmlns:p14="http://schemas.microsoft.com/office/powerpoint/2010/main" val="116160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Адаптер FC</a:t>
            </a:r>
          </a:p>
        </p:txBody>
      </p:sp>
      <p:sp>
        <p:nvSpPr>
          <p:cNvPr id="3" name="文本占位符 2"/>
          <p:cNvSpPr>
            <a:spLocks noGrp="1"/>
          </p:cNvSpPr>
          <p:nvPr>
            <p:ph type="body" sz="quarter" idx="10"/>
          </p:nvPr>
        </p:nvSpPr>
        <p:spPr/>
        <p:txBody>
          <a:bodyPr wrap="square">
            <a:noAutofit/>
          </a:bodyPr>
          <a:lstStyle/>
          <a:p>
            <a:r>
              <a:rPr lang="ru-RU" dirty="0"/>
              <a:t>Хост-адаптер шины FC (HBA) поддерживает сетевые приложения FC и обеспечивает высокопроизводительные сетевые решения для хранения данных с высокой пропускной способностью.</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926" t="3988" r="53735" b="2450"/>
          <a:stretch/>
        </p:blipFill>
        <p:spPr>
          <a:xfrm>
            <a:off x="1594177" y="2505456"/>
            <a:ext cx="3895344" cy="2807208"/>
          </a:xfrm>
          <a:prstGeom prst="rect">
            <a:avLst/>
          </a:prstGeom>
          <a:ln w="12700">
            <a:solidFill>
              <a:schemeClr val="bg1">
                <a:lumMod val="85000"/>
              </a:schemeClr>
            </a:solidFill>
          </a:ln>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56198" t="3988" r="1478" b="2450"/>
          <a:stretch/>
        </p:blipFill>
        <p:spPr>
          <a:xfrm>
            <a:off x="6402627" y="2505456"/>
            <a:ext cx="3636264" cy="2807208"/>
          </a:xfrm>
          <a:prstGeom prst="rect">
            <a:avLst/>
          </a:prstGeom>
          <a:ln w="12700">
            <a:solidFill>
              <a:schemeClr val="bg1">
                <a:lumMod val="85000"/>
              </a:schemeClr>
            </a:solidFill>
          </a:ln>
        </p:spPr>
      </p:pic>
    </p:spTree>
    <p:extLst>
      <p:ext uri="{BB962C8B-B14F-4D97-AF65-F5344CB8AC3E}">
        <p14:creationId xmlns:p14="http://schemas.microsoft.com/office/powerpoint/2010/main" val="3622379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Протокол FCoE</a:t>
            </a:r>
          </a:p>
        </p:txBody>
      </p:sp>
      <p:sp>
        <p:nvSpPr>
          <p:cNvPr id="3" name="文本占位符 2"/>
          <p:cNvSpPr>
            <a:spLocks noGrp="1"/>
          </p:cNvSpPr>
          <p:nvPr>
            <p:ph type="body" sz="quarter" idx="10"/>
          </p:nvPr>
        </p:nvSpPr>
        <p:spPr/>
        <p:txBody>
          <a:bodyPr/>
          <a:lstStyle/>
          <a:p>
            <a:r>
              <a:rPr lang="ru-RU" dirty="0"/>
              <a:t>Протокол FCoE используется для передачи сигналов FC по усовершенствованной инфраструктуре Ethernet без потерь.</a:t>
            </a:r>
          </a:p>
          <a:p>
            <a:r>
              <a:rPr lang="ru-RU" dirty="0"/>
              <a:t>FCoE инкапсулирует кадры данных FC в кадры Ethernet и позволяет передавать </a:t>
            </a:r>
            <a:r>
              <a:rPr lang="ru-RU" dirty="0" smtClean="0"/>
              <a:t>сервисный </a:t>
            </a:r>
            <a:r>
              <a:rPr lang="ru-RU" dirty="0"/>
              <a:t>трафик в LAN и SAN по одной </a:t>
            </a:r>
            <a:r>
              <a:rPr lang="ru-RU" dirty="0" smtClean="0"/>
              <a:t>сети </a:t>
            </a:r>
            <a:r>
              <a:rPr lang="ru-RU" dirty="0"/>
              <a:t>Ethernet.</a:t>
            </a:r>
          </a:p>
          <a:p>
            <a:endParaRPr lang="en-US" altLang="zh-CN" dirty="0">
              <a:sym typeface="Huawei Sans" panose="020C0503030203020204" pitchFamily="34" charset="0"/>
            </a:endParaRPr>
          </a:p>
        </p:txBody>
      </p:sp>
      <p:sp>
        <p:nvSpPr>
          <p:cNvPr id="4" name="流程图: 直接访问存储器 3"/>
          <p:cNvSpPr/>
          <p:nvPr/>
        </p:nvSpPr>
        <p:spPr bwMode="auto">
          <a:xfrm>
            <a:off x="3101837" y="3975804"/>
            <a:ext cx="2740963" cy="1370481"/>
          </a:xfrm>
          <a:prstGeom prst="flowChartMagneticDrum">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流程图: 直接访问存储器 4"/>
          <p:cNvSpPr/>
          <p:nvPr/>
        </p:nvSpPr>
        <p:spPr bwMode="auto">
          <a:xfrm>
            <a:off x="5267528" y="4332129"/>
            <a:ext cx="877108" cy="301506"/>
          </a:xfrm>
          <a:prstGeom prst="flowChartMagneticDrum">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线形标注 2 5"/>
          <p:cNvSpPr/>
          <p:nvPr/>
        </p:nvSpPr>
        <p:spPr bwMode="auto">
          <a:xfrm>
            <a:off x="5833295" y="3272930"/>
            <a:ext cx="2343296" cy="392875"/>
          </a:xfrm>
          <a:prstGeom prst="borderCallout2">
            <a:avLst>
              <a:gd name="adj1" fmla="val 18750"/>
              <a:gd name="adj2" fmla="val -8333"/>
              <a:gd name="adj3" fmla="val 18750"/>
              <a:gd name="adj4" fmla="val -16667"/>
              <a:gd name="adj5" fmla="val 255915"/>
              <a:gd name="adj6" fmla="val -32794"/>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Кадр уровня канала передачи данных Ethernet</a:t>
            </a:r>
          </a:p>
        </p:txBody>
      </p:sp>
      <p:sp>
        <p:nvSpPr>
          <p:cNvPr id="7" name="线形标注 2 6"/>
          <p:cNvSpPr/>
          <p:nvPr/>
        </p:nvSpPr>
        <p:spPr bwMode="auto">
          <a:xfrm>
            <a:off x="7078371" y="4030623"/>
            <a:ext cx="2542707" cy="191867"/>
          </a:xfrm>
          <a:prstGeom prst="borderCallout2">
            <a:avLst>
              <a:gd name="adj1" fmla="val 18750"/>
              <a:gd name="adj2" fmla="val -8333"/>
              <a:gd name="adj3" fmla="val 18750"/>
              <a:gd name="adj4" fmla="val -16667"/>
              <a:gd name="adj5" fmla="val 188499"/>
              <a:gd name="adj6" fmla="val -41072"/>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IP-адрес сервисного потока</a:t>
            </a:r>
          </a:p>
        </p:txBody>
      </p:sp>
      <p:sp>
        <p:nvSpPr>
          <p:cNvPr id="8" name="流程图: 直接访问存储器 7"/>
          <p:cNvSpPr/>
          <p:nvPr/>
        </p:nvSpPr>
        <p:spPr bwMode="auto">
          <a:xfrm>
            <a:off x="5377166" y="4551406"/>
            <a:ext cx="877108" cy="301506"/>
          </a:xfrm>
          <a:prstGeom prst="flowChartMagneticDrum">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流程图: 直接访问存储器 8"/>
          <p:cNvSpPr/>
          <p:nvPr/>
        </p:nvSpPr>
        <p:spPr bwMode="auto">
          <a:xfrm>
            <a:off x="5212709" y="4688454"/>
            <a:ext cx="877108" cy="301506"/>
          </a:xfrm>
          <a:prstGeom prst="flowChartMagneticDrum">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流程图: 直接访问存储器 9"/>
          <p:cNvSpPr/>
          <p:nvPr/>
        </p:nvSpPr>
        <p:spPr bwMode="auto">
          <a:xfrm>
            <a:off x="5185299" y="4523996"/>
            <a:ext cx="877108" cy="301506"/>
          </a:xfrm>
          <a:prstGeom prst="flowChartMagneticDrum">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线形标注 2 10"/>
          <p:cNvSpPr/>
          <p:nvPr/>
        </p:nvSpPr>
        <p:spPr bwMode="auto">
          <a:xfrm>
            <a:off x="7347326" y="4345833"/>
            <a:ext cx="3019785" cy="274097"/>
          </a:xfrm>
          <a:prstGeom prst="borderCallout2">
            <a:avLst>
              <a:gd name="adj1" fmla="val 18750"/>
              <a:gd name="adj2" fmla="val -8333"/>
              <a:gd name="adj3" fmla="val 18750"/>
              <a:gd name="adj4" fmla="val -16667"/>
              <a:gd name="adj5" fmla="val 134798"/>
              <a:gd name="adj6" fmla="val -49580"/>
            </a:avLst>
          </a:prstGeom>
          <a:solidFill>
            <a:schemeClr val="bg1">
              <a:lumMod val="95000"/>
            </a:schemeClr>
          </a:solidFill>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FCoE блочной системы хранения</a:t>
            </a:r>
          </a:p>
        </p:txBody>
      </p:sp>
      <p:sp>
        <p:nvSpPr>
          <p:cNvPr id="12" name="线形标注 2 11"/>
          <p:cNvSpPr/>
          <p:nvPr/>
        </p:nvSpPr>
        <p:spPr bwMode="auto">
          <a:xfrm>
            <a:off x="6879589" y="4743273"/>
            <a:ext cx="2093345" cy="219277"/>
          </a:xfrm>
          <a:prstGeom prst="borderCallout2">
            <a:avLst>
              <a:gd name="adj1" fmla="val 18750"/>
              <a:gd name="adj2" fmla="val -8333"/>
              <a:gd name="adj3" fmla="val 18750"/>
              <a:gd name="adj4" fmla="val -16667"/>
              <a:gd name="adj5" fmla="val -13575"/>
              <a:gd name="adj6" fmla="val -31015"/>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Вызов VoIP</a:t>
            </a:r>
          </a:p>
        </p:txBody>
      </p:sp>
      <p:sp>
        <p:nvSpPr>
          <p:cNvPr id="13" name="线形标注 2 12"/>
          <p:cNvSpPr/>
          <p:nvPr/>
        </p:nvSpPr>
        <p:spPr bwMode="auto">
          <a:xfrm>
            <a:off x="6879589" y="5099598"/>
            <a:ext cx="2093345" cy="219277"/>
          </a:xfrm>
          <a:prstGeom prst="borderCallout2">
            <a:avLst>
              <a:gd name="adj1" fmla="val 18750"/>
              <a:gd name="adj2" fmla="val -8333"/>
              <a:gd name="adj3" fmla="val 18750"/>
              <a:gd name="adj4" fmla="val -16667"/>
              <a:gd name="adj5" fmla="val -84649"/>
              <a:gd name="adj6" fmla="val -45712"/>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Видеопотоки, VoIP</a:t>
            </a:r>
          </a:p>
        </p:txBody>
      </p:sp>
    </p:spTree>
    <p:extLst>
      <p:ext uri="{BB962C8B-B14F-4D97-AF65-F5344CB8AC3E}">
        <p14:creationId xmlns:p14="http://schemas.microsoft.com/office/powerpoint/2010/main" val="2568773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Сравнение FC и FCoE</a:t>
            </a:r>
          </a:p>
        </p:txBody>
      </p:sp>
      <p:sp>
        <p:nvSpPr>
          <p:cNvPr id="3" name="文本占位符 2"/>
          <p:cNvSpPr>
            <a:spLocks noGrp="1"/>
          </p:cNvSpPr>
          <p:nvPr>
            <p:ph type="body" sz="quarter" idx="10"/>
          </p:nvPr>
        </p:nvSpPr>
        <p:spPr>
          <a:xfrm>
            <a:off x="731837" y="1052514"/>
            <a:ext cx="5861471" cy="4875042"/>
          </a:xfrm>
        </p:spPr>
        <p:txBody>
          <a:bodyPr wrap="square">
            <a:noAutofit/>
          </a:bodyPr>
          <a:lstStyle/>
          <a:p>
            <a:pPr algn="l"/>
            <a:r>
              <a:rPr lang="ru-RU" dirty="0"/>
              <a:t>FCoE: определяет сопоставление FC в IEEE 802.3 Ethernet. Использует физический уровень и уровень канала передачи данных Ethernet, а также уровни сети, услуг и протокола FC.</a:t>
            </a:r>
          </a:p>
          <a:p>
            <a:pPr algn="l"/>
            <a:r>
              <a:rPr lang="ru-RU" dirty="0"/>
              <a:t>FCoE сохраняет стек протоколов выше FC-2 и заменяет FC-0 и FC-1 канальным уровнем Ethernet.</a:t>
            </a:r>
          </a:p>
          <a:p>
            <a:pPr algn="l"/>
            <a:endParaRPr lang="en-US" altLang="zh-CN" dirty="0">
              <a:sym typeface="Huawei Sans" panose="020C0503030203020204" pitchFamily="34" charset="0"/>
            </a:endParaRPr>
          </a:p>
        </p:txBody>
      </p:sp>
      <p:graphicFrame>
        <p:nvGraphicFramePr>
          <p:cNvPr id="138" name="表格 137"/>
          <p:cNvGraphicFramePr>
            <a:graphicFrameLocks noGrp="1"/>
          </p:cNvGraphicFramePr>
          <p:nvPr>
            <p:extLst>
              <p:ext uri="{D42A27DB-BD31-4B8C-83A1-F6EECF244321}">
                <p14:modId xmlns:p14="http://schemas.microsoft.com/office/powerpoint/2010/main" val="913623002"/>
              </p:ext>
            </p:extLst>
          </p:nvPr>
        </p:nvGraphicFramePr>
        <p:xfrm>
          <a:off x="7283616" y="2064981"/>
          <a:ext cx="796846" cy="2595880"/>
        </p:xfrm>
        <a:graphic>
          <a:graphicData uri="http://schemas.openxmlformats.org/drawingml/2006/table">
            <a:tbl>
              <a:tblPr firstRow="1" bandRow="1"/>
              <a:tblGrid>
                <a:gridCol w="796846"/>
              </a:tblGrid>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FC-4</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FC-3</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FC-2V</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FC-2M</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FC-2P</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FC-1</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FC-0</a:t>
                      </a:r>
                    </a:p>
                  </a:txBody>
                  <a:tcPr/>
                </a:tc>
              </a:tr>
            </a:tbl>
          </a:graphicData>
        </a:graphic>
      </p:graphicFrame>
      <p:graphicFrame>
        <p:nvGraphicFramePr>
          <p:cNvPr id="139" name="表格 138"/>
          <p:cNvGraphicFramePr>
            <a:graphicFrameLocks noGrp="1"/>
          </p:cNvGraphicFramePr>
          <p:nvPr>
            <p:extLst>
              <p:ext uri="{D42A27DB-BD31-4B8C-83A1-F6EECF244321}">
                <p14:modId xmlns:p14="http://schemas.microsoft.com/office/powerpoint/2010/main" val="90867149"/>
              </p:ext>
            </p:extLst>
          </p:nvPr>
        </p:nvGraphicFramePr>
        <p:xfrm>
          <a:off x="8795079" y="2095104"/>
          <a:ext cx="1159660" cy="2595880"/>
        </p:xfrm>
        <a:graphic>
          <a:graphicData uri="http://schemas.openxmlformats.org/drawingml/2006/table">
            <a:tbl>
              <a:tblPr firstRow="1" bandRow="1"/>
              <a:tblGrid>
                <a:gridCol w="1159660"/>
              </a:tblGrid>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FC-4</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FC-3</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FC-2V</a:t>
                      </a:r>
                    </a:p>
                  </a:txBody>
                  <a:tcPr/>
                </a:tc>
              </a:tr>
              <a:tr h="74168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Объект FCoE</a:t>
                      </a:r>
                    </a:p>
                  </a:txBody>
                  <a:tcPr anchor="ct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MAC</a:t>
                      </a:r>
                    </a:p>
                  </a:txBody>
                  <a:tcPr/>
                </a:tc>
              </a:tr>
              <a:tr h="370840">
                <a:tc>
                  <a:txBody>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PHY</a:t>
                      </a:r>
                    </a:p>
                  </a:txBody>
                  <a:tcPr/>
                </a:tc>
              </a:tr>
            </a:tbl>
          </a:graphicData>
        </a:graphic>
      </p:graphicFrame>
      <p:sp>
        <p:nvSpPr>
          <p:cNvPr id="140" name="右箭头 139"/>
          <p:cNvSpPr/>
          <p:nvPr/>
        </p:nvSpPr>
        <p:spPr>
          <a:xfrm>
            <a:off x="8203076" y="3241513"/>
            <a:ext cx="462012" cy="2404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2" name="组合 151"/>
          <p:cNvGrpSpPr/>
          <p:nvPr/>
        </p:nvGrpSpPr>
        <p:grpSpPr>
          <a:xfrm>
            <a:off x="6593309" y="2805449"/>
            <a:ext cx="690307" cy="1117283"/>
            <a:chOff x="6561589" y="3455427"/>
            <a:chExt cx="690307" cy="1117283"/>
          </a:xfrm>
        </p:grpSpPr>
        <p:cxnSp>
          <p:nvCxnSpPr>
            <p:cNvPr id="142" name="直接连接符 141"/>
            <p:cNvCxnSpPr/>
            <p:nvPr/>
          </p:nvCxnSpPr>
          <p:spPr>
            <a:xfrm>
              <a:off x="6691580" y="3455427"/>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6691580" y="4572710"/>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6561589" y="3824200"/>
              <a:ext cx="632460"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FC-2</a:t>
              </a:r>
            </a:p>
          </p:txBody>
        </p:sp>
        <p:cxnSp>
          <p:nvCxnSpPr>
            <p:cNvPr id="147" name="直接箭头连接符 146"/>
            <p:cNvCxnSpPr/>
            <p:nvPr/>
          </p:nvCxnSpPr>
          <p:spPr>
            <a:xfrm>
              <a:off x="7163159" y="3455427"/>
              <a:ext cx="0" cy="1113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3" name="组合 162"/>
          <p:cNvGrpSpPr/>
          <p:nvPr/>
        </p:nvGrpSpPr>
        <p:grpSpPr>
          <a:xfrm>
            <a:off x="9954739" y="2088754"/>
            <a:ext cx="1505424" cy="2602230"/>
            <a:chOff x="9923019" y="2738732"/>
            <a:chExt cx="1505424" cy="2602230"/>
          </a:xfrm>
        </p:grpSpPr>
        <p:cxnSp>
          <p:nvCxnSpPr>
            <p:cNvPr id="148" name="直接连接符 147"/>
            <p:cNvCxnSpPr/>
            <p:nvPr/>
          </p:nvCxnSpPr>
          <p:spPr>
            <a:xfrm>
              <a:off x="9923019" y="2738732"/>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9935968" y="3857710"/>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 name="文本框 149"/>
            <p:cNvSpPr txBox="1"/>
            <p:nvPr/>
          </p:nvSpPr>
          <p:spPr>
            <a:xfrm>
              <a:off x="9994267" y="3048619"/>
              <a:ext cx="1136850" cy="461665"/>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Уровни FC</a:t>
              </a:r>
            </a:p>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Без изменений</a:t>
              </a:r>
            </a:p>
          </p:txBody>
        </p:sp>
        <p:cxnSp>
          <p:nvCxnSpPr>
            <p:cNvPr id="151" name="直接箭头连接符 150"/>
            <p:cNvCxnSpPr/>
            <p:nvPr/>
          </p:nvCxnSpPr>
          <p:spPr>
            <a:xfrm>
              <a:off x="10007330" y="2738732"/>
              <a:ext cx="0" cy="1113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9923019" y="4594197"/>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文本框 153"/>
            <p:cNvSpPr txBox="1"/>
            <p:nvPr/>
          </p:nvSpPr>
          <p:spPr>
            <a:xfrm>
              <a:off x="9962918" y="4003773"/>
              <a:ext cx="1465525" cy="461665"/>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FC_BB_E</a:t>
              </a:r>
            </a:p>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Сопоставление</a:t>
              </a:r>
            </a:p>
          </p:txBody>
        </p:sp>
        <p:cxnSp>
          <p:nvCxnSpPr>
            <p:cNvPr id="155" name="直接箭头连接符 154"/>
            <p:cNvCxnSpPr/>
            <p:nvPr/>
          </p:nvCxnSpPr>
          <p:spPr>
            <a:xfrm>
              <a:off x="10007330" y="3865279"/>
              <a:ext cx="0" cy="7289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945118" y="5340962"/>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接箭头连接符 158"/>
            <p:cNvCxnSpPr/>
            <p:nvPr/>
          </p:nvCxnSpPr>
          <p:spPr>
            <a:xfrm>
              <a:off x="10007330" y="4594197"/>
              <a:ext cx="0" cy="7289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9994267" y="4673119"/>
              <a:ext cx="1136850" cy="646331"/>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IEEE</a:t>
              </a:r>
            </a:p>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802.3</a:t>
              </a:r>
            </a:p>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Уровни</a:t>
              </a:r>
            </a:p>
          </p:txBody>
        </p:sp>
      </p:grpSp>
      <p:sp>
        <p:nvSpPr>
          <p:cNvPr id="165" name="文本框 164"/>
          <p:cNvSpPr txBox="1"/>
          <p:nvPr/>
        </p:nvSpPr>
        <p:spPr>
          <a:xfrm>
            <a:off x="8934186" y="4828773"/>
            <a:ext cx="1568058"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Стек протоколов FCoE</a:t>
            </a:r>
          </a:p>
        </p:txBody>
      </p:sp>
    </p:spTree>
    <p:extLst>
      <p:ext uri="{BB962C8B-B14F-4D97-AF65-F5344CB8AC3E}">
        <p14:creationId xmlns:p14="http://schemas.microsoft.com/office/powerpoint/2010/main" val="4050855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dirty="0">
                <a:solidFill>
                  <a:schemeClr val="bg1">
                    <a:lumMod val="50000"/>
                  </a:schemeClr>
                </a:solidFill>
                <a:sym typeface="Huawei Sans" panose="020C0503030203020204" pitchFamily="34" charset="0"/>
              </a:rPr>
              <a:t>SCSI</a:t>
            </a:r>
          </a:p>
          <a:p>
            <a:r>
              <a:rPr lang="ru-RU" dirty="0">
                <a:solidFill>
                  <a:schemeClr val="bg1">
                    <a:lumMod val="50000"/>
                  </a:schemeClr>
                </a:solidFill>
                <a:sym typeface="Huawei Sans" panose="020C0503030203020204" pitchFamily="34" charset="0"/>
              </a:rPr>
              <a:t>iSCSI, </a:t>
            </a:r>
            <a:r>
              <a:rPr lang="ru-RU" dirty="0" smtClean="0">
                <a:solidFill>
                  <a:schemeClr val="bg1">
                    <a:lumMod val="50000"/>
                  </a:schemeClr>
                </a:solidFill>
                <a:sym typeface="Huawei Sans" panose="020C0503030203020204" pitchFamily="34" charset="0"/>
              </a:rPr>
              <a:t>FC и </a:t>
            </a:r>
            <a:r>
              <a:rPr lang="ru-RU" dirty="0">
                <a:solidFill>
                  <a:schemeClr val="bg1">
                    <a:lumMod val="50000"/>
                  </a:schemeClr>
                </a:solidFill>
                <a:sym typeface="Huawei Sans" panose="020C0503030203020204" pitchFamily="34" charset="0"/>
              </a:rPr>
              <a:t>FCoE</a:t>
            </a:r>
          </a:p>
          <a:p>
            <a:r>
              <a:rPr lang="ru-RU" b="1" dirty="0">
                <a:sym typeface="Huawei Sans" panose="020C0503030203020204" pitchFamily="34" charset="0"/>
              </a:rPr>
              <a:t>SAS и SATA</a:t>
            </a:r>
          </a:p>
          <a:p>
            <a:r>
              <a:rPr lang="ru-RU" dirty="0">
                <a:solidFill>
                  <a:schemeClr val="bg1">
                    <a:lumMod val="50000"/>
                  </a:schemeClr>
                </a:solidFill>
                <a:sym typeface="Huawei Sans" panose="020C0503030203020204" pitchFamily="34" charset="0"/>
              </a:rPr>
              <a:t>PCIe и NVMe</a:t>
            </a:r>
          </a:p>
          <a:p>
            <a:r>
              <a:rPr lang="ru-RU" dirty="0">
                <a:solidFill>
                  <a:schemeClr val="bg1">
                    <a:lumMod val="50000"/>
                  </a:schemeClr>
                </a:solidFill>
                <a:sym typeface="Huawei Sans" panose="020C0503030203020204" pitchFamily="34" charset="0"/>
              </a:rPr>
              <a:t>RDMA и IB</a:t>
            </a:r>
          </a:p>
          <a:p>
            <a:r>
              <a:rPr lang="ru-RU" dirty="0">
                <a:solidFill>
                  <a:schemeClr val="bg1">
                    <a:lumMod val="50000"/>
                  </a:schemeClr>
                </a:solidFill>
                <a:sym typeface="Huawei Sans" panose="020C0503030203020204" pitchFamily="34" charset="0"/>
              </a:rPr>
              <a:t>CIFS, NFS и NDMP</a:t>
            </a:r>
          </a:p>
          <a:p>
            <a:endParaRPr lang="en-US" altLang="zh-CN" dirty="0" smtClean="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2126679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История SAS</a:t>
            </a:r>
          </a:p>
        </p:txBody>
      </p:sp>
      <p:sp>
        <p:nvSpPr>
          <p:cNvPr id="4" name="Rectangle 37"/>
          <p:cNvSpPr>
            <a:spLocks noChangeArrowheads="1"/>
          </p:cNvSpPr>
          <p:nvPr/>
        </p:nvSpPr>
        <p:spPr bwMode="auto">
          <a:xfrm>
            <a:off x="2092854" y="1258362"/>
            <a:ext cx="7896225" cy="2487488"/>
          </a:xfrm>
          <a:prstGeom prst="rect">
            <a:avLst/>
          </a:prstGeom>
          <a:noFill/>
          <a:ln w="12700">
            <a:solidFill>
              <a:schemeClr val="tx1"/>
            </a:solidFill>
            <a:miter lim="800000"/>
            <a:headEnd/>
            <a:tailEnd/>
          </a:ln>
          <a:effectLst/>
        </p:spPr>
        <p:txBody>
          <a:bodyPr wrap="square" lIns="45720" rIns="45720" anchor="ctr">
            <a:noAutofit/>
          </a:bodyPr>
          <a:lstStyle/>
          <a:p>
            <a:pPr marL="177800" indent="-177800" fontAlgn="ctr">
              <a:spcBef>
                <a:spcPct val="30000"/>
              </a:spcBef>
              <a:buFontTx/>
              <a:buChar char="•"/>
              <a:defRPr/>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Параллельная шина окончательно разработана, предел пропускной способности достигнут.</a:t>
            </a:r>
          </a:p>
          <a:p>
            <a:pPr marL="177800" indent="-177800" fontAlgn="ctr">
              <a:spcBef>
                <a:spcPct val="30000"/>
              </a:spcBef>
              <a:buFontTx/>
              <a:buChar char="•"/>
              <a:defRPr/>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Последовательные шины, такие как FC, IB и Ethernet, имеют следующие недостатки для приложений хранения:</a:t>
            </a:r>
          </a:p>
          <a:p>
            <a:pPr marL="330200" lvl="1" indent="-152400" fontAlgn="ctr">
              <a:spcBef>
                <a:spcPct val="30000"/>
              </a:spcBef>
              <a:defRPr/>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 </a:t>
            </a:r>
            <a:r>
              <a:rPr lang="ru-RU" sz="1600" dirty="0" smtClean="0">
                <a:latin typeface="Huawei Sans" panose="020C0503030203020204" pitchFamily="34" charset="0"/>
                <a:ea typeface="方正兰亭黑简体" panose="02000000000000000000" pitchFamily="2" charset="-122"/>
                <a:sym typeface="Huawei Sans" panose="020C0503030203020204" pitchFamily="34" charset="0"/>
              </a:rPr>
              <a:t>FC: высокая </a:t>
            </a:r>
            <a:r>
              <a:rPr lang="ru-RU" sz="1600" dirty="0">
                <a:latin typeface="Huawei Sans" panose="020C0503030203020204" pitchFamily="34" charset="0"/>
                <a:ea typeface="方正兰亭黑简体" panose="02000000000000000000" pitchFamily="2" charset="-122"/>
                <a:sym typeface="Huawei Sans" panose="020C0503030203020204" pitchFamily="34" charset="0"/>
              </a:rPr>
              <a:t>стоимость. Применяется в сложных (комплексных) сетях и в сетях передачи на большие расстояния.</a:t>
            </a:r>
          </a:p>
          <a:p>
            <a:pPr marL="330200" lvl="1" indent="-152400" fontAlgn="ctr">
              <a:spcBef>
                <a:spcPct val="30000"/>
              </a:spcBef>
              <a:defRPr/>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 IB: </a:t>
            </a:r>
            <a:r>
              <a:rPr lang="ru-RU" sz="1600" dirty="0" smtClean="0">
                <a:latin typeface="Huawei Sans" panose="020C0503030203020204" pitchFamily="34" charset="0"/>
                <a:ea typeface="方正兰亭黑简体" panose="02000000000000000000" pitchFamily="2" charset="-122"/>
                <a:sym typeface="Huawei Sans" panose="020C0503030203020204" pitchFamily="34" charset="0"/>
              </a:rPr>
              <a:t>высокая </a:t>
            </a:r>
            <a:r>
              <a:rPr lang="ru-RU" sz="1600" dirty="0">
                <a:latin typeface="Huawei Sans" panose="020C0503030203020204" pitchFamily="34" charset="0"/>
                <a:ea typeface="方正兰亭黑简体" panose="02000000000000000000" pitchFamily="2" charset="-122"/>
                <a:sym typeface="Huawei Sans" panose="020C0503030203020204" pitchFamily="34" charset="0"/>
              </a:rPr>
              <a:t>стоимость и сложная сеть.</a:t>
            </a:r>
          </a:p>
          <a:p>
            <a:pPr marL="330200" lvl="1" indent="-152400" fontAlgn="ctr">
              <a:spcBef>
                <a:spcPct val="30000"/>
              </a:spcBef>
              <a:defRPr/>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 iSCSI: </a:t>
            </a:r>
            <a:r>
              <a:rPr lang="ru-RU" sz="1600" dirty="0" smtClean="0">
                <a:latin typeface="Huawei Sans" panose="020C0503030203020204" pitchFamily="34" charset="0"/>
                <a:ea typeface="方正兰亭黑简体" panose="02000000000000000000" pitchFamily="2" charset="-122"/>
                <a:sym typeface="Huawei Sans" panose="020C0503030203020204" pitchFamily="34" charset="0"/>
              </a:rPr>
              <a:t>большая </a:t>
            </a:r>
            <a:r>
              <a:rPr lang="ru-RU" sz="1600" dirty="0">
                <a:latin typeface="Huawei Sans" panose="020C0503030203020204" pitchFamily="34" charset="0"/>
                <a:ea typeface="方正兰亭黑简体" panose="02000000000000000000" pitchFamily="2" charset="-122"/>
                <a:sym typeface="Huawei Sans" panose="020C0503030203020204" pitchFamily="34" charset="0"/>
              </a:rPr>
              <a:t>задержка, низкая скорость передачи.</a:t>
            </a:r>
          </a:p>
        </p:txBody>
      </p:sp>
      <p:sp>
        <p:nvSpPr>
          <p:cNvPr id="5" name="AutoShape 38"/>
          <p:cNvSpPr>
            <a:spLocks noChangeArrowheads="1"/>
          </p:cNvSpPr>
          <p:nvPr/>
        </p:nvSpPr>
        <p:spPr bwMode="auto">
          <a:xfrm>
            <a:off x="5391944" y="3952215"/>
            <a:ext cx="1150937" cy="719138"/>
          </a:xfrm>
          <a:prstGeom prst="downArrow">
            <a:avLst>
              <a:gd name="adj1" fmla="val 50065"/>
              <a:gd name="adj2" fmla="val 39514"/>
            </a:avLst>
          </a:prstGeom>
          <a:solidFill>
            <a:schemeClr val="bg1">
              <a:lumMod val="50000"/>
            </a:schemeClr>
          </a:solidFill>
          <a:ln w="9525" algn="ctr">
            <a:solidFill>
              <a:schemeClr val="tx1"/>
            </a:solidFill>
            <a:miter lim="800000"/>
            <a:headEnd/>
            <a:tailEnd/>
          </a:ln>
        </p:spPr>
        <p:txBody>
          <a:bodyPr wrap="square" anchor="ctr">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8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39"/>
          <p:cNvSpPr>
            <a:spLocks noChangeArrowheads="1"/>
          </p:cNvSpPr>
          <p:nvPr/>
        </p:nvSpPr>
        <p:spPr bwMode="auto">
          <a:xfrm>
            <a:off x="2092854" y="4845289"/>
            <a:ext cx="8006292" cy="540605"/>
          </a:xfrm>
          <a:prstGeom prst="rect">
            <a:avLst/>
          </a:prstGeom>
          <a:solidFill>
            <a:schemeClr val="accent2">
              <a:lumMod val="40000"/>
              <a:lumOff val="60000"/>
            </a:schemeClr>
          </a:solidFill>
          <a:ln w="6350">
            <a:solidFill>
              <a:schemeClr val="folHlink"/>
            </a:solidFill>
            <a:miter lim="800000"/>
            <a:headEnd/>
            <a:tailEnd/>
          </a:ln>
          <a:effectLst/>
        </p:spPr>
        <p:txBody>
          <a:bodyPr wrap="square" lIns="45720" rIns="45720" anchor="ctr" anchorCtr="1">
            <a:noAutofit/>
          </a:bodyPr>
          <a:lstStyle/>
          <a:p>
            <a:pPr fontAlgn="ctr"/>
            <a:r>
              <a:rPr lang="ru-RU" sz="1800" dirty="0">
                <a:latin typeface="Huawei Sans" panose="020C0503030203020204" pitchFamily="34" charset="0"/>
                <a:ea typeface="方正兰亭黑简体" panose="02000000000000000000" pitchFamily="2" charset="-122"/>
                <a:sym typeface="Huawei Sans" panose="020C0503030203020204" pitchFamily="34" charset="0"/>
              </a:rPr>
              <a:t>Последовательный </a:t>
            </a: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SCSI</a:t>
            </a:r>
            <a:r>
              <a:rPr lang="ru-RU" sz="1800" dirty="0">
                <a:latin typeface="Huawei Sans" panose="020C0503030203020204" pitchFamily="34" charset="0"/>
                <a:ea typeface="方正兰亭黑简体" panose="02000000000000000000" pitchFamily="2" charset="-122"/>
                <a:sym typeface="Huawei Sans" panose="020C0503030203020204" pitchFamily="34" charset="0"/>
              </a:rPr>
              <a:t>: </a:t>
            </a:r>
            <a:r>
              <a:rPr lang="ru-RU" sz="1800" b="1" dirty="0">
                <a:latin typeface="Huawei Sans" panose="020C0503030203020204" pitchFamily="34" charset="0"/>
                <a:ea typeface="方正兰亭黑简体" panose="02000000000000000000" pitchFamily="2" charset="-122"/>
                <a:sym typeface="Huawei Sans" panose="020C0503030203020204" pitchFamily="34" charset="0"/>
              </a:rPr>
              <a:t>SAS</a:t>
            </a:r>
          </a:p>
        </p:txBody>
      </p:sp>
    </p:spTree>
    <p:extLst>
      <p:ext uri="{BB962C8B-B14F-4D97-AF65-F5344CB8AC3E}">
        <p14:creationId xmlns:p14="http://schemas.microsoft.com/office/powerpoint/2010/main" val="3281428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Что такое SAS</a:t>
            </a:r>
          </a:p>
        </p:txBody>
      </p:sp>
      <p:sp>
        <p:nvSpPr>
          <p:cNvPr id="3" name="文本占位符 2"/>
          <p:cNvSpPr>
            <a:spLocks noGrp="1"/>
          </p:cNvSpPr>
          <p:nvPr>
            <p:ph type="body" sz="quarter" idx="10"/>
          </p:nvPr>
        </p:nvSpPr>
        <p:spPr/>
        <p:txBody>
          <a:bodyPr wrap="square">
            <a:noAutofit/>
          </a:bodyPr>
          <a:lstStyle/>
          <a:p>
            <a:r>
              <a:rPr lang="ru-RU" sz="1600" dirty="0" smtClean="0">
                <a:sym typeface="Huawei Sans" panose="020C0503030203020204" pitchFamily="34" charset="0"/>
              </a:rPr>
              <a:t>SAS — </a:t>
            </a:r>
            <a:r>
              <a:rPr lang="ru-RU" sz="1600" dirty="0">
                <a:sym typeface="Huawei Sans" panose="020C0503030203020204" pitchFamily="34" charset="0"/>
              </a:rPr>
              <a:t>это последовательный компьютерный интерфейс, разработанный для подключения различных устройств хранения данных, был разработан для замены параллельного интерфейса SCSI.</a:t>
            </a:r>
          </a:p>
          <a:p>
            <a:r>
              <a:rPr lang="ru-RU" sz="1600" dirty="0">
                <a:sym typeface="Huawei Sans" panose="020C0503030203020204" pitchFamily="34" charset="0"/>
              </a:rPr>
              <a:t>SAS использует последовательный протокол передачи данных для достижения более высоких скоростей передачи и большей масштабируемости. SAS обратно совместим с интерфейсом SATA.</a:t>
            </a:r>
          </a:p>
          <a:p>
            <a:r>
              <a:rPr lang="ru-RU" sz="1600" dirty="0">
                <a:sym typeface="Huawei Sans" panose="020C0503030203020204" pitchFamily="34" charset="0"/>
              </a:rPr>
              <a:t>SAS использует архитектуру «точка-точка» для достижения скоростей передачи до 3 Гбит/с, </a:t>
            </a:r>
            <a:r>
              <a:rPr lang="ru-RU" sz="1600" dirty="0" smtClean="0">
                <a:sym typeface="Huawei Sans" panose="020C0503030203020204" pitchFamily="34" charset="0"/>
              </a:rPr>
              <a:t/>
            </a:r>
            <a:br>
              <a:rPr lang="ru-RU" sz="1600" dirty="0" smtClean="0">
                <a:sym typeface="Huawei Sans" panose="020C0503030203020204" pitchFamily="34" charset="0"/>
              </a:rPr>
            </a:br>
            <a:r>
              <a:rPr lang="ru-RU" sz="1600" dirty="0" smtClean="0">
                <a:sym typeface="Huawei Sans" panose="020C0503030203020204" pitchFamily="34" charset="0"/>
              </a:rPr>
              <a:t>6 </a:t>
            </a:r>
            <a:r>
              <a:rPr lang="ru-RU" sz="1600" dirty="0">
                <a:sym typeface="Huawei Sans" panose="020C0503030203020204" pitchFamily="34" charset="0"/>
              </a:rPr>
              <a:t>Гбит/с, 12 Гбит/с или выше. Поддерживает полнодуплексный режим.</a:t>
            </a:r>
          </a:p>
          <a:p>
            <a:endParaRPr lang="en-US" altLang="zh-CN" sz="1600" dirty="0">
              <a:sym typeface="Huawei Sans" panose="020C0503030203020204" pitchFamily="34" charset="0"/>
            </a:endParaRPr>
          </a:p>
        </p:txBody>
      </p:sp>
      <p:pic>
        <p:nvPicPr>
          <p:cNvPr id="4" name="Picture 9" descr="1134408971modifi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843" y="3840918"/>
            <a:ext cx="2958020" cy="2399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323" y="3754405"/>
            <a:ext cx="3126376" cy="2470951"/>
          </a:xfrm>
          <a:prstGeom prst="rect">
            <a:avLst/>
          </a:prstGeom>
        </p:spPr>
      </p:pic>
    </p:spTree>
    <p:extLst>
      <p:ext uri="{BB962C8B-B14F-4D97-AF65-F5344CB8AC3E}">
        <p14:creationId xmlns:p14="http://schemas.microsoft.com/office/powerpoint/2010/main" val="1795387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wrap="square">
            <a:noAutofit/>
          </a:bodyPr>
          <a:lstStyle/>
          <a:p>
            <a:r>
              <a:rPr lang="ru-RU" dirty="0"/>
              <a:t>Уровни протокола SAS</a:t>
            </a:r>
          </a:p>
        </p:txBody>
      </p:sp>
      <p:sp>
        <p:nvSpPr>
          <p:cNvPr id="2" name="矩形 1"/>
          <p:cNvSpPr/>
          <p:nvPr/>
        </p:nvSpPr>
        <p:spPr>
          <a:xfrm>
            <a:off x="969580" y="1221430"/>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приложений SCSI</a:t>
            </a:r>
          </a:p>
        </p:txBody>
      </p:sp>
      <p:sp>
        <p:nvSpPr>
          <p:cNvPr id="7" name="矩形 6"/>
          <p:cNvSpPr/>
          <p:nvPr/>
        </p:nvSpPr>
        <p:spPr>
          <a:xfrm>
            <a:off x="3324411" y="1221430"/>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приложений ATA</a:t>
            </a:r>
          </a:p>
        </p:txBody>
      </p:sp>
      <p:sp>
        <p:nvSpPr>
          <p:cNvPr id="8" name="矩形 7"/>
          <p:cNvSpPr/>
          <p:nvPr/>
        </p:nvSpPr>
        <p:spPr>
          <a:xfrm>
            <a:off x="5679241" y="1218804"/>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приложений управления</a:t>
            </a:r>
          </a:p>
        </p:txBody>
      </p:sp>
      <p:sp>
        <p:nvSpPr>
          <p:cNvPr id="9" name="矩形 8"/>
          <p:cNvSpPr/>
          <p:nvPr/>
        </p:nvSpPr>
        <p:spPr>
          <a:xfrm>
            <a:off x="969580" y="1785402"/>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Транспортный уровень SSP</a:t>
            </a:r>
          </a:p>
        </p:txBody>
      </p:sp>
      <p:sp>
        <p:nvSpPr>
          <p:cNvPr id="10" name="矩形 9"/>
          <p:cNvSpPr/>
          <p:nvPr/>
        </p:nvSpPr>
        <p:spPr>
          <a:xfrm>
            <a:off x="3324411" y="1785402"/>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Транспортный уровень STP</a:t>
            </a:r>
          </a:p>
        </p:txBody>
      </p:sp>
      <p:sp>
        <p:nvSpPr>
          <p:cNvPr id="11" name="矩形 10"/>
          <p:cNvSpPr/>
          <p:nvPr/>
        </p:nvSpPr>
        <p:spPr>
          <a:xfrm>
            <a:off x="5679241" y="1782776"/>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Транспортный уровень SMP</a:t>
            </a:r>
          </a:p>
        </p:txBody>
      </p:sp>
      <p:sp>
        <p:nvSpPr>
          <p:cNvPr id="12" name="矩形 11"/>
          <p:cNvSpPr/>
          <p:nvPr/>
        </p:nvSpPr>
        <p:spPr>
          <a:xfrm>
            <a:off x="969580" y="2395630"/>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порта SAS</a:t>
            </a:r>
          </a:p>
        </p:txBody>
      </p:sp>
      <p:sp>
        <p:nvSpPr>
          <p:cNvPr id="13" name="矩形 12"/>
          <p:cNvSpPr/>
          <p:nvPr/>
        </p:nvSpPr>
        <p:spPr>
          <a:xfrm>
            <a:off x="969580" y="3005858"/>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SSP</a:t>
            </a:r>
          </a:p>
        </p:txBody>
      </p:sp>
      <p:sp>
        <p:nvSpPr>
          <p:cNvPr id="14" name="矩形 13"/>
          <p:cNvSpPr/>
          <p:nvPr/>
        </p:nvSpPr>
        <p:spPr>
          <a:xfrm>
            <a:off x="3324411" y="3005858"/>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STP</a:t>
            </a:r>
          </a:p>
        </p:txBody>
      </p:sp>
      <p:sp>
        <p:nvSpPr>
          <p:cNvPr id="15" name="矩形 14"/>
          <p:cNvSpPr/>
          <p:nvPr/>
        </p:nvSpPr>
        <p:spPr>
          <a:xfrm>
            <a:off x="5679241" y="3005975"/>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SMP</a:t>
            </a:r>
          </a:p>
        </p:txBody>
      </p:sp>
      <p:sp>
        <p:nvSpPr>
          <p:cNvPr id="16" name="矩形 15"/>
          <p:cNvSpPr/>
          <p:nvPr/>
        </p:nvSpPr>
        <p:spPr>
          <a:xfrm>
            <a:off x="969580" y="3373434"/>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SAS</a:t>
            </a:r>
          </a:p>
        </p:txBody>
      </p:sp>
      <p:sp>
        <p:nvSpPr>
          <p:cNvPr id="17" name="矩形 16"/>
          <p:cNvSpPr/>
          <p:nvPr/>
        </p:nvSpPr>
        <p:spPr>
          <a:xfrm>
            <a:off x="969580" y="4067171"/>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a:t>
            </a: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 </a:t>
            </a:r>
            <a:r>
              <a:rPr lang="ru-RU"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a:t>
            </a:r>
            <a:endPar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969580" y="4830879"/>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Физический уровень SAS</a:t>
            </a:r>
          </a:p>
        </p:txBody>
      </p:sp>
      <p:sp>
        <p:nvSpPr>
          <p:cNvPr id="3" name="文本框 2"/>
          <p:cNvSpPr txBox="1"/>
          <p:nvPr/>
        </p:nvSpPr>
        <p:spPr>
          <a:xfrm>
            <a:off x="9100467" y="1169692"/>
            <a:ext cx="2746976" cy="274216"/>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Уровень приложений</a:t>
            </a:r>
          </a:p>
        </p:txBody>
      </p:sp>
      <p:sp>
        <p:nvSpPr>
          <p:cNvPr id="19" name="文本框 18"/>
          <p:cNvSpPr txBox="1"/>
          <p:nvPr/>
        </p:nvSpPr>
        <p:spPr>
          <a:xfrm>
            <a:off x="9100467" y="1743358"/>
            <a:ext cx="2548193"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Уровень передачи</a:t>
            </a:r>
          </a:p>
        </p:txBody>
      </p:sp>
      <p:sp>
        <p:nvSpPr>
          <p:cNvPr id="20" name="文本框 19"/>
          <p:cNvSpPr txBox="1"/>
          <p:nvPr/>
        </p:nvSpPr>
        <p:spPr>
          <a:xfrm>
            <a:off x="9100466" y="2372235"/>
            <a:ext cx="1893397"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Уровень порта</a:t>
            </a:r>
          </a:p>
        </p:txBody>
      </p:sp>
      <p:sp>
        <p:nvSpPr>
          <p:cNvPr id="21" name="文本框 20"/>
          <p:cNvSpPr txBox="1"/>
          <p:nvPr/>
        </p:nvSpPr>
        <p:spPr>
          <a:xfrm>
            <a:off x="9113290" y="3060613"/>
            <a:ext cx="2114628" cy="34532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Уровень канала</a:t>
            </a:r>
          </a:p>
        </p:txBody>
      </p:sp>
      <p:sp>
        <p:nvSpPr>
          <p:cNvPr id="22" name="文本框 21"/>
          <p:cNvSpPr txBox="1"/>
          <p:nvPr/>
        </p:nvSpPr>
        <p:spPr>
          <a:xfrm>
            <a:off x="9113290" y="4055543"/>
            <a:ext cx="2734153" cy="298315"/>
          </a:xfrm>
          <a:prstGeom prst="rect">
            <a:avLst/>
          </a:prstGeom>
          <a:noFill/>
        </p:spPr>
        <p:txBody>
          <a:bodyPr wrap="square" rtlCol="0">
            <a:noAutofit/>
          </a:bodyPr>
          <a:lstStyle/>
          <a:p>
            <a:pPr fontAlgn="ctr"/>
            <a:r>
              <a:rPr lang="ru-RU" dirty="0" smtClean="0">
                <a:latin typeface="Huawei Sans" panose="020C0503030203020204" pitchFamily="34" charset="0"/>
                <a:ea typeface="方正兰亭黑简体" panose="02000000000000000000" pitchFamily="2" charset="-122"/>
                <a:sym typeface="Huawei Sans" panose="020C0503030203020204" pitchFamily="34" charset="0"/>
              </a:rPr>
              <a:t>Уровень </a:t>
            </a:r>
            <a:r>
              <a:rPr lang="en-US" dirty="0">
                <a:latin typeface="Huawei Sans" panose="020C0503030203020204" pitchFamily="34" charset="0"/>
                <a:ea typeface="方正兰亭黑简体" panose="02000000000000000000" pitchFamily="2" charset="-122"/>
                <a:sym typeface="Huawei Sans" panose="020C0503030203020204" pitchFamily="34" charset="0"/>
              </a:rPr>
              <a:t>Phy </a:t>
            </a:r>
            <a:endParaRPr lang="ru-RU"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文本框 22"/>
          <p:cNvSpPr txBox="1"/>
          <p:nvPr/>
        </p:nvSpPr>
        <p:spPr>
          <a:xfrm>
            <a:off x="9100467" y="4829847"/>
            <a:ext cx="2746975"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Физический уровень</a:t>
            </a:r>
          </a:p>
        </p:txBody>
      </p:sp>
      <p:cxnSp>
        <p:nvCxnSpPr>
          <p:cNvPr id="25" name="直接箭头连接符 24"/>
          <p:cNvCxnSpPr>
            <a:stCxn id="2" idx="2"/>
            <a:endCxn id="9" idx="0"/>
          </p:cNvCxnSpPr>
          <p:nvPr/>
        </p:nvCxnSpPr>
        <p:spPr>
          <a:xfrm>
            <a:off x="2036380" y="1589730"/>
            <a:ext cx="0" cy="1956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 idx="2"/>
            <a:endCxn id="10" idx="0"/>
          </p:cNvCxnSpPr>
          <p:nvPr/>
        </p:nvCxnSpPr>
        <p:spPr>
          <a:xfrm>
            <a:off x="4391211" y="1589730"/>
            <a:ext cx="0" cy="1956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8" idx="2"/>
            <a:endCxn id="11" idx="0"/>
          </p:cNvCxnSpPr>
          <p:nvPr/>
        </p:nvCxnSpPr>
        <p:spPr>
          <a:xfrm>
            <a:off x="7159138" y="1587104"/>
            <a:ext cx="0" cy="1956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1" idx="2"/>
          </p:cNvCxnSpPr>
          <p:nvPr/>
        </p:nvCxnSpPr>
        <p:spPr>
          <a:xfrm>
            <a:off x="7159138" y="2151076"/>
            <a:ext cx="0" cy="24455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0" idx="2"/>
          </p:cNvCxnSpPr>
          <p:nvPr/>
        </p:nvCxnSpPr>
        <p:spPr>
          <a:xfrm>
            <a:off x="4391211" y="2153702"/>
            <a:ext cx="0" cy="2419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9" idx="2"/>
          </p:cNvCxnSpPr>
          <p:nvPr/>
        </p:nvCxnSpPr>
        <p:spPr>
          <a:xfrm>
            <a:off x="2036380" y="2153702"/>
            <a:ext cx="0" cy="2419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3" idx="0"/>
          </p:cNvCxnSpPr>
          <p:nvPr/>
        </p:nvCxnSpPr>
        <p:spPr>
          <a:xfrm flipV="1">
            <a:off x="2036380" y="2741567"/>
            <a:ext cx="0" cy="2642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4" idx="0"/>
          </p:cNvCxnSpPr>
          <p:nvPr/>
        </p:nvCxnSpPr>
        <p:spPr>
          <a:xfrm flipV="1">
            <a:off x="4391211" y="2741567"/>
            <a:ext cx="0" cy="2642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5" idx="0"/>
          </p:cNvCxnSpPr>
          <p:nvPr/>
        </p:nvCxnSpPr>
        <p:spPr>
          <a:xfrm flipV="1">
            <a:off x="7159138" y="2763930"/>
            <a:ext cx="0" cy="2420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6" idx="2"/>
            <a:endCxn id="17" idx="0"/>
          </p:cNvCxnSpPr>
          <p:nvPr/>
        </p:nvCxnSpPr>
        <p:spPr>
          <a:xfrm>
            <a:off x="4804307" y="3741734"/>
            <a:ext cx="0" cy="3254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7" idx="2"/>
            <a:endCxn id="18" idx="0"/>
          </p:cNvCxnSpPr>
          <p:nvPr/>
        </p:nvCxnSpPr>
        <p:spPr>
          <a:xfrm>
            <a:off x="4804307" y="4435471"/>
            <a:ext cx="0" cy="3954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054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pPr algn="l"/>
            <a:r>
              <a:rPr lang="ru-RU" dirty="0"/>
              <a:t>Сетевой протокол – это набор соглашений о взаимодействии, например, двух компьютеров в компьютерной сети</a:t>
            </a:r>
            <a:r>
              <a:rPr lang="ru-RU" dirty="0" smtClean="0"/>
              <a:t>, </a:t>
            </a:r>
            <a:r>
              <a:rPr lang="ru-RU" dirty="0"/>
              <a:t>а также о способах установления связи </a:t>
            </a:r>
            <a:r>
              <a:rPr lang="ru-RU" dirty="0" smtClean="0"/>
              <a:t>между ними и </a:t>
            </a:r>
            <a:r>
              <a:rPr lang="ru-RU" dirty="0"/>
              <a:t>идентификации </a:t>
            </a:r>
            <a:r>
              <a:rPr lang="ru-RU" dirty="0" smtClean="0"/>
              <a:t>ими друг </a:t>
            </a:r>
            <a:r>
              <a:rPr lang="ru-RU" dirty="0"/>
              <a:t>друга.</a:t>
            </a:r>
          </a:p>
          <a:p>
            <a:pPr algn="l"/>
            <a:r>
              <a:rPr lang="ru-RU" dirty="0"/>
              <a:t>Протокол не только определяет язык, используемый для связи, но и оборудование, среду передачи, протокол передачи и технологию интерфейса. В этом курсе приведены определения и описание принципов работы различных протоколов хранения.</a:t>
            </a:r>
          </a:p>
        </p:txBody>
      </p:sp>
    </p:spTree>
    <p:extLst>
      <p:ext uri="{BB962C8B-B14F-4D97-AF65-F5344CB8AC3E}">
        <p14:creationId xmlns:p14="http://schemas.microsoft.com/office/powerpoint/2010/main" val="229887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Особенности SAS</a:t>
            </a:r>
          </a:p>
        </p:txBody>
      </p:sp>
      <p:sp>
        <p:nvSpPr>
          <p:cNvPr id="3" name="文本占位符 2"/>
          <p:cNvSpPr>
            <a:spLocks noGrp="1"/>
          </p:cNvSpPr>
          <p:nvPr>
            <p:ph type="body" sz="quarter" idx="10"/>
          </p:nvPr>
        </p:nvSpPr>
        <p:spPr/>
        <p:txBody>
          <a:bodyPr wrap="square">
            <a:noAutofit/>
          </a:bodyPr>
          <a:lstStyle/>
          <a:p>
            <a:pPr algn="l"/>
            <a:r>
              <a:rPr lang="ru-RU" sz="1400" dirty="0">
                <a:sym typeface="Huawei Sans" panose="020C0503030203020204" pitchFamily="34" charset="0"/>
              </a:rPr>
              <a:t>Обеспечивает режим последовательной связи, в результате несколько каналов данных могут обмениваться данными с устройствами на полной скорости.</a:t>
            </a:r>
          </a:p>
          <a:p>
            <a:pPr algn="l"/>
            <a:r>
              <a:rPr lang="ru-RU" sz="1400" dirty="0">
                <a:sym typeface="Huawei Sans" panose="020C0503030203020204" pitchFamily="34" charset="0"/>
              </a:rPr>
              <a:t>Объединяет несколько узких портов в широкий порт.</a:t>
            </a:r>
          </a:p>
          <a:p>
            <a:pPr algn="l"/>
            <a:r>
              <a:rPr lang="ru-RU" sz="1400" dirty="0">
                <a:sym typeface="Huawei Sans" panose="020C0503030203020204" pitchFamily="34" charset="0"/>
              </a:rPr>
              <a:t>Использует экспандеры для расширения интерфейсов, обеспечивая отличную масштабируемость.</a:t>
            </a:r>
          </a:p>
          <a:p>
            <a:pPr algn="l"/>
            <a:r>
              <a:rPr lang="ru-RU" sz="1400" dirty="0">
                <a:sym typeface="Huawei Sans" panose="020C0503030203020204" pitchFamily="34" charset="0"/>
              </a:rPr>
              <a:t>Работает в полнодуплексном режиме.</a:t>
            </a:r>
          </a:p>
          <a:p>
            <a:pPr algn="l"/>
            <a:endParaRPr lang="en-US" altLang="zh-CN" sz="1400" dirty="0">
              <a:sym typeface="Huawei Sans" panose="020C0503030203020204" pitchFamily="34" charset="0"/>
            </a:endParaRPr>
          </a:p>
        </p:txBody>
      </p:sp>
      <p:grpSp>
        <p:nvGrpSpPr>
          <p:cNvPr id="157" name="组合 156"/>
          <p:cNvGrpSpPr/>
          <p:nvPr/>
        </p:nvGrpSpPr>
        <p:grpSpPr>
          <a:xfrm>
            <a:off x="4316292" y="2374083"/>
            <a:ext cx="6979609" cy="2511234"/>
            <a:chOff x="4284133" y="2386971"/>
            <a:chExt cx="6979609" cy="2511234"/>
          </a:xfrm>
        </p:grpSpPr>
        <p:grpSp>
          <p:nvGrpSpPr>
            <p:cNvPr id="96" name="组合 95"/>
            <p:cNvGrpSpPr/>
            <p:nvPr/>
          </p:nvGrpSpPr>
          <p:grpSpPr>
            <a:xfrm>
              <a:off x="4284133" y="2421261"/>
              <a:ext cx="6460066" cy="2435292"/>
              <a:chOff x="2201333" y="2938763"/>
              <a:chExt cx="6460066" cy="2435292"/>
            </a:xfrm>
          </p:grpSpPr>
          <p:grpSp>
            <p:nvGrpSpPr>
              <p:cNvPr id="8" name="组合 7"/>
              <p:cNvGrpSpPr/>
              <p:nvPr/>
            </p:nvGrpSpPr>
            <p:grpSpPr>
              <a:xfrm>
                <a:off x="2201333" y="3431099"/>
                <a:ext cx="1591734" cy="1186245"/>
                <a:chOff x="4258733" y="3250288"/>
                <a:chExt cx="1591734" cy="1186245"/>
              </a:xfrm>
            </p:grpSpPr>
            <p:sp>
              <p:nvSpPr>
                <p:cNvPr id="6" name="矩形 5"/>
                <p:cNvSpPr/>
                <p:nvPr/>
              </p:nvSpPr>
              <p:spPr>
                <a:xfrm>
                  <a:off x="4258733" y="3250288"/>
                  <a:ext cx="1591734" cy="1186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Сервер</a:t>
                  </a:r>
                </a:p>
              </p:txBody>
            </p:sp>
            <p:sp>
              <p:nvSpPr>
                <p:cNvPr id="7" name="矩形 6"/>
                <p:cNvSpPr/>
                <p:nvPr/>
              </p:nvSpPr>
              <p:spPr>
                <a:xfrm>
                  <a:off x="4368800" y="3615266"/>
                  <a:ext cx="1413933" cy="76623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a:t>
                  </a:r>
                </a:p>
                <a:p>
                  <a:pPr algn="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RAID</a:t>
                  </a:r>
                </a:p>
                <a:p>
                  <a:pPr algn="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Контроллер</a:t>
                  </a:r>
                </a:p>
              </p:txBody>
            </p:sp>
          </p:grpSp>
          <p:grpSp>
            <p:nvGrpSpPr>
              <p:cNvPr id="33" name="组合 32"/>
              <p:cNvGrpSpPr/>
              <p:nvPr/>
            </p:nvGrpSpPr>
            <p:grpSpPr>
              <a:xfrm>
                <a:off x="6383867" y="2938763"/>
                <a:ext cx="2277532" cy="644917"/>
                <a:chOff x="6383867" y="2938763"/>
                <a:chExt cx="2277532" cy="644917"/>
              </a:xfrm>
            </p:grpSpPr>
            <p:sp>
              <p:nvSpPr>
                <p:cNvPr id="10" name="矩形 9"/>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12" name="圆柱形 11"/>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肘形连接符 13"/>
                <p:cNvCxnSpPr>
                  <a:stCxn id="12"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圆柱形 19"/>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柱形 20"/>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柱形 21"/>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 name="肘形连接符 23"/>
                <p:cNvCxnSpPr>
                  <a:stCxn id="20"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21" idx="2"/>
                  <a:endCxn id="10"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22"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6383867" y="3541347"/>
                <a:ext cx="2277532" cy="644917"/>
                <a:chOff x="6383867" y="2938763"/>
                <a:chExt cx="2277532" cy="644917"/>
              </a:xfrm>
            </p:grpSpPr>
            <p:sp>
              <p:nvSpPr>
                <p:cNvPr id="35" name="矩形 34"/>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36" name="圆柱形 35"/>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7" name="肘形连接符 36"/>
                <p:cNvCxnSpPr>
                  <a:stCxn id="36"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圆柱形 37"/>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圆柱形 38"/>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柱形 39"/>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1" name="肘形连接符 40"/>
                <p:cNvCxnSpPr>
                  <a:stCxn id="38"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39" idx="2"/>
                  <a:endCxn id="35"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肘形连接符 42"/>
                <p:cNvCxnSpPr>
                  <a:stCxn id="40"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6383867" y="4133656"/>
                <a:ext cx="2277532" cy="644917"/>
                <a:chOff x="6383867" y="2938763"/>
                <a:chExt cx="2277532" cy="644917"/>
              </a:xfrm>
            </p:grpSpPr>
            <p:sp>
              <p:nvSpPr>
                <p:cNvPr id="45" name="矩形 44"/>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46" name="圆柱形 45"/>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7" name="肘形连接符 46"/>
                <p:cNvCxnSpPr>
                  <a:stCxn id="46"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圆柱形 47"/>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柱形 48"/>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圆柱形 49"/>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1" name="肘形连接符 50"/>
                <p:cNvCxnSpPr>
                  <a:stCxn id="48"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9" idx="2"/>
                  <a:endCxn id="45"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50"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383867" y="4729138"/>
                <a:ext cx="2277532" cy="644917"/>
                <a:chOff x="6383867" y="2938763"/>
                <a:chExt cx="2277532" cy="644917"/>
              </a:xfrm>
            </p:grpSpPr>
            <p:sp>
              <p:nvSpPr>
                <p:cNvPr id="55" name="矩形 54"/>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56" name="圆柱形 55"/>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7" name="肘形连接符 56"/>
                <p:cNvCxnSpPr>
                  <a:stCxn id="56"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圆柱形 57"/>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圆柱形 58"/>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圆柱形 59"/>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1" name="肘形连接符 60"/>
                <p:cNvCxnSpPr>
                  <a:stCxn id="58"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肘形连接符 61"/>
                <p:cNvCxnSpPr>
                  <a:stCxn id="59" idx="2"/>
                  <a:endCxn id="55"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60"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肘形连接符 64"/>
              <p:cNvCxnSpPr/>
              <p:nvPr/>
            </p:nvCxnSpPr>
            <p:spPr>
              <a:xfrm rot="10800000" flipV="1">
                <a:off x="5520265" y="3357057"/>
                <a:ext cx="863603" cy="722154"/>
              </a:xfrm>
              <a:prstGeom prst="bentConnector3">
                <a:avLst>
                  <a:gd name="adj1" fmla="val 5955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肘形连接符 68"/>
              <p:cNvCxnSpPr/>
              <p:nvPr/>
            </p:nvCxnSpPr>
            <p:spPr>
              <a:xfrm rot="10800000" flipV="1">
                <a:off x="5520266" y="3900977"/>
                <a:ext cx="863602" cy="24408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肘形连接符 70"/>
              <p:cNvCxnSpPr/>
              <p:nvPr/>
            </p:nvCxnSpPr>
            <p:spPr>
              <a:xfrm rot="10800000">
                <a:off x="5520265" y="4201113"/>
                <a:ext cx="863602" cy="34822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肘形连接符 72"/>
              <p:cNvCxnSpPr/>
              <p:nvPr/>
            </p:nvCxnSpPr>
            <p:spPr>
              <a:xfrm rot="10800000">
                <a:off x="5520265" y="4284343"/>
                <a:ext cx="863602" cy="816295"/>
              </a:xfrm>
              <a:prstGeom prst="bentConnector3">
                <a:avLst>
                  <a:gd name="adj1" fmla="val 5990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512731" y="4038566"/>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cxnSp>
            <p:nvCxnSpPr>
              <p:cNvPr id="90" name="直接连接符 89"/>
              <p:cNvCxnSpPr/>
              <p:nvPr/>
            </p:nvCxnSpPr>
            <p:spPr>
              <a:xfrm flipH="1" flipV="1">
                <a:off x="3721632" y="4199990"/>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3721632" y="4281867"/>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3720576" y="4137525"/>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3720576" y="4078221"/>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椭圆 93"/>
              <p:cNvSpPr/>
              <p:nvPr/>
            </p:nvSpPr>
            <p:spPr>
              <a:xfrm>
                <a:off x="3666065" y="3947126"/>
                <a:ext cx="922872" cy="44920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文本框 94"/>
              <p:cNvSpPr txBox="1"/>
              <p:nvPr/>
            </p:nvSpPr>
            <p:spPr>
              <a:xfrm>
                <a:off x="3739987" y="4448493"/>
                <a:ext cx="1031530" cy="549709"/>
              </a:xfrm>
              <a:prstGeom prst="rect">
                <a:avLst/>
              </a:prstGeom>
              <a:noFill/>
            </p:spPr>
            <p:txBody>
              <a:bodyPr wrap="square" rtlCol="0">
                <a:noAutofit/>
              </a:bodyPr>
              <a:lstStyle/>
              <a:p>
                <a:pPr algn="ctr" fontAlgn="ctr"/>
                <a:r>
                  <a:rPr lang="ru-RU" sz="12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Широкий</a:t>
                </a:r>
              </a:p>
              <a:p>
                <a:pPr algn="ctr" fontAlgn="ctr"/>
                <a:r>
                  <a:rPr lang="ru-RU" sz="12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канал</a:t>
                </a:r>
              </a:p>
            </p:txBody>
          </p:sp>
        </p:grpSp>
        <p:sp>
          <p:nvSpPr>
            <p:cNvPr id="97" name="矩形 96"/>
            <p:cNvSpPr/>
            <p:nvPr/>
          </p:nvSpPr>
          <p:spPr>
            <a:xfrm>
              <a:off x="6528069" y="2386971"/>
              <a:ext cx="4735673" cy="2511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1" name="组合 170"/>
          <p:cNvGrpSpPr/>
          <p:nvPr/>
        </p:nvGrpSpPr>
        <p:grpSpPr>
          <a:xfrm>
            <a:off x="2216707" y="4944465"/>
            <a:ext cx="7382637" cy="977540"/>
            <a:chOff x="2447048" y="5320356"/>
            <a:chExt cx="7382637" cy="977540"/>
          </a:xfrm>
        </p:grpSpPr>
        <p:grpSp>
          <p:nvGrpSpPr>
            <p:cNvPr id="99" name="组合 98"/>
            <p:cNvGrpSpPr/>
            <p:nvPr/>
          </p:nvGrpSpPr>
          <p:grpSpPr>
            <a:xfrm>
              <a:off x="2447048" y="5320356"/>
              <a:ext cx="1591734" cy="977540"/>
              <a:chOff x="4258733" y="3458993"/>
              <a:chExt cx="1591734" cy="977540"/>
            </a:xfrm>
          </p:grpSpPr>
          <p:sp>
            <p:nvSpPr>
              <p:cNvPr id="151" name="矩形 150"/>
              <p:cNvSpPr/>
              <p:nvPr/>
            </p:nvSpPr>
            <p:spPr>
              <a:xfrm>
                <a:off x="4258733" y="3458993"/>
                <a:ext cx="1591734" cy="9775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矩形 151"/>
              <p:cNvSpPr/>
              <p:nvPr/>
            </p:nvSpPr>
            <p:spPr>
              <a:xfrm>
                <a:off x="4368800" y="3541950"/>
                <a:ext cx="1413933" cy="83954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a:t>
                </a:r>
              </a:p>
              <a:p>
                <a:pPr algn="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RAID</a:t>
                </a:r>
              </a:p>
              <a:p>
                <a:pPr algn="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Контроллер</a:t>
                </a:r>
              </a:p>
            </p:txBody>
          </p:sp>
        </p:grpSp>
        <p:grpSp>
          <p:nvGrpSpPr>
            <p:cNvPr id="100" name="组合 99"/>
            <p:cNvGrpSpPr/>
            <p:nvPr/>
          </p:nvGrpSpPr>
          <p:grpSpPr>
            <a:xfrm>
              <a:off x="7045150" y="5472132"/>
              <a:ext cx="2277532" cy="644917"/>
              <a:chOff x="6383867" y="2938763"/>
              <a:chExt cx="2277532" cy="644917"/>
            </a:xfrm>
          </p:grpSpPr>
          <p:sp>
            <p:nvSpPr>
              <p:cNvPr id="142" name="矩形 141"/>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143" name="圆柱形 142"/>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4" name="肘形连接符 143"/>
              <p:cNvCxnSpPr>
                <a:stCxn id="143"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圆柱形 144"/>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圆柱形 145"/>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圆柱形 146"/>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8" name="肘形连接符 147"/>
              <p:cNvCxnSpPr>
                <a:stCxn id="145"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肘形连接符 148"/>
              <p:cNvCxnSpPr>
                <a:stCxn id="146" idx="2"/>
                <a:endCxn id="142"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肘形连接符 149"/>
              <p:cNvCxnSpPr>
                <a:stCxn id="147"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4" name="直接连接符 153"/>
            <p:cNvCxnSpPr>
              <a:stCxn id="142" idx="1"/>
            </p:cNvCxnSpPr>
            <p:nvPr/>
          </p:nvCxnSpPr>
          <p:spPr>
            <a:xfrm flipH="1">
              <a:off x="3971048" y="5870065"/>
              <a:ext cx="30741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矩形 159"/>
            <p:cNvSpPr/>
            <p:nvPr/>
          </p:nvSpPr>
          <p:spPr>
            <a:xfrm>
              <a:off x="6800608" y="5403314"/>
              <a:ext cx="3029077" cy="791895"/>
            </a:xfrm>
            <a:prstGeom prst="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文本框 165"/>
            <p:cNvSpPr txBox="1"/>
            <p:nvPr/>
          </p:nvSpPr>
          <p:spPr>
            <a:xfrm>
              <a:off x="5687971" y="5472132"/>
              <a:ext cx="920445"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Данные чтения</a:t>
              </a:r>
            </a:p>
          </p:txBody>
        </p:sp>
        <p:sp>
          <p:nvSpPr>
            <p:cNvPr id="167" name="文本框 166"/>
            <p:cNvSpPr txBox="1"/>
            <p:nvPr/>
          </p:nvSpPr>
          <p:spPr>
            <a:xfrm>
              <a:off x="4342336" y="5874669"/>
              <a:ext cx="974947"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Команды</a:t>
              </a:r>
            </a:p>
          </p:txBody>
        </p:sp>
        <p:sp>
          <p:nvSpPr>
            <p:cNvPr id="168" name="右箭头 167"/>
            <p:cNvSpPr/>
            <p:nvPr/>
          </p:nvSpPr>
          <p:spPr>
            <a:xfrm>
              <a:off x="5336813" y="5937166"/>
              <a:ext cx="1268126" cy="951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左箭头 169"/>
            <p:cNvSpPr/>
            <p:nvPr/>
          </p:nvSpPr>
          <p:spPr>
            <a:xfrm>
              <a:off x="4365648" y="5699825"/>
              <a:ext cx="1212257" cy="9754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815522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ru-RU" dirty="0"/>
              <a:t>Масштабируемость SAS</a:t>
            </a:r>
          </a:p>
        </p:txBody>
      </p:sp>
      <p:sp>
        <p:nvSpPr>
          <p:cNvPr id="4" name="文本占位符 3"/>
          <p:cNvSpPr>
            <a:spLocks noGrp="1"/>
          </p:cNvSpPr>
          <p:nvPr>
            <p:ph type="body" sz="quarter" idx="10"/>
          </p:nvPr>
        </p:nvSpPr>
        <p:spPr>
          <a:xfrm>
            <a:off x="731838" y="865571"/>
            <a:ext cx="10728326" cy="4875042"/>
          </a:xfrm>
        </p:spPr>
        <p:txBody>
          <a:bodyPr/>
          <a:lstStyle/>
          <a:p>
            <a:r>
              <a:rPr lang="ru-RU" dirty="0"/>
              <a:t>SAS использует экспандеры для расширения интерфейсов. Один домен SAS поддерживает до 16 384 дисковых устройств.</a:t>
            </a:r>
          </a:p>
          <a:p>
            <a:endParaRPr lang="en-US" altLang="zh-CN" dirty="0">
              <a:sym typeface="Huawei Sans" panose="020C0503030203020204" pitchFamily="34" charset="0"/>
            </a:endParaRPr>
          </a:p>
        </p:txBody>
      </p:sp>
      <p:sp>
        <p:nvSpPr>
          <p:cNvPr id="5" name="Line 139"/>
          <p:cNvSpPr>
            <a:spLocks noChangeShapeType="1"/>
          </p:cNvSpPr>
          <p:nvPr/>
        </p:nvSpPr>
        <p:spPr bwMode="auto">
          <a:xfrm>
            <a:off x="2479279" y="3851397"/>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 name="Group 17"/>
          <p:cNvGrpSpPr>
            <a:grpSpLocks/>
          </p:cNvGrpSpPr>
          <p:nvPr/>
        </p:nvGrpSpPr>
        <p:grpSpPr bwMode="auto">
          <a:xfrm>
            <a:off x="1487963" y="3500266"/>
            <a:ext cx="1090614" cy="733425"/>
            <a:chOff x="3254" y="2506"/>
            <a:chExt cx="687" cy="462"/>
          </a:xfrm>
        </p:grpSpPr>
        <p:sp>
          <p:nvSpPr>
            <p:cNvPr id="7" name="Rectangle 10"/>
            <p:cNvSpPr>
              <a:spLocks noChangeArrowheads="1"/>
            </p:cNvSpPr>
            <p:nvPr/>
          </p:nvSpPr>
          <p:spPr bwMode="auto">
            <a:xfrm>
              <a:off x="3312" y="2507"/>
              <a:ext cx="576" cy="4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Text Box 11"/>
            <p:cNvSpPr txBox="1">
              <a:spLocks noChangeArrowheads="1"/>
            </p:cNvSpPr>
            <p:nvPr/>
          </p:nvSpPr>
          <p:spPr bwMode="auto">
            <a:xfrm>
              <a:off x="3254" y="2506"/>
              <a:ext cx="687"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SAS RAID</a:t>
              </a:r>
              <a:br>
                <a:rPr lang="ru-RU" sz="1400" dirty="0">
                  <a:latin typeface="Huawei Sans" panose="020C0503030203020204" pitchFamily="34" charset="0"/>
                  <a:ea typeface="方正兰亭黑简体" panose="02000000000000000000" pitchFamily="2" charset="-122"/>
                  <a:sym typeface="Huawei Sans" panose="020C0503030203020204" pitchFamily="34" charset="0"/>
                </a:rPr>
              </a:br>
              <a:endParaRPr lang="ru-RU" sz="14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100" dirty="0">
                  <a:latin typeface="Huawei Sans" panose="020C0503030203020204" pitchFamily="34" charset="0"/>
                  <a:ea typeface="方正兰亭黑简体" panose="02000000000000000000" pitchFamily="2" charset="-122"/>
                  <a:sym typeface="Huawei Sans" panose="020C0503030203020204" pitchFamily="34" charset="0"/>
                </a:rPr>
                <a:t>Контроллер</a:t>
              </a:r>
            </a:p>
          </p:txBody>
        </p:sp>
      </p:grpSp>
      <p:sp>
        <p:nvSpPr>
          <p:cNvPr id="9" name="Text Box 12"/>
          <p:cNvSpPr txBox="1">
            <a:spLocks noChangeArrowheads="1"/>
          </p:cNvSpPr>
          <p:nvPr/>
        </p:nvSpPr>
        <p:spPr bwMode="auto">
          <a:xfrm>
            <a:off x="4207344" y="2165182"/>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100" dirty="0">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10" name="Text Box 13"/>
          <p:cNvSpPr txBox="1">
            <a:spLocks noChangeArrowheads="1"/>
          </p:cNvSpPr>
          <p:nvPr/>
        </p:nvSpPr>
        <p:spPr bwMode="auto">
          <a:xfrm>
            <a:off x="4207344" y="2595077"/>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100" dirty="0">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11" name="Text Box 14"/>
          <p:cNvSpPr txBox="1">
            <a:spLocks noChangeArrowheads="1"/>
          </p:cNvSpPr>
          <p:nvPr/>
        </p:nvSpPr>
        <p:spPr bwMode="auto">
          <a:xfrm>
            <a:off x="4207344" y="3038561"/>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100" dirty="0">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12" name="Text Box 18"/>
          <p:cNvSpPr txBox="1">
            <a:spLocks noChangeArrowheads="1"/>
          </p:cNvSpPr>
          <p:nvPr/>
        </p:nvSpPr>
        <p:spPr bwMode="auto">
          <a:xfrm>
            <a:off x="2725889" y="3706641"/>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100" dirty="0">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13" name="Text Box 118"/>
          <p:cNvSpPr txBox="1">
            <a:spLocks noChangeArrowheads="1"/>
          </p:cNvSpPr>
          <p:nvPr/>
        </p:nvSpPr>
        <p:spPr bwMode="auto">
          <a:xfrm>
            <a:off x="4538439" y="1887609"/>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4" name="Line 119"/>
          <p:cNvSpPr>
            <a:spLocks noChangeShapeType="1"/>
          </p:cNvSpPr>
          <p:nvPr/>
        </p:nvSpPr>
        <p:spPr bwMode="auto">
          <a:xfrm>
            <a:off x="4656606" y="3438360"/>
            <a:ext cx="0" cy="118872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Line 124"/>
          <p:cNvSpPr>
            <a:spLocks noChangeShapeType="1"/>
          </p:cNvSpPr>
          <p:nvPr/>
        </p:nvSpPr>
        <p:spPr bwMode="auto">
          <a:xfrm>
            <a:off x="3872381" y="2331869"/>
            <a:ext cx="285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Line 125"/>
          <p:cNvSpPr>
            <a:spLocks noChangeShapeType="1"/>
          </p:cNvSpPr>
          <p:nvPr/>
        </p:nvSpPr>
        <p:spPr bwMode="auto">
          <a:xfrm>
            <a:off x="3972394" y="2760494"/>
            <a:ext cx="204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Line 126"/>
          <p:cNvSpPr>
            <a:spLocks noChangeShapeType="1"/>
          </p:cNvSpPr>
          <p:nvPr/>
        </p:nvSpPr>
        <p:spPr bwMode="auto">
          <a:xfrm>
            <a:off x="4062881" y="3198644"/>
            <a:ext cx="128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Line 127"/>
          <p:cNvSpPr>
            <a:spLocks noChangeShapeType="1"/>
          </p:cNvSpPr>
          <p:nvPr/>
        </p:nvSpPr>
        <p:spPr bwMode="auto">
          <a:xfrm>
            <a:off x="4063262" y="3195469"/>
            <a:ext cx="0" cy="6766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Line 128"/>
          <p:cNvSpPr>
            <a:spLocks noChangeShapeType="1"/>
          </p:cNvSpPr>
          <p:nvPr/>
        </p:nvSpPr>
        <p:spPr bwMode="auto">
          <a:xfrm>
            <a:off x="3971822" y="2757319"/>
            <a:ext cx="572" cy="10312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Line 129"/>
          <p:cNvSpPr>
            <a:spLocks noChangeShapeType="1"/>
          </p:cNvSpPr>
          <p:nvPr/>
        </p:nvSpPr>
        <p:spPr bwMode="auto">
          <a:xfrm>
            <a:off x="3880382" y="2333457"/>
            <a:ext cx="0" cy="138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Line 130"/>
          <p:cNvSpPr>
            <a:spLocks noChangeShapeType="1"/>
          </p:cNvSpPr>
          <p:nvPr/>
        </p:nvSpPr>
        <p:spPr bwMode="auto">
          <a:xfrm>
            <a:off x="3696169" y="3708232"/>
            <a:ext cx="18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Line 131"/>
          <p:cNvSpPr>
            <a:spLocks noChangeShapeType="1"/>
          </p:cNvSpPr>
          <p:nvPr/>
        </p:nvSpPr>
        <p:spPr bwMode="auto">
          <a:xfrm>
            <a:off x="3696169" y="3788560"/>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Line 132"/>
          <p:cNvSpPr>
            <a:spLocks noChangeShapeType="1"/>
          </p:cNvSpPr>
          <p:nvPr/>
        </p:nvSpPr>
        <p:spPr bwMode="auto">
          <a:xfrm>
            <a:off x="3696168" y="3868888"/>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Line 133"/>
          <p:cNvSpPr>
            <a:spLocks noChangeShapeType="1"/>
          </p:cNvSpPr>
          <p:nvPr/>
        </p:nvSpPr>
        <p:spPr bwMode="auto">
          <a:xfrm>
            <a:off x="3696169" y="3949216"/>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Line 134"/>
          <p:cNvSpPr>
            <a:spLocks noChangeShapeType="1"/>
          </p:cNvSpPr>
          <p:nvPr/>
        </p:nvSpPr>
        <p:spPr bwMode="auto">
          <a:xfrm>
            <a:off x="3696168" y="4029542"/>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Text Box 15"/>
          <p:cNvSpPr txBox="1">
            <a:spLocks noChangeArrowheads="1"/>
          </p:cNvSpPr>
          <p:nvPr/>
        </p:nvSpPr>
        <p:spPr bwMode="auto">
          <a:xfrm>
            <a:off x="4207344" y="5114762"/>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100" dirty="0">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27" name="Text Box 16"/>
          <p:cNvSpPr txBox="1">
            <a:spLocks noChangeArrowheads="1"/>
          </p:cNvSpPr>
          <p:nvPr/>
        </p:nvSpPr>
        <p:spPr bwMode="auto">
          <a:xfrm>
            <a:off x="4207344" y="4686137"/>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100" dirty="0">
                <a:latin typeface="Huawei Sans" panose="020C0503030203020204" pitchFamily="34" charset="0"/>
                <a:ea typeface="方正兰亭黑简体" panose="02000000000000000000" pitchFamily="2" charset="-122"/>
                <a:sym typeface="Huawei Sans" panose="020C0503030203020204" pitchFamily="34" charset="0"/>
              </a:rPr>
              <a:t>Экспандер</a:t>
            </a:r>
          </a:p>
        </p:txBody>
      </p:sp>
      <p:sp>
        <p:nvSpPr>
          <p:cNvPr id="28" name="Line 100"/>
          <p:cNvSpPr>
            <a:spLocks noChangeShapeType="1"/>
          </p:cNvSpPr>
          <p:nvPr/>
        </p:nvSpPr>
        <p:spPr bwMode="auto">
          <a:xfrm>
            <a:off x="5223344" y="4683915"/>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Line 101"/>
          <p:cNvSpPr>
            <a:spLocks noChangeShapeType="1"/>
          </p:cNvSpPr>
          <p:nvPr/>
        </p:nvSpPr>
        <p:spPr bwMode="auto">
          <a:xfrm flipV="1">
            <a:off x="5493219" y="4352761"/>
            <a:ext cx="0" cy="3333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Line 102"/>
          <p:cNvSpPr>
            <a:spLocks noChangeShapeType="1"/>
          </p:cNvSpPr>
          <p:nvPr/>
        </p:nvSpPr>
        <p:spPr bwMode="auto">
          <a:xfrm>
            <a:off x="5493646" y="4352762"/>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Line 103"/>
          <p:cNvSpPr>
            <a:spLocks noChangeShapeType="1"/>
          </p:cNvSpPr>
          <p:nvPr/>
        </p:nvSpPr>
        <p:spPr bwMode="auto">
          <a:xfrm>
            <a:off x="5223344" y="4762655"/>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Line 104"/>
          <p:cNvSpPr>
            <a:spLocks noChangeShapeType="1"/>
          </p:cNvSpPr>
          <p:nvPr/>
        </p:nvSpPr>
        <p:spPr bwMode="auto">
          <a:xfrm>
            <a:off x="5223344" y="4841395"/>
            <a:ext cx="457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Line 105"/>
          <p:cNvSpPr>
            <a:spLocks noChangeShapeType="1"/>
          </p:cNvSpPr>
          <p:nvPr/>
        </p:nvSpPr>
        <p:spPr bwMode="auto">
          <a:xfrm>
            <a:off x="5223344" y="4920135"/>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Line 106"/>
          <p:cNvSpPr>
            <a:spLocks noChangeShapeType="1"/>
          </p:cNvSpPr>
          <p:nvPr/>
        </p:nvSpPr>
        <p:spPr bwMode="auto">
          <a:xfrm>
            <a:off x="5223344" y="4998875"/>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Line 107"/>
          <p:cNvSpPr>
            <a:spLocks noChangeShapeType="1"/>
          </p:cNvSpPr>
          <p:nvPr/>
        </p:nvSpPr>
        <p:spPr bwMode="auto">
          <a:xfrm flipV="1">
            <a:off x="5590691" y="4633750"/>
            <a:ext cx="0" cy="1280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Line 108"/>
          <p:cNvSpPr>
            <a:spLocks noChangeShapeType="1"/>
          </p:cNvSpPr>
          <p:nvPr/>
        </p:nvSpPr>
        <p:spPr bwMode="auto">
          <a:xfrm flipV="1">
            <a:off x="5588469" y="4920135"/>
            <a:ext cx="0" cy="3790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Line 109"/>
          <p:cNvSpPr>
            <a:spLocks noChangeShapeType="1"/>
          </p:cNvSpPr>
          <p:nvPr/>
        </p:nvSpPr>
        <p:spPr bwMode="auto">
          <a:xfrm flipV="1">
            <a:off x="5493219" y="4995700"/>
            <a:ext cx="0" cy="6334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Line 110"/>
          <p:cNvSpPr>
            <a:spLocks noChangeShapeType="1"/>
          </p:cNvSpPr>
          <p:nvPr/>
        </p:nvSpPr>
        <p:spPr bwMode="auto">
          <a:xfrm>
            <a:off x="5497981" y="5629112"/>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Line 111"/>
          <p:cNvSpPr>
            <a:spLocks noChangeShapeType="1"/>
          </p:cNvSpPr>
          <p:nvPr/>
        </p:nvSpPr>
        <p:spPr bwMode="auto">
          <a:xfrm>
            <a:off x="5594818" y="4636925"/>
            <a:ext cx="1169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Line 112"/>
          <p:cNvSpPr>
            <a:spLocks noChangeShapeType="1"/>
          </p:cNvSpPr>
          <p:nvPr/>
        </p:nvSpPr>
        <p:spPr bwMode="auto">
          <a:xfrm>
            <a:off x="5594819" y="5294150"/>
            <a:ext cx="1169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Line 113"/>
          <p:cNvSpPr>
            <a:spLocks noChangeShapeType="1"/>
          </p:cNvSpPr>
          <p:nvPr/>
        </p:nvSpPr>
        <p:spPr bwMode="auto">
          <a:xfrm flipV="1">
            <a:off x="5677369" y="4848062"/>
            <a:ext cx="0" cy="146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Line 114"/>
          <p:cNvSpPr>
            <a:spLocks noChangeShapeType="1"/>
          </p:cNvSpPr>
          <p:nvPr/>
        </p:nvSpPr>
        <p:spPr bwMode="auto">
          <a:xfrm>
            <a:off x="5675781" y="4989350"/>
            <a:ext cx="51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Text Box 117"/>
          <p:cNvSpPr txBox="1">
            <a:spLocks noChangeArrowheads="1"/>
          </p:cNvSpPr>
          <p:nvPr/>
        </p:nvSpPr>
        <p:spPr bwMode="auto">
          <a:xfrm>
            <a:off x="4358158" y="5488620"/>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128</a:t>
            </a:r>
          </a:p>
        </p:txBody>
      </p:sp>
      <p:grpSp>
        <p:nvGrpSpPr>
          <p:cNvPr id="44" name="Group 67"/>
          <p:cNvGrpSpPr>
            <a:grpSpLocks/>
          </p:cNvGrpSpPr>
          <p:nvPr/>
        </p:nvGrpSpPr>
        <p:grpSpPr bwMode="auto">
          <a:xfrm>
            <a:off x="6047256" y="4084475"/>
            <a:ext cx="349250" cy="458787"/>
            <a:chOff x="3624" y="2931"/>
            <a:chExt cx="220" cy="289"/>
          </a:xfrm>
        </p:grpSpPr>
        <p:grpSp>
          <p:nvGrpSpPr>
            <p:cNvPr id="45" name="Group 53"/>
            <p:cNvGrpSpPr>
              <a:grpSpLocks/>
            </p:cNvGrpSpPr>
            <p:nvPr/>
          </p:nvGrpSpPr>
          <p:grpSpPr bwMode="auto">
            <a:xfrm>
              <a:off x="3625" y="2931"/>
              <a:ext cx="219" cy="289"/>
              <a:chOff x="3354" y="2753"/>
              <a:chExt cx="219" cy="289"/>
            </a:xfrm>
          </p:grpSpPr>
          <p:sp>
            <p:nvSpPr>
              <p:cNvPr id="47" name="Oval 54"/>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Oval 55"/>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Rectangle 56"/>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Line 57"/>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Line 58"/>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6" name="Freeform 59"/>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2" name="Group 68"/>
          <p:cNvGrpSpPr>
            <a:grpSpLocks/>
          </p:cNvGrpSpPr>
          <p:nvPr/>
        </p:nvGrpSpPr>
        <p:grpSpPr bwMode="auto">
          <a:xfrm>
            <a:off x="6047256" y="4729000"/>
            <a:ext cx="349250" cy="458787"/>
            <a:chOff x="3624" y="2931"/>
            <a:chExt cx="220" cy="289"/>
          </a:xfrm>
        </p:grpSpPr>
        <p:grpSp>
          <p:nvGrpSpPr>
            <p:cNvPr id="53" name="Group 69"/>
            <p:cNvGrpSpPr>
              <a:grpSpLocks/>
            </p:cNvGrpSpPr>
            <p:nvPr/>
          </p:nvGrpSpPr>
          <p:grpSpPr bwMode="auto">
            <a:xfrm>
              <a:off x="3625" y="2931"/>
              <a:ext cx="219" cy="289"/>
              <a:chOff x="3354" y="2753"/>
              <a:chExt cx="219" cy="289"/>
            </a:xfrm>
          </p:grpSpPr>
          <p:sp>
            <p:nvSpPr>
              <p:cNvPr id="55" name="Oval 70"/>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Oval 71"/>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Rectangle 72"/>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Line 73"/>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Line 74"/>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4" name="Freeform 75"/>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0" name="Group 76"/>
          <p:cNvGrpSpPr>
            <a:grpSpLocks/>
          </p:cNvGrpSpPr>
          <p:nvPr/>
        </p:nvGrpSpPr>
        <p:grpSpPr bwMode="auto">
          <a:xfrm>
            <a:off x="6047256" y="5371937"/>
            <a:ext cx="349250" cy="458788"/>
            <a:chOff x="3624" y="2931"/>
            <a:chExt cx="220" cy="289"/>
          </a:xfrm>
        </p:grpSpPr>
        <p:grpSp>
          <p:nvGrpSpPr>
            <p:cNvPr id="61" name="Group 77"/>
            <p:cNvGrpSpPr>
              <a:grpSpLocks/>
            </p:cNvGrpSpPr>
            <p:nvPr/>
          </p:nvGrpSpPr>
          <p:grpSpPr bwMode="auto">
            <a:xfrm>
              <a:off x="3625" y="2931"/>
              <a:ext cx="219" cy="289"/>
              <a:chOff x="3354" y="2753"/>
              <a:chExt cx="219" cy="289"/>
            </a:xfrm>
          </p:grpSpPr>
          <p:sp>
            <p:nvSpPr>
              <p:cNvPr id="63" name="Oval 78"/>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Oval 79"/>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Rectangle 80"/>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Line 81"/>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Line 82"/>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2" name="Freeform 83"/>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8" name="Group 84"/>
          <p:cNvGrpSpPr>
            <a:grpSpLocks/>
          </p:cNvGrpSpPr>
          <p:nvPr/>
        </p:nvGrpSpPr>
        <p:grpSpPr bwMode="auto">
          <a:xfrm>
            <a:off x="6598119" y="4392450"/>
            <a:ext cx="349250" cy="458787"/>
            <a:chOff x="3624" y="2931"/>
            <a:chExt cx="220" cy="289"/>
          </a:xfrm>
        </p:grpSpPr>
        <p:grpSp>
          <p:nvGrpSpPr>
            <p:cNvPr id="69" name="Group 85"/>
            <p:cNvGrpSpPr>
              <a:grpSpLocks/>
            </p:cNvGrpSpPr>
            <p:nvPr/>
          </p:nvGrpSpPr>
          <p:grpSpPr bwMode="auto">
            <a:xfrm>
              <a:off x="3625" y="2931"/>
              <a:ext cx="219" cy="289"/>
              <a:chOff x="3354" y="2753"/>
              <a:chExt cx="219" cy="289"/>
            </a:xfrm>
          </p:grpSpPr>
          <p:sp>
            <p:nvSpPr>
              <p:cNvPr id="71" name="Oval 86"/>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Oval 87"/>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Rectangle 88"/>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Line 89"/>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Line 90"/>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0" name="Freeform 91"/>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6" name="Group 92"/>
          <p:cNvGrpSpPr>
            <a:grpSpLocks/>
          </p:cNvGrpSpPr>
          <p:nvPr/>
        </p:nvGrpSpPr>
        <p:grpSpPr bwMode="auto">
          <a:xfrm>
            <a:off x="6598119" y="5038562"/>
            <a:ext cx="349250" cy="458788"/>
            <a:chOff x="3624" y="2931"/>
            <a:chExt cx="220" cy="289"/>
          </a:xfrm>
        </p:grpSpPr>
        <p:grpSp>
          <p:nvGrpSpPr>
            <p:cNvPr id="77" name="Group 93"/>
            <p:cNvGrpSpPr>
              <a:grpSpLocks/>
            </p:cNvGrpSpPr>
            <p:nvPr/>
          </p:nvGrpSpPr>
          <p:grpSpPr bwMode="auto">
            <a:xfrm>
              <a:off x="3625" y="2931"/>
              <a:ext cx="219" cy="289"/>
              <a:chOff x="3354" y="2753"/>
              <a:chExt cx="219" cy="289"/>
            </a:xfrm>
          </p:grpSpPr>
          <p:sp>
            <p:nvSpPr>
              <p:cNvPr id="79" name="Oval 94"/>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Oval 95"/>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Rectangle 96"/>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Line 97"/>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Line 98"/>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8" name="Freeform 99"/>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84" name="Text Box 115"/>
          <p:cNvSpPr txBox="1">
            <a:spLocks noChangeArrowheads="1"/>
          </p:cNvSpPr>
          <p:nvPr/>
        </p:nvSpPr>
        <p:spPr bwMode="auto">
          <a:xfrm>
            <a:off x="5717849" y="4020975"/>
            <a:ext cx="2856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85" name="Text Box 116"/>
          <p:cNvSpPr txBox="1">
            <a:spLocks noChangeArrowheads="1"/>
          </p:cNvSpPr>
          <p:nvPr/>
        </p:nvSpPr>
        <p:spPr bwMode="auto">
          <a:xfrm>
            <a:off x="5621807" y="5621175"/>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128</a:t>
            </a:r>
          </a:p>
        </p:txBody>
      </p:sp>
      <p:sp>
        <p:nvSpPr>
          <p:cNvPr id="86" name="Line 120"/>
          <p:cNvSpPr>
            <a:spLocks noChangeShapeType="1"/>
          </p:cNvSpPr>
          <p:nvPr/>
        </p:nvSpPr>
        <p:spPr bwMode="auto">
          <a:xfrm>
            <a:off x="5866281" y="4733762"/>
            <a:ext cx="0" cy="1952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Line 121"/>
          <p:cNvSpPr>
            <a:spLocks noChangeShapeType="1"/>
          </p:cNvSpPr>
          <p:nvPr/>
        </p:nvSpPr>
        <p:spPr bwMode="auto">
          <a:xfrm>
            <a:off x="5866281" y="4414676"/>
            <a:ext cx="0" cy="195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Line 122"/>
          <p:cNvSpPr>
            <a:spLocks noChangeShapeType="1"/>
          </p:cNvSpPr>
          <p:nvPr/>
        </p:nvSpPr>
        <p:spPr bwMode="auto">
          <a:xfrm>
            <a:off x="5866281" y="5062377"/>
            <a:ext cx="0" cy="1952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Line 123"/>
          <p:cNvSpPr>
            <a:spLocks noChangeShapeType="1"/>
          </p:cNvSpPr>
          <p:nvPr/>
        </p:nvSpPr>
        <p:spPr bwMode="auto">
          <a:xfrm>
            <a:off x="5866281" y="5390989"/>
            <a:ext cx="0" cy="195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Line 135"/>
          <p:cNvSpPr>
            <a:spLocks noChangeShapeType="1"/>
          </p:cNvSpPr>
          <p:nvPr/>
        </p:nvSpPr>
        <p:spPr bwMode="auto">
          <a:xfrm>
            <a:off x="4063262" y="4840887"/>
            <a:ext cx="128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Line 136"/>
          <p:cNvSpPr>
            <a:spLocks noChangeShapeType="1"/>
          </p:cNvSpPr>
          <p:nvPr/>
        </p:nvSpPr>
        <p:spPr bwMode="auto">
          <a:xfrm>
            <a:off x="3971822" y="5279862"/>
            <a:ext cx="201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Line 137"/>
          <p:cNvSpPr>
            <a:spLocks noChangeShapeType="1"/>
          </p:cNvSpPr>
          <p:nvPr/>
        </p:nvSpPr>
        <p:spPr bwMode="auto">
          <a:xfrm>
            <a:off x="3970488" y="4029543"/>
            <a:ext cx="1906" cy="124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Line 138"/>
          <p:cNvSpPr>
            <a:spLocks noChangeShapeType="1"/>
          </p:cNvSpPr>
          <p:nvPr/>
        </p:nvSpPr>
        <p:spPr bwMode="auto">
          <a:xfrm flipH="1">
            <a:off x="4061929" y="3949216"/>
            <a:ext cx="0" cy="8988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4" name="Picture 9" descr="1139506095"/>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035" b="3902"/>
          <a:stretch>
            <a:fillRect/>
          </a:stretch>
        </p:blipFill>
        <p:spPr bwMode="auto">
          <a:xfrm>
            <a:off x="7418212" y="2373174"/>
            <a:ext cx="3067736" cy="190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38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Принципы подключения кабелей SAS</a:t>
            </a:r>
          </a:p>
        </p:txBody>
      </p:sp>
      <p:sp>
        <p:nvSpPr>
          <p:cNvPr id="5" name="文本占位符 4"/>
          <p:cNvSpPr>
            <a:spLocks noGrp="1"/>
          </p:cNvSpPr>
          <p:nvPr>
            <p:ph type="body" sz="quarter" idx="10"/>
          </p:nvPr>
        </p:nvSpPr>
        <p:spPr/>
        <p:txBody>
          <a:bodyPr wrap="square">
            <a:noAutofit/>
          </a:bodyPr>
          <a:lstStyle/>
          <a:p>
            <a:r>
              <a:rPr lang="ru-RU" sz="1700" dirty="0">
                <a:sym typeface="Huawei Sans" panose="020C0503030203020204" pitchFamily="34" charset="0"/>
              </a:rPr>
              <a:t>Как правило, кабель SAS имеет четыре канала, каждый из которых поддерживает 12 Гбит/с.</a:t>
            </a:r>
          </a:p>
          <a:p>
            <a:r>
              <a:rPr lang="ru-RU" sz="1700" dirty="0">
                <a:sym typeface="Huawei Sans" panose="020C0503030203020204" pitchFamily="34" charset="0"/>
              </a:rPr>
              <a:t>Устройства SAS подключаются, образуя петлю (цепь).</a:t>
            </a:r>
          </a:p>
          <a:p>
            <a:r>
              <a:rPr lang="ru-RU" sz="1700" dirty="0">
                <a:sym typeface="Huawei Sans" panose="020C0503030203020204" pitchFamily="34" charset="0"/>
              </a:rPr>
              <a:t>Кабель поддерживает 4 x 12 Гбит/с, что ограничивает количество дисков в петле.</a:t>
            </a:r>
          </a:p>
          <a:p>
            <a:r>
              <a:rPr lang="ru-RU" sz="1700" dirty="0">
                <a:sym typeface="Huawei Sans" panose="020C0503030203020204" pitchFamily="34" charset="0"/>
              </a:rPr>
              <a:t>Петля поддерживает не более 168 дисков. Таким образом, кольцо включает максимум семь дисковых полок с 24 дисковыми слотами в каждом.</a:t>
            </a:r>
          </a:p>
          <a:p>
            <a:endParaRPr lang="en-US" altLang="zh-CN" sz="1700" dirty="0">
              <a:sym typeface="Huawei Sans" panose="020C0503030203020204" pitchFamily="34" charset="0"/>
            </a:endParaRPr>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283" y="3632564"/>
            <a:ext cx="2819400" cy="2294992"/>
          </a:xfrm>
          <a:prstGeom prst="rect">
            <a:avLst/>
          </a:prstGeom>
        </p:spPr>
      </p:pic>
      <p:cxnSp>
        <p:nvCxnSpPr>
          <p:cNvPr id="7" name="Straight Arrow Connector 4"/>
          <p:cNvCxnSpPr/>
          <p:nvPr/>
        </p:nvCxnSpPr>
        <p:spPr bwMode="auto">
          <a:xfrm>
            <a:off x="5773108" y="4980351"/>
            <a:ext cx="5334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8" name="Straight Arrow Connector 5"/>
          <p:cNvCxnSpPr/>
          <p:nvPr/>
        </p:nvCxnSpPr>
        <p:spPr bwMode="auto">
          <a:xfrm>
            <a:off x="5773108" y="5418501"/>
            <a:ext cx="11049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9" name="TextBox 6"/>
          <p:cNvSpPr txBox="1"/>
          <p:nvPr/>
        </p:nvSpPr>
        <p:spPr bwMode="auto">
          <a:xfrm>
            <a:off x="4532243" y="4827802"/>
            <a:ext cx="1168578"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Mini SAS</a:t>
            </a:r>
          </a:p>
        </p:txBody>
      </p:sp>
      <p:sp>
        <p:nvSpPr>
          <p:cNvPr id="10" name="TextBox 7"/>
          <p:cNvSpPr txBox="1"/>
          <p:nvPr/>
        </p:nvSpPr>
        <p:spPr bwMode="auto">
          <a:xfrm>
            <a:off x="3689069" y="5239998"/>
            <a:ext cx="2021322"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Mini SAS высокой плотности</a:t>
            </a:r>
          </a:p>
        </p:txBody>
      </p:sp>
      <p:sp>
        <p:nvSpPr>
          <p:cNvPr id="11" name="文本框 10"/>
          <p:cNvSpPr txBox="1"/>
          <p:nvPr/>
        </p:nvSpPr>
        <p:spPr bwMode="auto">
          <a:xfrm>
            <a:off x="3663669" y="4108041"/>
            <a:ext cx="2407472"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Кабельные разъемы SAS:</a:t>
            </a:r>
          </a:p>
        </p:txBody>
      </p:sp>
    </p:spTree>
    <p:extLst>
      <p:ext uri="{BB962C8B-B14F-4D97-AF65-F5344CB8AC3E}">
        <p14:creationId xmlns:p14="http://schemas.microsoft.com/office/powerpoint/2010/main" val="1739891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SATA</a:t>
            </a:r>
          </a:p>
        </p:txBody>
      </p:sp>
      <p:sp>
        <p:nvSpPr>
          <p:cNvPr id="3" name="文本占位符 2"/>
          <p:cNvSpPr>
            <a:spLocks noGrp="1"/>
          </p:cNvSpPr>
          <p:nvPr>
            <p:ph type="body" sz="quarter" idx="10"/>
          </p:nvPr>
        </p:nvSpPr>
        <p:spPr>
          <a:xfrm>
            <a:off x="731838" y="963407"/>
            <a:ext cx="10728326" cy="4875042"/>
          </a:xfrm>
        </p:spPr>
        <p:txBody>
          <a:bodyPr wrap="square">
            <a:noAutofit/>
          </a:bodyPr>
          <a:lstStyle/>
          <a:p>
            <a:r>
              <a:rPr lang="ru-RU" sz="1400" dirty="0">
                <a:sym typeface="Huawei Sans" panose="020C0503030203020204" pitchFamily="34" charset="0"/>
              </a:rPr>
              <a:t>SATA — Serial ATA, тип компьютерной шины, используемой для передачи данных между основной платой и устройствами хранения (дисками и приводами CD-ROM)</a:t>
            </a:r>
          </a:p>
          <a:p>
            <a:pPr lvl="1"/>
            <a:r>
              <a:rPr lang="ru-RU" sz="1400" dirty="0">
                <a:sym typeface="Huawei Sans" panose="020C0503030203020204" pitchFamily="34" charset="0"/>
              </a:rPr>
              <a:t>SATA использует совершенно новую структуру, не просто усовершенствованную структуру шины PATA.</a:t>
            </a:r>
          </a:p>
          <a:p>
            <a:pPr lvl="1"/>
            <a:r>
              <a:rPr lang="ru-RU" sz="1400" dirty="0">
                <a:sym typeface="Huawei Sans" panose="020C0503030203020204" pitchFamily="34" charset="0"/>
              </a:rPr>
              <a:t>Шина SATA использует встроенные синхросигналы и отличается лучшими возможностями коррекции ошибок.</a:t>
            </a:r>
          </a:p>
          <a:p>
            <a:pPr lvl="1"/>
            <a:r>
              <a:rPr lang="ru-RU" sz="1400" dirty="0">
                <a:sym typeface="Huawei Sans" panose="020C0503030203020204" pitchFamily="34" charset="0"/>
              </a:rPr>
              <a:t>SATA также имеет лучшие возможности защиты от помех, чем PATA.</a:t>
            </a:r>
          </a:p>
          <a:p>
            <a:pPr lvl="1"/>
            <a:r>
              <a:rPr lang="ru-RU" sz="1400" dirty="0">
                <a:sym typeface="Huawei Sans" panose="020C0503030203020204" pitchFamily="34" charset="0"/>
              </a:rPr>
              <a:t>SATA предназначен для приложений начального уровня. С точки зрения пропускной способности больших данных или многопоточной передачи SATA не такой мощный, как SCSI</a:t>
            </a:r>
            <a:r>
              <a:rPr lang="ru-RU" sz="1600" dirty="0">
                <a:sym typeface="Huawei Sans" panose="020C0503030203020204" pitchFamily="34" charset="0"/>
              </a:rPr>
              <a:t>.</a:t>
            </a:r>
          </a:p>
        </p:txBody>
      </p:sp>
      <p:sp>
        <p:nvSpPr>
          <p:cNvPr id="6" name="椭圆 5"/>
          <p:cNvSpPr/>
          <p:nvPr/>
        </p:nvSpPr>
        <p:spPr>
          <a:xfrm>
            <a:off x="4318462" y="3819972"/>
            <a:ext cx="3025833" cy="11715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a:t>
            </a:r>
          </a:p>
        </p:txBody>
      </p:sp>
      <p:sp>
        <p:nvSpPr>
          <p:cNvPr id="7" name="椭圆 6"/>
          <p:cNvSpPr/>
          <p:nvPr/>
        </p:nvSpPr>
        <p:spPr>
          <a:xfrm>
            <a:off x="5540434" y="4060491"/>
            <a:ext cx="1188720" cy="71489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SATA</a:t>
            </a:r>
          </a:p>
        </p:txBody>
      </p:sp>
      <p:sp>
        <p:nvSpPr>
          <p:cNvPr id="8" name="矩形 7"/>
          <p:cNvSpPr/>
          <p:nvPr/>
        </p:nvSpPr>
        <p:spPr>
          <a:xfrm>
            <a:off x="8375071" y="4122410"/>
            <a:ext cx="1895364" cy="5461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Последовательная передача</a:t>
            </a:r>
          </a:p>
        </p:txBody>
      </p:sp>
      <p:cxnSp>
        <p:nvCxnSpPr>
          <p:cNvPr id="10" name="直接连接符 9"/>
          <p:cNvCxnSpPr>
            <a:stCxn id="6" idx="6"/>
            <a:endCxn id="8" idx="1"/>
          </p:cNvCxnSpPr>
          <p:nvPr/>
        </p:nvCxnSpPr>
        <p:spPr>
          <a:xfrm flipV="1">
            <a:off x="7344295" y="4395460"/>
            <a:ext cx="1030776" cy="102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641040" y="5379220"/>
            <a:ext cx="1221972" cy="598517"/>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p>
        </p:txBody>
      </p:sp>
      <p:sp>
        <p:nvSpPr>
          <p:cNvPr id="13" name="椭圆 12"/>
          <p:cNvSpPr/>
          <p:nvPr/>
        </p:nvSpPr>
        <p:spPr>
          <a:xfrm>
            <a:off x="7610645" y="5382597"/>
            <a:ext cx="1159560" cy="598517"/>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PATA</a:t>
            </a:r>
          </a:p>
        </p:txBody>
      </p:sp>
      <p:sp>
        <p:nvSpPr>
          <p:cNvPr id="14" name="矩形 13"/>
          <p:cNvSpPr/>
          <p:nvPr/>
        </p:nvSpPr>
        <p:spPr>
          <a:xfrm>
            <a:off x="5247861" y="5395146"/>
            <a:ext cx="2001077" cy="5461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Последовательная передача</a:t>
            </a:r>
          </a:p>
        </p:txBody>
      </p:sp>
      <p:cxnSp>
        <p:nvCxnSpPr>
          <p:cNvPr id="15" name="直接连接符 14"/>
          <p:cNvCxnSpPr>
            <a:stCxn id="12" idx="6"/>
            <a:endCxn id="14" idx="1"/>
          </p:cNvCxnSpPr>
          <p:nvPr/>
        </p:nvCxnSpPr>
        <p:spPr>
          <a:xfrm flipV="1">
            <a:off x="4863012" y="5668196"/>
            <a:ext cx="384849" cy="1028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3"/>
            <a:endCxn id="13" idx="2"/>
          </p:cNvCxnSpPr>
          <p:nvPr/>
        </p:nvCxnSpPr>
        <p:spPr>
          <a:xfrm>
            <a:off x="7248938" y="5668196"/>
            <a:ext cx="361707" cy="1366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2" idx="0"/>
            <a:endCxn id="6" idx="3"/>
          </p:cNvCxnSpPr>
          <p:nvPr/>
        </p:nvCxnSpPr>
        <p:spPr>
          <a:xfrm flipV="1">
            <a:off x="4252026" y="4819948"/>
            <a:ext cx="509559" cy="559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3" idx="1"/>
            <a:endCxn id="7" idx="5"/>
          </p:cNvCxnSpPr>
          <p:nvPr/>
        </p:nvCxnSpPr>
        <p:spPr>
          <a:xfrm flipH="1" flipV="1">
            <a:off x="6555070" y="4670692"/>
            <a:ext cx="1225389" cy="79955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3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dirty="0">
                <a:solidFill>
                  <a:schemeClr val="bg1">
                    <a:lumMod val="50000"/>
                  </a:schemeClr>
                </a:solidFill>
                <a:sym typeface="Huawei Sans" panose="020C0503030203020204" pitchFamily="34" charset="0"/>
              </a:rPr>
              <a:t>SCSI</a:t>
            </a:r>
          </a:p>
          <a:p>
            <a:r>
              <a:rPr lang="ru-RU" dirty="0">
                <a:solidFill>
                  <a:schemeClr val="bg1">
                    <a:lumMod val="50000"/>
                  </a:schemeClr>
                </a:solidFill>
                <a:sym typeface="Huawei Sans" panose="020C0503030203020204" pitchFamily="34" charset="0"/>
              </a:rPr>
              <a:t>iSCSI, </a:t>
            </a:r>
            <a:r>
              <a:rPr lang="ru-RU" dirty="0" smtClean="0">
                <a:solidFill>
                  <a:schemeClr val="bg1">
                    <a:lumMod val="50000"/>
                  </a:schemeClr>
                </a:solidFill>
                <a:sym typeface="Huawei Sans" panose="020C0503030203020204" pitchFamily="34" charset="0"/>
              </a:rPr>
              <a:t>FC и </a:t>
            </a:r>
            <a:r>
              <a:rPr lang="ru-RU" dirty="0">
                <a:solidFill>
                  <a:schemeClr val="bg1">
                    <a:lumMod val="50000"/>
                  </a:schemeClr>
                </a:solidFill>
                <a:sym typeface="Huawei Sans" panose="020C0503030203020204" pitchFamily="34" charset="0"/>
              </a:rPr>
              <a:t>FCoE</a:t>
            </a:r>
          </a:p>
          <a:p>
            <a:r>
              <a:rPr lang="ru-RU" dirty="0">
                <a:solidFill>
                  <a:schemeClr val="bg1">
                    <a:lumMod val="50000"/>
                  </a:schemeClr>
                </a:solidFill>
                <a:sym typeface="Huawei Sans" panose="020C0503030203020204" pitchFamily="34" charset="0"/>
              </a:rPr>
              <a:t>SAS и SATA</a:t>
            </a:r>
          </a:p>
          <a:p>
            <a:r>
              <a:rPr lang="ru-RU" b="1" dirty="0">
                <a:sym typeface="Huawei Sans" panose="020C0503030203020204" pitchFamily="34" charset="0"/>
              </a:rPr>
              <a:t>PCIe и NVMe</a:t>
            </a:r>
          </a:p>
          <a:p>
            <a:r>
              <a:rPr lang="ru-RU" dirty="0">
                <a:solidFill>
                  <a:schemeClr val="bg1">
                    <a:lumMod val="50000"/>
                  </a:schemeClr>
                </a:solidFill>
                <a:sym typeface="Huawei Sans" panose="020C0503030203020204" pitchFamily="34" charset="0"/>
              </a:rPr>
              <a:t>RDMA и IB</a:t>
            </a:r>
          </a:p>
          <a:p>
            <a:r>
              <a:rPr lang="ru-RU" dirty="0">
                <a:solidFill>
                  <a:schemeClr val="bg1">
                    <a:lumMod val="50000"/>
                  </a:schemeClr>
                </a:solidFill>
                <a:sym typeface="Huawei Sans" panose="020C0503030203020204" pitchFamily="34" charset="0"/>
              </a:rPr>
              <a:t>CIFS, NFS и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4005248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PCIe</a:t>
            </a:r>
          </a:p>
        </p:txBody>
      </p:sp>
      <p:sp>
        <p:nvSpPr>
          <p:cNvPr id="3" name="文本占位符 2"/>
          <p:cNvSpPr>
            <a:spLocks noGrp="1"/>
          </p:cNvSpPr>
          <p:nvPr>
            <p:ph type="body" sz="quarter" idx="10"/>
          </p:nvPr>
        </p:nvSpPr>
        <p:spPr/>
        <p:txBody>
          <a:bodyPr wrap="square">
            <a:noAutofit/>
          </a:bodyPr>
          <a:lstStyle/>
          <a:p>
            <a:r>
              <a:rPr lang="ru-RU" sz="1800" dirty="0">
                <a:sym typeface="Huawei Sans" panose="020C0503030203020204" pitchFamily="34" charset="0"/>
              </a:rPr>
              <a:t>PCI Express (сокращенно - PCIe или PCI-e) — это компьютерная шина, использующая высокопроизводительный протокол последовательной передачи данных. Впервые был предложен Intel, а затем разработан Специальной группой по взаимодействию периферийных компонентов (PCI-SIG) для замены архитектур на основе шины, таких как PCI, PCI Extended (PCI-X) и Accelerated Graphics Port (AGP).</a:t>
            </a:r>
          </a:p>
          <a:p>
            <a:endParaRPr lang="en-US" altLang="zh-CN" sz="1800" dirty="0">
              <a:sym typeface="Huawei Sans" panose="020C0503030203020204" pitchFamily="34" charset="0"/>
            </a:endParaRPr>
          </a:p>
        </p:txBody>
      </p:sp>
      <p:grpSp>
        <p:nvGrpSpPr>
          <p:cNvPr id="4" name="组合 3"/>
          <p:cNvGrpSpPr/>
          <p:nvPr/>
        </p:nvGrpSpPr>
        <p:grpSpPr>
          <a:xfrm>
            <a:off x="4378519" y="3015971"/>
            <a:ext cx="7081644" cy="2878021"/>
            <a:chOff x="343315" y="2003978"/>
            <a:chExt cx="8743361" cy="4083711"/>
          </a:xfrm>
        </p:grpSpPr>
        <p:pic>
          <p:nvPicPr>
            <p:cNvPr id="5" name="Picture 6"/>
            <p:cNvPicPr>
              <a:picLocks noChangeAspect="1" noChangeArrowheads="1"/>
            </p:cNvPicPr>
            <p:nvPr/>
          </p:nvPicPr>
          <p:blipFill>
            <a:blip r:embed="rId3" cstate="print"/>
            <a:srcRect/>
            <a:stretch>
              <a:fillRect/>
            </a:stretch>
          </p:blipFill>
          <p:spPr bwMode="gray">
            <a:xfrm>
              <a:off x="343315" y="2379890"/>
              <a:ext cx="4843617" cy="3641271"/>
            </a:xfrm>
            <a:prstGeom prst="rect">
              <a:avLst/>
            </a:prstGeom>
            <a:noFill/>
            <a:ln w="38100" algn="ctr">
              <a:noFill/>
              <a:miter lim="800000"/>
              <a:headEnd/>
              <a:tailEnd/>
            </a:ln>
          </p:spPr>
        </p:pic>
        <p:pic>
          <p:nvPicPr>
            <p:cNvPr id="6" name="Picture 9"/>
            <p:cNvPicPr>
              <a:picLocks noChangeAspect="1" noChangeArrowheads="1"/>
            </p:cNvPicPr>
            <p:nvPr/>
          </p:nvPicPr>
          <p:blipFill>
            <a:blip r:embed="rId4" cstate="print"/>
            <a:srcRect/>
            <a:stretch>
              <a:fillRect/>
            </a:stretch>
          </p:blipFill>
          <p:spPr bwMode="gray">
            <a:xfrm>
              <a:off x="5909991" y="2003978"/>
              <a:ext cx="3176685" cy="2477982"/>
            </a:xfrm>
            <a:prstGeom prst="rect">
              <a:avLst/>
            </a:prstGeom>
            <a:noFill/>
            <a:ln w="38100" algn="ctr">
              <a:noFill/>
              <a:miter lim="800000"/>
              <a:headEnd/>
              <a:tailEnd/>
            </a:ln>
          </p:spPr>
        </p:pic>
        <p:pic>
          <p:nvPicPr>
            <p:cNvPr id="7" name="Picture 10"/>
            <p:cNvPicPr>
              <a:picLocks noChangeAspect="1" noChangeArrowheads="1"/>
            </p:cNvPicPr>
            <p:nvPr/>
          </p:nvPicPr>
          <p:blipFill>
            <a:blip r:embed="rId5" cstate="print"/>
            <a:srcRect/>
            <a:stretch>
              <a:fillRect/>
            </a:stretch>
          </p:blipFill>
          <p:spPr bwMode="gray">
            <a:xfrm>
              <a:off x="5909990" y="4572586"/>
              <a:ext cx="3176685" cy="1515103"/>
            </a:xfrm>
            <a:prstGeom prst="rect">
              <a:avLst/>
            </a:prstGeom>
            <a:noFill/>
            <a:ln w="38100" algn="ctr">
              <a:noFill/>
              <a:miter lim="800000"/>
              <a:headEnd/>
              <a:tailEnd/>
            </a:ln>
          </p:spPr>
        </p:pic>
      </p:grpSp>
    </p:spTree>
    <p:extLst>
      <p:ext uri="{BB962C8B-B14F-4D97-AF65-F5344CB8AC3E}">
        <p14:creationId xmlns:p14="http://schemas.microsoft.com/office/powerpoint/2010/main" val="197228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Почему PCIe</a:t>
            </a:r>
          </a:p>
        </p:txBody>
      </p:sp>
      <p:sp>
        <p:nvSpPr>
          <p:cNvPr id="5" name="Rectangle 37"/>
          <p:cNvSpPr>
            <a:spLocks noChangeArrowheads="1"/>
          </p:cNvSpPr>
          <p:nvPr/>
        </p:nvSpPr>
        <p:spPr bwMode="auto">
          <a:xfrm>
            <a:off x="2237317" y="1379220"/>
            <a:ext cx="7848600" cy="1492063"/>
          </a:xfrm>
          <a:prstGeom prst="rect">
            <a:avLst/>
          </a:prstGeom>
          <a:noFill/>
          <a:ln w="6350">
            <a:solidFill>
              <a:schemeClr val="tx1"/>
            </a:solidFill>
            <a:miter lim="800000"/>
            <a:headEnd/>
            <a:tailEnd/>
          </a:ln>
          <a:effectLst/>
        </p:spPr>
        <p:txBody>
          <a:bodyPr wrap="square" lIns="45720" rIns="45720" anchor="ctr" anchorCtr="0">
            <a:noAutofit/>
          </a:bodyPr>
          <a:lstStyle/>
          <a:p>
            <a:pPr marL="177800" lvl="0" fontAlgn="ctr">
              <a:spcAft>
                <a:spcPts val="600"/>
              </a:spcAft>
              <a:buClr>
                <a:schemeClr val="bg1">
                  <a:lumMod val="50000"/>
                </a:schemeClr>
              </a:buClr>
              <a:buSzPct val="60000"/>
              <a:defRPr/>
            </a:pPr>
            <a:r>
              <a:rPr lang="ru-RU" dirty="0">
                <a:latin typeface="Huawei Sans" panose="020C0503030203020204" pitchFamily="34" charset="0"/>
                <a:ea typeface="方正兰亭黑简体" panose="02000000000000000000" pitchFamily="2" charset="-122"/>
                <a:sym typeface="Huawei Sans" panose="020C0503030203020204" pitchFamily="34" charset="0"/>
              </a:rPr>
              <a:t>PCIe используется для значительного повышения пропускной способности, масштабируемости и гибкости системы при более низких производственных затратах, чего практически невозможно достичь при использовании традиционной шины.</a:t>
            </a:r>
          </a:p>
        </p:txBody>
      </p:sp>
      <p:sp>
        <p:nvSpPr>
          <p:cNvPr id="6" name="AutoShape 38"/>
          <p:cNvSpPr>
            <a:spLocks noChangeArrowheads="1"/>
          </p:cNvSpPr>
          <p:nvPr/>
        </p:nvSpPr>
        <p:spPr bwMode="auto">
          <a:xfrm>
            <a:off x="5478198" y="3069081"/>
            <a:ext cx="1150937" cy="719138"/>
          </a:xfrm>
          <a:prstGeom prst="downArrow">
            <a:avLst>
              <a:gd name="adj1" fmla="val 50065"/>
              <a:gd name="adj2" fmla="val 39514"/>
            </a:avLst>
          </a:prstGeom>
          <a:solidFill>
            <a:schemeClr val="bg1">
              <a:lumMod val="50000"/>
            </a:schemeClr>
          </a:solidFill>
          <a:ln w="9525" algn="ctr">
            <a:solidFill>
              <a:schemeClr val="tx1"/>
            </a:solidFill>
            <a:miter lim="800000"/>
            <a:headEnd/>
            <a:tailEnd/>
          </a:ln>
        </p:spPr>
        <p:txBody>
          <a:bodyPr wrap="square" anchor="ctr">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8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39"/>
          <p:cNvSpPr>
            <a:spLocks noChangeArrowheads="1"/>
          </p:cNvSpPr>
          <p:nvPr/>
        </p:nvSpPr>
        <p:spPr bwMode="auto">
          <a:xfrm>
            <a:off x="2237317" y="3986018"/>
            <a:ext cx="7848600" cy="1405545"/>
          </a:xfrm>
          <a:prstGeom prst="rect">
            <a:avLst/>
          </a:prstGeom>
          <a:noFill/>
          <a:ln w="6350">
            <a:solidFill>
              <a:schemeClr val="tx1"/>
            </a:solidFill>
            <a:miter lim="800000"/>
            <a:headEnd/>
            <a:tailEnd/>
          </a:ln>
          <a:effectLst/>
        </p:spPr>
        <p:txBody>
          <a:bodyPr wrap="square" lIns="45720" rIns="45720" anchor="ctr" anchorCtr="1">
            <a:noAutofit/>
          </a:bodyPr>
          <a:lstStyle/>
          <a:p>
            <a:pPr fontAlgn="ctr">
              <a:buClr>
                <a:schemeClr val="bg1">
                  <a:lumMod val="50000"/>
                </a:schemeClr>
              </a:buClr>
              <a:buSzPct val="60000"/>
            </a:pPr>
            <a:r>
              <a:rPr lang="ru-RU" sz="1800" dirty="0">
                <a:latin typeface="Huawei Sans" panose="020C0503030203020204" pitchFamily="34" charset="0"/>
                <a:ea typeface="方正兰亭黑简体" panose="02000000000000000000" pitchFamily="2" charset="-122"/>
                <a:sym typeface="Huawei Sans" panose="020C0503030203020204" pitchFamily="34" charset="0"/>
              </a:rPr>
              <a:t>Стандарт высокопроизводительного последовательного соединения с высокой пропускной способностью: PCIe</a:t>
            </a:r>
          </a:p>
        </p:txBody>
      </p:sp>
    </p:spTree>
    <p:extLst>
      <p:ext uri="{BB962C8B-B14F-4D97-AF65-F5344CB8AC3E}">
        <p14:creationId xmlns:p14="http://schemas.microsoft.com/office/powerpoint/2010/main" val="30585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Effect transition="in" filter="wipe(left)">
                                      <p:cBhvr>
                                        <p:cTn id="10" dur="500"/>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Структура протокола PCIe</a:t>
            </a:r>
          </a:p>
        </p:txBody>
      </p:sp>
      <p:sp>
        <p:nvSpPr>
          <p:cNvPr id="3" name="文本占位符 2"/>
          <p:cNvSpPr>
            <a:spLocks noGrp="1"/>
          </p:cNvSpPr>
          <p:nvPr>
            <p:ph type="body" sz="quarter" idx="10"/>
          </p:nvPr>
        </p:nvSpPr>
        <p:spPr/>
        <p:txBody>
          <a:bodyPr wrap="square">
            <a:noAutofit/>
          </a:bodyPr>
          <a:lstStyle/>
          <a:p>
            <a:r>
              <a:rPr lang="ru-RU" sz="1800" dirty="0"/>
              <a:t>Уровни устройств PCIe включают физический уровень, уровень канала передачи данных, уровень транзакций и уровень приложений.</a:t>
            </a:r>
          </a:p>
          <a:p>
            <a:pPr lvl="1"/>
            <a:r>
              <a:rPr lang="ru-RU" sz="1800" dirty="0"/>
              <a:t>Физический уровень</a:t>
            </a:r>
          </a:p>
          <a:p>
            <a:pPr lvl="1"/>
            <a:r>
              <a:rPr lang="ru-RU" sz="1800" dirty="0"/>
              <a:t>Уровень канала передачи данных</a:t>
            </a:r>
          </a:p>
          <a:p>
            <a:pPr lvl="1"/>
            <a:r>
              <a:rPr lang="ru-RU" sz="1800" dirty="0"/>
              <a:t>Уровень транзакций</a:t>
            </a:r>
          </a:p>
          <a:p>
            <a:pPr lvl="1"/>
            <a:r>
              <a:rPr lang="ru-RU" sz="1800" dirty="0"/>
              <a:t>Уровень приложений</a:t>
            </a:r>
          </a:p>
          <a:p>
            <a:endParaRPr lang="en-US" altLang="zh-CN" dirty="0">
              <a:sym typeface="Huawei Sans" panose="020C0503030203020204" pitchFamily="34" charset="0"/>
            </a:endParaRPr>
          </a:p>
        </p:txBody>
      </p:sp>
      <p:grpSp>
        <p:nvGrpSpPr>
          <p:cNvPr id="4" name="Group 210"/>
          <p:cNvGrpSpPr>
            <a:grpSpLocks/>
          </p:cNvGrpSpPr>
          <p:nvPr/>
        </p:nvGrpSpPr>
        <p:grpSpPr bwMode="auto">
          <a:xfrm>
            <a:off x="3933661" y="3783492"/>
            <a:ext cx="2626556" cy="2036989"/>
            <a:chOff x="368" y="2248"/>
            <a:chExt cx="1270" cy="1724"/>
          </a:xfrm>
          <a:solidFill>
            <a:schemeClr val="bg1"/>
          </a:solidFill>
        </p:grpSpPr>
        <p:sp>
          <p:nvSpPr>
            <p:cNvPr id="5" name="AutoShape 206"/>
            <p:cNvSpPr>
              <a:spLocks noChangeArrowheads="1"/>
            </p:cNvSpPr>
            <p:nvPr/>
          </p:nvSpPr>
          <p:spPr bwMode="gray">
            <a:xfrm>
              <a:off x="368" y="2248"/>
              <a:ext cx="1270" cy="1724"/>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Text Box 208"/>
            <p:cNvSpPr txBox="1">
              <a:spLocks noChangeArrowheads="1"/>
            </p:cNvSpPr>
            <p:nvPr/>
          </p:nvSpPr>
          <p:spPr bwMode="white">
            <a:xfrm>
              <a:off x="413" y="2293"/>
              <a:ext cx="1179" cy="352"/>
            </a:xfrm>
            <a:prstGeom prst="rect">
              <a:avLst/>
            </a:prstGeom>
            <a:noFill/>
            <a:ln w="28575">
              <a:noFill/>
              <a:miter lim="800000"/>
              <a:headEnd/>
              <a:tailEnd/>
            </a:ln>
          </p:spPr>
          <p:txBody>
            <a:bodyPr wrap="square">
              <a:noAutofit/>
            </a:bodyPr>
            <a:lstStyle/>
            <a:p>
              <a:pPr marL="104193" indent="-104193" fontAlgn="ctr">
                <a:spcBef>
                  <a:spcPct val="10000"/>
                </a:spcBef>
              </a:pPr>
              <a:r>
                <a:rPr lang="ru-RU" sz="2100" dirty="0">
                  <a:latin typeface="Huawei Sans" panose="020C0503030203020204" pitchFamily="34" charset="0"/>
                  <a:ea typeface="方正兰亭黑简体" panose="02000000000000000000" pitchFamily="2" charset="-122"/>
                  <a:sym typeface="Huawei Sans" panose="020C0503030203020204" pitchFamily="34" charset="0"/>
                </a:rPr>
                <a:t>Физический</a:t>
              </a:r>
            </a:p>
          </p:txBody>
        </p:sp>
      </p:grpSp>
      <p:sp>
        <p:nvSpPr>
          <p:cNvPr id="7" name="AutoShape 141"/>
          <p:cNvSpPr>
            <a:spLocks noChangeArrowheads="1"/>
          </p:cNvSpPr>
          <p:nvPr/>
        </p:nvSpPr>
        <p:spPr bwMode="gray">
          <a:xfrm>
            <a:off x="7841783" y="2858303"/>
            <a:ext cx="2752024" cy="2469696"/>
          </a:xfrm>
          <a:prstGeom prst="roundRect">
            <a:avLst>
              <a:gd name="adj" fmla="val 16667"/>
            </a:avLst>
          </a:prstGeom>
          <a:solidFill>
            <a:schemeClr val="bg1"/>
          </a:solidFill>
          <a:ln w="28575">
            <a:solidFill>
              <a:schemeClr val="tx1"/>
            </a:solidFill>
            <a:round/>
            <a:headEnd/>
            <a:tailEnd/>
          </a:ln>
          <a:effectLst>
            <a:outerShdw dist="107763" dir="2700000" algn="ctr" rotWithShape="0">
              <a:srgbClr val="808080">
                <a:alpha val="50000"/>
              </a:srgbClr>
            </a:outerShdw>
          </a:effectLst>
        </p:spPr>
        <p:txBody>
          <a:bodyPr wrap="square" lIns="78968" tIns="39484" rIns="78968" bIns="39484"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AutoShape 125"/>
          <p:cNvSpPr>
            <a:spLocks noChangeArrowheads="1"/>
          </p:cNvSpPr>
          <p:nvPr/>
        </p:nvSpPr>
        <p:spPr bwMode="gray">
          <a:xfrm>
            <a:off x="8342277" y="2179307"/>
            <a:ext cx="1751037" cy="555171"/>
          </a:xfrm>
          <a:prstGeom prst="roundRect">
            <a:avLst>
              <a:gd name="adj" fmla="val 16667"/>
            </a:avLst>
          </a:prstGeom>
          <a:solidFill>
            <a:schemeClr val="bg1"/>
          </a:solidFill>
          <a:ln w="28575">
            <a:solidFill>
              <a:schemeClr val="tx1"/>
            </a:solidFill>
            <a:round/>
            <a:headEnd/>
            <a:tailEnd/>
          </a:ln>
          <a:effectLst>
            <a:outerShdw dist="107763" dir="2700000" algn="ctr" rotWithShape="0">
              <a:srgbClr val="808080">
                <a:alpha val="50000"/>
              </a:srgbClr>
            </a:outerShdw>
          </a:effectLst>
        </p:spPr>
        <p:txBody>
          <a:bodyPr wrap="square" lIns="78968" tIns="39484" rIns="78968" bIns="39484"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 Box 127"/>
          <p:cNvSpPr txBox="1">
            <a:spLocks noChangeArrowheads="1"/>
          </p:cNvSpPr>
          <p:nvPr/>
        </p:nvSpPr>
        <p:spPr bwMode="gray">
          <a:xfrm>
            <a:off x="8438791" y="2303132"/>
            <a:ext cx="1558010" cy="325960"/>
          </a:xfrm>
          <a:prstGeom prst="rect">
            <a:avLst/>
          </a:prstGeom>
          <a:noFill/>
          <a:ln w="28575">
            <a:noFill/>
            <a:miter lim="800000"/>
            <a:headEnd/>
            <a:tailEnd/>
          </a:ln>
        </p:spPr>
        <p:txBody>
          <a:bodyPr wrap="square" lIns="78968" tIns="39484" rIns="78968" bIns="39484">
            <a:noAutofit/>
          </a:bodyPr>
          <a:lstStyle/>
          <a:p>
            <a:pPr marL="104193" indent="-104193" algn="ctr" fontAlgn="ctr">
              <a:spcBef>
                <a:spcPct val="10000"/>
              </a:spcBef>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AP</a:t>
            </a:r>
          </a:p>
        </p:txBody>
      </p:sp>
      <p:grpSp>
        <p:nvGrpSpPr>
          <p:cNvPr id="11" name="Group 162"/>
          <p:cNvGrpSpPr>
            <a:grpSpLocks/>
          </p:cNvGrpSpPr>
          <p:nvPr/>
        </p:nvGrpSpPr>
        <p:grpSpPr bwMode="gray">
          <a:xfrm>
            <a:off x="8342277" y="3105953"/>
            <a:ext cx="1751037" cy="555171"/>
            <a:chOff x="4223" y="2475"/>
            <a:chExt cx="1270" cy="408"/>
          </a:xfrm>
          <a:solidFill>
            <a:schemeClr val="bg1"/>
          </a:solidFill>
        </p:grpSpPr>
        <p:sp>
          <p:nvSpPr>
            <p:cNvPr id="12" name="AutoShape 129" descr="5%"/>
            <p:cNvSpPr>
              <a:spLocks noChangeArrowheads="1"/>
            </p:cNvSpPr>
            <p:nvPr/>
          </p:nvSpPr>
          <p:spPr bwMode="gray">
            <a:xfrm>
              <a:off x="4223" y="2475"/>
              <a:ext cx="1270"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Text Box 131"/>
            <p:cNvSpPr txBox="1">
              <a:spLocks noChangeArrowheads="1"/>
            </p:cNvSpPr>
            <p:nvPr/>
          </p:nvSpPr>
          <p:spPr bwMode="gray">
            <a:xfrm>
              <a:off x="4286" y="2566"/>
              <a:ext cx="1144"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Транзакция</a:t>
              </a:r>
            </a:p>
          </p:txBody>
        </p:sp>
      </p:grpSp>
      <p:grpSp>
        <p:nvGrpSpPr>
          <p:cNvPr id="15" name="Group 194"/>
          <p:cNvGrpSpPr>
            <a:grpSpLocks/>
          </p:cNvGrpSpPr>
          <p:nvPr/>
        </p:nvGrpSpPr>
        <p:grpSpPr bwMode="gray">
          <a:xfrm>
            <a:off x="8342277" y="3784950"/>
            <a:ext cx="1749658" cy="555171"/>
            <a:chOff x="4223" y="2974"/>
            <a:chExt cx="1269" cy="408"/>
          </a:xfrm>
          <a:solidFill>
            <a:schemeClr val="bg1"/>
          </a:solidFill>
        </p:grpSpPr>
        <p:sp>
          <p:nvSpPr>
            <p:cNvPr id="16" name="AutoShape 133"/>
            <p:cNvSpPr>
              <a:spLocks noChangeArrowheads="1"/>
            </p:cNvSpPr>
            <p:nvPr/>
          </p:nvSpPr>
          <p:spPr bwMode="gray">
            <a:xfrm>
              <a:off x="4223" y="2974"/>
              <a:ext cx="1269"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Text Box 135"/>
            <p:cNvSpPr txBox="1">
              <a:spLocks noChangeArrowheads="1"/>
            </p:cNvSpPr>
            <p:nvPr/>
          </p:nvSpPr>
          <p:spPr bwMode="gray">
            <a:xfrm>
              <a:off x="4244" y="3002"/>
              <a:ext cx="1206" cy="299"/>
            </a:xfrm>
            <a:prstGeom prst="rect">
              <a:avLst/>
            </a:prstGeom>
            <a:grpFill/>
            <a:ln w="28575">
              <a:noFill/>
              <a:miter lim="800000"/>
              <a:headEnd/>
              <a:tailEnd/>
            </a:ln>
          </p:spPr>
          <p:txBody>
            <a:bodyPr wrap="square">
              <a:noAutofit/>
            </a:bodyPr>
            <a:lstStyle/>
            <a:p>
              <a:pPr marL="104193" indent="-104193" algn="ctr" fontAlgn="ctr">
                <a:spcBef>
                  <a:spcPct val="10000"/>
                </a:spcBef>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Канал передачи данных</a:t>
              </a:r>
            </a:p>
          </p:txBody>
        </p:sp>
      </p:grpSp>
      <p:grpSp>
        <p:nvGrpSpPr>
          <p:cNvPr id="20" name="Group 164"/>
          <p:cNvGrpSpPr>
            <a:grpSpLocks/>
          </p:cNvGrpSpPr>
          <p:nvPr/>
        </p:nvGrpSpPr>
        <p:grpSpPr bwMode="gray">
          <a:xfrm>
            <a:off x="8342277" y="4463946"/>
            <a:ext cx="1751037" cy="555171"/>
            <a:chOff x="4223" y="3473"/>
            <a:chExt cx="1270" cy="408"/>
          </a:xfrm>
          <a:solidFill>
            <a:schemeClr val="bg1"/>
          </a:solidFill>
        </p:grpSpPr>
        <p:sp>
          <p:nvSpPr>
            <p:cNvPr id="21" name="AutoShape 149"/>
            <p:cNvSpPr>
              <a:spLocks noChangeArrowheads="1"/>
            </p:cNvSpPr>
            <p:nvPr/>
          </p:nvSpPr>
          <p:spPr bwMode="gray">
            <a:xfrm>
              <a:off x="4223" y="3473"/>
              <a:ext cx="1270"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 Box 151"/>
            <p:cNvSpPr txBox="1">
              <a:spLocks noChangeArrowheads="1"/>
            </p:cNvSpPr>
            <p:nvPr/>
          </p:nvSpPr>
          <p:spPr bwMode="gray">
            <a:xfrm>
              <a:off x="4287" y="3559"/>
              <a:ext cx="1143"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Физический</a:t>
              </a:r>
            </a:p>
          </p:txBody>
        </p:sp>
      </p:grpSp>
      <p:sp>
        <p:nvSpPr>
          <p:cNvPr id="24" name="AutoShape 158"/>
          <p:cNvSpPr>
            <a:spLocks noChangeArrowheads="1"/>
          </p:cNvSpPr>
          <p:nvPr/>
        </p:nvSpPr>
        <p:spPr bwMode="gray">
          <a:xfrm>
            <a:off x="7654270" y="1994250"/>
            <a:ext cx="3190473" cy="3641271"/>
          </a:xfrm>
          <a:prstGeom prst="roundRect">
            <a:avLst>
              <a:gd name="adj" fmla="val 16667"/>
            </a:avLst>
          </a:prstGeom>
          <a:noFill/>
          <a:ln w="28575">
            <a:solidFill>
              <a:schemeClr val="tx1"/>
            </a:solidFill>
            <a:prstDash val="dash"/>
            <a:round/>
            <a:headEnd/>
            <a:tailEn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 Box 182"/>
          <p:cNvSpPr txBox="1">
            <a:spLocks noChangeArrowheads="1"/>
          </p:cNvSpPr>
          <p:nvPr/>
        </p:nvSpPr>
        <p:spPr bwMode="gray">
          <a:xfrm>
            <a:off x="8216808" y="1624135"/>
            <a:ext cx="2064019" cy="340179"/>
          </a:xfrm>
          <a:prstGeom prst="rect">
            <a:avLst/>
          </a:prstGeom>
          <a:noFill/>
          <a:ln w="9525">
            <a:noFill/>
            <a:miter lim="800000"/>
            <a:headEnd/>
            <a:tailEnd/>
          </a:ln>
        </p:spPr>
        <p:txBody>
          <a:bodyPr wrap="square" lIns="78968" tIns="39484" rIns="78968" bIns="39484">
            <a:noAutofit/>
          </a:bodyPr>
          <a:lstStyle/>
          <a:p>
            <a:pPr marL="104193" indent="-104193" algn="ctr" fontAlgn="ctr">
              <a:spcBef>
                <a:spcPct val="10000"/>
              </a:spcBef>
            </a:pPr>
            <a:r>
              <a:rPr lang="ru-RU" sz="1700" b="1" dirty="0">
                <a:latin typeface="Huawei Sans" panose="020C0503030203020204" pitchFamily="34" charset="0"/>
                <a:ea typeface="方正兰亭黑简体" panose="02000000000000000000" pitchFamily="2" charset="-122"/>
                <a:sym typeface="Huawei Sans" panose="020C0503030203020204" pitchFamily="34" charset="0"/>
              </a:rPr>
              <a:t>Устройство PCIe</a:t>
            </a:r>
          </a:p>
        </p:txBody>
      </p:sp>
      <p:sp>
        <p:nvSpPr>
          <p:cNvPr id="26" name="Text Box 186"/>
          <p:cNvSpPr txBox="1">
            <a:spLocks noChangeArrowheads="1"/>
          </p:cNvSpPr>
          <p:nvPr/>
        </p:nvSpPr>
        <p:spPr bwMode="gray">
          <a:xfrm>
            <a:off x="8092719" y="5635521"/>
            <a:ext cx="751430" cy="295183"/>
          </a:xfrm>
          <a:prstGeom prst="rect">
            <a:avLst/>
          </a:prstGeom>
          <a:noFill/>
          <a:ln w="28575">
            <a:noFill/>
            <a:miter lim="800000"/>
            <a:headEnd/>
            <a:tailEnd/>
          </a:ln>
        </p:spPr>
        <p:txBody>
          <a:bodyPr wrap="square" lIns="78968" tIns="39484" rIns="78968" bIns="39484">
            <a:noAutofit/>
          </a:bodyPr>
          <a:lstStyle/>
          <a:p>
            <a:pPr marL="104193" indent="-104193" algn="r" fontAlgn="ctr">
              <a:spcBef>
                <a:spcPct val="10000"/>
              </a:spcBef>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Tx</a:t>
            </a:r>
          </a:p>
        </p:txBody>
      </p:sp>
      <p:sp>
        <p:nvSpPr>
          <p:cNvPr id="27" name="Line 190"/>
          <p:cNvSpPr>
            <a:spLocks noChangeShapeType="1"/>
          </p:cNvSpPr>
          <p:nvPr/>
        </p:nvSpPr>
        <p:spPr bwMode="gray">
          <a:xfrm flipH="1" flipV="1">
            <a:off x="9656243" y="5019118"/>
            <a:ext cx="0" cy="864053"/>
          </a:xfrm>
          <a:prstGeom prst="line">
            <a:avLst/>
          </a:prstGeom>
          <a:noFill/>
          <a:ln w="28575">
            <a:solidFill>
              <a:schemeClr val="tx1"/>
            </a:solidFill>
            <a:round/>
            <a:headEn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Line 191"/>
          <p:cNvSpPr>
            <a:spLocks noChangeShapeType="1"/>
          </p:cNvSpPr>
          <p:nvPr/>
        </p:nvSpPr>
        <p:spPr bwMode="gray">
          <a:xfrm flipH="1">
            <a:off x="8842769" y="5019118"/>
            <a:ext cx="0" cy="864053"/>
          </a:xfrm>
          <a:prstGeom prst="line">
            <a:avLst/>
          </a:prstGeom>
          <a:noFill/>
          <a:ln w="28575">
            <a:solidFill>
              <a:schemeClr val="tx1"/>
            </a:solidFill>
            <a:round/>
            <a:headEn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Text Box 192"/>
          <p:cNvSpPr txBox="1">
            <a:spLocks noChangeArrowheads="1"/>
          </p:cNvSpPr>
          <p:nvPr/>
        </p:nvSpPr>
        <p:spPr bwMode="gray">
          <a:xfrm>
            <a:off x="9656243" y="5635521"/>
            <a:ext cx="751430" cy="295183"/>
          </a:xfrm>
          <a:prstGeom prst="rect">
            <a:avLst/>
          </a:prstGeom>
          <a:noFill/>
          <a:ln w="28575">
            <a:noFill/>
            <a:miter lim="800000"/>
            <a:headEnd/>
            <a:tailEnd/>
          </a:ln>
        </p:spPr>
        <p:txBody>
          <a:bodyPr wrap="square" lIns="78968" tIns="39484" rIns="78968" bIns="39484">
            <a:noAutofit/>
          </a:bodyPr>
          <a:lstStyle/>
          <a:p>
            <a:pPr marL="104193" indent="-104193" fontAlgn="ctr">
              <a:spcBef>
                <a:spcPct val="10000"/>
              </a:spcBef>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Rx</a:t>
            </a:r>
          </a:p>
        </p:txBody>
      </p:sp>
      <p:sp>
        <p:nvSpPr>
          <p:cNvPr id="30" name="Line 193"/>
          <p:cNvSpPr>
            <a:spLocks noChangeShapeType="1"/>
          </p:cNvSpPr>
          <p:nvPr/>
        </p:nvSpPr>
        <p:spPr bwMode="gray">
          <a:xfrm flipH="1" flipV="1">
            <a:off x="9217795" y="2734478"/>
            <a:ext cx="0" cy="371475"/>
          </a:xfrm>
          <a:prstGeom prst="line">
            <a:avLst/>
          </a:prstGeom>
          <a:noFill/>
          <a:ln w="28575">
            <a:solidFill>
              <a:schemeClr val="tx1"/>
            </a:solidFill>
            <a:prstDash val="sysDot"/>
            <a:round/>
            <a:headEnd type="triangle" w="med" len="me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1" name="Group 204"/>
          <p:cNvGrpSpPr>
            <a:grpSpLocks/>
          </p:cNvGrpSpPr>
          <p:nvPr/>
        </p:nvGrpSpPr>
        <p:grpSpPr bwMode="auto">
          <a:xfrm>
            <a:off x="4121173" y="4340024"/>
            <a:ext cx="2189486" cy="555171"/>
            <a:chOff x="1456" y="2838"/>
            <a:chExt cx="1588" cy="408"/>
          </a:xfrm>
          <a:solidFill>
            <a:schemeClr val="bg1"/>
          </a:solidFill>
        </p:grpSpPr>
        <p:sp>
          <p:nvSpPr>
            <p:cNvPr id="32" name="AutoShape 196"/>
            <p:cNvSpPr>
              <a:spLocks noChangeArrowheads="1"/>
            </p:cNvSpPr>
            <p:nvPr/>
          </p:nvSpPr>
          <p:spPr bwMode="gray">
            <a:xfrm>
              <a:off x="1456" y="2838"/>
              <a:ext cx="1588"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 Box 198"/>
            <p:cNvSpPr txBox="1">
              <a:spLocks noChangeArrowheads="1"/>
            </p:cNvSpPr>
            <p:nvPr/>
          </p:nvSpPr>
          <p:spPr bwMode="white">
            <a:xfrm>
              <a:off x="1537" y="2843"/>
              <a:ext cx="1430"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Логический субблок</a:t>
              </a:r>
            </a:p>
          </p:txBody>
        </p:sp>
      </p:grpSp>
      <p:grpSp>
        <p:nvGrpSpPr>
          <p:cNvPr id="35" name="Group 203"/>
          <p:cNvGrpSpPr>
            <a:grpSpLocks/>
          </p:cNvGrpSpPr>
          <p:nvPr/>
        </p:nvGrpSpPr>
        <p:grpSpPr bwMode="auto">
          <a:xfrm>
            <a:off x="4121173" y="5017659"/>
            <a:ext cx="2189486" cy="555171"/>
            <a:chOff x="1456" y="3336"/>
            <a:chExt cx="1588" cy="408"/>
          </a:xfrm>
          <a:solidFill>
            <a:schemeClr val="bg1"/>
          </a:solidFill>
        </p:grpSpPr>
        <p:sp>
          <p:nvSpPr>
            <p:cNvPr id="36" name="AutoShape 200"/>
            <p:cNvSpPr>
              <a:spLocks noChangeArrowheads="1"/>
            </p:cNvSpPr>
            <p:nvPr/>
          </p:nvSpPr>
          <p:spPr bwMode="gray">
            <a:xfrm>
              <a:off x="1456" y="3336"/>
              <a:ext cx="1588"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Text Box 202"/>
            <p:cNvSpPr txBox="1">
              <a:spLocks noChangeArrowheads="1"/>
            </p:cNvSpPr>
            <p:nvPr/>
          </p:nvSpPr>
          <p:spPr bwMode="white">
            <a:xfrm>
              <a:off x="1537" y="3348"/>
              <a:ext cx="1503" cy="249"/>
            </a:xfrm>
            <a:prstGeom prst="rect">
              <a:avLst/>
            </a:prstGeom>
            <a:grpFill/>
            <a:ln w="28575">
              <a:noFill/>
              <a:miter lim="800000"/>
              <a:headEnd/>
              <a:tailEnd/>
            </a:ln>
          </p:spPr>
          <p:txBody>
            <a:bodyPr wrap="square">
              <a:noAutofit/>
            </a:bodyPr>
            <a:lstStyle/>
            <a:p>
              <a:pPr marL="104193" indent="-104193"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Электрический субблок</a:t>
              </a:r>
            </a:p>
          </p:txBody>
        </p:sp>
      </p:grpSp>
    </p:spTree>
    <p:extLst>
      <p:ext uri="{BB962C8B-B14F-4D97-AF65-F5344CB8AC3E}">
        <p14:creationId xmlns:p14="http://schemas.microsoft.com/office/powerpoint/2010/main" val="74181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0"/>
                                        </p:tgtEl>
                                      </p:cBhvr>
                                    </p:animEffect>
                                    <p:animScale>
                                      <p:cBhvr>
                                        <p:cTn id="7" dur="500" autoRev="1" fill="hold"/>
                                        <p:tgtEl>
                                          <p:spTgt spid="20"/>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15"/>
                                        </p:tgtEl>
                                      </p:cBhvr>
                                    </p:animEffect>
                                    <p:animScale>
                                      <p:cBhvr>
                                        <p:cTn id="11" dur="500" autoRev="1" fill="hold"/>
                                        <p:tgtEl>
                                          <p:spTgt spid="15"/>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11"/>
                                        </p:tgtEl>
                                      </p:cBhvr>
                                    </p:animEffect>
                                    <p:animScale>
                                      <p:cBhvr>
                                        <p:cTn id="15" dur="500" autoRev="1" fill="hold"/>
                                        <p:tgtEl>
                                          <p:spTgt spid="11"/>
                                        </p:tgtEl>
                                      </p:cBhvr>
                                      <p:by x="105000" y="105000"/>
                                    </p:animScale>
                                  </p:childTnLst>
                                </p:cTn>
                              </p:par>
                            </p:childTnLst>
                          </p:cTn>
                        </p:par>
                        <p:par>
                          <p:cTn id="16" fill="hold">
                            <p:stCondLst>
                              <p:cond delay="3000"/>
                            </p:stCondLst>
                            <p:childTnLst>
                              <p:par>
                                <p:cTn id="17" presetID="26" presetClass="emph" presetSubtype="0" fill="hold" grpId="0" nodeType="afterEffect">
                                  <p:stCondLst>
                                    <p:cond delay="0"/>
                                  </p:stCondLst>
                                  <p:childTnLst>
                                    <p:animEffect transition="out" filter="fade">
                                      <p:cBhvr>
                                        <p:cTn id="18" dur="1000" tmFilter="0, 0; .2, .5; .8, .5; 1, 0"/>
                                        <p:tgtEl>
                                          <p:spTgt spid="7"/>
                                        </p:tgtEl>
                                      </p:cBhvr>
                                    </p:animEffect>
                                    <p:animScale>
                                      <p:cBhvr>
                                        <p:cTn id="19" dur="500" autoRev="1" fill="hold"/>
                                        <p:tgtEl>
                                          <p:spTgt spid="7"/>
                                        </p:tgtEl>
                                      </p:cBhvr>
                                      <p:by x="105000" y="105000"/>
                                    </p:animScale>
                                  </p:childTnLst>
                                </p:cTn>
                              </p:par>
                              <p:par>
                                <p:cTn id="20" presetID="26" presetClass="emph" presetSubtype="0" fill="hold" nodeType="withEffect">
                                  <p:stCondLst>
                                    <p:cond delay="0"/>
                                  </p:stCondLst>
                                  <p:childTnLst>
                                    <p:animEffect transition="out" filter="fade">
                                      <p:cBhvr>
                                        <p:cTn id="21" dur="1000" tmFilter="0, 0; .2, .5; .8, .5; 1, 0"/>
                                        <p:tgtEl>
                                          <p:spTgt spid="11"/>
                                        </p:tgtEl>
                                      </p:cBhvr>
                                    </p:animEffect>
                                    <p:animScale>
                                      <p:cBhvr>
                                        <p:cTn id="22" dur="500" autoRev="1" fill="hold"/>
                                        <p:tgtEl>
                                          <p:spTgt spid="11"/>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15"/>
                                        </p:tgtEl>
                                      </p:cBhvr>
                                    </p:animEffect>
                                    <p:animScale>
                                      <p:cBhvr>
                                        <p:cTn id="25" dur="500" autoRev="1" fill="hold"/>
                                        <p:tgtEl>
                                          <p:spTgt spid="15"/>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20"/>
                                        </p:tgtEl>
                                      </p:cBhvr>
                                    </p:animEffect>
                                    <p:animScale>
                                      <p:cBhvr>
                                        <p:cTn id="28" dur="500" autoRev="1" fill="hold"/>
                                        <p:tgtEl>
                                          <p:spTgt spid="20"/>
                                        </p:tgtEl>
                                      </p:cBhvr>
                                      <p:by x="105000" y="105000"/>
                                    </p:animScale>
                                  </p:childTnLst>
                                </p:cTn>
                              </p:par>
                            </p:childTnLst>
                          </p:cTn>
                        </p:par>
                        <p:par>
                          <p:cTn id="29" fill="hold">
                            <p:stCondLst>
                              <p:cond delay="4000"/>
                            </p:stCondLst>
                            <p:childTnLst>
                              <p:par>
                                <p:cTn id="30" presetID="3"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1000"/>
                                        <p:tgtEl>
                                          <p:spTgt spid="4"/>
                                        </p:tgtEl>
                                      </p:cBhvr>
                                    </p:animEffect>
                                  </p:childTnLst>
                                </p:cTn>
                              </p:par>
                              <p:par>
                                <p:cTn id="33" presetID="3"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10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linds(horizontal)">
                                      <p:cBhvr>
                                        <p:cTn id="38" dur="1000"/>
                                        <p:tgtEl>
                                          <p:spTgt spid="35"/>
                                        </p:tgtEl>
                                      </p:cBhvr>
                                    </p:animEffect>
                                  </p:childTnLst>
                                </p:cTn>
                              </p:par>
                            </p:childTnLst>
                          </p:cTn>
                        </p:par>
                        <p:par>
                          <p:cTn id="39" fill="hold">
                            <p:stCondLst>
                              <p:cond delay="5000"/>
                            </p:stCondLst>
                            <p:childTnLst>
                              <p:par>
                                <p:cTn id="40" presetID="26" presetClass="emph" presetSubtype="0" fill="hold" nodeType="afterEffect">
                                  <p:stCondLst>
                                    <p:cond delay="0"/>
                                  </p:stCondLst>
                                  <p:childTnLst>
                                    <p:animEffect transition="out" filter="fade">
                                      <p:cBhvr>
                                        <p:cTn id="41" dur="1000" tmFilter="0, 0; .2, .5; .8, .5; 1, 0"/>
                                        <p:tgtEl>
                                          <p:spTgt spid="35"/>
                                        </p:tgtEl>
                                      </p:cBhvr>
                                    </p:animEffect>
                                    <p:animScale>
                                      <p:cBhvr>
                                        <p:cTn id="42" dur="500" autoRev="1" fill="hold"/>
                                        <p:tgtEl>
                                          <p:spTgt spid="35"/>
                                        </p:tgtEl>
                                      </p:cBhvr>
                                      <p:by x="105000" y="105000"/>
                                    </p:animScale>
                                  </p:childTnLst>
                                </p:cTn>
                              </p:par>
                            </p:childTnLst>
                          </p:cTn>
                        </p:par>
                        <p:par>
                          <p:cTn id="43" fill="hold">
                            <p:stCondLst>
                              <p:cond delay="6000"/>
                            </p:stCondLst>
                            <p:childTnLst>
                              <p:par>
                                <p:cTn id="44" presetID="26" presetClass="emph" presetSubtype="0" fill="hold" nodeType="afterEffect">
                                  <p:stCondLst>
                                    <p:cond delay="0"/>
                                  </p:stCondLst>
                                  <p:childTnLst>
                                    <p:animEffect transition="out" filter="fade">
                                      <p:cBhvr>
                                        <p:cTn id="45" dur="1000" tmFilter="0, 0; .2, .5; .8, .5; 1, 0"/>
                                        <p:tgtEl>
                                          <p:spTgt spid="31"/>
                                        </p:tgtEl>
                                      </p:cBhvr>
                                    </p:animEffect>
                                    <p:animScale>
                                      <p:cBhvr>
                                        <p:cTn id="46" dur="50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NVMe</a:t>
            </a:r>
          </a:p>
        </p:txBody>
      </p:sp>
      <p:sp>
        <p:nvSpPr>
          <p:cNvPr id="3" name="文本占位符 2"/>
          <p:cNvSpPr>
            <a:spLocks noGrp="1"/>
          </p:cNvSpPr>
          <p:nvPr>
            <p:ph type="body" sz="quarter" idx="10"/>
          </p:nvPr>
        </p:nvSpPr>
        <p:spPr/>
        <p:txBody>
          <a:bodyPr wrap="square">
            <a:noAutofit/>
          </a:bodyPr>
          <a:lstStyle/>
          <a:p>
            <a:r>
              <a:rPr lang="ru-RU" sz="1600" dirty="0">
                <a:sym typeface="Huawei Sans" panose="020C0503030203020204" pitchFamily="34" charset="0"/>
              </a:rPr>
              <a:t>NVMe — это сокращение от Non-Volatile Memory Express.</a:t>
            </a:r>
          </a:p>
          <a:p>
            <a:r>
              <a:rPr lang="ru-RU" sz="1600" dirty="0">
                <a:sym typeface="Huawei Sans" panose="020C0503030203020204" pitchFamily="34" charset="0"/>
              </a:rPr>
              <a:t>Стандарт NVMe ориентирован на твердотельные накопители PCIe. Прямое подключение между собственным каналом PCIe и ЦП позволит избежать задержки, вызванной обменом данными между внешним контроллером (PCH) интерфейса SATA и SAS и ЦП.</a:t>
            </a:r>
          </a:p>
          <a:p>
            <a:r>
              <a:rPr lang="ru-RU" sz="1600" dirty="0">
                <a:sym typeface="Huawei Sans" panose="020C0503030203020204" pitchFamily="34" charset="0"/>
              </a:rPr>
              <a:t>PCIe — это форма интерфейса и стандарт шины. NVMe — это стандартный интерфейсный протокол, настроенный для твердотельных накопителей PCIe.</a:t>
            </a:r>
          </a:p>
        </p:txBody>
      </p:sp>
      <p:pic>
        <p:nvPicPr>
          <p:cNvPr id="4" name="图片 3"/>
          <p:cNvPicPr>
            <a:picLocks noChangeAspect="1"/>
          </p:cNvPicPr>
          <p:nvPr/>
        </p:nvPicPr>
        <p:blipFill>
          <a:blip r:embed="rId3"/>
          <a:stretch>
            <a:fillRect/>
          </a:stretch>
        </p:blipFill>
        <p:spPr>
          <a:xfrm>
            <a:off x="2923690" y="3716338"/>
            <a:ext cx="6344620" cy="2257552"/>
          </a:xfrm>
          <a:prstGeom prst="rect">
            <a:avLst/>
          </a:prstGeom>
        </p:spPr>
      </p:pic>
    </p:spTree>
    <p:extLst>
      <p:ext uri="{BB962C8B-B14F-4D97-AF65-F5344CB8AC3E}">
        <p14:creationId xmlns:p14="http://schemas.microsoft.com/office/powerpoint/2010/main" val="2960437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Стек протоколов NVMe</a:t>
            </a:r>
          </a:p>
        </p:txBody>
      </p:sp>
      <p:grpSp>
        <p:nvGrpSpPr>
          <p:cNvPr id="3" name="组合 2"/>
          <p:cNvGrpSpPr/>
          <p:nvPr/>
        </p:nvGrpSpPr>
        <p:grpSpPr>
          <a:xfrm>
            <a:off x="6114701" y="1062755"/>
            <a:ext cx="5274269" cy="4847589"/>
            <a:chOff x="6114701" y="1083939"/>
            <a:chExt cx="5274269" cy="4847589"/>
          </a:xfrm>
        </p:grpSpPr>
        <p:sp>
          <p:nvSpPr>
            <p:cNvPr id="5" name="矩形 3"/>
            <p:cNvSpPr/>
            <p:nvPr/>
          </p:nvSpPr>
          <p:spPr bwMode="gray">
            <a:xfrm>
              <a:off x="6114701" y="1083939"/>
              <a:ext cx="1377810" cy="4311815"/>
            </a:xfrm>
            <a:prstGeom prst="rect">
              <a:avLst/>
            </a:prstGeom>
            <a:solidFill>
              <a:schemeClr val="tx1">
                <a:lumMod val="10000"/>
                <a:lumOff val="90000"/>
              </a:schemeClr>
            </a:solidFill>
            <a:ln>
              <a:noFill/>
            </a:ln>
          </p:spPr>
          <p:txBody>
            <a:bodyPr vert="horz" wrap="square" lIns="121920" tIns="60960" rIns="121920" bIns="60960" numCol="1" rtlCol="0" anchor="t" anchorCtr="0" compatLnSpc="1">
              <a:prstTxWarp prst="textNoShape">
                <a:avLst/>
              </a:prstTxWarp>
              <a:noAutofit/>
            </a:bodyPr>
            <a:lstStyle/>
            <a:p>
              <a:pPr defTabSz="1219170" fontAlgn="ctr">
                <a:spcBef>
                  <a:spcPct val="0"/>
                </a:spcBef>
                <a:spcAft>
                  <a:spcPct val="0"/>
                </a:spcAft>
              </a:pPr>
              <a:endParaRPr lang="en-US" sz="1867"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Content Placeholder 2"/>
            <p:cNvSpPr txBox="1">
              <a:spLocks/>
            </p:cNvSpPr>
            <p:nvPr/>
          </p:nvSpPr>
          <p:spPr bwMode="gray">
            <a:xfrm>
              <a:off x="6538107" y="1127676"/>
              <a:ext cx="4850863" cy="886397"/>
            </a:xfrm>
            <a:prstGeom prst="rect">
              <a:avLst/>
            </a:prstGeom>
            <a:noFill/>
          </p:spPr>
          <p:txBody>
            <a:bodyPr vert="horz" wrap="square" lIns="0" tIns="0" rIns="0" bIns="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9pPr>
            </a:lstStyle>
            <a:p>
              <a:pPr marL="0" indent="0" algn="ctr" fontAlgn="ctr">
                <a:buFont typeface="Arial" pitchFamily="34" charset="0"/>
                <a:buNone/>
              </a:pPr>
              <a:r>
                <a:rPr lang="ru-RU"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Сокращение процедуры взаимодействия</a:t>
              </a:r>
              <a:r>
                <a:rPr lang="ru-RU" dirty="0">
                  <a:latin typeface="Huawei Sans" panose="020C0503030203020204" pitchFamily="34" charset="0"/>
                  <a:ea typeface="方正兰亭黑简体" panose="02000000000000000000" pitchFamily="2" charset="-122"/>
                  <a:sym typeface="Huawei Sans" panose="020C0503030203020204" pitchFamily="34" charset="0"/>
                </a:rPr>
                <a:t>: </a:t>
              </a:r>
              <a:r>
                <a:rPr lang="ru-RU" dirty="0" smtClean="0">
                  <a:latin typeface="Huawei Sans" panose="020C0503030203020204" pitchFamily="34" charset="0"/>
                  <a:ea typeface="方正兰亭黑简体" panose="02000000000000000000" pitchFamily="2" charset="-122"/>
                  <a:sym typeface="Huawei Sans" panose="020C0503030203020204" pitchFamily="34" charset="0"/>
                </a:rPr>
                <a:t>количество </a:t>
              </a:r>
              <a:r>
                <a:rPr lang="ru-RU" dirty="0">
                  <a:latin typeface="Huawei Sans" panose="020C0503030203020204" pitchFamily="34" charset="0"/>
                  <a:ea typeface="方正兰亭黑简体" panose="02000000000000000000" pitchFamily="2" charset="-122"/>
                  <a:sym typeface="Huawei Sans" panose="020C0503030203020204" pitchFamily="34" charset="0"/>
                </a:rPr>
                <a:t>взаимодействий снижается </a:t>
              </a:r>
              <a:r>
                <a:rPr lang="ru-RU"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с 4 до 2</a:t>
              </a:r>
              <a:r>
                <a:rPr lang="ru-RU" dirty="0">
                  <a:latin typeface="Huawei Sans" panose="020C0503030203020204" pitchFamily="34" charset="0"/>
                  <a:ea typeface="方正兰亭黑简体" panose="02000000000000000000" pitchFamily="2" charset="-122"/>
                  <a:sym typeface="Huawei Sans" panose="020C0503030203020204" pitchFamily="34" charset="0"/>
                </a:rPr>
                <a:t>, </a:t>
              </a:r>
              <a:r>
                <a:rPr lang="ru-RU"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в результате сокращается задержка.</a:t>
              </a:r>
            </a:p>
          </p:txBody>
        </p:sp>
        <p:sp>
          <p:nvSpPr>
            <p:cNvPr id="7" name="圆角矩形 9"/>
            <p:cNvSpPr/>
            <p:nvPr/>
          </p:nvSpPr>
          <p:spPr bwMode="gray">
            <a:xfrm>
              <a:off x="6931356" y="1977533"/>
              <a:ext cx="1035269" cy="309879"/>
            </a:xfrm>
            <a:prstGeom prst="roundRect">
              <a:avLst/>
            </a:prstGeom>
            <a:noFill/>
            <a:ln w="19050">
              <a:solidFill>
                <a:srgbClr val="C00000"/>
              </a:solidFill>
            </a:ln>
            <a:effectLst/>
            <a:extLst/>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rtlCol="0" anchor="ctr" anchorCtr="0" compatLnSpc="1">
              <a:prstTxWarp prst="textNoShape">
                <a:avLst/>
              </a:prstTxWarp>
              <a:noAutofit/>
            </a:bodyPr>
            <a:lstStyle/>
            <a:p>
              <a:pPr algn="ctr" defTabSz="1219170" fontAlgn="ctr">
                <a:spcBef>
                  <a:spcPct val="0"/>
                </a:spcBef>
                <a:spcAft>
                  <a:spcPct val="0"/>
                </a:spcAft>
                <a:buClr>
                  <a:srgbClr val="CC9900"/>
                </a:buClr>
              </a:pPr>
              <a:r>
                <a:rPr lang="ru-RU" sz="10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Контроллер</a:t>
              </a:r>
            </a:p>
          </p:txBody>
        </p:sp>
        <p:sp>
          <p:nvSpPr>
            <p:cNvPr id="8" name="圆角矩形 9"/>
            <p:cNvSpPr/>
            <p:nvPr/>
          </p:nvSpPr>
          <p:spPr bwMode="gray">
            <a:xfrm>
              <a:off x="10103452" y="1977534"/>
              <a:ext cx="870799" cy="309536"/>
            </a:xfrm>
            <a:prstGeom prst="roundRect">
              <a:avLst/>
            </a:prstGeom>
            <a:noFill/>
            <a:ln w="19050">
              <a:solidFill>
                <a:srgbClr val="C00000"/>
              </a:solidFill>
            </a:ln>
            <a:effectLst/>
            <a:extLst/>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rtlCol="0" anchor="ctr" anchorCtr="0" compatLnSpc="1">
              <a:prstTxWarp prst="textNoShape">
                <a:avLst/>
              </a:prstTxWarp>
              <a:noAutofit/>
            </a:bodyPr>
            <a:lstStyle/>
            <a:p>
              <a:pPr algn="ctr" defTabSz="1219170" fontAlgn="ctr">
                <a:spcBef>
                  <a:spcPct val="0"/>
                </a:spcBef>
                <a:spcAft>
                  <a:spcPct val="0"/>
                </a:spcAft>
                <a:buClr>
                  <a:srgbClr val="CC9900"/>
                </a:buClr>
              </a:pPr>
              <a:r>
                <a:rPr lang="ru-RU"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SSD</a:t>
              </a:r>
            </a:p>
          </p:txBody>
        </p:sp>
        <p:sp>
          <p:nvSpPr>
            <p:cNvPr id="9" name="TextBox 131"/>
            <p:cNvSpPr txBox="1"/>
            <p:nvPr/>
          </p:nvSpPr>
          <p:spPr bwMode="gray">
            <a:xfrm>
              <a:off x="7642406" y="3389759"/>
              <a:ext cx="2725713" cy="274441"/>
            </a:xfrm>
            <a:prstGeom prst="rect">
              <a:avLst/>
            </a:prstGeom>
            <a:noFill/>
          </p:spPr>
          <p:txBody>
            <a:bodyPr wrap="square" rtlCol="0">
              <a:noAutofit/>
            </a:bodyPr>
            <a:lstStyle/>
            <a:p>
              <a:pPr fontAlgn="ctr"/>
              <a:r>
                <a:rPr lang="ru-RU"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4. Ответ с подтверждением</a:t>
              </a:r>
            </a:p>
          </p:txBody>
        </p:sp>
        <p:sp>
          <p:nvSpPr>
            <p:cNvPr id="10" name="TextBox 132"/>
            <p:cNvSpPr txBox="1"/>
            <p:nvPr/>
          </p:nvSpPr>
          <p:spPr bwMode="gray">
            <a:xfrm>
              <a:off x="7981817" y="2246507"/>
              <a:ext cx="2046889" cy="276999"/>
            </a:xfrm>
            <a:prstGeom prst="rect">
              <a:avLst/>
            </a:prstGeom>
            <a:noFill/>
          </p:spPr>
          <p:txBody>
            <a:bodyPr wrap="square" rtlCol="0">
              <a:noAutofit/>
            </a:bodyPr>
            <a:lstStyle/>
            <a:p>
              <a:pPr fontAlgn="ctr"/>
              <a:r>
                <a:rPr lang="ru-RU"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1. Команда на передачу</a:t>
              </a:r>
            </a:p>
          </p:txBody>
        </p:sp>
        <p:sp>
          <p:nvSpPr>
            <p:cNvPr id="11" name="TextBox 133"/>
            <p:cNvSpPr txBox="1"/>
            <p:nvPr/>
          </p:nvSpPr>
          <p:spPr bwMode="gray">
            <a:xfrm>
              <a:off x="7612335" y="3036071"/>
              <a:ext cx="1843063" cy="280429"/>
            </a:xfrm>
            <a:prstGeom prst="rect">
              <a:avLst/>
            </a:prstGeom>
            <a:noFill/>
          </p:spPr>
          <p:txBody>
            <a:bodyPr wrap="square" rtlCol="0">
              <a:noAutofit/>
            </a:bodyPr>
            <a:lstStyle/>
            <a:p>
              <a:pPr fontAlgn="ctr"/>
              <a:r>
                <a:rPr lang="ru-RU"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3. Данные передачи</a:t>
              </a:r>
            </a:p>
          </p:txBody>
        </p:sp>
        <p:sp>
          <p:nvSpPr>
            <p:cNvPr id="12" name="TextBox 134"/>
            <p:cNvSpPr txBox="1"/>
            <p:nvPr/>
          </p:nvSpPr>
          <p:spPr bwMode="gray">
            <a:xfrm>
              <a:off x="7639292" y="2590686"/>
              <a:ext cx="2145948" cy="276999"/>
            </a:xfrm>
            <a:prstGeom prst="rect">
              <a:avLst/>
            </a:prstGeom>
            <a:noFill/>
          </p:spPr>
          <p:txBody>
            <a:bodyPr wrap="square" rtlCol="0">
              <a:noAutofit/>
            </a:bodyPr>
            <a:lstStyle/>
            <a:p>
              <a:pPr fontAlgn="ctr"/>
              <a:r>
                <a:rPr lang="ru-RU"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2. Готовность к передаче</a:t>
              </a:r>
            </a:p>
          </p:txBody>
        </p:sp>
        <p:cxnSp>
          <p:nvCxnSpPr>
            <p:cNvPr id="13" name="Straight Connector 136"/>
            <p:cNvCxnSpPr/>
            <p:nvPr/>
          </p:nvCxnSpPr>
          <p:spPr bwMode="gray">
            <a:xfrm>
              <a:off x="7260323" y="2287414"/>
              <a:ext cx="0" cy="25149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8"/>
            <p:cNvCxnSpPr/>
            <p:nvPr/>
          </p:nvCxnSpPr>
          <p:spPr bwMode="gray">
            <a:xfrm>
              <a:off x="10449720" y="2287414"/>
              <a:ext cx="0" cy="25149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0"/>
            <p:cNvCxnSpPr/>
            <p:nvPr/>
          </p:nvCxnSpPr>
          <p:spPr bwMode="gray">
            <a:xfrm flipV="1">
              <a:off x="7255667" y="2509007"/>
              <a:ext cx="3194052" cy="321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41"/>
            <p:cNvCxnSpPr/>
            <p:nvPr/>
          </p:nvCxnSpPr>
          <p:spPr bwMode="gray">
            <a:xfrm flipV="1">
              <a:off x="7211036" y="3326735"/>
              <a:ext cx="3262204" cy="159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42"/>
            <p:cNvCxnSpPr/>
            <p:nvPr/>
          </p:nvCxnSpPr>
          <p:spPr bwMode="gray">
            <a:xfrm flipH="1">
              <a:off x="7260323" y="2934322"/>
              <a:ext cx="3207535" cy="102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44"/>
            <p:cNvCxnSpPr/>
            <p:nvPr/>
          </p:nvCxnSpPr>
          <p:spPr bwMode="gray">
            <a:xfrm flipH="1">
              <a:off x="7211036" y="3743388"/>
              <a:ext cx="3262205" cy="118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46"/>
            <p:cNvCxnSpPr/>
            <p:nvPr/>
          </p:nvCxnSpPr>
          <p:spPr bwMode="gray">
            <a:xfrm flipV="1">
              <a:off x="7255667" y="4346787"/>
              <a:ext cx="3194053" cy="104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48"/>
            <p:cNvCxnSpPr/>
            <p:nvPr/>
          </p:nvCxnSpPr>
          <p:spPr bwMode="gray">
            <a:xfrm flipH="1" flipV="1">
              <a:off x="7255667" y="4845416"/>
              <a:ext cx="3191494"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6"/>
            <p:cNvSpPr txBox="1"/>
            <p:nvPr/>
          </p:nvSpPr>
          <p:spPr bwMode="gray">
            <a:xfrm>
              <a:off x="7588226" y="3967228"/>
              <a:ext cx="2698292" cy="307777"/>
            </a:xfrm>
            <a:prstGeom prst="rect">
              <a:avLst/>
            </a:prstGeom>
            <a:noFill/>
            <a:ln>
              <a:noFill/>
            </a:ln>
          </p:spPr>
          <p:txBody>
            <a:bodyPr wrap="square" rtlCol="0">
              <a:noAutofit/>
            </a:bodyPr>
            <a:lstStyle/>
            <a:p>
              <a:pPr fontAlgn="ctr"/>
              <a:r>
                <a:rPr lang="ru-RU" sz="14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1. Команда на запись NVMe</a:t>
              </a:r>
            </a:p>
          </p:txBody>
        </p:sp>
        <p:sp>
          <p:nvSpPr>
            <p:cNvPr id="22" name="TextBox 67"/>
            <p:cNvSpPr txBox="1"/>
            <p:nvPr/>
          </p:nvSpPr>
          <p:spPr bwMode="gray">
            <a:xfrm>
              <a:off x="7627329" y="4446696"/>
              <a:ext cx="2798871" cy="338558"/>
            </a:xfrm>
            <a:prstGeom prst="rect">
              <a:avLst/>
            </a:prstGeom>
            <a:noFill/>
            <a:ln>
              <a:noFill/>
            </a:ln>
          </p:spPr>
          <p:txBody>
            <a:bodyPr wrap="square" rtlCol="0">
              <a:noAutofit/>
            </a:bodyPr>
            <a:lstStyle/>
            <a:p>
              <a:pPr fontAlgn="ctr"/>
              <a:r>
                <a:rPr lang="ru-RU" sz="14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2. Запись NVMe завершена</a:t>
              </a:r>
            </a:p>
          </p:txBody>
        </p:sp>
        <p:cxnSp>
          <p:nvCxnSpPr>
            <p:cNvPr id="23" name="Straight Connector 82"/>
            <p:cNvCxnSpPr/>
            <p:nvPr/>
          </p:nvCxnSpPr>
          <p:spPr bwMode="gray">
            <a:xfrm>
              <a:off x="6612407" y="3948516"/>
              <a:ext cx="449383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84"/>
            <p:cNvSpPr txBox="1"/>
            <p:nvPr/>
          </p:nvSpPr>
          <p:spPr bwMode="gray">
            <a:xfrm>
              <a:off x="6500077" y="2831600"/>
              <a:ext cx="1421918" cy="318101"/>
            </a:xfrm>
            <a:prstGeom prst="rect">
              <a:avLst/>
            </a:prstGeom>
            <a:noFill/>
          </p:spPr>
          <p:txBody>
            <a:bodyPr wrap="square" rtlCol="0">
              <a:noAutofit/>
            </a:bodyPr>
            <a:lstStyle/>
            <a:p>
              <a:pPr fontAlgn="ctr"/>
              <a:r>
                <a:rPr lang="ru-RU" sz="1467"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SAS</a:t>
              </a:r>
            </a:p>
          </p:txBody>
        </p:sp>
        <p:sp>
          <p:nvSpPr>
            <p:cNvPr id="25" name="TextBox 85"/>
            <p:cNvSpPr txBox="1"/>
            <p:nvPr/>
          </p:nvSpPr>
          <p:spPr bwMode="gray">
            <a:xfrm>
              <a:off x="6544710" y="4376565"/>
              <a:ext cx="1421918" cy="318101"/>
            </a:xfrm>
            <a:prstGeom prst="rect">
              <a:avLst/>
            </a:prstGeom>
            <a:noFill/>
          </p:spPr>
          <p:txBody>
            <a:bodyPr wrap="square" rtlCol="0">
              <a:noAutofit/>
            </a:bodyPr>
            <a:lstStyle/>
            <a:p>
              <a:pPr fontAlgn="ctr"/>
              <a:r>
                <a:rPr lang="ru-RU" sz="1467"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NVMe</a:t>
              </a:r>
            </a:p>
          </p:txBody>
        </p:sp>
        <p:sp>
          <p:nvSpPr>
            <p:cNvPr id="52" name="1936274718"/>
            <p:cNvSpPr txBox="1">
              <a:spLocks/>
            </p:cNvSpPr>
            <p:nvPr/>
          </p:nvSpPr>
          <p:spPr bwMode="gray">
            <a:xfrm>
              <a:off x="6288864" y="5439085"/>
              <a:ext cx="4269507" cy="492443"/>
            </a:xfrm>
            <a:prstGeom prst="rect">
              <a:avLst/>
            </a:prstGeom>
          </p:spPr>
          <p:txBody>
            <a:bodyPr wrap="square" lIns="0" tIns="0" rIns="0" bIns="0">
              <a:noAutofit/>
            </a:bodyPr>
            <a:lstStyle>
              <a:lvl1pPr algn="ctr" defTabSz="1219444" rtl="0" eaLnBrk="1" latinLnBrk="0" hangingPunct="1">
                <a:spcBef>
                  <a:spcPct val="0"/>
                </a:spcBef>
                <a:buNone/>
                <a:defRPr sz="5900" kern="1200">
                  <a:solidFill>
                    <a:schemeClr val="bg1"/>
                  </a:solidFill>
                  <a:latin typeface="Arial"/>
                  <a:ea typeface="+mj-ea"/>
                  <a:cs typeface="+mj-cs"/>
                </a:defRPr>
              </a:lvl1pPr>
            </a:lstStyle>
            <a:p>
              <a:pPr fontAlgn="ctr"/>
              <a:r>
                <a:rPr lang="ru-RU" sz="16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NVMe обеспечивает более низкую среднюю задержку ввода-вывода, чем SAS 3.0.</a:t>
              </a:r>
            </a:p>
          </p:txBody>
        </p:sp>
      </p:grpSp>
      <p:grpSp>
        <p:nvGrpSpPr>
          <p:cNvPr id="53" name="组合 52"/>
          <p:cNvGrpSpPr/>
          <p:nvPr/>
        </p:nvGrpSpPr>
        <p:grpSpPr>
          <a:xfrm>
            <a:off x="1076734" y="1062755"/>
            <a:ext cx="4427261" cy="4783775"/>
            <a:chOff x="7624890" y="1564073"/>
            <a:chExt cx="4121022" cy="4783775"/>
          </a:xfrm>
        </p:grpSpPr>
        <p:grpSp>
          <p:nvGrpSpPr>
            <p:cNvPr id="54" name="组合 53"/>
            <p:cNvGrpSpPr/>
            <p:nvPr/>
          </p:nvGrpSpPr>
          <p:grpSpPr>
            <a:xfrm>
              <a:off x="7670623" y="2096157"/>
              <a:ext cx="4075289" cy="4251691"/>
              <a:chOff x="7670624" y="2096157"/>
              <a:chExt cx="3810034" cy="4251691"/>
            </a:xfrm>
          </p:grpSpPr>
          <p:grpSp>
            <p:nvGrpSpPr>
              <p:cNvPr id="64" name="组合 63"/>
              <p:cNvGrpSpPr/>
              <p:nvPr/>
            </p:nvGrpSpPr>
            <p:grpSpPr>
              <a:xfrm>
                <a:off x="7670624" y="2096157"/>
                <a:ext cx="2098309" cy="4251691"/>
                <a:chOff x="7507786" y="2096157"/>
                <a:chExt cx="2098309" cy="4251691"/>
              </a:xfrm>
            </p:grpSpPr>
            <p:sp>
              <p:nvSpPr>
                <p:cNvPr id="72" name="TextBox 21"/>
                <p:cNvSpPr txBox="1"/>
                <p:nvPr/>
              </p:nvSpPr>
              <p:spPr bwMode="gray">
                <a:xfrm>
                  <a:off x="7507786" y="6040071"/>
                  <a:ext cx="2098309" cy="307777"/>
                </a:xfrm>
                <a:prstGeom prst="rect">
                  <a:avLst/>
                </a:prstGeom>
                <a:noFill/>
              </p:spPr>
              <p:txBody>
                <a:bodyPr wrap="square" rtlCol="0">
                  <a:spAutoFit/>
                </a:bodyPr>
                <a:lstStyle/>
                <a:p>
                  <a:pPr algn="ctr"/>
                  <a:r>
                    <a:rPr lang="ru-RU"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Стек протоколов SAS</a:t>
                  </a:r>
                </a:p>
              </p:txBody>
            </p:sp>
            <p:sp>
              <p:nvSpPr>
                <p:cNvPr id="73" name="Rectangle 1"/>
                <p:cNvSpPr/>
                <p:nvPr/>
              </p:nvSpPr>
              <p:spPr bwMode="gray">
                <a:xfrm>
                  <a:off x="7652486" y="2096157"/>
                  <a:ext cx="1808909" cy="3926469"/>
                </a:xfrm>
                <a:prstGeom prst="rect">
                  <a:avLst/>
                </a:prstGeom>
                <a:solidFill>
                  <a:schemeClr val="tx1">
                    <a:lumMod val="10000"/>
                    <a:lumOff val="9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867"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圆角矩形 11"/>
                <p:cNvSpPr/>
                <p:nvPr/>
              </p:nvSpPr>
              <p:spPr bwMode="gray">
                <a:xfrm>
                  <a:off x="8020913" y="3049425"/>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SCSI</a:t>
                  </a:r>
                </a:p>
              </p:txBody>
            </p:sp>
            <p:sp>
              <p:nvSpPr>
                <p:cNvPr id="75" name="圆角矩形 13"/>
                <p:cNvSpPr/>
                <p:nvPr/>
              </p:nvSpPr>
              <p:spPr bwMode="gray">
                <a:xfrm>
                  <a:off x="8020913" y="3791349"/>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a:t>
                  </a:r>
                </a:p>
              </p:txBody>
            </p:sp>
            <p:sp>
              <p:nvSpPr>
                <p:cNvPr id="76" name="圆角矩形 14"/>
                <p:cNvSpPr/>
                <p:nvPr/>
              </p:nvSpPr>
              <p:spPr bwMode="gray">
                <a:xfrm>
                  <a:off x="8020913" y="4645355"/>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a:t>
                  </a:r>
                </a:p>
              </p:txBody>
            </p:sp>
            <p:cxnSp>
              <p:nvCxnSpPr>
                <p:cNvPr id="77" name="直接箭头连接符 35"/>
                <p:cNvCxnSpPr>
                  <a:stCxn id="74" idx="2"/>
                  <a:endCxn id="75" idx="0"/>
                </p:cNvCxnSpPr>
                <p:nvPr/>
              </p:nvCxnSpPr>
              <p:spPr bwMode="gray">
                <a:xfrm>
                  <a:off x="8556941" y="3414820"/>
                  <a:ext cx="0" cy="376529"/>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箭头连接符 37"/>
                <p:cNvCxnSpPr>
                  <a:stCxn id="75" idx="2"/>
                  <a:endCxn id="76" idx="0"/>
                </p:cNvCxnSpPr>
                <p:nvPr/>
              </p:nvCxnSpPr>
              <p:spPr bwMode="gray">
                <a:xfrm>
                  <a:off x="8556941" y="4156744"/>
                  <a:ext cx="0" cy="488611"/>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圆角矩形 11"/>
                <p:cNvSpPr/>
                <p:nvPr/>
              </p:nvSpPr>
              <p:spPr bwMode="gray">
                <a:xfrm>
                  <a:off x="8020913" y="5366750"/>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SCSI</a:t>
                  </a:r>
                </a:p>
              </p:txBody>
            </p:sp>
            <p:cxnSp>
              <p:nvCxnSpPr>
                <p:cNvPr id="80" name="直接箭头连接符 30"/>
                <p:cNvCxnSpPr>
                  <a:stCxn id="76" idx="2"/>
                  <a:endCxn id="79" idx="0"/>
                </p:cNvCxnSpPr>
                <p:nvPr/>
              </p:nvCxnSpPr>
              <p:spPr bwMode="gray">
                <a:xfrm>
                  <a:off x="8556941" y="5010750"/>
                  <a:ext cx="0" cy="356000"/>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箭头连接符 80"/>
                <p:cNvCxnSpPr>
                  <a:stCxn id="74" idx="0"/>
                </p:cNvCxnSpPr>
                <p:nvPr/>
              </p:nvCxnSpPr>
              <p:spPr bwMode="gray">
                <a:xfrm flipV="1">
                  <a:off x="8556941" y="2660259"/>
                  <a:ext cx="0" cy="389166"/>
                </a:xfrm>
                <a:prstGeom prst="straightConnector1">
                  <a:avLst/>
                </a:prstGeom>
                <a:noFill/>
                <a:ln w="25400">
                  <a:solidFill>
                    <a:schemeClr val="bg1">
                      <a:lumMod val="50000"/>
                    </a:schemeClr>
                  </a:solidFill>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组合 64"/>
              <p:cNvGrpSpPr/>
              <p:nvPr/>
            </p:nvGrpSpPr>
            <p:grpSpPr>
              <a:xfrm>
                <a:off x="9568009" y="2096157"/>
                <a:ext cx="1912649" cy="4251691"/>
                <a:chOff x="9568009" y="2096157"/>
                <a:chExt cx="1912649" cy="4251691"/>
              </a:xfrm>
            </p:grpSpPr>
            <p:sp>
              <p:nvSpPr>
                <p:cNvPr id="66" name="TextBox 20"/>
                <p:cNvSpPr txBox="1"/>
                <p:nvPr/>
              </p:nvSpPr>
              <p:spPr bwMode="gray">
                <a:xfrm>
                  <a:off x="9568009" y="6040071"/>
                  <a:ext cx="1912649" cy="307777"/>
                </a:xfrm>
                <a:prstGeom prst="rect">
                  <a:avLst/>
                </a:prstGeom>
                <a:noFill/>
              </p:spPr>
              <p:txBody>
                <a:bodyPr wrap="square" rtlCol="0">
                  <a:spAutoFit/>
                </a:bodyPr>
                <a:lstStyle/>
                <a:p>
                  <a:pPr algn="ctr" fontAlgn="ctr"/>
                  <a:r>
                    <a:rPr lang="ru-RU" sz="1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Стек протоколов NVMe</a:t>
                  </a:r>
                </a:p>
              </p:txBody>
            </p:sp>
            <p:sp>
              <p:nvSpPr>
                <p:cNvPr id="67" name="Rectangle 106"/>
                <p:cNvSpPr/>
                <p:nvPr/>
              </p:nvSpPr>
              <p:spPr bwMode="gray">
                <a:xfrm>
                  <a:off x="9619879" y="2096157"/>
                  <a:ext cx="1808909" cy="3926469"/>
                </a:xfrm>
                <a:prstGeom prst="rect">
                  <a:avLst/>
                </a:prstGeom>
                <a:solidFill>
                  <a:srgbClr val="EEB3B8"/>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867"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圆角矩形 15"/>
                <p:cNvSpPr/>
                <p:nvPr/>
              </p:nvSpPr>
              <p:spPr bwMode="gray">
                <a:xfrm>
                  <a:off x="10007449" y="3049425"/>
                  <a:ext cx="1033768" cy="365395"/>
                </a:xfrm>
                <a:prstGeom prst="roundRect">
                  <a:avLst/>
                </a:prstGeom>
                <a:solidFill>
                  <a:schemeClr val="bg1">
                    <a:lumMod val="95000"/>
                  </a:schemeClr>
                </a:solidFill>
                <a:ln w="19050">
                  <a:solidFill>
                    <a:schemeClr val="tx2"/>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NVMe</a:t>
                  </a:r>
                </a:p>
              </p:txBody>
            </p:sp>
            <p:sp>
              <p:nvSpPr>
                <p:cNvPr id="69" name="圆角矩形 16"/>
                <p:cNvSpPr/>
                <p:nvPr/>
              </p:nvSpPr>
              <p:spPr bwMode="gray">
                <a:xfrm>
                  <a:off x="9988306" y="4645355"/>
                  <a:ext cx="1072055" cy="365395"/>
                </a:xfrm>
                <a:prstGeom prst="roundRect">
                  <a:avLst/>
                </a:prstGeom>
                <a:solidFill>
                  <a:schemeClr val="bg1">
                    <a:lumMod val="95000"/>
                  </a:schemeClr>
                </a:solidFill>
                <a:ln w="19050">
                  <a:solidFill>
                    <a:schemeClr val="tx2"/>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NVMe</a:t>
                  </a:r>
                </a:p>
              </p:txBody>
            </p:sp>
            <p:cxnSp>
              <p:nvCxnSpPr>
                <p:cNvPr id="70" name="直接箭头连接符 23"/>
                <p:cNvCxnSpPr/>
                <p:nvPr/>
              </p:nvCxnSpPr>
              <p:spPr bwMode="gray">
                <a:xfrm>
                  <a:off x="10524333" y="3414820"/>
                  <a:ext cx="1" cy="1230535"/>
                </a:xfrm>
                <a:prstGeom prst="straightConnector1">
                  <a:avLst/>
                </a:prstGeom>
                <a:noFill/>
                <a:ln w="25400">
                  <a:solidFill>
                    <a:schemeClr val="tx2"/>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接箭头连接符 70"/>
                <p:cNvCxnSpPr/>
                <p:nvPr/>
              </p:nvCxnSpPr>
              <p:spPr bwMode="gray">
                <a:xfrm flipV="1">
                  <a:off x="10524333" y="2660259"/>
                  <a:ext cx="0" cy="371028"/>
                </a:xfrm>
                <a:prstGeom prst="straightConnector1">
                  <a:avLst/>
                </a:prstGeom>
                <a:noFill/>
                <a:ln w="25400">
                  <a:solidFill>
                    <a:schemeClr val="tx2"/>
                  </a:solidFill>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5" name="圆角矩形 9"/>
            <p:cNvSpPr/>
            <p:nvPr/>
          </p:nvSpPr>
          <p:spPr bwMode="gray">
            <a:xfrm>
              <a:off x="8268572" y="1564073"/>
              <a:ext cx="2971780" cy="365395"/>
            </a:xfrm>
            <a:prstGeom prst="roundRect">
              <a:avLst/>
            </a:prstGeom>
            <a:noFill/>
            <a:ln w="19050">
              <a:solidFill>
                <a:schemeClr val="bg1">
                  <a:lumMod val="65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Приложение</a:t>
              </a:r>
            </a:p>
          </p:txBody>
        </p:sp>
        <p:sp>
          <p:nvSpPr>
            <p:cNvPr id="56" name="圆角矩形 10"/>
            <p:cNvSpPr/>
            <p:nvPr/>
          </p:nvSpPr>
          <p:spPr bwMode="gray">
            <a:xfrm>
              <a:off x="8268572" y="2294864"/>
              <a:ext cx="2971780" cy="365395"/>
            </a:xfrm>
            <a:prstGeom prst="roundRect">
              <a:avLst/>
            </a:prstGeom>
            <a:solidFill>
              <a:schemeClr val="bg1">
                <a:lumMod val="95000"/>
              </a:schemeClr>
            </a:solidFill>
            <a:ln w="19050">
              <a:solidFill>
                <a:schemeClr val="bg1">
                  <a:lumMod val="65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ru-RU" sz="1400" b="1"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Уровень блока</a:t>
              </a:r>
            </a:p>
          </p:txBody>
        </p:sp>
        <p:sp>
          <p:nvSpPr>
            <p:cNvPr id="57" name="Rectangle 22"/>
            <p:cNvSpPr>
              <a:spLocks/>
            </p:cNvSpPr>
            <p:nvPr/>
          </p:nvSpPr>
          <p:spPr bwMode="gray">
            <a:xfrm>
              <a:off x="7815699" y="2112166"/>
              <a:ext cx="3874731" cy="2260107"/>
            </a:xfrm>
            <a:prstGeom prst="rect">
              <a:avLst/>
            </a:prstGeom>
            <a:noFill/>
            <a:ln w="25400" cap="flat" cmpd="sng" algn="ctr">
              <a:solidFill>
                <a:schemeClr val="tx1">
                  <a:lumMod val="50000"/>
                  <a:lumOff val="50000"/>
                </a:schemeClr>
              </a:solidFill>
              <a:prstDash val="sysDot"/>
              <a:round/>
              <a:headEnd type="none" w="med" len="med"/>
              <a:tailEnd type="none" w="med" len="med"/>
            </a:ln>
            <a:effectLst/>
          </p:spPr>
          <p:txBody>
            <a:bodyPr rot="0" spcFirstLastPara="0" vertOverflow="overflow" horzOverflow="overflow" vert="horz" wrap="square" lIns="121948" tIns="60975" rIns="121948" bIns="60975" numCol="1" spcCol="0" rtlCol="0" fromWordArt="0" anchor="t" anchorCtr="0" forceAA="0" compatLnSpc="1">
              <a:prstTxWarp prst="textNoShape">
                <a:avLst/>
              </a:prstTxWarp>
              <a:noAutofit/>
            </a:bodyPr>
            <a:lstStyle/>
            <a:p>
              <a:pPr algn="ctr" defTabSz="1219414" fontAlgn="t">
                <a:spcBef>
                  <a:spcPct val="0"/>
                </a:spcBef>
                <a:spcAft>
                  <a:spcPct val="0"/>
                </a:spcAft>
              </a:pPr>
              <a:endParaRPr 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23"/>
            <p:cNvSpPr>
              <a:spLocks/>
            </p:cNvSpPr>
            <p:nvPr/>
          </p:nvSpPr>
          <p:spPr bwMode="gray">
            <a:xfrm>
              <a:off x="7815699" y="4476307"/>
              <a:ext cx="3874731" cy="1549210"/>
            </a:xfrm>
            <a:prstGeom prst="rect">
              <a:avLst/>
            </a:prstGeom>
            <a:noFill/>
            <a:ln w="25400" cap="flat" cmpd="sng" algn="ctr">
              <a:solidFill>
                <a:schemeClr val="tx1">
                  <a:lumMod val="50000"/>
                  <a:lumOff val="50000"/>
                </a:schemeClr>
              </a:solidFill>
              <a:prstDash val="sysDot"/>
              <a:round/>
              <a:headEnd type="none" w="med" len="med"/>
              <a:tailEnd type="none" w="med" len="med"/>
            </a:ln>
            <a:effectLst/>
          </p:spPr>
          <p:txBody>
            <a:bodyPr rot="0" spcFirstLastPara="0" vertOverflow="overflow" horzOverflow="overflow" vert="horz" wrap="square" lIns="121948" tIns="60975" rIns="121948" bIns="60975" numCol="1" spcCol="0" rtlCol="0" fromWordArt="0" anchor="t" anchorCtr="0" forceAA="0" compatLnSpc="1">
              <a:prstTxWarp prst="textNoShape">
                <a:avLst/>
              </a:prstTxWarp>
              <a:noAutofit/>
            </a:bodyPr>
            <a:lstStyle/>
            <a:p>
              <a:pPr algn="ctr" defTabSz="1219414" fontAlgn="t">
                <a:spcBef>
                  <a:spcPct val="0"/>
                </a:spcBef>
                <a:spcAft>
                  <a:spcPct val="0"/>
                </a:spcAft>
              </a:pPr>
              <a:endParaRPr 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TextBox 28"/>
            <p:cNvSpPr txBox="1"/>
            <p:nvPr/>
          </p:nvSpPr>
          <p:spPr bwMode="gray">
            <a:xfrm>
              <a:off x="9090134" y="2676857"/>
              <a:ext cx="1353708" cy="687432"/>
            </a:xfrm>
            <a:prstGeom prst="rect">
              <a:avLst/>
            </a:prstGeom>
            <a:noFill/>
          </p:spPr>
          <p:txBody>
            <a:bodyPr wrap="square" rtlCol="0">
              <a:spAutoFit/>
            </a:bodyPr>
            <a:lstStyle/>
            <a:p>
              <a:pPr algn="ctr"/>
              <a:r>
                <a:rPr lang="ru-RU" sz="1200"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Контроллер</a:t>
              </a:r>
            </a:p>
            <a:p>
              <a:pPr algn="ctr"/>
              <a:r>
                <a:rPr lang="ru-RU" sz="1200"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Инициатор</a:t>
              </a:r>
            </a:p>
            <a:p>
              <a:pPr algn="ctr"/>
              <a:endParaRPr lang="zh-CN" altLang="en-US" sz="1467"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TextBox 35"/>
            <p:cNvSpPr txBox="1"/>
            <p:nvPr/>
          </p:nvSpPr>
          <p:spPr bwMode="gray">
            <a:xfrm>
              <a:off x="8958501" y="4297864"/>
              <a:ext cx="1569796" cy="461665"/>
            </a:xfrm>
            <a:prstGeom prst="rect">
              <a:avLst/>
            </a:prstGeom>
            <a:noFill/>
          </p:spPr>
          <p:txBody>
            <a:bodyPr wrap="square" rtlCol="0">
              <a:spAutoFit/>
            </a:bodyPr>
            <a:lstStyle/>
            <a:p>
              <a:pPr algn="ctr"/>
              <a:r>
                <a:rPr lang="ru-RU" sz="1200"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Целевое устройство</a:t>
              </a:r>
            </a:p>
          </p:txBody>
        </p:sp>
        <p:cxnSp>
          <p:nvCxnSpPr>
            <p:cNvPr id="61" name="Straight Arrow Connector 53"/>
            <p:cNvCxnSpPr/>
            <p:nvPr/>
          </p:nvCxnSpPr>
          <p:spPr bwMode="gray">
            <a:xfrm>
              <a:off x="7624890" y="2112166"/>
              <a:ext cx="0" cy="393167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25"/>
            <p:cNvCxnSpPr>
              <a:stCxn id="55" idx="2"/>
              <a:endCxn id="56" idx="0"/>
            </p:cNvCxnSpPr>
            <p:nvPr/>
          </p:nvCxnSpPr>
          <p:spPr bwMode="gray">
            <a:xfrm>
              <a:off x="9754462" y="1929468"/>
              <a:ext cx="0" cy="365396"/>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40"/>
            <p:cNvCxnSpPr/>
            <p:nvPr/>
          </p:nvCxnSpPr>
          <p:spPr bwMode="gray">
            <a:xfrm flipH="1">
              <a:off x="9754361" y="2751607"/>
              <a:ext cx="203" cy="2629606"/>
            </a:xfrm>
            <a:prstGeom prst="line">
              <a:avLst/>
            </a:prstGeom>
            <a:noFill/>
            <a:ln cmpd="dbl">
              <a:solidFill>
                <a:schemeClr val="bg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1365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ru-RU" dirty="0"/>
              <a:t>По окончании данного курса слушатели получат следующие знания и навыки:</a:t>
            </a:r>
          </a:p>
          <a:p>
            <a:pPr lvl="1"/>
            <a:r>
              <a:rPr lang="ru-RU" dirty="0"/>
              <a:t>основные протоколы, используемые в системах хранения;</a:t>
            </a:r>
          </a:p>
          <a:p>
            <a:pPr lvl="1"/>
            <a:r>
              <a:rPr lang="ru-RU" dirty="0"/>
              <a:t>принципы работы и особенности таких протоколов.</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486964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Преимущества и приложения NVMe</a:t>
            </a:r>
          </a:p>
        </p:txBody>
      </p:sp>
      <p:grpSp>
        <p:nvGrpSpPr>
          <p:cNvPr id="78" name="组合 77"/>
          <p:cNvGrpSpPr/>
          <p:nvPr/>
        </p:nvGrpSpPr>
        <p:grpSpPr>
          <a:xfrm>
            <a:off x="848052" y="1212248"/>
            <a:ext cx="10211830" cy="4666907"/>
            <a:chOff x="1235118" y="1754746"/>
            <a:chExt cx="10211830" cy="4666907"/>
          </a:xfrm>
        </p:grpSpPr>
        <p:sp>
          <p:nvSpPr>
            <p:cNvPr id="17" name="梯形 16"/>
            <p:cNvSpPr/>
            <p:nvPr/>
          </p:nvSpPr>
          <p:spPr>
            <a:xfrm>
              <a:off x="5287873" y="2561900"/>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梯形 18"/>
            <p:cNvSpPr/>
            <p:nvPr/>
          </p:nvSpPr>
          <p:spPr>
            <a:xfrm>
              <a:off x="5287873" y="4129681"/>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梯形 21"/>
            <p:cNvSpPr/>
            <p:nvPr/>
          </p:nvSpPr>
          <p:spPr>
            <a:xfrm>
              <a:off x="5271935" y="5693224"/>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平行四边形 4"/>
            <p:cNvSpPr/>
            <p:nvPr/>
          </p:nvSpPr>
          <p:spPr>
            <a:xfrm>
              <a:off x="1340352" y="2464534"/>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文本框 5"/>
            <p:cNvSpPr txBox="1"/>
            <p:nvPr/>
          </p:nvSpPr>
          <p:spPr>
            <a:xfrm>
              <a:off x="2755039" y="2018720"/>
              <a:ext cx="1592103"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Сервер Fusion</a:t>
              </a:r>
            </a:p>
          </p:txBody>
        </p:sp>
        <p:sp>
          <p:nvSpPr>
            <p:cNvPr id="7" name="文本框 6"/>
            <p:cNvSpPr txBox="1"/>
            <p:nvPr/>
          </p:nvSpPr>
          <p:spPr>
            <a:xfrm>
              <a:off x="2900094" y="3023575"/>
              <a:ext cx="1654987" cy="646331"/>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CloudEngine</a:t>
              </a:r>
            </a:p>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CE8800</a:t>
              </a:r>
            </a:p>
          </p:txBody>
        </p:sp>
        <p:sp>
          <p:nvSpPr>
            <p:cNvPr id="8" name="文本框 7"/>
            <p:cNvSpPr txBox="1"/>
            <p:nvPr/>
          </p:nvSpPr>
          <p:spPr>
            <a:xfrm>
              <a:off x="2900012" y="3908530"/>
              <a:ext cx="1524783" cy="84096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Huawei OceanStor</a:t>
              </a:r>
            </a:p>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Dorado</a:t>
              </a:r>
            </a:p>
          </p:txBody>
        </p:sp>
        <p:sp>
          <p:nvSpPr>
            <p:cNvPr id="9" name="文本框 8"/>
            <p:cNvSpPr txBox="1"/>
            <p:nvPr/>
          </p:nvSpPr>
          <p:spPr>
            <a:xfrm>
              <a:off x="2827130" y="5539890"/>
              <a:ext cx="1515502" cy="300496"/>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NVMe SSD</a:t>
              </a:r>
            </a:p>
          </p:txBody>
        </p:sp>
        <p:sp>
          <p:nvSpPr>
            <p:cNvPr id="13" name="上下箭头 12"/>
            <p:cNvSpPr/>
            <p:nvPr/>
          </p:nvSpPr>
          <p:spPr>
            <a:xfrm>
              <a:off x="4485501" y="2111464"/>
              <a:ext cx="533400" cy="4052454"/>
            </a:xfrm>
            <a:prstGeom prst="upDown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100GE NVMe-oF</a:t>
              </a:r>
            </a:p>
          </p:txBody>
        </p:sp>
        <p:sp>
          <p:nvSpPr>
            <p:cNvPr id="14" name="平行四边形 13"/>
            <p:cNvSpPr/>
            <p:nvPr/>
          </p:nvSpPr>
          <p:spPr>
            <a:xfrm>
              <a:off x="1340352" y="3629589"/>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平行四边形 14"/>
            <p:cNvSpPr/>
            <p:nvPr/>
          </p:nvSpPr>
          <p:spPr>
            <a:xfrm>
              <a:off x="1340352" y="4799387"/>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平行四边形 15"/>
            <p:cNvSpPr/>
            <p:nvPr/>
          </p:nvSpPr>
          <p:spPr>
            <a:xfrm>
              <a:off x="1340351" y="5969185"/>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5637431" y="1913857"/>
              <a:ext cx="1906291" cy="584775"/>
            </a:xfrm>
            <a:prstGeom prst="rect">
              <a:avLst/>
            </a:prstGeom>
            <a:noFill/>
          </p:spPr>
          <p:txBody>
            <a:bodyPr wrap="square" rtlCol="0">
              <a:noAutofit/>
            </a:bodyPr>
            <a:lstStyle/>
            <a:p>
              <a:pPr algn="ctr" fontAlgn="ct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Over Fabric</a:t>
              </a:r>
            </a:p>
            <a:p>
              <a:pPr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Сквозной 100GE</a:t>
              </a:r>
            </a:p>
          </p:txBody>
        </p:sp>
        <p:sp>
          <p:nvSpPr>
            <p:cNvPr id="20" name="文本框 19"/>
            <p:cNvSpPr txBox="1"/>
            <p:nvPr/>
          </p:nvSpPr>
          <p:spPr>
            <a:xfrm>
              <a:off x="5123028" y="3271268"/>
              <a:ext cx="2836289" cy="584775"/>
            </a:xfrm>
            <a:prstGeom prst="rect">
              <a:avLst/>
            </a:prstGeom>
            <a:noFill/>
          </p:spPr>
          <p:txBody>
            <a:bodyPr wrap="square" rtlCol="0">
              <a:noAutofit/>
            </a:bodyPr>
            <a:lstStyle/>
            <a:p>
              <a:pPr algn="ctr" fontAlgn="ctr"/>
              <a:r>
                <a:rPr lang="ru-RU" sz="1600" dirty="0" smtClean="0">
                  <a:latin typeface="Huawei Sans" panose="020C0503030203020204" pitchFamily="34" charset="0"/>
                  <a:ea typeface="方正兰亭黑简体" panose="02000000000000000000" pitchFamily="2" charset="-122"/>
                  <a:sym typeface="Huawei Sans" panose="020C0503030203020204" pitchFamily="34" charset="0"/>
                </a:rPr>
                <a:t>Сквозная</a:t>
              </a:r>
              <a:r>
                <a:rPr lang="ru-RU" sz="1600" b="1" dirty="0" smtClean="0">
                  <a:latin typeface="Huawei Sans" panose="020C0503030203020204" pitchFamily="34" charset="0"/>
                  <a:ea typeface="方正兰亭黑简体" panose="02000000000000000000" pitchFamily="2" charset="-122"/>
                  <a:sym typeface="Huawei Sans" panose="020C0503030203020204" pitchFamily="34" charset="0"/>
                </a:rPr>
                <a:t> разгрузка </a:t>
              </a: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оборудования </a:t>
              </a:r>
              <a:endParaRPr lang="ru-RU" sz="1600"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600" dirty="0" smtClean="0">
                  <a:latin typeface="Huawei Sans" panose="020C0503030203020204" pitchFamily="34" charset="0"/>
                  <a:ea typeface="方正兰亭黑简体" panose="02000000000000000000" pitchFamily="2" charset="-122"/>
                  <a:sym typeface="Huawei Sans" panose="020C0503030203020204" pitchFamily="34" charset="0"/>
                </a:rPr>
                <a:t>Протокол </a:t>
              </a:r>
              <a:r>
                <a:rPr lang="ru-RU" sz="1600" dirty="0">
                  <a:latin typeface="Huawei Sans" panose="020C0503030203020204" pitchFamily="34" charset="0"/>
                  <a:ea typeface="方正兰亭黑简体" panose="02000000000000000000" pitchFamily="2" charset="-122"/>
                  <a:sym typeface="Huawei Sans" panose="020C0503030203020204" pitchFamily="34" charset="0"/>
                </a:rPr>
                <a:t>NVMe-oF</a:t>
              </a:r>
            </a:p>
          </p:txBody>
        </p:sp>
        <p:sp>
          <p:nvSpPr>
            <p:cNvPr id="21" name="文本框 20"/>
            <p:cNvSpPr txBox="1"/>
            <p:nvPr/>
          </p:nvSpPr>
          <p:spPr>
            <a:xfrm>
              <a:off x="5275941" y="5072621"/>
              <a:ext cx="2505814" cy="584775"/>
            </a:xfrm>
            <a:prstGeom prst="rect">
              <a:avLst/>
            </a:prstGeom>
            <a:noFill/>
          </p:spPr>
          <p:txBody>
            <a:bodyPr wrap="square" rtlCol="0">
              <a:noAutofit/>
            </a:bodyPr>
            <a:lstStyle/>
            <a:p>
              <a:pPr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Сквозной </a:t>
              </a: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DIF</a:t>
              </a:r>
            </a:p>
            <a:p>
              <a:pPr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Защита целостности данных</a:t>
              </a:r>
            </a:p>
          </p:txBody>
        </p:sp>
        <p:grpSp>
          <p:nvGrpSpPr>
            <p:cNvPr id="32" name="组合 31"/>
            <p:cNvGrpSpPr/>
            <p:nvPr/>
          </p:nvGrpSpPr>
          <p:grpSpPr>
            <a:xfrm>
              <a:off x="8144646" y="1754746"/>
              <a:ext cx="2978658" cy="1665796"/>
              <a:chOff x="8657167" y="1696102"/>
              <a:chExt cx="2978658" cy="1665796"/>
            </a:xfrm>
          </p:grpSpPr>
          <p:grpSp>
            <p:nvGrpSpPr>
              <p:cNvPr id="28" name="组合 27"/>
              <p:cNvGrpSpPr/>
              <p:nvPr/>
            </p:nvGrpSpPr>
            <p:grpSpPr>
              <a:xfrm>
                <a:off x="8657167" y="1898073"/>
                <a:ext cx="2387600" cy="1048327"/>
                <a:chOff x="8657167" y="1898073"/>
                <a:chExt cx="2387600" cy="1048327"/>
              </a:xfrm>
            </p:grpSpPr>
            <p:sp>
              <p:nvSpPr>
                <p:cNvPr id="23" name="梯形 22"/>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梯形 23"/>
                <p:cNvSpPr/>
                <p:nvPr/>
              </p:nvSpPr>
              <p:spPr>
                <a:xfrm rot="16200000">
                  <a:off x="9787978" y="2237751"/>
                  <a:ext cx="1018024"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直接箭头连接符 25"/>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8877396" y="2777122"/>
                <a:ext cx="541031" cy="384615"/>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FC</a:t>
                </a:r>
              </a:p>
            </p:txBody>
          </p:sp>
          <p:sp>
            <p:nvSpPr>
              <p:cNvPr id="30" name="文本框 29"/>
              <p:cNvSpPr txBox="1"/>
              <p:nvPr/>
            </p:nvSpPr>
            <p:spPr>
              <a:xfrm>
                <a:off x="9745355" y="2777123"/>
                <a:ext cx="1224768" cy="584775"/>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NVMe-oF</a:t>
                </a:r>
              </a:p>
            </p:txBody>
          </p:sp>
          <p:sp>
            <p:nvSpPr>
              <p:cNvPr id="31" name="文本框 30"/>
              <p:cNvSpPr txBox="1"/>
              <p:nvPr/>
            </p:nvSpPr>
            <p:spPr>
              <a:xfrm>
                <a:off x="10694658" y="1696102"/>
                <a:ext cx="941167" cy="356717"/>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IOPS</a:t>
                </a:r>
              </a:p>
            </p:txBody>
          </p:sp>
        </p:grpSp>
        <p:grpSp>
          <p:nvGrpSpPr>
            <p:cNvPr id="75" name="组合 74"/>
            <p:cNvGrpSpPr/>
            <p:nvPr/>
          </p:nvGrpSpPr>
          <p:grpSpPr>
            <a:xfrm>
              <a:off x="8144646" y="3209203"/>
              <a:ext cx="3302302" cy="1711895"/>
              <a:chOff x="8628433" y="3197277"/>
              <a:chExt cx="3302302" cy="1711895"/>
            </a:xfrm>
          </p:grpSpPr>
          <p:grpSp>
            <p:nvGrpSpPr>
              <p:cNvPr id="51" name="组合 50"/>
              <p:cNvGrpSpPr/>
              <p:nvPr/>
            </p:nvGrpSpPr>
            <p:grpSpPr>
              <a:xfrm>
                <a:off x="8628433" y="3436412"/>
                <a:ext cx="3302302" cy="1472760"/>
                <a:chOff x="8657167" y="1889138"/>
                <a:chExt cx="3302302" cy="1472760"/>
              </a:xfrm>
            </p:grpSpPr>
            <p:grpSp>
              <p:nvGrpSpPr>
                <p:cNvPr id="52" name="组合 51"/>
                <p:cNvGrpSpPr/>
                <p:nvPr/>
              </p:nvGrpSpPr>
              <p:grpSpPr>
                <a:xfrm>
                  <a:off x="8657167" y="1974272"/>
                  <a:ext cx="2387600" cy="972128"/>
                  <a:chOff x="8657167" y="1974272"/>
                  <a:chExt cx="2387600" cy="972128"/>
                </a:xfrm>
              </p:grpSpPr>
              <p:sp>
                <p:nvSpPr>
                  <p:cNvPr id="56" name="梯形 55"/>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梯形 56"/>
                  <p:cNvSpPr/>
                  <p:nvPr/>
                </p:nvSpPr>
                <p:spPr>
                  <a:xfrm rot="16200000">
                    <a:off x="9952789" y="2402560"/>
                    <a:ext cx="688404"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9" name="直接箭头连接符 58"/>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8877396" y="2777122"/>
                  <a:ext cx="541031" cy="413169"/>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FC</a:t>
                  </a:r>
                </a:p>
              </p:txBody>
            </p:sp>
            <p:sp>
              <p:nvSpPr>
                <p:cNvPr id="54" name="文本框 53"/>
                <p:cNvSpPr txBox="1"/>
                <p:nvPr/>
              </p:nvSpPr>
              <p:spPr>
                <a:xfrm>
                  <a:off x="9745355" y="2777123"/>
                  <a:ext cx="1224768" cy="584775"/>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NVMe-oF</a:t>
                  </a:r>
                </a:p>
              </p:txBody>
            </p:sp>
            <p:sp>
              <p:nvSpPr>
                <p:cNvPr id="55" name="文本框 54"/>
                <p:cNvSpPr txBox="1"/>
                <p:nvPr/>
              </p:nvSpPr>
              <p:spPr>
                <a:xfrm>
                  <a:off x="10733014" y="1889138"/>
                  <a:ext cx="1226455" cy="338554"/>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Задержка</a:t>
                  </a:r>
                </a:p>
              </p:txBody>
            </p:sp>
          </p:grpSp>
          <p:cxnSp>
            <p:nvCxnSpPr>
              <p:cNvPr id="62" name="直接箭头连接符 61"/>
              <p:cNvCxnSpPr/>
              <p:nvPr/>
            </p:nvCxnSpPr>
            <p:spPr>
              <a:xfrm>
                <a:off x="9418427" y="3551730"/>
                <a:ext cx="563773" cy="140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9485039" y="3197277"/>
                <a:ext cx="1362874"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Сокращение на </a:t>
                </a: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50%</a:t>
                </a:r>
              </a:p>
            </p:txBody>
          </p:sp>
        </p:grpSp>
        <p:grpSp>
          <p:nvGrpSpPr>
            <p:cNvPr id="76" name="组合 75"/>
            <p:cNvGrpSpPr/>
            <p:nvPr/>
          </p:nvGrpSpPr>
          <p:grpSpPr>
            <a:xfrm>
              <a:off x="8144646" y="4737871"/>
              <a:ext cx="2883915" cy="1683782"/>
              <a:chOff x="8628433" y="4619776"/>
              <a:chExt cx="2883915" cy="1683782"/>
            </a:xfrm>
          </p:grpSpPr>
          <p:grpSp>
            <p:nvGrpSpPr>
              <p:cNvPr id="64" name="组合 63"/>
              <p:cNvGrpSpPr/>
              <p:nvPr/>
            </p:nvGrpSpPr>
            <p:grpSpPr>
              <a:xfrm>
                <a:off x="8628433" y="4830798"/>
                <a:ext cx="2883915" cy="1472760"/>
                <a:chOff x="8657167" y="1889138"/>
                <a:chExt cx="2883915" cy="1472760"/>
              </a:xfrm>
            </p:grpSpPr>
            <p:grpSp>
              <p:nvGrpSpPr>
                <p:cNvPr id="65" name="组合 64"/>
                <p:cNvGrpSpPr/>
                <p:nvPr/>
              </p:nvGrpSpPr>
              <p:grpSpPr>
                <a:xfrm>
                  <a:off x="8657167" y="1974272"/>
                  <a:ext cx="2387600" cy="972128"/>
                  <a:chOff x="8657167" y="1974272"/>
                  <a:chExt cx="2387600" cy="972128"/>
                </a:xfrm>
              </p:grpSpPr>
              <p:sp>
                <p:nvSpPr>
                  <p:cNvPr id="69" name="梯形 68"/>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梯形 69"/>
                  <p:cNvSpPr/>
                  <p:nvPr/>
                </p:nvSpPr>
                <p:spPr>
                  <a:xfrm rot="16200000">
                    <a:off x="10028185" y="2477957"/>
                    <a:ext cx="537612"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矩形 70"/>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2" name="直接箭头连接符 71"/>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6" name="文本框 65"/>
                <p:cNvSpPr txBox="1"/>
                <p:nvPr/>
              </p:nvSpPr>
              <p:spPr>
                <a:xfrm>
                  <a:off x="8877396" y="2777123"/>
                  <a:ext cx="541031" cy="413168"/>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FC</a:t>
                  </a:r>
                </a:p>
              </p:txBody>
            </p:sp>
            <p:sp>
              <p:nvSpPr>
                <p:cNvPr id="67" name="文本框 66"/>
                <p:cNvSpPr txBox="1"/>
                <p:nvPr/>
              </p:nvSpPr>
              <p:spPr>
                <a:xfrm>
                  <a:off x="9745355" y="2777123"/>
                  <a:ext cx="1224768" cy="584775"/>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NVMe-oF</a:t>
                  </a:r>
                </a:p>
              </p:txBody>
            </p:sp>
            <p:sp>
              <p:nvSpPr>
                <p:cNvPr id="68" name="文本框 67"/>
                <p:cNvSpPr txBox="1"/>
                <p:nvPr/>
              </p:nvSpPr>
              <p:spPr>
                <a:xfrm>
                  <a:off x="10733013" y="1889138"/>
                  <a:ext cx="808069" cy="306719"/>
                </a:xfrm>
                <a:prstGeom prst="rect">
                  <a:avLst/>
                </a:prstGeom>
                <a:noFill/>
              </p:spPr>
              <p:txBody>
                <a:bodyPr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TCO</a:t>
                  </a:r>
                </a:p>
              </p:txBody>
            </p:sp>
          </p:grpSp>
          <p:cxnSp>
            <p:nvCxnSpPr>
              <p:cNvPr id="73" name="直接箭头连接符 72"/>
              <p:cNvCxnSpPr/>
              <p:nvPr/>
            </p:nvCxnSpPr>
            <p:spPr>
              <a:xfrm>
                <a:off x="9418427" y="4946116"/>
                <a:ext cx="563773" cy="140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9530054" y="4619776"/>
                <a:ext cx="1362874"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Сокращение на </a:t>
                </a: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66%</a:t>
                </a:r>
              </a:p>
            </p:txBody>
          </p:sp>
        </p:grpSp>
        <p:pic>
          <p:nvPicPr>
            <p:cNvPr id="77" name="Picture 3" descr="C:\Users\h00254799\Desktop\OceanStor Dorado6000 V3.png"/>
            <p:cNvPicPr>
              <a:picLocks noChangeAspect="1" noChangeArrowheads="1"/>
            </p:cNvPicPr>
            <p:nvPr/>
          </p:nvPicPr>
          <p:blipFill>
            <a:blip r:embed="rId3" cstate="print"/>
            <a:stretch>
              <a:fillRect/>
            </a:stretch>
          </p:blipFill>
          <p:spPr bwMode="auto">
            <a:xfrm>
              <a:off x="1235118" y="4180017"/>
              <a:ext cx="1675035" cy="590557"/>
            </a:xfrm>
            <a:prstGeom prst="rect">
              <a:avLst/>
            </a:prstGeom>
            <a:noFill/>
            <a:ln>
              <a:noFill/>
            </a:ln>
          </p:spPr>
        </p:pic>
      </p:grpSp>
      <p:pic>
        <p:nvPicPr>
          <p:cNvPr id="4" name="图片 3"/>
          <p:cNvPicPr>
            <a:picLocks noChangeAspect="1"/>
          </p:cNvPicPr>
          <p:nvPr/>
        </p:nvPicPr>
        <p:blipFill rotWithShape="1">
          <a:blip r:embed="rId4"/>
          <a:srcRect l="7457" t="9348" r="7757" b="8276"/>
          <a:stretch/>
        </p:blipFill>
        <p:spPr>
          <a:xfrm>
            <a:off x="950824" y="1053036"/>
            <a:ext cx="1433246" cy="795731"/>
          </a:xfrm>
          <a:prstGeom prst="rect">
            <a:avLst/>
          </a:prstGeom>
        </p:spPr>
      </p:pic>
      <p:pic>
        <p:nvPicPr>
          <p:cNvPr id="11" name="图片 10"/>
          <p:cNvPicPr>
            <a:picLocks noChangeAspect="1"/>
          </p:cNvPicPr>
          <p:nvPr/>
        </p:nvPicPr>
        <p:blipFill rotWithShape="1">
          <a:blip r:embed="rId5"/>
          <a:srcRect t="11021" b="9760"/>
          <a:stretch/>
        </p:blipFill>
        <p:spPr>
          <a:xfrm>
            <a:off x="847807" y="2380011"/>
            <a:ext cx="1660390" cy="579666"/>
          </a:xfrm>
          <a:prstGeom prst="rect">
            <a:avLst/>
          </a:prstGeom>
        </p:spPr>
      </p:pic>
      <p:pic>
        <p:nvPicPr>
          <p:cNvPr id="12" name="图片 11"/>
          <p:cNvPicPr>
            <a:picLocks noChangeAspect="1"/>
          </p:cNvPicPr>
          <p:nvPr/>
        </p:nvPicPr>
        <p:blipFill rotWithShape="1">
          <a:blip r:embed="rId6"/>
          <a:srcRect l="5437" b="2103"/>
          <a:stretch/>
        </p:blipFill>
        <p:spPr>
          <a:xfrm>
            <a:off x="1093692" y="4530123"/>
            <a:ext cx="1147509" cy="812357"/>
          </a:xfrm>
          <a:prstGeom prst="rect">
            <a:avLst/>
          </a:prstGeom>
        </p:spPr>
      </p:pic>
    </p:spTree>
    <p:extLst>
      <p:ext uri="{BB962C8B-B14F-4D97-AF65-F5344CB8AC3E}">
        <p14:creationId xmlns:p14="http://schemas.microsoft.com/office/powerpoint/2010/main" val="3792480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dirty="0">
                <a:solidFill>
                  <a:schemeClr val="bg1">
                    <a:lumMod val="50000"/>
                  </a:schemeClr>
                </a:solidFill>
                <a:sym typeface="Huawei Sans" panose="020C0503030203020204" pitchFamily="34" charset="0"/>
              </a:rPr>
              <a:t>SCSI</a:t>
            </a:r>
          </a:p>
          <a:p>
            <a:r>
              <a:rPr lang="ru-RU" dirty="0">
                <a:solidFill>
                  <a:schemeClr val="bg1">
                    <a:lumMod val="50000"/>
                  </a:schemeClr>
                </a:solidFill>
                <a:sym typeface="Huawei Sans" panose="020C0503030203020204" pitchFamily="34" charset="0"/>
              </a:rPr>
              <a:t>iSCSI, </a:t>
            </a:r>
            <a:r>
              <a:rPr lang="ru-RU" dirty="0" smtClean="0">
                <a:solidFill>
                  <a:schemeClr val="bg1">
                    <a:lumMod val="50000"/>
                  </a:schemeClr>
                </a:solidFill>
                <a:sym typeface="Huawei Sans" panose="020C0503030203020204" pitchFamily="34" charset="0"/>
              </a:rPr>
              <a:t>FC и </a:t>
            </a:r>
            <a:r>
              <a:rPr lang="ru-RU" dirty="0">
                <a:solidFill>
                  <a:schemeClr val="bg1">
                    <a:lumMod val="50000"/>
                  </a:schemeClr>
                </a:solidFill>
                <a:sym typeface="Huawei Sans" panose="020C0503030203020204" pitchFamily="34" charset="0"/>
              </a:rPr>
              <a:t>FCoE</a:t>
            </a:r>
          </a:p>
          <a:p>
            <a:r>
              <a:rPr lang="ru-RU" dirty="0">
                <a:solidFill>
                  <a:schemeClr val="bg1">
                    <a:lumMod val="50000"/>
                  </a:schemeClr>
                </a:solidFill>
                <a:sym typeface="Huawei Sans" panose="020C0503030203020204" pitchFamily="34" charset="0"/>
              </a:rPr>
              <a:t>SAS и SATA</a:t>
            </a:r>
          </a:p>
          <a:p>
            <a:r>
              <a:rPr lang="ru-RU" dirty="0">
                <a:solidFill>
                  <a:schemeClr val="bg1">
                    <a:lumMod val="50000"/>
                  </a:schemeClr>
                </a:solidFill>
                <a:sym typeface="Huawei Sans" panose="020C0503030203020204" pitchFamily="34" charset="0"/>
              </a:rPr>
              <a:t>PCIe и NVMe</a:t>
            </a:r>
          </a:p>
          <a:p>
            <a:r>
              <a:rPr lang="ru-RU" b="1" dirty="0">
                <a:sym typeface="Huawei Sans" panose="020C0503030203020204" pitchFamily="34" charset="0"/>
              </a:rPr>
              <a:t>RDMA и IB</a:t>
            </a:r>
          </a:p>
          <a:p>
            <a:r>
              <a:rPr lang="ru-RU" dirty="0">
                <a:solidFill>
                  <a:schemeClr val="bg1">
                    <a:lumMod val="50000"/>
                  </a:schemeClr>
                </a:solidFill>
                <a:sym typeface="Huawei Sans" panose="020C0503030203020204" pitchFamily="34" charset="0"/>
              </a:rPr>
              <a:t>CIFS, NFS и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958745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RDMA</a:t>
            </a:r>
          </a:p>
        </p:txBody>
      </p:sp>
      <p:sp>
        <p:nvSpPr>
          <p:cNvPr id="3" name="文本占位符 2"/>
          <p:cNvSpPr>
            <a:spLocks noGrp="1"/>
          </p:cNvSpPr>
          <p:nvPr>
            <p:ph type="body" sz="quarter" idx="10"/>
          </p:nvPr>
        </p:nvSpPr>
        <p:spPr>
          <a:xfrm>
            <a:off x="731838" y="1052514"/>
            <a:ext cx="5682510" cy="4875042"/>
          </a:xfrm>
        </p:spPr>
        <p:txBody>
          <a:bodyPr wrap="square">
            <a:noAutofit/>
          </a:bodyPr>
          <a:lstStyle/>
          <a:p>
            <a:pPr algn="l"/>
            <a:r>
              <a:rPr lang="ru-RU" dirty="0"/>
              <a:t>RDMA — это сокращение от Remote Direct Memory Access, метод передачи данных в буфере между прикладным программным обеспечением на двух серверах по сети.</a:t>
            </a:r>
          </a:p>
          <a:p>
            <a:pPr lvl="1"/>
            <a:r>
              <a:rPr lang="ru-RU" dirty="0"/>
              <a:t>Низкая задержка</a:t>
            </a:r>
          </a:p>
          <a:p>
            <a:pPr lvl="1"/>
            <a:r>
              <a:rPr lang="ru-RU" dirty="0"/>
              <a:t>Высокая пропускная способность</a:t>
            </a:r>
          </a:p>
          <a:p>
            <a:pPr lvl="1"/>
            <a:r>
              <a:rPr lang="ru-RU" dirty="0"/>
              <a:t>Низкая загрузка ресурсов ЦП и ОС</a:t>
            </a:r>
          </a:p>
          <a:p>
            <a:pPr algn="l"/>
            <a:endParaRPr lang="en-US" altLang="zh-CN" dirty="0" smtClean="0">
              <a:sym typeface="Huawei Sans" panose="020C0503030203020204" pitchFamily="34" charset="0"/>
            </a:endParaRPr>
          </a:p>
          <a:p>
            <a:pPr algn="l"/>
            <a:endParaRPr lang="en-US" altLang="zh-CN" dirty="0">
              <a:sym typeface="Huawei Sans" panose="020C0503030203020204" pitchFamily="34" charset="0"/>
            </a:endParaRPr>
          </a:p>
        </p:txBody>
      </p:sp>
      <p:grpSp>
        <p:nvGrpSpPr>
          <p:cNvPr id="13" name="组合 12"/>
          <p:cNvGrpSpPr/>
          <p:nvPr/>
        </p:nvGrpSpPr>
        <p:grpSpPr>
          <a:xfrm>
            <a:off x="6539780" y="1646186"/>
            <a:ext cx="4776321" cy="3900605"/>
            <a:chOff x="6539780" y="1646186"/>
            <a:chExt cx="4776321" cy="3900605"/>
          </a:xfrm>
        </p:grpSpPr>
        <p:sp>
          <p:nvSpPr>
            <p:cNvPr id="12" name="圆角矩形 11"/>
            <p:cNvSpPr/>
            <p:nvPr/>
          </p:nvSpPr>
          <p:spPr>
            <a:xfrm>
              <a:off x="6686109" y="3219923"/>
              <a:ext cx="1781597" cy="13001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noAutofit/>
            </a:bodyPr>
            <a:lstStyle/>
            <a:p>
              <a:pP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ОС</a:t>
              </a:r>
            </a:p>
          </p:txBody>
        </p:sp>
        <p:sp>
          <p:nvSpPr>
            <p:cNvPr id="11" name="圆角矩形 10"/>
            <p:cNvSpPr/>
            <p:nvPr/>
          </p:nvSpPr>
          <p:spPr>
            <a:xfrm>
              <a:off x="6810865" y="4021849"/>
              <a:ext cx="1339230" cy="38765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Драйвер</a:t>
              </a:r>
            </a:p>
          </p:txBody>
        </p:sp>
        <p:sp>
          <p:nvSpPr>
            <p:cNvPr id="10" name="圆角矩形 9"/>
            <p:cNvSpPr/>
            <p:nvPr/>
          </p:nvSpPr>
          <p:spPr>
            <a:xfrm>
              <a:off x="7035416" y="3379043"/>
              <a:ext cx="1339230" cy="38765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TCP/IP</a:t>
              </a:r>
            </a:p>
          </p:txBody>
        </p:sp>
        <p:sp>
          <p:nvSpPr>
            <p:cNvPr id="4" name="圆角矩形 3"/>
            <p:cNvSpPr/>
            <p:nvPr/>
          </p:nvSpPr>
          <p:spPr>
            <a:xfrm>
              <a:off x="6539780" y="2446393"/>
              <a:ext cx="1610315" cy="61499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Приложение</a:t>
              </a:r>
            </a:p>
          </p:txBody>
        </p:sp>
        <p:sp>
          <p:nvSpPr>
            <p:cNvPr id="5" name="圆角矩形 4"/>
            <p:cNvSpPr/>
            <p:nvPr/>
          </p:nvSpPr>
          <p:spPr>
            <a:xfrm>
              <a:off x="6772419" y="4607865"/>
              <a:ext cx="1610316" cy="6857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Адаптер</a:t>
              </a:r>
            </a:p>
          </p:txBody>
        </p:sp>
        <p:sp>
          <p:nvSpPr>
            <p:cNvPr id="6" name="圆角矩形 5"/>
            <p:cNvSpPr/>
            <p:nvPr/>
          </p:nvSpPr>
          <p:spPr>
            <a:xfrm>
              <a:off x="7678731" y="4792253"/>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Буфер</a:t>
              </a:r>
            </a:p>
          </p:txBody>
        </p:sp>
        <p:sp>
          <p:nvSpPr>
            <p:cNvPr id="7" name="圆角矩形 6"/>
            <p:cNvSpPr/>
            <p:nvPr/>
          </p:nvSpPr>
          <p:spPr>
            <a:xfrm>
              <a:off x="7662548" y="2560063"/>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Буфер</a:t>
              </a:r>
            </a:p>
          </p:txBody>
        </p:sp>
        <p:sp>
          <p:nvSpPr>
            <p:cNvPr id="8" name="圆角矩形 7"/>
            <p:cNvSpPr/>
            <p:nvPr/>
          </p:nvSpPr>
          <p:spPr>
            <a:xfrm>
              <a:off x="7662547" y="4049179"/>
              <a:ext cx="695915" cy="2850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Буфер</a:t>
              </a:r>
            </a:p>
          </p:txBody>
        </p:sp>
        <p:sp>
          <p:nvSpPr>
            <p:cNvPr id="9" name="圆角矩形 8"/>
            <p:cNvSpPr/>
            <p:nvPr/>
          </p:nvSpPr>
          <p:spPr>
            <a:xfrm>
              <a:off x="7662546" y="3434769"/>
              <a:ext cx="695915" cy="2762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Буфер</a:t>
              </a:r>
            </a:p>
          </p:txBody>
        </p:sp>
        <p:cxnSp>
          <p:nvCxnSpPr>
            <p:cNvPr id="14" name="直接箭头连接符 13"/>
            <p:cNvCxnSpPr>
              <a:stCxn id="7" idx="2"/>
              <a:endCxn id="6" idx="0"/>
            </p:cNvCxnSpPr>
            <p:nvPr/>
          </p:nvCxnSpPr>
          <p:spPr>
            <a:xfrm>
              <a:off x="8010506" y="2947717"/>
              <a:ext cx="16183" cy="184453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541800" y="2244092"/>
              <a:ext cx="2103931" cy="3285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6541800" y="1646186"/>
              <a:ext cx="1991251"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Традиционный способ</a:t>
              </a:r>
            </a:p>
          </p:txBody>
        </p:sp>
        <p:sp>
          <p:nvSpPr>
            <p:cNvPr id="18" name="文本框 17"/>
            <p:cNvSpPr txBox="1"/>
            <p:nvPr/>
          </p:nvSpPr>
          <p:spPr>
            <a:xfrm>
              <a:off x="9502453" y="1669745"/>
              <a:ext cx="1526380"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Режим RDMA</a:t>
              </a:r>
            </a:p>
          </p:txBody>
        </p:sp>
        <p:sp>
          <p:nvSpPr>
            <p:cNvPr id="19" name="圆角矩形 18"/>
            <p:cNvSpPr/>
            <p:nvPr/>
          </p:nvSpPr>
          <p:spPr>
            <a:xfrm>
              <a:off x="9356479" y="3237255"/>
              <a:ext cx="1227295" cy="12363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ОС</a:t>
              </a:r>
            </a:p>
          </p:txBody>
        </p:sp>
        <p:sp>
          <p:nvSpPr>
            <p:cNvPr id="21" name="圆角矩形 20"/>
            <p:cNvSpPr/>
            <p:nvPr/>
          </p:nvSpPr>
          <p:spPr>
            <a:xfrm>
              <a:off x="9659257" y="3610816"/>
              <a:ext cx="797065" cy="38765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TCP/IP</a:t>
              </a:r>
            </a:p>
          </p:txBody>
        </p:sp>
        <p:sp>
          <p:nvSpPr>
            <p:cNvPr id="22" name="圆角矩形 21"/>
            <p:cNvSpPr/>
            <p:nvPr/>
          </p:nvSpPr>
          <p:spPr>
            <a:xfrm>
              <a:off x="9206226" y="2435479"/>
              <a:ext cx="1695280" cy="61499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Приложение</a:t>
              </a:r>
            </a:p>
          </p:txBody>
        </p:sp>
        <p:sp>
          <p:nvSpPr>
            <p:cNvPr id="23" name="圆角矩形 22"/>
            <p:cNvSpPr/>
            <p:nvPr/>
          </p:nvSpPr>
          <p:spPr>
            <a:xfrm>
              <a:off x="9442796" y="4607865"/>
              <a:ext cx="1695280" cy="70304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Адаптер</a:t>
              </a:r>
            </a:p>
          </p:txBody>
        </p:sp>
        <p:sp>
          <p:nvSpPr>
            <p:cNvPr id="24" name="圆角矩形 23"/>
            <p:cNvSpPr/>
            <p:nvPr/>
          </p:nvSpPr>
          <p:spPr>
            <a:xfrm>
              <a:off x="10349101" y="4809585"/>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Буфер</a:t>
              </a:r>
            </a:p>
          </p:txBody>
        </p:sp>
        <p:sp>
          <p:nvSpPr>
            <p:cNvPr id="25" name="圆角矩形 24"/>
            <p:cNvSpPr/>
            <p:nvPr/>
          </p:nvSpPr>
          <p:spPr>
            <a:xfrm>
              <a:off x="10332918" y="2577395"/>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Буфер</a:t>
              </a:r>
            </a:p>
          </p:txBody>
        </p:sp>
        <p:cxnSp>
          <p:nvCxnSpPr>
            <p:cNvPr id="28" name="直接箭头连接符 27"/>
            <p:cNvCxnSpPr>
              <a:stCxn id="25" idx="2"/>
              <a:endCxn id="24" idx="0"/>
            </p:cNvCxnSpPr>
            <p:nvPr/>
          </p:nvCxnSpPr>
          <p:spPr>
            <a:xfrm>
              <a:off x="10680876" y="2965049"/>
              <a:ext cx="16183" cy="184453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9212170" y="2261424"/>
              <a:ext cx="2103931" cy="3285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圆角矩形 29"/>
            <p:cNvSpPr/>
            <p:nvPr/>
          </p:nvSpPr>
          <p:spPr>
            <a:xfrm>
              <a:off x="9552036" y="4683227"/>
              <a:ext cx="748511" cy="2674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ru-RU" sz="12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RDMA</a:t>
              </a:r>
            </a:p>
          </p:txBody>
        </p:sp>
      </p:grpSp>
    </p:spTree>
    <p:extLst>
      <p:ext uri="{BB962C8B-B14F-4D97-AF65-F5344CB8AC3E}">
        <p14:creationId xmlns:p14="http://schemas.microsoft.com/office/powerpoint/2010/main" val="4223175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Сеть передачи данных RDMA</a:t>
            </a:r>
          </a:p>
        </p:txBody>
      </p:sp>
      <p:sp>
        <p:nvSpPr>
          <p:cNvPr id="4" name="矩形 3"/>
          <p:cNvSpPr/>
          <p:nvPr/>
        </p:nvSpPr>
        <p:spPr>
          <a:xfrm>
            <a:off x="1793493" y="1144928"/>
            <a:ext cx="9002682" cy="36227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Приложение RDMA/ULP</a:t>
            </a:r>
          </a:p>
        </p:txBody>
      </p:sp>
      <p:cxnSp>
        <p:nvCxnSpPr>
          <p:cNvPr id="6" name="直接连接符 5"/>
          <p:cNvCxnSpPr/>
          <p:nvPr/>
        </p:nvCxnSpPr>
        <p:spPr>
          <a:xfrm>
            <a:off x="1793493" y="1673453"/>
            <a:ext cx="9002683"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bwMode="gray">
          <a:xfrm>
            <a:off x="5197609" y="1529159"/>
            <a:ext cx="2042048" cy="301770"/>
          </a:xfrm>
          <a:prstGeom prst="rect">
            <a:avLst/>
          </a:prstGeom>
          <a:solidFill>
            <a:schemeClr val="bg1"/>
          </a:solidFill>
          <a:ln>
            <a:noFill/>
          </a:ln>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RDMA API (Глаголы)</a:t>
            </a:r>
          </a:p>
        </p:txBody>
      </p:sp>
      <p:sp>
        <p:nvSpPr>
          <p:cNvPr id="8" name="矩形 7"/>
          <p:cNvSpPr/>
          <p:nvPr/>
        </p:nvSpPr>
        <p:spPr>
          <a:xfrm>
            <a:off x="1793493" y="1895044"/>
            <a:ext cx="9002682" cy="3582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Программный стек RDMA</a:t>
            </a:r>
          </a:p>
        </p:txBody>
      </p:sp>
      <p:sp>
        <p:nvSpPr>
          <p:cNvPr id="10" name="矩形 9"/>
          <p:cNvSpPr/>
          <p:nvPr/>
        </p:nvSpPr>
        <p:spPr>
          <a:xfrm>
            <a:off x="1793494" y="233301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Протокол транспортного уровня IB</a:t>
            </a:r>
          </a:p>
        </p:txBody>
      </p:sp>
      <p:sp>
        <p:nvSpPr>
          <p:cNvPr id="11" name="矩形 10"/>
          <p:cNvSpPr/>
          <p:nvPr/>
        </p:nvSpPr>
        <p:spPr>
          <a:xfrm>
            <a:off x="1793493" y="299912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сети IB</a:t>
            </a:r>
          </a:p>
        </p:txBody>
      </p:sp>
      <p:sp>
        <p:nvSpPr>
          <p:cNvPr id="12" name="矩形 11"/>
          <p:cNvSpPr/>
          <p:nvPr/>
        </p:nvSpPr>
        <p:spPr>
          <a:xfrm>
            <a:off x="1793494" y="3665232"/>
            <a:ext cx="2136370" cy="44888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IB</a:t>
            </a:r>
          </a:p>
        </p:txBody>
      </p:sp>
      <p:sp>
        <p:nvSpPr>
          <p:cNvPr id="13" name="矩形 12"/>
          <p:cNvSpPr/>
          <p:nvPr/>
        </p:nvSpPr>
        <p:spPr>
          <a:xfrm>
            <a:off x="1793493" y="4539706"/>
            <a:ext cx="2136370" cy="448887"/>
          </a:xfrm>
          <a:prstGeom prst="rect">
            <a:avLst/>
          </a:prstGeom>
          <a:solidFill>
            <a:srgbClr val="15B0E8"/>
          </a:solidFill>
          <a:ln>
            <a:solidFill>
              <a:srgbClr val="15B0E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Управление IB</a:t>
            </a:r>
          </a:p>
        </p:txBody>
      </p:sp>
      <p:sp>
        <p:nvSpPr>
          <p:cNvPr id="14" name="矩形 13"/>
          <p:cNvSpPr/>
          <p:nvPr/>
        </p:nvSpPr>
        <p:spPr>
          <a:xfrm>
            <a:off x="4082264" y="233301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Протокол транспортного уровня IB</a:t>
            </a:r>
          </a:p>
        </p:txBody>
      </p:sp>
      <p:sp>
        <p:nvSpPr>
          <p:cNvPr id="15" name="矩形 14"/>
          <p:cNvSpPr/>
          <p:nvPr/>
        </p:nvSpPr>
        <p:spPr>
          <a:xfrm>
            <a:off x="4082263" y="299912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сети IB</a:t>
            </a:r>
          </a:p>
        </p:txBody>
      </p:sp>
      <p:sp>
        <p:nvSpPr>
          <p:cNvPr id="16" name="矩形 15"/>
          <p:cNvSpPr/>
          <p:nvPr/>
        </p:nvSpPr>
        <p:spPr>
          <a:xfrm>
            <a:off x="4092539" y="3665232"/>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Ethernet</a:t>
            </a:r>
          </a:p>
        </p:txBody>
      </p:sp>
      <p:sp>
        <p:nvSpPr>
          <p:cNvPr id="17" name="矩形 16"/>
          <p:cNvSpPr/>
          <p:nvPr/>
        </p:nvSpPr>
        <p:spPr>
          <a:xfrm>
            <a:off x="4082263" y="4539706"/>
            <a:ext cx="2136370" cy="4488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Управление Ethernet/IP</a:t>
            </a:r>
          </a:p>
        </p:txBody>
      </p:sp>
      <p:sp>
        <p:nvSpPr>
          <p:cNvPr id="18" name="矩形 17"/>
          <p:cNvSpPr/>
          <p:nvPr/>
        </p:nvSpPr>
        <p:spPr>
          <a:xfrm>
            <a:off x="6371035" y="233301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Протокол транспортного уровня IB</a:t>
            </a:r>
          </a:p>
        </p:txBody>
      </p:sp>
      <p:sp>
        <p:nvSpPr>
          <p:cNvPr id="19" name="矩形 18"/>
          <p:cNvSpPr/>
          <p:nvPr/>
        </p:nvSpPr>
        <p:spPr>
          <a:xfrm>
            <a:off x="6381309" y="2999122"/>
            <a:ext cx="2136370" cy="29708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UDP</a:t>
            </a:r>
          </a:p>
        </p:txBody>
      </p:sp>
      <p:sp>
        <p:nvSpPr>
          <p:cNvPr id="20" name="矩形 19"/>
          <p:cNvSpPr/>
          <p:nvPr/>
        </p:nvSpPr>
        <p:spPr>
          <a:xfrm>
            <a:off x="6381310" y="3665232"/>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Ethernet</a:t>
            </a:r>
          </a:p>
        </p:txBody>
      </p:sp>
      <p:sp>
        <p:nvSpPr>
          <p:cNvPr id="21" name="矩形 20"/>
          <p:cNvSpPr/>
          <p:nvPr/>
        </p:nvSpPr>
        <p:spPr>
          <a:xfrm>
            <a:off x="6371034" y="4539706"/>
            <a:ext cx="2136370" cy="4488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Управление Ethernet/IP</a:t>
            </a:r>
          </a:p>
        </p:txBody>
      </p:sp>
      <p:sp>
        <p:nvSpPr>
          <p:cNvPr id="22" name="矩形 21"/>
          <p:cNvSpPr/>
          <p:nvPr/>
        </p:nvSpPr>
        <p:spPr>
          <a:xfrm>
            <a:off x="6381309" y="3346624"/>
            <a:ext cx="2136370" cy="268186"/>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p>
        </p:txBody>
      </p:sp>
      <p:sp>
        <p:nvSpPr>
          <p:cNvPr id="23" name="矩形 22"/>
          <p:cNvSpPr/>
          <p:nvPr/>
        </p:nvSpPr>
        <p:spPr>
          <a:xfrm>
            <a:off x="8670081" y="2333012"/>
            <a:ext cx="2136370" cy="615688"/>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Протокол iWARP</a:t>
            </a:r>
          </a:p>
        </p:txBody>
      </p:sp>
      <p:sp>
        <p:nvSpPr>
          <p:cNvPr id="24" name="矩形 23"/>
          <p:cNvSpPr/>
          <p:nvPr/>
        </p:nvSpPr>
        <p:spPr>
          <a:xfrm>
            <a:off x="8670080" y="2999122"/>
            <a:ext cx="2136370" cy="29708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p>
        </p:txBody>
      </p:sp>
      <p:sp>
        <p:nvSpPr>
          <p:cNvPr id="25" name="矩形 24"/>
          <p:cNvSpPr/>
          <p:nvPr/>
        </p:nvSpPr>
        <p:spPr>
          <a:xfrm>
            <a:off x="8659806" y="3665232"/>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Уровень канала Ethernet</a:t>
            </a:r>
          </a:p>
        </p:txBody>
      </p:sp>
      <p:sp>
        <p:nvSpPr>
          <p:cNvPr id="26" name="矩形 25"/>
          <p:cNvSpPr/>
          <p:nvPr/>
        </p:nvSpPr>
        <p:spPr>
          <a:xfrm>
            <a:off x="8659805" y="4539706"/>
            <a:ext cx="2136370" cy="4488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Управление Ethernet/IP</a:t>
            </a:r>
          </a:p>
        </p:txBody>
      </p:sp>
      <p:sp>
        <p:nvSpPr>
          <p:cNvPr id="27" name="矩形 26"/>
          <p:cNvSpPr/>
          <p:nvPr/>
        </p:nvSpPr>
        <p:spPr>
          <a:xfrm>
            <a:off x="8670080" y="3346624"/>
            <a:ext cx="2136370" cy="268186"/>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p>
        </p:txBody>
      </p:sp>
      <p:cxnSp>
        <p:nvCxnSpPr>
          <p:cNvPr id="29" name="直接连接符 28"/>
          <p:cNvCxnSpPr/>
          <p:nvPr/>
        </p:nvCxnSpPr>
        <p:spPr>
          <a:xfrm>
            <a:off x="1793494" y="4413502"/>
            <a:ext cx="9002683"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2354968" y="4118740"/>
            <a:ext cx="547258" cy="317473"/>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IB</a:t>
            </a:r>
          </a:p>
        </p:txBody>
      </p:sp>
      <p:sp>
        <p:nvSpPr>
          <p:cNvPr id="31" name="文本框 30"/>
          <p:cNvSpPr txBox="1"/>
          <p:nvPr/>
        </p:nvSpPr>
        <p:spPr>
          <a:xfrm>
            <a:off x="4643738" y="4128436"/>
            <a:ext cx="849913"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RoCEv1</a:t>
            </a:r>
          </a:p>
        </p:txBody>
      </p:sp>
      <p:sp>
        <p:nvSpPr>
          <p:cNvPr id="32" name="文本框 31"/>
          <p:cNvSpPr txBox="1"/>
          <p:nvPr/>
        </p:nvSpPr>
        <p:spPr>
          <a:xfrm>
            <a:off x="7014262" y="4128436"/>
            <a:ext cx="849913"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RoCEv2</a:t>
            </a:r>
          </a:p>
        </p:txBody>
      </p:sp>
      <p:sp>
        <p:nvSpPr>
          <p:cNvPr id="33" name="文本框 32"/>
          <p:cNvSpPr txBox="1"/>
          <p:nvPr/>
        </p:nvSpPr>
        <p:spPr>
          <a:xfrm>
            <a:off x="9303032" y="4114119"/>
            <a:ext cx="921843" cy="299383"/>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iWARP</a:t>
            </a:r>
          </a:p>
        </p:txBody>
      </p:sp>
      <p:cxnSp>
        <p:nvCxnSpPr>
          <p:cNvPr id="35" name="直接箭头连接符 34"/>
          <p:cNvCxnSpPr/>
          <p:nvPr/>
        </p:nvCxnSpPr>
        <p:spPr>
          <a:xfrm>
            <a:off x="1627238" y="1144928"/>
            <a:ext cx="0" cy="110835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1627238" y="2333012"/>
            <a:ext cx="0" cy="179542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flipV="1">
            <a:off x="1158953" y="1124364"/>
            <a:ext cx="430887" cy="929100"/>
          </a:xfrm>
          <a:prstGeom prst="rect">
            <a:avLst/>
          </a:prstGeom>
          <a:noFill/>
        </p:spPr>
        <p:txBody>
          <a:bodyPr vert="eaVert" wrap="square" rtlCol="0">
            <a:noAutofit/>
          </a:bodyPr>
          <a:lstStyle/>
          <a:p>
            <a:pPr fontAlgn="ctr"/>
            <a:r>
              <a:rPr lang="ru-RU" sz="1400" dirty="0" smtClean="0">
                <a:latin typeface="Huawei Sans" panose="020C0503030203020204" pitchFamily="34" charset="0"/>
                <a:ea typeface="方正兰亭黑简体" panose="02000000000000000000" pitchFamily="2" charset="-122"/>
                <a:sym typeface="Huawei Sans" panose="020C0503030203020204" pitchFamily="34" charset="0"/>
              </a:rPr>
              <a:t>ПО</a:t>
            </a:r>
            <a:endParaRPr lang="ru-RU"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a:xfrm flipV="1">
            <a:off x="998460" y="2394668"/>
            <a:ext cx="430887" cy="1698542"/>
          </a:xfrm>
          <a:prstGeom prst="rect">
            <a:avLst/>
          </a:prstGeom>
          <a:noFill/>
        </p:spPr>
        <p:txBody>
          <a:bodyPr vert="eaVert" wrap="square" rtlCol="0">
            <a:noAutofit/>
          </a:bodyPr>
          <a:lstStyle/>
          <a:p>
            <a:pP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Стандартное оборудование</a:t>
            </a:r>
          </a:p>
        </p:txBody>
      </p:sp>
      <p:sp>
        <p:nvSpPr>
          <p:cNvPr id="41" name="矩形 40"/>
          <p:cNvSpPr/>
          <p:nvPr/>
        </p:nvSpPr>
        <p:spPr>
          <a:xfrm>
            <a:off x="7108097" y="5354478"/>
            <a:ext cx="437804" cy="171591"/>
          </a:xfrm>
          <a:prstGeom prst="rect">
            <a:avLst/>
          </a:prstGeom>
          <a:solidFill>
            <a:srgbClr val="15B0E8"/>
          </a:solidFill>
          <a:ln>
            <a:solidFill>
              <a:srgbClr val="15B0E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7108097" y="5626490"/>
            <a:ext cx="437804" cy="14854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文本框 43"/>
          <p:cNvSpPr txBox="1"/>
          <p:nvPr/>
        </p:nvSpPr>
        <p:spPr>
          <a:xfrm>
            <a:off x="7667765" y="5260188"/>
            <a:ext cx="2907469" cy="293325"/>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Контент, определенный IBTA</a:t>
            </a:r>
          </a:p>
        </p:txBody>
      </p:sp>
      <p:sp>
        <p:nvSpPr>
          <p:cNvPr id="45" name="文本框 44"/>
          <p:cNvSpPr txBox="1"/>
          <p:nvPr/>
        </p:nvSpPr>
        <p:spPr>
          <a:xfrm>
            <a:off x="7667766" y="5566477"/>
            <a:ext cx="3318286" cy="258632"/>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Контент, определенный IEEE/IETF</a:t>
            </a:r>
          </a:p>
        </p:txBody>
      </p:sp>
    </p:spTree>
    <p:extLst>
      <p:ext uri="{BB962C8B-B14F-4D97-AF65-F5344CB8AC3E}">
        <p14:creationId xmlns:p14="http://schemas.microsoft.com/office/powerpoint/2010/main" val="379075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IB</a:t>
            </a:r>
          </a:p>
        </p:txBody>
      </p:sp>
      <p:sp>
        <p:nvSpPr>
          <p:cNvPr id="3" name="文本占位符 2"/>
          <p:cNvSpPr>
            <a:spLocks noGrp="1"/>
          </p:cNvSpPr>
          <p:nvPr>
            <p:ph type="body" sz="quarter" idx="10"/>
          </p:nvPr>
        </p:nvSpPr>
        <p:spPr/>
        <p:txBody>
          <a:bodyPr wrap="square">
            <a:noAutofit/>
          </a:bodyPr>
          <a:lstStyle/>
          <a:p>
            <a:r>
              <a:rPr lang="ru-RU" sz="2000" dirty="0">
                <a:sym typeface="Huawei Sans" panose="020C0503030203020204" pitchFamily="34" charset="0"/>
              </a:rPr>
              <a:t>Обзор:</a:t>
            </a:r>
          </a:p>
          <a:p>
            <a:pPr lvl="1"/>
            <a:r>
              <a:rPr lang="ru-RU" sz="1800" dirty="0">
                <a:sym typeface="Huawei Sans" panose="020C0503030203020204" pitchFamily="34" charset="0"/>
              </a:rPr>
              <a:t>Технология IB специально разработана для подключений сервера и широко используется для связи между серверами (например, репликация и распределенная работа), между сервером и устройством хранения (например, SAN и DAS), а также между сервером и сетью (например, LAN, WAN и Интернет).</a:t>
            </a:r>
          </a:p>
          <a:p>
            <a:r>
              <a:rPr lang="ru-RU" sz="2000" dirty="0">
                <a:sym typeface="Huawei Sans" panose="020C0503030203020204" pitchFamily="34" charset="0"/>
              </a:rPr>
              <a:t>Особенности:</a:t>
            </a:r>
          </a:p>
          <a:p>
            <a:pPr lvl="1"/>
            <a:r>
              <a:rPr lang="ru-RU" sz="1800" dirty="0">
                <a:sym typeface="Huawei Sans" panose="020C0503030203020204" pitchFamily="34" charset="0"/>
              </a:rPr>
              <a:t>Стандартный протокол</a:t>
            </a:r>
          </a:p>
          <a:p>
            <a:pPr lvl="1"/>
            <a:r>
              <a:rPr lang="ru-RU" sz="1800" dirty="0">
                <a:sym typeface="Huawei Sans" panose="020C0503030203020204" pitchFamily="34" charset="0"/>
              </a:rPr>
              <a:t>Высокая пропускная способность и низкая задержка</a:t>
            </a:r>
          </a:p>
          <a:p>
            <a:pPr lvl="1"/>
            <a:r>
              <a:rPr lang="ru-RU" sz="1800" dirty="0">
                <a:sym typeface="Huawei Sans" panose="020C0503030203020204" pitchFamily="34" charset="0"/>
              </a:rPr>
              <a:t>RDMA</a:t>
            </a:r>
          </a:p>
          <a:p>
            <a:pPr lvl="1"/>
            <a:r>
              <a:rPr lang="ru-RU" sz="1800" dirty="0">
                <a:sym typeface="Huawei Sans" panose="020C0503030203020204" pitchFamily="34" charset="0"/>
              </a:rPr>
              <a:t>Отказ от трансмиссии</a:t>
            </a:r>
          </a:p>
          <a:p>
            <a:endParaRPr lang="en-US" altLang="zh-CN" sz="2000" dirty="0">
              <a:sym typeface="Huawei Sans" panose="020C0503030203020204" pitchFamily="34" charset="0"/>
            </a:endParaRPr>
          </a:p>
        </p:txBody>
      </p:sp>
    </p:spTree>
    <p:extLst>
      <p:ext uri="{BB962C8B-B14F-4D97-AF65-F5344CB8AC3E}">
        <p14:creationId xmlns:p14="http://schemas.microsoft.com/office/powerpoint/2010/main" val="10291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Архитектура IB </a:t>
            </a:r>
          </a:p>
        </p:txBody>
      </p:sp>
      <p:sp>
        <p:nvSpPr>
          <p:cNvPr id="3" name="文本占位符 2"/>
          <p:cNvSpPr>
            <a:spLocks noGrp="1"/>
          </p:cNvSpPr>
          <p:nvPr>
            <p:ph type="body" sz="quarter" idx="10"/>
          </p:nvPr>
        </p:nvSpPr>
        <p:spPr/>
        <p:txBody>
          <a:bodyPr wrap="square">
            <a:noAutofit/>
          </a:bodyPr>
          <a:lstStyle/>
          <a:p>
            <a:r>
              <a:rPr lang="ru-RU" dirty="0"/>
              <a:t>IB-аппаратура — это серия устройств для системной связи, включая адаптеры каналов, коммутаторы и маршрутизаторы.</a:t>
            </a:r>
          </a:p>
          <a:p>
            <a:endParaRPr lang="en-US" altLang="zh-CN" dirty="0">
              <a:sym typeface="Huawei Sans" panose="020C0503030203020204" pitchFamily="34" charset="0"/>
            </a:endParaRPr>
          </a:p>
        </p:txBody>
      </p:sp>
      <p:grpSp>
        <p:nvGrpSpPr>
          <p:cNvPr id="4" name="组合 3"/>
          <p:cNvGrpSpPr/>
          <p:nvPr/>
        </p:nvGrpSpPr>
        <p:grpSpPr>
          <a:xfrm>
            <a:off x="2188235" y="2148058"/>
            <a:ext cx="8302766" cy="3108334"/>
            <a:chOff x="1337094" y="2236958"/>
            <a:chExt cx="8302766" cy="3108334"/>
          </a:xfrm>
        </p:grpSpPr>
        <p:sp>
          <p:nvSpPr>
            <p:cNvPr id="5" name="矩形 4"/>
            <p:cNvSpPr/>
            <p:nvPr/>
          </p:nvSpPr>
          <p:spPr>
            <a:xfrm>
              <a:off x="1337094" y="3402088"/>
              <a:ext cx="90577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p>
          </p:txBody>
        </p:sp>
        <p:sp>
          <p:nvSpPr>
            <p:cNvPr id="6" name="矩形 5"/>
            <p:cNvSpPr/>
            <p:nvPr/>
          </p:nvSpPr>
          <p:spPr>
            <a:xfrm>
              <a:off x="1337094" y="4029764"/>
              <a:ext cx="90577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p>
          </p:txBody>
        </p:sp>
        <p:sp>
          <p:nvSpPr>
            <p:cNvPr id="7" name="矩形 6"/>
            <p:cNvSpPr/>
            <p:nvPr/>
          </p:nvSpPr>
          <p:spPr>
            <a:xfrm>
              <a:off x="1337094" y="4681267"/>
              <a:ext cx="90577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p>
          </p:txBody>
        </p:sp>
        <p:sp>
          <p:nvSpPr>
            <p:cNvPr id="8" name="矩形 7"/>
            <p:cNvSpPr/>
            <p:nvPr/>
          </p:nvSpPr>
          <p:spPr>
            <a:xfrm>
              <a:off x="2545004" y="3102423"/>
              <a:ext cx="607608" cy="2242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Межсоединение хоста</a:t>
              </a:r>
            </a:p>
          </p:txBody>
        </p:sp>
        <p:cxnSp>
          <p:nvCxnSpPr>
            <p:cNvPr id="10" name="直接连接符 9"/>
            <p:cNvCxnSpPr>
              <a:stCxn id="6" idx="3"/>
              <a:endCxn id="8" idx="1"/>
            </p:cNvCxnSpPr>
            <p:nvPr/>
          </p:nvCxnSpPr>
          <p:spPr>
            <a:xfrm>
              <a:off x="2242868" y="4223858"/>
              <a:ext cx="302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42868" y="3596182"/>
              <a:ext cx="302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21408" y="4873665"/>
              <a:ext cx="302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509824" y="3299460"/>
              <a:ext cx="1407231" cy="6019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Хост-контроллер</a:t>
              </a:r>
            </a:p>
          </p:txBody>
        </p:sp>
        <p:sp>
          <p:nvSpPr>
            <p:cNvPr id="14" name="矩形 13"/>
            <p:cNvSpPr/>
            <p:nvPr/>
          </p:nvSpPr>
          <p:spPr>
            <a:xfrm>
              <a:off x="3509823" y="4142926"/>
              <a:ext cx="1407231" cy="708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Основная память системы</a:t>
              </a:r>
            </a:p>
          </p:txBody>
        </p:sp>
        <p:cxnSp>
          <p:nvCxnSpPr>
            <p:cNvPr id="16" name="直接连接符 15"/>
            <p:cNvCxnSpPr>
              <a:stCxn id="13" idx="2"/>
              <a:endCxn id="14" idx="0"/>
            </p:cNvCxnSpPr>
            <p:nvPr/>
          </p:nvCxnSpPr>
          <p:spPr>
            <a:xfrm flipH="1">
              <a:off x="4213439" y="3901440"/>
              <a:ext cx="1" cy="241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1"/>
            </p:cNvCxnSpPr>
            <p:nvPr/>
          </p:nvCxnSpPr>
          <p:spPr>
            <a:xfrm flipH="1" flipV="1">
              <a:off x="3152612" y="3596182"/>
              <a:ext cx="357212" cy="4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337189" y="3402088"/>
              <a:ext cx="83240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HCA</a:t>
              </a:r>
            </a:p>
          </p:txBody>
        </p:sp>
        <p:cxnSp>
          <p:nvCxnSpPr>
            <p:cNvPr id="22" name="直接连接符 21"/>
            <p:cNvCxnSpPr>
              <a:stCxn id="13" idx="3"/>
              <a:endCxn id="20" idx="1"/>
            </p:cNvCxnSpPr>
            <p:nvPr/>
          </p:nvCxnSpPr>
          <p:spPr>
            <a:xfrm flipV="1">
              <a:off x="4917055" y="3596182"/>
              <a:ext cx="420134" cy="4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094042" y="3402088"/>
              <a:ext cx="1484278"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Маршрутизатор</a:t>
              </a:r>
            </a:p>
          </p:txBody>
        </p:sp>
        <p:sp>
          <p:nvSpPr>
            <p:cNvPr id="25" name="椭圆 24"/>
            <p:cNvSpPr/>
            <p:nvPr/>
          </p:nvSpPr>
          <p:spPr>
            <a:xfrm>
              <a:off x="6324286" y="3333700"/>
              <a:ext cx="1589869" cy="5249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Коммутатор</a:t>
              </a:r>
            </a:p>
          </p:txBody>
        </p:sp>
        <p:cxnSp>
          <p:nvCxnSpPr>
            <p:cNvPr id="27" name="直接连接符 26"/>
            <p:cNvCxnSpPr>
              <a:stCxn id="20" idx="3"/>
              <a:endCxn id="25" idx="2"/>
            </p:cNvCxnSpPr>
            <p:nvPr/>
          </p:nvCxnSpPr>
          <p:spPr>
            <a:xfrm>
              <a:off x="6169593" y="3596182"/>
              <a:ext cx="1546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5" idx="6"/>
              <a:endCxn id="24" idx="1"/>
            </p:cNvCxnSpPr>
            <p:nvPr/>
          </p:nvCxnSpPr>
          <p:spPr>
            <a:xfrm>
              <a:off x="7914155" y="3596182"/>
              <a:ext cx="179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8082917" y="4074593"/>
              <a:ext cx="1556943" cy="3433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TCA</a:t>
              </a:r>
            </a:p>
          </p:txBody>
        </p:sp>
        <p:sp>
          <p:nvSpPr>
            <p:cNvPr id="35" name="矩形 34"/>
            <p:cNvSpPr/>
            <p:nvPr/>
          </p:nvSpPr>
          <p:spPr>
            <a:xfrm>
              <a:off x="8091542" y="4462781"/>
              <a:ext cx="1548318" cy="803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Гигабитный</a:t>
              </a:r>
            </a:p>
            <a:p>
              <a:pPr algn="ctr" fontAlgn="ct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a:t>
              </a:r>
            </a:p>
          </p:txBody>
        </p:sp>
        <p:cxnSp>
          <p:nvCxnSpPr>
            <p:cNvPr id="38" name="直接连接符 37"/>
            <p:cNvCxnSpPr>
              <a:stCxn id="24" idx="2"/>
              <a:endCxn id="34" idx="0"/>
            </p:cNvCxnSpPr>
            <p:nvPr/>
          </p:nvCxnSpPr>
          <p:spPr>
            <a:xfrm>
              <a:off x="8836181" y="3790276"/>
              <a:ext cx="25208" cy="284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525974" y="4074593"/>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TCA</a:t>
              </a:r>
            </a:p>
          </p:txBody>
        </p:sp>
        <p:sp>
          <p:nvSpPr>
            <p:cNvPr id="43" name="矩形 42"/>
            <p:cNvSpPr/>
            <p:nvPr/>
          </p:nvSpPr>
          <p:spPr>
            <a:xfrm>
              <a:off x="6525974" y="4462781"/>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p>
          </p:txBody>
        </p:sp>
        <p:cxnSp>
          <p:nvCxnSpPr>
            <p:cNvPr id="45" name="直接连接符 44"/>
            <p:cNvCxnSpPr>
              <a:stCxn id="25" idx="4"/>
              <a:endCxn id="42" idx="0"/>
            </p:cNvCxnSpPr>
            <p:nvPr/>
          </p:nvCxnSpPr>
          <p:spPr>
            <a:xfrm flipH="1">
              <a:off x="7060828" y="3858664"/>
              <a:ext cx="58393" cy="215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525974" y="2236958"/>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FCP</a:t>
              </a:r>
            </a:p>
          </p:txBody>
        </p:sp>
        <p:sp>
          <p:nvSpPr>
            <p:cNvPr id="48" name="矩形 47"/>
            <p:cNvSpPr/>
            <p:nvPr/>
          </p:nvSpPr>
          <p:spPr>
            <a:xfrm>
              <a:off x="6525974" y="2625146"/>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TCA</a:t>
              </a:r>
            </a:p>
          </p:txBody>
        </p:sp>
        <p:cxnSp>
          <p:nvCxnSpPr>
            <p:cNvPr id="50" name="直接连接符 49"/>
            <p:cNvCxnSpPr>
              <a:stCxn id="48" idx="2"/>
            </p:cNvCxnSpPr>
            <p:nvPr/>
          </p:nvCxnSpPr>
          <p:spPr>
            <a:xfrm>
              <a:off x="7060828" y="3013334"/>
              <a:ext cx="0" cy="457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7774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ru-RU" dirty="0"/>
              <a:t>IB в системе хранения</a:t>
            </a:r>
          </a:p>
        </p:txBody>
      </p:sp>
      <p:grpSp>
        <p:nvGrpSpPr>
          <p:cNvPr id="5" name="组合 4"/>
          <p:cNvGrpSpPr/>
          <p:nvPr/>
        </p:nvGrpSpPr>
        <p:grpSpPr>
          <a:xfrm>
            <a:off x="5118401" y="2113050"/>
            <a:ext cx="4608512" cy="3334009"/>
            <a:chOff x="3203848" y="1995150"/>
            <a:chExt cx="4608512" cy="3334009"/>
          </a:xfrm>
        </p:grpSpPr>
        <p:sp>
          <p:nvSpPr>
            <p:cNvPr id="6" name="立方体 46"/>
            <p:cNvSpPr>
              <a:spLocks noChangeArrowheads="1"/>
            </p:cNvSpPr>
            <p:nvPr/>
          </p:nvSpPr>
          <p:spPr bwMode="auto">
            <a:xfrm>
              <a:off x="4228819" y="3068266"/>
              <a:ext cx="771037"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Узел 2</a:t>
              </a:r>
            </a:p>
          </p:txBody>
        </p:sp>
        <p:sp>
          <p:nvSpPr>
            <p:cNvPr id="7" name="立方体 103"/>
            <p:cNvSpPr>
              <a:spLocks noChangeArrowheads="1"/>
            </p:cNvSpPr>
            <p:nvPr/>
          </p:nvSpPr>
          <p:spPr bwMode="auto">
            <a:xfrm>
              <a:off x="6066656" y="3068266"/>
              <a:ext cx="762000"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Узел n</a:t>
              </a:r>
            </a:p>
          </p:txBody>
        </p:sp>
        <p:sp>
          <p:nvSpPr>
            <p:cNvPr id="8" name="立方体 104"/>
            <p:cNvSpPr>
              <a:spLocks noChangeArrowheads="1"/>
            </p:cNvSpPr>
            <p:nvPr/>
          </p:nvSpPr>
          <p:spPr bwMode="auto">
            <a:xfrm>
              <a:off x="5076055" y="3068266"/>
              <a:ext cx="813709"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Узел 3</a:t>
              </a:r>
            </a:p>
          </p:txBody>
        </p:sp>
        <p:sp>
          <p:nvSpPr>
            <p:cNvPr id="9" name="圆角矩形 142"/>
            <p:cNvSpPr>
              <a:spLocks noChangeArrowheads="1"/>
            </p:cNvSpPr>
            <p:nvPr/>
          </p:nvSpPr>
          <p:spPr bwMode="auto">
            <a:xfrm>
              <a:off x="3203848" y="2992066"/>
              <a:ext cx="3776762" cy="1444352"/>
            </a:xfrm>
            <a:prstGeom prst="roundRect">
              <a:avLst>
                <a:gd name="adj" fmla="val 16667"/>
              </a:avLst>
            </a:prstGeom>
            <a:noFill/>
            <a:ln w="9525" algn="ctr">
              <a:solidFill>
                <a:schemeClr val="tx1"/>
              </a:solidFill>
              <a:prstDash val="lgDashDot"/>
              <a:round/>
              <a:headEnd/>
              <a:tailEnd/>
            </a:ln>
          </p:spPr>
          <p:txBody>
            <a:bodyPr wrap="square">
              <a:noAutofit/>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Box 143"/>
            <p:cNvSpPr txBox="1">
              <a:spLocks noChangeArrowheads="1"/>
            </p:cNvSpPr>
            <p:nvPr/>
          </p:nvSpPr>
          <p:spPr bwMode="auto">
            <a:xfrm>
              <a:off x="4279305" y="4138986"/>
              <a:ext cx="1504864" cy="461665"/>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Распределенный кластер</a:t>
              </a:r>
            </a:p>
          </p:txBody>
        </p:sp>
        <p:sp>
          <p:nvSpPr>
            <p:cNvPr id="11" name="立方体 65"/>
            <p:cNvSpPr>
              <a:spLocks noChangeArrowheads="1"/>
            </p:cNvSpPr>
            <p:nvPr/>
          </p:nvSpPr>
          <p:spPr bwMode="auto">
            <a:xfrm>
              <a:off x="5212432" y="4627190"/>
              <a:ext cx="1303784" cy="701969"/>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Box 66"/>
            <p:cNvSpPr txBox="1">
              <a:spLocks noChangeArrowheads="1"/>
            </p:cNvSpPr>
            <p:nvPr/>
          </p:nvSpPr>
          <p:spPr bwMode="auto">
            <a:xfrm>
              <a:off x="5188997" y="4789157"/>
              <a:ext cx="1221220" cy="461665"/>
            </a:xfrm>
            <a:prstGeom prst="rect">
              <a:avLst/>
            </a:prstGeom>
            <a:noFill/>
            <a:ln w="9525">
              <a:noFill/>
              <a:miter lim="800000"/>
              <a:headEnd/>
              <a:tailEnd/>
            </a:ln>
          </p:spPr>
          <p:txBody>
            <a:bodyPr wrap="square">
              <a:noAutofit/>
            </a:bodyPr>
            <a:lstStyle/>
            <a:p>
              <a:pPr algn="ctr" fontAlgn="ctr">
                <a:lnSpc>
                  <a:spcPct val="90000"/>
                </a:lnSpc>
              </a:pPr>
              <a:r>
                <a:rPr lang="ru-RU" sz="1000" dirty="0">
                  <a:latin typeface="Huawei Sans" panose="020C0503030203020204" pitchFamily="34" charset="0"/>
                  <a:ea typeface="方正兰亭黑简体" panose="02000000000000000000" pitchFamily="2" charset="-122"/>
                  <a:sym typeface="Huawei Sans" panose="020C0503030203020204" pitchFamily="34" charset="0"/>
                </a:rPr>
                <a:t>Коммутатор IB на стороне клиента</a:t>
              </a:r>
            </a:p>
          </p:txBody>
        </p:sp>
        <p:sp>
          <p:nvSpPr>
            <p:cNvPr id="13" name="立方体 12"/>
            <p:cNvSpPr/>
            <p:nvPr/>
          </p:nvSpPr>
          <p:spPr bwMode="auto">
            <a:xfrm>
              <a:off x="3369719" y="4618905"/>
              <a:ext cx="1418305" cy="701969"/>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7" name="直接连接符 74"/>
            <p:cNvCxnSpPr>
              <a:cxnSpLocks noChangeShapeType="1"/>
              <a:stCxn id="30" idx="3"/>
            </p:cNvCxnSpPr>
            <p:nvPr/>
          </p:nvCxnSpPr>
          <p:spPr bwMode="auto">
            <a:xfrm flipH="1">
              <a:off x="3734571" y="2752787"/>
              <a:ext cx="563818" cy="296429"/>
            </a:xfrm>
            <a:prstGeom prst="line">
              <a:avLst/>
            </a:prstGeom>
            <a:noFill/>
            <a:ln w="12700" algn="ctr">
              <a:solidFill>
                <a:srgbClr val="990099"/>
              </a:solidFill>
              <a:round/>
              <a:headEnd/>
              <a:tailEnd/>
            </a:ln>
          </p:spPr>
        </p:cxnSp>
        <p:cxnSp>
          <p:nvCxnSpPr>
            <p:cNvPr id="18" name="直接连接符 76"/>
            <p:cNvCxnSpPr>
              <a:cxnSpLocks noChangeShapeType="1"/>
              <a:stCxn id="30" idx="3"/>
            </p:cNvCxnSpPr>
            <p:nvPr/>
          </p:nvCxnSpPr>
          <p:spPr bwMode="auto">
            <a:xfrm>
              <a:off x="4298389" y="2752787"/>
              <a:ext cx="368092" cy="296429"/>
            </a:xfrm>
            <a:prstGeom prst="line">
              <a:avLst/>
            </a:prstGeom>
            <a:noFill/>
            <a:ln w="12700" algn="ctr">
              <a:solidFill>
                <a:srgbClr val="990099"/>
              </a:solidFill>
              <a:round/>
              <a:headEnd/>
              <a:tailEnd/>
            </a:ln>
          </p:spPr>
        </p:cxnSp>
        <p:cxnSp>
          <p:nvCxnSpPr>
            <p:cNvPr id="19" name="直接连接符 79"/>
            <p:cNvCxnSpPr>
              <a:cxnSpLocks noChangeShapeType="1"/>
              <a:stCxn id="29" idx="3"/>
            </p:cNvCxnSpPr>
            <p:nvPr/>
          </p:nvCxnSpPr>
          <p:spPr bwMode="auto">
            <a:xfrm>
              <a:off x="5904895" y="2722712"/>
              <a:ext cx="514186" cy="326504"/>
            </a:xfrm>
            <a:prstGeom prst="line">
              <a:avLst/>
            </a:prstGeom>
            <a:noFill/>
            <a:ln w="12700" algn="ctr">
              <a:solidFill>
                <a:srgbClr val="990099"/>
              </a:solidFill>
              <a:round/>
              <a:headEnd/>
              <a:tailEnd/>
            </a:ln>
          </p:spPr>
        </p:cxnSp>
        <p:sp>
          <p:nvSpPr>
            <p:cNvPr id="20" name="TextBox 82"/>
            <p:cNvSpPr txBox="1">
              <a:spLocks noChangeArrowheads="1"/>
            </p:cNvSpPr>
            <p:nvPr/>
          </p:nvSpPr>
          <p:spPr bwMode="auto">
            <a:xfrm>
              <a:off x="5803825" y="3439230"/>
              <a:ext cx="304800" cy="276999"/>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a:t>
              </a:r>
            </a:p>
          </p:txBody>
        </p:sp>
        <p:cxnSp>
          <p:nvCxnSpPr>
            <p:cNvPr id="21" name="直接连接符 83"/>
            <p:cNvCxnSpPr>
              <a:cxnSpLocks noChangeShapeType="1"/>
              <a:stCxn id="6" idx="3"/>
              <a:endCxn id="13" idx="0"/>
            </p:cNvCxnSpPr>
            <p:nvPr/>
          </p:nvCxnSpPr>
          <p:spPr bwMode="auto">
            <a:xfrm flipH="1">
              <a:off x="4264114" y="4135066"/>
              <a:ext cx="253844" cy="483839"/>
            </a:xfrm>
            <a:prstGeom prst="line">
              <a:avLst/>
            </a:prstGeom>
            <a:noFill/>
            <a:ln w="12700" algn="ctr">
              <a:solidFill>
                <a:schemeClr val="accent2">
                  <a:lumMod val="50000"/>
                </a:schemeClr>
              </a:solidFill>
              <a:round/>
              <a:headEnd/>
              <a:tailEnd/>
            </a:ln>
          </p:spPr>
        </p:cxnSp>
        <p:cxnSp>
          <p:nvCxnSpPr>
            <p:cNvPr id="22" name="直接连接符 86"/>
            <p:cNvCxnSpPr>
              <a:cxnSpLocks noChangeShapeType="1"/>
              <a:stCxn id="8" idx="3"/>
              <a:endCxn id="11" idx="0"/>
            </p:cNvCxnSpPr>
            <p:nvPr/>
          </p:nvCxnSpPr>
          <p:spPr bwMode="auto">
            <a:xfrm>
              <a:off x="5381196" y="4135066"/>
              <a:ext cx="668371" cy="492124"/>
            </a:xfrm>
            <a:prstGeom prst="line">
              <a:avLst/>
            </a:prstGeom>
            <a:noFill/>
            <a:ln w="12700" algn="ctr">
              <a:solidFill>
                <a:schemeClr val="accent2">
                  <a:lumMod val="50000"/>
                </a:schemeClr>
              </a:solidFill>
              <a:round/>
              <a:headEnd/>
              <a:tailEnd/>
            </a:ln>
          </p:spPr>
        </p:cxnSp>
        <p:cxnSp>
          <p:nvCxnSpPr>
            <p:cNvPr id="23" name="直接连接符 89"/>
            <p:cNvCxnSpPr>
              <a:cxnSpLocks noChangeShapeType="1"/>
              <a:stCxn id="7" idx="3"/>
              <a:endCxn id="11" idx="0"/>
            </p:cNvCxnSpPr>
            <p:nvPr/>
          </p:nvCxnSpPr>
          <p:spPr bwMode="auto">
            <a:xfrm flipH="1">
              <a:off x="6049567" y="4135066"/>
              <a:ext cx="302839" cy="492124"/>
            </a:xfrm>
            <a:prstGeom prst="line">
              <a:avLst/>
            </a:prstGeom>
            <a:noFill/>
            <a:ln w="12700" algn="ctr">
              <a:solidFill>
                <a:schemeClr val="accent2">
                  <a:lumMod val="50000"/>
                </a:schemeClr>
              </a:solidFill>
              <a:round/>
              <a:headEnd/>
              <a:tailEnd/>
            </a:ln>
          </p:spPr>
        </p:cxnSp>
        <p:cxnSp>
          <p:nvCxnSpPr>
            <p:cNvPr id="24" name="直接连接符 118"/>
            <p:cNvCxnSpPr>
              <a:cxnSpLocks noChangeShapeType="1"/>
              <a:stCxn id="13" idx="0"/>
              <a:endCxn id="27" idx="3"/>
            </p:cNvCxnSpPr>
            <p:nvPr/>
          </p:nvCxnSpPr>
          <p:spPr bwMode="auto">
            <a:xfrm flipH="1" flipV="1">
              <a:off x="3606734" y="4135066"/>
              <a:ext cx="657380" cy="483839"/>
            </a:xfrm>
            <a:prstGeom prst="line">
              <a:avLst/>
            </a:prstGeom>
            <a:noFill/>
            <a:ln w="12700" algn="ctr">
              <a:solidFill>
                <a:schemeClr val="accent2">
                  <a:lumMod val="50000"/>
                </a:schemeClr>
              </a:solidFill>
              <a:round/>
              <a:headEnd/>
              <a:tailEnd/>
            </a:ln>
          </p:spPr>
        </p:cxnSp>
        <p:cxnSp>
          <p:nvCxnSpPr>
            <p:cNvPr id="25" name="直接连接符 120"/>
            <p:cNvCxnSpPr>
              <a:cxnSpLocks noChangeShapeType="1"/>
              <a:stCxn id="33" idx="5"/>
            </p:cNvCxnSpPr>
            <p:nvPr/>
          </p:nvCxnSpPr>
          <p:spPr bwMode="auto">
            <a:xfrm flipH="1" flipV="1">
              <a:off x="6228185" y="4940474"/>
              <a:ext cx="793448" cy="36004"/>
            </a:xfrm>
            <a:prstGeom prst="line">
              <a:avLst/>
            </a:prstGeom>
            <a:noFill/>
            <a:ln w="12700" algn="ctr">
              <a:solidFill>
                <a:schemeClr val="accent2">
                  <a:lumMod val="50000"/>
                </a:schemeClr>
              </a:solidFill>
              <a:round/>
              <a:headEnd/>
              <a:tailEnd/>
            </a:ln>
          </p:spPr>
        </p:cxnSp>
        <p:sp>
          <p:nvSpPr>
            <p:cNvPr id="26" name="TextBox 66"/>
            <p:cNvSpPr txBox="1">
              <a:spLocks noChangeArrowheads="1"/>
            </p:cNvSpPr>
            <p:nvPr/>
          </p:nvSpPr>
          <p:spPr bwMode="auto">
            <a:xfrm>
              <a:off x="3365196" y="4783138"/>
              <a:ext cx="1208278" cy="461665"/>
            </a:xfrm>
            <a:prstGeom prst="rect">
              <a:avLst/>
            </a:prstGeom>
            <a:noFill/>
            <a:ln w="9525">
              <a:noFill/>
              <a:miter lim="800000"/>
              <a:headEnd/>
              <a:tailEnd/>
            </a:ln>
          </p:spPr>
          <p:txBody>
            <a:bodyPr wrap="square">
              <a:noAutofit/>
            </a:bodyPr>
            <a:lstStyle/>
            <a:p>
              <a:pPr algn="ctr" fontAlgn="ctr">
                <a:lnSpc>
                  <a:spcPct val="90000"/>
                </a:lnSpc>
              </a:pPr>
              <a:r>
                <a:rPr lang="ru-RU" sz="1000" dirty="0">
                  <a:latin typeface="Huawei Sans" panose="020C0503030203020204" pitchFamily="34" charset="0"/>
                  <a:ea typeface="方正兰亭黑简体" panose="02000000000000000000" pitchFamily="2" charset="-122"/>
                  <a:sym typeface="Huawei Sans" panose="020C0503030203020204" pitchFamily="34" charset="0"/>
                </a:rPr>
                <a:t>Коммутатор IB на стороне клиента</a:t>
              </a:r>
            </a:p>
          </p:txBody>
        </p:sp>
        <p:sp>
          <p:nvSpPr>
            <p:cNvPr id="27" name="立方体 46"/>
            <p:cNvSpPr>
              <a:spLocks noChangeArrowheads="1"/>
            </p:cNvSpPr>
            <p:nvPr/>
          </p:nvSpPr>
          <p:spPr bwMode="auto">
            <a:xfrm>
              <a:off x="3305945" y="3068266"/>
              <a:ext cx="802104"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Узел 1</a:t>
              </a:r>
            </a:p>
          </p:txBody>
        </p:sp>
        <p:sp>
          <p:nvSpPr>
            <p:cNvPr id="29" name="立方体 65"/>
            <p:cNvSpPr>
              <a:spLocks noChangeArrowheads="1"/>
            </p:cNvSpPr>
            <p:nvPr/>
          </p:nvSpPr>
          <p:spPr bwMode="auto">
            <a:xfrm>
              <a:off x="5373612" y="1995150"/>
              <a:ext cx="1446559" cy="727562"/>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立方体 29"/>
            <p:cNvSpPr/>
            <p:nvPr/>
          </p:nvSpPr>
          <p:spPr bwMode="auto">
            <a:xfrm>
              <a:off x="3811956" y="2025225"/>
              <a:ext cx="1356858" cy="727562"/>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TextBox 68"/>
            <p:cNvSpPr txBox="1">
              <a:spLocks noChangeArrowheads="1"/>
            </p:cNvSpPr>
            <p:nvPr/>
          </p:nvSpPr>
          <p:spPr bwMode="auto">
            <a:xfrm>
              <a:off x="5428483" y="2197634"/>
              <a:ext cx="1100882" cy="461665"/>
            </a:xfrm>
            <a:prstGeom prst="rect">
              <a:avLst/>
            </a:prstGeom>
            <a:noFill/>
            <a:ln w="9525">
              <a:noFill/>
              <a:miter lim="800000"/>
              <a:headEnd/>
              <a:tailEnd/>
            </a:ln>
          </p:spPr>
          <p:txBody>
            <a:bodyPr wrap="square" anchor="ctr">
              <a:noAutofit/>
            </a:bodyPr>
            <a:lstStyle/>
            <a:p>
              <a:pPr algn="ctr" fontAlgn="ctr">
                <a:lnSpc>
                  <a:spcPct val="90000"/>
                </a:lnSpc>
              </a:pPr>
              <a:r>
                <a:rPr lang="ru-RU" sz="1000" dirty="0">
                  <a:latin typeface="Huawei Sans" panose="020C0503030203020204" pitchFamily="34" charset="0"/>
                  <a:ea typeface="方正兰亭黑简体" panose="02000000000000000000" pitchFamily="2" charset="-122"/>
                  <a:sym typeface="Huawei Sans" panose="020C0503030203020204" pitchFamily="34" charset="0"/>
                </a:rPr>
                <a:t>Коммутатор IB на стороне сервера</a:t>
              </a:r>
            </a:p>
          </p:txBody>
        </p:sp>
        <p:sp>
          <p:nvSpPr>
            <p:cNvPr id="32" name="TextBox 68"/>
            <p:cNvSpPr txBox="1">
              <a:spLocks noChangeArrowheads="1"/>
            </p:cNvSpPr>
            <p:nvPr/>
          </p:nvSpPr>
          <p:spPr bwMode="auto">
            <a:xfrm>
              <a:off x="3843725" y="2229182"/>
              <a:ext cx="1173090" cy="461665"/>
            </a:xfrm>
            <a:prstGeom prst="rect">
              <a:avLst/>
            </a:prstGeom>
            <a:noFill/>
            <a:ln w="9525">
              <a:noFill/>
              <a:miter lim="800000"/>
              <a:headEnd/>
              <a:tailEnd/>
            </a:ln>
          </p:spPr>
          <p:txBody>
            <a:bodyPr wrap="square" anchor="ctr">
              <a:noAutofit/>
            </a:bodyPr>
            <a:lstStyle/>
            <a:p>
              <a:pPr algn="ctr" fontAlgn="ctr">
                <a:lnSpc>
                  <a:spcPct val="90000"/>
                </a:lnSpc>
              </a:pPr>
              <a:r>
                <a:rPr lang="ru-RU" sz="1000" dirty="0">
                  <a:latin typeface="Huawei Sans" panose="020C0503030203020204" pitchFamily="34" charset="0"/>
                  <a:ea typeface="方正兰亭黑简体" panose="02000000000000000000" pitchFamily="2" charset="-122"/>
                  <a:sym typeface="Huawei Sans" panose="020C0503030203020204" pitchFamily="34" charset="0"/>
                </a:rPr>
                <a:t>Коммутатор IB на стороне сервера</a:t>
              </a:r>
            </a:p>
          </p:txBody>
        </p:sp>
        <p:sp>
          <p:nvSpPr>
            <p:cNvPr id="33" name="棱台 32"/>
            <p:cNvSpPr/>
            <p:nvPr/>
          </p:nvSpPr>
          <p:spPr bwMode="auto">
            <a:xfrm>
              <a:off x="6940624" y="4652442"/>
              <a:ext cx="871736" cy="648072"/>
            </a:xfrm>
            <a:prstGeom prst="bevel">
              <a:avLst/>
            </a:prstGeom>
            <a:solidFill>
              <a:schemeClr val="accent1">
                <a:lumMod val="40000"/>
                <a:lumOff val="6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200" b="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Box 68"/>
            <p:cNvSpPr txBox="1">
              <a:spLocks noChangeArrowheads="1"/>
            </p:cNvSpPr>
            <p:nvPr/>
          </p:nvSpPr>
          <p:spPr bwMode="auto">
            <a:xfrm>
              <a:off x="7053450" y="4868466"/>
              <a:ext cx="733014" cy="276999"/>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Клиент</a:t>
              </a:r>
            </a:p>
          </p:txBody>
        </p:sp>
        <p:cxnSp>
          <p:nvCxnSpPr>
            <p:cNvPr id="35" name="直接连接符 34"/>
            <p:cNvCxnSpPr/>
            <p:nvPr/>
          </p:nvCxnSpPr>
          <p:spPr bwMode="auto">
            <a:xfrm>
              <a:off x="4860032" y="2492202"/>
              <a:ext cx="504056"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bwMode="auto">
            <a:xfrm>
              <a:off x="4788024" y="2636218"/>
              <a:ext cx="576064"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bwMode="auto">
            <a:xfrm>
              <a:off x="4644008" y="4868466"/>
              <a:ext cx="648072"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bwMode="auto">
            <a:xfrm>
              <a:off x="4499992" y="5084490"/>
              <a:ext cx="720080"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9" name="直接连接符 79"/>
            <p:cNvCxnSpPr>
              <a:cxnSpLocks noChangeShapeType="1"/>
              <a:stCxn id="29" idx="3"/>
            </p:cNvCxnSpPr>
            <p:nvPr/>
          </p:nvCxnSpPr>
          <p:spPr bwMode="auto">
            <a:xfrm flipH="1">
              <a:off x="5428483" y="2722712"/>
              <a:ext cx="476412" cy="326504"/>
            </a:xfrm>
            <a:prstGeom prst="line">
              <a:avLst/>
            </a:prstGeom>
            <a:noFill/>
            <a:ln w="12700" algn="ctr">
              <a:solidFill>
                <a:srgbClr val="990099"/>
              </a:solidFill>
              <a:round/>
              <a:headEnd/>
              <a:tailEnd/>
            </a:ln>
          </p:spPr>
        </p:cxnSp>
      </p:grpSp>
      <p:grpSp>
        <p:nvGrpSpPr>
          <p:cNvPr id="40" name="组合 39"/>
          <p:cNvGrpSpPr/>
          <p:nvPr/>
        </p:nvGrpSpPr>
        <p:grpSpPr>
          <a:xfrm>
            <a:off x="9136529" y="2581624"/>
            <a:ext cx="2915843" cy="1037729"/>
            <a:chOff x="7956376" y="3212282"/>
            <a:chExt cx="2915843" cy="1037729"/>
          </a:xfrm>
        </p:grpSpPr>
        <p:cxnSp>
          <p:nvCxnSpPr>
            <p:cNvPr id="41" name="直接连接符 118"/>
            <p:cNvCxnSpPr>
              <a:cxnSpLocks noChangeShapeType="1"/>
            </p:cNvCxnSpPr>
            <p:nvPr/>
          </p:nvCxnSpPr>
          <p:spPr bwMode="auto">
            <a:xfrm flipH="1">
              <a:off x="7956376" y="3932362"/>
              <a:ext cx="504056" cy="0"/>
            </a:xfrm>
            <a:prstGeom prst="line">
              <a:avLst/>
            </a:prstGeom>
            <a:noFill/>
            <a:ln w="12700" algn="ctr">
              <a:solidFill>
                <a:schemeClr val="accent2">
                  <a:lumMod val="50000"/>
                </a:schemeClr>
              </a:solidFill>
              <a:round/>
              <a:headEnd/>
              <a:tailEnd/>
            </a:ln>
          </p:spPr>
        </p:cxnSp>
        <p:cxnSp>
          <p:nvCxnSpPr>
            <p:cNvPr id="42" name="直接连接符 41"/>
            <p:cNvCxnSpPr/>
            <p:nvPr/>
          </p:nvCxnSpPr>
          <p:spPr bwMode="auto">
            <a:xfrm>
              <a:off x="7956376" y="3356298"/>
              <a:ext cx="504056" cy="0"/>
            </a:xfrm>
            <a:prstGeom prst="line">
              <a:avLst/>
            </a:prstGeom>
            <a:ln w="1270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3" name="直接连接符 76"/>
            <p:cNvCxnSpPr>
              <a:cxnSpLocks noChangeShapeType="1"/>
            </p:cNvCxnSpPr>
            <p:nvPr/>
          </p:nvCxnSpPr>
          <p:spPr bwMode="auto">
            <a:xfrm>
              <a:off x="7956376" y="3644330"/>
              <a:ext cx="504056" cy="0"/>
            </a:xfrm>
            <a:prstGeom prst="line">
              <a:avLst/>
            </a:prstGeom>
            <a:noFill/>
            <a:ln w="12700" algn="ctr">
              <a:solidFill>
                <a:srgbClr val="990099"/>
              </a:solidFill>
              <a:round/>
              <a:headEnd/>
              <a:tailEnd/>
            </a:ln>
          </p:spPr>
        </p:cxnSp>
        <p:sp>
          <p:nvSpPr>
            <p:cNvPr id="44" name="TextBox 96"/>
            <p:cNvSpPr txBox="1"/>
            <p:nvPr/>
          </p:nvSpPr>
          <p:spPr>
            <a:xfrm>
              <a:off x="8604447" y="3212282"/>
              <a:ext cx="2267772" cy="461665"/>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Каскадное подключение коммутаторов</a:t>
              </a:r>
            </a:p>
          </p:txBody>
        </p:sp>
        <p:sp>
          <p:nvSpPr>
            <p:cNvPr id="45" name="TextBox 97"/>
            <p:cNvSpPr txBox="1"/>
            <p:nvPr/>
          </p:nvSpPr>
          <p:spPr>
            <a:xfrm>
              <a:off x="8604448" y="3537678"/>
              <a:ext cx="1707924" cy="461665"/>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Внутренняя сеть</a:t>
              </a:r>
            </a:p>
          </p:txBody>
        </p:sp>
        <p:sp>
          <p:nvSpPr>
            <p:cNvPr id="46" name="TextBox 98"/>
            <p:cNvSpPr txBox="1"/>
            <p:nvPr/>
          </p:nvSpPr>
          <p:spPr>
            <a:xfrm>
              <a:off x="8604448" y="3788346"/>
              <a:ext cx="1707924" cy="461665"/>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Внешняя сеть</a:t>
              </a:r>
            </a:p>
          </p:txBody>
        </p:sp>
      </p:grpSp>
      <p:grpSp>
        <p:nvGrpSpPr>
          <p:cNvPr id="87" name="组合 86"/>
          <p:cNvGrpSpPr/>
          <p:nvPr/>
        </p:nvGrpSpPr>
        <p:grpSpPr>
          <a:xfrm>
            <a:off x="1134819" y="1214581"/>
            <a:ext cx="4052291" cy="4229532"/>
            <a:chOff x="2017049" y="1880965"/>
            <a:chExt cx="4052291" cy="4229532"/>
          </a:xfrm>
        </p:grpSpPr>
        <p:cxnSp>
          <p:nvCxnSpPr>
            <p:cNvPr id="48" name="直接箭头连接符 47"/>
            <p:cNvCxnSpPr/>
            <p:nvPr/>
          </p:nvCxnSpPr>
          <p:spPr>
            <a:xfrm>
              <a:off x="3791630" y="3215387"/>
              <a:ext cx="322" cy="57574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99"/>
            <p:cNvSpPr txBox="1">
              <a:spLocks noChangeArrowheads="1"/>
            </p:cNvSpPr>
            <p:nvPr/>
          </p:nvSpPr>
          <p:spPr bwMode="auto">
            <a:xfrm flipH="1">
              <a:off x="3745532" y="3410406"/>
              <a:ext cx="768591" cy="301498"/>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10GE</a:t>
              </a:r>
            </a:p>
          </p:txBody>
        </p:sp>
        <p:sp>
          <p:nvSpPr>
            <p:cNvPr id="50" name="Rectangle 24"/>
            <p:cNvSpPr>
              <a:spLocks noChangeArrowheads="1"/>
            </p:cNvSpPr>
            <p:nvPr/>
          </p:nvSpPr>
          <p:spPr bwMode="auto">
            <a:xfrm flipH="1">
              <a:off x="2531275" y="2496539"/>
              <a:ext cx="2321472" cy="7200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r>
                <a:rPr lang="ru-RU"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p>
          </p:txBody>
        </p:sp>
        <p:sp>
          <p:nvSpPr>
            <p:cNvPr id="51" name="Rectangle 24"/>
            <p:cNvSpPr>
              <a:spLocks noChangeArrowheads="1"/>
            </p:cNvSpPr>
            <p:nvPr/>
          </p:nvSpPr>
          <p:spPr bwMode="auto">
            <a:xfrm flipH="1">
              <a:off x="2480733" y="5390417"/>
              <a:ext cx="2336422" cy="7200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b="1"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a:p>
              <a:pPr eaLnBrk="0" fontAlgn="ctr" hangingPunct="0">
                <a:defRPr/>
              </a:pPr>
              <a:r>
                <a:rPr lang="ru-RU"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p>
          </p:txBody>
        </p:sp>
        <p:sp>
          <p:nvSpPr>
            <p:cNvPr id="52" name="Rectangle 24"/>
            <p:cNvSpPr>
              <a:spLocks noChangeArrowheads="1"/>
            </p:cNvSpPr>
            <p:nvPr/>
          </p:nvSpPr>
          <p:spPr bwMode="auto">
            <a:xfrm flipH="1">
              <a:off x="3085190" y="2856579"/>
              <a:ext cx="1334409" cy="356172"/>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1200" b="1"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53" name="TextBox 73"/>
            <p:cNvSpPr txBox="1">
              <a:spLocks noChangeArrowheads="1"/>
            </p:cNvSpPr>
            <p:nvPr/>
          </p:nvSpPr>
          <p:spPr bwMode="auto">
            <a:xfrm flipH="1">
              <a:off x="2761252" y="4965377"/>
              <a:ext cx="627716" cy="308830"/>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SAS</a:t>
              </a:r>
            </a:p>
          </p:txBody>
        </p:sp>
        <p:sp>
          <p:nvSpPr>
            <p:cNvPr id="54" name="TextBox 74"/>
            <p:cNvSpPr txBox="1">
              <a:spLocks noChangeArrowheads="1"/>
            </p:cNvSpPr>
            <p:nvPr/>
          </p:nvSpPr>
          <p:spPr bwMode="auto">
            <a:xfrm flipH="1">
              <a:off x="3900064" y="4965773"/>
              <a:ext cx="607861" cy="276999"/>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SAS</a:t>
              </a:r>
            </a:p>
          </p:txBody>
        </p:sp>
        <p:sp>
          <p:nvSpPr>
            <p:cNvPr id="55" name="TextBox 75"/>
            <p:cNvSpPr txBox="1">
              <a:spLocks noChangeArrowheads="1"/>
            </p:cNvSpPr>
            <p:nvPr/>
          </p:nvSpPr>
          <p:spPr bwMode="auto">
            <a:xfrm flipH="1">
              <a:off x="2290603" y="3422500"/>
              <a:ext cx="649202" cy="264905"/>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FCoE</a:t>
              </a:r>
            </a:p>
          </p:txBody>
        </p:sp>
        <p:sp>
          <p:nvSpPr>
            <p:cNvPr id="56" name="TextBox 79"/>
            <p:cNvSpPr txBox="1">
              <a:spLocks noChangeArrowheads="1"/>
            </p:cNvSpPr>
            <p:nvPr/>
          </p:nvSpPr>
          <p:spPr bwMode="auto">
            <a:xfrm flipH="1">
              <a:off x="4419600" y="3410406"/>
              <a:ext cx="352737" cy="276999"/>
            </a:xfrm>
            <a:prstGeom prst="rect">
              <a:avLst/>
            </a:prstGeom>
            <a:noFill/>
            <a:ln w="9525">
              <a:noFill/>
              <a:miter lim="800000"/>
              <a:headEnd/>
              <a:tailEnd/>
            </a:ln>
          </p:spPr>
          <p:txBody>
            <a:bodyPr wrap="square">
              <a:noAutofit/>
            </a:bodyPr>
            <a:lstStyle/>
            <a:p>
              <a:pPr fontAlgn="ctr"/>
              <a:r>
                <a:rPr lang="ru-RU" sz="12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IB</a:t>
              </a:r>
            </a:p>
          </p:txBody>
        </p:sp>
        <p:sp>
          <p:nvSpPr>
            <p:cNvPr id="57" name="TextBox 80"/>
            <p:cNvSpPr txBox="1">
              <a:spLocks noChangeArrowheads="1"/>
            </p:cNvSpPr>
            <p:nvPr/>
          </p:nvSpPr>
          <p:spPr bwMode="auto">
            <a:xfrm flipH="1">
              <a:off x="3373949" y="3400867"/>
              <a:ext cx="476412" cy="276999"/>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TOE</a:t>
              </a:r>
            </a:p>
          </p:txBody>
        </p:sp>
        <p:cxnSp>
          <p:nvCxnSpPr>
            <p:cNvPr id="58" name="直接箭头连接符 57"/>
            <p:cNvCxnSpPr/>
            <p:nvPr/>
          </p:nvCxnSpPr>
          <p:spPr>
            <a:xfrm flipH="1">
              <a:off x="4441046" y="3234091"/>
              <a:ext cx="0" cy="57574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2956466" y="3246650"/>
              <a:ext cx="0" cy="57574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3324447" y="4822154"/>
              <a:ext cx="0" cy="57566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H="1">
              <a:off x="3900511" y="4822154"/>
              <a:ext cx="0" cy="57566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017049" y="4322993"/>
              <a:ext cx="3383396" cy="0"/>
            </a:xfrm>
            <a:prstGeom prst="line">
              <a:avLst/>
            </a:prstGeom>
            <a:ln w="3810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24"/>
            <p:cNvSpPr>
              <a:spLocks noChangeArrowheads="1"/>
            </p:cNvSpPr>
            <p:nvPr/>
          </p:nvSpPr>
          <p:spPr bwMode="auto">
            <a:xfrm flipH="1">
              <a:off x="2465780" y="3818936"/>
              <a:ext cx="2351373" cy="104115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b="1"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a:p>
              <a:pPr eaLnBrk="0" fontAlgn="ctr" hangingPunct="0">
                <a:defRPr/>
              </a:pPr>
              <a:r>
                <a:rPr lang="ru-RU"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p>
            <a:p>
              <a:pPr eaLnBrk="0" fontAlgn="ctr" hangingPunct="0">
                <a:defRPr/>
              </a:pPr>
              <a:r>
                <a:rPr lang="ru-RU"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p>
          </p:txBody>
        </p:sp>
        <p:sp>
          <p:nvSpPr>
            <p:cNvPr id="64" name="Rectangle 24"/>
            <p:cNvSpPr>
              <a:spLocks noChangeArrowheads="1"/>
            </p:cNvSpPr>
            <p:nvPr/>
          </p:nvSpPr>
          <p:spPr bwMode="auto">
            <a:xfrm flipH="1">
              <a:off x="3054345" y="3809833"/>
              <a:ext cx="1224136" cy="360040"/>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2000" b="1" dirty="0">
                <a:solidFill>
                  <a:srgbClr val="FF0000"/>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65" name="TextBox 95"/>
            <p:cNvSpPr txBox="1">
              <a:spLocks noChangeArrowheads="1"/>
            </p:cNvSpPr>
            <p:nvPr/>
          </p:nvSpPr>
          <p:spPr bwMode="auto">
            <a:xfrm flipH="1">
              <a:off x="4836580" y="3756677"/>
              <a:ext cx="1232760" cy="394897"/>
            </a:xfrm>
            <a:prstGeom prst="rect">
              <a:avLst/>
            </a:prstGeom>
            <a:noFill/>
            <a:ln w="9525">
              <a:noFill/>
              <a:miter lim="800000"/>
              <a:headEnd/>
              <a:tailEnd/>
            </a:ln>
          </p:spPr>
          <p:txBody>
            <a:bodyPr wrap="square">
              <a:noAutofit/>
            </a:bodyPr>
            <a:lstStyle/>
            <a:p>
              <a:pPr fontAlgn="ctr"/>
              <a:r>
                <a:rPr lang="ru-RU" sz="1600" b="1" dirty="0">
                  <a:solidFill>
                    <a:srgbClr val="7030A0"/>
                  </a:solidFill>
                  <a:latin typeface="Huawei Sans" panose="020C0503030203020204" pitchFamily="34" charset="0"/>
                  <a:ea typeface="方正兰亭黑简体" panose="02000000000000000000" pitchFamily="2" charset="-122"/>
                  <a:sym typeface="Huawei Sans" panose="020C0503030203020204" pitchFamily="34" charset="0"/>
                </a:rPr>
                <a:t>Сторона клиента</a:t>
              </a:r>
            </a:p>
          </p:txBody>
        </p:sp>
        <p:cxnSp>
          <p:nvCxnSpPr>
            <p:cNvPr id="66" name="直接箭头连接符 65"/>
            <p:cNvCxnSpPr/>
            <p:nvPr/>
          </p:nvCxnSpPr>
          <p:spPr>
            <a:xfrm flipH="1">
              <a:off x="3388968" y="3234091"/>
              <a:ext cx="0" cy="57574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97"/>
            <p:cNvSpPr txBox="1">
              <a:spLocks noChangeArrowheads="1"/>
            </p:cNvSpPr>
            <p:nvPr/>
          </p:nvSpPr>
          <p:spPr bwMode="auto">
            <a:xfrm flipH="1">
              <a:off x="2978240" y="3434905"/>
              <a:ext cx="482100" cy="242961"/>
            </a:xfrm>
            <a:prstGeom prst="rect">
              <a:avLst/>
            </a:prstGeom>
            <a:noFill/>
            <a:ln w="9525">
              <a:noFill/>
              <a:miter lim="800000"/>
              <a:headEnd/>
              <a:tailEnd/>
            </a:ln>
          </p:spPr>
          <p:txBody>
            <a:bodyPr wrap="square">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FC</a:t>
              </a:r>
            </a:p>
          </p:txBody>
        </p:sp>
        <p:cxnSp>
          <p:nvCxnSpPr>
            <p:cNvPr id="68" name="直接箭头连接符 67"/>
            <p:cNvCxnSpPr/>
            <p:nvPr/>
          </p:nvCxnSpPr>
          <p:spPr>
            <a:xfrm flipH="1">
              <a:off x="4265809" y="3243194"/>
              <a:ext cx="0" cy="575742"/>
            </a:xfrm>
            <a:prstGeom prst="straightConnector1">
              <a:avLst/>
            </a:prstGeom>
            <a:ln w="2857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103"/>
            <p:cNvSpPr txBox="1">
              <a:spLocks noChangeArrowheads="1"/>
            </p:cNvSpPr>
            <p:nvPr/>
          </p:nvSpPr>
          <p:spPr bwMode="auto">
            <a:xfrm flipH="1">
              <a:off x="4823132" y="4347890"/>
              <a:ext cx="1224324" cy="339823"/>
            </a:xfrm>
            <a:prstGeom prst="rect">
              <a:avLst/>
            </a:prstGeom>
            <a:noFill/>
            <a:ln w="9525">
              <a:noFill/>
              <a:miter lim="800000"/>
              <a:headEnd/>
              <a:tailEnd/>
            </a:ln>
          </p:spPr>
          <p:txBody>
            <a:bodyPr wrap="square">
              <a:noAutofit/>
            </a:bodyPr>
            <a:lstStyle/>
            <a:p>
              <a:pPr fontAlgn="ctr"/>
              <a:r>
                <a:rPr lang="ru-RU" sz="1600" b="1" dirty="0">
                  <a:solidFill>
                    <a:srgbClr val="7030A0"/>
                  </a:solidFill>
                  <a:latin typeface="Huawei Sans" panose="020C0503030203020204" pitchFamily="34" charset="0"/>
                  <a:ea typeface="方正兰亭黑简体" panose="02000000000000000000" pitchFamily="2" charset="-122"/>
                  <a:sym typeface="Huawei Sans" panose="020C0503030203020204" pitchFamily="34" charset="0"/>
                </a:rPr>
                <a:t>Сторона сервера</a:t>
              </a:r>
            </a:p>
          </p:txBody>
        </p:sp>
        <p:sp>
          <p:nvSpPr>
            <p:cNvPr id="70" name="TextBox 65"/>
            <p:cNvSpPr txBox="1"/>
            <p:nvPr/>
          </p:nvSpPr>
          <p:spPr>
            <a:xfrm flipH="1">
              <a:off x="3155669" y="2512301"/>
              <a:ext cx="1021488" cy="313501"/>
            </a:xfrm>
            <a:prstGeom prst="rect">
              <a:avLst/>
            </a:prstGeom>
            <a:noFill/>
          </p:spPr>
          <p:txBody>
            <a:bodyPr wrap="square" rtlCol="0">
              <a:noAutofit/>
            </a:bodyPr>
            <a:lstStyle/>
            <a:p>
              <a:pPr fontAlgn="ct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Сервер</a:t>
              </a:r>
            </a:p>
          </p:txBody>
        </p:sp>
        <p:sp>
          <p:nvSpPr>
            <p:cNvPr id="71" name="TextBox 66"/>
            <p:cNvSpPr txBox="1"/>
            <p:nvPr/>
          </p:nvSpPr>
          <p:spPr>
            <a:xfrm flipH="1">
              <a:off x="3095203" y="2908842"/>
              <a:ext cx="1418921" cy="261969"/>
            </a:xfrm>
            <a:prstGeom prst="rect">
              <a:avLst/>
            </a:prstGeom>
            <a:noFill/>
          </p:spPr>
          <p:txBody>
            <a:bodyPr wrap="square" rtlCol="0">
              <a:noAutofit/>
            </a:bodyPr>
            <a:lstStyle/>
            <a:p>
              <a:pPr algn="ctr" fontAlgn="ct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Инициатор</a:t>
              </a:r>
            </a:p>
          </p:txBody>
        </p:sp>
        <p:sp>
          <p:nvSpPr>
            <p:cNvPr id="72" name="TextBox 71"/>
            <p:cNvSpPr txBox="1"/>
            <p:nvPr/>
          </p:nvSpPr>
          <p:spPr>
            <a:xfrm flipH="1">
              <a:off x="3052783" y="3755444"/>
              <a:ext cx="1210195" cy="338554"/>
            </a:xfrm>
            <a:prstGeom prst="rect">
              <a:avLst/>
            </a:prstGeom>
            <a:noFill/>
          </p:spPr>
          <p:txBody>
            <a:bodyPr wrap="square" rtlCol="0">
              <a:noAutofit/>
            </a:bodyPr>
            <a:lstStyle/>
            <a:p>
              <a:pPr algn="ctr" fontAlgn="ctr"/>
              <a:r>
                <a:rPr lang="ru-RU" sz="12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a:t>
              </a:r>
            </a:p>
          </p:txBody>
        </p:sp>
        <p:sp>
          <p:nvSpPr>
            <p:cNvPr id="73" name="Rectangle 24"/>
            <p:cNvSpPr>
              <a:spLocks noChangeArrowheads="1"/>
            </p:cNvSpPr>
            <p:nvPr/>
          </p:nvSpPr>
          <p:spPr bwMode="auto">
            <a:xfrm flipH="1">
              <a:off x="3044661" y="4494776"/>
              <a:ext cx="1224136" cy="360040"/>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1200" b="1"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74" name="TextBox 73"/>
            <p:cNvSpPr txBox="1"/>
            <p:nvPr/>
          </p:nvSpPr>
          <p:spPr>
            <a:xfrm flipH="1">
              <a:off x="3058602" y="4524169"/>
              <a:ext cx="1275690" cy="282662"/>
            </a:xfrm>
            <a:prstGeom prst="rect">
              <a:avLst/>
            </a:prstGeom>
            <a:noFill/>
          </p:spPr>
          <p:txBody>
            <a:bodyPr wrap="square" rtlCol="0">
              <a:noAutofit/>
            </a:bodyPr>
            <a:lstStyle/>
            <a:p>
              <a:pPr algn="ctr" fontAlgn="ct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Инициатор</a:t>
              </a:r>
            </a:p>
          </p:txBody>
        </p:sp>
        <p:sp>
          <p:nvSpPr>
            <p:cNvPr id="75" name="Rectangle 24"/>
            <p:cNvSpPr>
              <a:spLocks noChangeArrowheads="1"/>
            </p:cNvSpPr>
            <p:nvPr/>
          </p:nvSpPr>
          <p:spPr bwMode="auto">
            <a:xfrm flipH="1">
              <a:off x="3034648" y="5389153"/>
              <a:ext cx="1224136" cy="360040"/>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2000" b="1" dirty="0">
                <a:solidFill>
                  <a:srgbClr val="FF0000"/>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76" name="TextBox 75"/>
            <p:cNvSpPr txBox="1"/>
            <p:nvPr/>
          </p:nvSpPr>
          <p:spPr>
            <a:xfrm flipH="1">
              <a:off x="3189632" y="5398147"/>
              <a:ext cx="961068" cy="338554"/>
            </a:xfrm>
            <a:prstGeom prst="rect">
              <a:avLst/>
            </a:prstGeom>
            <a:noFill/>
          </p:spPr>
          <p:txBody>
            <a:bodyPr wrap="square" rtlCol="0">
              <a:noAutofit/>
            </a:bodyPr>
            <a:lstStyle/>
            <a:p>
              <a:pPr algn="ctr" fontAlgn="ctr"/>
              <a:r>
                <a:rPr lang="ru-RU" sz="1000" b="1" dirty="0">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a:t>
              </a:r>
            </a:p>
          </p:txBody>
        </p:sp>
        <p:sp>
          <p:nvSpPr>
            <p:cNvPr id="77" name="TextBox 76"/>
            <p:cNvSpPr txBox="1"/>
            <p:nvPr/>
          </p:nvSpPr>
          <p:spPr>
            <a:xfrm flipH="1">
              <a:off x="3189632" y="5743779"/>
              <a:ext cx="864096" cy="338554"/>
            </a:xfrm>
            <a:prstGeom prst="rect">
              <a:avLst/>
            </a:prstGeom>
            <a:noFill/>
          </p:spPr>
          <p:txBody>
            <a:bodyPr wrap="square" rtlCol="0">
              <a:noAutofit/>
            </a:bodyPr>
            <a:lstStyle/>
            <a:p>
              <a:pPr algn="ctr" fontAlgn="ct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Диск</a:t>
              </a:r>
            </a:p>
          </p:txBody>
        </p:sp>
        <p:sp>
          <p:nvSpPr>
            <p:cNvPr id="78" name="TextBox 77"/>
            <p:cNvSpPr txBox="1"/>
            <p:nvPr/>
          </p:nvSpPr>
          <p:spPr>
            <a:xfrm flipH="1">
              <a:off x="2531275" y="4113699"/>
              <a:ext cx="2579918" cy="523220"/>
            </a:xfrm>
            <a:prstGeom prst="rect">
              <a:avLst/>
            </a:prstGeom>
            <a:noFill/>
          </p:spPr>
          <p:txBody>
            <a:bodyPr wrap="square" rtlCol="0">
              <a:noAutofit/>
            </a:bodyPr>
            <a:lstStyle/>
            <a:p>
              <a:pPr fontAlgn="ct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Контроллер системы хранения</a:t>
              </a:r>
            </a:p>
          </p:txBody>
        </p:sp>
        <p:sp>
          <p:nvSpPr>
            <p:cNvPr id="79" name="文本框 78"/>
            <p:cNvSpPr txBox="1"/>
            <p:nvPr/>
          </p:nvSpPr>
          <p:spPr bwMode="auto">
            <a:xfrm>
              <a:off x="2320896" y="1880965"/>
              <a:ext cx="2539967" cy="30152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ru-RU"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Конвергентная система хранения</a:t>
              </a:r>
            </a:p>
          </p:txBody>
        </p:sp>
      </p:grpSp>
      <p:sp>
        <p:nvSpPr>
          <p:cNvPr id="80" name="文本框 79"/>
          <p:cNvSpPr txBox="1"/>
          <p:nvPr/>
        </p:nvSpPr>
        <p:spPr bwMode="auto">
          <a:xfrm>
            <a:off x="6333152" y="1489460"/>
            <a:ext cx="2000482" cy="34717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ru-RU"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Распределенное хранение</a:t>
            </a:r>
          </a:p>
        </p:txBody>
      </p:sp>
    </p:spTree>
    <p:extLst>
      <p:ext uri="{BB962C8B-B14F-4D97-AF65-F5344CB8AC3E}">
        <p14:creationId xmlns:p14="http://schemas.microsoft.com/office/powerpoint/2010/main" val="3315710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Уровни IB</a:t>
            </a:r>
          </a:p>
        </p:txBody>
      </p:sp>
      <p:grpSp>
        <p:nvGrpSpPr>
          <p:cNvPr id="4" name="组合 3"/>
          <p:cNvGrpSpPr/>
          <p:nvPr/>
        </p:nvGrpSpPr>
        <p:grpSpPr>
          <a:xfrm>
            <a:off x="1811524" y="1391662"/>
            <a:ext cx="4284476" cy="4356484"/>
            <a:chOff x="5220072" y="2204864"/>
            <a:chExt cx="3168650" cy="2520950"/>
          </a:xfrm>
          <a:noFill/>
        </p:grpSpPr>
        <p:sp>
          <p:nvSpPr>
            <p:cNvPr id="5" name="Rectangle 4"/>
            <p:cNvSpPr>
              <a:spLocks noChangeArrowheads="1"/>
            </p:cNvSpPr>
            <p:nvPr/>
          </p:nvSpPr>
          <p:spPr bwMode="auto">
            <a:xfrm>
              <a:off x="5220072" y="4220989"/>
              <a:ext cx="3168650" cy="504825"/>
            </a:xfrm>
            <a:prstGeom prst="rect">
              <a:avLst/>
            </a:prstGeom>
            <a:grpFill/>
            <a:ln w="9525">
              <a:solidFill>
                <a:schemeClr val="tx1"/>
              </a:solidFill>
              <a:miter lim="800000"/>
              <a:headEnd/>
              <a:tailEnd/>
            </a:ln>
            <a:effectLst/>
          </p:spPr>
          <p:txBody>
            <a:bodyPr wrap="square" anchor="ctr">
              <a:noAutofit/>
            </a:bodyPr>
            <a:lstStyle/>
            <a:p>
              <a:pPr algn="ctr" fontAlgn="ctr"/>
              <a:r>
                <a:rPr lang="ru-RU" sz="1800" dirty="0">
                  <a:latin typeface="Huawei Sans" panose="020C0503030203020204" pitchFamily="34" charset="0"/>
                  <a:ea typeface="方正兰亭黑简体" panose="02000000000000000000" pitchFamily="2" charset="-122"/>
                  <a:sym typeface="Huawei Sans" panose="020C0503030203020204" pitchFamily="34" charset="0"/>
                </a:rPr>
                <a:t>Физический уровень</a:t>
              </a:r>
            </a:p>
          </p:txBody>
        </p:sp>
        <p:sp>
          <p:nvSpPr>
            <p:cNvPr id="6" name="Rectangle 5"/>
            <p:cNvSpPr>
              <a:spLocks noChangeArrowheads="1"/>
            </p:cNvSpPr>
            <p:nvPr/>
          </p:nvSpPr>
          <p:spPr bwMode="auto">
            <a:xfrm>
              <a:off x="5220072" y="3717752"/>
              <a:ext cx="3168650" cy="503237"/>
            </a:xfrm>
            <a:prstGeom prst="rect">
              <a:avLst/>
            </a:prstGeom>
            <a:grpFill/>
            <a:ln w="9525">
              <a:solidFill>
                <a:schemeClr val="tx1"/>
              </a:solidFill>
              <a:miter lim="800000"/>
              <a:headEnd/>
              <a:tailEnd/>
            </a:ln>
            <a:effectLst/>
          </p:spPr>
          <p:txBody>
            <a:bodyPr wrap="square" anchor="ctr">
              <a:noAutofit/>
            </a:bodyPr>
            <a:lstStyle/>
            <a:p>
              <a:pPr algn="ctr" fontAlgn="ctr"/>
              <a:r>
                <a:rPr lang="ru-RU" sz="1800" dirty="0">
                  <a:latin typeface="Huawei Sans" panose="020C0503030203020204" pitchFamily="34" charset="0"/>
                  <a:ea typeface="方正兰亭黑简体" panose="02000000000000000000" pitchFamily="2" charset="-122"/>
                  <a:sym typeface="Huawei Sans" panose="020C0503030203020204" pitchFamily="34" charset="0"/>
                </a:rPr>
                <a:t>Уровень канала</a:t>
              </a:r>
            </a:p>
          </p:txBody>
        </p:sp>
        <p:sp>
          <p:nvSpPr>
            <p:cNvPr id="7" name="Rectangle 6"/>
            <p:cNvSpPr>
              <a:spLocks noChangeArrowheads="1"/>
            </p:cNvSpPr>
            <p:nvPr/>
          </p:nvSpPr>
          <p:spPr bwMode="auto">
            <a:xfrm>
              <a:off x="5220072" y="3212927"/>
              <a:ext cx="3168650" cy="504825"/>
            </a:xfrm>
            <a:prstGeom prst="rect">
              <a:avLst/>
            </a:prstGeom>
            <a:grpFill/>
            <a:ln w="9525">
              <a:solidFill>
                <a:schemeClr val="tx1"/>
              </a:solidFill>
              <a:miter lim="800000"/>
              <a:headEnd/>
              <a:tailEnd/>
            </a:ln>
            <a:effectLst/>
          </p:spPr>
          <p:txBody>
            <a:bodyPr wrap="square" anchor="ctr">
              <a:noAutofit/>
            </a:bodyPr>
            <a:lstStyle/>
            <a:p>
              <a:pPr algn="ctr" fontAlgn="ctr"/>
              <a:r>
                <a:rPr lang="ru-RU" sz="1800" dirty="0">
                  <a:latin typeface="Huawei Sans" panose="020C0503030203020204" pitchFamily="34" charset="0"/>
                  <a:ea typeface="方正兰亭黑简体" panose="02000000000000000000" pitchFamily="2" charset="-122"/>
                  <a:sym typeface="Huawei Sans" panose="020C0503030203020204" pitchFamily="34" charset="0"/>
                </a:rPr>
                <a:t>Уровень сети</a:t>
              </a:r>
            </a:p>
          </p:txBody>
        </p:sp>
        <p:sp>
          <p:nvSpPr>
            <p:cNvPr id="8" name="Rectangle 7"/>
            <p:cNvSpPr>
              <a:spLocks noChangeArrowheads="1"/>
            </p:cNvSpPr>
            <p:nvPr/>
          </p:nvSpPr>
          <p:spPr bwMode="auto">
            <a:xfrm>
              <a:off x="5220072" y="2708102"/>
              <a:ext cx="3168650" cy="504825"/>
            </a:xfrm>
            <a:prstGeom prst="rect">
              <a:avLst/>
            </a:prstGeom>
            <a:grpFill/>
            <a:ln w="9525">
              <a:solidFill>
                <a:schemeClr val="tx1"/>
              </a:solidFill>
              <a:miter lim="800000"/>
              <a:headEnd/>
              <a:tailEnd/>
            </a:ln>
            <a:effectLst/>
          </p:spPr>
          <p:txBody>
            <a:bodyPr wrap="square" anchor="ctr">
              <a:noAutofit/>
            </a:bodyPr>
            <a:lstStyle/>
            <a:p>
              <a:pPr algn="ctr" fontAlgn="ctr"/>
              <a:r>
                <a:rPr lang="ru-RU" sz="1800" dirty="0">
                  <a:latin typeface="Huawei Sans" panose="020C0503030203020204" pitchFamily="34" charset="0"/>
                  <a:ea typeface="方正兰亭黑简体" panose="02000000000000000000" pitchFamily="2" charset="-122"/>
                  <a:sym typeface="Huawei Sans" panose="020C0503030203020204" pitchFamily="34" charset="0"/>
                </a:rPr>
                <a:t>Уровень передачи</a:t>
              </a:r>
            </a:p>
          </p:txBody>
        </p:sp>
        <p:sp>
          <p:nvSpPr>
            <p:cNvPr id="9" name="Rectangle 8"/>
            <p:cNvSpPr>
              <a:spLocks noChangeArrowheads="1"/>
            </p:cNvSpPr>
            <p:nvPr/>
          </p:nvSpPr>
          <p:spPr bwMode="auto">
            <a:xfrm>
              <a:off x="5220072" y="2204864"/>
              <a:ext cx="3168650" cy="503238"/>
            </a:xfrm>
            <a:prstGeom prst="rect">
              <a:avLst/>
            </a:prstGeom>
            <a:grpFill/>
            <a:ln w="9525">
              <a:solidFill>
                <a:schemeClr val="tx1"/>
              </a:solidFill>
              <a:miter lim="800000"/>
              <a:headEnd/>
              <a:tailEnd/>
            </a:ln>
            <a:effectLst/>
          </p:spPr>
          <p:txBody>
            <a:bodyPr wrap="square" anchor="ctr">
              <a:noAutofit/>
            </a:bodyPr>
            <a:lstStyle/>
            <a:p>
              <a:pPr algn="ctr" fontAlgn="ctr"/>
              <a:r>
                <a:rPr lang="ru-RU" sz="1800" dirty="0">
                  <a:latin typeface="Huawei Sans" panose="020C0503030203020204" pitchFamily="34" charset="0"/>
                  <a:ea typeface="方正兰亭黑简体" panose="02000000000000000000" pitchFamily="2" charset="-122"/>
                  <a:sym typeface="Huawei Sans" panose="020C0503030203020204" pitchFamily="34" charset="0"/>
                </a:rPr>
                <a:t>Уровень приложений</a:t>
              </a:r>
            </a:p>
          </p:txBody>
        </p:sp>
      </p:grpSp>
      <p:sp>
        <p:nvSpPr>
          <p:cNvPr id="10" name="文本框 9"/>
          <p:cNvSpPr txBox="1"/>
          <p:nvPr/>
        </p:nvSpPr>
        <p:spPr>
          <a:xfrm>
            <a:off x="6569962" y="5127283"/>
            <a:ext cx="3562194"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Определяет скорость подключения.</a:t>
            </a:r>
          </a:p>
        </p:txBody>
      </p:sp>
      <p:sp>
        <p:nvSpPr>
          <p:cNvPr id="11" name="文本框 10"/>
          <p:cNvSpPr txBox="1"/>
          <p:nvPr/>
        </p:nvSpPr>
        <p:spPr>
          <a:xfrm>
            <a:off x="6569962" y="4117761"/>
            <a:ext cx="4792133" cy="646331"/>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Обеспечивает структуру пакетов данных и двухточечное соединение для локальных подсистем.</a:t>
            </a:r>
          </a:p>
        </p:txBody>
      </p:sp>
      <p:sp>
        <p:nvSpPr>
          <p:cNvPr id="12" name="文本框 11"/>
          <p:cNvSpPr txBox="1"/>
          <p:nvPr/>
        </p:nvSpPr>
        <p:spPr>
          <a:xfrm>
            <a:off x="6569962" y="3385239"/>
            <a:ext cx="4978399" cy="646331"/>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Обеспечивает адресацию и маршрутизацию.</a:t>
            </a:r>
          </a:p>
        </p:txBody>
      </p:sp>
      <p:sp>
        <p:nvSpPr>
          <p:cNvPr id="13" name="文本框 12"/>
          <p:cNvSpPr txBox="1"/>
          <p:nvPr/>
        </p:nvSpPr>
        <p:spPr>
          <a:xfrm>
            <a:off x="6569962" y="2538224"/>
            <a:ext cx="4648200" cy="923330"/>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Отправляет, принимает и повторно собирает сегменты пакета данных.</a:t>
            </a:r>
          </a:p>
        </p:txBody>
      </p:sp>
    </p:spTree>
    <p:extLst>
      <p:ext uri="{BB962C8B-B14F-4D97-AF65-F5344CB8AC3E}">
        <p14:creationId xmlns:p14="http://schemas.microsoft.com/office/powerpoint/2010/main" val="2218812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smtClean="0"/>
              <a:t>Интерфейс IB</a:t>
            </a:r>
            <a:endParaRPr lang="ru-RU" dirty="0"/>
          </a:p>
        </p:txBody>
      </p:sp>
      <p:sp>
        <p:nvSpPr>
          <p:cNvPr id="5" name="文本占位符 4"/>
          <p:cNvSpPr>
            <a:spLocks noGrp="1"/>
          </p:cNvSpPr>
          <p:nvPr>
            <p:ph type="body" sz="quarter" idx="10"/>
          </p:nvPr>
        </p:nvSpPr>
        <p:spPr/>
        <p:txBody>
          <a:bodyPr wrap="square">
            <a:noAutofit/>
          </a:bodyPr>
          <a:lstStyle/>
          <a:p>
            <a:r>
              <a:rPr lang="ru-RU" dirty="0"/>
              <a:t>Существует два типа канальных адаптеров (CA):</a:t>
            </a:r>
          </a:p>
          <a:p>
            <a:pPr lvl="1"/>
            <a:r>
              <a:rPr lang="ru-RU" dirty="0"/>
              <a:t>Примером адаптера канала хоста (HCA) является </a:t>
            </a:r>
            <a:r>
              <a:rPr lang="ru-RU" dirty="0" smtClean="0"/>
              <a:t>Mellanox.</a:t>
            </a:r>
            <a:endParaRPr lang="ru-RU" dirty="0"/>
          </a:p>
          <a:p>
            <a:pPr lvl="1"/>
            <a:r>
              <a:rPr lang="ru-RU" dirty="0"/>
              <a:t>Адаптер целевого канала (TCA), интерфейс ввода-вывода, используемый для коммутаторов IB и систем хранения.</a:t>
            </a:r>
          </a:p>
        </p:txBody>
      </p:sp>
      <p:grpSp>
        <p:nvGrpSpPr>
          <p:cNvPr id="8" name="组合 7"/>
          <p:cNvGrpSpPr/>
          <p:nvPr/>
        </p:nvGrpSpPr>
        <p:grpSpPr>
          <a:xfrm>
            <a:off x="2273488" y="3212131"/>
            <a:ext cx="7672155" cy="2220582"/>
            <a:chOff x="677197" y="2172269"/>
            <a:chExt cx="8379781" cy="2984452"/>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959" b="9780"/>
            <a:stretch/>
          </p:blipFill>
          <p:spPr bwMode="auto">
            <a:xfrm>
              <a:off x="5276557" y="2981491"/>
              <a:ext cx="3780421" cy="211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bwMode="auto">
            <a:xfrm>
              <a:off x="6434070" y="2172269"/>
              <a:ext cx="2022340" cy="425229"/>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IB-коннекторы:</a:t>
              </a:r>
            </a:p>
          </p:txBody>
        </p:sp>
        <p:pic>
          <p:nvPicPr>
            <p:cNvPr id="11" name="图片 3" descr="IB-HCA—CX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197" y="2384884"/>
              <a:ext cx="4103221" cy="27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bwMode="auto">
            <a:xfrm>
              <a:off x="2728807" y="2597498"/>
              <a:ext cx="690491" cy="383994"/>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ru-RU" sz="1400" dirty="0">
                  <a:latin typeface="Huawei Sans" panose="020C0503030203020204" pitchFamily="34" charset="0"/>
                  <a:ea typeface="方正兰亭黑简体" panose="02000000000000000000" pitchFamily="2" charset="-122"/>
                  <a:sym typeface="Huawei Sans" panose="020C0503030203020204" pitchFamily="34" charset="0"/>
                </a:rPr>
                <a:t>CA</a:t>
              </a:r>
            </a:p>
          </p:txBody>
        </p:sp>
      </p:grpSp>
      <p:sp>
        <p:nvSpPr>
          <p:cNvPr id="3" name="文本框 2"/>
          <p:cNvSpPr txBox="1"/>
          <p:nvPr/>
        </p:nvSpPr>
        <p:spPr>
          <a:xfrm>
            <a:off x="7712765" y="3543666"/>
            <a:ext cx="2324120" cy="270567"/>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От 10 Гбит/с до 40 Гбит/с</a:t>
            </a:r>
          </a:p>
        </p:txBody>
      </p:sp>
    </p:spTree>
    <p:extLst>
      <p:ext uri="{BB962C8B-B14F-4D97-AF65-F5344CB8AC3E}">
        <p14:creationId xmlns:p14="http://schemas.microsoft.com/office/powerpoint/2010/main" val="4150749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dirty="0">
                <a:solidFill>
                  <a:schemeClr val="bg1">
                    <a:lumMod val="50000"/>
                  </a:schemeClr>
                </a:solidFill>
                <a:sym typeface="Huawei Sans" panose="020C0503030203020204" pitchFamily="34" charset="0"/>
              </a:rPr>
              <a:t>SCSI</a:t>
            </a:r>
          </a:p>
          <a:p>
            <a:r>
              <a:rPr lang="ru-RU" dirty="0">
                <a:solidFill>
                  <a:schemeClr val="bg1">
                    <a:lumMod val="50000"/>
                  </a:schemeClr>
                </a:solidFill>
                <a:sym typeface="Huawei Sans" panose="020C0503030203020204" pitchFamily="34" charset="0"/>
              </a:rPr>
              <a:t>iSCSI, </a:t>
            </a:r>
            <a:r>
              <a:rPr lang="ru-RU" dirty="0" smtClean="0">
                <a:solidFill>
                  <a:schemeClr val="bg1">
                    <a:lumMod val="50000"/>
                  </a:schemeClr>
                </a:solidFill>
                <a:sym typeface="Huawei Sans" panose="020C0503030203020204" pitchFamily="34" charset="0"/>
              </a:rPr>
              <a:t>FC и </a:t>
            </a:r>
            <a:r>
              <a:rPr lang="ru-RU" dirty="0">
                <a:solidFill>
                  <a:schemeClr val="bg1">
                    <a:lumMod val="50000"/>
                  </a:schemeClr>
                </a:solidFill>
                <a:sym typeface="Huawei Sans" panose="020C0503030203020204" pitchFamily="34" charset="0"/>
              </a:rPr>
              <a:t>FCoE</a:t>
            </a:r>
          </a:p>
          <a:p>
            <a:r>
              <a:rPr lang="ru-RU" dirty="0">
                <a:solidFill>
                  <a:schemeClr val="bg1">
                    <a:lumMod val="50000"/>
                  </a:schemeClr>
                </a:solidFill>
                <a:sym typeface="Huawei Sans" panose="020C0503030203020204" pitchFamily="34" charset="0"/>
              </a:rPr>
              <a:t>SAS и SATA</a:t>
            </a:r>
          </a:p>
          <a:p>
            <a:r>
              <a:rPr lang="ru-RU" dirty="0">
                <a:solidFill>
                  <a:schemeClr val="bg1">
                    <a:lumMod val="50000"/>
                  </a:schemeClr>
                </a:solidFill>
                <a:sym typeface="Huawei Sans" panose="020C0503030203020204" pitchFamily="34" charset="0"/>
              </a:rPr>
              <a:t>PCIe и NVMe</a:t>
            </a:r>
          </a:p>
          <a:p>
            <a:r>
              <a:rPr lang="ru-RU" dirty="0">
                <a:solidFill>
                  <a:schemeClr val="bg1">
                    <a:lumMod val="50000"/>
                  </a:schemeClr>
                </a:solidFill>
                <a:sym typeface="Huawei Sans" panose="020C0503030203020204" pitchFamily="34" charset="0"/>
              </a:rPr>
              <a:t>RDMA</a:t>
            </a:r>
          </a:p>
          <a:p>
            <a:r>
              <a:rPr lang="ru-RU" b="1" dirty="0">
                <a:sym typeface="Huawei Sans" panose="020C0503030203020204" pitchFamily="34" charset="0"/>
              </a:rPr>
              <a:t>CIFS, NFS и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404773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b="1" dirty="0">
                <a:sym typeface="Huawei Sans" panose="020C0503030203020204" pitchFamily="34" charset="0"/>
              </a:rPr>
              <a:t>SCSI</a:t>
            </a:r>
          </a:p>
          <a:p>
            <a:r>
              <a:rPr lang="ru-RU" dirty="0">
                <a:solidFill>
                  <a:schemeClr val="bg1">
                    <a:lumMod val="50000"/>
                  </a:schemeClr>
                </a:solidFill>
                <a:sym typeface="Huawei Sans" panose="020C0503030203020204" pitchFamily="34" charset="0"/>
              </a:rPr>
              <a:t>iSCSI, Fibre Channel (FC) и FCoE</a:t>
            </a:r>
          </a:p>
          <a:p>
            <a:r>
              <a:rPr lang="ru-RU" dirty="0">
                <a:solidFill>
                  <a:schemeClr val="bg1">
                    <a:lumMod val="50000"/>
                  </a:schemeClr>
                </a:solidFill>
                <a:sym typeface="Huawei Sans" panose="020C0503030203020204" pitchFamily="34" charset="0"/>
              </a:rPr>
              <a:t>SAS и SATA</a:t>
            </a:r>
          </a:p>
          <a:p>
            <a:r>
              <a:rPr lang="ru-RU" dirty="0">
                <a:solidFill>
                  <a:schemeClr val="bg1">
                    <a:lumMod val="50000"/>
                  </a:schemeClr>
                </a:solidFill>
                <a:sym typeface="Huawei Sans" panose="020C0503030203020204" pitchFamily="34" charset="0"/>
              </a:rPr>
              <a:t>PCIe и NVMe</a:t>
            </a:r>
          </a:p>
          <a:p>
            <a:r>
              <a:rPr lang="ru-RU" dirty="0">
                <a:solidFill>
                  <a:schemeClr val="bg1">
                    <a:lumMod val="50000"/>
                  </a:schemeClr>
                </a:solidFill>
                <a:sym typeface="Huawei Sans" panose="020C0503030203020204" pitchFamily="34" charset="0"/>
              </a:rPr>
              <a:t>RDMA и (InfiniBand) IB</a:t>
            </a:r>
          </a:p>
          <a:p>
            <a:r>
              <a:rPr lang="ru-RU" dirty="0">
                <a:solidFill>
                  <a:schemeClr val="bg1">
                    <a:lumMod val="50000"/>
                  </a:schemeClr>
                </a:solidFill>
                <a:sym typeface="Huawei Sans" panose="020C0503030203020204" pitchFamily="34" charset="0"/>
              </a:rPr>
              <a:t>CIFS, NFS и NDMP</a:t>
            </a:r>
          </a:p>
          <a:p>
            <a:endParaRPr lang="en-US" altLang="zh-CN" dirty="0" smtClean="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1578894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Протокол CIFS</a:t>
            </a:r>
          </a:p>
        </p:txBody>
      </p:sp>
      <p:sp>
        <p:nvSpPr>
          <p:cNvPr id="3" name="文本占位符 2"/>
          <p:cNvSpPr>
            <a:spLocks noGrp="1"/>
          </p:cNvSpPr>
          <p:nvPr>
            <p:ph type="body" sz="quarter" idx="10"/>
          </p:nvPr>
        </p:nvSpPr>
        <p:spPr/>
        <p:txBody>
          <a:bodyPr/>
          <a:lstStyle/>
          <a:p>
            <a:r>
              <a:rPr lang="ru-RU" dirty="0"/>
              <a:t>В 1996 году Microsoft переименовала SMB в CIFS и добавила несколько новых функций. Сейчас CIFS включает SMB1, SMB2 и SMB3.0.</a:t>
            </a:r>
          </a:p>
          <a:p>
            <a:r>
              <a:rPr lang="ru-RU" dirty="0"/>
              <a:t>CIFS использует модель C/S и основные сетевые протоколы, включая TCP/IP и IPX/SPX.</a:t>
            </a:r>
          </a:p>
          <a:p>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grpSp>
        <p:nvGrpSpPr>
          <p:cNvPr id="63" name="组合 62"/>
          <p:cNvGrpSpPr/>
          <p:nvPr/>
        </p:nvGrpSpPr>
        <p:grpSpPr>
          <a:xfrm>
            <a:off x="1979706" y="3485538"/>
            <a:ext cx="8606085" cy="2063509"/>
            <a:chOff x="1973015" y="3747010"/>
            <a:chExt cx="8606085" cy="2063509"/>
          </a:xfrm>
        </p:grpSpPr>
        <p:sp>
          <p:nvSpPr>
            <p:cNvPr id="4" name="右箭头 3"/>
            <p:cNvSpPr/>
            <p:nvPr/>
          </p:nvSpPr>
          <p:spPr>
            <a:xfrm>
              <a:off x="2033945" y="4567489"/>
              <a:ext cx="8545155" cy="61812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直接连接符 6"/>
            <p:cNvCxnSpPr/>
            <p:nvPr/>
          </p:nvCxnSpPr>
          <p:spPr>
            <a:xfrm flipV="1">
              <a:off x="2457627" y="5053263"/>
              <a:ext cx="0" cy="3287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285936" y="4745487"/>
              <a:ext cx="735862" cy="273363"/>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1988</a:t>
              </a:r>
            </a:p>
          </p:txBody>
        </p:sp>
        <p:cxnSp>
          <p:nvCxnSpPr>
            <p:cNvPr id="11" name="直接连接符 10"/>
            <p:cNvCxnSpPr/>
            <p:nvPr/>
          </p:nvCxnSpPr>
          <p:spPr>
            <a:xfrm flipH="1" flipV="1">
              <a:off x="2692122" y="4515568"/>
              <a:ext cx="1" cy="205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973015" y="4176355"/>
              <a:ext cx="1438214"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Название SMB</a:t>
              </a:r>
            </a:p>
          </p:txBody>
        </p:sp>
        <p:sp>
          <p:nvSpPr>
            <p:cNvPr id="16" name="文本框 15"/>
            <p:cNvSpPr txBox="1"/>
            <p:nvPr/>
          </p:nvSpPr>
          <p:spPr>
            <a:xfrm>
              <a:off x="3269153" y="4719387"/>
              <a:ext cx="716137" cy="333876"/>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1992</a:t>
              </a:r>
            </a:p>
          </p:txBody>
        </p:sp>
        <p:sp>
          <p:nvSpPr>
            <p:cNvPr id="17" name="文本框 16"/>
            <p:cNvSpPr txBox="1"/>
            <p:nvPr/>
          </p:nvSpPr>
          <p:spPr>
            <a:xfrm>
              <a:off x="3139385" y="5502742"/>
              <a:ext cx="1479892"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Samba</a:t>
              </a:r>
            </a:p>
          </p:txBody>
        </p:sp>
        <p:cxnSp>
          <p:nvCxnSpPr>
            <p:cNvPr id="18" name="直接连接符 17"/>
            <p:cNvCxnSpPr>
              <a:stCxn id="17" idx="0"/>
              <a:endCxn id="16" idx="2"/>
            </p:cNvCxnSpPr>
            <p:nvPr/>
          </p:nvCxnSpPr>
          <p:spPr>
            <a:xfrm flipH="1" flipV="1">
              <a:off x="3627222" y="5053263"/>
              <a:ext cx="252109" cy="449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173644" y="4717898"/>
              <a:ext cx="722126" cy="335365"/>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1996</a:t>
              </a:r>
            </a:p>
          </p:txBody>
        </p:sp>
        <p:sp>
          <p:nvSpPr>
            <p:cNvPr id="26" name="文本框 25"/>
            <p:cNvSpPr txBox="1"/>
            <p:nvPr/>
          </p:nvSpPr>
          <p:spPr>
            <a:xfrm>
              <a:off x="4150051" y="3747010"/>
              <a:ext cx="1510686" cy="285761"/>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Новое определение</a:t>
              </a:r>
            </a:p>
          </p:txBody>
        </p:sp>
        <p:sp>
          <p:nvSpPr>
            <p:cNvPr id="27" name="文本框 26"/>
            <p:cNvSpPr txBox="1"/>
            <p:nvPr/>
          </p:nvSpPr>
          <p:spPr>
            <a:xfrm>
              <a:off x="3984237" y="4181647"/>
              <a:ext cx="988645" cy="396161"/>
            </a:xfrm>
            <a:prstGeom prst="rect">
              <a:avLst/>
            </a:prstGeom>
            <a:noFill/>
          </p:spPr>
          <p:txBody>
            <a:bodyPr wrap="square" rtlCol="0">
              <a:noAutofit/>
            </a:bodyPr>
            <a:lstStyle/>
            <a:p>
              <a:pPr fontAlgn="ctr"/>
              <a:r>
                <a:rPr lang="ru-RU" sz="2000" b="1" dirty="0">
                  <a:solidFill>
                    <a:schemeClr val="tx1">
                      <a:lumMod val="65000"/>
                      <a:lumOff val="35000"/>
                    </a:schemeClr>
                  </a:solidFill>
                  <a:latin typeface="Huawei Sans" panose="020C0503030203020204" pitchFamily="34" charset="0"/>
                  <a:ea typeface="方正兰亭黑简体" panose="02000000000000000000" pitchFamily="2" charset="-122"/>
                  <a:sym typeface="Huawei Sans" panose="020C0503030203020204" pitchFamily="34" charset="0"/>
                </a:rPr>
                <a:t>CIFS</a:t>
              </a:r>
            </a:p>
          </p:txBody>
        </p:sp>
        <p:cxnSp>
          <p:nvCxnSpPr>
            <p:cNvPr id="28" name="直接连接符 27"/>
            <p:cNvCxnSpPr>
              <a:stCxn id="25" idx="0"/>
              <a:endCxn id="27" idx="2"/>
            </p:cNvCxnSpPr>
            <p:nvPr/>
          </p:nvCxnSpPr>
          <p:spPr>
            <a:xfrm flipH="1" flipV="1">
              <a:off x="4478560" y="4577808"/>
              <a:ext cx="56147" cy="140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073015" y="4735072"/>
              <a:ext cx="645793"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2007</a:t>
              </a:r>
            </a:p>
          </p:txBody>
        </p:sp>
        <p:sp>
          <p:nvSpPr>
            <p:cNvPr id="32" name="文本框 31"/>
            <p:cNvSpPr txBox="1"/>
            <p:nvPr/>
          </p:nvSpPr>
          <p:spPr>
            <a:xfrm>
              <a:off x="5847255" y="4085296"/>
              <a:ext cx="1579278" cy="338554"/>
            </a:xfrm>
            <a:prstGeom prst="rect">
              <a:avLst/>
            </a:prstGeom>
            <a:noFill/>
          </p:spPr>
          <p:txBody>
            <a:bodyPr wrap="square" rtlCol="0">
              <a:noAutofit/>
            </a:bodyPr>
            <a:lstStyle/>
            <a:p>
              <a:pPr fontAlgn="ctr"/>
              <a:r>
                <a:rPr lang="ru-RU" sz="16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Определен SMB2</a:t>
              </a:r>
            </a:p>
          </p:txBody>
        </p:sp>
        <p:cxnSp>
          <p:nvCxnSpPr>
            <p:cNvPr id="34" name="直接连接符 33"/>
            <p:cNvCxnSpPr>
              <a:stCxn id="31" idx="0"/>
              <a:endCxn id="32" idx="2"/>
            </p:cNvCxnSpPr>
            <p:nvPr/>
          </p:nvCxnSpPr>
          <p:spPr>
            <a:xfrm flipV="1">
              <a:off x="6395912" y="4423850"/>
              <a:ext cx="240982" cy="3112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046613" y="4728811"/>
              <a:ext cx="732090"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2000</a:t>
              </a:r>
            </a:p>
          </p:txBody>
        </p:sp>
        <p:sp>
          <p:nvSpPr>
            <p:cNvPr id="37" name="文本框 36"/>
            <p:cNvSpPr txBox="1"/>
            <p:nvPr/>
          </p:nvSpPr>
          <p:spPr>
            <a:xfrm>
              <a:off x="4935695" y="5502742"/>
              <a:ext cx="1821332"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Добавлены новые функции</a:t>
              </a:r>
            </a:p>
          </p:txBody>
        </p:sp>
        <p:cxnSp>
          <p:nvCxnSpPr>
            <p:cNvPr id="38" name="直接连接符 37"/>
            <p:cNvCxnSpPr>
              <a:stCxn id="37" idx="0"/>
              <a:endCxn id="36" idx="2"/>
            </p:cNvCxnSpPr>
            <p:nvPr/>
          </p:nvCxnSpPr>
          <p:spPr>
            <a:xfrm flipH="1" flipV="1">
              <a:off x="5412658" y="5036588"/>
              <a:ext cx="433703" cy="466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306760" y="4731649"/>
              <a:ext cx="706325" cy="287201"/>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2012</a:t>
              </a:r>
            </a:p>
          </p:txBody>
        </p:sp>
        <p:sp>
          <p:nvSpPr>
            <p:cNvPr id="45" name="文本框 44"/>
            <p:cNvSpPr txBox="1"/>
            <p:nvPr/>
          </p:nvSpPr>
          <p:spPr>
            <a:xfrm>
              <a:off x="7340950" y="4085296"/>
              <a:ext cx="2233304" cy="369332"/>
            </a:xfrm>
            <a:prstGeom prst="rect">
              <a:avLst/>
            </a:prstGeom>
            <a:noFill/>
          </p:spPr>
          <p:txBody>
            <a:bodyPr wrap="square" rtlCol="0">
              <a:noAutofit/>
            </a:bodyPr>
            <a:lstStyle/>
            <a:p>
              <a:pPr fontAlgn="ctr"/>
              <a:r>
                <a:rPr lang="ru-RU"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SMB2.2 -&gt; SMB3.0</a:t>
              </a:r>
            </a:p>
          </p:txBody>
        </p:sp>
        <p:cxnSp>
          <p:nvCxnSpPr>
            <p:cNvPr id="46" name="直接连接符 45"/>
            <p:cNvCxnSpPr>
              <a:stCxn id="44" idx="0"/>
              <a:endCxn id="45" idx="2"/>
            </p:cNvCxnSpPr>
            <p:nvPr/>
          </p:nvCxnSpPr>
          <p:spPr>
            <a:xfrm flipH="1" flipV="1">
              <a:off x="8457602" y="4454628"/>
              <a:ext cx="202321" cy="2770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966163" y="4728811"/>
              <a:ext cx="673745" cy="290039"/>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2009</a:t>
              </a:r>
            </a:p>
          </p:txBody>
        </p:sp>
        <p:sp>
          <p:nvSpPr>
            <p:cNvPr id="48" name="文本框 47"/>
            <p:cNvSpPr txBox="1"/>
            <p:nvPr/>
          </p:nvSpPr>
          <p:spPr>
            <a:xfrm>
              <a:off x="6889131" y="5387350"/>
              <a:ext cx="1489510" cy="307777"/>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Определен SMB2.1</a:t>
              </a:r>
            </a:p>
          </p:txBody>
        </p:sp>
        <p:cxnSp>
          <p:nvCxnSpPr>
            <p:cNvPr id="49" name="直接连接符 48"/>
            <p:cNvCxnSpPr>
              <a:stCxn id="47" idx="2"/>
              <a:endCxn id="48" idx="0"/>
            </p:cNvCxnSpPr>
            <p:nvPr/>
          </p:nvCxnSpPr>
          <p:spPr>
            <a:xfrm>
              <a:off x="7303036" y="5018850"/>
              <a:ext cx="330850" cy="368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9720828" y="4733735"/>
              <a:ext cx="677889" cy="285115"/>
            </a:xfrm>
            <a:prstGeom prst="rect">
              <a:avLst/>
            </a:prstGeom>
            <a:noFill/>
          </p:spPr>
          <p:txBody>
            <a:bodyPr wrap="square" rtlCol="0">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2020</a:t>
              </a:r>
            </a:p>
          </p:txBody>
        </p:sp>
      </p:grpSp>
      <p:sp>
        <p:nvSpPr>
          <p:cNvPr id="33" name="文本框 32"/>
          <p:cNvSpPr txBox="1"/>
          <p:nvPr/>
        </p:nvSpPr>
        <p:spPr>
          <a:xfrm>
            <a:off x="2092610" y="5125503"/>
            <a:ext cx="710451" cy="400110"/>
          </a:xfrm>
          <a:prstGeom prst="rect">
            <a:avLst/>
          </a:prstGeom>
          <a:noFill/>
        </p:spPr>
        <p:txBody>
          <a:bodyPr wrap="square" rtlCol="0">
            <a:noAutofit/>
          </a:bodyPr>
          <a:lstStyle/>
          <a:p>
            <a:pPr fontAlgn="ctr"/>
            <a:r>
              <a:rPr lang="ru-RU" sz="2000" b="1" dirty="0">
                <a:solidFill>
                  <a:schemeClr val="tx1">
                    <a:lumMod val="65000"/>
                    <a:lumOff val="35000"/>
                  </a:schemeClr>
                </a:solidFill>
                <a:latin typeface="Huawei Sans" panose="020C0503030203020204" pitchFamily="34" charset="0"/>
                <a:ea typeface="方正兰亭黑简体" panose="02000000000000000000" pitchFamily="2" charset="-122"/>
                <a:sym typeface="Huawei Sans" panose="020C0503030203020204" pitchFamily="34" charset="0"/>
              </a:rPr>
              <a:t>IBM</a:t>
            </a:r>
          </a:p>
        </p:txBody>
      </p:sp>
    </p:spTree>
    <p:extLst>
      <p:ext uri="{BB962C8B-B14F-4D97-AF65-F5344CB8AC3E}">
        <p14:creationId xmlns:p14="http://schemas.microsoft.com/office/powerpoint/2010/main" val="30317474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Протокол NFS</a:t>
            </a:r>
          </a:p>
        </p:txBody>
      </p:sp>
      <p:sp>
        <p:nvSpPr>
          <p:cNvPr id="3" name="文本占位符 2"/>
          <p:cNvSpPr>
            <a:spLocks noGrp="1"/>
          </p:cNvSpPr>
          <p:nvPr>
            <p:ph type="body" sz="quarter" idx="10"/>
          </p:nvPr>
        </p:nvSpPr>
        <p:spPr/>
        <p:txBody>
          <a:bodyPr wrap="square">
            <a:noAutofit/>
          </a:bodyPr>
          <a:lstStyle/>
          <a:p>
            <a:r>
              <a:rPr lang="ru-RU" sz="1900" dirty="0"/>
              <a:t>NFS — сетевая файловая система (англ. Network File System). Протокол совместного использования файлов в сети определен IETF и широко используется в среде Linux/Unix.</a:t>
            </a:r>
          </a:p>
          <a:p>
            <a:r>
              <a:rPr lang="ru-RU" sz="1900" dirty="0"/>
              <a:t>NFS использует архитектуру клиент/сервер. Серверы предоставляют клиентам доступ к совместно используемым файловым системам. NFS позволяет клиентам, использующим разные операционные системы, обмениваться файлами по сети.</a:t>
            </a:r>
          </a:p>
          <a:p>
            <a:endParaRPr lang="en-US" altLang="zh-CN" sz="1900" dirty="0">
              <a:sym typeface="Huawei Sans" panose="020C0503030203020204" pitchFamily="34" charset="0"/>
            </a:endParaRPr>
          </a:p>
        </p:txBody>
      </p:sp>
      <p:grpSp>
        <p:nvGrpSpPr>
          <p:cNvPr id="46" name="组合 45"/>
          <p:cNvGrpSpPr/>
          <p:nvPr/>
        </p:nvGrpSpPr>
        <p:grpSpPr>
          <a:xfrm>
            <a:off x="1218948" y="4117034"/>
            <a:ext cx="9758910" cy="1611272"/>
            <a:chOff x="962545" y="4594828"/>
            <a:chExt cx="9758910" cy="1611272"/>
          </a:xfrm>
        </p:grpSpPr>
        <p:sp>
          <p:nvSpPr>
            <p:cNvPr id="7" name="文本框 6"/>
            <p:cNvSpPr txBox="1"/>
            <p:nvPr/>
          </p:nvSpPr>
          <p:spPr>
            <a:xfrm>
              <a:off x="9719380" y="5819356"/>
              <a:ext cx="984014"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2020</a:t>
              </a:r>
            </a:p>
          </p:txBody>
        </p:sp>
        <p:sp>
          <p:nvSpPr>
            <p:cNvPr id="8" name="圆角矩形标注 7"/>
            <p:cNvSpPr/>
            <p:nvPr/>
          </p:nvSpPr>
          <p:spPr>
            <a:xfrm>
              <a:off x="1218914"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NFSv1</a:t>
              </a:r>
            </a:p>
          </p:txBody>
        </p:sp>
        <p:sp>
          <p:nvSpPr>
            <p:cNvPr id="28" name="文本框 27"/>
            <p:cNvSpPr txBox="1"/>
            <p:nvPr/>
          </p:nvSpPr>
          <p:spPr>
            <a:xfrm>
              <a:off x="3266574" y="5836768"/>
              <a:ext cx="863493" cy="369332"/>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1990</a:t>
              </a:r>
            </a:p>
          </p:txBody>
        </p:sp>
        <p:sp>
          <p:nvSpPr>
            <p:cNvPr id="29" name="圆角矩形标注 28"/>
            <p:cNvSpPr/>
            <p:nvPr/>
          </p:nvSpPr>
          <p:spPr>
            <a:xfrm>
              <a:off x="2542067"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NFSv2</a:t>
              </a:r>
            </a:p>
          </p:txBody>
        </p:sp>
        <p:sp>
          <p:nvSpPr>
            <p:cNvPr id="30" name="圆角矩形标注 29"/>
            <p:cNvSpPr/>
            <p:nvPr/>
          </p:nvSpPr>
          <p:spPr>
            <a:xfrm>
              <a:off x="3970613"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NFSv3</a:t>
              </a:r>
            </a:p>
          </p:txBody>
        </p:sp>
        <p:sp>
          <p:nvSpPr>
            <p:cNvPr id="31" name="圆角矩形标注 30"/>
            <p:cNvSpPr/>
            <p:nvPr/>
          </p:nvSpPr>
          <p:spPr>
            <a:xfrm>
              <a:off x="5692161" y="4598712"/>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NFSv4.0</a:t>
              </a:r>
            </a:p>
          </p:txBody>
        </p:sp>
        <p:sp>
          <p:nvSpPr>
            <p:cNvPr id="32" name="圆角矩形标注 31"/>
            <p:cNvSpPr/>
            <p:nvPr/>
          </p:nvSpPr>
          <p:spPr>
            <a:xfrm>
              <a:off x="7260461" y="4594828"/>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NFSv4.1</a:t>
              </a:r>
            </a:p>
          </p:txBody>
        </p:sp>
        <p:sp>
          <p:nvSpPr>
            <p:cNvPr id="33" name="圆角矩形标注 32"/>
            <p:cNvSpPr/>
            <p:nvPr/>
          </p:nvSpPr>
          <p:spPr>
            <a:xfrm>
              <a:off x="8803997" y="4598712"/>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NFSv4.2</a:t>
              </a:r>
            </a:p>
          </p:txBody>
        </p:sp>
        <p:cxnSp>
          <p:nvCxnSpPr>
            <p:cNvPr id="35" name="直接箭头连接符 34"/>
            <p:cNvCxnSpPr/>
            <p:nvPr/>
          </p:nvCxnSpPr>
          <p:spPr>
            <a:xfrm>
              <a:off x="962545" y="5650100"/>
              <a:ext cx="9758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8" idx="0"/>
            </p:cNvCxnSpPr>
            <p:nvPr/>
          </p:nvCxnSpPr>
          <p:spPr>
            <a:xfrm>
              <a:off x="3618593" y="5465434"/>
              <a:ext cx="79728"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324530" y="5823318"/>
              <a:ext cx="925884" cy="365370"/>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2000</a:t>
              </a:r>
            </a:p>
          </p:txBody>
        </p:sp>
        <p:cxnSp>
          <p:nvCxnSpPr>
            <p:cNvPr id="42" name="直接连接符 41"/>
            <p:cNvCxnSpPr>
              <a:endCxn id="41" idx="0"/>
            </p:cNvCxnSpPr>
            <p:nvPr/>
          </p:nvCxnSpPr>
          <p:spPr>
            <a:xfrm>
              <a:off x="5676550" y="5451984"/>
              <a:ext cx="110922"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014770" y="5834767"/>
              <a:ext cx="924268" cy="353921"/>
            </a:xfrm>
            <a:prstGeom prst="rect">
              <a:avLst/>
            </a:prstGeom>
            <a:noFill/>
          </p:spPr>
          <p:txBody>
            <a:bodyPr wrap="square" rtlCol="0">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2010</a:t>
              </a:r>
            </a:p>
          </p:txBody>
        </p:sp>
        <p:cxnSp>
          <p:nvCxnSpPr>
            <p:cNvPr id="45" name="直接连接符 44"/>
            <p:cNvCxnSpPr>
              <a:endCxn id="44" idx="0"/>
            </p:cNvCxnSpPr>
            <p:nvPr/>
          </p:nvCxnSpPr>
          <p:spPr>
            <a:xfrm>
              <a:off x="8366790" y="5463433"/>
              <a:ext cx="110114"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2148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ru-RU" dirty="0"/>
              <a:t>Протокол NDMP</a:t>
            </a:r>
          </a:p>
        </p:txBody>
      </p:sp>
      <p:sp>
        <p:nvSpPr>
          <p:cNvPr id="5" name="文本占位符 4"/>
          <p:cNvSpPr>
            <a:spLocks noGrp="1"/>
          </p:cNvSpPr>
          <p:nvPr>
            <p:ph type="body" sz="quarter" idx="10"/>
          </p:nvPr>
        </p:nvSpPr>
        <p:spPr>
          <a:xfrm>
            <a:off x="6684350" y="1052514"/>
            <a:ext cx="4775813" cy="4875042"/>
          </a:xfrm>
        </p:spPr>
        <p:txBody>
          <a:bodyPr wrap="square">
            <a:noAutofit/>
          </a:bodyPr>
          <a:lstStyle/>
          <a:p>
            <a:pPr algn="l"/>
            <a:r>
              <a:rPr lang="ru-RU" sz="1600" dirty="0">
                <a:sym typeface="Huawei Sans" panose="020C0503030203020204" pitchFamily="34" charset="0"/>
              </a:rPr>
              <a:t>Протокол NDMP разработан для системы резервного копирования данных устройств NAS. Он позволяет устройствам NAS отправлять данные непосредственно на подключенные дисковые устройства или серверы резервного копирования, без использования агента клиента резервного копирования.</a:t>
            </a:r>
          </a:p>
          <a:p>
            <a:pPr algn="l"/>
            <a:r>
              <a:rPr lang="ru-RU" sz="1600" dirty="0">
                <a:sym typeface="Huawei Sans" panose="020C0503030203020204" pitchFamily="34" charset="0"/>
              </a:rPr>
              <a:t>Два режима NDMP:</a:t>
            </a:r>
          </a:p>
          <a:p>
            <a:pPr lvl="1"/>
            <a:r>
              <a:rPr lang="ru-RU" sz="1400" dirty="0">
                <a:sym typeface="Huawei Sans" panose="020C0503030203020204" pitchFamily="34" charset="0"/>
              </a:rPr>
              <a:t>Двухсторонний</a:t>
            </a:r>
          </a:p>
          <a:p>
            <a:pPr lvl="1"/>
            <a:r>
              <a:rPr lang="ru-RU" sz="1400" dirty="0">
                <a:sym typeface="Huawei Sans" panose="020C0503030203020204" pitchFamily="34" charset="0"/>
              </a:rPr>
              <a:t>Трехсторонний</a:t>
            </a:r>
          </a:p>
        </p:txBody>
      </p:sp>
      <p:grpSp>
        <p:nvGrpSpPr>
          <p:cNvPr id="279" name="组合 278"/>
          <p:cNvGrpSpPr/>
          <p:nvPr/>
        </p:nvGrpSpPr>
        <p:grpSpPr>
          <a:xfrm>
            <a:off x="6629494" y="5339548"/>
            <a:ext cx="4916041" cy="1083238"/>
            <a:chOff x="4184276" y="5002353"/>
            <a:chExt cx="3375496" cy="1083238"/>
          </a:xfrm>
        </p:grpSpPr>
        <p:cxnSp>
          <p:nvCxnSpPr>
            <p:cNvPr id="102" name="直接连接符 101"/>
            <p:cNvCxnSpPr/>
            <p:nvPr/>
          </p:nvCxnSpPr>
          <p:spPr>
            <a:xfrm>
              <a:off x="4219210" y="5369487"/>
              <a:ext cx="7407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4219210" y="5183908"/>
              <a:ext cx="74074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5140339" y="5002353"/>
              <a:ext cx="360996"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FC</a:t>
              </a:r>
            </a:p>
          </p:txBody>
        </p:sp>
        <p:sp>
          <p:nvSpPr>
            <p:cNvPr id="106" name="文本框 105"/>
            <p:cNvSpPr txBox="1"/>
            <p:nvPr/>
          </p:nvSpPr>
          <p:spPr>
            <a:xfrm>
              <a:off x="5118742" y="5219845"/>
              <a:ext cx="782587"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Ethernet</a:t>
              </a:r>
            </a:p>
          </p:txBody>
        </p:sp>
        <p:sp>
          <p:nvSpPr>
            <p:cNvPr id="107" name="文本框 106"/>
            <p:cNvSpPr txBox="1"/>
            <p:nvPr/>
          </p:nvSpPr>
          <p:spPr>
            <a:xfrm>
              <a:off x="5121856" y="5459863"/>
              <a:ext cx="2437916" cy="245600"/>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Поток данных резервного копирования</a:t>
              </a:r>
            </a:p>
          </p:txBody>
        </p:sp>
        <p:cxnSp>
          <p:nvCxnSpPr>
            <p:cNvPr id="128" name="直接箭头连接符 127"/>
            <p:cNvCxnSpPr/>
            <p:nvPr/>
          </p:nvCxnSpPr>
          <p:spPr>
            <a:xfrm flipH="1">
              <a:off x="4225495" y="5609447"/>
              <a:ext cx="772528" cy="0"/>
            </a:xfrm>
            <a:prstGeom prst="straightConnector1">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5" name="文本框 134"/>
            <p:cNvSpPr txBox="1"/>
            <p:nvPr/>
          </p:nvSpPr>
          <p:spPr>
            <a:xfrm>
              <a:off x="5120603" y="5731154"/>
              <a:ext cx="1753671" cy="354437"/>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Поток управления</a:t>
              </a:r>
            </a:p>
          </p:txBody>
        </p:sp>
        <p:cxnSp>
          <p:nvCxnSpPr>
            <p:cNvPr id="136" name="直接箭头连接符 135"/>
            <p:cNvCxnSpPr/>
            <p:nvPr/>
          </p:nvCxnSpPr>
          <p:spPr>
            <a:xfrm flipH="1">
              <a:off x="4184276" y="5880739"/>
              <a:ext cx="772528" cy="0"/>
            </a:xfrm>
            <a:prstGeom prst="straightConnector1">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282" name="组合 281"/>
          <p:cNvGrpSpPr/>
          <p:nvPr/>
        </p:nvGrpSpPr>
        <p:grpSpPr>
          <a:xfrm>
            <a:off x="352455" y="1163696"/>
            <a:ext cx="6304649" cy="4762301"/>
            <a:chOff x="5518114" y="1511336"/>
            <a:chExt cx="6304649" cy="4762301"/>
          </a:xfrm>
        </p:grpSpPr>
        <p:sp>
          <p:nvSpPr>
            <p:cNvPr id="143" name="文本框 142"/>
            <p:cNvSpPr txBox="1"/>
            <p:nvPr/>
          </p:nvSpPr>
          <p:spPr>
            <a:xfrm>
              <a:off x="5518114" y="2049063"/>
              <a:ext cx="1959232" cy="450241"/>
            </a:xfrm>
            <a:prstGeom prst="rect">
              <a:avLst/>
            </a:prstGeom>
            <a:noFill/>
          </p:spPr>
          <p:txBody>
            <a:bodyPr wrap="square" rtlCol="0">
              <a:noAutofit/>
            </a:bodyPr>
            <a:lstStyle/>
            <a:p>
              <a:pPr algn="ctr" fontAlgn="ct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Двухсторонний протокол</a:t>
              </a:r>
            </a:p>
          </p:txBody>
        </p:sp>
        <p:grpSp>
          <p:nvGrpSpPr>
            <p:cNvPr id="154" name="组合 153"/>
            <p:cNvGrpSpPr/>
            <p:nvPr/>
          </p:nvGrpSpPr>
          <p:grpSpPr>
            <a:xfrm>
              <a:off x="7050048" y="1511336"/>
              <a:ext cx="4722925" cy="2045931"/>
              <a:chOff x="6674643" y="1422762"/>
              <a:chExt cx="4988161" cy="2160829"/>
            </a:xfrm>
          </p:grpSpPr>
          <p:grpSp>
            <p:nvGrpSpPr>
              <p:cNvPr id="6" name="组合 5"/>
              <p:cNvGrpSpPr/>
              <p:nvPr/>
            </p:nvGrpSpPr>
            <p:grpSpPr>
              <a:xfrm>
                <a:off x="7150606" y="2401080"/>
                <a:ext cx="582161" cy="683352"/>
                <a:chOff x="8071418" y="2199481"/>
                <a:chExt cx="391545" cy="458788"/>
              </a:xfrm>
              <a:solidFill>
                <a:srgbClr val="15B0E8"/>
              </a:solidFill>
            </p:grpSpPr>
            <p:sp>
              <p:nvSpPr>
                <p:cNvPr id="22" name="Freeform 219"/>
                <p:cNvSpPr>
                  <a:spLocks noEditPoints="1"/>
                </p:cNvSpPr>
                <p:nvPr/>
              </p:nvSpPr>
              <p:spPr bwMode="auto">
                <a:xfrm>
                  <a:off x="8071418" y="2199481"/>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 name="组合 6"/>
              <p:cNvGrpSpPr/>
              <p:nvPr/>
            </p:nvGrpSpPr>
            <p:grpSpPr>
              <a:xfrm>
                <a:off x="8136978" y="1601959"/>
                <a:ext cx="378725" cy="715074"/>
                <a:chOff x="7499351" y="736601"/>
                <a:chExt cx="227013" cy="428625"/>
              </a:xfrm>
              <a:solidFill>
                <a:srgbClr val="15B0E8"/>
              </a:solidFill>
            </p:grpSpPr>
            <p:sp>
              <p:nvSpPr>
                <p:cNvPr id="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8" name="直接连接符 7"/>
              <p:cNvCxnSpPr/>
              <p:nvPr/>
            </p:nvCxnSpPr>
            <p:spPr>
              <a:xfrm>
                <a:off x="6854189" y="1426081"/>
                <a:ext cx="45550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7567344" y="2265124"/>
                <a:ext cx="1509621" cy="292555"/>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Рабочая система А</a:t>
                </a:r>
              </a:p>
            </p:txBody>
          </p:sp>
          <p:grpSp>
            <p:nvGrpSpPr>
              <p:cNvPr id="28" name="组合 27"/>
              <p:cNvGrpSpPr/>
              <p:nvPr/>
            </p:nvGrpSpPr>
            <p:grpSpPr>
              <a:xfrm>
                <a:off x="9271511" y="1601959"/>
                <a:ext cx="378725" cy="715074"/>
                <a:chOff x="7499351" y="736601"/>
                <a:chExt cx="227013" cy="428625"/>
              </a:xfrm>
              <a:solidFill>
                <a:srgbClr val="15B0E8"/>
              </a:solidFill>
            </p:grpSpPr>
            <p:sp>
              <p:nvSpPr>
                <p:cNvPr id="2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2" name="文本框 41"/>
              <p:cNvSpPr txBox="1"/>
              <p:nvPr/>
            </p:nvSpPr>
            <p:spPr>
              <a:xfrm>
                <a:off x="8744838" y="2253576"/>
                <a:ext cx="1524549" cy="292555"/>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Рабочая система N</a:t>
                </a:r>
              </a:p>
            </p:txBody>
          </p:sp>
          <p:grpSp>
            <p:nvGrpSpPr>
              <p:cNvPr id="43" name="组合 42"/>
              <p:cNvGrpSpPr/>
              <p:nvPr/>
            </p:nvGrpSpPr>
            <p:grpSpPr>
              <a:xfrm>
                <a:off x="10531944" y="1607118"/>
                <a:ext cx="378725" cy="715074"/>
                <a:chOff x="7499351" y="736601"/>
                <a:chExt cx="227013" cy="428625"/>
              </a:xfrm>
              <a:solidFill>
                <a:srgbClr val="15B0E8"/>
              </a:solidFill>
            </p:grpSpPr>
            <p:sp>
              <p:nvSpPr>
                <p:cNvPr id="44"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7" name="文本框 56"/>
              <p:cNvSpPr txBox="1"/>
              <p:nvPr/>
            </p:nvSpPr>
            <p:spPr>
              <a:xfrm>
                <a:off x="10357874" y="2295855"/>
                <a:ext cx="1304930" cy="302698"/>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Сервер резервного копирования</a:t>
                </a:r>
              </a:p>
            </p:txBody>
          </p:sp>
          <p:cxnSp>
            <p:nvCxnSpPr>
              <p:cNvPr id="60" name="直接连接符 59"/>
              <p:cNvCxnSpPr>
                <a:endCxn id="22" idx="22"/>
              </p:cNvCxnSpPr>
              <p:nvPr/>
            </p:nvCxnSpPr>
            <p:spPr>
              <a:xfrm>
                <a:off x="7418506" y="1426081"/>
                <a:ext cx="0" cy="9749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0440444" y="3244846"/>
                <a:ext cx="1213556" cy="249825"/>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Ленточная библиотека</a:t>
                </a:r>
              </a:p>
            </p:txBody>
          </p:sp>
          <p:grpSp>
            <p:nvGrpSpPr>
              <p:cNvPr id="66" name="组合 65"/>
              <p:cNvGrpSpPr/>
              <p:nvPr/>
            </p:nvGrpSpPr>
            <p:grpSpPr>
              <a:xfrm>
                <a:off x="9657094" y="3031012"/>
                <a:ext cx="743123" cy="552579"/>
                <a:chOff x="1320800" y="873125"/>
                <a:chExt cx="557213" cy="414338"/>
              </a:xfrm>
              <a:solidFill>
                <a:srgbClr val="15B0E8"/>
              </a:solidFill>
            </p:grpSpPr>
            <p:sp>
              <p:nvSpPr>
                <p:cNvPr id="67" name="Freeform 26"/>
                <p:cNvSpPr>
                  <a:spLocks noEditPoints="1"/>
                </p:cNvSpPr>
                <p:nvPr/>
              </p:nvSpPr>
              <p:spPr bwMode="auto">
                <a:xfrm>
                  <a:off x="1725613" y="893763"/>
                  <a:ext cx="152400" cy="373063"/>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27"/>
                <p:cNvSpPr>
                  <a:spLocks noEditPoints="1"/>
                </p:cNvSpPr>
                <p:nvPr/>
              </p:nvSpPr>
              <p:spPr bwMode="auto">
                <a:xfrm>
                  <a:off x="1757363" y="933450"/>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28"/>
                <p:cNvSpPr>
                  <a:spLocks noEditPoints="1"/>
                </p:cNvSpPr>
                <p:nvPr/>
              </p:nvSpPr>
              <p:spPr bwMode="auto">
                <a:xfrm>
                  <a:off x="1757363" y="1014413"/>
                  <a:ext cx="88900" cy="47625"/>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29"/>
                <p:cNvSpPr>
                  <a:spLocks noEditPoints="1"/>
                </p:cNvSpPr>
                <p:nvPr/>
              </p:nvSpPr>
              <p:spPr bwMode="auto">
                <a:xfrm>
                  <a:off x="1757363" y="1090613"/>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Freeform 30"/>
                <p:cNvSpPr>
                  <a:spLocks noEditPoints="1"/>
                </p:cNvSpPr>
                <p:nvPr/>
              </p:nvSpPr>
              <p:spPr bwMode="auto">
                <a:xfrm>
                  <a:off x="1320800" y="873125"/>
                  <a:ext cx="374650" cy="414338"/>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Freeform 31"/>
                <p:cNvSpPr>
                  <a:spLocks noEditPoints="1"/>
                </p:cNvSpPr>
                <p:nvPr/>
              </p:nvSpPr>
              <p:spPr bwMode="auto">
                <a:xfrm>
                  <a:off x="1452563" y="923925"/>
                  <a:ext cx="50800" cy="57150"/>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32"/>
                <p:cNvSpPr>
                  <a:spLocks noEditPoints="1"/>
                </p:cNvSpPr>
                <p:nvPr/>
              </p:nvSpPr>
              <p:spPr bwMode="auto">
                <a:xfrm>
                  <a:off x="1538288" y="944563"/>
                  <a:ext cx="41275" cy="4921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33"/>
                <p:cNvSpPr>
                  <a:spLocks noEditPoints="1"/>
                </p:cNvSpPr>
                <p:nvPr/>
              </p:nvSpPr>
              <p:spPr bwMode="auto">
                <a:xfrm>
                  <a:off x="1452563" y="1014413"/>
                  <a:ext cx="50800" cy="52388"/>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34"/>
                <p:cNvSpPr>
                  <a:spLocks noEditPoints="1"/>
                </p:cNvSpPr>
                <p:nvPr/>
              </p:nvSpPr>
              <p:spPr bwMode="auto">
                <a:xfrm>
                  <a:off x="1538288" y="1023938"/>
                  <a:ext cx="41275" cy="46038"/>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35"/>
                <p:cNvSpPr>
                  <a:spLocks noEditPoints="1"/>
                </p:cNvSpPr>
                <p:nvPr/>
              </p:nvSpPr>
              <p:spPr bwMode="auto">
                <a:xfrm>
                  <a:off x="1452563" y="1104900"/>
                  <a:ext cx="50800" cy="52388"/>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36"/>
                <p:cNvSpPr>
                  <a:spLocks noEditPoints="1"/>
                </p:cNvSpPr>
                <p:nvPr/>
              </p:nvSpPr>
              <p:spPr bwMode="auto">
                <a:xfrm>
                  <a:off x="1536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37"/>
                <p:cNvSpPr>
                  <a:spLocks/>
                </p:cNvSpPr>
                <p:nvPr/>
              </p:nvSpPr>
              <p:spPr bwMode="auto">
                <a:xfrm>
                  <a:off x="1450975" y="1193800"/>
                  <a:ext cx="53975" cy="17463"/>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38"/>
                <p:cNvSpPr>
                  <a:spLocks/>
                </p:cNvSpPr>
                <p:nvPr/>
              </p:nvSpPr>
              <p:spPr bwMode="auto">
                <a:xfrm>
                  <a:off x="1450975" y="1217613"/>
                  <a:ext cx="53975" cy="20638"/>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39"/>
                <p:cNvSpPr>
                  <a:spLocks/>
                </p:cNvSpPr>
                <p:nvPr/>
              </p:nvSpPr>
              <p:spPr bwMode="auto">
                <a:xfrm>
                  <a:off x="1536700" y="1185863"/>
                  <a:ext cx="41275" cy="14288"/>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40"/>
                <p:cNvSpPr>
                  <a:spLocks/>
                </p:cNvSpPr>
                <p:nvPr/>
              </p:nvSpPr>
              <p:spPr bwMode="auto">
                <a:xfrm>
                  <a:off x="1536700" y="1204913"/>
                  <a:ext cx="41275" cy="15875"/>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41"/>
                <p:cNvSpPr>
                  <a:spLocks noEditPoints="1"/>
                </p:cNvSpPr>
                <p:nvPr/>
              </p:nvSpPr>
              <p:spPr bwMode="auto">
                <a:xfrm>
                  <a:off x="1603375" y="960438"/>
                  <a:ext cx="28575" cy="3810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42"/>
                <p:cNvSpPr>
                  <a:spLocks noEditPoints="1"/>
                </p:cNvSpPr>
                <p:nvPr/>
              </p:nvSpPr>
              <p:spPr bwMode="auto">
                <a:xfrm>
                  <a:off x="1603375" y="1033463"/>
                  <a:ext cx="28575" cy="39688"/>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43"/>
                <p:cNvSpPr>
                  <a:spLocks noEditPoints="1"/>
                </p:cNvSpPr>
                <p:nvPr/>
              </p:nvSpPr>
              <p:spPr bwMode="auto">
                <a:xfrm>
                  <a:off x="1601788" y="1108075"/>
                  <a:ext cx="30162" cy="3810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44"/>
                <p:cNvSpPr>
                  <a:spLocks/>
                </p:cNvSpPr>
                <p:nvPr/>
              </p:nvSpPr>
              <p:spPr bwMode="auto">
                <a:xfrm>
                  <a:off x="1603375" y="1177925"/>
                  <a:ext cx="26987" cy="12700"/>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45"/>
                <p:cNvSpPr>
                  <a:spLocks/>
                </p:cNvSpPr>
                <p:nvPr/>
              </p:nvSpPr>
              <p:spPr bwMode="auto">
                <a:xfrm>
                  <a:off x="1603375" y="1196975"/>
                  <a:ext cx="26987" cy="12700"/>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46"/>
                <p:cNvSpPr>
                  <a:spLocks/>
                </p:cNvSpPr>
                <p:nvPr/>
              </p:nvSpPr>
              <p:spPr bwMode="auto">
                <a:xfrm>
                  <a:off x="1652588" y="1177925"/>
                  <a:ext cx="19050"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47"/>
                <p:cNvSpPr>
                  <a:spLocks/>
                </p:cNvSpPr>
                <p:nvPr/>
              </p:nvSpPr>
              <p:spPr bwMode="auto">
                <a:xfrm>
                  <a:off x="1652588" y="1190625"/>
                  <a:ext cx="19050"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48"/>
                <p:cNvSpPr>
                  <a:spLocks noEditPoints="1"/>
                </p:cNvSpPr>
                <p:nvPr/>
              </p:nvSpPr>
              <p:spPr bwMode="auto">
                <a:xfrm>
                  <a:off x="1654175" y="976313"/>
                  <a:ext cx="19050" cy="26988"/>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49"/>
                <p:cNvSpPr>
                  <a:spLocks noEditPoints="1"/>
                </p:cNvSpPr>
                <p:nvPr/>
              </p:nvSpPr>
              <p:spPr bwMode="auto">
                <a:xfrm>
                  <a:off x="1654175" y="1047750"/>
                  <a:ext cx="19050" cy="25400"/>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50"/>
                <p:cNvSpPr>
                  <a:spLocks noEditPoints="1"/>
                </p:cNvSpPr>
                <p:nvPr/>
              </p:nvSpPr>
              <p:spPr bwMode="auto">
                <a:xfrm>
                  <a:off x="1652588" y="1111250"/>
                  <a:ext cx="20637" cy="25400"/>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51"/>
                <p:cNvSpPr>
                  <a:spLocks/>
                </p:cNvSpPr>
                <p:nvPr/>
              </p:nvSpPr>
              <p:spPr bwMode="auto">
                <a:xfrm>
                  <a:off x="1762125" y="118268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52"/>
                <p:cNvSpPr>
                  <a:spLocks/>
                </p:cNvSpPr>
                <p:nvPr/>
              </p:nvSpPr>
              <p:spPr bwMode="auto">
                <a:xfrm>
                  <a:off x="1762125" y="121443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95" name="直接连接符 94"/>
              <p:cNvCxnSpPr/>
              <p:nvPr/>
            </p:nvCxnSpPr>
            <p:spPr>
              <a:xfrm flipV="1">
                <a:off x="8326341" y="1426081"/>
                <a:ext cx="0" cy="178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9453029" y="1426081"/>
                <a:ext cx="11519" cy="1866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10706740" y="1422762"/>
                <a:ext cx="12967" cy="1651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71" idx="33"/>
                <a:endCxn id="22" idx="49"/>
              </p:cNvCxnSpPr>
              <p:nvPr/>
            </p:nvCxnSpPr>
            <p:spPr>
              <a:xfrm flipH="1" flipV="1">
                <a:off x="7686405" y="2926407"/>
                <a:ext cx="2013841" cy="13178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4" name="曲线连接符 123"/>
              <p:cNvCxnSpPr/>
              <p:nvPr/>
            </p:nvCxnSpPr>
            <p:spPr>
              <a:xfrm rot="10800000" flipV="1">
                <a:off x="7711097" y="2268464"/>
                <a:ext cx="2845539" cy="545850"/>
              </a:xfrm>
              <a:prstGeom prst="curvedConnector3">
                <a:avLst>
                  <a:gd name="adj1" fmla="val 10427"/>
                </a:avLst>
              </a:prstGeom>
              <a:ln w="127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1" name="曲线连接符 140"/>
              <p:cNvCxnSpPr>
                <a:stCxn id="22" idx="44"/>
                <a:endCxn id="71" idx="36"/>
              </p:cNvCxnSpPr>
              <p:nvPr/>
            </p:nvCxnSpPr>
            <p:spPr>
              <a:xfrm>
                <a:off x="7604192" y="2974811"/>
                <a:ext cx="2052902" cy="512532"/>
              </a:xfrm>
              <a:prstGeom prst="curvedConnector3">
                <a:avLst>
                  <a:gd name="adj1" fmla="val 25357"/>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6" name="文本框 145"/>
              <p:cNvSpPr txBox="1"/>
              <p:nvPr/>
            </p:nvSpPr>
            <p:spPr>
              <a:xfrm>
                <a:off x="6674643" y="3069858"/>
                <a:ext cx="1520176" cy="292555"/>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Система хранения NAS</a:t>
                </a:r>
              </a:p>
            </p:txBody>
          </p:sp>
        </p:grpSp>
        <p:sp>
          <p:nvSpPr>
            <p:cNvPr id="155" name="文本框 154"/>
            <p:cNvSpPr txBox="1"/>
            <p:nvPr/>
          </p:nvSpPr>
          <p:spPr>
            <a:xfrm>
              <a:off x="5735503" y="4305013"/>
              <a:ext cx="1863904" cy="338554"/>
            </a:xfrm>
            <a:prstGeom prst="rect">
              <a:avLst/>
            </a:prstGeom>
            <a:noFill/>
          </p:spPr>
          <p:txBody>
            <a:bodyPr wrap="square" rtlCol="0">
              <a:noAutofit/>
            </a:bodyPr>
            <a:lstStyle/>
            <a:p>
              <a:pPr algn="ctr" fontAlgn="ct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Трехсторонний протокол</a:t>
              </a:r>
            </a:p>
          </p:txBody>
        </p:sp>
        <p:grpSp>
          <p:nvGrpSpPr>
            <p:cNvPr id="157" name="组合 156"/>
            <p:cNvGrpSpPr/>
            <p:nvPr/>
          </p:nvGrpSpPr>
          <p:grpSpPr>
            <a:xfrm>
              <a:off x="7595573" y="4718261"/>
              <a:ext cx="551206" cy="647016"/>
              <a:chOff x="8071418" y="2199481"/>
              <a:chExt cx="391545" cy="458788"/>
            </a:xfrm>
            <a:solidFill>
              <a:srgbClr val="15B0E8"/>
            </a:solidFill>
          </p:grpSpPr>
          <p:sp>
            <p:nvSpPr>
              <p:cNvPr id="241" name="Freeform 219"/>
              <p:cNvSpPr>
                <a:spLocks noEditPoints="1"/>
              </p:cNvSpPr>
              <p:nvPr/>
            </p:nvSpPr>
            <p:spPr bwMode="auto">
              <a:xfrm>
                <a:off x="8071418" y="2199481"/>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2"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8" name="组合 157"/>
            <p:cNvGrpSpPr/>
            <p:nvPr/>
          </p:nvGrpSpPr>
          <p:grpSpPr>
            <a:xfrm>
              <a:off x="8529497" y="3961632"/>
              <a:ext cx="358587" cy="677051"/>
              <a:chOff x="7499351" y="736601"/>
              <a:chExt cx="227013" cy="428625"/>
            </a:xfrm>
            <a:solidFill>
              <a:srgbClr val="15B0E8"/>
            </a:solidFill>
          </p:grpSpPr>
          <p:sp>
            <p:nvSpPr>
              <p:cNvPr id="228"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3"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6"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9"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59" name="直接连接符 158"/>
            <p:cNvCxnSpPr/>
            <p:nvPr/>
          </p:nvCxnSpPr>
          <p:spPr>
            <a:xfrm>
              <a:off x="7314917" y="3795106"/>
              <a:ext cx="43128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8082890" y="4561403"/>
              <a:ext cx="1300701" cy="276999"/>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Рабочая система А</a:t>
              </a:r>
            </a:p>
          </p:txBody>
        </p:sp>
        <p:grpSp>
          <p:nvGrpSpPr>
            <p:cNvPr id="161" name="组合 160"/>
            <p:cNvGrpSpPr/>
            <p:nvPr/>
          </p:nvGrpSpPr>
          <p:grpSpPr>
            <a:xfrm>
              <a:off x="9603703" y="3961632"/>
              <a:ext cx="358587" cy="677051"/>
              <a:chOff x="7499351" y="736601"/>
              <a:chExt cx="227013" cy="428625"/>
            </a:xfrm>
            <a:solidFill>
              <a:srgbClr val="15B0E8"/>
            </a:solidFill>
          </p:grpSpPr>
          <p:sp>
            <p:nvSpPr>
              <p:cNvPr id="215"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9"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2" name="文本框 161"/>
            <p:cNvSpPr txBox="1"/>
            <p:nvPr/>
          </p:nvSpPr>
          <p:spPr>
            <a:xfrm>
              <a:off x="9141110" y="4577844"/>
              <a:ext cx="1313564" cy="276999"/>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Рабочая система N</a:t>
              </a:r>
            </a:p>
          </p:txBody>
        </p:sp>
        <p:grpSp>
          <p:nvGrpSpPr>
            <p:cNvPr id="163" name="组合 162"/>
            <p:cNvGrpSpPr/>
            <p:nvPr/>
          </p:nvGrpSpPr>
          <p:grpSpPr>
            <a:xfrm>
              <a:off x="10797115" y="3966516"/>
              <a:ext cx="358587" cy="677051"/>
              <a:chOff x="7499351" y="736601"/>
              <a:chExt cx="227013" cy="428625"/>
            </a:xfrm>
            <a:solidFill>
              <a:srgbClr val="15B0E8"/>
            </a:solidFill>
          </p:grpSpPr>
          <p:sp>
            <p:nvSpPr>
              <p:cNvPr id="20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4" name="文本框 163"/>
            <p:cNvSpPr txBox="1"/>
            <p:nvPr/>
          </p:nvSpPr>
          <p:spPr>
            <a:xfrm>
              <a:off x="10464940" y="4599308"/>
              <a:ext cx="1357823" cy="292214"/>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Сервер резервного копирования</a:t>
              </a:r>
            </a:p>
          </p:txBody>
        </p:sp>
        <p:cxnSp>
          <p:nvCxnSpPr>
            <p:cNvPr id="165" name="直接连接符 164"/>
            <p:cNvCxnSpPr>
              <a:endCxn id="241" idx="22"/>
            </p:cNvCxnSpPr>
            <p:nvPr/>
          </p:nvCxnSpPr>
          <p:spPr>
            <a:xfrm>
              <a:off x="7849228" y="3795106"/>
              <a:ext cx="0" cy="9231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文本框 165"/>
            <p:cNvSpPr txBox="1"/>
            <p:nvPr/>
          </p:nvSpPr>
          <p:spPr>
            <a:xfrm>
              <a:off x="6398482" y="5850669"/>
              <a:ext cx="1167457" cy="312717"/>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Ленточная библиотека</a:t>
              </a:r>
            </a:p>
          </p:txBody>
        </p:sp>
        <p:grpSp>
          <p:nvGrpSpPr>
            <p:cNvPr id="167" name="组合 166"/>
            <p:cNvGrpSpPr/>
            <p:nvPr/>
          </p:nvGrpSpPr>
          <p:grpSpPr>
            <a:xfrm>
              <a:off x="7578366" y="5750440"/>
              <a:ext cx="703609" cy="523197"/>
              <a:chOff x="1320800" y="873125"/>
              <a:chExt cx="557213" cy="414338"/>
            </a:xfrm>
            <a:solidFill>
              <a:srgbClr val="15B0E8"/>
            </a:solidFill>
          </p:grpSpPr>
          <p:sp>
            <p:nvSpPr>
              <p:cNvPr id="175" name="Freeform 26"/>
              <p:cNvSpPr>
                <a:spLocks noEditPoints="1"/>
              </p:cNvSpPr>
              <p:nvPr/>
            </p:nvSpPr>
            <p:spPr bwMode="auto">
              <a:xfrm>
                <a:off x="1725613" y="893763"/>
                <a:ext cx="152400" cy="373063"/>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27"/>
              <p:cNvSpPr>
                <a:spLocks noEditPoints="1"/>
              </p:cNvSpPr>
              <p:nvPr/>
            </p:nvSpPr>
            <p:spPr bwMode="auto">
              <a:xfrm>
                <a:off x="1757363" y="933450"/>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28"/>
              <p:cNvSpPr>
                <a:spLocks noEditPoints="1"/>
              </p:cNvSpPr>
              <p:nvPr/>
            </p:nvSpPr>
            <p:spPr bwMode="auto">
              <a:xfrm>
                <a:off x="1757363" y="1014413"/>
                <a:ext cx="88900" cy="47625"/>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29"/>
              <p:cNvSpPr>
                <a:spLocks noEditPoints="1"/>
              </p:cNvSpPr>
              <p:nvPr/>
            </p:nvSpPr>
            <p:spPr bwMode="auto">
              <a:xfrm>
                <a:off x="1757363" y="1090613"/>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30"/>
              <p:cNvSpPr>
                <a:spLocks noEditPoints="1"/>
              </p:cNvSpPr>
              <p:nvPr/>
            </p:nvSpPr>
            <p:spPr bwMode="auto">
              <a:xfrm>
                <a:off x="1320800" y="873125"/>
                <a:ext cx="374650" cy="414338"/>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Freeform 31"/>
              <p:cNvSpPr>
                <a:spLocks noEditPoints="1"/>
              </p:cNvSpPr>
              <p:nvPr/>
            </p:nvSpPr>
            <p:spPr bwMode="auto">
              <a:xfrm>
                <a:off x="1452563" y="923925"/>
                <a:ext cx="50800" cy="57150"/>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32"/>
              <p:cNvSpPr>
                <a:spLocks noEditPoints="1"/>
              </p:cNvSpPr>
              <p:nvPr/>
            </p:nvSpPr>
            <p:spPr bwMode="auto">
              <a:xfrm>
                <a:off x="1538288" y="944563"/>
                <a:ext cx="41275" cy="4921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33"/>
              <p:cNvSpPr>
                <a:spLocks noEditPoints="1"/>
              </p:cNvSpPr>
              <p:nvPr/>
            </p:nvSpPr>
            <p:spPr bwMode="auto">
              <a:xfrm>
                <a:off x="1452563" y="1014413"/>
                <a:ext cx="50800" cy="52388"/>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34"/>
              <p:cNvSpPr>
                <a:spLocks noEditPoints="1"/>
              </p:cNvSpPr>
              <p:nvPr/>
            </p:nvSpPr>
            <p:spPr bwMode="auto">
              <a:xfrm>
                <a:off x="1538288" y="1023938"/>
                <a:ext cx="41275" cy="46038"/>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Freeform 35"/>
              <p:cNvSpPr>
                <a:spLocks noEditPoints="1"/>
              </p:cNvSpPr>
              <p:nvPr/>
            </p:nvSpPr>
            <p:spPr bwMode="auto">
              <a:xfrm>
                <a:off x="1452563" y="1104900"/>
                <a:ext cx="50800" cy="52388"/>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Freeform 36"/>
              <p:cNvSpPr>
                <a:spLocks noEditPoints="1"/>
              </p:cNvSpPr>
              <p:nvPr/>
            </p:nvSpPr>
            <p:spPr bwMode="auto">
              <a:xfrm>
                <a:off x="1536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Freeform 37"/>
              <p:cNvSpPr>
                <a:spLocks/>
              </p:cNvSpPr>
              <p:nvPr/>
            </p:nvSpPr>
            <p:spPr bwMode="auto">
              <a:xfrm>
                <a:off x="1450975" y="1193800"/>
                <a:ext cx="53975" cy="17463"/>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38"/>
              <p:cNvSpPr>
                <a:spLocks/>
              </p:cNvSpPr>
              <p:nvPr/>
            </p:nvSpPr>
            <p:spPr bwMode="auto">
              <a:xfrm>
                <a:off x="1450975" y="1217613"/>
                <a:ext cx="53975" cy="20638"/>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39"/>
              <p:cNvSpPr>
                <a:spLocks/>
              </p:cNvSpPr>
              <p:nvPr/>
            </p:nvSpPr>
            <p:spPr bwMode="auto">
              <a:xfrm>
                <a:off x="1536700" y="1185863"/>
                <a:ext cx="41275" cy="14288"/>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40"/>
              <p:cNvSpPr>
                <a:spLocks/>
              </p:cNvSpPr>
              <p:nvPr/>
            </p:nvSpPr>
            <p:spPr bwMode="auto">
              <a:xfrm>
                <a:off x="1536700" y="1204913"/>
                <a:ext cx="41275" cy="15875"/>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41"/>
              <p:cNvSpPr>
                <a:spLocks noEditPoints="1"/>
              </p:cNvSpPr>
              <p:nvPr/>
            </p:nvSpPr>
            <p:spPr bwMode="auto">
              <a:xfrm>
                <a:off x="1603375" y="960438"/>
                <a:ext cx="28575" cy="3810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Freeform 42"/>
              <p:cNvSpPr>
                <a:spLocks noEditPoints="1"/>
              </p:cNvSpPr>
              <p:nvPr/>
            </p:nvSpPr>
            <p:spPr bwMode="auto">
              <a:xfrm>
                <a:off x="1603375" y="1033463"/>
                <a:ext cx="28575" cy="39688"/>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Freeform 43"/>
              <p:cNvSpPr>
                <a:spLocks noEditPoints="1"/>
              </p:cNvSpPr>
              <p:nvPr/>
            </p:nvSpPr>
            <p:spPr bwMode="auto">
              <a:xfrm>
                <a:off x="1601788" y="1108075"/>
                <a:ext cx="30162" cy="3810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Freeform 44"/>
              <p:cNvSpPr>
                <a:spLocks/>
              </p:cNvSpPr>
              <p:nvPr/>
            </p:nvSpPr>
            <p:spPr bwMode="auto">
              <a:xfrm>
                <a:off x="1603375" y="1177925"/>
                <a:ext cx="26987" cy="12700"/>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45"/>
              <p:cNvSpPr>
                <a:spLocks/>
              </p:cNvSpPr>
              <p:nvPr/>
            </p:nvSpPr>
            <p:spPr bwMode="auto">
              <a:xfrm>
                <a:off x="1603375" y="1196975"/>
                <a:ext cx="26987" cy="12700"/>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46"/>
              <p:cNvSpPr>
                <a:spLocks/>
              </p:cNvSpPr>
              <p:nvPr/>
            </p:nvSpPr>
            <p:spPr bwMode="auto">
              <a:xfrm>
                <a:off x="1652588" y="1177925"/>
                <a:ext cx="19050"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Freeform 47"/>
              <p:cNvSpPr>
                <a:spLocks/>
              </p:cNvSpPr>
              <p:nvPr/>
            </p:nvSpPr>
            <p:spPr bwMode="auto">
              <a:xfrm>
                <a:off x="1652588" y="1190625"/>
                <a:ext cx="19050"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Freeform 48"/>
              <p:cNvSpPr>
                <a:spLocks noEditPoints="1"/>
              </p:cNvSpPr>
              <p:nvPr/>
            </p:nvSpPr>
            <p:spPr bwMode="auto">
              <a:xfrm>
                <a:off x="1654175" y="976313"/>
                <a:ext cx="19050" cy="26988"/>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Freeform 49"/>
              <p:cNvSpPr>
                <a:spLocks noEditPoints="1"/>
              </p:cNvSpPr>
              <p:nvPr/>
            </p:nvSpPr>
            <p:spPr bwMode="auto">
              <a:xfrm>
                <a:off x="1654175" y="1047750"/>
                <a:ext cx="19050" cy="25400"/>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Freeform 50"/>
              <p:cNvSpPr>
                <a:spLocks noEditPoints="1"/>
              </p:cNvSpPr>
              <p:nvPr/>
            </p:nvSpPr>
            <p:spPr bwMode="auto">
              <a:xfrm>
                <a:off x="1652588" y="1111250"/>
                <a:ext cx="20637" cy="25400"/>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Freeform 51"/>
              <p:cNvSpPr>
                <a:spLocks/>
              </p:cNvSpPr>
              <p:nvPr/>
            </p:nvSpPr>
            <p:spPr bwMode="auto">
              <a:xfrm>
                <a:off x="1762125" y="118268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Freeform 52"/>
              <p:cNvSpPr>
                <a:spLocks/>
              </p:cNvSpPr>
              <p:nvPr/>
            </p:nvSpPr>
            <p:spPr bwMode="auto">
              <a:xfrm>
                <a:off x="1762125" y="121443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68" name="直接连接符 167"/>
            <p:cNvCxnSpPr/>
            <p:nvPr/>
          </p:nvCxnSpPr>
          <p:spPr>
            <a:xfrm flipV="1">
              <a:off x="8708791" y="3795106"/>
              <a:ext cx="0" cy="16864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flipV="1">
              <a:off x="9775569" y="3795106"/>
              <a:ext cx="10907" cy="17675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H="1" flipV="1">
              <a:off x="10962617" y="3791963"/>
              <a:ext cx="12278" cy="15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79" idx="41"/>
              <a:endCxn id="241" idx="31"/>
            </p:cNvCxnSpPr>
            <p:nvPr/>
          </p:nvCxnSpPr>
          <p:spPr>
            <a:xfrm flipV="1">
              <a:off x="7841786" y="5347754"/>
              <a:ext cx="7442" cy="43056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4" name="文本框 173"/>
            <p:cNvSpPr txBox="1"/>
            <p:nvPr/>
          </p:nvSpPr>
          <p:spPr>
            <a:xfrm>
              <a:off x="7111835" y="5314418"/>
              <a:ext cx="1488291" cy="308008"/>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Система хранения NAS A</a:t>
              </a:r>
            </a:p>
          </p:txBody>
        </p:sp>
        <p:grpSp>
          <p:nvGrpSpPr>
            <p:cNvPr id="254" name="组合 253"/>
            <p:cNvGrpSpPr/>
            <p:nvPr/>
          </p:nvGrpSpPr>
          <p:grpSpPr>
            <a:xfrm>
              <a:off x="10155585" y="5109301"/>
              <a:ext cx="551206" cy="647016"/>
              <a:chOff x="8071418" y="2199481"/>
              <a:chExt cx="391545" cy="458788"/>
            </a:xfrm>
            <a:solidFill>
              <a:srgbClr val="15B0E8"/>
            </a:solidFill>
          </p:grpSpPr>
          <p:sp>
            <p:nvSpPr>
              <p:cNvPr id="255" name="Freeform 219"/>
              <p:cNvSpPr>
                <a:spLocks noEditPoints="1"/>
              </p:cNvSpPr>
              <p:nvPr/>
            </p:nvSpPr>
            <p:spPr bwMode="auto">
              <a:xfrm>
                <a:off x="8071418" y="2199481"/>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7"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59" name="直接连接符 258"/>
            <p:cNvCxnSpPr>
              <a:endCxn id="255" idx="22"/>
            </p:cNvCxnSpPr>
            <p:nvPr/>
          </p:nvCxnSpPr>
          <p:spPr>
            <a:xfrm>
              <a:off x="10409239" y="3791963"/>
              <a:ext cx="1" cy="13173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9880817" y="5826614"/>
              <a:ext cx="1736373" cy="276999"/>
            </a:xfrm>
            <a:prstGeom prst="rect">
              <a:avLst/>
            </a:prstGeom>
            <a:noFill/>
          </p:spPr>
          <p:txBody>
            <a:bodyPr wrap="square" rtlCol="0">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Система хранения NAS A</a:t>
              </a:r>
            </a:p>
          </p:txBody>
        </p:sp>
        <p:cxnSp>
          <p:nvCxnSpPr>
            <p:cNvPr id="263" name="曲线连接符 262"/>
            <p:cNvCxnSpPr>
              <a:stCxn id="202" idx="11"/>
              <a:endCxn id="241" idx="6"/>
            </p:cNvCxnSpPr>
            <p:nvPr/>
          </p:nvCxnSpPr>
          <p:spPr>
            <a:xfrm flipH="1">
              <a:off x="8077382" y="4609864"/>
              <a:ext cx="2719733" cy="301154"/>
            </a:xfrm>
            <a:prstGeom prst="curvedConnector3">
              <a:avLst>
                <a:gd name="adj1" fmla="val 48142"/>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6" name="曲线连接符 265"/>
            <p:cNvCxnSpPr>
              <a:stCxn id="202" idx="8"/>
              <a:endCxn id="255" idx="18"/>
            </p:cNvCxnSpPr>
            <p:nvPr/>
          </p:nvCxnSpPr>
          <p:spPr>
            <a:xfrm flipH="1">
              <a:off x="10637394" y="4592367"/>
              <a:ext cx="312826" cy="650381"/>
            </a:xfrm>
            <a:prstGeom prst="curvedConnector3">
              <a:avLst>
                <a:gd name="adj1" fmla="val -195598"/>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3" name="曲线连接符 272"/>
            <p:cNvCxnSpPr>
              <a:stCxn id="255" idx="3"/>
              <a:endCxn id="242" idx="4"/>
            </p:cNvCxnSpPr>
            <p:nvPr/>
          </p:nvCxnSpPr>
          <p:spPr>
            <a:xfrm flipH="1" flipV="1">
              <a:off x="8133678" y="5011459"/>
              <a:ext cx="2048749" cy="356648"/>
            </a:xfrm>
            <a:prstGeom prst="curvedConnector3">
              <a:avLst>
                <a:gd name="adj1" fmla="val 26552"/>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5" name="曲线连接符 274"/>
            <p:cNvCxnSpPr>
              <a:stCxn id="241" idx="52"/>
              <a:endCxn id="175" idx="8"/>
            </p:cNvCxnSpPr>
            <p:nvPr/>
          </p:nvCxnSpPr>
          <p:spPr>
            <a:xfrm>
              <a:off x="8102882" y="5125342"/>
              <a:ext cx="153434" cy="787749"/>
            </a:xfrm>
            <a:prstGeom prst="curvedConnector3">
              <a:avLst>
                <a:gd name="adj1" fmla="val 265712"/>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5193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ru-RU" sz="1600" dirty="0">
                <a:sym typeface="Huawei Sans" panose="020C0503030203020204" pitchFamily="34" charset="0"/>
              </a:rPr>
              <a:t>Какие варианты топологий бывают в сетях FC?</a:t>
            </a:r>
          </a:p>
          <a:p>
            <a:pPr lvl="1"/>
            <a:r>
              <a:rPr lang="ru-RU" sz="1400" dirty="0">
                <a:sym typeface="Huawei Sans" panose="020C0503030203020204" pitchFamily="34" charset="0"/>
              </a:rPr>
              <a:t>Арбитражный контур </a:t>
            </a:r>
          </a:p>
          <a:p>
            <a:pPr lvl="1"/>
            <a:r>
              <a:rPr lang="ru-RU" sz="1400" dirty="0">
                <a:sym typeface="Huawei Sans" panose="020C0503030203020204" pitchFamily="34" charset="0"/>
              </a:rPr>
              <a:t>Точка-точка или прямое подключение </a:t>
            </a:r>
          </a:p>
          <a:p>
            <a:pPr lvl="1"/>
            <a:r>
              <a:rPr lang="ru-RU" sz="1400" dirty="0">
                <a:sym typeface="Huawei Sans" panose="020C0503030203020204" pitchFamily="34" charset="0"/>
              </a:rPr>
              <a:t>Коммутационная сеть</a:t>
            </a:r>
          </a:p>
          <a:p>
            <a:pPr lvl="1"/>
            <a:r>
              <a:rPr lang="ru-RU" sz="1400" dirty="0">
                <a:sym typeface="Huawei Sans" panose="020C0503030203020204" pitchFamily="34" charset="0"/>
              </a:rPr>
              <a:t>Сеть с двойной коммутацией</a:t>
            </a:r>
          </a:p>
          <a:p>
            <a:r>
              <a:rPr lang="ru-RU" sz="1600" dirty="0">
                <a:sym typeface="Huawei Sans" panose="020C0503030203020204" pitchFamily="34" charset="0"/>
              </a:rPr>
              <a:t>Какие версии PCIe доступны в настоящее время?</a:t>
            </a:r>
          </a:p>
          <a:p>
            <a:pPr lvl="1"/>
            <a:r>
              <a:rPr lang="ru-RU" sz="1400" dirty="0">
                <a:sym typeface="Huawei Sans" panose="020C0503030203020204" pitchFamily="34" charset="0"/>
              </a:rPr>
              <a:t>PCIe 1.0</a:t>
            </a:r>
          </a:p>
          <a:p>
            <a:pPr lvl="1"/>
            <a:r>
              <a:rPr lang="ru-RU" sz="1400" dirty="0">
                <a:sym typeface="Huawei Sans" panose="020C0503030203020204" pitchFamily="34" charset="0"/>
              </a:rPr>
              <a:t>PCIe 2.0</a:t>
            </a:r>
          </a:p>
          <a:p>
            <a:pPr lvl="1"/>
            <a:r>
              <a:rPr lang="ru-RU" sz="1400" dirty="0">
                <a:sym typeface="Huawei Sans" panose="020C0503030203020204" pitchFamily="34" charset="0"/>
              </a:rPr>
              <a:t>PCIe 3.0</a:t>
            </a:r>
          </a:p>
          <a:p>
            <a:pPr lvl="1"/>
            <a:r>
              <a:rPr lang="ru-RU" sz="1400" dirty="0">
                <a:sym typeface="Huawei Sans" panose="020C0503030203020204" pitchFamily="34" charset="0"/>
              </a:rPr>
              <a:t>PCIe 4.0</a:t>
            </a:r>
          </a:p>
          <a:p>
            <a:endParaRPr lang="en-US" altLang="zh-CN" sz="1600" dirty="0">
              <a:sym typeface="Huawei Sans" panose="020C0503030203020204" pitchFamily="34" charset="0"/>
            </a:endParaRPr>
          </a:p>
        </p:txBody>
      </p:sp>
    </p:spTree>
    <p:extLst>
      <p:ext uri="{BB962C8B-B14F-4D97-AF65-F5344CB8AC3E}">
        <p14:creationId xmlns:p14="http://schemas.microsoft.com/office/powerpoint/2010/main" val="1520954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buFont typeface="+mj-lt"/>
              <a:buAutoNum type="arabicPeriod" startAt="3"/>
            </a:pPr>
            <a:r>
              <a:rPr lang="ru-RU" sz="1600" dirty="0">
                <a:sym typeface="Huawei Sans" panose="020C0503030203020204" pitchFamily="34" charset="0"/>
              </a:rPr>
              <a:t>Что из перечисленного является протоколами обмена файлами?</a:t>
            </a:r>
          </a:p>
          <a:p>
            <a:pPr lvl="1"/>
            <a:r>
              <a:rPr lang="ru-RU" sz="1400" dirty="0">
                <a:sym typeface="Huawei Sans" panose="020C0503030203020204" pitchFamily="34" charset="0"/>
              </a:rPr>
              <a:t>Протокол HTTP</a:t>
            </a:r>
          </a:p>
          <a:p>
            <a:pPr lvl="1"/>
            <a:r>
              <a:rPr lang="ru-RU" sz="1400" dirty="0">
                <a:sym typeface="Huawei Sans" panose="020C0503030203020204" pitchFamily="34" charset="0"/>
              </a:rPr>
              <a:t>Протокол iSCSI</a:t>
            </a:r>
          </a:p>
          <a:p>
            <a:pPr lvl="1"/>
            <a:r>
              <a:rPr lang="ru-RU" sz="1400" dirty="0">
                <a:sym typeface="Huawei Sans" panose="020C0503030203020204" pitchFamily="34" charset="0"/>
              </a:rPr>
              <a:t>Протокол NFS</a:t>
            </a:r>
          </a:p>
          <a:p>
            <a:pPr lvl="1"/>
            <a:r>
              <a:rPr lang="ru-RU" sz="1400" dirty="0">
                <a:sym typeface="Huawei Sans" panose="020C0503030203020204" pitchFamily="34" charset="0"/>
              </a:rPr>
              <a:t>Протокол CIFS</a:t>
            </a:r>
          </a:p>
          <a:p>
            <a:pPr>
              <a:buAutoNum type="arabicPeriod" startAt="3"/>
            </a:pPr>
            <a:r>
              <a:rPr lang="ru-RU" sz="1600" dirty="0">
                <a:sym typeface="Huawei Sans" panose="020C0503030203020204" pitchFamily="34" charset="0"/>
              </a:rPr>
              <a:t>Какие версии NFS доступны в настоящее время?</a:t>
            </a:r>
          </a:p>
          <a:p>
            <a:pPr lvl="1"/>
            <a:r>
              <a:rPr lang="ru-RU" sz="1400" dirty="0">
                <a:sym typeface="Huawei Sans" panose="020C0503030203020204" pitchFamily="34" charset="0"/>
              </a:rPr>
              <a:t>NFSv1 </a:t>
            </a:r>
          </a:p>
          <a:p>
            <a:pPr lvl="1"/>
            <a:r>
              <a:rPr lang="ru-RU" sz="1400" dirty="0">
                <a:sym typeface="Huawei Sans" panose="020C0503030203020204" pitchFamily="34" charset="0"/>
              </a:rPr>
              <a:t>NFSv2 </a:t>
            </a:r>
          </a:p>
          <a:p>
            <a:pPr lvl="1"/>
            <a:r>
              <a:rPr lang="ru-RU" sz="1400" dirty="0">
                <a:sym typeface="Huawei Sans" panose="020C0503030203020204" pitchFamily="34" charset="0"/>
              </a:rPr>
              <a:t>NFSv3 </a:t>
            </a:r>
          </a:p>
          <a:p>
            <a:pPr lvl="1"/>
            <a:r>
              <a:rPr lang="ru-RU" sz="1400" dirty="0">
                <a:sym typeface="Huawei Sans" panose="020C0503030203020204" pitchFamily="34" charset="0"/>
              </a:rPr>
              <a:t>NFSv4 </a:t>
            </a:r>
          </a:p>
          <a:p>
            <a:pPr lvl="1"/>
            <a:endParaRPr lang="en-US" sz="1400" dirty="0" smtClean="0">
              <a:sym typeface="Huawei Sans" panose="020C0503030203020204" pitchFamily="34" charset="0"/>
            </a:endParaRPr>
          </a:p>
        </p:txBody>
      </p:sp>
    </p:spTree>
    <p:extLst>
      <p:ext uri="{BB962C8B-B14F-4D97-AF65-F5344CB8AC3E}">
        <p14:creationId xmlns:p14="http://schemas.microsoft.com/office/powerpoint/2010/main" val="10871015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Font typeface="+mj-lt"/>
              <a:buAutoNum type="arabicPeriod" startAt="5"/>
            </a:pPr>
            <a:r>
              <a:rPr lang="ru-RU" sz="1800" dirty="0">
                <a:sym typeface="Huawei Sans" panose="020C0503030203020204" pitchFamily="34" charset="0"/>
              </a:rPr>
              <a:t>Какие процессы задействованы при использовании протокола CIFS?</a:t>
            </a:r>
          </a:p>
          <a:p>
            <a:pPr lvl="1"/>
            <a:r>
              <a:rPr lang="ru-RU" sz="1600" dirty="0">
                <a:sym typeface="Huawei Sans" panose="020C0503030203020204" pitchFamily="34" charset="0"/>
              </a:rPr>
              <a:t>Квитирование протокола</a:t>
            </a:r>
          </a:p>
          <a:p>
            <a:pPr lvl="1"/>
            <a:r>
              <a:rPr lang="ru-RU" sz="1600" dirty="0">
                <a:sym typeface="Huawei Sans" panose="020C0503030203020204" pitchFamily="34" charset="0"/>
              </a:rPr>
              <a:t>Проверка подлинности средствами безопасности</a:t>
            </a:r>
          </a:p>
          <a:p>
            <a:pPr lvl="1"/>
            <a:r>
              <a:rPr lang="ru-RU" sz="1600" dirty="0">
                <a:sym typeface="Huawei Sans" panose="020C0503030203020204" pitchFamily="34" charset="0"/>
              </a:rPr>
              <a:t>Подключение к совместным ресурсам</a:t>
            </a:r>
          </a:p>
          <a:p>
            <a:pPr lvl="1"/>
            <a:r>
              <a:rPr lang="ru-RU" sz="1600" dirty="0">
                <a:sym typeface="Huawei Sans" panose="020C0503030203020204" pitchFamily="34" charset="0"/>
              </a:rPr>
              <a:t>Операции с файлами</a:t>
            </a:r>
          </a:p>
          <a:p>
            <a:pPr lvl="1"/>
            <a:r>
              <a:rPr lang="ru-RU" sz="1600" dirty="0">
                <a:sym typeface="Huawei Sans" panose="020C0503030203020204" pitchFamily="34" charset="0"/>
              </a:rPr>
              <a:t>Разъединение </a:t>
            </a:r>
          </a:p>
          <a:p>
            <a:pPr lvl="1"/>
            <a:endParaRPr lang="en-US" altLang="zh-CN" sz="1600" dirty="0" smtClean="0">
              <a:sym typeface="Huawei Sans" panose="020C0503030203020204" pitchFamily="34" charset="0"/>
            </a:endParaRPr>
          </a:p>
          <a:p>
            <a:pPr>
              <a:buAutoNum type="arabicPeriod" startAt="5"/>
            </a:pPr>
            <a:endParaRPr lang="en-US" altLang="zh-CN" sz="1800" dirty="0" smtClean="0">
              <a:sym typeface="Huawei Sans" panose="020C0503030203020204" pitchFamily="34" charset="0"/>
            </a:endParaRPr>
          </a:p>
          <a:p>
            <a:pPr>
              <a:buAutoNum type="arabicPeriod" startAt="5"/>
            </a:pPr>
            <a:endParaRPr lang="en-US" altLang="zh-CN" sz="1800" dirty="0">
              <a:sym typeface="Huawei Sans" panose="020C0503030203020204" pitchFamily="34" charset="0"/>
            </a:endParaRPr>
          </a:p>
        </p:txBody>
      </p:sp>
    </p:spTree>
    <p:extLst>
      <p:ext uri="{BB962C8B-B14F-4D97-AF65-F5344CB8AC3E}">
        <p14:creationId xmlns:p14="http://schemas.microsoft.com/office/powerpoint/2010/main" val="521955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455420" y="2033087"/>
            <a:ext cx="8180070" cy="3845664"/>
            <a:chOff x="1455420" y="2165167"/>
            <a:chExt cx="8180070" cy="3845664"/>
          </a:xfrm>
        </p:grpSpPr>
        <p:grpSp>
          <p:nvGrpSpPr>
            <p:cNvPr id="11" name="组合 10"/>
            <p:cNvGrpSpPr/>
            <p:nvPr/>
          </p:nvGrpSpPr>
          <p:grpSpPr>
            <a:xfrm>
              <a:off x="5857498" y="2165167"/>
              <a:ext cx="3777992" cy="3845664"/>
              <a:chOff x="5857498" y="2165167"/>
              <a:chExt cx="3777992" cy="3845664"/>
            </a:xfrm>
          </p:grpSpPr>
          <p:sp>
            <p:nvSpPr>
              <p:cNvPr id="10" name="矩形 9"/>
              <p:cNvSpPr>
                <a:spLocks/>
              </p:cNvSpPr>
              <p:nvPr/>
            </p:nvSpPr>
            <p:spPr>
              <a:xfrm>
                <a:off x="5857499" y="2165167"/>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algn="ctr" defTabSz="355600">
                  <a:spcBef>
                    <a:spcPct val="0"/>
                  </a:spcBef>
                  <a:spcAft>
                    <a:spcPct val="35000"/>
                  </a:spcAft>
                </a:pPr>
                <a:r>
                  <a:rPr lang="ru-RU"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SCSI</a:t>
                </a:r>
              </a:p>
            </p:txBody>
          </p:sp>
          <p:sp>
            <p:nvSpPr>
              <p:cNvPr id="23" name="矩形 22"/>
              <p:cNvSpPr>
                <a:spLocks/>
              </p:cNvSpPr>
              <p:nvPr/>
            </p:nvSpPr>
            <p:spPr>
              <a:xfrm>
                <a:off x="5857498" y="2829060"/>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ru-RU"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iSCSI, Fibre Channel (FC) и FCoE</a:t>
                </a:r>
              </a:p>
            </p:txBody>
          </p:sp>
          <p:sp>
            <p:nvSpPr>
              <p:cNvPr id="24" name="矩形 23"/>
              <p:cNvSpPr>
                <a:spLocks/>
              </p:cNvSpPr>
              <p:nvPr/>
            </p:nvSpPr>
            <p:spPr>
              <a:xfrm>
                <a:off x="5857498" y="3492953"/>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ru-RU"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 и SATA</a:t>
                </a:r>
              </a:p>
            </p:txBody>
          </p:sp>
          <p:sp>
            <p:nvSpPr>
              <p:cNvPr id="25" name="矩形 24"/>
              <p:cNvSpPr>
                <a:spLocks/>
              </p:cNvSpPr>
              <p:nvPr/>
            </p:nvSpPr>
            <p:spPr>
              <a:xfrm>
                <a:off x="5857498" y="4156846"/>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ru-RU"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PCIe и NVMe</a:t>
                </a:r>
              </a:p>
            </p:txBody>
          </p:sp>
          <p:sp>
            <p:nvSpPr>
              <p:cNvPr id="26" name="矩形 25"/>
              <p:cNvSpPr>
                <a:spLocks/>
              </p:cNvSpPr>
              <p:nvPr/>
            </p:nvSpPr>
            <p:spPr>
              <a:xfrm>
                <a:off x="5857498" y="4820739"/>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ru-RU"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RDMA: RoCE, IB и iWARP</a:t>
                </a:r>
              </a:p>
            </p:txBody>
          </p:sp>
          <p:sp>
            <p:nvSpPr>
              <p:cNvPr id="28" name="矩形 27"/>
              <p:cNvSpPr>
                <a:spLocks/>
              </p:cNvSpPr>
              <p:nvPr/>
            </p:nvSpPr>
            <p:spPr>
              <a:xfrm>
                <a:off x="5857498" y="5484630"/>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ru-RU"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CIFS, NFS и NDMP</a:t>
                </a:r>
              </a:p>
            </p:txBody>
          </p:sp>
        </p:grpSp>
        <p:sp>
          <p:nvSpPr>
            <p:cNvPr id="29" name="矩形 28"/>
            <p:cNvSpPr>
              <a:spLocks/>
            </p:cNvSpPr>
            <p:nvPr/>
          </p:nvSpPr>
          <p:spPr>
            <a:xfrm>
              <a:off x="1455420" y="3824899"/>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1155700">
                <a:spcBef>
                  <a:spcPct val="0"/>
                </a:spcBef>
                <a:spcAft>
                  <a:spcPct val="35000"/>
                </a:spcAft>
              </a:pPr>
              <a:r>
                <a:rPr lang="ru-RU"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Основные протоколы хранения</a:t>
              </a:r>
            </a:p>
          </p:txBody>
        </p:sp>
        <p:cxnSp>
          <p:nvCxnSpPr>
            <p:cNvPr id="13" name="肘形连接符 12"/>
            <p:cNvCxnSpPr>
              <a:stCxn id="29" idx="3"/>
              <a:endCxn id="28" idx="1"/>
            </p:cNvCxnSpPr>
            <p:nvPr/>
          </p:nvCxnSpPr>
          <p:spPr>
            <a:xfrm>
              <a:off x="5233411" y="4088000"/>
              <a:ext cx="624087" cy="165973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29" idx="3"/>
              <a:endCxn id="26" idx="1"/>
            </p:cNvCxnSpPr>
            <p:nvPr/>
          </p:nvCxnSpPr>
          <p:spPr>
            <a:xfrm>
              <a:off x="5233411" y="4088000"/>
              <a:ext cx="624087" cy="99584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肘形连接符 30"/>
            <p:cNvCxnSpPr>
              <a:stCxn id="29" idx="3"/>
              <a:endCxn id="25" idx="1"/>
            </p:cNvCxnSpPr>
            <p:nvPr/>
          </p:nvCxnSpPr>
          <p:spPr>
            <a:xfrm>
              <a:off x="5233411" y="4088000"/>
              <a:ext cx="624087" cy="33194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29" idx="3"/>
              <a:endCxn id="24" idx="1"/>
            </p:cNvCxnSpPr>
            <p:nvPr/>
          </p:nvCxnSpPr>
          <p:spPr>
            <a:xfrm flipV="1">
              <a:off x="5233411" y="3756054"/>
              <a:ext cx="624087" cy="33194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29" idx="3"/>
              <a:endCxn id="23" idx="1"/>
            </p:cNvCxnSpPr>
            <p:nvPr/>
          </p:nvCxnSpPr>
          <p:spPr>
            <a:xfrm flipV="1">
              <a:off x="5233411" y="3092161"/>
              <a:ext cx="624087" cy="99583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9" idx="3"/>
              <a:endCxn id="10" idx="1"/>
            </p:cNvCxnSpPr>
            <p:nvPr/>
          </p:nvCxnSpPr>
          <p:spPr>
            <a:xfrm flipV="1">
              <a:off x="5233411" y="2428268"/>
              <a:ext cx="624088" cy="165973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32678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07383" y="1948181"/>
            <a:ext cx="5177235" cy="2520000"/>
            <a:chOff x="4951016" y="1948181"/>
            <a:chExt cx="5177235" cy="2520000"/>
          </a:xfrm>
        </p:grpSpPr>
        <p:pic>
          <p:nvPicPr>
            <p:cNvPr id="5" name="图片 4">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016" y="1948181"/>
              <a:ext cx="2520000" cy="2520000"/>
            </a:xfrm>
            <a:prstGeom prst="rect">
              <a:avLst/>
            </a:prstGeom>
          </p:spPr>
        </p:pic>
        <p:pic>
          <p:nvPicPr>
            <p:cNvPr id="6" name="图片 5">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251" y="1948181"/>
              <a:ext cx="2520000" cy="2520000"/>
            </a:xfrm>
            <a:prstGeom prst="rect">
              <a:avLst/>
            </a:prstGeom>
          </p:spPr>
        </p:pic>
        <p:sp>
          <p:nvSpPr>
            <p:cNvPr id="7" name="矩形 6">
              <a:extLst>
                <a:ext uri="{FF2B5EF4-FFF2-40B4-BE49-F238E27FC236}">
                  <a16:creationId xmlns:a16="http://schemas.microsoft.com/office/drawing/2014/main" xmlns="" id="{9BABD157-ECCC-4194-ADE5-234A95F2A814}"/>
                </a:ext>
              </a:extLst>
            </p:cNvPr>
            <p:cNvSpPr/>
            <p:nvPr/>
          </p:nvSpPr>
          <p:spPr>
            <a:xfrm>
              <a:off x="8165313" y="4149080"/>
              <a:ext cx="1430078" cy="319101"/>
            </a:xfrm>
            <a:prstGeom prst="rect">
              <a:avLst/>
            </a:prstGeom>
            <a:noFill/>
            <a:ln>
              <a:noFill/>
            </a:ln>
          </p:spPr>
          <p:txBody>
            <a:bodyPr wrap="square">
              <a:noAutofit/>
            </a:bodyPr>
            <a:lstStyle/>
            <a:p>
              <a:pPr algn="ctr" fontAlgn="ct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Приложение для бизнеса подразделения Huawei Enterprise</a:t>
              </a:r>
            </a:p>
          </p:txBody>
        </p:sp>
        <p:sp>
          <p:nvSpPr>
            <p:cNvPr id="8" name="矩形 7">
              <a:extLst>
                <a:ext uri="{FF2B5EF4-FFF2-40B4-BE49-F238E27FC236}">
                  <a16:creationId xmlns:a16="http://schemas.microsoft.com/office/drawing/2014/main" xmlns="" id="{67A1AE1E-23DA-48D1-87C9-D26402CBE0DC}"/>
                </a:ext>
              </a:extLst>
            </p:cNvPr>
            <p:cNvSpPr/>
            <p:nvPr/>
          </p:nvSpPr>
          <p:spPr>
            <a:xfrm>
              <a:off x="5483232" y="4149080"/>
              <a:ext cx="1457766" cy="319101"/>
            </a:xfrm>
            <a:prstGeom prst="rect">
              <a:avLst/>
            </a:prstGeom>
            <a:noFill/>
            <a:ln>
              <a:noFill/>
            </a:ln>
          </p:spPr>
          <p:txBody>
            <a:bodyPr wrap="square">
              <a:noAutofit/>
            </a:bodyPr>
            <a:lstStyle/>
            <a:p>
              <a:pPr algn="ctr" fontAlgn="ct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Приложение технической поддержки подразделения Enterprise</a:t>
              </a:r>
            </a:p>
          </p:txBody>
        </p:sp>
        <p:pic>
          <p:nvPicPr>
            <p:cNvPr id="12" name="图片 1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8004334" y="2326181"/>
              <a:ext cx="1764000" cy="1764000"/>
            </a:xfrm>
            <a:prstGeom prst="rect">
              <a:avLst/>
            </a:prstGeom>
          </p:spPr>
        </p:pic>
        <p:pic>
          <p:nvPicPr>
            <p:cNvPr id="13" name="图片 1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5329016" y="2326181"/>
              <a:ext cx="1764000" cy="1764000"/>
            </a:xfrm>
            <a:prstGeom prst="rect">
              <a:avLst/>
            </a:prstGeom>
          </p:spPr>
        </p:pic>
      </p:grpSp>
    </p:spTree>
    <p:extLst>
      <p:ext uri="{BB962C8B-B14F-4D97-AF65-F5344CB8AC3E}">
        <p14:creationId xmlns:p14="http://schemas.microsoft.com/office/powerpoint/2010/main" val="798733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ru-RU" sz="2000" dirty="0">
                <a:sym typeface="Huawei Sans" panose="020C0503030203020204" pitchFamily="34" charset="0"/>
              </a:rPr>
              <a:t>Официальные сайты Huawei</a:t>
            </a:r>
          </a:p>
          <a:p>
            <a:pPr lvl="1"/>
            <a:r>
              <a:rPr lang="ru-RU" sz="1800" dirty="0">
                <a:sym typeface="Huawei Sans" panose="020C0503030203020204" pitchFamily="34" charset="0"/>
              </a:rPr>
              <a:t>Enterprise business: </a:t>
            </a:r>
            <a:r>
              <a:rPr lang="ru-RU" sz="1800" dirty="0">
                <a:sym typeface="Huawei Sans" panose="020C0503030203020204" pitchFamily="34" charset="0"/>
                <a:hlinkClick r:id="rId3"/>
              </a:rPr>
              <a:t>https://e.huawei.com/en/</a:t>
            </a:r>
          </a:p>
          <a:p>
            <a:pPr lvl="1"/>
            <a:r>
              <a:rPr lang="ru-RU" sz="1800" dirty="0">
                <a:sym typeface="Huawei Sans" panose="020C0503030203020204" pitchFamily="34" charset="0"/>
              </a:rPr>
              <a:t>Техническая поддержка: </a:t>
            </a:r>
            <a:r>
              <a:rPr lang="ru-RU" sz="1800" dirty="0">
                <a:sym typeface="Huawei Sans" panose="020C0503030203020204" pitchFamily="34" charset="0"/>
                <a:hlinkClick r:id="rId4"/>
              </a:rPr>
              <a:t>https://support.huawei.com/enterprise/en/index.html</a:t>
            </a:r>
            <a:r>
              <a:rPr lang="ru-RU" sz="1800" dirty="0">
                <a:sym typeface="Huawei Sans" panose="020C0503030203020204" pitchFamily="34" charset="0"/>
              </a:rPr>
              <a:t> </a:t>
            </a:r>
          </a:p>
          <a:p>
            <a:pPr lvl="1"/>
            <a:r>
              <a:rPr lang="ru-RU" sz="1800" dirty="0">
                <a:sym typeface="Huawei Sans" panose="020C0503030203020204" pitchFamily="34" charset="0"/>
              </a:rPr>
              <a:t>Онлайн-обучение: </a:t>
            </a:r>
            <a:r>
              <a:rPr lang="ru-RU" sz="1800" dirty="0">
                <a:sym typeface="Huawei Sans" panose="020C0503030203020204" pitchFamily="34" charset="0"/>
                <a:hlinkClick r:id="rId5"/>
              </a:rPr>
              <a:t>https://www.huawei.com/en/learning</a:t>
            </a:r>
          </a:p>
          <a:p>
            <a:r>
              <a:rPr lang="ru-RU" sz="2000" dirty="0">
                <a:sym typeface="Huawei Sans" panose="020C0503030203020204" pitchFamily="34" charset="0"/>
              </a:rPr>
              <a:t>Популярные инструменты</a:t>
            </a:r>
          </a:p>
          <a:p>
            <a:pPr lvl="1"/>
            <a:r>
              <a:rPr lang="ru-RU" sz="1800" dirty="0">
                <a:sym typeface="Huawei Sans" panose="020C0503030203020204" pitchFamily="34" charset="0"/>
              </a:rPr>
              <a:t>HedEx Lite</a:t>
            </a:r>
          </a:p>
          <a:p>
            <a:pPr lvl="1"/>
            <a:r>
              <a:rPr lang="ru-RU" sz="1800" dirty="0">
                <a:sym typeface="Huawei Sans" panose="020C0503030203020204" pitchFamily="34" charset="0"/>
              </a:rPr>
              <a:t>Центр инструментов для ведения документации сети</a:t>
            </a:r>
          </a:p>
          <a:p>
            <a:pPr lvl="1"/>
            <a:r>
              <a:rPr lang="ru-RU" sz="1800" dirty="0">
                <a:sym typeface="Huawei Sans" panose="020C0503030203020204" pitchFamily="34" charset="0"/>
              </a:rPr>
              <a:t>Помощник для настройки информационных запросов</a:t>
            </a:r>
          </a:p>
          <a:p>
            <a:endParaRPr lang="zh-CN" altLang="en-US" sz="2000" dirty="0">
              <a:sym typeface="Huawei Sans" panose="020C0503030203020204" pitchFamily="34" charset="0"/>
            </a:endParaRPr>
          </a:p>
        </p:txBody>
      </p:sp>
    </p:spTree>
    <p:extLst>
      <p:ext uri="{BB962C8B-B14F-4D97-AF65-F5344CB8AC3E}">
        <p14:creationId xmlns:p14="http://schemas.microsoft.com/office/powerpoint/2010/main" val="70662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50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ru-RU" dirty="0"/>
              <a:t>Протокол SCSI</a:t>
            </a:r>
          </a:p>
        </p:txBody>
      </p:sp>
      <p:sp>
        <p:nvSpPr>
          <p:cNvPr id="5" name="文本占位符 4"/>
          <p:cNvSpPr>
            <a:spLocks noGrp="1"/>
          </p:cNvSpPr>
          <p:nvPr>
            <p:ph type="body" sz="quarter" idx="10"/>
          </p:nvPr>
        </p:nvSpPr>
        <p:spPr>
          <a:xfrm>
            <a:off x="731838" y="1052514"/>
            <a:ext cx="6380162" cy="4875042"/>
          </a:xfrm>
        </p:spPr>
        <p:txBody>
          <a:bodyPr wrap="square">
            <a:noAutofit/>
          </a:bodyPr>
          <a:lstStyle/>
          <a:p>
            <a:pPr algn="l"/>
            <a:r>
              <a:rPr lang="ru-RU" sz="1800" dirty="0">
                <a:sym typeface="Huawei Sans" panose="020C0503030203020204" pitchFamily="34" charset="0"/>
              </a:rPr>
              <a:t>Системный интерфейс для малых компьютеров (SCSI) — набор стандартов для физического подключения и передачи данных между компьютерами и периферийными устройствами, разработанный на основе SCSI-1 &gt; SCSI-2 &gt; SCSI-3.</a:t>
            </a:r>
          </a:p>
          <a:p>
            <a:pPr algn="l"/>
            <a:r>
              <a:rPr lang="ru-RU" sz="1800" dirty="0">
                <a:sym typeface="Huawei Sans" panose="020C0503030203020204" pitchFamily="34" charset="0"/>
              </a:rPr>
              <a:t>Протокол SCSI определяет модель и необходимый набор инструкций, чтобы различные устройства могли обмениваться информацией, используя определенную структуру.</a:t>
            </a:r>
          </a:p>
          <a:p>
            <a:pPr algn="l"/>
            <a:r>
              <a:rPr lang="ru-RU" sz="1800" dirty="0">
                <a:sym typeface="Huawei Sans" panose="020C0503030203020204" pitchFamily="34" charset="0"/>
              </a:rPr>
              <a:t>Средства передачи не передают сигналы по протоколу SCSI. Протокол используется с различными типами носителей, включая виртуальные носители.</a:t>
            </a:r>
          </a:p>
        </p:txBody>
      </p:sp>
      <p:sp>
        <p:nvSpPr>
          <p:cNvPr id="6" name="圆角矩形 5"/>
          <p:cNvSpPr/>
          <p:nvPr/>
        </p:nvSpPr>
        <p:spPr>
          <a:xfrm>
            <a:off x="7464285" y="1451320"/>
            <a:ext cx="3230217" cy="9243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Набор команд для устройств SCSI</a:t>
            </a:r>
          </a:p>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(SBC/SSC)</a:t>
            </a:r>
          </a:p>
        </p:txBody>
      </p:sp>
      <p:sp>
        <p:nvSpPr>
          <p:cNvPr id="7" name="圆角矩形 6"/>
          <p:cNvSpPr/>
          <p:nvPr/>
        </p:nvSpPr>
        <p:spPr>
          <a:xfrm>
            <a:off x="7464286" y="2954269"/>
            <a:ext cx="3230217" cy="9243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Модель системы SCSI</a:t>
            </a:r>
          </a:p>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(SAM/SPC)</a:t>
            </a:r>
          </a:p>
        </p:txBody>
      </p:sp>
      <p:sp>
        <p:nvSpPr>
          <p:cNvPr id="8" name="圆角矩形 7"/>
          <p:cNvSpPr/>
          <p:nvPr/>
        </p:nvSpPr>
        <p:spPr>
          <a:xfrm>
            <a:off x="7464287" y="4457218"/>
            <a:ext cx="3230217" cy="9243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Реализация соединения SCSI</a:t>
            </a:r>
          </a:p>
          <a:p>
            <a:pPr algn="ctr" fontAlgn="ctr"/>
            <a:r>
              <a:rPr lang="ru-RU"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(FCP/SAS/iSCSI)</a:t>
            </a:r>
          </a:p>
        </p:txBody>
      </p:sp>
      <p:sp>
        <p:nvSpPr>
          <p:cNvPr id="9" name="上下箭头 8"/>
          <p:cNvSpPr/>
          <p:nvPr/>
        </p:nvSpPr>
        <p:spPr>
          <a:xfrm>
            <a:off x="8890546" y="2375660"/>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上下箭头 9"/>
          <p:cNvSpPr/>
          <p:nvPr/>
        </p:nvSpPr>
        <p:spPr>
          <a:xfrm>
            <a:off x="8855753" y="3878608"/>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85292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605793" y="1406848"/>
            <a:ext cx="2671028" cy="2030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wrap="square">
            <a:noAutofit/>
          </a:bodyPr>
          <a:lstStyle/>
          <a:p>
            <a:r>
              <a:rPr lang="ru-RU" dirty="0"/>
              <a:t>Эволюция SCSI</a:t>
            </a:r>
          </a:p>
        </p:txBody>
      </p:sp>
      <p:sp>
        <p:nvSpPr>
          <p:cNvPr id="27" name="文本占位符 26"/>
          <p:cNvSpPr>
            <a:spLocks noGrp="1"/>
          </p:cNvSpPr>
          <p:nvPr>
            <p:ph type="body" sz="quarter" idx="4294967295"/>
          </p:nvPr>
        </p:nvSpPr>
        <p:spPr>
          <a:xfrm>
            <a:off x="3605793" y="1406848"/>
            <a:ext cx="2592388" cy="1951038"/>
          </a:xfrm>
          <a:prstGeom prst="rect">
            <a:avLst/>
          </a:prstGeom>
        </p:spPr>
        <p:txBody>
          <a:bodyPr wrap="square">
            <a:noAutofit/>
          </a:bodyPr>
          <a:lstStyle/>
          <a:p>
            <a:pPr>
              <a:lnSpc>
                <a:spcPct val="100000"/>
              </a:lnSpc>
              <a:spcBef>
                <a:spcPts val="0"/>
              </a:spcBef>
            </a:pPr>
            <a:r>
              <a:rPr lang="ru-RU" sz="1200" dirty="0">
                <a:sym typeface="Huawei Sans" panose="020C0503030203020204" pitchFamily="34" charset="0"/>
              </a:rPr>
              <a:t>Выпущен в период с 1983 по 1985 год.</a:t>
            </a:r>
          </a:p>
          <a:p>
            <a:pPr>
              <a:lnSpc>
                <a:spcPct val="100000"/>
              </a:lnSpc>
              <a:spcBef>
                <a:spcPts val="0"/>
              </a:spcBef>
            </a:pPr>
            <a:r>
              <a:rPr lang="ru-RU" sz="1200" dirty="0">
                <a:sym typeface="Huawei Sans" panose="020C0503030203020204" pitchFamily="34" charset="0"/>
              </a:rPr>
              <a:t>Поддержка синхронного и асинхронного режима.</a:t>
            </a:r>
          </a:p>
          <a:p>
            <a:pPr>
              <a:lnSpc>
                <a:spcPct val="100000"/>
              </a:lnSpc>
              <a:spcBef>
                <a:spcPts val="0"/>
              </a:spcBef>
            </a:pPr>
            <a:r>
              <a:rPr lang="ru-RU" sz="1200" dirty="0">
                <a:sym typeface="Huawei Sans" panose="020C0503030203020204" pitchFamily="34" charset="0"/>
              </a:rPr>
              <a:t>Поддержка до семи 8-битных устройств.</a:t>
            </a:r>
          </a:p>
          <a:p>
            <a:pPr>
              <a:lnSpc>
                <a:spcPct val="100000"/>
              </a:lnSpc>
              <a:spcBef>
                <a:spcPts val="0"/>
              </a:spcBef>
            </a:pPr>
            <a:r>
              <a:rPr lang="ru-RU" sz="1200" dirty="0">
                <a:sym typeface="Huawei Sans" panose="020C0503030203020204" pitchFamily="34" charset="0"/>
              </a:rPr>
              <a:t>Скорость до 5 Мбит/с.</a:t>
            </a:r>
          </a:p>
          <a:p>
            <a:pPr>
              <a:lnSpc>
                <a:spcPct val="100000"/>
              </a:lnSpc>
              <a:spcBef>
                <a:spcPts val="0"/>
              </a:spcBef>
            </a:pPr>
            <a:r>
              <a:rPr lang="ru-RU" sz="1200" dirty="0">
                <a:sym typeface="Huawei Sans" panose="020C0503030203020204" pitchFamily="34" charset="0"/>
              </a:rPr>
              <a:t>Использование 50-контактных кабелей длиной не более 6 м.</a:t>
            </a:r>
          </a:p>
          <a:p>
            <a:pPr>
              <a:lnSpc>
                <a:spcPct val="100000"/>
              </a:lnSpc>
              <a:spcBef>
                <a:spcPts val="0"/>
              </a:spcBef>
            </a:pPr>
            <a:r>
              <a:rPr lang="ru-RU" sz="1200" dirty="0">
                <a:sym typeface="Huawei Sans" panose="020C0503030203020204" pitchFamily="34" charset="0"/>
              </a:rPr>
              <a:t>Устарел</a:t>
            </a:r>
          </a:p>
        </p:txBody>
      </p:sp>
      <p:grpSp>
        <p:nvGrpSpPr>
          <p:cNvPr id="24" name="组合 23"/>
          <p:cNvGrpSpPr/>
          <p:nvPr/>
        </p:nvGrpSpPr>
        <p:grpSpPr>
          <a:xfrm>
            <a:off x="820045" y="1365573"/>
            <a:ext cx="5472112" cy="4341813"/>
            <a:chOff x="1296988" y="1663471"/>
            <a:chExt cx="5472112" cy="4341813"/>
          </a:xfrm>
        </p:grpSpPr>
        <p:sp>
          <p:nvSpPr>
            <p:cNvPr id="4" name="Freeform 5"/>
            <p:cNvSpPr>
              <a:spLocks noEditPoints="1"/>
            </p:cNvSpPr>
            <p:nvPr/>
          </p:nvSpPr>
          <p:spPr bwMode="gray">
            <a:xfrm>
              <a:off x="1368425" y="1966684"/>
              <a:ext cx="5400675" cy="403860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FF9393"/>
                </a:gs>
                <a:gs pos="100000">
                  <a:srgbClr val="990000"/>
                </a:gs>
              </a:gsLst>
              <a:lin ang="5400000" scaled="1"/>
            </a:gradFill>
            <a:ln>
              <a:noFill/>
            </a:ln>
            <a:effectLst>
              <a:outerShdw dist="206741" dir="8249373" algn="ctr" rotWithShape="0">
                <a:srgbClr val="C1D1D3">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Oval 7"/>
            <p:cNvSpPr>
              <a:spLocks noChangeArrowheads="1"/>
            </p:cNvSpPr>
            <p:nvPr/>
          </p:nvSpPr>
          <p:spPr bwMode="gray">
            <a:xfrm rot="20876594">
              <a:off x="3238500" y="5021034"/>
              <a:ext cx="1438275" cy="66675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Oval 8"/>
            <p:cNvSpPr>
              <a:spLocks noChangeArrowheads="1"/>
            </p:cNvSpPr>
            <p:nvPr/>
          </p:nvSpPr>
          <p:spPr bwMode="gray">
            <a:xfrm>
              <a:off x="3170238" y="3801834"/>
              <a:ext cx="1704975" cy="170656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Oval 9"/>
            <p:cNvSpPr>
              <a:spLocks noChangeArrowheads="1"/>
            </p:cNvSpPr>
            <p:nvPr/>
          </p:nvSpPr>
          <p:spPr bwMode="gray">
            <a:xfrm>
              <a:off x="3190875" y="3811359"/>
              <a:ext cx="1665288" cy="16637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Oval 10"/>
            <p:cNvSpPr>
              <a:spLocks noChangeArrowheads="1"/>
            </p:cNvSpPr>
            <p:nvPr/>
          </p:nvSpPr>
          <p:spPr bwMode="gray">
            <a:xfrm>
              <a:off x="3208338" y="3827234"/>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Oval 11"/>
            <p:cNvSpPr>
              <a:spLocks noChangeArrowheads="1"/>
            </p:cNvSpPr>
            <p:nvPr/>
          </p:nvSpPr>
          <p:spPr bwMode="gray">
            <a:xfrm>
              <a:off x="3300413" y="3871684"/>
              <a:ext cx="1409700" cy="126206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 Box 12"/>
            <p:cNvSpPr txBox="1">
              <a:spLocks noChangeArrowheads="1"/>
            </p:cNvSpPr>
            <p:nvPr/>
          </p:nvSpPr>
          <p:spPr bwMode="gray">
            <a:xfrm>
              <a:off x="3347896" y="4400663"/>
              <a:ext cx="1349658" cy="523220"/>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ru-RU" sz="28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SCSI-3</a:t>
              </a:r>
            </a:p>
          </p:txBody>
        </p:sp>
        <p:sp>
          <p:nvSpPr>
            <p:cNvPr id="11" name="Oval 13"/>
            <p:cNvSpPr>
              <a:spLocks noChangeArrowheads="1"/>
            </p:cNvSpPr>
            <p:nvPr/>
          </p:nvSpPr>
          <p:spPr bwMode="gray">
            <a:xfrm rot="20827004">
              <a:off x="1373188" y="4022496"/>
              <a:ext cx="1133475" cy="6096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 name="Group 14"/>
            <p:cNvGrpSpPr>
              <a:grpSpLocks/>
            </p:cNvGrpSpPr>
            <p:nvPr/>
          </p:nvGrpSpPr>
          <p:grpSpPr bwMode="auto">
            <a:xfrm>
              <a:off x="1296988" y="3031896"/>
              <a:ext cx="1371600" cy="1441450"/>
              <a:chOff x="732" y="2112"/>
              <a:chExt cx="842" cy="860"/>
            </a:xfrm>
          </p:grpSpPr>
          <p:sp>
            <p:nvSpPr>
              <p:cNvPr id="13" name="Oval 15"/>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Oval 16"/>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Oval 17"/>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Oval 18"/>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Text Box 19"/>
              <p:cNvSpPr txBox="1">
                <a:spLocks noChangeArrowheads="1"/>
              </p:cNvSpPr>
              <p:nvPr/>
            </p:nvSpPr>
            <p:spPr bwMode="gray">
              <a:xfrm>
                <a:off x="777" y="2410"/>
                <a:ext cx="726" cy="275"/>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ru-RU" sz="2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SCSI-2</a:t>
                </a:r>
              </a:p>
            </p:txBody>
          </p:sp>
        </p:grpSp>
        <p:sp>
          <p:nvSpPr>
            <p:cNvPr id="18" name="Oval 20"/>
            <p:cNvSpPr>
              <a:spLocks noChangeArrowheads="1"/>
            </p:cNvSpPr>
            <p:nvPr/>
          </p:nvSpPr>
          <p:spPr bwMode="gray">
            <a:xfrm>
              <a:off x="1873250" y="2269896"/>
              <a:ext cx="914400" cy="5334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Oval 21"/>
            <p:cNvSpPr>
              <a:spLocks noChangeArrowheads="1"/>
            </p:cNvSpPr>
            <p:nvPr/>
          </p:nvSpPr>
          <p:spPr bwMode="gray">
            <a:xfrm>
              <a:off x="1949450" y="1663471"/>
              <a:ext cx="1023938" cy="102393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Oval 22"/>
            <p:cNvSpPr>
              <a:spLocks noChangeArrowheads="1"/>
            </p:cNvSpPr>
            <p:nvPr/>
          </p:nvSpPr>
          <p:spPr bwMode="gray">
            <a:xfrm>
              <a:off x="1962150" y="1668234"/>
              <a:ext cx="1000125" cy="1000125"/>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Oval 23"/>
            <p:cNvSpPr>
              <a:spLocks noChangeArrowheads="1"/>
            </p:cNvSpPr>
            <p:nvPr/>
          </p:nvSpPr>
          <p:spPr bwMode="gray">
            <a:xfrm>
              <a:off x="1973263" y="1679346"/>
              <a:ext cx="950912" cy="93345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Oval 24"/>
            <p:cNvSpPr>
              <a:spLocks noChangeArrowheads="1"/>
            </p:cNvSpPr>
            <p:nvPr/>
          </p:nvSpPr>
          <p:spPr bwMode="gray">
            <a:xfrm>
              <a:off x="2027238" y="1704746"/>
              <a:ext cx="847725" cy="75723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 Box 25"/>
            <p:cNvSpPr txBox="1">
              <a:spLocks noChangeArrowheads="1"/>
            </p:cNvSpPr>
            <p:nvPr/>
          </p:nvSpPr>
          <p:spPr bwMode="gray">
            <a:xfrm>
              <a:off x="1928661" y="1971977"/>
              <a:ext cx="1065516" cy="369332"/>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ru-RU"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SCSI-1</a:t>
              </a:r>
            </a:p>
          </p:txBody>
        </p:sp>
      </p:grpSp>
      <p:sp>
        <p:nvSpPr>
          <p:cNvPr id="28" name="文本框 27"/>
          <p:cNvSpPr txBox="1"/>
          <p:nvPr/>
        </p:nvSpPr>
        <p:spPr>
          <a:xfrm>
            <a:off x="3605793" y="978435"/>
            <a:ext cx="1111981" cy="282363"/>
          </a:xfrm>
          <a:prstGeom prst="rect">
            <a:avLst/>
          </a:prstGeom>
          <a:noFill/>
        </p:spPr>
        <p:txBody>
          <a:bodyPr wrap="square" rtlCol="0">
            <a:noAutofit/>
          </a:bodyPr>
          <a:lstStyle/>
          <a:p>
            <a:pPr fontAlgn="ctr"/>
            <a:r>
              <a:rPr lang="ru-RU" b="1" dirty="0">
                <a:latin typeface="Huawei Sans" panose="020C0503030203020204" pitchFamily="34" charset="0"/>
                <a:ea typeface="方正兰亭黑简体" panose="02000000000000000000" pitchFamily="2" charset="-122"/>
                <a:sym typeface="Huawei Sans" panose="020C0503030203020204" pitchFamily="34" charset="0"/>
              </a:rPr>
              <a:t>SCSI-1</a:t>
            </a:r>
          </a:p>
        </p:txBody>
      </p:sp>
      <p:sp>
        <p:nvSpPr>
          <p:cNvPr id="29" name="矩形 28"/>
          <p:cNvSpPr/>
          <p:nvPr/>
        </p:nvSpPr>
        <p:spPr>
          <a:xfrm>
            <a:off x="6409132" y="2335441"/>
            <a:ext cx="2351779" cy="1509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占位符 26"/>
          <p:cNvSpPr txBox="1">
            <a:spLocks/>
          </p:cNvSpPr>
          <p:nvPr/>
        </p:nvSpPr>
        <p:spPr bwMode="auto">
          <a:xfrm>
            <a:off x="6409132" y="2335441"/>
            <a:ext cx="2283517" cy="1461948"/>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00000"/>
              </a:lnSpc>
              <a:spcBef>
                <a:spcPts val="0"/>
              </a:spcBef>
            </a:pPr>
            <a:r>
              <a:rPr lang="ru-RU" sz="1200" dirty="0">
                <a:latin typeface="Huawei Sans" panose="020C0503030203020204" pitchFamily="34" charset="0"/>
                <a:sym typeface="Huawei Sans" panose="020C0503030203020204" pitchFamily="34" charset="0"/>
              </a:rPr>
              <a:t>Выпущен в период с 1988 по 1994 год.</a:t>
            </a:r>
          </a:p>
          <a:p>
            <a:pPr>
              <a:lnSpc>
                <a:spcPct val="100000"/>
              </a:lnSpc>
              <a:spcBef>
                <a:spcPts val="0"/>
              </a:spcBef>
            </a:pPr>
            <a:r>
              <a:rPr lang="ru-RU" sz="1200" dirty="0">
                <a:latin typeface="Huawei Sans" panose="020C0503030203020204" pitchFamily="34" charset="0"/>
                <a:sym typeface="Huawei Sans" panose="020C0503030203020204" pitchFamily="34" charset="0"/>
              </a:rPr>
              <a:t>Совместим с SCSI-1</a:t>
            </a:r>
          </a:p>
          <a:p>
            <a:pPr>
              <a:lnSpc>
                <a:spcPct val="100000"/>
              </a:lnSpc>
              <a:spcBef>
                <a:spcPts val="0"/>
              </a:spcBef>
            </a:pPr>
            <a:r>
              <a:rPr lang="ru-RU" sz="1200" dirty="0" smtClean="0"/>
              <a:t>Поддержка разрядности </a:t>
            </a:r>
            <a:r>
              <a:rPr lang="ru-RU" sz="1200" dirty="0"/>
              <a:t>шины 16 бит</a:t>
            </a:r>
            <a:r>
              <a:rPr lang="ru-RU" sz="1200" dirty="0" smtClean="0">
                <a:latin typeface="Huawei Sans" panose="020C0503030203020204" pitchFamily="34" charset="0"/>
                <a:sym typeface="Huawei Sans" panose="020C0503030203020204" pitchFamily="34" charset="0"/>
              </a:rPr>
              <a:t>.</a:t>
            </a:r>
            <a:endParaRPr lang="ru-RU" sz="1200" dirty="0">
              <a:latin typeface="Huawei Sans" panose="020C0503030203020204" pitchFamily="34" charset="0"/>
              <a:sym typeface="Huawei Sans" panose="020C0503030203020204" pitchFamily="34" charset="0"/>
            </a:endParaRPr>
          </a:p>
          <a:p>
            <a:pPr>
              <a:lnSpc>
                <a:spcPct val="100000"/>
              </a:lnSpc>
              <a:spcBef>
                <a:spcPts val="0"/>
              </a:spcBef>
            </a:pPr>
            <a:r>
              <a:rPr lang="ru-RU" sz="1200" dirty="0">
                <a:latin typeface="Huawei Sans" panose="020C0503030203020204" pitchFamily="34" charset="0"/>
                <a:sym typeface="Huawei Sans" panose="020C0503030203020204" pitchFamily="34" charset="0"/>
              </a:rPr>
              <a:t>Скорость до 20 Мбит/с.</a:t>
            </a:r>
          </a:p>
        </p:txBody>
      </p:sp>
      <p:sp>
        <p:nvSpPr>
          <p:cNvPr id="31" name="文本框 30"/>
          <p:cNvSpPr txBox="1"/>
          <p:nvPr/>
        </p:nvSpPr>
        <p:spPr>
          <a:xfrm>
            <a:off x="6424546" y="1907028"/>
            <a:ext cx="1147361" cy="369332"/>
          </a:xfrm>
          <a:prstGeom prst="rect">
            <a:avLst/>
          </a:prstGeom>
          <a:noFill/>
        </p:spPr>
        <p:txBody>
          <a:bodyPr wrap="square" rtlCol="0">
            <a:noAutofit/>
          </a:bodyPr>
          <a:lstStyle/>
          <a:p>
            <a:pPr fontAlgn="ctr"/>
            <a:r>
              <a:rPr lang="ru-RU" b="1" dirty="0">
                <a:latin typeface="Huawei Sans" panose="020C0503030203020204" pitchFamily="34" charset="0"/>
                <a:ea typeface="方正兰亭黑简体" panose="02000000000000000000" pitchFamily="2" charset="-122"/>
                <a:sym typeface="Huawei Sans" panose="020C0503030203020204" pitchFamily="34" charset="0"/>
              </a:rPr>
              <a:t>SCSI-2</a:t>
            </a:r>
          </a:p>
        </p:txBody>
      </p:sp>
      <p:sp>
        <p:nvSpPr>
          <p:cNvPr id="33" name="矩形 32"/>
          <p:cNvSpPr/>
          <p:nvPr/>
        </p:nvSpPr>
        <p:spPr>
          <a:xfrm>
            <a:off x="9009022" y="3325562"/>
            <a:ext cx="2451141" cy="1510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文本占位符 26"/>
          <p:cNvSpPr txBox="1">
            <a:spLocks/>
          </p:cNvSpPr>
          <p:nvPr/>
        </p:nvSpPr>
        <p:spPr bwMode="auto">
          <a:xfrm>
            <a:off x="9009022" y="3314710"/>
            <a:ext cx="2456679" cy="1510286"/>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00000"/>
              </a:lnSpc>
              <a:spcBef>
                <a:spcPts val="0"/>
              </a:spcBef>
            </a:pPr>
            <a:r>
              <a:rPr lang="ru-RU" sz="1200" dirty="0">
                <a:latin typeface="Huawei Sans" panose="020C0503030203020204" pitchFamily="34" charset="0"/>
                <a:sym typeface="Huawei Sans" panose="020C0503030203020204" pitchFamily="34" charset="0"/>
              </a:rPr>
              <a:t>Стандартизация в 1993 году.</a:t>
            </a:r>
          </a:p>
          <a:p>
            <a:pPr>
              <a:lnSpc>
                <a:spcPct val="100000"/>
              </a:lnSpc>
              <a:spcBef>
                <a:spcPts val="0"/>
              </a:spcBef>
            </a:pPr>
            <a:r>
              <a:rPr lang="ru-RU" sz="1200" dirty="0">
                <a:latin typeface="Huawei Sans" panose="020C0503030203020204" pitchFamily="34" charset="0"/>
                <a:sym typeface="Huawei Sans" panose="020C0503030203020204" pitchFamily="34" charset="0"/>
              </a:rPr>
              <a:t>Совместим с SCSI-1 и SCSI-2.</a:t>
            </a:r>
          </a:p>
          <a:p>
            <a:pPr>
              <a:lnSpc>
                <a:spcPct val="100000"/>
              </a:lnSpc>
              <a:spcBef>
                <a:spcPts val="0"/>
              </a:spcBef>
            </a:pPr>
            <a:r>
              <a:rPr lang="ru-RU" sz="1200" dirty="0">
                <a:latin typeface="Huawei Sans" panose="020C0503030203020204" pitchFamily="34" charset="0"/>
                <a:sym typeface="Huawei Sans" panose="020C0503030203020204" pitchFamily="34" charset="0"/>
              </a:rPr>
              <a:t>Это стандартная система.</a:t>
            </a:r>
          </a:p>
          <a:p>
            <a:pPr>
              <a:lnSpc>
                <a:spcPct val="100000"/>
              </a:lnSpc>
              <a:spcBef>
                <a:spcPts val="0"/>
              </a:spcBef>
            </a:pPr>
            <a:r>
              <a:rPr lang="ru-RU" sz="1200" dirty="0">
                <a:latin typeface="Huawei Sans" panose="020C0503030203020204" pitchFamily="34" charset="0"/>
                <a:sym typeface="Huawei Sans" panose="020C0503030203020204" pitchFamily="34" charset="0"/>
              </a:rPr>
              <a:t>Поддерживает различные носители, такие как FCP и IEEE1394.</a:t>
            </a:r>
          </a:p>
        </p:txBody>
      </p:sp>
      <p:sp>
        <p:nvSpPr>
          <p:cNvPr id="35" name="文本框 34"/>
          <p:cNvSpPr txBox="1"/>
          <p:nvPr/>
        </p:nvSpPr>
        <p:spPr>
          <a:xfrm>
            <a:off x="9024436" y="2897149"/>
            <a:ext cx="1139981" cy="369332"/>
          </a:xfrm>
          <a:prstGeom prst="rect">
            <a:avLst/>
          </a:prstGeom>
          <a:noFill/>
        </p:spPr>
        <p:txBody>
          <a:bodyPr wrap="square" rtlCol="0">
            <a:noAutofit/>
          </a:bodyPr>
          <a:lstStyle/>
          <a:p>
            <a:pPr fontAlgn="ctr"/>
            <a:r>
              <a:rPr lang="ru-RU" b="1" dirty="0">
                <a:latin typeface="Huawei Sans" panose="020C0503030203020204" pitchFamily="34" charset="0"/>
                <a:ea typeface="方正兰亭黑简体" panose="02000000000000000000" pitchFamily="2" charset="-122"/>
                <a:sym typeface="Huawei Sans" panose="020C0503030203020204" pitchFamily="34" charset="0"/>
              </a:rPr>
              <a:t>SCSI-3</a:t>
            </a:r>
          </a:p>
        </p:txBody>
      </p:sp>
    </p:spTree>
    <p:extLst>
      <p:ext uri="{BB962C8B-B14F-4D97-AF65-F5344CB8AC3E}">
        <p14:creationId xmlns:p14="http://schemas.microsoft.com/office/powerpoint/2010/main" val="428878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Логическая топология SCSI</a:t>
            </a:r>
          </a:p>
        </p:txBody>
      </p:sp>
      <p:sp>
        <p:nvSpPr>
          <p:cNvPr id="3" name="Rectangle 4"/>
          <p:cNvSpPr>
            <a:spLocks noChangeArrowheads="1"/>
          </p:cNvSpPr>
          <p:nvPr/>
        </p:nvSpPr>
        <p:spPr bwMode="auto">
          <a:xfrm>
            <a:off x="3718718" y="1056600"/>
            <a:ext cx="2016125" cy="622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Инициатор 1</a:t>
            </a:r>
          </a:p>
        </p:txBody>
      </p:sp>
      <p:sp>
        <p:nvSpPr>
          <p:cNvPr id="4" name="Rectangle 5"/>
          <p:cNvSpPr>
            <a:spLocks noChangeArrowheads="1"/>
          </p:cNvSpPr>
          <p:nvPr/>
        </p:nvSpPr>
        <p:spPr bwMode="auto">
          <a:xfrm>
            <a:off x="6311106" y="1056600"/>
            <a:ext cx="2016125" cy="622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Инициатор 2</a:t>
            </a:r>
          </a:p>
        </p:txBody>
      </p:sp>
      <p:sp>
        <p:nvSpPr>
          <p:cNvPr id="5" name="Rectangle 6"/>
          <p:cNvSpPr>
            <a:spLocks noChangeArrowheads="1"/>
          </p:cNvSpPr>
          <p:nvPr/>
        </p:nvSpPr>
        <p:spPr bwMode="auto">
          <a:xfrm>
            <a:off x="2783681" y="2974027"/>
            <a:ext cx="2016125" cy="637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 1</a:t>
            </a:r>
          </a:p>
        </p:txBody>
      </p:sp>
      <p:sp>
        <p:nvSpPr>
          <p:cNvPr id="6" name="Rectangle 7"/>
          <p:cNvSpPr>
            <a:spLocks noChangeArrowheads="1"/>
          </p:cNvSpPr>
          <p:nvPr/>
        </p:nvSpPr>
        <p:spPr bwMode="auto">
          <a:xfrm>
            <a:off x="5087143" y="2974028"/>
            <a:ext cx="2016125" cy="646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 2</a:t>
            </a:r>
          </a:p>
        </p:txBody>
      </p:sp>
      <p:sp>
        <p:nvSpPr>
          <p:cNvPr id="7" name="Rectangle 8"/>
          <p:cNvSpPr>
            <a:spLocks noChangeArrowheads="1"/>
          </p:cNvSpPr>
          <p:nvPr/>
        </p:nvSpPr>
        <p:spPr bwMode="auto">
          <a:xfrm>
            <a:off x="7392193" y="2974027"/>
            <a:ext cx="2016125" cy="646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 3</a:t>
            </a:r>
          </a:p>
        </p:txBody>
      </p:sp>
      <p:sp>
        <p:nvSpPr>
          <p:cNvPr id="8" name="Line 9"/>
          <p:cNvSpPr>
            <a:spLocks noChangeShapeType="1"/>
          </p:cNvSpPr>
          <p:nvPr/>
        </p:nvSpPr>
        <p:spPr bwMode="auto">
          <a:xfrm>
            <a:off x="3647281" y="2324739"/>
            <a:ext cx="46815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Line 10"/>
          <p:cNvSpPr>
            <a:spLocks noChangeShapeType="1"/>
          </p:cNvSpPr>
          <p:nvPr/>
        </p:nvSpPr>
        <p:spPr bwMode="auto">
          <a:xfrm flipV="1">
            <a:off x="4799806" y="1677039"/>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Line 11"/>
          <p:cNvSpPr>
            <a:spLocks noChangeShapeType="1"/>
          </p:cNvSpPr>
          <p:nvPr/>
        </p:nvSpPr>
        <p:spPr bwMode="auto">
          <a:xfrm flipV="1">
            <a:off x="7319168" y="1677039"/>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Line 12"/>
          <p:cNvSpPr>
            <a:spLocks noChangeShapeType="1"/>
          </p:cNvSpPr>
          <p:nvPr/>
        </p:nvSpPr>
        <p:spPr bwMode="auto">
          <a:xfrm flipV="1">
            <a:off x="3791743" y="2326327"/>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Line 13"/>
          <p:cNvSpPr>
            <a:spLocks noChangeShapeType="1"/>
          </p:cNvSpPr>
          <p:nvPr/>
        </p:nvSpPr>
        <p:spPr bwMode="auto">
          <a:xfrm flipV="1">
            <a:off x="6095206" y="2324739"/>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Line 14"/>
          <p:cNvSpPr>
            <a:spLocks noChangeShapeType="1"/>
          </p:cNvSpPr>
          <p:nvPr/>
        </p:nvSpPr>
        <p:spPr bwMode="auto">
          <a:xfrm flipV="1">
            <a:off x="8184356" y="2326327"/>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Rectangle 15"/>
          <p:cNvSpPr>
            <a:spLocks noChangeArrowheads="1"/>
          </p:cNvSpPr>
          <p:nvPr/>
        </p:nvSpPr>
        <p:spPr bwMode="auto">
          <a:xfrm>
            <a:off x="3934618" y="4121810"/>
            <a:ext cx="1512888" cy="2873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LUN 0</a:t>
            </a:r>
          </a:p>
        </p:txBody>
      </p:sp>
      <p:sp>
        <p:nvSpPr>
          <p:cNvPr id="15" name="Line 17"/>
          <p:cNvSpPr>
            <a:spLocks noChangeShapeType="1"/>
          </p:cNvSpPr>
          <p:nvPr/>
        </p:nvSpPr>
        <p:spPr bwMode="auto">
          <a:xfrm>
            <a:off x="3215481" y="3616985"/>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Rectangle 18"/>
          <p:cNvSpPr>
            <a:spLocks noChangeArrowheads="1"/>
          </p:cNvSpPr>
          <p:nvPr/>
        </p:nvSpPr>
        <p:spPr bwMode="auto">
          <a:xfrm>
            <a:off x="3936206" y="4625048"/>
            <a:ext cx="1512887" cy="2873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LUN 2</a:t>
            </a:r>
          </a:p>
        </p:txBody>
      </p:sp>
      <p:sp>
        <p:nvSpPr>
          <p:cNvPr id="17" name="Rectangle 19"/>
          <p:cNvSpPr>
            <a:spLocks noChangeArrowheads="1"/>
          </p:cNvSpPr>
          <p:nvPr/>
        </p:nvSpPr>
        <p:spPr bwMode="auto">
          <a:xfrm>
            <a:off x="3936206" y="5129873"/>
            <a:ext cx="1512887" cy="2873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LUN 5</a:t>
            </a:r>
          </a:p>
        </p:txBody>
      </p:sp>
      <p:sp>
        <p:nvSpPr>
          <p:cNvPr id="18" name="Line 20"/>
          <p:cNvSpPr>
            <a:spLocks noChangeShapeType="1"/>
          </p:cNvSpPr>
          <p:nvPr/>
        </p:nvSpPr>
        <p:spPr bwMode="auto">
          <a:xfrm>
            <a:off x="3215481" y="426627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Line 21"/>
          <p:cNvSpPr>
            <a:spLocks noChangeShapeType="1"/>
          </p:cNvSpPr>
          <p:nvPr/>
        </p:nvSpPr>
        <p:spPr bwMode="auto">
          <a:xfrm>
            <a:off x="3215481" y="476951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Line 22"/>
          <p:cNvSpPr>
            <a:spLocks noChangeShapeType="1"/>
          </p:cNvSpPr>
          <p:nvPr/>
        </p:nvSpPr>
        <p:spPr bwMode="auto">
          <a:xfrm>
            <a:off x="3215481" y="527433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Line 23"/>
          <p:cNvSpPr>
            <a:spLocks noChangeShapeType="1"/>
          </p:cNvSpPr>
          <p:nvPr/>
        </p:nvSpPr>
        <p:spPr bwMode="auto">
          <a:xfrm>
            <a:off x="3215481" y="5345773"/>
            <a:ext cx="0" cy="4318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AutoShape 24"/>
          <p:cNvSpPr>
            <a:spLocks noChangeArrowheads="1"/>
          </p:cNvSpPr>
          <p:nvPr/>
        </p:nvSpPr>
        <p:spPr bwMode="auto">
          <a:xfrm>
            <a:off x="5950743" y="4121810"/>
            <a:ext cx="360363" cy="287338"/>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Line 25"/>
          <p:cNvSpPr>
            <a:spLocks noChangeShapeType="1"/>
          </p:cNvSpPr>
          <p:nvPr/>
        </p:nvSpPr>
        <p:spPr bwMode="auto">
          <a:xfrm>
            <a:off x="5518943" y="4266273"/>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26"/>
          <p:cNvSpPr>
            <a:spLocks noChangeArrowheads="1"/>
          </p:cNvSpPr>
          <p:nvPr/>
        </p:nvSpPr>
        <p:spPr bwMode="auto">
          <a:xfrm>
            <a:off x="5950743" y="4626635"/>
            <a:ext cx="360363" cy="287338"/>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Line 27"/>
          <p:cNvSpPr>
            <a:spLocks noChangeShapeType="1"/>
          </p:cNvSpPr>
          <p:nvPr/>
        </p:nvSpPr>
        <p:spPr bwMode="auto">
          <a:xfrm>
            <a:off x="5518943" y="4771098"/>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Rectangle 28"/>
          <p:cNvSpPr>
            <a:spLocks noChangeArrowheads="1"/>
          </p:cNvSpPr>
          <p:nvPr/>
        </p:nvSpPr>
        <p:spPr bwMode="auto">
          <a:xfrm>
            <a:off x="5952331" y="5129873"/>
            <a:ext cx="431800"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Oval 29"/>
          <p:cNvSpPr>
            <a:spLocks noChangeArrowheads="1"/>
          </p:cNvSpPr>
          <p:nvPr/>
        </p:nvSpPr>
        <p:spPr bwMode="auto">
          <a:xfrm>
            <a:off x="5952331" y="5202898"/>
            <a:ext cx="14287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Oval 30"/>
          <p:cNvSpPr>
            <a:spLocks noChangeArrowheads="1"/>
          </p:cNvSpPr>
          <p:nvPr/>
        </p:nvSpPr>
        <p:spPr bwMode="auto">
          <a:xfrm>
            <a:off x="6241256" y="5202898"/>
            <a:ext cx="14287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Line 31"/>
          <p:cNvSpPr>
            <a:spLocks noChangeShapeType="1"/>
          </p:cNvSpPr>
          <p:nvPr/>
        </p:nvSpPr>
        <p:spPr bwMode="auto">
          <a:xfrm>
            <a:off x="6023768" y="520289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Line 32"/>
          <p:cNvSpPr>
            <a:spLocks noChangeShapeType="1"/>
          </p:cNvSpPr>
          <p:nvPr/>
        </p:nvSpPr>
        <p:spPr bwMode="auto">
          <a:xfrm>
            <a:off x="5518943" y="5274335"/>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Rectangle 33"/>
          <p:cNvSpPr>
            <a:spLocks noChangeArrowheads="1"/>
          </p:cNvSpPr>
          <p:nvPr/>
        </p:nvSpPr>
        <p:spPr bwMode="auto">
          <a:xfrm>
            <a:off x="2567781" y="2829565"/>
            <a:ext cx="7056437" cy="944006"/>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Rectangle 34"/>
          <p:cNvSpPr>
            <a:spLocks noChangeArrowheads="1"/>
          </p:cNvSpPr>
          <p:nvPr/>
        </p:nvSpPr>
        <p:spPr bwMode="auto">
          <a:xfrm>
            <a:off x="3502818" y="985164"/>
            <a:ext cx="4968875" cy="836338"/>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Rectangle 35"/>
          <p:cNvSpPr>
            <a:spLocks noChangeArrowheads="1"/>
          </p:cNvSpPr>
          <p:nvPr/>
        </p:nvSpPr>
        <p:spPr bwMode="auto">
          <a:xfrm>
            <a:off x="3791743" y="3905910"/>
            <a:ext cx="1800225" cy="1655763"/>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Rectangle 36"/>
          <p:cNvSpPr>
            <a:spLocks noChangeArrowheads="1"/>
          </p:cNvSpPr>
          <p:nvPr/>
        </p:nvSpPr>
        <p:spPr bwMode="auto">
          <a:xfrm>
            <a:off x="5734843" y="3905910"/>
            <a:ext cx="792163" cy="1655763"/>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Rectangle 37"/>
          <p:cNvSpPr>
            <a:spLocks noChangeArrowheads="1"/>
          </p:cNvSpPr>
          <p:nvPr/>
        </p:nvSpPr>
        <p:spPr bwMode="auto">
          <a:xfrm>
            <a:off x="8760618" y="949963"/>
            <a:ext cx="1801403" cy="37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Инициатор</a:t>
            </a:r>
          </a:p>
        </p:txBody>
      </p:sp>
      <p:sp>
        <p:nvSpPr>
          <p:cNvPr id="36" name="Rectangle 38"/>
          <p:cNvSpPr>
            <a:spLocks noChangeArrowheads="1"/>
          </p:cNvSpPr>
          <p:nvPr/>
        </p:nvSpPr>
        <p:spPr bwMode="auto">
          <a:xfrm>
            <a:off x="9694476" y="2975717"/>
            <a:ext cx="15831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a:t>
            </a:r>
          </a:p>
        </p:txBody>
      </p:sp>
      <p:sp>
        <p:nvSpPr>
          <p:cNvPr id="37" name="Rectangle 39"/>
          <p:cNvSpPr>
            <a:spLocks noChangeArrowheads="1"/>
          </p:cNvSpPr>
          <p:nvPr/>
        </p:nvSpPr>
        <p:spPr bwMode="auto">
          <a:xfrm>
            <a:off x="3718718" y="5545817"/>
            <a:ext cx="18982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Пространство имен LUN</a:t>
            </a:r>
          </a:p>
        </p:txBody>
      </p:sp>
      <p:sp>
        <p:nvSpPr>
          <p:cNvPr id="38" name="Rectangle 40"/>
          <p:cNvSpPr>
            <a:spLocks noChangeArrowheads="1"/>
          </p:cNvSpPr>
          <p:nvPr/>
        </p:nvSpPr>
        <p:spPr bwMode="auto">
          <a:xfrm>
            <a:off x="5518943" y="5536849"/>
            <a:ext cx="1595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Целевое устройство</a:t>
            </a:r>
          </a:p>
        </p:txBody>
      </p:sp>
      <p:sp>
        <p:nvSpPr>
          <p:cNvPr id="39" name="Rectangle 41"/>
          <p:cNvSpPr>
            <a:spLocks noChangeArrowheads="1"/>
          </p:cNvSpPr>
          <p:nvPr/>
        </p:nvSpPr>
        <p:spPr bwMode="auto">
          <a:xfrm>
            <a:off x="3359943" y="2037402"/>
            <a:ext cx="5040313" cy="576262"/>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Rectangle 42"/>
          <p:cNvSpPr>
            <a:spLocks noChangeArrowheads="1"/>
          </p:cNvSpPr>
          <p:nvPr/>
        </p:nvSpPr>
        <p:spPr bwMode="auto">
          <a:xfrm>
            <a:off x="8462168" y="2108839"/>
            <a:ext cx="7302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ru-RU" dirty="0">
                <a:latin typeface="Huawei Sans" panose="020C0503030203020204" pitchFamily="34" charset="0"/>
                <a:ea typeface="方正兰亭黑简体" panose="02000000000000000000" pitchFamily="2" charset="-122"/>
                <a:sym typeface="Huawei Sans" panose="020C0503030203020204" pitchFamily="34" charset="0"/>
              </a:rPr>
              <a:t>SDS</a:t>
            </a:r>
          </a:p>
        </p:txBody>
      </p:sp>
    </p:spTree>
    <p:extLst>
      <p:ext uri="{BB962C8B-B14F-4D97-AF65-F5344CB8AC3E}">
        <p14:creationId xmlns:p14="http://schemas.microsoft.com/office/powerpoint/2010/main" val="3997488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Модель инициатора SCSI</a:t>
            </a:r>
          </a:p>
        </p:txBody>
      </p:sp>
      <p:sp>
        <p:nvSpPr>
          <p:cNvPr id="9" name="文本占位符 8"/>
          <p:cNvSpPr>
            <a:spLocks noGrp="1"/>
          </p:cNvSpPr>
          <p:nvPr>
            <p:ph type="body" sz="quarter" idx="10"/>
          </p:nvPr>
        </p:nvSpPr>
        <p:spPr/>
        <p:txBody>
          <a:bodyPr wrap="square">
            <a:noAutofit/>
          </a:bodyPr>
          <a:lstStyle/>
          <a:p>
            <a:r>
              <a:rPr lang="ru-RU" dirty="0"/>
              <a:t>Система хоста SCSI обычно работает в режиме инициатора. Архитектура SCSI в Windows, Linux, AIX, Solaris и BSD содержит уровень архитектуры </a:t>
            </a:r>
            <a:r>
              <a:rPr lang="ru-RU" dirty="0" smtClean="0"/>
              <a:t>(промежуточный уровень</a:t>
            </a:r>
            <a:r>
              <a:rPr lang="ru-RU" dirty="0"/>
              <a:t>), уровень устройства и транспортный уровень.</a:t>
            </a:r>
          </a:p>
          <a:p>
            <a:endParaRPr lang="en-US" altLang="zh-CN" dirty="0">
              <a:sym typeface="Huawei Sans" panose="020C0503030203020204" pitchFamily="34" charset="0"/>
            </a:endParaRPr>
          </a:p>
        </p:txBody>
      </p:sp>
      <p:grpSp>
        <p:nvGrpSpPr>
          <p:cNvPr id="3" name="组合 2"/>
          <p:cNvGrpSpPr/>
          <p:nvPr/>
        </p:nvGrpSpPr>
        <p:grpSpPr>
          <a:xfrm>
            <a:off x="4223792" y="2758392"/>
            <a:ext cx="3744416" cy="2894844"/>
            <a:chOff x="2807804" y="1923390"/>
            <a:chExt cx="2160587" cy="1999313"/>
          </a:xfrm>
        </p:grpSpPr>
        <p:sp>
          <p:nvSpPr>
            <p:cNvPr id="4" name="Rectangle 4"/>
            <p:cNvSpPr>
              <a:spLocks noChangeArrowheads="1"/>
            </p:cNvSpPr>
            <p:nvPr/>
          </p:nvSpPr>
          <p:spPr bwMode="auto">
            <a:xfrm>
              <a:off x="2807804" y="1923390"/>
              <a:ext cx="2160587" cy="4965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ru-RU" sz="1800" dirty="0">
                  <a:latin typeface="Huawei Sans" panose="020C0503030203020204" pitchFamily="34" charset="0"/>
                  <a:ea typeface="方正兰亭黑简体" panose="02000000000000000000" pitchFamily="2" charset="-122"/>
                  <a:sym typeface="Huawei Sans" panose="020C0503030203020204" pitchFamily="34" charset="0"/>
                </a:rPr>
                <a:t>Уровень драйвера устройства SCSI</a:t>
              </a:r>
            </a:p>
          </p:txBody>
        </p:sp>
        <p:sp>
          <p:nvSpPr>
            <p:cNvPr id="5" name="Rectangle 5"/>
            <p:cNvSpPr>
              <a:spLocks noChangeArrowheads="1"/>
            </p:cNvSpPr>
            <p:nvPr/>
          </p:nvSpPr>
          <p:spPr bwMode="auto">
            <a:xfrm>
              <a:off x="2807804" y="2744305"/>
              <a:ext cx="2160587" cy="4328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ru-RU" sz="1800" dirty="0">
                  <a:latin typeface="Huawei Sans" panose="020C0503030203020204" pitchFamily="34" charset="0"/>
                  <a:ea typeface="方正兰亭黑简体" panose="02000000000000000000" pitchFamily="2" charset="-122"/>
                  <a:sym typeface="Huawei Sans" panose="020C0503030203020204" pitchFamily="34" charset="0"/>
                </a:rPr>
                <a:t>Промежуточный уровень SCSI</a:t>
              </a:r>
            </a:p>
          </p:txBody>
        </p:sp>
        <p:sp>
          <p:nvSpPr>
            <p:cNvPr id="6" name="Rectangle 6"/>
            <p:cNvSpPr>
              <a:spLocks noChangeArrowheads="1"/>
            </p:cNvSpPr>
            <p:nvPr/>
          </p:nvSpPr>
          <p:spPr bwMode="auto">
            <a:xfrm>
              <a:off x="2807804" y="3491465"/>
              <a:ext cx="2160587" cy="431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ru-RU" sz="1800" dirty="0">
                  <a:latin typeface="Huawei Sans" panose="020C0503030203020204" pitchFamily="34" charset="0"/>
                  <a:ea typeface="方正兰亭黑简体" panose="02000000000000000000" pitchFamily="2" charset="-122"/>
                  <a:sym typeface="Huawei Sans" panose="020C0503030203020204" pitchFamily="34" charset="0"/>
                </a:rPr>
                <a:t>Канальный уровень SCSI</a:t>
              </a:r>
            </a:p>
          </p:txBody>
        </p:sp>
        <p:sp>
          <p:nvSpPr>
            <p:cNvPr id="7" name="Line 7"/>
            <p:cNvSpPr>
              <a:spLocks noChangeShapeType="1"/>
            </p:cNvSpPr>
            <p:nvPr/>
          </p:nvSpPr>
          <p:spPr bwMode="auto">
            <a:xfrm>
              <a:off x="3888891" y="2419954"/>
              <a:ext cx="0" cy="3243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Line 8"/>
            <p:cNvSpPr>
              <a:spLocks noChangeShapeType="1"/>
            </p:cNvSpPr>
            <p:nvPr/>
          </p:nvSpPr>
          <p:spPr bwMode="auto">
            <a:xfrm>
              <a:off x="3888891" y="3175544"/>
              <a:ext cx="0" cy="3259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4137038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333E8A2F07A74D848136A2C03778F8" ma:contentTypeVersion="1" ma:contentTypeDescription="Create a new document." ma:contentTypeScope="" ma:versionID="ee942d4b29dff8ac548774f72a0dae5e">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65EE4-3A97-4BCD-A7DC-FBFCEFDF2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B88AF-0F87-422A-801E-ABE79877143C}">
  <ds:schemaRefs>
    <ds:schemaRef ds:uri="http://purl.org/dc/dcmitype/"/>
    <ds:schemaRef ds:uri="http://purl.org/dc/terms/"/>
    <ds:schemaRef ds:uri="475f1e55-3009-46d8-9566-5d569a2b3a98"/>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4667</TotalTime>
  <Words>8999</Words>
  <Application>Microsoft Office PowerPoint</Application>
  <PresentationFormat>Widescreen</PresentationFormat>
  <Paragraphs>970</Paragraphs>
  <Slides>59</Slides>
  <Notes>59</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59</vt:i4>
      </vt:variant>
    </vt:vector>
  </HeadingPairs>
  <TitlesOfParts>
    <vt:vector size="70" baseType="lpstr">
      <vt:lpstr>Huawei Sans</vt:lpstr>
      <vt:lpstr>Microsoft YaHei</vt:lpstr>
      <vt:lpstr>Microsoft YaHei</vt:lpstr>
      <vt:lpstr>方正兰亭黑简体</vt:lpstr>
      <vt:lpstr>Arial</vt:lpstr>
      <vt:lpstr>Times New Roman</vt:lpstr>
      <vt:lpstr>Wingdings</vt:lpstr>
      <vt:lpstr>1_标题页模板</vt:lpstr>
      <vt:lpstr>2_自功能页模板</vt:lpstr>
      <vt:lpstr>3_内容页模板</vt:lpstr>
      <vt:lpstr>4_感谢页模板</vt:lpstr>
      <vt:lpstr>PowerPoint Presentation</vt:lpstr>
      <vt:lpstr>Основные протоколы хранения</vt:lpstr>
      <vt:lpstr>PowerPoint Presentation</vt:lpstr>
      <vt:lpstr>PowerPoint Presentation</vt:lpstr>
      <vt:lpstr>PowerPoint Presentation</vt:lpstr>
      <vt:lpstr>Протокол SCSI</vt:lpstr>
      <vt:lpstr>Эволюция SCSI</vt:lpstr>
      <vt:lpstr>Логическая топология SCSI</vt:lpstr>
      <vt:lpstr>Модель инициатора SCSI</vt:lpstr>
      <vt:lpstr>Модель целевого устройства SCSI</vt:lpstr>
      <vt:lpstr>Протокол SCSI и система хранения</vt:lpstr>
      <vt:lpstr>Адресация протокола SCSI</vt:lpstr>
      <vt:lpstr>PowerPoint Presentation</vt:lpstr>
      <vt:lpstr>Появление iSCSI</vt:lpstr>
      <vt:lpstr>iSCSI</vt:lpstr>
      <vt:lpstr>Инициатор и целевое устройство iSCSI</vt:lpstr>
      <vt:lpstr>Архитектура iSCSI</vt:lpstr>
      <vt:lpstr>Связь между iSCSI и SCSI, TCP и IP</vt:lpstr>
      <vt:lpstr>FC в системе хранения</vt:lpstr>
      <vt:lpstr>Структура протокола FC</vt:lpstr>
      <vt:lpstr>Топология FC</vt:lpstr>
      <vt:lpstr>Семь типов портов для протокола FC</vt:lpstr>
      <vt:lpstr>Адаптер FC</vt:lpstr>
      <vt:lpstr>Протокол FCoE</vt:lpstr>
      <vt:lpstr>Сравнение FC и FCoE</vt:lpstr>
      <vt:lpstr>PowerPoint Presentation</vt:lpstr>
      <vt:lpstr>История SAS</vt:lpstr>
      <vt:lpstr>Что такое SAS</vt:lpstr>
      <vt:lpstr>Уровни протокола SAS</vt:lpstr>
      <vt:lpstr>Особенности SAS</vt:lpstr>
      <vt:lpstr>Масштабируемость SAS</vt:lpstr>
      <vt:lpstr>Принципы подключения кабелей SAS</vt:lpstr>
      <vt:lpstr>SATA</vt:lpstr>
      <vt:lpstr>PowerPoint Presentation</vt:lpstr>
      <vt:lpstr>PCIe</vt:lpstr>
      <vt:lpstr>Почему PCIe</vt:lpstr>
      <vt:lpstr>Структура протокола PCIe</vt:lpstr>
      <vt:lpstr>NVMe</vt:lpstr>
      <vt:lpstr>Стек протоколов NVMe</vt:lpstr>
      <vt:lpstr>Преимущества и приложения NVMe</vt:lpstr>
      <vt:lpstr>PowerPoint Presentation</vt:lpstr>
      <vt:lpstr>RDMA</vt:lpstr>
      <vt:lpstr>Сеть передачи данных RDMA</vt:lpstr>
      <vt:lpstr>IB</vt:lpstr>
      <vt:lpstr>Архитектура IB </vt:lpstr>
      <vt:lpstr>IB в системе хранения</vt:lpstr>
      <vt:lpstr>Уровни IB</vt:lpstr>
      <vt:lpstr>Интерфейс IB</vt:lpstr>
      <vt:lpstr>PowerPoint Presentation</vt:lpstr>
      <vt:lpstr>Протокол CIFS</vt:lpstr>
      <vt:lpstr>Протокол NFS</vt:lpstr>
      <vt:lpstr>Протокол NDMP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Ekaterina Avras</cp:lastModifiedBy>
  <cp:revision>222</cp:revision>
  <dcterms:created xsi:type="dcterms:W3CDTF">2018-11-29T10:16:29Z</dcterms:created>
  <dcterms:modified xsi:type="dcterms:W3CDTF">2021-03-30T10:45:27Z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(3)3GO1JwA1FlOPDawLPeo80Fbnj/2ltBcv08tz7ZJLzfrPR4NmegrFJpXK11zfTF9MZArmXnxK
S6nwPg9G2oyiRFwV+VQqzPReryaISGZCiJ5zE5TB/omH3qOBZAnARSGX0Z72pzTV2zDJmVtk
j0ZhIRoiixGD6SVmiZZbJCUcHT26MFXkB4sO11eVMUuQcBtyD/0F2hl8JlNBiZXUXtM5Og+X
MmOEWQw02a3ZABzqao</vt:lpwstr>
  </property>
  <property fmtid="{D5CDD505-2E9C-101B-9397-08002B2CF9AE}" pid="3" name="_2015_ms_pID_7253431">
    <vt:lpwstr>hGh6i92cxRYjyUMUxidT6cZyTfqARMmmdccIKNSHiq36sBeKg2JJ84
hVVNuE3d7pfawSHEFwDYXW6xUe3KS6/G0KytfE2o/IdleW62WB9Hl77WteurpC2cU6/KqKX4
c7bew1SpZFF380DU9BlfK6gYyfbouy2FXTDXGzLu878oALZaLbfkoKluHfinpdBEVfYB1oHH
I8Y6FJu4GaUiU+hRMim/XxGBOvLZFE44pbhm</vt:lpwstr>
  </property>
  <property fmtid="{D5CDD505-2E9C-101B-9397-08002B2CF9AE}" pid="4" name="_2015_ms_pID_7253432">
    <vt:lpwstr>nQ==</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1616398692</vt:lpwstr>
  </property>
</Properties>
</file>