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8" r:id="rId3"/>
    <p:sldId id="263" r:id="rId4"/>
    <p:sldId id="257" r:id="rId5"/>
    <p:sldId id="259" r:id="rId6"/>
    <p:sldId id="262" r:id="rId7"/>
    <p:sldId id="260" r:id="rId8"/>
    <p:sldId id="261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56C40F-2A92-0B18-EF31-8337E6742992}" v="2250" dt="2024-11-01T11:49:18.3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2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2" y="10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733989-53B1-4FC0-AA6E-A9FE7BFB34E2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3177732-56B2-4BE9-BBC7-DD9778CB4E81}">
      <dgm:prSet/>
      <dgm:spPr/>
      <dgm:t>
        <a:bodyPr/>
        <a:lstStyle/>
        <a:p>
          <a:r>
            <a:rPr lang="ru-RU" b="1"/>
            <a:t>Self-Monitoring, Analysis and Reporting Technology</a:t>
          </a:r>
          <a:endParaRPr lang="en-US"/>
        </a:p>
      </dgm:t>
    </dgm:pt>
    <dgm:pt modelId="{6A92840B-9A8D-4D1E-86E2-CFE8EA33BD1F}" type="parTrans" cxnId="{F7DF93CE-C3F6-49B9-936A-BF15D20E8F52}">
      <dgm:prSet/>
      <dgm:spPr/>
      <dgm:t>
        <a:bodyPr/>
        <a:lstStyle/>
        <a:p>
          <a:endParaRPr lang="en-US"/>
        </a:p>
      </dgm:t>
    </dgm:pt>
    <dgm:pt modelId="{1C631285-040A-4314-9F4A-73869A51662D}" type="sibTrans" cxnId="{F7DF93CE-C3F6-49B9-936A-BF15D20E8F52}">
      <dgm:prSet/>
      <dgm:spPr/>
      <dgm:t>
        <a:bodyPr/>
        <a:lstStyle/>
        <a:p>
          <a:endParaRPr lang="en-US"/>
        </a:p>
      </dgm:t>
    </dgm:pt>
    <dgm:pt modelId="{9FA2BF63-1446-4677-A7A7-36FAABF90CA2}">
      <dgm:prSet/>
      <dgm:spPr/>
      <dgm:t>
        <a:bodyPr/>
        <a:lstStyle/>
        <a:p>
          <a:r>
            <a:rPr lang="ru-RU"/>
            <a:t>Разработана: 1995г. Компаниями: IBM, Compaq, Seagate, WD</a:t>
          </a:r>
          <a:endParaRPr lang="en-US"/>
        </a:p>
      </dgm:t>
    </dgm:pt>
    <dgm:pt modelId="{E0048AE0-C492-4566-962B-FE9DCAF565FD}" type="parTrans" cxnId="{8CDCB558-FE31-4100-B64F-7BB633CBFD65}">
      <dgm:prSet/>
      <dgm:spPr/>
      <dgm:t>
        <a:bodyPr/>
        <a:lstStyle/>
        <a:p>
          <a:endParaRPr lang="en-US"/>
        </a:p>
      </dgm:t>
    </dgm:pt>
    <dgm:pt modelId="{36340969-CF57-422C-9A4E-DB5B6852F3BB}" type="sibTrans" cxnId="{8CDCB558-FE31-4100-B64F-7BB633CBFD65}">
      <dgm:prSet/>
      <dgm:spPr/>
      <dgm:t>
        <a:bodyPr/>
        <a:lstStyle/>
        <a:p>
          <a:endParaRPr lang="en-US"/>
        </a:p>
      </dgm:t>
    </dgm:pt>
    <dgm:pt modelId="{2EAD3FDE-B68D-4BFD-BE99-A34853B976F1}">
      <dgm:prSet/>
      <dgm:spPr/>
      <dgm:t>
        <a:bodyPr/>
        <a:lstStyle/>
        <a:p>
          <a:r>
            <a:rPr lang="ru-RU"/>
            <a:t>Цель: отслеживать основные характеристики накопителя для предсказания отказов и предотвращения потери данных</a:t>
          </a:r>
          <a:endParaRPr lang="en-US"/>
        </a:p>
      </dgm:t>
    </dgm:pt>
    <dgm:pt modelId="{0F4131D3-91EB-44E7-A291-8B53922832D3}" type="parTrans" cxnId="{3A8A2FB1-388E-40E1-8615-21EE94FC936B}">
      <dgm:prSet/>
      <dgm:spPr/>
      <dgm:t>
        <a:bodyPr/>
        <a:lstStyle/>
        <a:p>
          <a:endParaRPr lang="en-US"/>
        </a:p>
      </dgm:t>
    </dgm:pt>
    <dgm:pt modelId="{22A30B78-19C9-4211-8D04-9D331817C6AF}" type="sibTrans" cxnId="{3A8A2FB1-388E-40E1-8615-21EE94FC936B}">
      <dgm:prSet/>
      <dgm:spPr/>
      <dgm:t>
        <a:bodyPr/>
        <a:lstStyle/>
        <a:p>
          <a:endParaRPr lang="en-US"/>
        </a:p>
      </dgm:t>
    </dgm:pt>
    <dgm:pt modelId="{4FFA2395-C34F-45F8-B023-8BC1B565E7A0}">
      <dgm:prSet/>
      <dgm:spPr/>
      <dgm:t>
        <a:bodyPr/>
        <a:lstStyle/>
        <a:p>
          <a:r>
            <a:rPr lang="ru-RU"/>
            <a:t>Создавались изначально для HDD накопителей.</a:t>
          </a:r>
          <a:endParaRPr lang="en-US"/>
        </a:p>
      </dgm:t>
    </dgm:pt>
    <dgm:pt modelId="{AD5FF577-AB14-4CD9-A456-5CFD51AF66C3}" type="parTrans" cxnId="{A0453F89-1293-4B5A-B601-9E4585BD4074}">
      <dgm:prSet/>
      <dgm:spPr/>
      <dgm:t>
        <a:bodyPr/>
        <a:lstStyle/>
        <a:p>
          <a:endParaRPr lang="en-US"/>
        </a:p>
      </dgm:t>
    </dgm:pt>
    <dgm:pt modelId="{6AEA7EB2-7190-49E9-9B07-0343A6AC9E28}" type="sibTrans" cxnId="{A0453F89-1293-4B5A-B601-9E4585BD4074}">
      <dgm:prSet/>
      <dgm:spPr/>
      <dgm:t>
        <a:bodyPr/>
        <a:lstStyle/>
        <a:p>
          <a:endParaRPr lang="en-US"/>
        </a:p>
      </dgm:t>
    </dgm:pt>
    <dgm:pt modelId="{5F94B05D-15ED-4D19-96CC-9EBE5FF150C3}">
      <dgm:prSet/>
      <dgm:spPr/>
      <dgm:t>
        <a:bodyPr/>
        <a:lstStyle/>
        <a:p>
          <a:r>
            <a:rPr lang="ru-RU"/>
            <a:t>Работает с аппаратными датчиками устройства и включена в прошивку накопителя, предоставляя данные через программный интерфейс</a:t>
          </a:r>
          <a:endParaRPr lang="en-US"/>
        </a:p>
      </dgm:t>
    </dgm:pt>
    <dgm:pt modelId="{032BF846-76D6-4D6C-A6E3-36D99B876C50}" type="parTrans" cxnId="{44C304DE-266D-451C-85E1-9FB3F0EB0303}">
      <dgm:prSet/>
      <dgm:spPr/>
      <dgm:t>
        <a:bodyPr/>
        <a:lstStyle/>
        <a:p>
          <a:endParaRPr lang="en-US"/>
        </a:p>
      </dgm:t>
    </dgm:pt>
    <dgm:pt modelId="{1081B2A0-53BD-4379-9ED7-00EA99E49B83}" type="sibTrans" cxnId="{44C304DE-266D-451C-85E1-9FB3F0EB0303}">
      <dgm:prSet/>
      <dgm:spPr/>
      <dgm:t>
        <a:bodyPr/>
        <a:lstStyle/>
        <a:p>
          <a:endParaRPr lang="en-US"/>
        </a:p>
      </dgm:t>
    </dgm:pt>
    <dgm:pt modelId="{B73BF487-2601-4B33-AE6F-F8B8640D2B37}" type="pres">
      <dgm:prSet presAssocID="{B3733989-53B1-4FC0-AA6E-A9FE7BFB34E2}" presName="vert0" presStyleCnt="0">
        <dgm:presLayoutVars>
          <dgm:dir/>
          <dgm:animOne val="branch"/>
          <dgm:animLvl val="lvl"/>
        </dgm:presLayoutVars>
      </dgm:prSet>
      <dgm:spPr/>
    </dgm:pt>
    <dgm:pt modelId="{941C2D29-E38F-4D69-8826-0C31CF1DB80C}" type="pres">
      <dgm:prSet presAssocID="{43177732-56B2-4BE9-BBC7-DD9778CB4E81}" presName="thickLine" presStyleLbl="alignNode1" presStyleIdx="0" presStyleCnt="5"/>
      <dgm:spPr/>
    </dgm:pt>
    <dgm:pt modelId="{8F5712B5-BC91-4EB7-8D09-437131208794}" type="pres">
      <dgm:prSet presAssocID="{43177732-56B2-4BE9-BBC7-DD9778CB4E81}" presName="horz1" presStyleCnt="0"/>
      <dgm:spPr/>
    </dgm:pt>
    <dgm:pt modelId="{6EA286E7-BE44-4454-B4B6-7EE75F412D61}" type="pres">
      <dgm:prSet presAssocID="{43177732-56B2-4BE9-BBC7-DD9778CB4E81}" presName="tx1" presStyleLbl="revTx" presStyleIdx="0" presStyleCnt="5"/>
      <dgm:spPr/>
    </dgm:pt>
    <dgm:pt modelId="{42DFEE52-FCDE-4474-A669-15DBACF3DDB2}" type="pres">
      <dgm:prSet presAssocID="{43177732-56B2-4BE9-BBC7-DD9778CB4E81}" presName="vert1" presStyleCnt="0"/>
      <dgm:spPr/>
    </dgm:pt>
    <dgm:pt modelId="{8E062C89-BDEC-43B1-A116-DDDA0B2BA660}" type="pres">
      <dgm:prSet presAssocID="{9FA2BF63-1446-4677-A7A7-36FAABF90CA2}" presName="thickLine" presStyleLbl="alignNode1" presStyleIdx="1" presStyleCnt="5"/>
      <dgm:spPr/>
    </dgm:pt>
    <dgm:pt modelId="{5C9DFE6C-F834-4D2D-860B-80AEED663F05}" type="pres">
      <dgm:prSet presAssocID="{9FA2BF63-1446-4677-A7A7-36FAABF90CA2}" presName="horz1" presStyleCnt="0"/>
      <dgm:spPr/>
    </dgm:pt>
    <dgm:pt modelId="{A87EE379-C5BD-4592-9C80-F05F79E38E38}" type="pres">
      <dgm:prSet presAssocID="{9FA2BF63-1446-4677-A7A7-36FAABF90CA2}" presName="tx1" presStyleLbl="revTx" presStyleIdx="1" presStyleCnt="5"/>
      <dgm:spPr/>
    </dgm:pt>
    <dgm:pt modelId="{91BFD221-D82A-48AD-8903-90563BE06975}" type="pres">
      <dgm:prSet presAssocID="{9FA2BF63-1446-4677-A7A7-36FAABF90CA2}" presName="vert1" presStyleCnt="0"/>
      <dgm:spPr/>
    </dgm:pt>
    <dgm:pt modelId="{3BF0317F-5B50-47DA-84C3-E3DCCDDC89F9}" type="pres">
      <dgm:prSet presAssocID="{2EAD3FDE-B68D-4BFD-BE99-A34853B976F1}" presName="thickLine" presStyleLbl="alignNode1" presStyleIdx="2" presStyleCnt="5"/>
      <dgm:spPr/>
    </dgm:pt>
    <dgm:pt modelId="{2C008463-CEF4-446F-8FF9-36A5B933A89B}" type="pres">
      <dgm:prSet presAssocID="{2EAD3FDE-B68D-4BFD-BE99-A34853B976F1}" presName="horz1" presStyleCnt="0"/>
      <dgm:spPr/>
    </dgm:pt>
    <dgm:pt modelId="{F92298CA-1EBF-40FE-954D-398A82B94672}" type="pres">
      <dgm:prSet presAssocID="{2EAD3FDE-B68D-4BFD-BE99-A34853B976F1}" presName="tx1" presStyleLbl="revTx" presStyleIdx="2" presStyleCnt="5"/>
      <dgm:spPr/>
    </dgm:pt>
    <dgm:pt modelId="{65A75DF4-A549-4F3F-9E06-D6551116A673}" type="pres">
      <dgm:prSet presAssocID="{2EAD3FDE-B68D-4BFD-BE99-A34853B976F1}" presName="vert1" presStyleCnt="0"/>
      <dgm:spPr/>
    </dgm:pt>
    <dgm:pt modelId="{333576CC-9FA2-4D78-8F0D-5C7D633EB980}" type="pres">
      <dgm:prSet presAssocID="{4FFA2395-C34F-45F8-B023-8BC1B565E7A0}" presName="thickLine" presStyleLbl="alignNode1" presStyleIdx="3" presStyleCnt="5"/>
      <dgm:spPr/>
    </dgm:pt>
    <dgm:pt modelId="{5B2BAFA9-3073-46FD-8B05-908174B42CA9}" type="pres">
      <dgm:prSet presAssocID="{4FFA2395-C34F-45F8-B023-8BC1B565E7A0}" presName="horz1" presStyleCnt="0"/>
      <dgm:spPr/>
    </dgm:pt>
    <dgm:pt modelId="{9D7B1FED-92F9-454F-BB73-84EE457DA2FF}" type="pres">
      <dgm:prSet presAssocID="{4FFA2395-C34F-45F8-B023-8BC1B565E7A0}" presName="tx1" presStyleLbl="revTx" presStyleIdx="3" presStyleCnt="5"/>
      <dgm:spPr/>
    </dgm:pt>
    <dgm:pt modelId="{0C2A2763-46FE-4B6C-AF05-8F09FEBB3ADD}" type="pres">
      <dgm:prSet presAssocID="{4FFA2395-C34F-45F8-B023-8BC1B565E7A0}" presName="vert1" presStyleCnt="0"/>
      <dgm:spPr/>
    </dgm:pt>
    <dgm:pt modelId="{4C7456C9-637C-44E5-8921-0978B47C0E92}" type="pres">
      <dgm:prSet presAssocID="{5F94B05D-15ED-4D19-96CC-9EBE5FF150C3}" presName="thickLine" presStyleLbl="alignNode1" presStyleIdx="4" presStyleCnt="5"/>
      <dgm:spPr/>
    </dgm:pt>
    <dgm:pt modelId="{4C61EDFA-E980-410C-86B3-EF3D2A6526D5}" type="pres">
      <dgm:prSet presAssocID="{5F94B05D-15ED-4D19-96CC-9EBE5FF150C3}" presName="horz1" presStyleCnt="0"/>
      <dgm:spPr/>
    </dgm:pt>
    <dgm:pt modelId="{9E6145C1-2D45-46A2-A28D-8D7B5F8C36E2}" type="pres">
      <dgm:prSet presAssocID="{5F94B05D-15ED-4D19-96CC-9EBE5FF150C3}" presName="tx1" presStyleLbl="revTx" presStyleIdx="4" presStyleCnt="5"/>
      <dgm:spPr/>
    </dgm:pt>
    <dgm:pt modelId="{85EB169F-2AB2-4071-A358-A5B330518AD9}" type="pres">
      <dgm:prSet presAssocID="{5F94B05D-15ED-4D19-96CC-9EBE5FF150C3}" presName="vert1" presStyleCnt="0"/>
      <dgm:spPr/>
    </dgm:pt>
  </dgm:ptLst>
  <dgm:cxnLst>
    <dgm:cxn modelId="{F1DFCC29-6CCB-48F9-8618-1965BD0C3B92}" type="presOf" srcId="{4FFA2395-C34F-45F8-B023-8BC1B565E7A0}" destId="{9D7B1FED-92F9-454F-BB73-84EE457DA2FF}" srcOrd="0" destOrd="0" presId="urn:microsoft.com/office/officeart/2008/layout/LinedList"/>
    <dgm:cxn modelId="{31F2392D-32A4-4FA1-890B-D8D82CF83507}" type="presOf" srcId="{43177732-56B2-4BE9-BBC7-DD9778CB4E81}" destId="{6EA286E7-BE44-4454-B4B6-7EE75F412D61}" srcOrd="0" destOrd="0" presId="urn:microsoft.com/office/officeart/2008/layout/LinedList"/>
    <dgm:cxn modelId="{F4B6496C-7877-4A14-9DD7-BB698BA9470C}" type="presOf" srcId="{9FA2BF63-1446-4677-A7A7-36FAABF90CA2}" destId="{A87EE379-C5BD-4592-9C80-F05F79E38E38}" srcOrd="0" destOrd="0" presId="urn:microsoft.com/office/officeart/2008/layout/LinedList"/>
    <dgm:cxn modelId="{8CDCB558-FE31-4100-B64F-7BB633CBFD65}" srcId="{B3733989-53B1-4FC0-AA6E-A9FE7BFB34E2}" destId="{9FA2BF63-1446-4677-A7A7-36FAABF90CA2}" srcOrd="1" destOrd="0" parTransId="{E0048AE0-C492-4566-962B-FE9DCAF565FD}" sibTransId="{36340969-CF57-422C-9A4E-DB5B6852F3BB}"/>
    <dgm:cxn modelId="{A0453F89-1293-4B5A-B601-9E4585BD4074}" srcId="{B3733989-53B1-4FC0-AA6E-A9FE7BFB34E2}" destId="{4FFA2395-C34F-45F8-B023-8BC1B565E7A0}" srcOrd="3" destOrd="0" parTransId="{AD5FF577-AB14-4CD9-A456-5CFD51AF66C3}" sibTransId="{6AEA7EB2-7190-49E9-9B07-0343A6AC9E28}"/>
    <dgm:cxn modelId="{BCD7EAAA-3BBE-452C-AA80-3B76204AD76E}" type="presOf" srcId="{B3733989-53B1-4FC0-AA6E-A9FE7BFB34E2}" destId="{B73BF487-2601-4B33-AE6F-F8B8640D2B37}" srcOrd="0" destOrd="0" presId="urn:microsoft.com/office/officeart/2008/layout/LinedList"/>
    <dgm:cxn modelId="{3A8A2FB1-388E-40E1-8615-21EE94FC936B}" srcId="{B3733989-53B1-4FC0-AA6E-A9FE7BFB34E2}" destId="{2EAD3FDE-B68D-4BFD-BE99-A34853B976F1}" srcOrd="2" destOrd="0" parTransId="{0F4131D3-91EB-44E7-A291-8B53922832D3}" sibTransId="{22A30B78-19C9-4211-8D04-9D331817C6AF}"/>
    <dgm:cxn modelId="{A5E9A4BC-F7A0-4909-B6F1-23A64F65C4AB}" type="presOf" srcId="{2EAD3FDE-B68D-4BFD-BE99-A34853B976F1}" destId="{F92298CA-1EBF-40FE-954D-398A82B94672}" srcOrd="0" destOrd="0" presId="urn:microsoft.com/office/officeart/2008/layout/LinedList"/>
    <dgm:cxn modelId="{F7DF93CE-C3F6-49B9-936A-BF15D20E8F52}" srcId="{B3733989-53B1-4FC0-AA6E-A9FE7BFB34E2}" destId="{43177732-56B2-4BE9-BBC7-DD9778CB4E81}" srcOrd="0" destOrd="0" parTransId="{6A92840B-9A8D-4D1E-86E2-CFE8EA33BD1F}" sibTransId="{1C631285-040A-4314-9F4A-73869A51662D}"/>
    <dgm:cxn modelId="{44C304DE-266D-451C-85E1-9FB3F0EB0303}" srcId="{B3733989-53B1-4FC0-AA6E-A9FE7BFB34E2}" destId="{5F94B05D-15ED-4D19-96CC-9EBE5FF150C3}" srcOrd="4" destOrd="0" parTransId="{032BF846-76D6-4D6C-A6E3-36D99B876C50}" sibTransId="{1081B2A0-53BD-4379-9ED7-00EA99E49B83}"/>
    <dgm:cxn modelId="{D655EDDF-D107-43AF-96CE-00D74BDC985A}" type="presOf" srcId="{5F94B05D-15ED-4D19-96CC-9EBE5FF150C3}" destId="{9E6145C1-2D45-46A2-A28D-8D7B5F8C36E2}" srcOrd="0" destOrd="0" presId="urn:microsoft.com/office/officeart/2008/layout/LinedList"/>
    <dgm:cxn modelId="{5348B79D-81A2-4684-88FE-F2C5B22E4B42}" type="presParOf" srcId="{B73BF487-2601-4B33-AE6F-F8B8640D2B37}" destId="{941C2D29-E38F-4D69-8826-0C31CF1DB80C}" srcOrd="0" destOrd="0" presId="urn:microsoft.com/office/officeart/2008/layout/LinedList"/>
    <dgm:cxn modelId="{4CA946E9-D822-4D96-9C95-9B0A4FA4D171}" type="presParOf" srcId="{B73BF487-2601-4B33-AE6F-F8B8640D2B37}" destId="{8F5712B5-BC91-4EB7-8D09-437131208794}" srcOrd="1" destOrd="0" presId="urn:microsoft.com/office/officeart/2008/layout/LinedList"/>
    <dgm:cxn modelId="{656FD0FB-C964-4EF5-8CD1-1FA73E348384}" type="presParOf" srcId="{8F5712B5-BC91-4EB7-8D09-437131208794}" destId="{6EA286E7-BE44-4454-B4B6-7EE75F412D61}" srcOrd="0" destOrd="0" presId="urn:microsoft.com/office/officeart/2008/layout/LinedList"/>
    <dgm:cxn modelId="{441AE395-5722-46A5-94FC-E6D382C5B643}" type="presParOf" srcId="{8F5712B5-BC91-4EB7-8D09-437131208794}" destId="{42DFEE52-FCDE-4474-A669-15DBACF3DDB2}" srcOrd="1" destOrd="0" presId="urn:microsoft.com/office/officeart/2008/layout/LinedList"/>
    <dgm:cxn modelId="{4358A51E-4CAB-4D95-B672-E21050B19090}" type="presParOf" srcId="{B73BF487-2601-4B33-AE6F-F8B8640D2B37}" destId="{8E062C89-BDEC-43B1-A116-DDDA0B2BA660}" srcOrd="2" destOrd="0" presId="urn:microsoft.com/office/officeart/2008/layout/LinedList"/>
    <dgm:cxn modelId="{025AA103-7659-4FF6-9DD3-5E1E2BF943E3}" type="presParOf" srcId="{B73BF487-2601-4B33-AE6F-F8B8640D2B37}" destId="{5C9DFE6C-F834-4D2D-860B-80AEED663F05}" srcOrd="3" destOrd="0" presId="urn:microsoft.com/office/officeart/2008/layout/LinedList"/>
    <dgm:cxn modelId="{CAD43C84-A167-407C-8203-6ED18517B4A0}" type="presParOf" srcId="{5C9DFE6C-F834-4D2D-860B-80AEED663F05}" destId="{A87EE379-C5BD-4592-9C80-F05F79E38E38}" srcOrd="0" destOrd="0" presId="urn:microsoft.com/office/officeart/2008/layout/LinedList"/>
    <dgm:cxn modelId="{E59EDCDE-4933-43D2-9FD3-DBDF584FE5C0}" type="presParOf" srcId="{5C9DFE6C-F834-4D2D-860B-80AEED663F05}" destId="{91BFD221-D82A-48AD-8903-90563BE06975}" srcOrd="1" destOrd="0" presId="urn:microsoft.com/office/officeart/2008/layout/LinedList"/>
    <dgm:cxn modelId="{038D510F-A237-4BC2-9F0F-81BBD78138E4}" type="presParOf" srcId="{B73BF487-2601-4B33-AE6F-F8B8640D2B37}" destId="{3BF0317F-5B50-47DA-84C3-E3DCCDDC89F9}" srcOrd="4" destOrd="0" presId="urn:microsoft.com/office/officeart/2008/layout/LinedList"/>
    <dgm:cxn modelId="{063FC66F-7475-42B0-8B68-3EB759BB1A60}" type="presParOf" srcId="{B73BF487-2601-4B33-AE6F-F8B8640D2B37}" destId="{2C008463-CEF4-446F-8FF9-36A5B933A89B}" srcOrd="5" destOrd="0" presId="urn:microsoft.com/office/officeart/2008/layout/LinedList"/>
    <dgm:cxn modelId="{C4B718CA-0C5C-4753-93AC-DEEF699A13B1}" type="presParOf" srcId="{2C008463-CEF4-446F-8FF9-36A5B933A89B}" destId="{F92298CA-1EBF-40FE-954D-398A82B94672}" srcOrd="0" destOrd="0" presId="urn:microsoft.com/office/officeart/2008/layout/LinedList"/>
    <dgm:cxn modelId="{1DB3F7F6-D52E-4E05-8BDC-6CC1BFACA1D3}" type="presParOf" srcId="{2C008463-CEF4-446F-8FF9-36A5B933A89B}" destId="{65A75DF4-A549-4F3F-9E06-D6551116A673}" srcOrd="1" destOrd="0" presId="urn:microsoft.com/office/officeart/2008/layout/LinedList"/>
    <dgm:cxn modelId="{6F8A0F5F-021D-4D36-9405-FEE78F786F6C}" type="presParOf" srcId="{B73BF487-2601-4B33-AE6F-F8B8640D2B37}" destId="{333576CC-9FA2-4D78-8F0D-5C7D633EB980}" srcOrd="6" destOrd="0" presId="urn:microsoft.com/office/officeart/2008/layout/LinedList"/>
    <dgm:cxn modelId="{1C484F8C-3373-467E-8F6E-211204CF9F40}" type="presParOf" srcId="{B73BF487-2601-4B33-AE6F-F8B8640D2B37}" destId="{5B2BAFA9-3073-46FD-8B05-908174B42CA9}" srcOrd="7" destOrd="0" presId="urn:microsoft.com/office/officeart/2008/layout/LinedList"/>
    <dgm:cxn modelId="{32F010B4-99BF-443C-8DCD-5DE454D68C74}" type="presParOf" srcId="{5B2BAFA9-3073-46FD-8B05-908174B42CA9}" destId="{9D7B1FED-92F9-454F-BB73-84EE457DA2FF}" srcOrd="0" destOrd="0" presId="urn:microsoft.com/office/officeart/2008/layout/LinedList"/>
    <dgm:cxn modelId="{7982E58F-6157-4D15-BD81-C06064E2462B}" type="presParOf" srcId="{5B2BAFA9-3073-46FD-8B05-908174B42CA9}" destId="{0C2A2763-46FE-4B6C-AF05-8F09FEBB3ADD}" srcOrd="1" destOrd="0" presId="urn:microsoft.com/office/officeart/2008/layout/LinedList"/>
    <dgm:cxn modelId="{89ACF3DF-B3E4-4F7A-AA31-D71028749C68}" type="presParOf" srcId="{B73BF487-2601-4B33-AE6F-F8B8640D2B37}" destId="{4C7456C9-637C-44E5-8921-0978B47C0E92}" srcOrd="8" destOrd="0" presId="urn:microsoft.com/office/officeart/2008/layout/LinedList"/>
    <dgm:cxn modelId="{5DA6345D-0D8C-45F2-80A6-B8023CB99268}" type="presParOf" srcId="{B73BF487-2601-4B33-AE6F-F8B8640D2B37}" destId="{4C61EDFA-E980-410C-86B3-EF3D2A6526D5}" srcOrd="9" destOrd="0" presId="urn:microsoft.com/office/officeart/2008/layout/LinedList"/>
    <dgm:cxn modelId="{D85891C7-C0DD-4212-AB46-DA073B580A4C}" type="presParOf" srcId="{4C61EDFA-E980-410C-86B3-EF3D2A6526D5}" destId="{9E6145C1-2D45-46A2-A28D-8D7B5F8C36E2}" srcOrd="0" destOrd="0" presId="urn:microsoft.com/office/officeart/2008/layout/LinedList"/>
    <dgm:cxn modelId="{D14B4094-40BA-4C05-AC27-7283C8A02190}" type="presParOf" srcId="{4C61EDFA-E980-410C-86B3-EF3D2A6526D5}" destId="{85EB169F-2AB2-4071-A358-A5B330518AD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A6D0AF8-F68B-4D38-AFED-6CED6D8EC591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6457401-BD22-4058-994B-10324FD9B540}">
      <dgm:prSet/>
      <dgm:spPr/>
      <dgm:t>
        <a:bodyPr/>
        <a:lstStyle/>
        <a:p>
          <a:r>
            <a:rPr lang="ru-RU" dirty="0">
              <a:latin typeface="Arial"/>
              <a:cs typeface="Arial"/>
            </a:rPr>
            <a:t>Отслеживание параметров работы накопителя данных:</a:t>
          </a:r>
          <a:endParaRPr lang="en-US" dirty="0">
            <a:latin typeface="Arial"/>
            <a:cs typeface="Arial"/>
          </a:endParaRPr>
        </a:p>
      </dgm:t>
    </dgm:pt>
    <dgm:pt modelId="{CB4EEDE9-A37D-4251-A733-242C1878CB2E}" type="parTrans" cxnId="{DBE0DCAD-D684-476C-971C-DA22FA9DD31D}">
      <dgm:prSet/>
      <dgm:spPr/>
      <dgm:t>
        <a:bodyPr/>
        <a:lstStyle/>
        <a:p>
          <a:endParaRPr lang="en-US"/>
        </a:p>
      </dgm:t>
    </dgm:pt>
    <dgm:pt modelId="{D3328572-FDE1-400F-87D4-E9B460350DCD}" type="sibTrans" cxnId="{DBE0DCAD-D684-476C-971C-DA22FA9DD31D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D3BB84E0-3CFB-47AB-AF2B-B2919CE3AF5F}">
      <dgm:prSet/>
      <dgm:spPr/>
      <dgm:t>
        <a:bodyPr/>
        <a:lstStyle/>
        <a:p>
          <a:r>
            <a:rPr lang="ru-RU" dirty="0">
              <a:latin typeface="Arial"/>
              <a:cs typeface="Arial"/>
            </a:rPr>
            <a:t>Температура</a:t>
          </a:r>
          <a:endParaRPr lang="en-US" dirty="0">
            <a:latin typeface="Arial"/>
            <a:cs typeface="Arial"/>
          </a:endParaRPr>
        </a:p>
      </dgm:t>
    </dgm:pt>
    <dgm:pt modelId="{3CB151F4-65C5-4ED8-807C-D119B4C09CD1}" type="parTrans" cxnId="{1FDAED6C-E74C-4CDC-B0EE-5C6AEA14AF2A}">
      <dgm:prSet/>
      <dgm:spPr/>
      <dgm:t>
        <a:bodyPr/>
        <a:lstStyle/>
        <a:p>
          <a:endParaRPr lang="en-US"/>
        </a:p>
      </dgm:t>
    </dgm:pt>
    <dgm:pt modelId="{9F2FA074-06F2-4917-B9EA-864A5F8DAAFE}" type="sibTrans" cxnId="{1FDAED6C-E74C-4CDC-B0EE-5C6AEA14AF2A}">
      <dgm:prSet/>
      <dgm:spPr/>
      <dgm:t>
        <a:bodyPr/>
        <a:lstStyle/>
        <a:p>
          <a:endParaRPr lang="en-US"/>
        </a:p>
      </dgm:t>
    </dgm:pt>
    <dgm:pt modelId="{C1C1A60D-67EA-44F8-88A8-6B3087A19E73}">
      <dgm:prSet/>
      <dgm:spPr/>
      <dgm:t>
        <a:bodyPr/>
        <a:lstStyle/>
        <a:p>
          <a:r>
            <a:rPr lang="ru-RU" dirty="0">
              <a:latin typeface="Arial"/>
              <a:cs typeface="Arial"/>
            </a:rPr>
            <a:t>Ошибки I/O</a:t>
          </a:r>
          <a:endParaRPr lang="en-US" dirty="0">
            <a:latin typeface="Arial"/>
            <a:cs typeface="Arial"/>
          </a:endParaRPr>
        </a:p>
      </dgm:t>
    </dgm:pt>
    <dgm:pt modelId="{DD0943D8-6B53-4D57-9FF4-2614366E8D4D}" type="parTrans" cxnId="{A30198EC-9527-455B-93E1-3EAADBA8F8AD}">
      <dgm:prSet/>
      <dgm:spPr/>
      <dgm:t>
        <a:bodyPr/>
        <a:lstStyle/>
        <a:p>
          <a:endParaRPr lang="en-US"/>
        </a:p>
      </dgm:t>
    </dgm:pt>
    <dgm:pt modelId="{9A5B0863-067B-4627-9185-3CCA1C1362AE}" type="sibTrans" cxnId="{A30198EC-9527-455B-93E1-3EAADBA8F8AD}">
      <dgm:prSet/>
      <dgm:spPr/>
      <dgm:t>
        <a:bodyPr/>
        <a:lstStyle/>
        <a:p>
          <a:endParaRPr lang="en-US"/>
        </a:p>
      </dgm:t>
    </dgm:pt>
    <dgm:pt modelId="{C4C3DF94-ADBF-4ADF-8F2D-102711EE43AC}">
      <dgm:prSet/>
      <dgm:spPr/>
      <dgm:t>
        <a:bodyPr/>
        <a:lstStyle/>
        <a:p>
          <a:r>
            <a:rPr lang="ru-RU" dirty="0">
              <a:latin typeface="Arial"/>
              <a:cs typeface="Arial"/>
            </a:rPr>
            <a:t>Износ секторов</a:t>
          </a:r>
          <a:endParaRPr lang="en-US" dirty="0">
            <a:latin typeface="Arial"/>
            <a:cs typeface="Arial"/>
          </a:endParaRPr>
        </a:p>
      </dgm:t>
    </dgm:pt>
    <dgm:pt modelId="{63EE28C7-5039-4BB9-82EA-8385633AA0B3}" type="parTrans" cxnId="{D2ADA07C-7EE8-4CBB-87F7-DA90BA6C1226}">
      <dgm:prSet/>
      <dgm:spPr/>
      <dgm:t>
        <a:bodyPr/>
        <a:lstStyle/>
        <a:p>
          <a:endParaRPr lang="en-US"/>
        </a:p>
      </dgm:t>
    </dgm:pt>
    <dgm:pt modelId="{9864CC7B-41F1-4822-83F3-8246F3D1D075}" type="sibTrans" cxnId="{D2ADA07C-7EE8-4CBB-87F7-DA90BA6C1226}">
      <dgm:prSet/>
      <dgm:spPr/>
      <dgm:t>
        <a:bodyPr/>
        <a:lstStyle/>
        <a:p>
          <a:endParaRPr lang="en-US"/>
        </a:p>
      </dgm:t>
    </dgm:pt>
    <dgm:pt modelId="{CAD42A25-4006-443F-B539-9B1DCB1E14F1}">
      <dgm:prSet/>
      <dgm:spPr/>
      <dgm:t>
        <a:bodyPr/>
        <a:lstStyle/>
        <a:p>
          <a:r>
            <a:rPr lang="ru-RU" dirty="0">
              <a:latin typeface="Arial"/>
              <a:cs typeface="Arial"/>
            </a:rPr>
            <a:t>Сканирование накопителя и замена сомнительных секторов на более надежные</a:t>
          </a:r>
          <a:endParaRPr lang="en-US" dirty="0">
            <a:latin typeface="Arial"/>
            <a:cs typeface="Arial"/>
          </a:endParaRPr>
        </a:p>
      </dgm:t>
    </dgm:pt>
    <dgm:pt modelId="{ADCB232D-49DD-4E71-8064-56B0B1B79C57}" type="parTrans" cxnId="{919FDD95-E4C5-43BB-AC5C-D049032FE7FB}">
      <dgm:prSet/>
      <dgm:spPr/>
      <dgm:t>
        <a:bodyPr/>
        <a:lstStyle/>
        <a:p>
          <a:endParaRPr lang="en-US"/>
        </a:p>
      </dgm:t>
    </dgm:pt>
    <dgm:pt modelId="{4A42ED60-0DDC-478D-8F9E-6F4976476C96}" type="sibTrans" cxnId="{919FDD95-E4C5-43BB-AC5C-D049032FE7FB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D6A849AF-E74A-4D15-A572-362E3DF891F7}">
      <dgm:prSet/>
      <dgm:spPr/>
      <dgm:t>
        <a:bodyPr/>
        <a:lstStyle/>
        <a:p>
          <a:pPr rtl="0"/>
          <a:r>
            <a:rPr lang="ru-RU" dirty="0">
              <a:latin typeface="Arial"/>
              <a:cs typeface="Arial"/>
            </a:rPr>
            <a:t>Оценка характеристик накопителя по шкале:</a:t>
          </a:r>
          <a:endParaRPr lang="en-US" dirty="0">
            <a:latin typeface="Arial"/>
            <a:cs typeface="Arial"/>
          </a:endParaRPr>
        </a:p>
      </dgm:t>
    </dgm:pt>
    <dgm:pt modelId="{3397C809-0B02-4053-BC12-080FBA8891F9}" type="parTrans" cxnId="{B842747B-478D-4E6E-952C-2F4CD1DE87E1}">
      <dgm:prSet/>
      <dgm:spPr/>
      <dgm:t>
        <a:bodyPr/>
        <a:lstStyle/>
        <a:p>
          <a:endParaRPr lang="en-US"/>
        </a:p>
      </dgm:t>
    </dgm:pt>
    <dgm:pt modelId="{6850B8F9-E0A3-4F59-A974-2918F9A9AABB}" type="sibTrans" cxnId="{B842747B-478D-4E6E-952C-2F4CD1DE87E1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C8CE2371-7A68-4BE8-948A-2CBB91315E32}">
      <dgm:prSet phldr="0"/>
      <dgm:spPr/>
      <dgm:t>
        <a:bodyPr/>
        <a:lstStyle/>
        <a:p>
          <a:pPr rtl="0"/>
          <a:r>
            <a:rPr lang="ru-RU" dirty="0">
              <a:latin typeface="Arial"/>
              <a:cs typeface="Arial"/>
            </a:rPr>
            <a:t> от 0 (поврежден)</a:t>
          </a:r>
          <a:endParaRPr lang="en-US" dirty="0">
            <a:latin typeface="Arial"/>
            <a:cs typeface="Arial"/>
          </a:endParaRPr>
        </a:p>
      </dgm:t>
    </dgm:pt>
    <dgm:pt modelId="{2C20E5CB-3730-4CD7-AA37-DC4C2F5105EE}" type="parTrans" cxnId="{D1E62321-0317-4665-83C6-82E4ACA8C861}">
      <dgm:prSet/>
      <dgm:spPr/>
    </dgm:pt>
    <dgm:pt modelId="{AAB40A4C-6367-42ED-8B04-7EC9B73F7F87}" type="sibTrans" cxnId="{D1E62321-0317-4665-83C6-82E4ACA8C861}">
      <dgm:prSet phldrT="4" phldr="0"/>
      <dgm:spPr/>
    </dgm:pt>
    <dgm:pt modelId="{75831B48-4C50-44A0-9AF1-5D0600FAA26E}">
      <dgm:prSet phldr="0"/>
      <dgm:spPr/>
      <dgm:t>
        <a:bodyPr/>
        <a:lstStyle/>
        <a:p>
          <a:pPr rtl="0"/>
          <a:r>
            <a:rPr lang="ru-RU" dirty="0">
              <a:latin typeface="Arial"/>
              <a:cs typeface="Arial"/>
            </a:rPr>
            <a:t> до 100 (исправен, ухудшений нет)</a:t>
          </a:r>
        </a:p>
      </dgm:t>
    </dgm:pt>
    <dgm:pt modelId="{E47B45EF-3F5C-4512-B2D1-2C373C54BF7C}" type="parTrans" cxnId="{5D5365EB-3721-4C29-BD47-452A8B77FDA0}">
      <dgm:prSet/>
      <dgm:spPr/>
    </dgm:pt>
    <dgm:pt modelId="{31FFB145-E5C5-48F2-8912-6902724A240D}" type="sibTrans" cxnId="{5D5365EB-3721-4C29-BD47-452A8B77FDA0}">
      <dgm:prSet phldrT="4" phldr="0"/>
      <dgm:spPr/>
    </dgm:pt>
    <dgm:pt modelId="{58124A2D-34A7-4187-8E6A-FB77A462367B}" type="pres">
      <dgm:prSet presAssocID="{EA6D0AF8-F68B-4D38-AFED-6CED6D8EC591}" presName="Name0" presStyleCnt="0">
        <dgm:presLayoutVars>
          <dgm:animLvl val="lvl"/>
          <dgm:resizeHandles val="exact"/>
        </dgm:presLayoutVars>
      </dgm:prSet>
      <dgm:spPr/>
    </dgm:pt>
    <dgm:pt modelId="{168CF72A-DA52-4D5C-B3CB-B1C2C99C9386}" type="pres">
      <dgm:prSet presAssocID="{96457401-BD22-4058-994B-10324FD9B540}" presName="compositeNode" presStyleCnt="0">
        <dgm:presLayoutVars>
          <dgm:bulletEnabled val="1"/>
        </dgm:presLayoutVars>
      </dgm:prSet>
      <dgm:spPr/>
    </dgm:pt>
    <dgm:pt modelId="{2B707BE7-DD90-4743-86A4-CFE9807BCE6F}" type="pres">
      <dgm:prSet presAssocID="{96457401-BD22-4058-994B-10324FD9B540}" presName="bgRect" presStyleLbl="bgAccFollowNode1" presStyleIdx="0" presStyleCnt="3"/>
      <dgm:spPr/>
    </dgm:pt>
    <dgm:pt modelId="{2E61E565-2264-429E-AEB9-6824C62EAEBC}" type="pres">
      <dgm:prSet presAssocID="{D3328572-FDE1-400F-87D4-E9B460350DCD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57433024-F7F5-4C4F-A204-26D2CA5E9C81}" type="pres">
      <dgm:prSet presAssocID="{96457401-BD22-4058-994B-10324FD9B540}" presName="bottomLine" presStyleLbl="alignNode1" presStyleIdx="1" presStyleCnt="6">
        <dgm:presLayoutVars/>
      </dgm:prSet>
      <dgm:spPr/>
    </dgm:pt>
    <dgm:pt modelId="{09E2595B-6CCC-4C6F-9447-3D3F88F9D341}" type="pres">
      <dgm:prSet presAssocID="{96457401-BD22-4058-994B-10324FD9B540}" presName="nodeText" presStyleLbl="bgAccFollowNode1" presStyleIdx="0" presStyleCnt="3">
        <dgm:presLayoutVars>
          <dgm:bulletEnabled val="1"/>
        </dgm:presLayoutVars>
      </dgm:prSet>
      <dgm:spPr/>
    </dgm:pt>
    <dgm:pt modelId="{E5C0F276-AEED-43FE-9BBA-D4B1B49F88F5}" type="pres">
      <dgm:prSet presAssocID="{D3328572-FDE1-400F-87D4-E9B460350DCD}" presName="sibTrans" presStyleCnt="0"/>
      <dgm:spPr/>
    </dgm:pt>
    <dgm:pt modelId="{BACAE81D-5757-4209-902E-C8B00580E8A1}" type="pres">
      <dgm:prSet presAssocID="{CAD42A25-4006-443F-B539-9B1DCB1E14F1}" presName="compositeNode" presStyleCnt="0">
        <dgm:presLayoutVars>
          <dgm:bulletEnabled val="1"/>
        </dgm:presLayoutVars>
      </dgm:prSet>
      <dgm:spPr/>
    </dgm:pt>
    <dgm:pt modelId="{FCCA4D9B-0C45-400F-8919-61123BB0C25C}" type="pres">
      <dgm:prSet presAssocID="{CAD42A25-4006-443F-B539-9B1DCB1E14F1}" presName="bgRect" presStyleLbl="bgAccFollowNode1" presStyleIdx="1" presStyleCnt="3"/>
      <dgm:spPr/>
    </dgm:pt>
    <dgm:pt modelId="{1D788E4F-39C8-440E-9CCD-B71BC7E85DDA}" type="pres">
      <dgm:prSet presAssocID="{4A42ED60-0DDC-478D-8F9E-6F4976476C96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3497C45B-3579-4FEB-A95D-7F0AB5DD09FD}" type="pres">
      <dgm:prSet presAssocID="{CAD42A25-4006-443F-B539-9B1DCB1E14F1}" presName="bottomLine" presStyleLbl="alignNode1" presStyleIdx="3" presStyleCnt="6">
        <dgm:presLayoutVars/>
      </dgm:prSet>
      <dgm:spPr/>
    </dgm:pt>
    <dgm:pt modelId="{450B3AE2-521D-4121-A24B-53DFA19243AD}" type="pres">
      <dgm:prSet presAssocID="{CAD42A25-4006-443F-B539-9B1DCB1E14F1}" presName="nodeText" presStyleLbl="bgAccFollowNode1" presStyleIdx="1" presStyleCnt="3">
        <dgm:presLayoutVars>
          <dgm:bulletEnabled val="1"/>
        </dgm:presLayoutVars>
      </dgm:prSet>
      <dgm:spPr/>
    </dgm:pt>
    <dgm:pt modelId="{14CBDCD6-D7FC-48A3-A961-CE408BBB72EA}" type="pres">
      <dgm:prSet presAssocID="{4A42ED60-0DDC-478D-8F9E-6F4976476C96}" presName="sibTrans" presStyleCnt="0"/>
      <dgm:spPr/>
    </dgm:pt>
    <dgm:pt modelId="{97890E74-3698-4F8D-BB27-36C8D40456C3}" type="pres">
      <dgm:prSet presAssocID="{D6A849AF-E74A-4D15-A572-362E3DF891F7}" presName="compositeNode" presStyleCnt="0">
        <dgm:presLayoutVars>
          <dgm:bulletEnabled val="1"/>
        </dgm:presLayoutVars>
      </dgm:prSet>
      <dgm:spPr/>
    </dgm:pt>
    <dgm:pt modelId="{9E7AFF2D-F239-41F7-BC9D-0A7EF754CA73}" type="pres">
      <dgm:prSet presAssocID="{D6A849AF-E74A-4D15-A572-362E3DF891F7}" presName="bgRect" presStyleLbl="bgAccFollowNode1" presStyleIdx="2" presStyleCnt="3"/>
      <dgm:spPr/>
    </dgm:pt>
    <dgm:pt modelId="{F97F824F-2AAA-40D7-95CC-D1AEA6938AD7}" type="pres">
      <dgm:prSet presAssocID="{6850B8F9-E0A3-4F59-A974-2918F9A9AABB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9E53C4C7-E0FF-4DD5-82CC-CB0D18E7B151}" type="pres">
      <dgm:prSet presAssocID="{D6A849AF-E74A-4D15-A572-362E3DF891F7}" presName="bottomLine" presStyleLbl="alignNode1" presStyleIdx="5" presStyleCnt="6">
        <dgm:presLayoutVars/>
      </dgm:prSet>
      <dgm:spPr/>
    </dgm:pt>
    <dgm:pt modelId="{D4B89E3C-017B-41D1-953C-DC1ADAFAA844}" type="pres">
      <dgm:prSet presAssocID="{D6A849AF-E74A-4D15-A572-362E3DF891F7}" presName="nodeText" presStyleLbl="bgAccFollowNode1" presStyleIdx="2" presStyleCnt="3">
        <dgm:presLayoutVars>
          <dgm:bulletEnabled val="1"/>
        </dgm:presLayoutVars>
      </dgm:prSet>
      <dgm:spPr/>
    </dgm:pt>
  </dgm:ptLst>
  <dgm:cxnLst>
    <dgm:cxn modelId="{6A503407-3DA3-4D3F-B969-ACA7D3B32814}" type="presOf" srcId="{D3328572-FDE1-400F-87D4-E9B460350DCD}" destId="{2E61E565-2264-429E-AEB9-6824C62EAEBC}" srcOrd="0" destOrd="0" presId="urn:microsoft.com/office/officeart/2016/7/layout/BasicLinearProcessNumbered"/>
    <dgm:cxn modelId="{41A1960B-BCC8-491D-9F4D-14879B34DE50}" type="presOf" srcId="{CAD42A25-4006-443F-B539-9B1DCB1E14F1}" destId="{450B3AE2-521D-4121-A24B-53DFA19243AD}" srcOrd="1" destOrd="0" presId="urn:microsoft.com/office/officeart/2016/7/layout/BasicLinearProcessNumbered"/>
    <dgm:cxn modelId="{D1E62321-0317-4665-83C6-82E4ACA8C861}" srcId="{D6A849AF-E74A-4D15-A572-362E3DF891F7}" destId="{C8CE2371-7A68-4BE8-948A-2CBB91315E32}" srcOrd="0" destOrd="0" parTransId="{2C20E5CB-3730-4CD7-AA37-DC4C2F5105EE}" sibTransId="{AAB40A4C-6367-42ED-8B04-7EC9B73F7F87}"/>
    <dgm:cxn modelId="{E364AB21-68C7-4058-9918-FCA6ED75AFF8}" type="presOf" srcId="{96457401-BD22-4058-994B-10324FD9B540}" destId="{2B707BE7-DD90-4743-86A4-CFE9807BCE6F}" srcOrd="0" destOrd="0" presId="urn:microsoft.com/office/officeart/2016/7/layout/BasicLinearProcessNumbered"/>
    <dgm:cxn modelId="{22B0C82A-6D68-495E-A19D-AF50E4DA27C6}" type="presOf" srcId="{96457401-BD22-4058-994B-10324FD9B540}" destId="{09E2595B-6CCC-4C6F-9447-3D3F88F9D341}" srcOrd="1" destOrd="0" presId="urn:microsoft.com/office/officeart/2016/7/layout/BasicLinearProcessNumbered"/>
    <dgm:cxn modelId="{94FED530-5363-422D-A230-63424C4D6C45}" type="presOf" srcId="{CAD42A25-4006-443F-B539-9B1DCB1E14F1}" destId="{FCCA4D9B-0C45-400F-8919-61123BB0C25C}" srcOrd="0" destOrd="0" presId="urn:microsoft.com/office/officeart/2016/7/layout/BasicLinearProcessNumbered"/>
    <dgm:cxn modelId="{61EC735D-7061-4024-9C4C-7A084464B171}" type="presOf" srcId="{6850B8F9-E0A3-4F59-A974-2918F9A9AABB}" destId="{F97F824F-2AAA-40D7-95CC-D1AEA6938AD7}" srcOrd="0" destOrd="0" presId="urn:microsoft.com/office/officeart/2016/7/layout/BasicLinearProcessNumbered"/>
    <dgm:cxn modelId="{829AB74A-F164-476D-9956-9F2E3BFB18B8}" type="presOf" srcId="{EA6D0AF8-F68B-4D38-AFED-6CED6D8EC591}" destId="{58124A2D-34A7-4187-8E6A-FB77A462367B}" srcOrd="0" destOrd="0" presId="urn:microsoft.com/office/officeart/2016/7/layout/BasicLinearProcessNumbered"/>
    <dgm:cxn modelId="{1FDAED6C-E74C-4CDC-B0EE-5C6AEA14AF2A}" srcId="{96457401-BD22-4058-994B-10324FD9B540}" destId="{D3BB84E0-3CFB-47AB-AF2B-B2919CE3AF5F}" srcOrd="0" destOrd="0" parTransId="{3CB151F4-65C5-4ED8-807C-D119B4C09CD1}" sibTransId="{9F2FA074-06F2-4917-B9EA-864A5F8DAAFE}"/>
    <dgm:cxn modelId="{C05CFD73-1A48-4372-A679-C002ABCB8027}" type="presOf" srcId="{D6A849AF-E74A-4D15-A572-362E3DF891F7}" destId="{D4B89E3C-017B-41D1-953C-DC1ADAFAA844}" srcOrd="1" destOrd="0" presId="urn:microsoft.com/office/officeart/2016/7/layout/BasicLinearProcessNumbered"/>
    <dgm:cxn modelId="{B842747B-478D-4E6E-952C-2F4CD1DE87E1}" srcId="{EA6D0AF8-F68B-4D38-AFED-6CED6D8EC591}" destId="{D6A849AF-E74A-4D15-A572-362E3DF891F7}" srcOrd="2" destOrd="0" parTransId="{3397C809-0B02-4053-BC12-080FBA8891F9}" sibTransId="{6850B8F9-E0A3-4F59-A974-2918F9A9AABB}"/>
    <dgm:cxn modelId="{D2ADA07C-7EE8-4CBB-87F7-DA90BA6C1226}" srcId="{96457401-BD22-4058-994B-10324FD9B540}" destId="{C4C3DF94-ADBF-4ADF-8F2D-102711EE43AC}" srcOrd="2" destOrd="0" parTransId="{63EE28C7-5039-4BB9-82EA-8385633AA0B3}" sibTransId="{9864CC7B-41F1-4822-83F3-8246F3D1D075}"/>
    <dgm:cxn modelId="{BB35FA8B-63DB-4B58-B7B6-AF74E9D1B759}" type="presOf" srcId="{D6A849AF-E74A-4D15-A572-362E3DF891F7}" destId="{9E7AFF2D-F239-41F7-BC9D-0A7EF754CA73}" srcOrd="0" destOrd="0" presId="urn:microsoft.com/office/officeart/2016/7/layout/BasicLinearProcessNumbered"/>
    <dgm:cxn modelId="{919FDD95-E4C5-43BB-AC5C-D049032FE7FB}" srcId="{EA6D0AF8-F68B-4D38-AFED-6CED6D8EC591}" destId="{CAD42A25-4006-443F-B539-9B1DCB1E14F1}" srcOrd="1" destOrd="0" parTransId="{ADCB232D-49DD-4E71-8064-56B0B1B79C57}" sibTransId="{4A42ED60-0DDC-478D-8F9E-6F4976476C96}"/>
    <dgm:cxn modelId="{5AD1699E-992D-479A-9C66-3B8A45DEB206}" type="presOf" srcId="{C8CE2371-7A68-4BE8-948A-2CBB91315E32}" destId="{D4B89E3C-017B-41D1-953C-DC1ADAFAA844}" srcOrd="0" destOrd="1" presId="urn:microsoft.com/office/officeart/2016/7/layout/BasicLinearProcessNumbered"/>
    <dgm:cxn modelId="{DBE0DCAD-D684-476C-971C-DA22FA9DD31D}" srcId="{EA6D0AF8-F68B-4D38-AFED-6CED6D8EC591}" destId="{96457401-BD22-4058-994B-10324FD9B540}" srcOrd="0" destOrd="0" parTransId="{CB4EEDE9-A37D-4251-A733-242C1878CB2E}" sibTransId="{D3328572-FDE1-400F-87D4-E9B460350DCD}"/>
    <dgm:cxn modelId="{7DECE6BE-3310-41D4-8AC2-F6C7C11F9C27}" type="presOf" srcId="{4A42ED60-0DDC-478D-8F9E-6F4976476C96}" destId="{1D788E4F-39C8-440E-9CCD-B71BC7E85DDA}" srcOrd="0" destOrd="0" presId="urn:microsoft.com/office/officeart/2016/7/layout/BasicLinearProcessNumbered"/>
    <dgm:cxn modelId="{F134D3D2-EA61-4811-BD49-A919D270C5E3}" type="presOf" srcId="{C4C3DF94-ADBF-4ADF-8F2D-102711EE43AC}" destId="{09E2595B-6CCC-4C6F-9447-3D3F88F9D341}" srcOrd="0" destOrd="3" presId="urn:microsoft.com/office/officeart/2016/7/layout/BasicLinearProcessNumbered"/>
    <dgm:cxn modelId="{F4B38BD4-10F7-41BE-AD4D-FD750A3D9CD4}" type="presOf" srcId="{C1C1A60D-67EA-44F8-88A8-6B3087A19E73}" destId="{09E2595B-6CCC-4C6F-9447-3D3F88F9D341}" srcOrd="0" destOrd="2" presId="urn:microsoft.com/office/officeart/2016/7/layout/BasicLinearProcessNumbered"/>
    <dgm:cxn modelId="{C4018BE2-0AE0-47B7-B480-C4A7849F7A30}" type="presOf" srcId="{D3BB84E0-3CFB-47AB-AF2B-B2919CE3AF5F}" destId="{09E2595B-6CCC-4C6F-9447-3D3F88F9D341}" srcOrd="0" destOrd="1" presId="urn:microsoft.com/office/officeart/2016/7/layout/BasicLinearProcessNumbered"/>
    <dgm:cxn modelId="{823F4AE4-D0FC-48E0-A103-39EED70353F9}" type="presOf" srcId="{75831B48-4C50-44A0-9AF1-5D0600FAA26E}" destId="{D4B89E3C-017B-41D1-953C-DC1ADAFAA844}" srcOrd="0" destOrd="2" presId="urn:microsoft.com/office/officeart/2016/7/layout/BasicLinearProcessNumbered"/>
    <dgm:cxn modelId="{5D5365EB-3721-4C29-BD47-452A8B77FDA0}" srcId="{D6A849AF-E74A-4D15-A572-362E3DF891F7}" destId="{75831B48-4C50-44A0-9AF1-5D0600FAA26E}" srcOrd="1" destOrd="0" parTransId="{E47B45EF-3F5C-4512-B2D1-2C373C54BF7C}" sibTransId="{31FFB145-E5C5-48F2-8912-6902724A240D}"/>
    <dgm:cxn modelId="{A30198EC-9527-455B-93E1-3EAADBA8F8AD}" srcId="{96457401-BD22-4058-994B-10324FD9B540}" destId="{C1C1A60D-67EA-44F8-88A8-6B3087A19E73}" srcOrd="1" destOrd="0" parTransId="{DD0943D8-6B53-4D57-9FF4-2614366E8D4D}" sibTransId="{9A5B0863-067B-4627-9185-3CCA1C1362AE}"/>
    <dgm:cxn modelId="{3D4652B1-0EE3-46EF-944D-C7DD56C7E0CC}" type="presParOf" srcId="{58124A2D-34A7-4187-8E6A-FB77A462367B}" destId="{168CF72A-DA52-4D5C-B3CB-B1C2C99C9386}" srcOrd="0" destOrd="0" presId="urn:microsoft.com/office/officeart/2016/7/layout/BasicLinearProcessNumbered"/>
    <dgm:cxn modelId="{830BB7FD-AA65-4F78-B4F9-D0DAD1D934C7}" type="presParOf" srcId="{168CF72A-DA52-4D5C-B3CB-B1C2C99C9386}" destId="{2B707BE7-DD90-4743-86A4-CFE9807BCE6F}" srcOrd="0" destOrd="0" presId="urn:microsoft.com/office/officeart/2016/7/layout/BasicLinearProcessNumbered"/>
    <dgm:cxn modelId="{A27E6D5D-36DB-49CC-8F26-97E9B4EE2D93}" type="presParOf" srcId="{168CF72A-DA52-4D5C-B3CB-B1C2C99C9386}" destId="{2E61E565-2264-429E-AEB9-6824C62EAEBC}" srcOrd="1" destOrd="0" presId="urn:microsoft.com/office/officeart/2016/7/layout/BasicLinearProcessNumbered"/>
    <dgm:cxn modelId="{79C0FF5D-9B01-43DC-9A70-6B5337E45803}" type="presParOf" srcId="{168CF72A-DA52-4D5C-B3CB-B1C2C99C9386}" destId="{57433024-F7F5-4C4F-A204-26D2CA5E9C81}" srcOrd="2" destOrd="0" presId="urn:microsoft.com/office/officeart/2016/7/layout/BasicLinearProcessNumbered"/>
    <dgm:cxn modelId="{9308D780-F7E4-49E3-B5C1-619D156A365B}" type="presParOf" srcId="{168CF72A-DA52-4D5C-B3CB-B1C2C99C9386}" destId="{09E2595B-6CCC-4C6F-9447-3D3F88F9D341}" srcOrd="3" destOrd="0" presId="urn:microsoft.com/office/officeart/2016/7/layout/BasicLinearProcessNumbered"/>
    <dgm:cxn modelId="{1ECEB2A8-F296-446F-87C9-65347D83D749}" type="presParOf" srcId="{58124A2D-34A7-4187-8E6A-FB77A462367B}" destId="{E5C0F276-AEED-43FE-9BBA-D4B1B49F88F5}" srcOrd="1" destOrd="0" presId="urn:microsoft.com/office/officeart/2016/7/layout/BasicLinearProcessNumbered"/>
    <dgm:cxn modelId="{42BF1FDA-761D-4382-9608-CE05D46F3BCD}" type="presParOf" srcId="{58124A2D-34A7-4187-8E6A-FB77A462367B}" destId="{BACAE81D-5757-4209-902E-C8B00580E8A1}" srcOrd="2" destOrd="0" presId="urn:microsoft.com/office/officeart/2016/7/layout/BasicLinearProcessNumbered"/>
    <dgm:cxn modelId="{1D37821B-DA97-4044-A3D0-05D74704FF01}" type="presParOf" srcId="{BACAE81D-5757-4209-902E-C8B00580E8A1}" destId="{FCCA4D9B-0C45-400F-8919-61123BB0C25C}" srcOrd="0" destOrd="0" presId="urn:microsoft.com/office/officeart/2016/7/layout/BasicLinearProcessNumbered"/>
    <dgm:cxn modelId="{09AEBB03-9DA8-4ADB-AA1E-2854A2B7D5F0}" type="presParOf" srcId="{BACAE81D-5757-4209-902E-C8B00580E8A1}" destId="{1D788E4F-39C8-440E-9CCD-B71BC7E85DDA}" srcOrd="1" destOrd="0" presId="urn:microsoft.com/office/officeart/2016/7/layout/BasicLinearProcessNumbered"/>
    <dgm:cxn modelId="{07704012-DD3E-4A1C-BB60-33F624DEE561}" type="presParOf" srcId="{BACAE81D-5757-4209-902E-C8B00580E8A1}" destId="{3497C45B-3579-4FEB-A95D-7F0AB5DD09FD}" srcOrd="2" destOrd="0" presId="urn:microsoft.com/office/officeart/2016/7/layout/BasicLinearProcessNumbered"/>
    <dgm:cxn modelId="{8D8D3A95-C6A9-4D69-B7A2-AB335D40B66E}" type="presParOf" srcId="{BACAE81D-5757-4209-902E-C8B00580E8A1}" destId="{450B3AE2-521D-4121-A24B-53DFA19243AD}" srcOrd="3" destOrd="0" presId="urn:microsoft.com/office/officeart/2016/7/layout/BasicLinearProcessNumbered"/>
    <dgm:cxn modelId="{79873122-C977-4729-A01C-3DCFC74BB6F5}" type="presParOf" srcId="{58124A2D-34A7-4187-8E6A-FB77A462367B}" destId="{14CBDCD6-D7FC-48A3-A961-CE408BBB72EA}" srcOrd="3" destOrd="0" presId="urn:microsoft.com/office/officeart/2016/7/layout/BasicLinearProcessNumbered"/>
    <dgm:cxn modelId="{5556E932-2AAE-48F4-B199-44005454E861}" type="presParOf" srcId="{58124A2D-34A7-4187-8E6A-FB77A462367B}" destId="{97890E74-3698-4F8D-BB27-36C8D40456C3}" srcOrd="4" destOrd="0" presId="urn:microsoft.com/office/officeart/2016/7/layout/BasicLinearProcessNumbered"/>
    <dgm:cxn modelId="{CF402134-6550-40C2-BE8A-4A4A8E563FC2}" type="presParOf" srcId="{97890E74-3698-4F8D-BB27-36C8D40456C3}" destId="{9E7AFF2D-F239-41F7-BC9D-0A7EF754CA73}" srcOrd="0" destOrd="0" presId="urn:microsoft.com/office/officeart/2016/7/layout/BasicLinearProcessNumbered"/>
    <dgm:cxn modelId="{4E93D506-B0E6-442E-A5C9-E53A981328F7}" type="presParOf" srcId="{97890E74-3698-4F8D-BB27-36C8D40456C3}" destId="{F97F824F-2AAA-40D7-95CC-D1AEA6938AD7}" srcOrd="1" destOrd="0" presId="urn:microsoft.com/office/officeart/2016/7/layout/BasicLinearProcessNumbered"/>
    <dgm:cxn modelId="{73DD7868-FD1D-4BB3-A27A-8054C9157C29}" type="presParOf" srcId="{97890E74-3698-4F8D-BB27-36C8D40456C3}" destId="{9E53C4C7-E0FF-4DD5-82CC-CB0D18E7B151}" srcOrd="2" destOrd="0" presId="urn:microsoft.com/office/officeart/2016/7/layout/BasicLinearProcessNumbered"/>
    <dgm:cxn modelId="{CF252318-8FE3-4D66-AE09-D469D102F183}" type="presParOf" srcId="{97890E74-3698-4F8D-BB27-36C8D40456C3}" destId="{D4B89E3C-017B-41D1-953C-DC1ADAFAA844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1C2D29-E38F-4D69-8826-0C31CF1DB80C}">
      <dsp:nvSpPr>
        <dsp:cNvPr id="0" name=""/>
        <dsp:cNvSpPr/>
      </dsp:nvSpPr>
      <dsp:spPr>
        <a:xfrm>
          <a:off x="0" y="514"/>
          <a:ext cx="106680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A286E7-BE44-4454-B4B6-7EE75F412D61}">
      <dsp:nvSpPr>
        <dsp:cNvPr id="0" name=""/>
        <dsp:cNvSpPr/>
      </dsp:nvSpPr>
      <dsp:spPr>
        <a:xfrm>
          <a:off x="0" y="514"/>
          <a:ext cx="10668000" cy="8435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kern="1200"/>
            <a:t>Self-Monitoring, Analysis and Reporting Technology</a:t>
          </a:r>
          <a:endParaRPr lang="en-US" sz="2300" kern="1200"/>
        </a:p>
      </dsp:txBody>
      <dsp:txXfrm>
        <a:off x="0" y="514"/>
        <a:ext cx="10668000" cy="843508"/>
      </dsp:txXfrm>
    </dsp:sp>
    <dsp:sp modelId="{8E062C89-BDEC-43B1-A116-DDDA0B2BA660}">
      <dsp:nvSpPr>
        <dsp:cNvPr id="0" name=""/>
        <dsp:cNvSpPr/>
      </dsp:nvSpPr>
      <dsp:spPr>
        <a:xfrm>
          <a:off x="0" y="844022"/>
          <a:ext cx="106680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7EE379-C5BD-4592-9C80-F05F79E38E38}">
      <dsp:nvSpPr>
        <dsp:cNvPr id="0" name=""/>
        <dsp:cNvSpPr/>
      </dsp:nvSpPr>
      <dsp:spPr>
        <a:xfrm>
          <a:off x="0" y="844022"/>
          <a:ext cx="10668000" cy="8435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/>
            <a:t>Разработана: 1995г. Компаниями: IBM, Compaq, Seagate, WD</a:t>
          </a:r>
          <a:endParaRPr lang="en-US" sz="2300" kern="1200"/>
        </a:p>
      </dsp:txBody>
      <dsp:txXfrm>
        <a:off x="0" y="844022"/>
        <a:ext cx="10668000" cy="843508"/>
      </dsp:txXfrm>
    </dsp:sp>
    <dsp:sp modelId="{3BF0317F-5B50-47DA-84C3-E3DCCDDC89F9}">
      <dsp:nvSpPr>
        <dsp:cNvPr id="0" name=""/>
        <dsp:cNvSpPr/>
      </dsp:nvSpPr>
      <dsp:spPr>
        <a:xfrm>
          <a:off x="0" y="1687530"/>
          <a:ext cx="106680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2298CA-1EBF-40FE-954D-398A82B94672}">
      <dsp:nvSpPr>
        <dsp:cNvPr id="0" name=""/>
        <dsp:cNvSpPr/>
      </dsp:nvSpPr>
      <dsp:spPr>
        <a:xfrm>
          <a:off x="0" y="1687530"/>
          <a:ext cx="10668000" cy="8435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/>
            <a:t>Цель: отслеживать основные характеристики накопителя для предсказания отказов и предотвращения потери данных</a:t>
          </a:r>
          <a:endParaRPr lang="en-US" sz="2300" kern="1200"/>
        </a:p>
      </dsp:txBody>
      <dsp:txXfrm>
        <a:off x="0" y="1687530"/>
        <a:ext cx="10668000" cy="843508"/>
      </dsp:txXfrm>
    </dsp:sp>
    <dsp:sp modelId="{333576CC-9FA2-4D78-8F0D-5C7D633EB980}">
      <dsp:nvSpPr>
        <dsp:cNvPr id="0" name=""/>
        <dsp:cNvSpPr/>
      </dsp:nvSpPr>
      <dsp:spPr>
        <a:xfrm>
          <a:off x="0" y="2531039"/>
          <a:ext cx="106680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7B1FED-92F9-454F-BB73-84EE457DA2FF}">
      <dsp:nvSpPr>
        <dsp:cNvPr id="0" name=""/>
        <dsp:cNvSpPr/>
      </dsp:nvSpPr>
      <dsp:spPr>
        <a:xfrm>
          <a:off x="0" y="2531039"/>
          <a:ext cx="10668000" cy="8435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/>
            <a:t>Создавались изначально для HDD накопителей.</a:t>
          </a:r>
          <a:endParaRPr lang="en-US" sz="2300" kern="1200"/>
        </a:p>
      </dsp:txBody>
      <dsp:txXfrm>
        <a:off x="0" y="2531039"/>
        <a:ext cx="10668000" cy="843508"/>
      </dsp:txXfrm>
    </dsp:sp>
    <dsp:sp modelId="{4C7456C9-637C-44E5-8921-0978B47C0E92}">
      <dsp:nvSpPr>
        <dsp:cNvPr id="0" name=""/>
        <dsp:cNvSpPr/>
      </dsp:nvSpPr>
      <dsp:spPr>
        <a:xfrm>
          <a:off x="0" y="3374547"/>
          <a:ext cx="106680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6145C1-2D45-46A2-A28D-8D7B5F8C36E2}">
      <dsp:nvSpPr>
        <dsp:cNvPr id="0" name=""/>
        <dsp:cNvSpPr/>
      </dsp:nvSpPr>
      <dsp:spPr>
        <a:xfrm>
          <a:off x="0" y="3374547"/>
          <a:ext cx="10668000" cy="8435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/>
            <a:t>Работает с аппаратными датчиками устройства и включена в прошивку накопителя, предоставляя данные через программный интерфейс</a:t>
          </a:r>
          <a:endParaRPr lang="en-US" sz="2300" kern="1200"/>
        </a:p>
      </dsp:txBody>
      <dsp:txXfrm>
        <a:off x="0" y="3374547"/>
        <a:ext cx="10668000" cy="8435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707BE7-DD90-4743-86A4-CFE9807BCE6F}">
      <dsp:nvSpPr>
        <dsp:cNvPr id="0" name=""/>
        <dsp:cNvSpPr/>
      </dsp:nvSpPr>
      <dsp:spPr>
        <a:xfrm>
          <a:off x="0" y="1719466"/>
          <a:ext cx="2207883" cy="3091036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2135" tIns="330200" rIns="172135" bIns="33020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Arial"/>
              <a:cs typeface="Arial"/>
            </a:rPr>
            <a:t>Отслеживание параметров работы накопителя данных:</a:t>
          </a:r>
          <a:endParaRPr lang="en-US" sz="1400" kern="1200" dirty="0">
            <a:latin typeface="Arial"/>
            <a:cs typeface="Arial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100" kern="1200" dirty="0">
              <a:latin typeface="Arial"/>
              <a:cs typeface="Arial"/>
            </a:rPr>
            <a:t>Температура</a:t>
          </a:r>
          <a:endParaRPr lang="en-US" sz="1100" kern="1200" dirty="0">
            <a:latin typeface="Arial"/>
            <a:cs typeface="Arial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100" kern="1200" dirty="0">
              <a:latin typeface="Arial"/>
              <a:cs typeface="Arial"/>
            </a:rPr>
            <a:t>Ошибки I/O</a:t>
          </a:r>
          <a:endParaRPr lang="en-US" sz="1100" kern="1200" dirty="0">
            <a:latin typeface="Arial"/>
            <a:cs typeface="Arial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100" kern="1200" dirty="0">
              <a:latin typeface="Arial"/>
              <a:cs typeface="Arial"/>
            </a:rPr>
            <a:t>Износ секторов</a:t>
          </a:r>
          <a:endParaRPr lang="en-US" sz="1100" kern="1200" dirty="0">
            <a:latin typeface="Arial"/>
            <a:cs typeface="Arial"/>
          </a:endParaRPr>
        </a:p>
      </dsp:txBody>
      <dsp:txXfrm>
        <a:off x="0" y="2894060"/>
        <a:ext cx="2207883" cy="1854621"/>
      </dsp:txXfrm>
    </dsp:sp>
    <dsp:sp modelId="{2E61E565-2264-429E-AEB9-6824C62EAEBC}">
      <dsp:nvSpPr>
        <dsp:cNvPr id="0" name=""/>
        <dsp:cNvSpPr/>
      </dsp:nvSpPr>
      <dsp:spPr>
        <a:xfrm>
          <a:off x="640286" y="2028569"/>
          <a:ext cx="927310" cy="92731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297" tIns="12700" rIns="72297" bIns="1270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/>
            <a:t>1</a:t>
          </a:r>
        </a:p>
      </dsp:txBody>
      <dsp:txXfrm>
        <a:off x="776087" y="2164370"/>
        <a:ext cx="655708" cy="655708"/>
      </dsp:txXfrm>
    </dsp:sp>
    <dsp:sp modelId="{57433024-F7F5-4C4F-A204-26D2CA5E9C81}">
      <dsp:nvSpPr>
        <dsp:cNvPr id="0" name=""/>
        <dsp:cNvSpPr/>
      </dsp:nvSpPr>
      <dsp:spPr>
        <a:xfrm>
          <a:off x="0" y="4810430"/>
          <a:ext cx="2207883" cy="72"/>
        </a:xfrm>
        <a:prstGeom prst="rect">
          <a:avLst/>
        </a:prstGeom>
        <a:solidFill>
          <a:schemeClr val="accent5">
            <a:hueOff val="-1351709"/>
            <a:satOff val="-3484"/>
            <a:lumOff val="-2353"/>
            <a:alphaOff val="0"/>
          </a:schemeClr>
        </a:solidFill>
        <a:ln w="12700" cap="flat" cmpd="sng" algn="ctr">
          <a:solidFill>
            <a:schemeClr val="accent5">
              <a:hueOff val="-1351709"/>
              <a:satOff val="-3484"/>
              <a:lumOff val="-23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CA4D9B-0C45-400F-8919-61123BB0C25C}">
      <dsp:nvSpPr>
        <dsp:cNvPr id="0" name=""/>
        <dsp:cNvSpPr/>
      </dsp:nvSpPr>
      <dsp:spPr>
        <a:xfrm>
          <a:off x="2428671" y="1719466"/>
          <a:ext cx="2207883" cy="3091036"/>
        </a:xfrm>
        <a:prstGeom prst="rect">
          <a:avLst/>
        </a:prstGeom>
        <a:solidFill>
          <a:schemeClr val="accent5">
            <a:tint val="40000"/>
            <a:alpha val="90000"/>
            <a:hueOff val="-3369881"/>
            <a:satOff val="-11416"/>
            <a:lumOff val="-1464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3369881"/>
              <a:satOff val="-11416"/>
              <a:lumOff val="-146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2135" tIns="330200" rIns="172135" bIns="33020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Arial"/>
              <a:cs typeface="Arial"/>
            </a:rPr>
            <a:t>Сканирование накопителя и замена сомнительных секторов на более надежные</a:t>
          </a:r>
          <a:endParaRPr lang="en-US" sz="1400" kern="1200" dirty="0">
            <a:latin typeface="Arial"/>
            <a:cs typeface="Arial"/>
          </a:endParaRPr>
        </a:p>
      </dsp:txBody>
      <dsp:txXfrm>
        <a:off x="2428671" y="2894060"/>
        <a:ext cx="2207883" cy="1854621"/>
      </dsp:txXfrm>
    </dsp:sp>
    <dsp:sp modelId="{1D788E4F-39C8-440E-9CCD-B71BC7E85DDA}">
      <dsp:nvSpPr>
        <dsp:cNvPr id="0" name=""/>
        <dsp:cNvSpPr/>
      </dsp:nvSpPr>
      <dsp:spPr>
        <a:xfrm>
          <a:off x="3068957" y="2028569"/>
          <a:ext cx="927310" cy="927310"/>
        </a:xfrm>
        <a:prstGeom prst="ellipse">
          <a:avLst/>
        </a:prstGeom>
        <a:solidFill>
          <a:schemeClr val="accent5">
            <a:hueOff val="-2703417"/>
            <a:satOff val="-6968"/>
            <a:lumOff val="-4706"/>
            <a:alphaOff val="0"/>
          </a:schemeClr>
        </a:solidFill>
        <a:ln w="12700" cap="flat" cmpd="sng" algn="ctr">
          <a:solidFill>
            <a:schemeClr val="accent5">
              <a:hueOff val="-2703417"/>
              <a:satOff val="-6968"/>
              <a:lumOff val="-47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297" tIns="12700" rIns="72297" bIns="1270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/>
            <a:t>2</a:t>
          </a:r>
        </a:p>
      </dsp:txBody>
      <dsp:txXfrm>
        <a:off x="3204758" y="2164370"/>
        <a:ext cx="655708" cy="655708"/>
      </dsp:txXfrm>
    </dsp:sp>
    <dsp:sp modelId="{3497C45B-3579-4FEB-A95D-7F0AB5DD09FD}">
      <dsp:nvSpPr>
        <dsp:cNvPr id="0" name=""/>
        <dsp:cNvSpPr/>
      </dsp:nvSpPr>
      <dsp:spPr>
        <a:xfrm>
          <a:off x="2428671" y="4810430"/>
          <a:ext cx="2207883" cy="72"/>
        </a:xfrm>
        <a:prstGeom prst="rect">
          <a:avLst/>
        </a:prstGeom>
        <a:solidFill>
          <a:schemeClr val="accent5">
            <a:hueOff val="-4055126"/>
            <a:satOff val="-10451"/>
            <a:lumOff val="-7059"/>
            <a:alphaOff val="0"/>
          </a:schemeClr>
        </a:solidFill>
        <a:ln w="12700" cap="flat" cmpd="sng" algn="ctr">
          <a:solidFill>
            <a:schemeClr val="accent5">
              <a:hueOff val="-4055126"/>
              <a:satOff val="-10451"/>
              <a:lumOff val="-705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7AFF2D-F239-41F7-BC9D-0A7EF754CA73}">
      <dsp:nvSpPr>
        <dsp:cNvPr id="0" name=""/>
        <dsp:cNvSpPr/>
      </dsp:nvSpPr>
      <dsp:spPr>
        <a:xfrm>
          <a:off x="4857342" y="1719466"/>
          <a:ext cx="2207883" cy="3091036"/>
        </a:xfrm>
        <a:prstGeom prst="rect">
          <a:avLst/>
        </a:prstGeom>
        <a:solidFill>
          <a:schemeClr val="accent5">
            <a:tint val="40000"/>
            <a:alpha val="90000"/>
            <a:hueOff val="-6739762"/>
            <a:satOff val="-22832"/>
            <a:lumOff val="-2928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6739762"/>
              <a:satOff val="-22832"/>
              <a:lumOff val="-29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2135" tIns="330200" rIns="172135" bIns="33020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latin typeface="Arial"/>
              <a:cs typeface="Arial"/>
            </a:rPr>
            <a:t>Оценка характеристик накопителя по шкале:</a:t>
          </a:r>
          <a:endParaRPr lang="en-US" sz="1400" kern="1200" dirty="0">
            <a:latin typeface="Arial"/>
            <a:cs typeface="Arial"/>
          </a:endParaRP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100" kern="1200" dirty="0">
              <a:latin typeface="Arial"/>
              <a:cs typeface="Arial"/>
            </a:rPr>
            <a:t> от 0 (поврежден)</a:t>
          </a:r>
          <a:endParaRPr lang="en-US" sz="1100" kern="1200" dirty="0">
            <a:latin typeface="Arial"/>
            <a:cs typeface="Arial"/>
          </a:endParaRPr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100" kern="1200" dirty="0">
              <a:latin typeface="Arial"/>
              <a:cs typeface="Arial"/>
            </a:rPr>
            <a:t> до 100 (исправен, ухудшений нет)</a:t>
          </a:r>
        </a:p>
      </dsp:txBody>
      <dsp:txXfrm>
        <a:off x="4857342" y="2894060"/>
        <a:ext cx="2207883" cy="1854621"/>
      </dsp:txXfrm>
    </dsp:sp>
    <dsp:sp modelId="{F97F824F-2AAA-40D7-95CC-D1AEA6938AD7}">
      <dsp:nvSpPr>
        <dsp:cNvPr id="0" name=""/>
        <dsp:cNvSpPr/>
      </dsp:nvSpPr>
      <dsp:spPr>
        <a:xfrm>
          <a:off x="5497628" y="2028569"/>
          <a:ext cx="927310" cy="927310"/>
        </a:xfrm>
        <a:prstGeom prst="ellipse">
          <a:avLst/>
        </a:prstGeom>
        <a:solidFill>
          <a:schemeClr val="accent5">
            <a:hueOff val="-5406834"/>
            <a:satOff val="-13935"/>
            <a:lumOff val="-9412"/>
            <a:alphaOff val="0"/>
          </a:schemeClr>
        </a:solidFill>
        <a:ln w="12700" cap="flat" cmpd="sng" algn="ctr">
          <a:solidFill>
            <a:schemeClr val="accent5">
              <a:hueOff val="-5406834"/>
              <a:satOff val="-13935"/>
              <a:lumOff val="-941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297" tIns="12700" rIns="72297" bIns="1270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/>
            <a:t>3</a:t>
          </a:r>
        </a:p>
      </dsp:txBody>
      <dsp:txXfrm>
        <a:off x="5633429" y="2164370"/>
        <a:ext cx="655708" cy="655708"/>
      </dsp:txXfrm>
    </dsp:sp>
    <dsp:sp modelId="{9E53C4C7-E0FF-4DD5-82CC-CB0D18E7B151}">
      <dsp:nvSpPr>
        <dsp:cNvPr id="0" name=""/>
        <dsp:cNvSpPr/>
      </dsp:nvSpPr>
      <dsp:spPr>
        <a:xfrm>
          <a:off x="4857342" y="4810430"/>
          <a:ext cx="2207883" cy="72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DD129-A8C2-419E-B641-6CC90F5073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4000"/>
            <a:ext cx="10668000" cy="22860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B33C04-8A23-4499-A6EF-1D190F0FB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1999"/>
            <a:ext cx="10668000" cy="15240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A99FB-5674-4BC5-949F-8D45EC167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63CF93-DD67-4FE2-8083-864693FE8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5E934-32B6-44B1-9622-67F30BDA3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32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A5B09-FC60-445F-8A12-79869BEC6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219F7-87F2-409F-BB0B-8FE9270C98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C2BB8-59E0-4EB2-B3BE-59D8641E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6984E-C0DE-461B-8011-8FC31B0EE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E7C03-68D3-445E-A5A2-8A935CFC9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334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21F0D7-112D-48B1-B32B-170B1AA2B5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3998" y="761999"/>
            <a:ext cx="2286000" cy="5334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27A7C1-8E5B-41DA-9802-F242D382B6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1" y="761999"/>
            <a:ext cx="7619999" cy="5334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61CC7-F5B1-464A-8127-60645FB21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94302-B381-4F37-A9FF-5CC551917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07151-541F-4104-B989-83A9DCA6E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758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AF011-A499-4054-89BF-A4800A68F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FB6E8-D956-45B5-9B4A-9D31DF466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DB9DB-9E62-4292-915C-1DD413474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462F1-BC30-4172-8353-363123A1D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2EE8A-96DF-4D7D-B434-778324756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446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8453A-F2B4-4EDB-B8FA-150267BC1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10668000" cy="3038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46C51-ADF1-48FC-A4D9-38C369E78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3"/>
            <a:ext cx="10668000" cy="15065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43B56-4DC7-490B-AEFD-55ED1ECFF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738F8-C4B2-41D8-B627-A6DDB24B2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43D49-23F8-4C4B-9C30-EDC030EE6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404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5556D-6916-42E6-8820-8A0D328A5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747A5-C962-477F-89AA-A32385D579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2285999"/>
            <a:ext cx="5151119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D08312-30FC-44D8-B2A9-B5CAAD9F0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8879" y="2285999"/>
            <a:ext cx="5151121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ED84EB-AF90-4F19-A376-0FE5E50F9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38ED0-2789-41E4-A36E-83F92CA2E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221A83-6D60-45F0-9173-5F6D2438B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840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FFAE2-03F4-4A94-86C4-9305B237C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BAC5A5-E184-46B6-8AB5-C8E132D36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5999"/>
            <a:ext cx="5151119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DCFE87-5D80-45CB-9D13-DFC9AFCEC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0" y="3048000"/>
            <a:ext cx="5151119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AC1E5A-8423-4749-8EDA-E13425F696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8878" y="2286000"/>
            <a:ext cx="5151122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832AAA-4BB8-4A3D-9C79-516F82F800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8878" y="3048000"/>
            <a:ext cx="5151122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0BEC63-51D3-4C70-B804-BE9EF765A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5CA295-8563-402F-92C3-1F20C977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FA5918-109D-4342-84C0-9774A52C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52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F2662-CBD1-4498-9B6E-2961F5EF1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F739AE-8101-4C18-8CF3-911BDF397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EB1C88-D181-449C-9BE1-E85068C1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38A2C9-E93B-4F0A-A021-9E3AEBC3F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589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0AE8D9-9B42-438E-ADA6-CCFE45788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F792B9-A8AF-4E13-8A25-741E89691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3A2CF6-DBC5-4491-B213-B3CD09D31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68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27076-58C8-494C-B6B1-DC86F62DD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1998"/>
            <a:ext cx="3810000" cy="1524002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29E36-0340-452F-8D0A-1BC3F3A38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1"/>
            <a:ext cx="609600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051C2E-E587-45E8-BDB1-DFF2F2791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2286000"/>
            <a:ext cx="3810000" cy="38100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1D993-DEDD-470E-B48B-CB053A55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26C64-7401-4CA4-859F-74472AF86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108F41-F1F6-431C-9B45-8A447F188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518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104FB-422C-4023-9381-EB12F1582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762000"/>
            <a:ext cx="3809999" cy="15240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BA3AA-DE44-4B1F-91D1-09F67B89B9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0" y="762001"/>
            <a:ext cx="6021388" cy="5334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27B131-5117-4106-80DB-2AB208C4C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2286000"/>
            <a:ext cx="3809999" cy="3810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3918A-7F23-4C72-8E80-591324A30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071C8-76FE-4B83-8317-BD53C7C84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23681A-6F29-48FC-9409-319ED3E96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830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6EF5A53-0A64-4CA5-B9C7-1CB97CB5CF1C}"/>
              </a:ext>
            </a:extLst>
          </p:cNvPr>
          <p:cNvSpPr/>
          <p:nvPr/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4ABFBEA-4EB0-4D02-A2C0-1733CD3D6F12}"/>
              </a:ext>
            </a:extLst>
          </p:cNvPr>
          <p:cNvSpPr/>
          <p:nvPr/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9E083F6-57F4-487B-A766-EA0462B1EED8}"/>
              </a:ext>
            </a:extLst>
          </p:cNvPr>
          <p:cNvSpPr/>
          <p:nvPr/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A2F988-7148-4375-83D8-12EE5EBC7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896238-C5B3-4F3C-97FA-890E1A51A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6000"/>
            <a:ext cx="10668000" cy="38180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E4474-0442-4E4B-9E5B-CA7B3951C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89165" y="194320"/>
            <a:ext cx="2040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76969C88-B244-455D-A017-012B25B1ACDD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26A98-F887-40E1-B9BA-9D93DE90E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1999" y="6356350"/>
            <a:ext cx="6612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C8119-73F6-4713-9AD3-3628DCDFB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07CE569E-9B7C-4CB9-AB80-C0841F922C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0749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14" r:id="rId4"/>
    <p:sldLayoutId id="2147483715" r:id="rId5"/>
    <p:sldLayoutId id="2147483720" r:id="rId6"/>
    <p:sldLayoutId id="2147483716" r:id="rId7"/>
    <p:sldLayoutId id="2147483717" r:id="rId8"/>
    <p:sldLayoutId id="2147483718" r:id="rId9"/>
    <p:sldLayoutId id="2147483719" r:id="rId10"/>
    <p:sldLayoutId id="214748372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5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96000" y="1524000"/>
            <a:ext cx="5334000" cy="2286000"/>
          </a:xfrm>
        </p:spPr>
        <p:txBody>
          <a:bodyPr>
            <a:normAutofit fontScale="90000"/>
          </a:bodyPr>
          <a:lstStyle/>
          <a:p>
            <a:pPr algn="l"/>
            <a:r>
              <a:rPr lang="ru-RU" sz="4400" dirty="0"/>
              <a:t>Технология</a:t>
            </a:r>
            <a:br>
              <a:rPr lang="ru-RU" sz="4400" dirty="0"/>
            </a:br>
            <a:r>
              <a:rPr lang="ru-RU" sz="4400" dirty="0"/>
              <a:t>S.M.A.R.T</a:t>
            </a:r>
            <a:br>
              <a:rPr lang="ru-RU" sz="4400" dirty="0"/>
            </a:br>
            <a:r>
              <a:rPr lang="ru-RU" sz="4400" dirty="0"/>
              <a:t>в системах хранения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096000" y="4571999"/>
            <a:ext cx="5334000" cy="15240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ru-RU" dirty="0">
                <a:solidFill>
                  <a:srgbClr val="FFFFFF">
                    <a:alpha val="70000"/>
                  </a:srgbClr>
                </a:solidFill>
              </a:rPr>
              <a:t>Блинов Дмитрий,</a:t>
            </a:r>
            <a:br>
              <a:rPr lang="ru-RU" dirty="0"/>
            </a:br>
            <a:r>
              <a:rPr lang="ru-RU" dirty="0">
                <a:solidFill>
                  <a:srgbClr val="FFFFFF">
                    <a:alpha val="70000"/>
                  </a:srgbClr>
                </a:solidFill>
              </a:rPr>
              <a:t>K4213c</a:t>
            </a:r>
          </a:p>
        </p:txBody>
      </p:sp>
      <p:pic>
        <p:nvPicPr>
          <p:cNvPr id="4" name="Picture 3" descr="Подключено мини-джойстиков арабских символов многоугольники фон">
            <a:extLst>
              <a:ext uri="{FF2B5EF4-FFF2-40B4-BE49-F238E27FC236}">
                <a16:creationId xmlns:a16="http://schemas.microsoft.com/office/drawing/2014/main" id="{1E9AAC4A-2655-DB13-664F-636E2A1C320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576" r="22392" b="10"/>
          <a:stretch/>
        </p:blipFill>
        <p:spPr>
          <a:xfrm>
            <a:off x="2" y="732510"/>
            <a:ext cx="5333999" cy="6125491"/>
          </a:xfrm>
          <a:custGeom>
            <a:avLst/>
            <a:gdLst/>
            <a:ahLst/>
            <a:cxnLst/>
            <a:rect l="l" t="t" r="r" b="b"/>
            <a:pathLst>
              <a:path w="5333999" h="6125491">
                <a:moveTo>
                  <a:pt x="0" y="0"/>
                </a:moveTo>
                <a:lnTo>
                  <a:pt x="201347" y="12133"/>
                </a:lnTo>
                <a:cubicBezTo>
                  <a:pt x="834520" y="59989"/>
                  <a:pt x="1489622" y="165274"/>
                  <a:pt x="2149412" y="288819"/>
                </a:cubicBezTo>
                <a:cubicBezTo>
                  <a:pt x="4194087" y="671477"/>
                  <a:pt x="4738431" y="1884930"/>
                  <a:pt x="5125148" y="3309606"/>
                </a:cubicBezTo>
                <a:cubicBezTo>
                  <a:pt x="5383961" y="4263563"/>
                  <a:pt x="5599841" y="5130569"/>
                  <a:pt x="4496734" y="5829050"/>
                </a:cubicBezTo>
                <a:cubicBezTo>
                  <a:pt x="4342061" y="5927011"/>
                  <a:pt x="4177261" y="6012425"/>
                  <a:pt x="4005032" y="6088102"/>
                </a:cubicBezTo>
                <a:lnTo>
                  <a:pt x="3915032" y="6125491"/>
                </a:lnTo>
                <a:lnTo>
                  <a:pt x="0" y="6125491"/>
                </a:lnTo>
                <a:close/>
              </a:path>
            </a:pathLst>
          </a:cu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EB7CBBE-178B-4DB3-AD92-DED458BAE7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52425"/>
            <a:ext cx="5185830" cy="6505576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</p:spTree>
    <p:extLst>
      <p:ext uri="{BB962C8B-B14F-4D97-AF65-F5344CB8AC3E}">
        <p14:creationId xmlns:p14="http://schemas.microsoft.com/office/powerpoint/2010/main" val="1351651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8">
            <a:extLst>
              <a:ext uri="{FF2B5EF4-FFF2-40B4-BE49-F238E27FC236}">
                <a16:creationId xmlns:a16="http://schemas.microsoft.com/office/drawing/2014/main" id="{987A0FBA-CC04-4256-A8EB-BB3C543E9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Рисунок 3" descr="Как проверить жесткий диск на ошибки: лучшие программы | Блог ANDPRO.RU">
            <a:extLst>
              <a:ext uri="{FF2B5EF4-FFF2-40B4-BE49-F238E27FC236}">
                <a16:creationId xmlns:a16="http://schemas.microsoft.com/office/drawing/2014/main" id="{4551FECB-B547-049B-5048-988680D71B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531" r="30090" b="2"/>
          <a:stretch/>
        </p:blipFill>
        <p:spPr>
          <a:xfrm>
            <a:off x="-8" y="762006"/>
            <a:ext cx="5948805" cy="6095979"/>
          </a:xfrm>
          <a:custGeom>
            <a:avLst/>
            <a:gdLst/>
            <a:ahLst/>
            <a:cxnLst/>
            <a:rect l="l" t="t" r="r" b="b"/>
            <a:pathLst>
              <a:path w="5948805" h="6095979">
                <a:moveTo>
                  <a:pt x="1573832" y="765"/>
                </a:moveTo>
                <a:cubicBezTo>
                  <a:pt x="1940190" y="-10734"/>
                  <a:pt x="2329345" y="109280"/>
                  <a:pt x="2734663" y="238687"/>
                </a:cubicBezTo>
                <a:cubicBezTo>
                  <a:pt x="4118244" y="680647"/>
                  <a:pt x="5296697" y="1302752"/>
                  <a:pt x="5668316" y="3639516"/>
                </a:cubicBezTo>
                <a:cubicBezTo>
                  <a:pt x="5788298" y="4393559"/>
                  <a:pt x="5890546" y="5142244"/>
                  <a:pt x="5937022" y="5865869"/>
                </a:cubicBezTo>
                <a:lnTo>
                  <a:pt x="5948805" y="6095979"/>
                </a:lnTo>
                <a:lnTo>
                  <a:pt x="0" y="6095979"/>
                </a:lnTo>
                <a:lnTo>
                  <a:pt x="0" y="1621672"/>
                </a:lnTo>
                <a:lnTo>
                  <a:pt x="36310" y="1518814"/>
                </a:lnTo>
                <a:cubicBezTo>
                  <a:pt x="109805" y="1321982"/>
                  <a:pt x="192755" y="1133640"/>
                  <a:pt x="287891" y="956872"/>
                </a:cubicBezTo>
                <a:cubicBezTo>
                  <a:pt x="669453" y="247734"/>
                  <a:pt x="1102800" y="15549"/>
                  <a:pt x="1573832" y="765"/>
                </a:cubicBezTo>
                <a:close/>
              </a:path>
            </a:pathLst>
          </a:custGeom>
        </p:spPr>
      </p:pic>
      <p:sp>
        <p:nvSpPr>
          <p:cNvPr id="14" name="Freeform: Shape 10">
            <a:extLst>
              <a:ext uri="{FF2B5EF4-FFF2-40B4-BE49-F238E27FC236}">
                <a16:creationId xmlns:a16="http://schemas.microsoft.com/office/drawing/2014/main" id="{A3BFB3E6-2D9E-4A5C-826F-44A91F5977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23838" y="538152"/>
            <a:ext cx="6095989" cy="6543686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A1F0874-D701-89DB-5678-1810040A61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1" y="3048000"/>
            <a:ext cx="4572000" cy="3048001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ru-RU" sz="2400"/>
              <a:t>Потеря данных</a:t>
            </a:r>
          </a:p>
          <a:p>
            <a:r>
              <a:rPr lang="ru-RU" sz="2400"/>
              <a:t>Отказ оборудования</a:t>
            </a:r>
          </a:p>
          <a:p>
            <a:r>
              <a:rPr lang="ru-RU" sz="2400"/>
              <a:t>Снижение производительности I/O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2A9BB0-FFA6-9C82-69B3-0FD291FD0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0" y="1523990"/>
            <a:ext cx="4572000" cy="1524010"/>
          </a:xfrm>
        </p:spPr>
        <p:txBody>
          <a:bodyPr anchor="t">
            <a:normAutofit/>
          </a:bodyPr>
          <a:lstStyle/>
          <a:p>
            <a:r>
              <a:rPr lang="ru-RU" sz="3200"/>
              <a:t>Проблемы устройств хранения данных</a:t>
            </a:r>
          </a:p>
        </p:txBody>
      </p:sp>
    </p:spTree>
    <p:extLst>
      <p:ext uri="{BB962C8B-B14F-4D97-AF65-F5344CB8AC3E}">
        <p14:creationId xmlns:p14="http://schemas.microsoft.com/office/powerpoint/2010/main" val="2606026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0F8AEC-7C62-C8F1-70B4-57C503A01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633470"/>
            <a:ext cx="10668000" cy="1524000"/>
          </a:xfrm>
        </p:spPr>
        <p:txBody>
          <a:bodyPr/>
          <a:lstStyle/>
          <a:p>
            <a:r>
              <a:rPr lang="ru-RU" dirty="0"/>
              <a:t>S.M.A.R.T</a:t>
            </a:r>
          </a:p>
        </p:txBody>
      </p:sp>
      <p:graphicFrame>
        <p:nvGraphicFramePr>
          <p:cNvPr id="6" name="Объект 2">
            <a:extLst>
              <a:ext uri="{FF2B5EF4-FFF2-40B4-BE49-F238E27FC236}">
                <a16:creationId xmlns:a16="http://schemas.microsoft.com/office/drawing/2014/main" id="{4A3FCE75-77FD-E0BC-BAB5-DAE21048B2B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62000" y="2041585"/>
          <a:ext cx="10668000" cy="42185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62056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8">
            <a:extLst>
              <a:ext uri="{FF2B5EF4-FFF2-40B4-BE49-F238E27FC236}">
                <a16:creationId xmlns:a16="http://schemas.microsoft.com/office/drawing/2014/main" id="{987A0FBA-CC04-4256-A8EB-BB3C543E9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: Shape 10">
            <a:extLst>
              <a:ext uri="{FF2B5EF4-FFF2-40B4-BE49-F238E27FC236}">
                <a16:creationId xmlns:a16="http://schemas.microsoft.com/office/drawing/2014/main" id="{F95E8271-D5FF-4A58-A151-6D825CF02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4939897" cy="3809999"/>
          </a:xfrm>
          <a:custGeom>
            <a:avLst/>
            <a:gdLst>
              <a:gd name="connsiteX0" fmla="*/ 0 w 4939897"/>
              <a:gd name="connsiteY0" fmla="*/ 0 h 1934415"/>
              <a:gd name="connsiteX1" fmla="*/ 4465929 w 4939897"/>
              <a:gd name="connsiteY1" fmla="*/ 0 h 1934415"/>
              <a:gd name="connsiteX2" fmla="*/ 4488924 w 4939897"/>
              <a:gd name="connsiteY2" fmla="*/ 19060 h 1934415"/>
              <a:gd name="connsiteX3" fmla="*/ 4930284 w 4939897"/>
              <a:gd name="connsiteY3" fmla="*/ 902192 h 1934415"/>
              <a:gd name="connsiteX4" fmla="*/ 4062070 w 4939897"/>
              <a:gd name="connsiteY4" fmla="*/ 1639180 h 1934415"/>
              <a:gd name="connsiteX5" fmla="*/ 2991177 w 4939897"/>
              <a:gd name="connsiteY5" fmla="*/ 1934355 h 1934415"/>
              <a:gd name="connsiteX6" fmla="*/ 1001442 w 4939897"/>
              <a:gd name="connsiteY6" fmla="*/ 1260124 h 1934415"/>
              <a:gd name="connsiteX7" fmla="*/ 294151 w 4939897"/>
              <a:gd name="connsiteY7" fmla="*/ 1060052 h 1934415"/>
              <a:gd name="connsiteX8" fmla="*/ 0 w 4939897"/>
              <a:gd name="connsiteY8" fmla="*/ 989104 h 1934415"/>
              <a:gd name="connsiteX9" fmla="*/ 0 w 4939897"/>
              <a:gd name="connsiteY9" fmla="*/ 0 h 1934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939897" h="1934415">
                <a:moveTo>
                  <a:pt x="0" y="0"/>
                </a:moveTo>
                <a:lnTo>
                  <a:pt x="4465929" y="0"/>
                </a:lnTo>
                <a:lnTo>
                  <a:pt x="4488924" y="19060"/>
                </a:lnTo>
                <a:cubicBezTo>
                  <a:pt x="4783094" y="277980"/>
                  <a:pt x="4987466" y="609911"/>
                  <a:pt x="4930284" y="902192"/>
                </a:cubicBezTo>
                <a:cubicBezTo>
                  <a:pt x="4861323" y="1254367"/>
                  <a:pt x="4448191" y="1461726"/>
                  <a:pt x="4062070" y="1639180"/>
                </a:cubicBezTo>
                <a:cubicBezTo>
                  <a:pt x="3741231" y="1786528"/>
                  <a:pt x="3401594" y="1937890"/>
                  <a:pt x="2991177" y="1934355"/>
                </a:cubicBezTo>
                <a:cubicBezTo>
                  <a:pt x="2307904" y="1928562"/>
                  <a:pt x="1665224" y="1509149"/>
                  <a:pt x="1001442" y="1260124"/>
                </a:cubicBezTo>
                <a:cubicBezTo>
                  <a:pt x="806589" y="1187040"/>
                  <a:pt x="560285" y="1124281"/>
                  <a:pt x="294151" y="1060052"/>
                </a:cubicBezTo>
                <a:lnTo>
                  <a:pt x="0" y="98910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1479D3-0519-1631-AF52-2DE77A6B3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750" y="762000"/>
            <a:ext cx="3853249" cy="2286000"/>
          </a:xfrm>
        </p:spPr>
        <p:txBody>
          <a:bodyPr anchor="t">
            <a:normAutofit/>
          </a:bodyPr>
          <a:lstStyle/>
          <a:p>
            <a:r>
              <a:rPr lang="ru-RU" sz="3200" dirty="0">
                <a:solidFill>
                  <a:srgbClr val="FFFFFF"/>
                </a:solidFill>
              </a:rPr>
              <a:t>Основные функции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E65E7DAE-0831-45F9-BBA2-9BBD2E397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F493E929-55A8-46F3-836C-1C37C8975B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graphicFrame>
        <p:nvGraphicFramePr>
          <p:cNvPr id="10" name="Объект 2">
            <a:extLst>
              <a:ext uri="{FF2B5EF4-FFF2-40B4-BE49-F238E27FC236}">
                <a16:creationId xmlns:a16="http://schemas.microsoft.com/office/drawing/2014/main" id="{44710683-22E9-2754-AC2B-43D371DD2E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1361422"/>
              </p:ext>
            </p:extLst>
          </p:nvPr>
        </p:nvGraphicFramePr>
        <p:xfrm>
          <a:off x="4798824" y="694563"/>
          <a:ext cx="7065226" cy="65299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09193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EC4274-16DF-9785-D4F6-073E1B8C7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Сообщение неисправностей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74E6D61-090E-80A5-BE5C-CC24744B73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296026"/>
            <a:ext cx="5915905" cy="3818083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ru-RU" dirty="0">
                <a:solidFill>
                  <a:srgbClr val="FFFFFF">
                    <a:alpha val="70000"/>
                  </a:srgbClr>
                </a:solidFill>
              </a:rPr>
              <a:t>Информация предоставляется в виде </a:t>
            </a:r>
            <a:r>
              <a:rPr lang="ru-RU" dirty="0">
                <a:solidFill>
                  <a:srgbClr val="FFFFFF">
                    <a:alpha val="70000"/>
                  </a:srgbClr>
                </a:solidFill>
                <a:ea typeface="+mn-lt"/>
                <a:cs typeface="+mn-lt"/>
              </a:rPr>
              <a:t>S.M.A.R.T.-таблиц: атрибут - значение.</a:t>
            </a:r>
          </a:p>
          <a:p>
            <a:r>
              <a:rPr lang="ru-RU" dirty="0">
                <a:solidFill>
                  <a:srgbClr val="FFFFFF">
                    <a:alpha val="70000"/>
                  </a:srgbClr>
                </a:solidFill>
                <a:ea typeface="+mn-lt"/>
                <a:cs typeface="+mn-lt"/>
              </a:rPr>
              <a:t>Считывание информации реализуется по средством специальных программ, считывающих данные из S.M.A.R.T, например </a:t>
            </a:r>
            <a:r>
              <a:rPr lang="ru-RU" dirty="0" err="1">
                <a:solidFill>
                  <a:srgbClr val="FFFFFF">
                    <a:alpha val="70000"/>
                  </a:srgbClr>
                </a:solidFill>
                <a:ea typeface="+mn-lt"/>
                <a:cs typeface="+mn-lt"/>
              </a:rPr>
              <a:t>smartctl</a:t>
            </a:r>
            <a:r>
              <a:rPr lang="ru-RU" dirty="0">
                <a:solidFill>
                  <a:srgbClr val="FFFFFF">
                    <a:alpha val="70000"/>
                  </a:srgbClr>
                </a:solidFill>
                <a:ea typeface="+mn-lt"/>
                <a:cs typeface="+mn-lt"/>
              </a:rPr>
              <a:t>.</a:t>
            </a:r>
            <a:br>
              <a:rPr lang="ru-RU" dirty="0">
                <a:solidFill>
                  <a:srgbClr val="FFFFFF">
                    <a:alpha val="70000"/>
                  </a:srgbClr>
                </a:solidFill>
                <a:ea typeface="+mn-lt"/>
                <a:cs typeface="+mn-lt"/>
              </a:rPr>
            </a:br>
            <a:r>
              <a:rPr lang="ru-RU" dirty="0">
                <a:solidFill>
                  <a:srgbClr val="FFFFFF">
                    <a:alpha val="70000"/>
                  </a:srgbClr>
                </a:solidFill>
                <a:ea typeface="+mn-lt"/>
                <a:cs typeface="+mn-lt"/>
              </a:rPr>
              <a:t>Подобные программы встроены в ОС, которые автоматически опрашивает информацию о состоянии диска.</a:t>
            </a:r>
          </a:p>
        </p:txBody>
      </p:sp>
      <p:sp>
        <p:nvSpPr>
          <p:cNvPr id="6" name="Объект 2">
            <a:extLst>
              <a:ext uri="{FF2B5EF4-FFF2-40B4-BE49-F238E27FC236}">
                <a16:creationId xmlns:a16="http://schemas.microsoft.com/office/drawing/2014/main" id="{05D2CBF9-AE05-C6F2-05DC-FA6C4FA76398}"/>
              </a:ext>
            </a:extLst>
          </p:cNvPr>
          <p:cNvSpPr txBox="1">
            <a:spLocks/>
          </p:cNvSpPr>
          <p:nvPr/>
        </p:nvSpPr>
        <p:spPr>
          <a:xfrm>
            <a:off x="6913164" y="2284601"/>
            <a:ext cx="4913650" cy="381373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25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>
                <a:solidFill>
                  <a:srgbClr val="FFFFFF">
                    <a:alpha val="70000"/>
                  </a:srgbClr>
                </a:solidFill>
                <a:ea typeface="+mn-lt"/>
                <a:cs typeface="+mn-lt"/>
              </a:rPr>
              <a:t>Примеры характеристик:</a:t>
            </a:r>
          </a:p>
          <a:p>
            <a:pPr marL="514350" indent="-514350">
              <a:buAutoNum type="arabicPeriod"/>
            </a:pPr>
            <a:r>
              <a:rPr lang="ru-RU" dirty="0" err="1">
                <a:solidFill>
                  <a:srgbClr val="FFFFFF">
                    <a:alpha val="70000"/>
                  </a:srgbClr>
                </a:solidFill>
                <a:ea typeface="+mn-lt"/>
                <a:cs typeface="+mn-lt"/>
              </a:rPr>
              <a:t>Read</a:t>
            </a:r>
            <a:r>
              <a:rPr lang="ru-RU" dirty="0">
                <a:solidFill>
                  <a:srgbClr val="FFFFFF">
                    <a:alpha val="70000"/>
                  </a:srgbClr>
                </a:solidFill>
                <a:ea typeface="+mn-lt"/>
                <a:cs typeface="+mn-lt"/>
              </a:rPr>
              <a:t>/</a:t>
            </a:r>
            <a:r>
              <a:rPr lang="ru-RU" dirty="0" err="1">
                <a:solidFill>
                  <a:srgbClr val="FFFFFF">
                    <a:alpha val="70000"/>
                  </a:srgbClr>
                </a:solidFill>
                <a:ea typeface="+mn-lt"/>
                <a:cs typeface="+mn-lt"/>
              </a:rPr>
              <a:t>Write</a:t>
            </a:r>
            <a:r>
              <a:rPr lang="ru-RU" dirty="0">
                <a:solidFill>
                  <a:srgbClr val="FFFFFF">
                    <a:alpha val="70000"/>
                  </a:srgbClr>
                </a:solidFill>
                <a:ea typeface="+mn-lt"/>
                <a:cs typeface="+mn-lt"/>
              </a:rPr>
              <a:t> </a:t>
            </a:r>
            <a:r>
              <a:rPr lang="ru-RU" dirty="0" err="1">
                <a:solidFill>
                  <a:srgbClr val="FFFFFF">
                    <a:alpha val="70000"/>
                  </a:srgbClr>
                </a:solidFill>
                <a:ea typeface="+mn-lt"/>
                <a:cs typeface="+mn-lt"/>
              </a:rPr>
              <a:t>Error</a:t>
            </a:r>
            <a:r>
              <a:rPr lang="ru-RU" dirty="0">
                <a:solidFill>
                  <a:srgbClr val="FFFFFF">
                    <a:alpha val="70000"/>
                  </a:srgbClr>
                </a:solidFill>
                <a:ea typeface="+mn-lt"/>
                <a:cs typeface="+mn-lt"/>
              </a:rPr>
              <a:t> Rate - кол-во ошибок чтения/записи </a:t>
            </a:r>
            <a:endParaRPr lang="ru-RU" dirty="0">
              <a:solidFill>
                <a:srgbClr val="F2F2F2"/>
              </a:solidFill>
              <a:ea typeface="+mn-lt"/>
              <a:cs typeface="+mn-lt"/>
            </a:endParaRPr>
          </a:p>
          <a:p>
            <a:pPr marL="514350" indent="-514350">
              <a:buAutoNum type="arabicPeriod"/>
            </a:pPr>
            <a:r>
              <a:rPr lang="ru-RU" dirty="0" err="1">
                <a:solidFill>
                  <a:srgbClr val="FFFFFF">
                    <a:alpha val="70000"/>
                  </a:srgbClr>
                </a:solidFill>
                <a:ea typeface="+mn-lt"/>
                <a:cs typeface="+mn-lt"/>
              </a:rPr>
              <a:t>Throughput</a:t>
            </a:r>
            <a:r>
              <a:rPr lang="ru-RU" dirty="0">
                <a:solidFill>
                  <a:srgbClr val="FFFFFF">
                    <a:alpha val="70000"/>
                  </a:srgbClr>
                </a:solidFill>
                <a:ea typeface="+mn-lt"/>
                <a:cs typeface="+mn-lt"/>
              </a:rPr>
              <a:t> Performance - общая </a:t>
            </a:r>
            <a:r>
              <a:rPr lang="ru-RU" dirty="0" err="1">
                <a:solidFill>
                  <a:srgbClr val="FFFFFF">
                    <a:alpha val="70000"/>
                  </a:srgbClr>
                </a:solidFill>
                <a:ea typeface="+mn-lt"/>
                <a:cs typeface="+mn-lt"/>
              </a:rPr>
              <a:t>произв-сть</a:t>
            </a:r>
            <a:r>
              <a:rPr lang="ru-RU" dirty="0">
                <a:solidFill>
                  <a:srgbClr val="FFFFFF">
                    <a:alpha val="70000"/>
                  </a:srgbClr>
                </a:solidFill>
                <a:ea typeface="+mn-lt"/>
                <a:cs typeface="+mn-lt"/>
              </a:rPr>
              <a:t> диска</a:t>
            </a:r>
            <a:endParaRPr lang="ru-RU" dirty="0">
              <a:solidFill>
                <a:srgbClr val="FFFFFF">
                  <a:alpha val="70000"/>
                </a:srgbClr>
              </a:solidFill>
            </a:endParaRPr>
          </a:p>
          <a:p>
            <a:pPr marL="514350" indent="-514350">
              <a:buAutoNum type="arabicPeriod"/>
            </a:pPr>
            <a:r>
              <a:rPr lang="ru-RU" dirty="0">
                <a:solidFill>
                  <a:srgbClr val="FFFFFF">
                    <a:alpha val="70000"/>
                  </a:srgbClr>
                </a:solidFill>
                <a:ea typeface="+mn-lt"/>
                <a:cs typeface="+mn-lt"/>
              </a:rPr>
              <a:t>Device Power </a:t>
            </a:r>
            <a:r>
              <a:rPr lang="ru-RU" dirty="0" err="1">
                <a:solidFill>
                  <a:srgbClr val="FFFFFF">
                    <a:alpha val="70000"/>
                  </a:srgbClr>
                </a:solidFill>
                <a:ea typeface="+mn-lt"/>
                <a:cs typeface="+mn-lt"/>
              </a:rPr>
              <a:t>Cycle</a:t>
            </a:r>
            <a:r>
              <a:rPr lang="ru-RU" dirty="0">
                <a:solidFill>
                  <a:srgbClr val="FFFFFF">
                    <a:alpha val="70000"/>
                  </a:srgbClr>
                </a:solidFill>
                <a:ea typeface="+mn-lt"/>
                <a:cs typeface="+mn-lt"/>
              </a:rPr>
              <a:t> </a:t>
            </a:r>
            <a:r>
              <a:rPr lang="ru-RU" dirty="0" err="1">
                <a:solidFill>
                  <a:srgbClr val="FFFFFF">
                    <a:alpha val="70000"/>
                  </a:srgbClr>
                </a:solidFill>
                <a:ea typeface="+mn-lt"/>
                <a:cs typeface="+mn-lt"/>
              </a:rPr>
              <a:t>Count</a:t>
            </a:r>
            <a:r>
              <a:rPr lang="ru-RU" dirty="0">
                <a:solidFill>
                  <a:srgbClr val="FFFFFF">
                    <a:alpha val="70000"/>
                  </a:srgbClr>
                </a:solidFill>
                <a:ea typeface="+mn-lt"/>
                <a:cs typeface="+mn-lt"/>
              </a:rPr>
              <a:t> - кол-во циклов включения диска</a:t>
            </a:r>
            <a:endParaRPr lang="ru-RU" dirty="0">
              <a:solidFill>
                <a:srgbClr val="FFFFFF">
                  <a:alpha val="7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5545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86FF58-5161-095D-ED5B-3C4C13A5E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Примеры получения информации из S.M.A.R.T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FCE05D0-CE8A-F20B-6797-7AD945982128}"/>
              </a:ext>
            </a:extLst>
          </p:cNvPr>
          <p:cNvSpPr txBox="1"/>
          <p:nvPr/>
        </p:nvSpPr>
        <p:spPr>
          <a:xfrm>
            <a:off x="9742098" y="1719532"/>
            <a:ext cx="2239993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 err="1"/>
              <a:t>Утилиты</a:t>
            </a:r>
            <a:r>
              <a:rPr lang="en-US" b="1" dirty="0"/>
              <a:t>:</a:t>
            </a: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b="1" dirty="0" err="1"/>
              <a:t>Smartctl</a:t>
            </a:r>
            <a:endParaRPr lang="en-US" dirty="0" err="1"/>
          </a:p>
          <a:p>
            <a:pPr marL="285750" indent="-285750">
              <a:buFont typeface="Arial"/>
              <a:buChar char="•"/>
            </a:pPr>
            <a:r>
              <a:rPr lang="en-US" b="1" dirty="0" err="1"/>
              <a:t>CrystalDiskInfo</a:t>
            </a:r>
          </a:p>
          <a:p>
            <a:pPr marL="285750" indent="-285750">
              <a:buFont typeface="Arial"/>
              <a:buChar char="•"/>
            </a:pPr>
            <a:r>
              <a:rPr lang="en-US" b="1" dirty="0" err="1"/>
              <a:t>HWiNFO</a:t>
            </a:r>
            <a:endParaRPr lang="en-US" dirty="0" err="1"/>
          </a:p>
        </p:txBody>
      </p:sp>
      <p:pic>
        <p:nvPicPr>
          <p:cNvPr id="9" name="Рисунок 8" descr="Изображение выглядит как текст, снимок экрана, программное обеспечение, Мультимедийное программное обеспечение&#10;&#10;Автоматически созданное описание">
            <a:extLst>
              <a:ext uri="{FF2B5EF4-FFF2-40B4-BE49-F238E27FC236}">
                <a16:creationId xmlns:a16="http://schemas.microsoft.com/office/drawing/2014/main" id="{EC0139AD-C92B-4227-1A6D-41D18A5FD2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4554" y="1710906"/>
            <a:ext cx="5629949" cy="4543245"/>
          </a:xfrm>
          <a:prstGeom prst="rect">
            <a:avLst/>
          </a:prstGeom>
        </p:spPr>
      </p:pic>
      <p:pic>
        <p:nvPicPr>
          <p:cNvPr id="6" name="Объект 5" descr="Изображение выглядит как текст, снимок экрана, Шрифт, документ&#10;&#10;Автоматически созданное описание">
            <a:extLst>
              <a:ext uri="{FF2B5EF4-FFF2-40B4-BE49-F238E27FC236}">
                <a16:creationId xmlns:a16="http://schemas.microsoft.com/office/drawing/2014/main" id="{35443578-212D-E950-447C-33BA4050945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26826" y="3278038"/>
            <a:ext cx="5197934" cy="3314876"/>
          </a:xfrm>
        </p:spPr>
      </p:pic>
    </p:spTree>
    <p:extLst>
      <p:ext uri="{BB962C8B-B14F-4D97-AF65-F5344CB8AC3E}">
        <p14:creationId xmlns:p14="http://schemas.microsoft.com/office/powerpoint/2010/main" val="3138256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B102B7-A5E3-E144-199A-3D7C5AEAD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Плюсы и минусы S.M.A.R.T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73D8B4-5253-FF42-1D51-930B4ED272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286000"/>
            <a:ext cx="6196988" cy="4222034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>
                <a:solidFill>
                  <a:srgbClr val="FFFFFF">
                    <a:alpha val="70000"/>
                  </a:srgbClr>
                </a:solidFill>
              </a:rPr>
              <a:t>+  встроен в накопитель</a:t>
            </a:r>
          </a:p>
          <a:p>
            <a:pPr marL="0" indent="0">
              <a:buNone/>
            </a:pPr>
            <a:r>
              <a:rPr lang="ru-RU" dirty="0">
                <a:solidFill>
                  <a:srgbClr val="FFFFFF">
                    <a:alpha val="70000"/>
                  </a:srgbClr>
                </a:solidFill>
              </a:rPr>
              <a:t>+  предсказание отказов</a:t>
            </a:r>
          </a:p>
          <a:p>
            <a:pPr marL="0" indent="0">
              <a:buNone/>
            </a:pPr>
            <a:r>
              <a:rPr lang="ru-RU" dirty="0">
                <a:solidFill>
                  <a:srgbClr val="FFFFFF">
                    <a:alpha val="70000"/>
                  </a:srgbClr>
                </a:solidFill>
              </a:rPr>
              <a:t>+  исключение и замена</a:t>
            </a:r>
            <a:br>
              <a:rPr lang="ru-RU" dirty="0">
                <a:solidFill>
                  <a:srgbClr val="FFFFFF">
                    <a:alpha val="70000"/>
                  </a:srgbClr>
                </a:solidFill>
              </a:rPr>
            </a:br>
            <a:r>
              <a:rPr lang="ru-RU" dirty="0">
                <a:solidFill>
                  <a:srgbClr val="FFFFFF">
                    <a:alpha val="70000"/>
                  </a:srgbClr>
                </a:solidFill>
              </a:rPr>
              <a:t>     поврежденных </a:t>
            </a:r>
            <a:r>
              <a:rPr lang="ru-RU" dirty="0"/>
              <a:t>секторов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ru-RU" dirty="0">
                <a:solidFill>
                  <a:srgbClr val="FFFFFF">
                    <a:alpha val="70000"/>
                  </a:srgbClr>
                </a:solidFill>
              </a:rPr>
              <a:t>плохо адаптирована к RAID</a:t>
            </a:r>
            <a:br>
              <a:rPr lang="ru-RU" dirty="0">
                <a:solidFill>
                  <a:srgbClr val="FFFFFF">
                    <a:alpha val="70000"/>
                  </a:srgbClr>
                </a:solidFill>
              </a:rPr>
            </a:br>
            <a:r>
              <a:rPr lang="ru-RU" dirty="0">
                <a:solidFill>
                  <a:srgbClr val="FFFFFF">
                    <a:alpha val="70000"/>
                  </a:srgbClr>
                </a:solidFill>
              </a:rPr>
              <a:t>(зачастую не может сам определить диски)</a:t>
            </a:r>
          </a:p>
          <a:p>
            <a:pPr marL="457200" indent="-457200">
              <a:buFont typeface="Calibri"/>
              <a:buChar char="-"/>
            </a:pPr>
            <a:r>
              <a:rPr lang="ru-RU" dirty="0">
                <a:solidFill>
                  <a:srgbClr val="FFFFFF">
                    <a:alpha val="70000"/>
                  </a:srgbClr>
                </a:solidFill>
              </a:rPr>
              <a:t>требует доп. ПО для взаимодействия</a:t>
            </a:r>
          </a:p>
          <a:p>
            <a:pPr marL="457200" indent="-457200">
              <a:buFont typeface="Calibri"/>
              <a:buChar char="-"/>
            </a:pPr>
            <a:r>
              <a:rPr lang="ru-RU" dirty="0">
                <a:solidFill>
                  <a:srgbClr val="FFFFFF">
                    <a:alpha val="70000"/>
                  </a:srgbClr>
                </a:solidFill>
              </a:rPr>
              <a:t>ничего сам не сообщает</a:t>
            </a:r>
          </a:p>
          <a:p>
            <a:pPr marL="457200" indent="-457200">
              <a:buFont typeface="Calibri"/>
              <a:buChar char="-"/>
            </a:pPr>
            <a:endParaRPr lang="ru-RU" dirty="0">
              <a:solidFill>
                <a:srgbClr val="FFFFFF">
                  <a:alpha val="70000"/>
                </a:srgbClr>
              </a:solidFill>
            </a:endParaRPr>
          </a:p>
          <a:p>
            <a:pPr marL="0" indent="0">
              <a:buNone/>
            </a:pPr>
            <a:endParaRPr lang="ru-RU" dirty="0">
              <a:solidFill>
                <a:srgbClr val="FFFFFF">
                  <a:alpha val="70000"/>
                </a:srgbClr>
              </a:solidFill>
            </a:endParaRPr>
          </a:p>
          <a:p>
            <a:pPr marL="0" indent="0">
              <a:buNone/>
            </a:pPr>
            <a:endParaRPr lang="ru-RU" dirty="0">
              <a:solidFill>
                <a:srgbClr val="FFFFFF">
                  <a:alpha val="70000"/>
                </a:srgbClr>
              </a:solidFill>
            </a:endParaRPr>
          </a:p>
          <a:p>
            <a:pPr marL="0" indent="0">
              <a:buNone/>
            </a:pPr>
            <a:endParaRPr lang="ru-RU" dirty="0">
              <a:solidFill>
                <a:srgbClr val="FFFFFF">
                  <a:alpha val="70000"/>
                </a:srgbClr>
              </a:solidFill>
            </a:endParaRPr>
          </a:p>
          <a:p>
            <a:pPr marL="0" indent="0">
              <a:buNone/>
            </a:pPr>
            <a:endParaRPr lang="ru-RU" dirty="0">
              <a:solidFill>
                <a:srgbClr val="FFFFFF">
                  <a:alpha val="70000"/>
                </a:srgbClr>
              </a:solidFill>
            </a:endParaRPr>
          </a:p>
          <a:p>
            <a:pPr marL="0" indent="0">
              <a:buNone/>
            </a:pPr>
            <a:endParaRPr lang="ru-RU" dirty="0">
              <a:solidFill>
                <a:srgbClr val="FFFFFF">
                  <a:alpha val="70000"/>
                </a:srgb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0BD082F-E562-F809-0201-4B8F920D5775}"/>
              </a:ext>
            </a:extLst>
          </p:cNvPr>
          <p:cNvSpPr txBox="1"/>
          <p:nvPr/>
        </p:nvSpPr>
        <p:spPr>
          <a:xfrm>
            <a:off x="7405171" y="2282328"/>
            <a:ext cx="4184572" cy="43396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err="1">
                <a:solidFill>
                  <a:srgbClr val="CCCCCC"/>
                </a:solidFill>
                <a:latin typeface="Avenir Next LT Pro"/>
              </a:rPr>
              <a:t>Отсутствует</a:t>
            </a:r>
            <a:r>
              <a:rPr lang="en-US" sz="2400" dirty="0">
                <a:solidFill>
                  <a:srgbClr val="CCCCCC"/>
                </a:solidFill>
                <a:latin typeface="Avenir Next LT Pro"/>
              </a:rPr>
              <a:t> в USB-</a:t>
            </a:r>
            <a:r>
              <a:rPr lang="en-US" sz="2400" dirty="0" err="1">
                <a:solidFill>
                  <a:srgbClr val="CCCCCC"/>
                </a:solidFill>
                <a:latin typeface="Avenir Next LT Pro"/>
              </a:rPr>
              <a:t>накопителях</a:t>
            </a:r>
            <a:r>
              <a:rPr lang="en-US" sz="2400" dirty="0">
                <a:solidFill>
                  <a:srgbClr val="CCCCCC"/>
                </a:solidFill>
                <a:latin typeface="Avenir Next LT Pro"/>
              </a:rPr>
              <a:t>, eMMC и SD-</a:t>
            </a:r>
            <a:r>
              <a:rPr lang="en-US" sz="2400" dirty="0" err="1">
                <a:solidFill>
                  <a:srgbClr val="CCCCCC"/>
                </a:solidFill>
                <a:latin typeface="Avenir Next LT Pro"/>
              </a:rPr>
              <a:t>картах</a:t>
            </a:r>
            <a:r>
              <a:rPr lang="en-US" sz="2400" dirty="0">
                <a:solidFill>
                  <a:srgbClr val="CCCCCC"/>
                </a:solidFill>
                <a:latin typeface="Avenir Next LT Pro"/>
              </a:rPr>
              <a:t>, </a:t>
            </a:r>
            <a:r>
              <a:rPr lang="en-US" sz="2400" dirty="0" err="1">
                <a:solidFill>
                  <a:srgbClr val="CCCCCC"/>
                </a:solidFill>
                <a:latin typeface="Avenir Next LT Pro"/>
              </a:rPr>
              <a:t>из</a:t>
            </a:r>
            <a:r>
              <a:rPr lang="en-US" sz="2400" dirty="0">
                <a:solidFill>
                  <a:srgbClr val="CCCCCC"/>
                </a:solidFill>
                <a:latin typeface="Avenir Next LT Pro"/>
              </a:rPr>
              <a:t> </a:t>
            </a:r>
            <a:r>
              <a:rPr lang="en-US" sz="2400" dirty="0" err="1">
                <a:solidFill>
                  <a:srgbClr val="CCCCCC"/>
                </a:solidFill>
                <a:latin typeface="Avenir Next LT Pro"/>
              </a:rPr>
              <a:t>за</a:t>
            </a:r>
            <a:r>
              <a:rPr lang="en-US" sz="2400" dirty="0">
                <a:solidFill>
                  <a:srgbClr val="CCCCCC"/>
                </a:solidFill>
                <a:latin typeface="Avenir Next LT Pro"/>
              </a:rPr>
              <a:t> </a:t>
            </a:r>
            <a:r>
              <a:rPr lang="en-US" sz="2400" dirty="0" err="1">
                <a:solidFill>
                  <a:srgbClr val="CCCCCC"/>
                </a:solidFill>
                <a:latin typeface="Avenir Next LT Pro"/>
              </a:rPr>
              <a:t>особенностей</a:t>
            </a:r>
            <a:r>
              <a:rPr lang="en-US" sz="2400" dirty="0">
                <a:solidFill>
                  <a:srgbClr val="CCCCCC"/>
                </a:solidFill>
                <a:latin typeface="Avenir Next LT Pro"/>
              </a:rPr>
              <a:t> </a:t>
            </a:r>
            <a:r>
              <a:rPr lang="en-US" sz="2400" dirty="0" err="1">
                <a:solidFill>
                  <a:srgbClr val="CCCCCC"/>
                </a:solidFill>
                <a:latin typeface="Avenir Next LT Pro"/>
              </a:rPr>
              <a:t>реализации</a:t>
            </a:r>
            <a:r>
              <a:rPr lang="en-US" sz="2400" dirty="0">
                <a:solidFill>
                  <a:srgbClr val="CCCCCC"/>
                </a:solidFill>
                <a:latin typeface="Avenir Next LT Pro"/>
              </a:rPr>
              <a:t> </a:t>
            </a:r>
            <a:r>
              <a:rPr lang="en-US" sz="2400" dirty="0">
                <a:solidFill>
                  <a:srgbClr val="CCCCCC"/>
                </a:solidFill>
                <a:ea typeface="+mn-lt"/>
                <a:cs typeface="+mn-lt"/>
              </a:rPr>
              <a:t>USB Mass Storage device class</a:t>
            </a:r>
            <a:endParaRPr lang="en-US" sz="2400" dirty="0">
              <a:solidFill>
                <a:srgbClr val="CCCCCC"/>
              </a:solidFill>
              <a:latin typeface="Avenir Next LT Pro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 err="1">
                <a:solidFill>
                  <a:srgbClr val="CCCCCC"/>
                </a:solidFill>
                <a:latin typeface="Avenir Next LT Pro"/>
              </a:rPr>
              <a:t>Являясь</a:t>
            </a:r>
            <a:r>
              <a:rPr lang="en-US" sz="2400" dirty="0">
                <a:solidFill>
                  <a:srgbClr val="CCCCCC"/>
                </a:solidFill>
                <a:latin typeface="Avenir Next LT Pro"/>
              </a:rPr>
              <a:t> </a:t>
            </a:r>
            <a:r>
              <a:rPr lang="en-US" sz="2400" dirty="0" err="1">
                <a:solidFill>
                  <a:srgbClr val="CCCCCC"/>
                </a:solidFill>
                <a:latin typeface="Avenir Next LT Pro"/>
              </a:rPr>
              <a:t>стандартом</a:t>
            </a:r>
            <a:r>
              <a:rPr lang="en-US" sz="2400" dirty="0">
                <a:solidFill>
                  <a:srgbClr val="CCCCCC"/>
                </a:solidFill>
                <a:latin typeface="Avenir Next LT Pro"/>
              </a:rPr>
              <a:t>, </a:t>
            </a:r>
            <a:r>
              <a:rPr lang="en-US" sz="2400" dirty="0" err="1">
                <a:solidFill>
                  <a:srgbClr val="CCCCCC"/>
                </a:solidFill>
                <a:latin typeface="Avenir Next LT Pro"/>
              </a:rPr>
              <a:t>по</a:t>
            </a:r>
            <a:r>
              <a:rPr lang="en-US" sz="2400" dirty="0">
                <a:solidFill>
                  <a:srgbClr val="CCCCCC"/>
                </a:solidFill>
                <a:latin typeface="Avenir Next LT Pro"/>
              </a:rPr>
              <a:t> </a:t>
            </a:r>
            <a:r>
              <a:rPr lang="en-US" sz="2400" dirty="0" err="1">
                <a:solidFill>
                  <a:srgbClr val="CCCCCC"/>
                </a:solidFill>
                <a:latin typeface="Avenir Next LT Pro"/>
              </a:rPr>
              <a:t>разному</a:t>
            </a:r>
            <a:r>
              <a:rPr lang="en-US" sz="2400" dirty="0">
                <a:solidFill>
                  <a:srgbClr val="CCCCCC"/>
                </a:solidFill>
                <a:latin typeface="Avenir Next LT Pro"/>
              </a:rPr>
              <a:t> </a:t>
            </a:r>
            <a:r>
              <a:rPr lang="en-US" sz="2400" dirty="0" err="1">
                <a:solidFill>
                  <a:srgbClr val="CCCCCC"/>
                </a:solidFill>
                <a:latin typeface="Avenir Next LT Pro"/>
              </a:rPr>
              <a:t>реализуется</a:t>
            </a:r>
            <a:r>
              <a:rPr lang="en-US" sz="2400" dirty="0">
                <a:solidFill>
                  <a:srgbClr val="CCCCCC"/>
                </a:solidFill>
                <a:latin typeface="Avenir Next LT Pro"/>
              </a:rPr>
              <a:t> у </a:t>
            </a:r>
            <a:r>
              <a:rPr lang="en-US" sz="2400" dirty="0" err="1">
                <a:solidFill>
                  <a:srgbClr val="CCCCCC"/>
                </a:solidFill>
                <a:latin typeface="Avenir Next LT Pro"/>
              </a:rPr>
              <a:t>производителей</a:t>
            </a:r>
            <a:r>
              <a:rPr lang="en-US" sz="2400" dirty="0">
                <a:solidFill>
                  <a:srgbClr val="CCCCCC"/>
                </a:solidFill>
                <a:latin typeface="Avenir Next LT Pro"/>
              </a:rPr>
              <a:t>, </a:t>
            </a:r>
            <a:r>
              <a:rPr lang="en-US" sz="2400" dirty="0" err="1">
                <a:solidFill>
                  <a:srgbClr val="CCCCCC"/>
                </a:solidFill>
                <a:latin typeface="Avenir Next LT Pro"/>
              </a:rPr>
              <a:t>из-за</a:t>
            </a:r>
            <a:r>
              <a:rPr lang="en-US" sz="2400" dirty="0">
                <a:solidFill>
                  <a:srgbClr val="CCCCCC"/>
                </a:solidFill>
                <a:latin typeface="Avenir Next LT Pro"/>
              </a:rPr>
              <a:t> </a:t>
            </a:r>
            <a:r>
              <a:rPr lang="en-US" sz="2400" dirty="0" err="1">
                <a:solidFill>
                  <a:srgbClr val="CCCCCC"/>
                </a:solidFill>
                <a:latin typeface="Avenir Next LT Pro"/>
              </a:rPr>
              <a:t>чего</a:t>
            </a:r>
            <a:r>
              <a:rPr lang="en-US" sz="2400" dirty="0">
                <a:solidFill>
                  <a:srgbClr val="CCCCCC"/>
                </a:solidFill>
                <a:latin typeface="Avenir Next LT Pro"/>
              </a:rPr>
              <a:t> </a:t>
            </a:r>
            <a:r>
              <a:rPr lang="en-US" sz="2400" dirty="0" err="1">
                <a:solidFill>
                  <a:srgbClr val="CCCCCC"/>
                </a:solidFill>
                <a:latin typeface="Avenir Next LT Pro"/>
              </a:rPr>
              <a:t>возникают</a:t>
            </a:r>
            <a:r>
              <a:rPr lang="en-US" sz="2400" dirty="0">
                <a:solidFill>
                  <a:srgbClr val="CCCCCC"/>
                </a:solidFill>
                <a:latin typeface="Avenir Next LT Pro"/>
              </a:rPr>
              <a:t> </a:t>
            </a:r>
            <a:r>
              <a:rPr lang="en-US" sz="2400" dirty="0" err="1">
                <a:solidFill>
                  <a:srgbClr val="CCCCCC"/>
                </a:solidFill>
                <a:latin typeface="Avenir Next LT Pro"/>
              </a:rPr>
              <a:t>ошибки</a:t>
            </a:r>
            <a:r>
              <a:rPr lang="en-US" sz="2400" dirty="0">
                <a:solidFill>
                  <a:srgbClr val="CCCCCC"/>
                </a:solidFill>
                <a:latin typeface="Avenir Next LT Pro"/>
              </a:rPr>
              <a:t> в </a:t>
            </a:r>
            <a:r>
              <a:rPr lang="en-US" sz="2400" dirty="0" err="1">
                <a:solidFill>
                  <a:srgbClr val="CCCCCC"/>
                </a:solidFill>
                <a:latin typeface="Avenir Next LT Pro"/>
              </a:rPr>
              <a:t>чтении</a:t>
            </a:r>
            <a:r>
              <a:rPr lang="en-US" sz="2400" dirty="0">
                <a:solidFill>
                  <a:srgbClr val="CCCCCC"/>
                </a:solidFill>
                <a:latin typeface="Avenir Next LT Pro"/>
              </a:rPr>
              <a:t> </a:t>
            </a:r>
            <a:r>
              <a:rPr lang="en-US" sz="2400" dirty="0" err="1">
                <a:solidFill>
                  <a:srgbClr val="CCCCCC"/>
                </a:solidFill>
                <a:latin typeface="Avenir Next LT Pro"/>
              </a:rPr>
              <a:t>атрибутов</a:t>
            </a:r>
            <a:r>
              <a:rPr lang="en-US" sz="2400" dirty="0">
                <a:solidFill>
                  <a:srgbClr val="CCCCCC"/>
                </a:solidFill>
                <a:latin typeface="Avenir Next LT Pro"/>
              </a:rPr>
              <a:t> S.M.A.R.T</a:t>
            </a:r>
          </a:p>
          <a:p>
            <a:endParaRPr lang="en-US" b="1" dirty="0">
              <a:solidFill>
                <a:srgbClr val="CCCCCC"/>
              </a:solidFill>
              <a:latin typeface="Segoe WPC"/>
            </a:endParaRPr>
          </a:p>
          <a:p>
            <a:pPr>
              <a:buFont typeface="Arial"/>
            </a:pPr>
            <a:endParaRPr lang="en-US" b="1" dirty="0">
              <a:solidFill>
                <a:srgbClr val="CCCCCC"/>
              </a:solidFill>
              <a:latin typeface="Segoe WPC"/>
            </a:endParaRPr>
          </a:p>
        </p:txBody>
      </p:sp>
    </p:spTree>
    <p:extLst>
      <p:ext uri="{BB962C8B-B14F-4D97-AF65-F5344CB8AC3E}">
        <p14:creationId xmlns:p14="http://schemas.microsoft.com/office/powerpoint/2010/main" val="3991824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E2F2A9-4CB2-B19A-F5A4-EA94726E4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Выводы</a:t>
            </a:r>
          </a:p>
        </p:txBody>
      </p:sp>
      <p:pic>
        <p:nvPicPr>
          <p:cNvPr id="4" name="Объект 3" descr="Изображение выглядит как снимок экрана, Графика, шаблон, круг&#10;&#10;Автоматически созданное описание">
            <a:extLst>
              <a:ext uri="{FF2B5EF4-FFF2-40B4-BE49-F238E27FC236}">
                <a16:creationId xmlns:a16="http://schemas.microsoft.com/office/drawing/2014/main" id="{46BCE8C8-E207-2893-EB5D-066A599EEB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96769" y="1826205"/>
            <a:ext cx="1892607" cy="1864721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D0C4EA1-4877-131A-C170-7E763AD3C59F}"/>
              </a:ext>
            </a:extLst>
          </p:cNvPr>
          <p:cNvSpPr txBox="1"/>
          <p:nvPr/>
        </p:nvSpPr>
        <p:spPr>
          <a:xfrm>
            <a:off x="9025752" y="1075614"/>
            <a:ext cx="2833905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dirty="0"/>
              <a:t>Основные источники и полезные материалы:</a:t>
            </a:r>
          </a:p>
        </p:txBody>
      </p:sp>
      <p:pic>
        <p:nvPicPr>
          <p:cNvPr id="5" name="Рисунок 4" descr="Изображение выглядит как шаблон, снимок экрана, круг, Графика&#10;&#10;Автоматически созданное описание">
            <a:extLst>
              <a:ext uri="{FF2B5EF4-FFF2-40B4-BE49-F238E27FC236}">
                <a16:creationId xmlns:a16="http://schemas.microsoft.com/office/drawing/2014/main" id="{86DD3974-FB7C-336D-9C8D-BD38BA173D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01015" y="4230420"/>
            <a:ext cx="1902477" cy="195928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FB230A7-7B07-ABFE-00B8-B87D7F651DD4}"/>
              </a:ext>
            </a:extLst>
          </p:cNvPr>
          <p:cNvSpPr txBox="1"/>
          <p:nvPr/>
        </p:nvSpPr>
        <p:spPr>
          <a:xfrm>
            <a:off x="611436" y="2117075"/>
            <a:ext cx="8049657" cy="39703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rabicPeriod"/>
            </a:pPr>
            <a:r>
              <a:rPr lang="en-US" b="1" dirty="0" err="1"/>
              <a:t>Мониторинг</a:t>
            </a:r>
            <a:r>
              <a:rPr lang="en-US" b="1" dirty="0"/>
              <a:t> </a:t>
            </a:r>
            <a:r>
              <a:rPr lang="en-US" b="1" dirty="0" err="1"/>
              <a:t>состояния</a:t>
            </a:r>
            <a:r>
              <a:rPr lang="en-US" b="1" dirty="0"/>
              <a:t>:</a:t>
            </a:r>
            <a:br>
              <a:rPr lang="en-US" b="1" dirty="0"/>
            </a:br>
            <a:r>
              <a:rPr lang="en-US" dirty="0"/>
              <a:t>S.M.A.R.T. </a:t>
            </a:r>
            <a:r>
              <a:rPr lang="en-US" dirty="0" err="1"/>
              <a:t>отслеживает</a:t>
            </a:r>
            <a:r>
              <a:rPr lang="en-US" dirty="0"/>
              <a:t> </a:t>
            </a:r>
            <a:r>
              <a:rPr lang="en-US" dirty="0" err="1"/>
              <a:t>ключевые</a:t>
            </a:r>
            <a:r>
              <a:rPr lang="en-US" dirty="0"/>
              <a:t> </a:t>
            </a:r>
            <a:r>
              <a:rPr lang="en-US" dirty="0" err="1"/>
              <a:t>параметры</a:t>
            </a:r>
            <a:r>
              <a:rPr lang="en-US" dirty="0"/>
              <a:t> </a:t>
            </a:r>
            <a:r>
              <a:rPr lang="en-US" dirty="0" err="1"/>
              <a:t>работы</a:t>
            </a:r>
            <a:r>
              <a:rPr lang="en-US" dirty="0"/>
              <a:t> </a:t>
            </a:r>
            <a:r>
              <a:rPr lang="en-US" dirty="0" err="1"/>
              <a:t>накопителя</a:t>
            </a:r>
            <a:r>
              <a:rPr lang="en-US" dirty="0"/>
              <a:t>, </a:t>
            </a:r>
            <a:r>
              <a:rPr lang="en-US" dirty="0" err="1"/>
              <a:t>такие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температура</a:t>
            </a:r>
            <a:r>
              <a:rPr lang="en-US" dirty="0"/>
              <a:t>, </a:t>
            </a:r>
            <a:r>
              <a:rPr lang="en-US" dirty="0" err="1"/>
              <a:t>количество</a:t>
            </a:r>
            <a:r>
              <a:rPr lang="en-US" dirty="0"/>
              <a:t> </a:t>
            </a:r>
            <a:r>
              <a:rPr lang="en-US" dirty="0" err="1"/>
              <a:t>ошибок</a:t>
            </a:r>
            <a:r>
              <a:rPr lang="en-US" dirty="0"/>
              <a:t> </a:t>
            </a:r>
            <a:r>
              <a:rPr lang="en-US" dirty="0" err="1"/>
              <a:t>чтения</a:t>
            </a:r>
            <a:r>
              <a:rPr lang="en-US" dirty="0"/>
              <a:t>/</a:t>
            </a:r>
            <a:r>
              <a:rPr lang="en-US" dirty="0" err="1"/>
              <a:t>записи</a:t>
            </a:r>
            <a:r>
              <a:rPr lang="en-US" dirty="0"/>
              <a:t>, </a:t>
            </a:r>
            <a:r>
              <a:rPr lang="en-US" dirty="0" err="1"/>
              <a:t>время</a:t>
            </a:r>
            <a:r>
              <a:rPr lang="en-US" dirty="0"/>
              <a:t> </a:t>
            </a:r>
            <a:r>
              <a:rPr lang="en-US" dirty="0" err="1"/>
              <a:t>работы</a:t>
            </a:r>
            <a:r>
              <a:rPr lang="en-US" dirty="0"/>
              <a:t> и </a:t>
            </a:r>
            <a:r>
              <a:rPr lang="en-US" dirty="0" err="1"/>
              <a:t>другие</a:t>
            </a:r>
            <a:r>
              <a:rPr lang="en-US" dirty="0"/>
              <a:t>.</a:t>
            </a:r>
            <a:endParaRPr lang="ru-RU" dirty="0"/>
          </a:p>
          <a:p>
            <a:pPr marL="342900" indent="-342900">
              <a:buAutoNum type="arabicPeriod"/>
            </a:pPr>
            <a:r>
              <a:rPr lang="en-US" b="1" dirty="0" err="1"/>
              <a:t>Предсказание</a:t>
            </a:r>
            <a:r>
              <a:rPr lang="en-US" b="1" dirty="0"/>
              <a:t> </a:t>
            </a:r>
            <a:r>
              <a:rPr lang="en-US" b="1" dirty="0" err="1"/>
              <a:t>отказов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основе</a:t>
            </a:r>
            <a:r>
              <a:rPr lang="en-US" dirty="0"/>
              <a:t> </a:t>
            </a:r>
            <a:r>
              <a:rPr lang="en-US" dirty="0" err="1"/>
              <a:t>собранных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 S.M.A.R.T. </a:t>
            </a:r>
            <a:r>
              <a:rPr lang="en-US" dirty="0" err="1"/>
              <a:t>может</a:t>
            </a:r>
            <a:r>
              <a:rPr lang="en-US" dirty="0"/>
              <a:t> </a:t>
            </a:r>
            <a:r>
              <a:rPr lang="en-US" dirty="0" err="1"/>
              <a:t>предсказать</a:t>
            </a:r>
            <a:r>
              <a:rPr lang="en-US" dirty="0"/>
              <a:t> </a:t>
            </a:r>
            <a:r>
              <a:rPr lang="en-US" dirty="0" err="1"/>
              <a:t>возможные</a:t>
            </a:r>
            <a:r>
              <a:rPr lang="en-US" dirty="0"/>
              <a:t> </a:t>
            </a:r>
            <a:r>
              <a:rPr lang="en-US" dirty="0" err="1"/>
              <a:t>отказы</a:t>
            </a:r>
            <a:r>
              <a:rPr lang="en-US" dirty="0"/>
              <a:t> </a:t>
            </a:r>
            <a:r>
              <a:rPr lang="en-US" dirty="0" err="1"/>
              <a:t>накопителя</a:t>
            </a:r>
            <a:endParaRPr lang="en-US" dirty="0"/>
          </a:p>
          <a:p>
            <a:pPr marL="342900" indent="-342900">
              <a:buAutoNum type="arabicPeriod"/>
            </a:pPr>
            <a:r>
              <a:rPr lang="en-US" b="1" dirty="0" err="1"/>
              <a:t>Интерфейс</a:t>
            </a:r>
            <a:r>
              <a:rPr lang="en-US" b="1" dirty="0"/>
              <a:t> </a:t>
            </a:r>
            <a:r>
              <a:rPr lang="en-US" b="1" dirty="0" err="1"/>
              <a:t>для</a:t>
            </a:r>
            <a:r>
              <a:rPr lang="en-US" b="1" dirty="0"/>
              <a:t> </a:t>
            </a:r>
            <a:r>
              <a:rPr lang="en-US" b="1" dirty="0" err="1"/>
              <a:t>доступа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 err="1"/>
              <a:t>Данные</a:t>
            </a:r>
            <a:r>
              <a:rPr lang="en-US" dirty="0"/>
              <a:t> S.M.A.R.T. </a:t>
            </a:r>
            <a:r>
              <a:rPr lang="en-US" dirty="0" err="1"/>
              <a:t>доступны</a:t>
            </a:r>
            <a:r>
              <a:rPr lang="en-US" dirty="0"/>
              <a:t> </a:t>
            </a:r>
            <a:r>
              <a:rPr lang="en-US" dirty="0" err="1"/>
              <a:t>через</a:t>
            </a:r>
            <a:r>
              <a:rPr lang="en-US" dirty="0"/>
              <a:t> </a:t>
            </a:r>
            <a:r>
              <a:rPr lang="en-US" dirty="0" err="1"/>
              <a:t>специализированные</a:t>
            </a:r>
            <a:r>
              <a:rPr lang="en-US" dirty="0"/>
              <a:t> </a:t>
            </a:r>
            <a:r>
              <a:rPr lang="en-US" dirty="0" err="1"/>
              <a:t>утилиты</a:t>
            </a:r>
            <a:r>
              <a:rPr lang="en-US" dirty="0"/>
              <a:t> </a:t>
            </a:r>
            <a:r>
              <a:rPr lang="en-US" dirty="0" err="1"/>
              <a:t>посредством</a:t>
            </a:r>
            <a:r>
              <a:rPr lang="en-US" dirty="0"/>
              <a:t> </a:t>
            </a:r>
            <a:r>
              <a:rPr lang="en-US" dirty="0" err="1"/>
              <a:t>программного</a:t>
            </a:r>
            <a:r>
              <a:rPr lang="en-US" dirty="0"/>
              <a:t> </a:t>
            </a:r>
            <a:r>
              <a:rPr lang="en-US" dirty="0" err="1"/>
              <a:t>интерфейса</a:t>
            </a:r>
            <a:r>
              <a:rPr lang="en-US" dirty="0"/>
              <a:t> </a:t>
            </a:r>
            <a:r>
              <a:rPr lang="en-US" dirty="0" err="1"/>
              <a:t>напопителя</a:t>
            </a:r>
          </a:p>
          <a:p>
            <a:pPr marL="342900" indent="-342900">
              <a:buAutoNum type="arabicPeriod"/>
            </a:pPr>
            <a:r>
              <a:rPr lang="en-US" b="1" dirty="0" err="1"/>
              <a:t>Повышение</a:t>
            </a:r>
            <a:r>
              <a:rPr lang="en-US" b="1" dirty="0"/>
              <a:t> </a:t>
            </a:r>
            <a:r>
              <a:rPr lang="en-US" b="1" dirty="0" err="1"/>
              <a:t>надежности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 err="1"/>
              <a:t>Использование</a:t>
            </a:r>
            <a:r>
              <a:rPr lang="en-US" dirty="0"/>
              <a:t> S.M.A.R.T. </a:t>
            </a:r>
            <a:r>
              <a:rPr lang="en-US" dirty="0" err="1"/>
              <a:t>способствует</a:t>
            </a:r>
            <a:r>
              <a:rPr lang="en-US" dirty="0"/>
              <a:t> </a:t>
            </a:r>
            <a:r>
              <a:rPr lang="en-US" dirty="0" err="1"/>
              <a:t>повышению</a:t>
            </a:r>
            <a:r>
              <a:rPr lang="en-US" dirty="0"/>
              <a:t> </a:t>
            </a:r>
            <a:r>
              <a:rPr lang="en-US" dirty="0" err="1"/>
              <a:t>надежности</a:t>
            </a:r>
            <a:r>
              <a:rPr lang="en-US" dirty="0"/>
              <a:t> и </a:t>
            </a:r>
            <a:r>
              <a:rPr lang="en-US" dirty="0" err="1"/>
              <a:t>долговечности</a:t>
            </a:r>
            <a:r>
              <a:rPr lang="en-US" dirty="0"/>
              <a:t> </a:t>
            </a:r>
            <a:r>
              <a:rPr lang="en-US" dirty="0" err="1"/>
              <a:t>систем</a:t>
            </a:r>
            <a:r>
              <a:rPr lang="en-US" dirty="0"/>
              <a:t> </a:t>
            </a:r>
            <a:r>
              <a:rPr lang="en-US" dirty="0" err="1"/>
              <a:t>хранения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,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счет</a:t>
            </a:r>
            <a:r>
              <a:rPr lang="en-US" dirty="0"/>
              <a:t> </a:t>
            </a:r>
            <a:r>
              <a:rPr lang="en-US" dirty="0" err="1"/>
              <a:t>вывода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эксплуатации</a:t>
            </a:r>
            <a:r>
              <a:rPr lang="en-US" dirty="0"/>
              <a:t> </a:t>
            </a:r>
            <a:r>
              <a:rPr lang="en-US" dirty="0" err="1"/>
              <a:t>поврежденных</a:t>
            </a:r>
            <a:r>
              <a:rPr lang="en-US" dirty="0"/>
              <a:t> </a:t>
            </a:r>
            <a:r>
              <a:rPr lang="en-US" dirty="0" err="1"/>
              <a:t>секторов</a:t>
            </a:r>
          </a:p>
          <a:p>
            <a:pPr>
              <a:buFont typeface="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48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C5B9688-28B2-49CE-8BD3-0A5369AAA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062888" y="-798159"/>
            <a:ext cx="5330951" cy="6927272"/>
          </a:xfrm>
          <a:custGeom>
            <a:avLst/>
            <a:gdLst>
              <a:gd name="connsiteX0" fmla="*/ 0 w 4212773"/>
              <a:gd name="connsiteY0" fmla="*/ 0 h 6498740"/>
              <a:gd name="connsiteX1" fmla="*/ 159023 w 4212773"/>
              <a:gd name="connsiteY1" fmla="*/ 12872 h 6498740"/>
              <a:gd name="connsiteX2" fmla="*/ 1697597 w 4212773"/>
              <a:gd name="connsiteY2" fmla="*/ 306418 h 6498740"/>
              <a:gd name="connsiteX3" fmla="*/ 4047822 w 4212773"/>
              <a:gd name="connsiteY3" fmla="*/ 3511272 h 6498740"/>
              <a:gd name="connsiteX4" fmla="*/ 3551503 w 4212773"/>
              <a:gd name="connsiteY4" fmla="*/ 6184235 h 6498740"/>
              <a:gd name="connsiteX5" fmla="*/ 3163159 w 4212773"/>
              <a:gd name="connsiteY5" fmla="*/ 6459073 h 6498740"/>
              <a:gd name="connsiteX6" fmla="*/ 3092077 w 4212773"/>
              <a:gd name="connsiteY6" fmla="*/ 6498740 h 6498740"/>
              <a:gd name="connsiteX7" fmla="*/ 0 w 4212773"/>
              <a:gd name="connsiteY7" fmla="*/ 6498740 h 6498740"/>
              <a:gd name="connsiteX8" fmla="*/ 0 w 4212773"/>
              <a:gd name="connsiteY8" fmla="*/ 0 h 6498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12773" h="6498740">
                <a:moveTo>
                  <a:pt x="0" y="0"/>
                </a:moveTo>
                <a:lnTo>
                  <a:pt x="159023" y="12872"/>
                </a:lnTo>
                <a:cubicBezTo>
                  <a:pt x="659101" y="63644"/>
                  <a:pt x="1176498" y="175345"/>
                  <a:pt x="1697597" y="306418"/>
                </a:cubicBezTo>
                <a:cubicBezTo>
                  <a:pt x="3312474" y="712392"/>
                  <a:pt x="3742395" y="1999786"/>
                  <a:pt x="4047822" y="3511272"/>
                </a:cubicBezTo>
                <a:cubicBezTo>
                  <a:pt x="4252232" y="4523358"/>
                  <a:pt x="4422733" y="5443193"/>
                  <a:pt x="3551503" y="6184235"/>
                </a:cubicBezTo>
                <a:cubicBezTo>
                  <a:pt x="3429343" y="6288166"/>
                  <a:pt x="3299185" y="6378784"/>
                  <a:pt x="3163159" y="6459073"/>
                </a:cubicBezTo>
                <a:lnTo>
                  <a:pt x="3092077" y="6498740"/>
                </a:lnTo>
                <a:lnTo>
                  <a:pt x="0" y="649874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9896C11-F8DF-437A-B349-8AFD602DC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791199" y="-1219198"/>
            <a:ext cx="5181601" cy="7620000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71F4A1-E8DD-3DA0-712A-8F61B11CB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4572000" cy="22860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Спасибо за внимание!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993747E-6504-BA46-813B-F7428F8B0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71999"/>
            <a:ext cx="4572000" cy="152400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rPr>
              <a:t>Блинов Дмитрий,</a:t>
            </a:r>
            <a:br>
              <a:rPr lang="en-US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en-US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rPr>
              <a:t>K4213c</a:t>
            </a:r>
          </a:p>
          <a:p>
            <a:endParaRPr lang="en-US" kern="1200">
              <a:solidFill>
                <a:schemeClr val="tx1">
                  <a:alpha val="70000"/>
                </a:schemeClr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7288706"/>
      </p:ext>
    </p:extLst>
  </p:cSld>
  <p:clrMapOvr>
    <a:masterClrMapping/>
  </p:clrMapOvr>
</p:sld>
</file>

<file path=ppt/theme/theme1.xml><?xml version="1.0" encoding="utf-8"?>
<a:theme xmlns:a="http://schemas.openxmlformats.org/drawingml/2006/main" name="PebbleVTI">
  <a:themeElements>
    <a:clrScheme name="Office">
      <a:dk1>
        <a:srgbClr val="000000"/>
      </a:dk1>
      <a:lt1>
        <a:srgbClr val="FFFFFF"/>
      </a:lt1>
      <a:dk2>
        <a:srgbClr val="1D242E"/>
      </a:dk2>
      <a:lt2>
        <a:srgbClr val="F2F1F1"/>
      </a:lt2>
      <a:accent1>
        <a:srgbClr val="4472C4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9A5879"/>
      </a:folHlink>
    </a:clrScheme>
    <a:fontScheme name="Custom 4">
      <a:majorFont>
        <a:latin typeface="Sitka Subheading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ebbleVTI" id="{8B4DB91D-6BB4-4BA3-973A-733D3AF2680E}" vid="{9A19CF0D-2077-4BF4-BAA5-86934C336D5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310</Words>
  <Application>Microsoft Office PowerPoint</Application>
  <PresentationFormat>Широкоэкранный</PresentationFormat>
  <Paragraphs>38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PebbleVTI</vt:lpstr>
      <vt:lpstr>Технология S.M.A.R.T в системах хранения</vt:lpstr>
      <vt:lpstr>Проблемы устройств хранения данных</vt:lpstr>
      <vt:lpstr>S.M.A.R.T</vt:lpstr>
      <vt:lpstr>Основные функции</vt:lpstr>
      <vt:lpstr>Сообщение неисправностей</vt:lpstr>
      <vt:lpstr>Примеры получения информации из S.M.A.R.T</vt:lpstr>
      <vt:lpstr>Плюсы и минусы S.M.A.R.T</vt:lpstr>
      <vt:lpstr>Выводы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/>
  <cp:lastModifiedBy>Блинов Дмитрий Андреевич</cp:lastModifiedBy>
  <cp:revision>935</cp:revision>
  <dcterms:created xsi:type="dcterms:W3CDTF">2024-05-16T14:28:17Z</dcterms:created>
  <dcterms:modified xsi:type="dcterms:W3CDTF">2024-11-01T16:34:04Z</dcterms:modified>
</cp:coreProperties>
</file>