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700" r:id="rId3"/>
    <p:sldMasterId id="2147483713" r:id="rId4"/>
  </p:sldMasterIdLst>
  <p:notesMasterIdLst>
    <p:notesMasterId r:id="rId15"/>
  </p:notesMasterIdLst>
  <p:sldIdLst>
    <p:sldId id="256" r:id="rId5"/>
    <p:sldId id="257" r:id="rId6"/>
    <p:sldId id="259" r:id="rId7"/>
    <p:sldId id="270" r:id="rId8"/>
    <p:sldId id="273" r:id="rId9"/>
    <p:sldId id="274" r:id="rId10"/>
    <p:sldId id="275" r:id="rId11"/>
    <p:sldId id="276" r:id="rId12"/>
    <p:sldId id="271" r:id="rId13"/>
    <p:sldId id="269" r:id="rId14"/>
  </p:sldIdLst>
  <p:sldSz cx="9144000" cy="5143500" type="screen16x9"/>
  <p:notesSz cx="6858000" cy="9144000"/>
  <p:embeddedFontLst>
    <p:embeddedFont>
      <p:font typeface="ＭＳ 明朝" panose="02020609040205080304" pitchFamily="49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800080"/>
    <a:srgbClr val="E58AEA"/>
    <a:srgbClr val="660033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01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5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5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5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521A159-F73D-41FF-836B-75F53C209D6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05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EE14BD-00F3-4D8A-A31A-2DF8B731986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17449B0-74CC-4BBD-940D-F3C8323E833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3226EF-27F6-4EB5-8395-65E78EC0207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3226EF-27F6-4EB5-8395-65E78EC0207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3226EF-27F6-4EB5-8395-65E78EC0207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3226EF-27F6-4EB5-8395-65E78EC0207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3226EF-27F6-4EB5-8395-65E78EC0207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B7611D2-238C-4DCB-9456-B0A921E2696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04848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547236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424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04848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547236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306360"/>
            <a:ext cx="6824160" cy="244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04848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47236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424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04848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47236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457200" y="306360"/>
            <a:ext cx="6824160" cy="244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04848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547236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62424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304848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547236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306360"/>
            <a:ext cx="6824160" cy="244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04848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5472360" y="123372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62424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304848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5472360" y="3015360"/>
            <a:ext cx="230832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306360"/>
            <a:ext cx="6824160" cy="244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341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298040" y="301536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242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298040" y="1233720"/>
            <a:ext cx="349848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24240" y="3015360"/>
            <a:ext cx="7169760" cy="162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Box 4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6"/>
          <p:cNvSpPr/>
          <p:nvPr/>
        </p:nvSpPr>
        <p:spPr>
          <a:xfrm>
            <a:off x="5098320" y="490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7"/>
          <p:cNvSpPr/>
          <p:nvPr/>
        </p:nvSpPr>
        <p:spPr>
          <a:xfrm>
            <a:off x="5910840" y="427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1"/>
          <p:cNvSpPr/>
          <p:nvPr/>
        </p:nvSpPr>
        <p:spPr>
          <a:xfrm>
            <a:off x="5098320" y="490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2"/>
          <p:cNvSpPr/>
          <p:nvPr/>
        </p:nvSpPr>
        <p:spPr>
          <a:xfrm>
            <a:off x="5910840" y="427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Golos Text DemiBold"/>
              </a:rPr>
              <a:t>Заголовок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040040"/>
            <a:ext cx="8388720" cy="3734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Golos Text"/>
              </a:rPr>
              <a:t>Здесь при необходимости располагается основной текст слайда, ключевая формулировка.</a:t>
            </a:r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2C2D2E"/>
                </a:solidFill>
                <a:latin typeface="Golos Text"/>
              </a:rPr>
              <a:t>Начало списка:</a:t>
            </a:r>
            <a:endParaRPr lang="en-US" sz="18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2C2D2E"/>
                </a:solidFill>
                <a:latin typeface="Golos Text"/>
              </a:rPr>
              <a:t> список;</a:t>
            </a:r>
            <a:endParaRPr lang="en-US" sz="18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2C2D2E"/>
                </a:solidFill>
                <a:latin typeface="Golos Text"/>
              </a:rPr>
              <a:t> список;</a:t>
            </a:r>
            <a:endParaRPr lang="en-US" sz="18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2C2D2E"/>
                </a:solidFill>
                <a:latin typeface="Golos Text"/>
              </a:rPr>
              <a:t> конец списка.</a:t>
            </a:r>
            <a:endParaRPr lang="en-US" sz="18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TextBox 4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Golos Text DemiBold"/>
              </a:rPr>
              <a:t>Заголовок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12120"/>
            <a:ext cx="746712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Golos Text"/>
              </a:rPr>
              <a:t>Здесь при необходимости располагается основной текст слайда, ключевая формулировка.</a:t>
            </a:r>
            <a:endParaRPr lang="en-US" sz="24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2C2D2E"/>
                </a:solidFill>
                <a:latin typeface="Golos Text"/>
              </a:rPr>
              <a:t>Начало списка:</a:t>
            </a:r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2C2D2E"/>
                </a:solidFill>
                <a:latin typeface="Golos Text"/>
              </a:rPr>
              <a:t> список;</a:t>
            </a:r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2C2D2E"/>
                </a:solidFill>
                <a:latin typeface="Golos Text"/>
              </a:rPr>
              <a:t> список;</a:t>
            </a:r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2C2D2E"/>
                </a:solidFill>
                <a:latin typeface="Golos Text"/>
              </a:rPr>
              <a:t> конец списка.</a:t>
            </a:r>
            <a:endParaRPr lang="en-US" sz="2000" b="0" strike="noStrike" spc="-1">
              <a:solidFill>
                <a:srgbClr val="000000"/>
              </a:solidFill>
              <a:latin typeface="Golos Tex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3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TextBox 4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29172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Golos Text DemiBold"/>
              </a:rPr>
              <a:t>Заголовок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963360"/>
            <a:ext cx="2532240" cy="188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Golos Text"/>
              </a:rPr>
              <a:t>Ключевая фраза слайда</a:t>
            </a:r>
            <a:endParaRPr lang="en-US" sz="18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095280" y="963360"/>
            <a:ext cx="2532240" cy="188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Seventh Outline Level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733000" y="966960"/>
            <a:ext cx="2532240" cy="188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Seventh Outline Level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5733000" y="2954160"/>
            <a:ext cx="2532240" cy="188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Seventh Outline Level</a:t>
            </a: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095280" y="2960280"/>
            <a:ext cx="2532240" cy="188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Seventh Outline Level</a:t>
            </a: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457200" y="2960280"/>
            <a:ext cx="2532240" cy="188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Golos Tex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3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TextBox 4"/>
          <p:cNvSpPr/>
          <p:nvPr/>
        </p:nvSpPr>
        <p:spPr>
          <a:xfrm>
            <a:off x="-865080" y="4134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24240" y="1233720"/>
            <a:ext cx="7169760" cy="3410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Golos Text"/>
              </a:rPr>
              <a:t>Здесь при необходимости располагается основной текст слайда, ключевая формулировка</a:t>
            </a: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2C2D2E"/>
                </a:solidFill>
                <a:latin typeface="Golos Text"/>
              </a:rPr>
              <a:t>Начало списка:</a:t>
            </a: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C2D2E"/>
                </a:solidFill>
                <a:latin typeface="Golos Text"/>
              </a:rPr>
              <a:t>список;</a:t>
            </a: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C2D2E"/>
                </a:solidFill>
                <a:latin typeface="Golos Text"/>
              </a:rPr>
              <a:t>список;</a:t>
            </a: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2C2D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C2D2E"/>
                </a:solidFill>
                <a:latin typeface="Golos Text"/>
              </a:rPr>
              <a:t>конец списка.</a:t>
            </a: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Golos Text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FFFFFF"/>
                </a:solidFill>
                <a:latin typeface="Golos Text DemiBold"/>
              </a:rPr>
              <a:t>Заголовок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9678" y="2190750"/>
            <a:ext cx="9143640" cy="884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3600" dirty="0"/>
              <a:t/>
            </a:r>
            <a:br>
              <a:rPr sz="3600" dirty="0"/>
            </a:br>
            <a:r>
              <a:rPr lang="en-US" sz="3200" b="1" spc="-1" dirty="0" smtClean="0">
                <a:solidFill>
                  <a:srgbClr val="FFFFFF"/>
                </a:solidFill>
                <a:latin typeface="Golos Text DemiBold"/>
              </a:rPr>
              <a:t>Software Defines Storage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Title 4"/>
          <p:cNvSpPr/>
          <p:nvPr/>
        </p:nvSpPr>
        <p:spPr>
          <a:xfrm>
            <a:off x="401400" y="4019550"/>
            <a:ext cx="8742600" cy="88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FFFFFF"/>
                </a:solidFill>
                <a:latin typeface="Golos Text DemiBold"/>
              </a:rPr>
              <a:t>Выполнила: Новожилова Анна Владимировна,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Golos Text DemiBold"/>
              </a:rPr>
              <a:t>К4</a:t>
            </a:r>
            <a:r>
              <a:rPr lang="en-US" sz="1600" b="0" strike="noStrike" spc="-1" dirty="0" smtClean="0">
                <a:solidFill>
                  <a:srgbClr val="FFFFFF"/>
                </a:solidFill>
                <a:latin typeface="Golos Text DemiBold"/>
              </a:rPr>
              <a:t>2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Golos Text DemiBold"/>
              </a:rPr>
              <a:t>13с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60" name="Прямоугольник 1"/>
          <p:cNvSpPr/>
          <p:nvPr/>
        </p:nvSpPr>
        <p:spPr>
          <a:xfrm>
            <a:off x="0" y="0"/>
            <a:ext cx="91436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Golos Text DemiBold"/>
              </a:rPr>
              <a:t>Министерство науки и высшего образования Российской Федерации ФЕДЕРАЛЬНОЕ ГОСУДАРСТВЕННОЕ АВТОНОМНОЕ ОБРАЗОВАТЕЛЬНОЕ УЧРЕЖДЕНИЕ ВЫСШЕГО ОБРАЗОВАНИЯ «Национальный исследовательский университет ИТМО» (Университет ИТМО) 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1801800"/>
            <a:ext cx="8229240" cy="6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rgbClr val="FFFFFF"/>
                </a:solidFill>
                <a:latin typeface="Golos Text DemiBold"/>
              </a:rPr>
              <a:t>Спасибо</a:t>
            </a:r>
            <a:r>
              <a:rPr sz="4400"/>
              <a:t/>
            </a:r>
            <a:br>
              <a:rPr sz="4400"/>
            </a:br>
            <a:r>
              <a:rPr lang="ru-RU" sz="4400" b="1" strike="noStrike" spc="-1">
                <a:solidFill>
                  <a:srgbClr val="FFFFFF"/>
                </a:solidFill>
                <a:latin typeface="Golos Text DemiBold"/>
              </a:rPr>
              <a:t>за внимание!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Title 4"/>
          <p:cNvSpPr/>
          <p:nvPr/>
        </p:nvSpPr>
        <p:spPr>
          <a:xfrm>
            <a:off x="21240" y="-40320"/>
            <a:ext cx="9143640" cy="88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2400"/>
              <a:t/>
            </a:r>
            <a:br>
              <a:rPr sz="2400"/>
            </a:br>
            <a:endParaRPr lang="en-US" sz="2400" b="0" strike="noStrike" spc="-1">
              <a:latin typeface="Arial"/>
            </a:endParaRPr>
          </a:p>
        </p:txBody>
      </p:sp>
      <p:sp>
        <p:nvSpPr>
          <p:cNvPr id="329" name="Title 4"/>
          <p:cNvSpPr/>
          <p:nvPr/>
        </p:nvSpPr>
        <p:spPr>
          <a:xfrm>
            <a:off x="0" y="2634120"/>
            <a:ext cx="9143640" cy="88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000" b="1" strike="noStrike" spc="-1">
                <a:solidFill>
                  <a:srgbClr val="FFFFFF"/>
                </a:solidFill>
                <a:latin typeface="Golos Text DemiBold"/>
              </a:rPr>
              <a:t>Готова ответить на ваши вопросы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30" name="Title 4"/>
          <p:cNvSpPr/>
          <p:nvPr/>
        </p:nvSpPr>
        <p:spPr>
          <a:xfrm>
            <a:off x="381000" y="4019550"/>
            <a:ext cx="8742600" cy="88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/>
            <a:r>
              <a:rPr lang="ru-RU" sz="1600" b="0" strike="noStrike" spc="-1" dirty="0">
                <a:solidFill>
                  <a:srgbClr val="FFFFFF"/>
                </a:solidFill>
                <a:latin typeface="Golos Text DemiBold"/>
              </a:rPr>
              <a:t>Выполнила: Новожилова Анна Владимировна,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Golos Text DemiBold"/>
              </a:rPr>
              <a:t>К4213с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>
                <a:solidFill>
                  <a:srgbClr val="000000"/>
                </a:solidFill>
                <a:latin typeface="Golos Text DemiBold"/>
              </a:rPr>
              <a:t>Актуальность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123950"/>
            <a:ext cx="7543800" cy="36766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spcBef>
                <a:spcPts val="1417"/>
              </a:spcBef>
              <a:buNone/>
            </a:pPr>
            <a:r>
              <a:rPr lang="ru-RU" sz="1600" dirty="0" smtClean="0"/>
              <a:t>Увеличение объёмов данных создает </a:t>
            </a:r>
            <a:r>
              <a:rPr lang="ru-RU" sz="1600" b="1" dirty="0" smtClean="0"/>
              <a:t>серьёзные нагрузки</a:t>
            </a:r>
            <a:r>
              <a:rPr lang="ru-RU" sz="1600" dirty="0" smtClean="0"/>
              <a:t> на традиционные системы хранения, которые часто </a:t>
            </a:r>
            <a:r>
              <a:rPr lang="ru-RU" sz="1600" b="1" dirty="0" smtClean="0"/>
              <a:t>не справляются с требованиями</a:t>
            </a:r>
            <a:r>
              <a:rPr lang="ru-RU" sz="1600" dirty="0" smtClean="0"/>
              <a:t> высокой производительности, масштабируемости и гибкости.</a:t>
            </a:r>
            <a:endParaRPr lang="en-US" sz="1600" dirty="0" smtClean="0"/>
          </a:p>
          <a:p>
            <a:pPr algn="just">
              <a:lnSpc>
                <a:spcPct val="150000"/>
              </a:lnSpc>
              <a:spcBef>
                <a:spcPts val="1417"/>
              </a:spcBef>
              <a:buNone/>
            </a:pPr>
            <a:r>
              <a:rPr lang="ru-RU" sz="1600" dirty="0" smtClean="0"/>
              <a:t>Традиционные хранилища </a:t>
            </a:r>
            <a:r>
              <a:rPr lang="ru-RU" sz="1600" b="1" dirty="0" smtClean="0"/>
              <a:t>зависят от физической инфраструктуры</a:t>
            </a:r>
            <a:r>
              <a:rPr lang="ru-RU" sz="1600" dirty="0" smtClean="0"/>
              <a:t>, что ограничивает их адаптивность к растущим бизнес-потребностям.</a:t>
            </a:r>
            <a:endParaRPr lang="en-US" sz="1600" dirty="0" smtClean="0"/>
          </a:p>
          <a:p>
            <a:pPr algn="just">
              <a:lnSpc>
                <a:spcPct val="150000"/>
              </a:lnSpc>
              <a:spcBef>
                <a:spcPts val="1417"/>
              </a:spcBef>
              <a:buNone/>
            </a:pPr>
            <a:r>
              <a:rPr lang="ru-RU" sz="2400" dirty="0"/>
              <a:t>Решение? </a:t>
            </a:r>
            <a:r>
              <a:rPr lang="en-US" sz="2400" dirty="0"/>
              <a:t>Software defined storage!</a:t>
            </a:r>
            <a:endParaRPr lang="ru-RU" sz="2400" dirty="0"/>
          </a:p>
        </p:txBody>
      </p:sp>
      <p:sp>
        <p:nvSpPr>
          <p:cNvPr id="263" name="TextBox 4"/>
          <p:cNvSpPr/>
          <p:nvPr/>
        </p:nvSpPr>
        <p:spPr>
          <a:xfrm>
            <a:off x="858564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2/10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64" name="Заголовок 1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33550"/>
            <a:ext cx="4686099" cy="22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Определение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212120"/>
            <a:ext cx="457200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err="1"/>
              <a:t>Software-Defined</a:t>
            </a:r>
            <a:r>
              <a:rPr lang="ru-RU" sz="2400" dirty="0"/>
              <a:t> </a:t>
            </a:r>
            <a:r>
              <a:rPr lang="ru-RU" sz="2400" dirty="0" err="1"/>
              <a:t>Storage</a:t>
            </a:r>
            <a:r>
              <a:rPr lang="ru-RU" sz="2400" dirty="0"/>
              <a:t> — это инновационный подход к управлению данными, при котором функции управления и контроля над хранилищами отделены от физической инфраструктуры и переданы программному обеспечению.</a:t>
            </a:r>
            <a:endParaRPr lang="ru-RU" sz="2400" b="0" strike="noStrike" spc="-1" dirty="0">
              <a:latin typeface="Times New Roman"/>
              <a:ea typeface="ＭＳ 明朝"/>
            </a:endParaRPr>
          </a:p>
        </p:txBody>
      </p:sp>
      <p:sp>
        <p:nvSpPr>
          <p:cNvPr id="272" name="TextBox 1"/>
          <p:cNvSpPr/>
          <p:nvPr/>
        </p:nvSpPr>
        <p:spPr>
          <a:xfrm>
            <a:off x="858240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3/10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73" name="Заголовок 5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  <p:sp>
        <p:nvSpPr>
          <p:cNvPr id="2" name="AutoShape 2" descr="Software-Defined Storage - A Beginner's Guide - StorMa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Software-Defined Storage - A Beginner's Guide - StorMag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Software-defined storage - How does SDS w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Software-defined storage - How does SDS wo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Software-defined storage - How does SDS wor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Принципы работы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idx="4294967295"/>
          </p:nvPr>
        </p:nvSpPr>
        <p:spPr>
          <a:xfrm>
            <a:off x="457200" y="1212120"/>
            <a:ext cx="822960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Объединение устройств в единый пул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 Управление через программные интерфейсы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Функции хранения определяются программным обеспечением, а не физическим оборудованием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Работа на стандартных серверах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olos Text"/>
                <a:ea typeface="ＭＳ 明朝"/>
              </a:rPr>
              <a:t>Функции управления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Поддержка интеграции с различным аппаратным оборудованием</a:t>
            </a:r>
            <a:endParaRPr lang="ru-RU" spc="-1" dirty="0">
              <a:solidFill>
                <a:srgbClr val="000000"/>
              </a:solidFill>
              <a:latin typeface="Golos Text"/>
              <a:ea typeface="ＭＳ 明朝"/>
            </a:endParaRPr>
          </a:p>
        </p:txBody>
      </p:sp>
      <p:sp>
        <p:nvSpPr>
          <p:cNvPr id="277" name="TextBox 2"/>
          <p:cNvSpPr/>
          <p:nvPr/>
        </p:nvSpPr>
        <p:spPr>
          <a:xfrm>
            <a:off x="858240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4/10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78" name="Заголовок 7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</p:spTree>
    <p:extLst>
      <p:ext uri="{BB962C8B-B14F-4D97-AF65-F5344CB8AC3E}">
        <p14:creationId xmlns:p14="http://schemas.microsoft.com/office/powerpoint/2010/main" val="19604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36195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Архитектура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idx="4294967295"/>
          </p:nvPr>
        </p:nvSpPr>
        <p:spPr>
          <a:xfrm>
            <a:off x="457200" y="1212120"/>
            <a:ext cx="342900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Control Plane: </a:t>
            </a:r>
            <a:r>
              <a:rPr lang="ru-RU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контроль, </a:t>
            </a:r>
            <a:r>
              <a:rPr lang="ru-RU" spc="-1" dirty="0" err="1" smtClean="0">
                <a:solidFill>
                  <a:srgbClr val="000000"/>
                </a:solidFill>
                <a:latin typeface="Golos Text"/>
                <a:ea typeface="ＭＳ 明朝"/>
              </a:rPr>
              <a:t>оркестрация</a:t>
            </a:r>
            <a:r>
              <a:rPr lang="ru-RU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 ресурсов, взаимодействие с приложениями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Data Plane: </a:t>
            </a:r>
            <a:r>
              <a:rPr lang="ru-RU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хранение, чтение, запись, оптимизация доступа</a:t>
            </a:r>
            <a:endParaRPr lang="ru-RU" spc="-1" dirty="0">
              <a:solidFill>
                <a:srgbClr val="000000"/>
              </a:solidFill>
              <a:latin typeface="Golos Text"/>
              <a:ea typeface="ＭＳ 明朝"/>
            </a:endParaRPr>
          </a:p>
        </p:txBody>
      </p:sp>
      <p:sp>
        <p:nvSpPr>
          <p:cNvPr id="277" name="TextBox 2"/>
          <p:cNvSpPr/>
          <p:nvPr/>
        </p:nvSpPr>
        <p:spPr>
          <a:xfrm>
            <a:off x="858240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5/10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78" name="Заголовок 7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  <p:pic>
        <p:nvPicPr>
          <p:cNvPr id="2050" name="Picture 2" descr="SjaakLaan.com - IT Infrastructure Architecture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30" y="1200150"/>
            <a:ext cx="4588770" cy="33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Преимущества </a:t>
            </a:r>
            <a:r>
              <a:rPr lang="en-US" sz="3000" b="1" strike="noStrike" spc="-1" dirty="0" smtClean="0">
                <a:solidFill>
                  <a:srgbClr val="000000"/>
                </a:solidFill>
                <a:latin typeface="Golos Text DemiBold"/>
              </a:rPr>
              <a:t>SDS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idx="4294967295"/>
          </p:nvPr>
        </p:nvSpPr>
        <p:spPr>
          <a:xfrm>
            <a:off x="457200" y="1212120"/>
            <a:ext cx="822960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olos Text"/>
                <a:ea typeface="ＭＳ 明朝"/>
              </a:rPr>
              <a:t>Гибкость управления ресурсами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Независимость от оборудования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Автоматизация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Централизованное управление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Возможность оптимизации под меняющиеся бизнес-задачи</a:t>
            </a:r>
            <a:endParaRPr lang="ru-RU" sz="2400" spc="-1" dirty="0">
              <a:solidFill>
                <a:srgbClr val="000000"/>
              </a:solidFill>
              <a:latin typeface="Golos Text"/>
              <a:ea typeface="ＭＳ 明朝"/>
            </a:endParaRPr>
          </a:p>
        </p:txBody>
      </p:sp>
      <p:sp>
        <p:nvSpPr>
          <p:cNvPr id="277" name="TextBox 2"/>
          <p:cNvSpPr/>
          <p:nvPr/>
        </p:nvSpPr>
        <p:spPr>
          <a:xfrm>
            <a:off x="858240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spc="-1" dirty="0" smtClean="0">
                <a:solidFill>
                  <a:srgbClr val="2C2D2E"/>
                </a:solidFill>
                <a:latin typeface="Golos Text"/>
              </a:rPr>
              <a:t>6</a:t>
            </a: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78" name="Заголовок 7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</p:spTree>
    <p:extLst>
      <p:ext uri="{BB962C8B-B14F-4D97-AF65-F5344CB8AC3E}">
        <p14:creationId xmlns:p14="http://schemas.microsoft.com/office/powerpoint/2010/main" val="32038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Недостатки и ограничения</a:t>
            </a:r>
            <a:r>
              <a:rPr lang="en-US" sz="3000" b="1" strike="noStrike" spc="-1" dirty="0" smtClean="0">
                <a:solidFill>
                  <a:srgbClr val="000000"/>
                </a:solidFill>
                <a:latin typeface="Golos Text DemiBold"/>
              </a:rPr>
              <a:t> SDS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idx="4294967295"/>
          </p:nvPr>
        </p:nvSpPr>
        <p:spPr>
          <a:xfrm>
            <a:off x="457200" y="1212120"/>
            <a:ext cx="716280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olos Text"/>
                <a:ea typeface="ＭＳ 明朝"/>
              </a:rPr>
              <a:t>Сложность интеграции с существующими СХД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Необходимость в более высокой квалификации сотрудников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Golos Text"/>
                <a:ea typeface="ＭＳ 明朝"/>
              </a:rPr>
              <a:t>Возможные ограничения производительности и скорости доступа к данным</a:t>
            </a:r>
            <a:endParaRPr lang="ru-RU" sz="2400" spc="-1" dirty="0">
              <a:solidFill>
                <a:srgbClr val="000000"/>
              </a:solidFill>
              <a:latin typeface="Golos Text"/>
              <a:ea typeface="ＭＳ 明朝"/>
            </a:endParaRPr>
          </a:p>
        </p:txBody>
      </p:sp>
      <p:sp>
        <p:nvSpPr>
          <p:cNvPr id="277" name="TextBox 2"/>
          <p:cNvSpPr/>
          <p:nvPr/>
        </p:nvSpPr>
        <p:spPr>
          <a:xfrm>
            <a:off x="858240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spc="-1" dirty="0" smtClean="0">
                <a:solidFill>
                  <a:srgbClr val="2C2D2E"/>
                </a:solidFill>
                <a:latin typeface="Golos Text"/>
              </a:rPr>
              <a:t>7</a:t>
            </a: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78" name="Заголовок 7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</p:spTree>
    <p:extLst>
      <p:ext uri="{BB962C8B-B14F-4D97-AF65-F5344CB8AC3E}">
        <p14:creationId xmlns:p14="http://schemas.microsoft.com/office/powerpoint/2010/main" val="7223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Mware vSAN: The Future of Hyper-Converged Storage Solutions | Server Simp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1150"/>
            <a:ext cx="482069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36195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Пример реализации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idx="4294967295"/>
          </p:nvPr>
        </p:nvSpPr>
        <p:spPr>
          <a:xfrm>
            <a:off x="457200" y="1432620"/>
            <a:ext cx="3429000" cy="344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b="1" dirty="0" err="1" smtClean="0"/>
              <a:t>VMware</a:t>
            </a:r>
            <a:r>
              <a:rPr lang="ru-RU" b="1" dirty="0" smtClean="0"/>
              <a:t> </a:t>
            </a:r>
            <a:r>
              <a:rPr lang="ru-RU" b="1" dirty="0" err="1" smtClean="0"/>
              <a:t>vSAN</a:t>
            </a:r>
            <a:r>
              <a:rPr lang="ru-RU" dirty="0" smtClean="0"/>
              <a:t> позволяет объединять </a:t>
            </a:r>
            <a:r>
              <a:rPr lang="ru-RU" dirty="0"/>
              <a:t>локальные диски серверов в единый </a:t>
            </a:r>
            <a:r>
              <a:rPr lang="ru-RU" dirty="0" err="1"/>
              <a:t>виртуализированный</a:t>
            </a:r>
            <a:r>
              <a:rPr lang="ru-RU" dirty="0"/>
              <a:t> </a:t>
            </a:r>
            <a:r>
              <a:rPr lang="ru-RU" dirty="0" smtClean="0"/>
              <a:t>пул хранения и реплицирует данные между серверами.</a:t>
            </a:r>
            <a:endParaRPr lang="ru-RU" spc="-1" dirty="0">
              <a:solidFill>
                <a:srgbClr val="000000"/>
              </a:solidFill>
              <a:latin typeface="Golos Text"/>
              <a:ea typeface="ＭＳ 明朝"/>
            </a:endParaRPr>
          </a:p>
        </p:txBody>
      </p:sp>
      <p:sp>
        <p:nvSpPr>
          <p:cNvPr id="277" name="TextBox 2"/>
          <p:cNvSpPr/>
          <p:nvPr/>
        </p:nvSpPr>
        <p:spPr>
          <a:xfrm>
            <a:off x="8582400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spc="-1" dirty="0" smtClean="0">
                <a:solidFill>
                  <a:srgbClr val="2C2D2E"/>
                </a:solidFill>
                <a:latin typeface="Golos Text"/>
              </a:rPr>
              <a:t>8</a:t>
            </a: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78" name="Заголовок 7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</p:spTree>
    <p:extLst>
      <p:ext uri="{BB962C8B-B14F-4D97-AF65-F5344CB8AC3E}">
        <p14:creationId xmlns:p14="http://schemas.microsoft.com/office/powerpoint/2010/main" val="35688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306360"/>
            <a:ext cx="682416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Golos Text DemiBold"/>
              </a:rPr>
              <a:t>Заключение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idx="4294967295"/>
          </p:nvPr>
        </p:nvSpPr>
        <p:spPr>
          <a:xfrm>
            <a:off x="457200" y="1207440"/>
            <a:ext cx="8001000" cy="368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dirty="0" smtClean="0"/>
              <a:t>Технологии </a:t>
            </a:r>
            <a:r>
              <a:rPr lang="ru-RU" sz="2400" dirty="0" err="1"/>
              <a:t>Software-Defined</a:t>
            </a:r>
            <a:r>
              <a:rPr lang="ru-RU" sz="2400" dirty="0"/>
              <a:t> </a:t>
            </a:r>
            <a:r>
              <a:rPr lang="ru-RU" sz="2400" dirty="0" err="1"/>
              <a:t>Storage</a:t>
            </a:r>
            <a:r>
              <a:rPr lang="ru-RU" sz="2400" dirty="0"/>
              <a:t> (SDS) кардинально изменили подход к организации и управлению системами хранения данных. Благодаря абстрагированию уровня аппаратного обеспечения и переносу функций управления на программные решения, SDS позволяет значительно повысить гибкость, масштабируемость и эффективность использования ресурсов хранения.</a:t>
            </a:r>
            <a:endParaRPr lang="ru-RU" sz="2400" dirty="0" smtClean="0"/>
          </a:p>
        </p:txBody>
      </p:sp>
      <p:sp>
        <p:nvSpPr>
          <p:cNvPr id="325" name="TextBox 3"/>
          <p:cNvSpPr/>
          <p:nvPr/>
        </p:nvSpPr>
        <p:spPr>
          <a:xfrm>
            <a:off x="8563607" y="4712760"/>
            <a:ext cx="58039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spc="-1" dirty="0" smtClean="0">
                <a:solidFill>
                  <a:srgbClr val="2C2D2E"/>
                </a:solidFill>
                <a:latin typeface="Golos Text"/>
              </a:rPr>
              <a:t>9</a:t>
            </a:r>
            <a:r>
              <a:rPr lang="ru-RU" sz="1600" b="0" strike="noStrike" spc="-1" dirty="0" smtClean="0">
                <a:solidFill>
                  <a:srgbClr val="2C2D2E"/>
                </a:solidFill>
                <a:latin typeface="Golos Text"/>
              </a:rPr>
              <a:t>/10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26" name="Заголовок 1"/>
          <p:cNvSpPr/>
          <p:nvPr/>
        </p:nvSpPr>
        <p:spPr>
          <a:xfrm>
            <a:off x="6710400" y="-73440"/>
            <a:ext cx="28414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Golos Text DemiBold"/>
              </a:rPr>
              <a:t>Новожилова Анна </a:t>
            </a:r>
            <a:r>
              <a:rPr lang="ru-RU" sz="1400" b="1" spc="-1" dirty="0">
                <a:solidFill>
                  <a:srgbClr val="000000"/>
                </a:solidFill>
                <a:latin typeface="Golos Text DemiBold"/>
              </a:rPr>
              <a:t>К4213с</a:t>
            </a:r>
            <a:endParaRPr lang="en-US" sz="1400" spc="-1" dirty="0"/>
          </a:p>
        </p:txBody>
      </p:sp>
    </p:spTree>
    <p:extLst>
      <p:ext uri="{BB962C8B-B14F-4D97-AF65-F5344CB8AC3E}">
        <p14:creationId xmlns:p14="http://schemas.microsoft.com/office/powerpoint/2010/main" val="5474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10450</TotalTime>
  <Words>320</Words>
  <Application>Microsoft Office PowerPoint</Application>
  <PresentationFormat>Экран (16:9)</PresentationFormat>
  <Paragraphs>61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DejaVu Sans</vt:lpstr>
      <vt:lpstr>ＭＳ 明朝</vt:lpstr>
      <vt:lpstr>Symbol</vt:lpstr>
      <vt:lpstr>Times New Roman</vt:lpstr>
      <vt:lpstr>Wingdings</vt:lpstr>
      <vt:lpstr>Calibri</vt:lpstr>
      <vt:lpstr>Golos Text</vt:lpstr>
      <vt:lpstr>Golos Text DemiBold</vt:lpstr>
      <vt:lpstr>Office Theme</vt:lpstr>
      <vt:lpstr>Office Theme</vt:lpstr>
      <vt:lpstr>Office Theme</vt:lpstr>
      <vt:lpstr>Office Theme</vt:lpstr>
      <vt:lpstr> Software Defines Storage</vt:lpstr>
      <vt:lpstr>Актуальность</vt:lpstr>
      <vt:lpstr>Определение</vt:lpstr>
      <vt:lpstr>Принципы работы</vt:lpstr>
      <vt:lpstr>Архитектура</vt:lpstr>
      <vt:lpstr>Преимущества SDS</vt:lpstr>
      <vt:lpstr>Недостатки и ограничения SDS</vt:lpstr>
      <vt:lpstr>Пример реализации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Aнна Новожилова</cp:lastModifiedBy>
  <cp:revision>153</cp:revision>
  <dcterms:created xsi:type="dcterms:W3CDTF">2014-06-27T12:30:22Z</dcterms:created>
  <dcterms:modified xsi:type="dcterms:W3CDTF">2024-10-24T23:04:23Z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Экран (16:9)</vt:lpwstr>
  </property>
  <property fmtid="{D5CDD505-2E9C-101B-9397-08002B2CF9AE}" pid="4" name="Slides">
    <vt:i4>15</vt:i4>
  </property>
</Properties>
</file>