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Golos Text"/>
      <p:regular r:id="rId18"/>
      <p:bold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Golos Text SemiBo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6m2yx+nRVcsxa2pnJXrDuCs/I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GolosTextSemiBold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GolosTex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GolosText-bold.fntdata"/><Relationship Id="rId18" Type="http://schemas.openxmlformats.org/officeDocument/2006/relationships/font" Target="fonts/GolosTex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5c19268b1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05c19268b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05c19268b1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5c19268b1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05c19268b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05c19268b1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>
              <a:solidFill>
                <a:srgbClr val="1D2023"/>
              </a:solidFill>
              <a:highlight>
                <a:srgbClr val="F2F3F7"/>
              </a:highlight>
            </a:endParaRPr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5c19268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05c19268b1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5c19268b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05c19268b1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5c19268b1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05c19268b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05c19268b1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3" name="Google Shape;63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4" name="Google Shape;64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70" name="Google Shape;70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71" name="Google Shape;71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72" name="Google Shape;72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9" name="Google Shape;79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80" name="Google Shape;80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81" name="Google Shape;81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5" name="Google Shape;85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6" name="Google Shape;86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7" name="Google Shape;47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3" name="Google Shape;53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272100" y="1882450"/>
            <a:ext cx="8599800" cy="111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>
                <a:solidFill>
                  <a:schemeClr val="lt1"/>
                </a:solidFill>
              </a:rPr>
              <a:t>Резервное копированию в сетевых системах хранения данных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1229591" y="4247529"/>
            <a:ext cx="668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Выполнил: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студент гр. K4113c                                                 Смирнов Г. 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5c19268b1_0_5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Примеры сетевых хранилищ данных </a:t>
            </a:r>
            <a:endParaRPr/>
          </a:p>
        </p:txBody>
      </p:sp>
      <p:sp>
        <p:nvSpPr>
          <p:cNvPr id="209" name="Google Shape;209;g305c19268b1_0_51"/>
          <p:cNvSpPr txBox="1"/>
          <p:nvPr/>
        </p:nvSpPr>
        <p:spPr>
          <a:xfrm>
            <a:off x="553575" y="1035925"/>
            <a:ext cx="7968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Amazon S3 (Simple Storage Service)</a:t>
            </a:r>
            <a:r>
              <a:rPr lang="ru-RU">
                <a:solidFill>
                  <a:schemeClr val="dk1"/>
                </a:solidFill>
              </a:rPr>
              <a:t>: Это объектное хранилище, которое позволяет хранить и извлекать любые объемы данных через интернет. Amazon Web Services (AWS) предлагает облачные решения для резервного копирования и восстановления данных мирового уровня, а также гибридные конфигурации резервного копирования. Таким образом организации могут более эффективно обеспечивать устойчивость бизнеса и при любых обстоятельствах избегать потери данных.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Централизованная настройка политик резервного копирования и отслеживание соответствующих операций в ресурсах AWS.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Автоматизация и объединение задач резервного копирования, которые ранее выполнялись в отдельных сервисах. Это устраняет необходимость вручную запускать соответствующие операции или создавать специальные программные скрипты.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Легче восстанавливайте сложные резервные копии в разных операционных системах.</a:t>
            </a:r>
            <a:br>
              <a:rPr lang="ru-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5c19268b1_0_5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ru-RU"/>
              <a:t>Примеры сетевых хранилищ данных </a:t>
            </a:r>
            <a:endParaRPr/>
          </a:p>
        </p:txBody>
      </p:sp>
      <p:sp>
        <p:nvSpPr>
          <p:cNvPr id="216" name="Google Shape;216;g305c19268b1_0_58"/>
          <p:cNvSpPr txBox="1"/>
          <p:nvPr/>
        </p:nvSpPr>
        <p:spPr>
          <a:xfrm>
            <a:off x="325225" y="1120250"/>
            <a:ext cx="3800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ru-RU" sz="2300">
                <a:solidFill>
                  <a:schemeClr val="dk1"/>
                </a:solidFill>
              </a:rPr>
              <a:t>Yandex Cloud Backup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217" name="Google Shape;217;g305c19268b1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12" y="2066150"/>
            <a:ext cx="8169774" cy="22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23" name="Google Shape;223;p12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624124" y="1233725"/>
            <a:ext cx="64371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Резервная копия данных – это копия данных системы, конфигурации или приложения, которая хранится отдельно от оригинала. В некоторых случаях организации могут столкнуться с непредвиденных событиями, например чрезвычайными ситуациями, человеческим фактором, угрозами безопасности или системными сбоями. Резервное копирование – важнейшая функция защиты данных, которая снижает риск полной или частичной потери данных в случае непредвиденных событий, предоставляя организациям возможность восстанавливать системы и приложения до желаемого состояния, в котором они находились в прошлом.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/>
              <a:t>Что такое резервное копирование данных? 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232" y="2742225"/>
            <a:ext cx="15049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09"/>
              <a:buFont typeface="Golos Text SemiBold"/>
              <a:buNone/>
            </a:pPr>
            <a:r>
              <a:rPr lang="ru-RU"/>
              <a:t>Актуальность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644050" y="1336275"/>
            <a:ext cx="6251700" cy="27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olos Text"/>
              <a:buChar char="●"/>
            </a:pPr>
            <a:r>
              <a:rPr i="1" lang="ru-RU">
                <a:solidFill>
                  <a:schemeClr val="dk1"/>
                </a:solidFill>
              </a:rPr>
              <a:t>Резервное копирование данных </a:t>
            </a:r>
            <a:r>
              <a:rPr lang="ru-RU">
                <a:solidFill>
                  <a:schemeClr val="dk1"/>
                </a:solidFill>
              </a:rPr>
              <a:t>связано с инфраструктурой, технологиями и процессами, которые выполняют копирование данных организации для восстановления в случае сбоев. Кроме того, существует план аварийного восстановления с соответствующей стратегией резервного копирования данных и используемыми решениями.</a:t>
            </a:r>
            <a:endParaRPr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olos Text"/>
              <a:buChar char="●"/>
            </a:pPr>
            <a:r>
              <a:rPr lang="ru-RU">
                <a:solidFill>
                  <a:schemeClr val="dk1"/>
                </a:solidFill>
              </a:rPr>
              <a:t>Эффективное резервное копирование данных предотвращает потерю данных и системы в чрезвычайной ситуации, что обеспечивает непрерывную коммерческую деятельность и бесперебойное обслуживание даже в непредвиденных условиях. Критически важные системы организации быстро вводятся в эксплуатацию с минимальными последствиями для организации.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>
            <p:ph type="title"/>
          </p:nvPr>
        </p:nvSpPr>
        <p:spPr>
          <a:xfrm>
            <a:off x="419493" y="193314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Способы резервного копирования данных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765600" y="1168450"/>
            <a:ext cx="2954100" cy="3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Полное резервное копирование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Инкрементальное резервное копирование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Дифференциальное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резервное копирование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Зеркальное резервное копирование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277" y="1222437"/>
            <a:ext cx="3375175" cy="32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/>
              <a:t>Полное резервное копирование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5145575" y="1260875"/>
            <a:ext cx="270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Дополнительные возможности: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240900" y="1586100"/>
            <a:ext cx="39372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полном резервном копировании каждый раз создается полная копия всех данных, которые сохраняются в исходном виде или сжимаются и шифруются. Синтетическое полное резервное копирование предусматривает создание полных резервных копий из полной резервной копии и одной или нескольких инкрементных резервных копий.</a:t>
            </a:r>
            <a:endParaRPr b="0"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075" y="1707355"/>
            <a:ext cx="4386950" cy="172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5c19268b1_0_1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09"/>
              <a:buFont typeface="Golos Text SemiBold"/>
              <a:buNone/>
            </a:pPr>
            <a:r>
              <a:rPr lang="ru-RU"/>
              <a:t>Инкрементальное </a:t>
            </a:r>
            <a:endParaRPr/>
          </a:p>
        </p:txBody>
      </p:sp>
      <p:sp>
        <p:nvSpPr>
          <p:cNvPr id="176" name="Google Shape;176;g305c19268b1_0_10"/>
          <p:cNvSpPr txBox="1"/>
          <p:nvPr/>
        </p:nvSpPr>
        <p:spPr>
          <a:xfrm>
            <a:off x="8669030" y="4774209"/>
            <a:ext cx="4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05c19268b1_0_10"/>
          <p:cNvSpPr txBox="1"/>
          <p:nvPr/>
        </p:nvSpPr>
        <p:spPr>
          <a:xfrm>
            <a:off x="223000" y="1440400"/>
            <a:ext cx="40503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Инкрементное резервное копирование предусматривает копирование всех данных, измененных с момента последнего резервного копирования, независимо от последнего способа резервного копирования. Обратное инкрементное резервное копирование предусматривает добавление всех измененных данных в последнюю полную резервную копию.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g305c19268b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550" y="1564425"/>
            <a:ext cx="4445550" cy="21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/>
              <a:t>Дифференциальное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542050" y="1509750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Дифференциальное резервное копирование предусматривает копирование всех данных с момента последнего полного резервного копирования, независимо от создания в течение этого периода другой резервной копии другим способом. </a:t>
            </a:r>
            <a:endParaRPr/>
          </a:p>
        </p:txBody>
      </p:sp>
      <p:pic>
        <p:nvPicPr>
          <p:cNvPr id="186" name="Google Shape;1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050" y="1523819"/>
            <a:ext cx="5297150" cy="256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5c19268b1_0_3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09"/>
              <a:buFont typeface="Golos Text SemiBold"/>
              <a:buNone/>
            </a:pPr>
            <a:r>
              <a:rPr lang="ru-RU"/>
              <a:t>Зеркальное</a:t>
            </a:r>
            <a:endParaRPr/>
          </a:p>
        </p:txBody>
      </p:sp>
      <p:sp>
        <p:nvSpPr>
          <p:cNvPr id="192" name="Google Shape;192;g305c19268b1_0_32"/>
          <p:cNvSpPr txBox="1"/>
          <p:nvPr/>
        </p:nvSpPr>
        <p:spPr>
          <a:xfrm>
            <a:off x="5145575" y="1260875"/>
            <a:ext cx="270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Дополнительные возможности: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305c19268b1_0_32"/>
          <p:cNvSpPr txBox="1"/>
          <p:nvPr/>
        </p:nvSpPr>
        <p:spPr>
          <a:xfrm>
            <a:off x="8669030" y="4774209"/>
            <a:ext cx="4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05c19268b1_0_32"/>
          <p:cNvSpPr txBox="1"/>
          <p:nvPr/>
        </p:nvSpPr>
        <p:spPr>
          <a:xfrm>
            <a:off x="304275" y="1079625"/>
            <a:ext cx="4258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Этот тип аналогичен полному бэкапу. Он подразумевает создание точной копии исходного набора данных, но в хранилище при этом сохраняется только их последнее представление без отслеживания различных версий файлов. В противоположность прочим типам бэкапов все отдельные файлы здесь сохраняются в одном сжатом/зашифрованном контейнере, но по отдельности, соответственно их расположению в исходном хранилище. Это позволяет получать к ним прямой доступ без выполнения восстановления. Исходные данные «зеркалируются» в бэкапе, после чего в зеркало копируются только измененные файлы.</a:t>
            </a:r>
            <a:endParaRPr/>
          </a:p>
        </p:txBody>
      </p:sp>
      <p:pic>
        <p:nvPicPr>
          <p:cNvPr id="195" name="Google Shape;195;g305c19268b1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950" y="1996455"/>
            <a:ext cx="4386950" cy="172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c19268b1_0_4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Типы хранилищ </a:t>
            </a:r>
            <a:r>
              <a:rPr lang="ru-RU"/>
              <a:t>резервных</a:t>
            </a:r>
            <a:r>
              <a:rPr lang="ru-RU"/>
              <a:t> копий</a:t>
            </a:r>
            <a:endParaRPr/>
          </a:p>
        </p:txBody>
      </p:sp>
      <p:sp>
        <p:nvSpPr>
          <p:cNvPr id="202" name="Google Shape;202;g305c19268b1_0_43"/>
          <p:cNvSpPr txBox="1"/>
          <p:nvPr/>
        </p:nvSpPr>
        <p:spPr>
          <a:xfrm>
            <a:off x="210400" y="969550"/>
            <a:ext cx="8212200" cy="46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b="1" lang="ru-RU" sz="1300">
                <a:solidFill>
                  <a:schemeClr val="dk1"/>
                </a:solidFill>
              </a:rPr>
              <a:t>Съемное хранилище - </a:t>
            </a:r>
            <a:r>
              <a:rPr lang="ru-RU" sz="1300">
                <a:solidFill>
                  <a:schemeClr val="dk1"/>
                </a:solidFill>
              </a:rPr>
              <a:t>съемное хранилище временно подключается непосредственно к устройству, а затем переносится в другое место. Ниже приведены некоторые примеры.</a:t>
            </a:r>
            <a:endParaRPr sz="1300"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300">
                <a:solidFill>
                  <a:schemeClr val="dk1"/>
                </a:solidFill>
              </a:rPr>
              <a:t>Ленточный накопитель представляет собой физические ленты, на которых хранятся цифровые данные, например Linear Tape-Open (LTO).</a:t>
            </a:r>
            <a:endParaRPr sz="1300"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300">
                <a:solidFill>
                  <a:schemeClr val="dk1"/>
                </a:solidFill>
              </a:rPr>
              <a:t>Типы внешних хранилищ включают жесткие диски (HDD) и твердотельные накопители (SSD). Форматы оптических дисков: DVD и Blu-ray.</a:t>
            </a:r>
            <a:endParaRPr b="1" sz="13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b="1" lang="ru-RU" sz="1300">
                <a:solidFill>
                  <a:schemeClr val="dk1"/>
                </a:solidFill>
              </a:rPr>
              <a:t>Сетевое хранилище </a:t>
            </a:r>
            <a:r>
              <a:rPr lang="ru-RU">
                <a:solidFill>
                  <a:schemeClr val="dk1"/>
                </a:solidFill>
              </a:rPr>
              <a:t>(NAS) -  предусматривает прямое сетевое подключение к устройству, резервное копирование которого выполняется. Хранилище NAS имеет несколько дисков в одном устройстве для увеличения объема памяти. </a:t>
            </a:r>
            <a:r>
              <a:rPr i="1" lang="ru-RU">
                <a:solidFill>
                  <a:schemeClr val="dk1"/>
                </a:solidFill>
              </a:rPr>
              <a:t>Дисковый массив</a:t>
            </a:r>
            <a:r>
              <a:rPr lang="ru-RU">
                <a:solidFill>
                  <a:schemeClr val="dk1"/>
                </a:solidFill>
              </a:rPr>
              <a:t> состоит из нескольких накопителей в одном устройстве. Их количество, как правило, превышает число накопителей в NAS. </a:t>
            </a:r>
            <a:r>
              <a:rPr i="1" lang="ru-RU">
                <a:solidFill>
                  <a:schemeClr val="dk1"/>
                </a:solidFill>
              </a:rPr>
              <a:t>Сеть хранения данных (SAN)</a:t>
            </a:r>
            <a:r>
              <a:rPr lang="ru-RU">
                <a:solidFill>
                  <a:schemeClr val="dk1"/>
                </a:solidFill>
              </a:rPr>
              <a:t> – это конфигурация устройств хранения данных, управляемых контроллером, для централизованного хранилища, подключенного к сети. Устройства хранения резервных копий также могут быть </a:t>
            </a:r>
            <a:r>
              <a:rPr lang="ru-RU">
                <a:solidFill>
                  <a:schemeClr val="dk1"/>
                </a:solidFill>
              </a:rPr>
              <a:t>виртуализированные</a:t>
            </a:r>
            <a:r>
              <a:rPr lang="ru-RU">
                <a:solidFill>
                  <a:schemeClr val="dk1"/>
                </a:solidFill>
              </a:rPr>
              <a:t>. Виртуальное хранилище NAS, дисковые массивы и другие аналогичные решения можно использовать для резервного копирования.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