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4" r:id="rId3"/>
    <p:sldMasterId id="2147483685" r:id="rId4"/>
    <p:sldMasterId id="214748368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7559675" cy="10691800"/>
  <p:embeddedFontLst>
    <p:embeddedFont>
      <p:font typeface="Golos Text"/>
      <p:regular r:id="rId18"/>
      <p:bold r:id="rId19"/>
    </p:embeddedFont>
    <p:embeddedFont>
      <p:font typeface="Golos Text SemiBol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GolosTextSemiBold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GolosTextSemiBold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3.xml"/><Relationship Id="rId19" Type="http://schemas.openxmlformats.org/officeDocument/2006/relationships/font" Target="fonts/GolosText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GolosText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0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1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57200" y="104004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2" type="body"/>
          </p:nvPr>
        </p:nvSpPr>
        <p:spPr>
          <a:xfrm>
            <a:off x="457200" y="299088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3" type="body"/>
          </p:nvPr>
        </p:nvSpPr>
        <p:spPr>
          <a:xfrm>
            <a:off x="45720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4" type="body"/>
          </p:nvPr>
        </p:nvSpPr>
        <p:spPr>
          <a:xfrm>
            <a:off x="475596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45720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329364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3" type="body"/>
          </p:nvPr>
        </p:nvSpPr>
        <p:spPr>
          <a:xfrm>
            <a:off x="613008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4" type="body"/>
          </p:nvPr>
        </p:nvSpPr>
        <p:spPr>
          <a:xfrm>
            <a:off x="45720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5" type="body"/>
          </p:nvPr>
        </p:nvSpPr>
        <p:spPr>
          <a:xfrm>
            <a:off x="329364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6" type="body"/>
          </p:nvPr>
        </p:nvSpPr>
        <p:spPr>
          <a:xfrm>
            <a:off x="613008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subTitle"/>
          </p:nvPr>
        </p:nvSpPr>
        <p:spPr>
          <a:xfrm>
            <a:off x="457200" y="1040040"/>
            <a:ext cx="838872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body"/>
          </p:nvPr>
        </p:nvSpPr>
        <p:spPr>
          <a:xfrm>
            <a:off x="457200" y="1040040"/>
            <a:ext cx="838872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>
            <a:off x="45720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2" type="body"/>
          </p:nvPr>
        </p:nvSpPr>
        <p:spPr>
          <a:xfrm>
            <a:off x="475596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idx="1" type="subTitle"/>
          </p:nvPr>
        </p:nvSpPr>
        <p:spPr>
          <a:xfrm>
            <a:off x="457200" y="306360"/>
            <a:ext cx="6824160" cy="244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2" type="body"/>
          </p:nvPr>
        </p:nvSpPr>
        <p:spPr>
          <a:xfrm>
            <a:off x="475596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3" type="body"/>
          </p:nvPr>
        </p:nvSpPr>
        <p:spPr>
          <a:xfrm>
            <a:off x="45720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457200" y="1040040"/>
            <a:ext cx="838872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" type="body"/>
          </p:nvPr>
        </p:nvSpPr>
        <p:spPr>
          <a:xfrm>
            <a:off x="45720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3" type="body"/>
          </p:nvPr>
        </p:nvSpPr>
        <p:spPr>
          <a:xfrm>
            <a:off x="475596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3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3"/>
          <p:cNvSpPr txBox="1"/>
          <p:nvPr>
            <p:ph idx="3" type="body"/>
          </p:nvPr>
        </p:nvSpPr>
        <p:spPr>
          <a:xfrm>
            <a:off x="457200" y="299088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1" type="body"/>
          </p:nvPr>
        </p:nvSpPr>
        <p:spPr>
          <a:xfrm>
            <a:off x="457200" y="104004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4"/>
          <p:cNvSpPr txBox="1"/>
          <p:nvPr>
            <p:ph idx="2" type="body"/>
          </p:nvPr>
        </p:nvSpPr>
        <p:spPr>
          <a:xfrm>
            <a:off x="457200" y="299088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5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3" type="body"/>
          </p:nvPr>
        </p:nvSpPr>
        <p:spPr>
          <a:xfrm>
            <a:off x="45720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4" type="body"/>
          </p:nvPr>
        </p:nvSpPr>
        <p:spPr>
          <a:xfrm>
            <a:off x="475596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1" type="body"/>
          </p:nvPr>
        </p:nvSpPr>
        <p:spPr>
          <a:xfrm>
            <a:off x="45720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2" type="body"/>
          </p:nvPr>
        </p:nvSpPr>
        <p:spPr>
          <a:xfrm>
            <a:off x="329364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3" type="body"/>
          </p:nvPr>
        </p:nvSpPr>
        <p:spPr>
          <a:xfrm>
            <a:off x="6130080" y="104004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4" type="body"/>
          </p:nvPr>
        </p:nvSpPr>
        <p:spPr>
          <a:xfrm>
            <a:off x="45720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5" type="body"/>
          </p:nvPr>
        </p:nvSpPr>
        <p:spPr>
          <a:xfrm>
            <a:off x="329364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6" type="body"/>
          </p:nvPr>
        </p:nvSpPr>
        <p:spPr>
          <a:xfrm>
            <a:off x="6130080" y="2990880"/>
            <a:ext cx="270108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9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9"/>
          <p:cNvSpPr txBox="1"/>
          <p:nvPr>
            <p:ph idx="1" type="subTitle"/>
          </p:nvPr>
        </p:nvSpPr>
        <p:spPr>
          <a:xfrm>
            <a:off x="457200" y="1040040"/>
            <a:ext cx="83886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0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0"/>
          <p:cNvSpPr txBox="1"/>
          <p:nvPr>
            <p:ph idx="1" type="body"/>
          </p:nvPr>
        </p:nvSpPr>
        <p:spPr>
          <a:xfrm>
            <a:off x="457200" y="1040040"/>
            <a:ext cx="83886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1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1"/>
          <p:cNvSpPr txBox="1"/>
          <p:nvPr>
            <p:ph idx="1" type="body"/>
          </p:nvPr>
        </p:nvSpPr>
        <p:spPr>
          <a:xfrm>
            <a:off x="457200" y="1040040"/>
            <a:ext cx="40935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1"/>
          <p:cNvSpPr txBox="1"/>
          <p:nvPr>
            <p:ph idx="2" type="body"/>
          </p:nvPr>
        </p:nvSpPr>
        <p:spPr>
          <a:xfrm>
            <a:off x="4755960" y="1040040"/>
            <a:ext cx="40935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2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040040"/>
            <a:ext cx="838872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"/>
          <p:cNvSpPr txBox="1"/>
          <p:nvPr>
            <p:ph idx="1" type="subTitle"/>
          </p:nvPr>
        </p:nvSpPr>
        <p:spPr>
          <a:xfrm>
            <a:off x="457200" y="306360"/>
            <a:ext cx="6824100" cy="244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4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4"/>
          <p:cNvSpPr txBox="1"/>
          <p:nvPr>
            <p:ph idx="1" type="body"/>
          </p:nvPr>
        </p:nvSpPr>
        <p:spPr>
          <a:xfrm>
            <a:off x="45720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4"/>
          <p:cNvSpPr txBox="1"/>
          <p:nvPr>
            <p:ph idx="2" type="body"/>
          </p:nvPr>
        </p:nvSpPr>
        <p:spPr>
          <a:xfrm>
            <a:off x="4755960" y="1040040"/>
            <a:ext cx="40935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4"/>
          <p:cNvSpPr txBox="1"/>
          <p:nvPr>
            <p:ph idx="3" type="body"/>
          </p:nvPr>
        </p:nvSpPr>
        <p:spPr>
          <a:xfrm>
            <a:off x="457200" y="299088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5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5"/>
          <p:cNvSpPr txBox="1"/>
          <p:nvPr>
            <p:ph idx="1" type="body"/>
          </p:nvPr>
        </p:nvSpPr>
        <p:spPr>
          <a:xfrm>
            <a:off x="457200" y="1040040"/>
            <a:ext cx="4093500" cy="3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5"/>
          <p:cNvSpPr txBox="1"/>
          <p:nvPr>
            <p:ph idx="2" type="body"/>
          </p:nvPr>
        </p:nvSpPr>
        <p:spPr>
          <a:xfrm>
            <a:off x="475596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5"/>
          <p:cNvSpPr txBox="1"/>
          <p:nvPr>
            <p:ph idx="3" type="body"/>
          </p:nvPr>
        </p:nvSpPr>
        <p:spPr>
          <a:xfrm>
            <a:off x="4755960" y="299088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6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6"/>
          <p:cNvSpPr txBox="1"/>
          <p:nvPr>
            <p:ph idx="1" type="body"/>
          </p:nvPr>
        </p:nvSpPr>
        <p:spPr>
          <a:xfrm>
            <a:off x="45720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6"/>
          <p:cNvSpPr txBox="1"/>
          <p:nvPr>
            <p:ph idx="2" type="body"/>
          </p:nvPr>
        </p:nvSpPr>
        <p:spPr>
          <a:xfrm>
            <a:off x="475596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6"/>
          <p:cNvSpPr txBox="1"/>
          <p:nvPr>
            <p:ph idx="3" type="body"/>
          </p:nvPr>
        </p:nvSpPr>
        <p:spPr>
          <a:xfrm>
            <a:off x="457200" y="2990880"/>
            <a:ext cx="83886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7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7"/>
          <p:cNvSpPr txBox="1"/>
          <p:nvPr>
            <p:ph idx="1" type="body"/>
          </p:nvPr>
        </p:nvSpPr>
        <p:spPr>
          <a:xfrm>
            <a:off x="457200" y="1040040"/>
            <a:ext cx="83886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7"/>
          <p:cNvSpPr txBox="1"/>
          <p:nvPr>
            <p:ph idx="2" type="body"/>
          </p:nvPr>
        </p:nvSpPr>
        <p:spPr>
          <a:xfrm>
            <a:off x="457200" y="2990880"/>
            <a:ext cx="83886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8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8"/>
          <p:cNvSpPr txBox="1"/>
          <p:nvPr>
            <p:ph idx="1" type="body"/>
          </p:nvPr>
        </p:nvSpPr>
        <p:spPr>
          <a:xfrm>
            <a:off x="45720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8"/>
          <p:cNvSpPr txBox="1"/>
          <p:nvPr>
            <p:ph idx="2" type="body"/>
          </p:nvPr>
        </p:nvSpPr>
        <p:spPr>
          <a:xfrm>
            <a:off x="4755960" y="104004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8"/>
          <p:cNvSpPr txBox="1"/>
          <p:nvPr>
            <p:ph idx="3" type="body"/>
          </p:nvPr>
        </p:nvSpPr>
        <p:spPr>
          <a:xfrm>
            <a:off x="457200" y="299088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8"/>
          <p:cNvSpPr txBox="1"/>
          <p:nvPr>
            <p:ph idx="4" type="body"/>
          </p:nvPr>
        </p:nvSpPr>
        <p:spPr>
          <a:xfrm>
            <a:off x="4755960" y="2990880"/>
            <a:ext cx="40935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9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39"/>
          <p:cNvSpPr txBox="1"/>
          <p:nvPr>
            <p:ph idx="1" type="body"/>
          </p:nvPr>
        </p:nvSpPr>
        <p:spPr>
          <a:xfrm>
            <a:off x="457200" y="104004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9"/>
          <p:cNvSpPr txBox="1"/>
          <p:nvPr>
            <p:ph idx="2" type="body"/>
          </p:nvPr>
        </p:nvSpPr>
        <p:spPr>
          <a:xfrm>
            <a:off x="3293640" y="104004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9"/>
          <p:cNvSpPr txBox="1"/>
          <p:nvPr>
            <p:ph idx="3" type="body"/>
          </p:nvPr>
        </p:nvSpPr>
        <p:spPr>
          <a:xfrm>
            <a:off x="6130080" y="104004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9"/>
          <p:cNvSpPr txBox="1"/>
          <p:nvPr>
            <p:ph idx="4" type="body"/>
          </p:nvPr>
        </p:nvSpPr>
        <p:spPr>
          <a:xfrm>
            <a:off x="457200" y="299088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9"/>
          <p:cNvSpPr txBox="1"/>
          <p:nvPr>
            <p:ph idx="5" type="body"/>
          </p:nvPr>
        </p:nvSpPr>
        <p:spPr>
          <a:xfrm>
            <a:off x="3293640" y="299088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9"/>
          <p:cNvSpPr txBox="1"/>
          <p:nvPr>
            <p:ph idx="6" type="body"/>
          </p:nvPr>
        </p:nvSpPr>
        <p:spPr>
          <a:xfrm>
            <a:off x="6130080" y="2990880"/>
            <a:ext cx="2701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75596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idx="1" type="subTitle"/>
          </p:nvPr>
        </p:nvSpPr>
        <p:spPr>
          <a:xfrm>
            <a:off x="457200" y="306360"/>
            <a:ext cx="6824160" cy="244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475596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3" type="body"/>
          </p:nvPr>
        </p:nvSpPr>
        <p:spPr>
          <a:xfrm>
            <a:off x="45720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457200" y="1040040"/>
            <a:ext cx="409356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3" type="body"/>
          </p:nvPr>
        </p:nvSpPr>
        <p:spPr>
          <a:xfrm>
            <a:off x="4755960" y="299088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body"/>
          </p:nvPr>
        </p:nvSpPr>
        <p:spPr>
          <a:xfrm>
            <a:off x="45720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2" type="body"/>
          </p:nvPr>
        </p:nvSpPr>
        <p:spPr>
          <a:xfrm>
            <a:off x="4755960" y="1040040"/>
            <a:ext cx="409356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3" type="body"/>
          </p:nvPr>
        </p:nvSpPr>
        <p:spPr>
          <a:xfrm>
            <a:off x="457200" y="2990880"/>
            <a:ext cx="8388720" cy="178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865080" y="413424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/>
          <p:nvPr/>
        </p:nvSpPr>
        <p:spPr>
          <a:xfrm>
            <a:off x="-865080" y="413424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5098320" y="49032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5910840" y="42732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5098320" y="49032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5910840" y="42732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57200" y="1040040"/>
            <a:ext cx="8388720" cy="3734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-865080" y="413424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-865080" y="413424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"/>
          <p:cNvSpPr/>
          <p:nvPr/>
        </p:nvSpPr>
        <p:spPr>
          <a:xfrm>
            <a:off x="-865080" y="4134240"/>
            <a:ext cx="18420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7"/>
          <p:cNvSpPr/>
          <p:nvPr/>
        </p:nvSpPr>
        <p:spPr>
          <a:xfrm>
            <a:off x="-865080" y="4134240"/>
            <a:ext cx="184200" cy="36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7"/>
          <p:cNvSpPr txBox="1"/>
          <p:nvPr>
            <p:ph idx="1" type="body"/>
          </p:nvPr>
        </p:nvSpPr>
        <p:spPr>
          <a:xfrm>
            <a:off x="624240" y="1233720"/>
            <a:ext cx="7169700" cy="34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9" name="Google Shape;119;p27"/>
          <p:cNvSpPr txBox="1"/>
          <p:nvPr>
            <p:ph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0"/>
          <p:cNvSpPr txBox="1"/>
          <p:nvPr>
            <p:ph idx="4294967295" type="title"/>
          </p:nvPr>
        </p:nvSpPr>
        <p:spPr>
          <a:xfrm>
            <a:off x="1371600" y="2442600"/>
            <a:ext cx="6400440" cy="704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olos Text SemiBold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Мониторинг систем хранения данных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0"/>
          <p:cNvSpPr txBox="1"/>
          <p:nvPr/>
        </p:nvSpPr>
        <p:spPr>
          <a:xfrm>
            <a:off x="7286625" y="3957650"/>
            <a:ext cx="1635900" cy="9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Выполнил: Петряков Павел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9"/>
          <p:cNvSpPr txBox="1"/>
          <p:nvPr>
            <p:ph idx="4294967295" type="body"/>
          </p:nvPr>
        </p:nvSpPr>
        <p:spPr>
          <a:xfrm>
            <a:off x="624240" y="1233720"/>
            <a:ext cx="7169700" cy="34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949" lvl="0" marL="431999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Noto Sans Symbols"/>
              <a:buChar char="●"/>
            </a:pPr>
            <a:r>
              <a:rPr b="0" i="0" lang="en-US" sz="17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Мониторинг систем хранения данных – ключевой аспект управления информационными ресурсами в современных организациях. Он позволяет своевременно выявлять и устранять проблемы, оптимизируя производительность и обеспечивая надежность и безопасность данных.</a:t>
            </a:r>
            <a:endParaRPr b="0" i="0" sz="17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04949" lvl="0" marL="431999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600"/>
              <a:buFont typeface="Noto Sans Symbols"/>
              <a:buChar char="●"/>
            </a:pPr>
            <a:r>
              <a:rPr b="0" i="0" lang="en-US" sz="17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Мы рассмотрели ключевые метрики, инструменты и передовые практики для создания надежной системы мониторинга. Регулярное обновление ПО, настройка резервного копирования и обучение персонала минимизируют риски и повышают устойчивость к сбоям.</a:t>
            </a:r>
            <a:endParaRPr b="0" i="0" sz="17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227" name="Google Shape;227;p49"/>
          <p:cNvSpPr txBox="1"/>
          <p:nvPr>
            <p:ph idx="4294967295" type="title"/>
          </p:nvPr>
        </p:nvSpPr>
        <p:spPr>
          <a:xfrm>
            <a:off x="457200" y="306360"/>
            <a:ext cx="68241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lang="en-US" sz="3200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Заключение</a:t>
            </a:r>
            <a:endParaRPr b="1" sz="3200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0"/>
          <p:cNvSpPr txBox="1"/>
          <p:nvPr>
            <p:ph idx="4294967295" type="title"/>
          </p:nvPr>
        </p:nvSpPr>
        <p:spPr>
          <a:xfrm>
            <a:off x="457200" y="1801800"/>
            <a:ext cx="8229300" cy="62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olos Text SemiBold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Спасибо</a:t>
            </a:r>
            <a:br>
              <a:rPr b="0" i="0" lang="en-US" sz="4400" u="none" cap="none" strike="noStrike"/>
            </a:br>
            <a:r>
              <a:rPr b="1" i="0" lang="en-US" sz="4400" u="none" cap="none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за внимание!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50"/>
          <p:cNvSpPr/>
          <p:nvPr/>
        </p:nvSpPr>
        <p:spPr>
          <a:xfrm>
            <a:off x="6807960" y="4468680"/>
            <a:ext cx="20589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olos Text"/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1"/>
          <p:cNvSpPr txBox="1"/>
          <p:nvPr>
            <p:ph idx="4294967295" type="body"/>
          </p:nvPr>
        </p:nvSpPr>
        <p:spPr>
          <a:xfrm>
            <a:off x="657225" y="1080000"/>
            <a:ext cx="7172700" cy="36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40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Определение систем хранения данных (СХД): Системы хранения данных — это устройства и технологии, используемые для хранения, управления и защиты данных. Они могут включать жесткие диски, твердотельные накопители, сетевые устройства и облачные решения.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Значение мониторинга: Мониторинг СХД позволяет отслеживать состояние и производительность систем, что критически важно для предотвращения потерь данных и обеспечения бесперебойной работы.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179" name="Google Shape;179;p41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Введение </a:t>
            </a:r>
            <a:endParaRPr b="1" i="0" sz="3200" u="none" cap="none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2"/>
          <p:cNvSpPr txBox="1"/>
          <p:nvPr>
            <p:ph idx="4294967295" type="body"/>
          </p:nvPr>
        </p:nvSpPr>
        <p:spPr>
          <a:xfrm>
            <a:off x="660240" y="108000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40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Обнаружение проблем на ранних стадиях 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Оптимизация производительности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Обеспечение безопасности данных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Соответствие нормативным требованиям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185" name="Google Shape;185;p42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Зачем нужен мониторинг </a:t>
            </a:r>
            <a:endParaRPr b="1" i="0" sz="3200" u="none" cap="none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3"/>
          <p:cNvSpPr txBox="1"/>
          <p:nvPr>
            <p:ph idx="4294967295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40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Жесткие диски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Сетевые устройства хранения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Облачные решения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Программное обеспечение для управления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191" name="Google Shape;191;p43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en-US" sz="2180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Основные компоненты систем хранен</a:t>
            </a:r>
            <a:r>
              <a:rPr b="1" lang="en-US" sz="2180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ия данны</a:t>
            </a:r>
            <a:r>
              <a:rPr b="1" lang="en-US" sz="2180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х</a:t>
            </a:r>
            <a:endParaRPr b="0" sz="92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4"/>
          <p:cNvSpPr txBox="1"/>
          <p:nvPr>
            <p:ph idx="4294967295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13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Производительность: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Скорость чтения/записи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Задержка 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Надежность: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Уровень ошибок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Состояние дисков(Smart) 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Использование ресурсов: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Заполненность хранилища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Нагрузка на сеть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197" name="Google Shape;197;p44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80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Метрики мониторинга</a:t>
            </a:r>
            <a:endParaRPr b="0" sz="1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5"/>
          <p:cNvSpPr txBox="1"/>
          <p:nvPr>
            <p:ph idx="4294967295" type="body"/>
          </p:nvPr>
        </p:nvSpPr>
        <p:spPr>
          <a:xfrm>
            <a:off x="624240" y="108000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6685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Аппаратные решения :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Специальные контроллеры</a:t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Устройства для мониторинга сети</a:t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ПО : 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Zabbix </a:t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Nagios </a:t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Prometheus</a:t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47799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47799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203" name="Google Shape;203;p45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lang="en-US" sz="3200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Инструменты мониторинга</a:t>
            </a:r>
            <a:endParaRPr b="1" sz="3200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6"/>
          <p:cNvSpPr txBox="1"/>
          <p:nvPr>
            <p:ph idx="4294967295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13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Сбор данных 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Автоматизированные скрипты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API интеграции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Анализ данных: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lang="en-US" sz="1400">
                <a:latin typeface="Golos Text"/>
                <a:ea typeface="Golos Text"/>
                <a:cs typeface="Golos Text"/>
                <a:sym typeface="Golos Text"/>
              </a:rPr>
              <a:t>Построение</a:t>
            </a: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 графиков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Выявление аномалий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Уведомления:</a:t>
            </a:r>
            <a:endParaRPr b="0" i="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Настройка триггеров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1130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Noto Sans Symbols"/>
              <a:buChar char="−"/>
            </a:pPr>
            <a:r>
              <a:rPr b="0" i="0" lang="en-US" sz="14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Уведомления по смс/тг</a:t>
            </a:r>
            <a:endParaRPr b="0" i="0" sz="14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209" name="Google Shape;209;p46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lang="en-US" sz="3200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Процесс мониторинга</a:t>
            </a:r>
            <a:endParaRPr b="1" sz="3200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7"/>
          <p:cNvSpPr txBox="1"/>
          <p:nvPr>
            <p:ph idx="4294967295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25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Noto Sans Symbols"/>
              <a:buChar char="●"/>
            </a:pPr>
            <a:r>
              <a:rPr b="0" i="0" lang="en-US" sz="15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Сценарий 1: Высокая загрузка диска:</a:t>
            </a:r>
            <a:endParaRPr b="0" i="0" sz="15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Причины: Увеличение объема данных, неэффективные запросы.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Решения: Оптимизация запросов, увеличение емкости хранилища.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400"/>
              <a:buFont typeface="Noto Sans Symbols"/>
              <a:buChar char="●"/>
            </a:pPr>
            <a:r>
              <a:rPr b="0" i="0" lang="en-US" sz="15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Сценарий 2: Увеличение времени отклика</a:t>
            </a:r>
            <a:endParaRPr b="0" i="0" sz="15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Анализ: Выявление узких мест в системе, таких как перегруженные диски или сеть.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Оптимизация: Перераспределение нагрузки, использование кэширования.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400"/>
              <a:buFont typeface="Noto Sans Symbols"/>
              <a:buChar char="●"/>
            </a:pPr>
            <a:r>
              <a:rPr b="0" i="0" lang="en-US" sz="15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Сценарий 3: Ошибки чтения/записи</a:t>
            </a:r>
            <a:endParaRPr b="0" i="0" sz="15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Диагностика: Проверка состояния дисков с помощью SMART, анализ логов.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292250" lvl="1" marL="864000" marR="0" rtl="0" algn="l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Noto Sans Symbols"/>
              <a:buChar char="−"/>
            </a:pPr>
            <a:r>
              <a:rPr b="0" i="0" lang="en-US" sz="11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Восстановление: Замена неисправных дисков, восстановление данных из резервных копий.</a:t>
            </a:r>
            <a:endParaRPr b="0" i="0" sz="11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215" name="Google Shape;215;p47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2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lang="en-US" sz="3200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Примеры сценариев мониторинга</a:t>
            </a:r>
            <a:endParaRPr b="1" sz="3200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8"/>
          <p:cNvSpPr txBox="1"/>
          <p:nvPr>
            <p:ph idx="4294967295" type="body"/>
          </p:nvPr>
        </p:nvSpPr>
        <p:spPr>
          <a:xfrm>
            <a:off x="624240" y="1233720"/>
            <a:ext cx="7169760" cy="341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4000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Регулярное обновление ПО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Настройка резервного копирования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Проведение тестов на отказоустойчивость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  <a:p>
            <a:pPr indent="-324000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Golos Text"/>
                <a:ea typeface="Golos Text"/>
                <a:cs typeface="Golos Text"/>
                <a:sym typeface="Golos Text"/>
              </a:rPr>
              <a:t>Обучение персонала</a:t>
            </a:r>
            <a:endParaRPr b="0" i="0" sz="2000" u="none" cap="none" strike="noStrike">
              <a:solidFill>
                <a:srgbClr val="000000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  <p:sp>
        <p:nvSpPr>
          <p:cNvPr id="221" name="Google Shape;221;p48"/>
          <p:cNvSpPr txBox="1"/>
          <p:nvPr>
            <p:ph idx="4294967295" type="title"/>
          </p:nvPr>
        </p:nvSpPr>
        <p:spPr>
          <a:xfrm>
            <a:off x="457200" y="306360"/>
            <a:ext cx="6824160" cy="52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9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Golos Text SemiBold"/>
              <a:buNone/>
            </a:pPr>
            <a:r>
              <a:rPr b="1" lang="en-US" sz="3200" strike="noStrike">
                <a:solidFill>
                  <a:srgbClr val="FFFFFF"/>
                </a:solidFill>
                <a:latin typeface="Golos Text SemiBold"/>
                <a:ea typeface="Golos Text SemiBold"/>
                <a:cs typeface="Golos Text SemiBold"/>
                <a:sym typeface="Golos Text SemiBold"/>
              </a:rPr>
              <a:t>Лучшие практики</a:t>
            </a:r>
            <a:endParaRPr b="1" sz="3200" strike="noStrike">
              <a:solidFill>
                <a:srgbClr val="FFFFFF"/>
              </a:solidFill>
              <a:latin typeface="Golos Text SemiBold"/>
              <a:ea typeface="Golos Text SemiBold"/>
              <a:cs typeface="Golos Text SemiBold"/>
              <a:sym typeface="Golos Tex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