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21"/>
  </p:notesMasterIdLst>
  <p:handoutMasterIdLst>
    <p:handoutMasterId r:id="rId22"/>
  </p:handoutMasterIdLst>
  <p:sldIdLst>
    <p:sldId id="265" r:id="rId2"/>
    <p:sldId id="326" r:id="rId3"/>
    <p:sldId id="316" r:id="rId4"/>
    <p:sldId id="327" r:id="rId5"/>
    <p:sldId id="284" r:id="rId6"/>
    <p:sldId id="317" r:id="rId7"/>
    <p:sldId id="324" r:id="rId8"/>
    <p:sldId id="319" r:id="rId9"/>
    <p:sldId id="328" r:id="rId10"/>
    <p:sldId id="329" r:id="rId11"/>
    <p:sldId id="333" r:id="rId12"/>
    <p:sldId id="334" r:id="rId13"/>
    <p:sldId id="336" r:id="rId14"/>
    <p:sldId id="337" r:id="rId15"/>
    <p:sldId id="338" r:id="rId16"/>
    <p:sldId id="339" r:id="rId17"/>
    <p:sldId id="331" r:id="rId18"/>
    <p:sldId id="330" r:id="rId19"/>
    <p:sldId id="263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40" autoAdjust="0"/>
    <p:restoredTop sz="73214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592" y="19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10/25/24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1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02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0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32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9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32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48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8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6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7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52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9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9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71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2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articles/159147/" TargetMode="External"/><Relationship Id="rId7" Type="http://schemas.openxmlformats.org/officeDocument/2006/relationships/hyperlink" Target="https://bytexd.com/disk-partitioning-in-linux-without-lv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sst.pro/sozdanie-i-nastrojka-lvm-linux" TargetMode="External"/><Relationship Id="rId5" Type="http://schemas.openxmlformats.org/officeDocument/2006/relationships/hyperlink" Target="https://ru.wikipedia.org/wiki/LVM" TargetMode="External"/><Relationship Id="rId4" Type="http://schemas.openxmlformats.org/officeDocument/2006/relationships/hyperlink" Target="https://habr.com/ru/articles/67283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137119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LVM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logical volume manager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9F4C0F-29CF-EF49-B690-18FDE0C7869E}"/>
              </a:ext>
            </a:extLst>
          </p:cNvPr>
          <p:cNvSpPr/>
          <p:nvPr/>
        </p:nvSpPr>
        <p:spPr>
          <a:xfrm>
            <a:off x="7639229" y="4589502"/>
            <a:ext cx="15047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err="1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Тимоненко</a:t>
            </a:r>
            <a:r>
              <a:rPr lang="ru-RU" sz="15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 Н.А.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К4</a:t>
            </a:r>
            <a:r>
              <a:rPr lang="en-US" sz="15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2</a:t>
            </a:r>
            <a:r>
              <a:rPr lang="ru-RU" sz="15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12с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Проверка переноса файлов между </a:t>
            </a:r>
            <a:r>
              <a:rPr lang="en-US" dirty="0"/>
              <a:t>PV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16205"/>
            <a:ext cx="3105251" cy="3163052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Методика проверки выбрана простая — с помощью </a:t>
            </a:r>
            <a:r>
              <a:rPr lang="en-US" sz="1800" dirty="0" err="1">
                <a:solidFill>
                  <a:srgbClr val="2C2D2E"/>
                </a:solidFill>
                <a:latin typeface="Golos Text" panose="020B0503020202020204"/>
              </a:rPr>
              <a:t>dd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считываем один и тот же большой файл несколько раз. Для теста я выбрал 2Гбайтный файл.</a:t>
            </a:r>
          </a:p>
          <a:p>
            <a:pPr algn="just"/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Время считывания уменьшилось в несколько раз.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D960C-BC72-D949-9E9C-E446FE9CC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11417"/>
            <a:ext cx="4737246" cy="14109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EBC1A2-2C06-AC4D-B374-01AA43364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22356"/>
            <a:ext cx="4737246" cy="14734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06528B-A770-6546-B564-B59E337B3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95839"/>
            <a:ext cx="4737246" cy="14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0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LVM cache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SSD-</a:t>
            </a:r>
            <a:r>
              <a:rPr lang="ru-RU" dirty="0"/>
              <a:t>кэширование — технология, когда твердотельные </a:t>
            </a:r>
            <a:r>
              <a:rPr lang="en-US" dirty="0"/>
              <a:t>SSD </a:t>
            </a:r>
            <a:r>
              <a:rPr lang="ru-RU" dirty="0"/>
              <a:t>накопители используются в качестве буфера для часто запрашиваемых данных. Система определяет данные по степени “теплоты” и перемещает их на быстрый накопитель, используемый в качестве кэширующего диска. Кэш позволяется системе получать доступ к данным в несколько раз быстрее, чем если бы они были получены с более медленного жесткого диска.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При попытке чтения данных выясняется, имеются ли эти данные в кэше. Если требуемых данных там нет, то чтение происходит с </a:t>
            </a:r>
            <a:r>
              <a:rPr lang="en-US" dirty="0"/>
              <a:t>HDD, </a:t>
            </a:r>
            <a:r>
              <a:rPr lang="ru-RU" dirty="0"/>
              <a:t>и попутно данные записываются в кэш (</a:t>
            </a:r>
            <a:r>
              <a:rPr lang="en-US" dirty="0"/>
              <a:t>cache miss). </a:t>
            </a:r>
            <a:r>
              <a:rPr lang="ru-RU" dirty="0"/>
              <a:t>Дальнейшее чтение данных будет происходить из кэша (</a:t>
            </a:r>
            <a:r>
              <a:rPr lang="en-US" dirty="0"/>
              <a:t>cache hit).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113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Запись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16205"/>
            <a:ext cx="3105251" cy="316305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800" b="1" dirty="0">
                <a:solidFill>
                  <a:srgbClr val="2C2D2E"/>
                </a:solidFill>
                <a:latin typeface="Golos Text" panose="020B0503020202020204"/>
              </a:rPr>
              <a:t>— Режим </a:t>
            </a:r>
            <a:r>
              <a:rPr lang="en-US" sz="1800" b="1" dirty="0">
                <a:solidFill>
                  <a:srgbClr val="2C2D2E"/>
                </a:solidFill>
                <a:latin typeface="Golos Text" panose="020B0503020202020204"/>
              </a:rPr>
              <a:t>write-through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—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когда происходит операция записи, данные записываются и в кэш, и на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HDD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диск, более безопасный вариант, вероятность потери данных при аварии мала;</a:t>
            </a:r>
          </a:p>
          <a:p>
            <a:pPr algn="just"/>
            <a:r>
              <a:rPr lang="ru-RU" sz="1800" b="1" dirty="0">
                <a:solidFill>
                  <a:srgbClr val="2C2D2E"/>
                </a:solidFill>
                <a:latin typeface="Golos Text" panose="020B0503020202020204"/>
              </a:rPr>
              <a:t>— Режим </a:t>
            </a:r>
            <a:r>
              <a:rPr lang="en-US" sz="1800" b="1" dirty="0">
                <a:solidFill>
                  <a:srgbClr val="2C2D2E"/>
                </a:solidFill>
                <a:latin typeface="Golos Text" panose="020B0503020202020204"/>
              </a:rPr>
              <a:t>write-back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—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когда происходит операция записи, данные записываются сначала в кэш, после чего сбрасываются на диск, имеется вероятность потери данных при аварии. (Более быстрый вариант, т.к. сигнал о завершении операции записи передается управляющей ОС после получения данных кэшем).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CD65E5-41DC-8B43-8566-E4DCD3B0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69" y="1134084"/>
            <a:ext cx="2680054" cy="346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10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966224"/>
            <a:ext cx="7467600" cy="169286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Описание команд:</a:t>
            </a:r>
          </a:p>
          <a:p>
            <a:r>
              <a:rPr lang="en-US" dirty="0" err="1"/>
              <a:t>pvcreate</a:t>
            </a:r>
            <a:r>
              <a:rPr lang="en-US" dirty="0"/>
              <a:t> — </a:t>
            </a:r>
            <a:r>
              <a:rPr lang="ru-RU" dirty="0"/>
              <a:t>инициализирует физический том для </a:t>
            </a:r>
            <a:r>
              <a:rPr lang="en-US" dirty="0"/>
              <a:t>LVM</a:t>
            </a:r>
          </a:p>
          <a:p>
            <a:r>
              <a:rPr lang="en-US" dirty="0" err="1"/>
              <a:t>vgcreate</a:t>
            </a:r>
            <a:r>
              <a:rPr lang="en-US" dirty="0"/>
              <a:t> – </a:t>
            </a:r>
            <a:r>
              <a:rPr lang="ru-RU" dirty="0"/>
              <a:t>создать группу томов</a:t>
            </a:r>
          </a:p>
          <a:p>
            <a:r>
              <a:rPr lang="en-US" dirty="0" err="1"/>
              <a:t>lvcreate</a:t>
            </a:r>
            <a:r>
              <a:rPr lang="en-US" dirty="0"/>
              <a:t> -l – </a:t>
            </a:r>
            <a:r>
              <a:rPr lang="ru-RU" dirty="0"/>
              <a:t>создать логический том, размер тома указывается в процентах</a:t>
            </a:r>
          </a:p>
          <a:p>
            <a:r>
              <a:rPr lang="en-US" dirty="0" err="1"/>
              <a:t>lvcreate</a:t>
            </a:r>
            <a:r>
              <a:rPr lang="en-US" dirty="0"/>
              <a:t> -L – </a:t>
            </a:r>
            <a:r>
              <a:rPr lang="ru-RU" dirty="0"/>
              <a:t>создание логического тома с метаданными для кэша</a:t>
            </a:r>
          </a:p>
          <a:p>
            <a:r>
              <a:rPr lang="en-US" dirty="0" err="1"/>
              <a:t>lvconvert</a:t>
            </a:r>
            <a:r>
              <a:rPr lang="en-US" dirty="0"/>
              <a:t> — </a:t>
            </a:r>
            <a:r>
              <a:rPr lang="ru-RU" dirty="0"/>
              <a:t>объединяем кэш-пул и логический том через метаданные. Задаем режима кеширования, в нашем случае </a:t>
            </a:r>
            <a:r>
              <a:rPr lang="en-US" b="1" dirty="0"/>
              <a:t>writeback</a:t>
            </a:r>
            <a:r>
              <a:rPr lang="en-US" dirty="0"/>
              <a:t>.</a:t>
            </a:r>
          </a:p>
          <a:p>
            <a:pPr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7A3ACE-DE81-7641-9EDF-EE81B8141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95" y="1326996"/>
            <a:ext cx="6679581" cy="16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3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Snapshots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E2E2EFF-7376-7C4F-AE90-0ADBA2254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83834"/>
            <a:ext cx="7467600" cy="2975252"/>
          </a:xfrm>
        </p:spPr>
        <p:txBody>
          <a:bodyPr>
            <a:normAutofit lnSpcReduction="10000"/>
          </a:bodyPr>
          <a:lstStyle/>
          <a:p>
            <a:r>
              <a:rPr lang="ru-RU" i="1" dirty="0" err="1"/>
              <a:t>Снапшот</a:t>
            </a:r>
            <a:r>
              <a:rPr lang="ru-RU" dirty="0"/>
              <a:t> (от англ. </a:t>
            </a:r>
            <a:r>
              <a:rPr lang="en-US" i="1" dirty="0"/>
              <a:t>snapshot</a:t>
            </a:r>
            <a:r>
              <a:rPr lang="en-US" dirty="0"/>
              <a:t> — «</a:t>
            </a:r>
            <a:r>
              <a:rPr lang="ru-RU" dirty="0"/>
              <a:t>моментальный снимок») — это полный снимок текущего состояния, который позволяет в любой момент вернуть систему к сохраненной конфигурации.</a:t>
            </a:r>
            <a:endParaRPr lang="en-US" dirty="0"/>
          </a:p>
          <a:p>
            <a:endParaRPr lang="en-US" dirty="0"/>
          </a:p>
          <a:p>
            <a:r>
              <a:rPr lang="ru-RU" dirty="0"/>
              <a:t>Процесс создания снимка происходит, как правило, очень быстро – приложение или операционная система на какое-то непродолжительное время приостанавливает запись, и в этот момент создается моментальный снимок текущего состояния данных.</a:t>
            </a:r>
            <a:br>
              <a:rPr lang="en-US" dirty="0"/>
            </a:br>
            <a:br>
              <a:rPr lang="en-US" dirty="0"/>
            </a:br>
            <a:r>
              <a:rPr lang="ru-RU" dirty="0" err="1"/>
              <a:t>Снапшот</a:t>
            </a:r>
            <a:r>
              <a:rPr lang="ru-RU" dirty="0"/>
              <a:t> создан, и все старые файлы, т.е. которые не изменялись на момент создания снимка, остались на месте. А вот новые файлы или изменения для существующих уже будут записаны в новое расположение файловой системы на диске. Даже когда модификация данных завершена, старые данные никогда не перезаписываются. По сути будет создан ещё один файл, в котором содержатся все изменения (дельта), которые происходят с исходными данными. Таким образом достигается экономия дискового пространства </a:t>
            </a:r>
            <a:r>
              <a:rPr lang="ru-RU" dirty="0" err="1"/>
              <a:t>засчет</a:t>
            </a:r>
            <a:r>
              <a:rPr lang="ru-RU" dirty="0"/>
              <a:t> хранения лишь изменений на диске, а не полной копии данных</a:t>
            </a:r>
          </a:p>
        </p:txBody>
      </p:sp>
    </p:spTree>
    <p:extLst>
      <p:ext uri="{BB962C8B-B14F-4D97-AF65-F5344CB8AC3E}">
        <p14:creationId xmlns:p14="http://schemas.microsoft.com/office/powerpoint/2010/main" val="294394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Snapshots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FCC24A-3B34-B948-A39B-2BD4BB1F9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39" y="1084485"/>
            <a:ext cx="6846850" cy="36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5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Snapshots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56F1E-BDC0-3E4C-BB64-51A9A3C20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114174"/>
            <a:ext cx="7467601" cy="179776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EFF88372-C200-CE4D-84D5-9B133F481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192390"/>
            <a:ext cx="8173843" cy="1344033"/>
          </a:xfrm>
        </p:spPr>
        <p:txBody>
          <a:bodyPr>
            <a:normAutofit/>
          </a:bodyPr>
          <a:lstStyle/>
          <a:p>
            <a:r>
              <a:rPr lang="en-US" dirty="0"/>
              <a:t>Copy-on-Write</a:t>
            </a:r>
          </a:p>
          <a:p>
            <a:r>
              <a:rPr lang="ru-RU" dirty="0"/>
              <a:t>Новые данные пишутся в исходное место, а старые данные (копия) записываются в новое (пустое) место.</a:t>
            </a:r>
          </a:p>
          <a:p>
            <a:endParaRPr lang="ru-RU" dirty="0"/>
          </a:p>
          <a:p>
            <a:r>
              <a:rPr lang="en-US" dirty="0"/>
              <a:t>Redirect-on-write</a:t>
            </a:r>
          </a:p>
          <a:p>
            <a:r>
              <a:rPr lang="ru-RU" dirty="0"/>
              <a:t>Новые данные пишутся в новое место.</a:t>
            </a:r>
          </a:p>
          <a:p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51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LVM </a:t>
            </a:r>
            <a:r>
              <a:rPr lang="ru-RU" dirty="0"/>
              <a:t>является мощным инструментом для управления дисками, предлагающим множество преимуществ в плане гибкости и эффективности. Однако его сложность может быть препятствием для менее опытных пользователей. В большинстве случаев его использование оправдано в средах с высокой нагрузкой и необходимостью динамического управления ресурсами.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Однако, необходимо соотносить необходимость использования </a:t>
            </a:r>
            <a:r>
              <a:rPr lang="en-US" dirty="0"/>
              <a:t>LVM </a:t>
            </a:r>
            <a:r>
              <a:rPr lang="ru-RU" dirty="0"/>
              <a:t>с условиями конкретного ландшафта.</a:t>
            </a:r>
          </a:p>
        </p:txBody>
      </p:sp>
    </p:spTree>
    <p:extLst>
      <p:ext uri="{BB962C8B-B14F-4D97-AF65-F5344CB8AC3E}">
        <p14:creationId xmlns:p14="http://schemas.microsoft.com/office/powerpoint/2010/main" val="1378423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  <a:hlinkClick r:id="rId3"/>
              </a:rPr>
              <a:t>https://habr.com/ru/articles/159147/</a:t>
            </a:r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  <a:hlinkClick r:id="rId4"/>
              </a:rPr>
              <a:t>https://habr.com/ru/articles/67283/</a:t>
            </a:r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https://</a:t>
            </a:r>
            <a:r>
              <a:rPr lang="en-US" sz="1800" dirty="0" err="1">
                <a:solidFill>
                  <a:srgbClr val="2C2D2E"/>
                </a:solidFill>
                <a:latin typeface="Golos Text" panose="020B0503020202020204"/>
              </a:rPr>
              <a:t>habr.com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/</a:t>
            </a:r>
            <a:r>
              <a:rPr lang="en-US" sz="1800" dirty="0" err="1">
                <a:solidFill>
                  <a:srgbClr val="2C2D2E"/>
                </a:solidFill>
                <a:latin typeface="Golos Text" panose="020B0503020202020204"/>
              </a:rPr>
              <a:t>ru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/articles/200362/</a:t>
            </a:r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  <a:hlinkClick r:id="rId5"/>
              </a:rPr>
              <a:t>https://ru.wikipedia.org/wiki/LVM</a:t>
            </a:r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  <a:hlinkClick r:id="rId6"/>
              </a:rPr>
              <a:t>https://losst.pro/sozdanie-i-nastrojka-lvm-linux</a:t>
            </a:r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  <a:hlinkClick r:id="rId7"/>
              </a:rPr>
              <a:t>https://bytexd.com/disk-partitioning-in-linux-without-lvm/</a:t>
            </a:r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https://</a:t>
            </a:r>
            <a:r>
              <a:rPr lang="en-US" sz="1800" dirty="0" err="1">
                <a:solidFill>
                  <a:srgbClr val="2C2D2E"/>
                </a:solidFill>
                <a:latin typeface="Golos Text" panose="020B0503020202020204"/>
              </a:rPr>
              <a:t>forums.macrumors.com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/threads/what-about-the-fusion-drives.2121623/</a:t>
            </a:r>
          </a:p>
        </p:txBody>
      </p:sp>
    </p:spTree>
    <p:extLst>
      <p:ext uri="{BB962C8B-B14F-4D97-AF65-F5344CB8AC3E}">
        <p14:creationId xmlns:p14="http://schemas.microsoft.com/office/powerpoint/2010/main" val="3971257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8610083" y="44687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dirty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 </a:t>
            </a:r>
            <a:r>
              <a:rPr lang="en-US" dirty="0"/>
              <a:t>LVM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8341" y="1467556"/>
            <a:ext cx="3205081" cy="3111701"/>
          </a:xfrm>
        </p:spPr>
        <p:txBody>
          <a:bodyPr/>
          <a:lstStyle/>
          <a:p>
            <a:pPr algn="just"/>
            <a:r>
              <a:rPr lang="ru-RU" sz="1400" dirty="0"/>
              <a:t>• Разделы (</a:t>
            </a:r>
            <a:r>
              <a:rPr lang="en-US" sz="1400" dirty="0"/>
              <a:t>Partitions): </a:t>
            </a:r>
            <a:r>
              <a:rPr lang="ru-RU" sz="1400" dirty="0"/>
              <a:t>Диски делятся на фиксированные разделы</a:t>
            </a:r>
            <a:r>
              <a:rPr lang="en-US" sz="1400" dirty="0"/>
              <a:t>, </a:t>
            </a:r>
            <a:r>
              <a:rPr lang="ru-RU" sz="1400" dirty="0"/>
              <a:t>которые имеют фиксированный размер и назначение.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• Файловые системы: Каждому разделу присваивается файловая система, которая управляет хранением данных.</a:t>
            </a:r>
          </a:p>
        </p:txBody>
      </p:sp>
      <p:pic>
        <p:nvPicPr>
          <p:cNvPr id="6" name="Google Shape;149;g29e9f0afef6_0_8">
            <a:extLst>
              <a:ext uri="{FF2B5EF4-FFF2-40B4-BE49-F238E27FC236}">
                <a16:creationId xmlns:a16="http://schemas.microsoft.com/office/drawing/2014/main" id="{D9F50732-76AD-BA4D-AB5D-BCB9627AFB0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147" y="1393002"/>
            <a:ext cx="1958525" cy="2803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51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LVM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8341" y="1467556"/>
            <a:ext cx="3205081" cy="324941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400" b="1" dirty="0"/>
              <a:t>Logical Volume Manager - </a:t>
            </a:r>
            <a:r>
              <a:rPr lang="ru-RU" sz="1400" dirty="0"/>
              <a:t>это программный уровень абстракции над физическими разделами жесткого диска, который позволяет создавать логические тома для хранения данных на одном или нескольких жестких дисках</a:t>
            </a:r>
            <a:r>
              <a:rPr lang="en-US" sz="1400" dirty="0"/>
              <a:t>.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en-US" sz="1400" dirty="0"/>
              <a:t>LVM </a:t>
            </a:r>
            <a:r>
              <a:rPr lang="ru-RU" sz="1400" dirty="0"/>
              <a:t>увеличивает удобство работы с жестким диском, аппаратные особенности работы скрываются программным обеспечением, поэтому вы можете изменять размеры дисков, перемещать их на лету, без остановки приложений или размонтирования файловых систем.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17B4A-C801-0542-BB97-814B3C4BA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6" y="1338146"/>
            <a:ext cx="5043100" cy="29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3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LVM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В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LVM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существует три уровня абстракции: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C2D2E"/>
                </a:solidFill>
                <a:latin typeface="Golos Text" panose="020B0503020202020204"/>
              </a:rPr>
              <a:t>PV, Physical volume, </a:t>
            </a:r>
            <a:r>
              <a:rPr lang="ru-RU" sz="1800" b="1" dirty="0">
                <a:solidFill>
                  <a:srgbClr val="2C2D2E"/>
                </a:solidFill>
                <a:latin typeface="Golos Text" panose="020B0503020202020204"/>
              </a:rPr>
              <a:t>физический том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 - это физический диск, либо раздел на диске, если мы не можем использовать его целиком.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C2D2E"/>
                </a:solidFill>
                <a:latin typeface="Golos Text" panose="020B0503020202020204"/>
              </a:rPr>
              <a:t>VG, Volume group, </a:t>
            </a:r>
            <a:r>
              <a:rPr lang="ru-RU" sz="1800" b="1" dirty="0">
                <a:solidFill>
                  <a:srgbClr val="2C2D2E"/>
                </a:solidFill>
                <a:latin typeface="Golos Text" panose="020B0503020202020204"/>
              </a:rPr>
              <a:t>группа томов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- группа томов объединяет в себя физические тома и является следующим уровнем абстракции, представляя собой единое пространство хранения, которое может быть размечено на логические разделы. Эквивалентен обычному диску в классической системе.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C2D2E"/>
                </a:solidFill>
                <a:latin typeface="Golos Text" panose="020B0503020202020204"/>
              </a:rPr>
              <a:t>LV, Logical volume, </a:t>
            </a:r>
            <a:r>
              <a:rPr lang="ru-RU" sz="1800" b="1" dirty="0">
                <a:solidFill>
                  <a:srgbClr val="2C2D2E"/>
                </a:solidFill>
                <a:latin typeface="Golos Text" panose="020B0503020202020204"/>
              </a:rPr>
              <a:t>логический том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- логический раздел в группе томов, аналогичен обычном разделу, представляет из себя блочное устройство и может содержать файловую систему.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93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 </a:t>
            </a:r>
            <a:r>
              <a:rPr lang="en-US" dirty="0"/>
              <a:t>LVM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6772"/>
            <a:ext cx="7467600" cy="275231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Легкое изменение размера - вы можете расширить или уменьшить </a:t>
            </a:r>
            <a:r>
              <a:rPr lang="en-US" sz="1800" dirty="0" err="1">
                <a:solidFill>
                  <a:srgbClr val="2C2D2E"/>
                </a:solidFill>
                <a:latin typeface="Golos Text" panose="020B0503020202020204"/>
              </a:rPr>
              <a:t>lvm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раздел без переформатирования диска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Легкая расширяемость пространства - вы можете увеличить доступное пространство просто добавляя новые физические диски в общий пул памяти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LVM,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таким образом, вы получаете большую гибкость.</a:t>
            </a:r>
          </a:p>
        </p:txBody>
      </p:sp>
    </p:spTree>
    <p:extLst>
      <p:ext uri="{BB962C8B-B14F-4D97-AF65-F5344CB8AC3E}">
        <p14:creationId xmlns:p14="http://schemas.microsoft.com/office/powerpoint/2010/main" val="202935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C2D2E"/>
                </a:solidFill>
                <a:latin typeface="Golos Text" panose="020B0503020202020204"/>
              </a:rPr>
              <a:t>Fusion drive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67556"/>
            <a:ext cx="3105251" cy="3111701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1800" b="1" dirty="0">
                <a:latin typeface="Golos Text" panose="020B0503020202020204"/>
              </a:rPr>
              <a:t>Fusion drive - </a:t>
            </a:r>
            <a:r>
              <a:rPr lang="ru-RU" sz="1800" dirty="0">
                <a:latin typeface="Golos Text" panose="020B0503020202020204"/>
              </a:rPr>
              <a:t>представляет из себя логическое объединение установленных в ваш </a:t>
            </a:r>
            <a:r>
              <a:rPr lang="en-US" sz="1800" dirty="0">
                <a:latin typeface="Golos Text" panose="020B0503020202020204"/>
              </a:rPr>
              <a:t>Mac SSD </a:t>
            </a:r>
            <a:r>
              <a:rPr lang="ru-RU" sz="1800" dirty="0">
                <a:latin typeface="Golos Text" panose="020B0503020202020204"/>
              </a:rPr>
              <a:t>и </a:t>
            </a:r>
            <a:r>
              <a:rPr lang="en-US" sz="1800" dirty="0">
                <a:latin typeface="Golos Text" panose="020B0503020202020204"/>
              </a:rPr>
              <a:t>HDD. </a:t>
            </a:r>
            <a:r>
              <a:rPr lang="ru-RU" sz="1800" dirty="0">
                <a:latin typeface="Golos Text" panose="020B0503020202020204"/>
              </a:rPr>
              <a:t>Объем единого диска будет равен сумме объемов </a:t>
            </a:r>
            <a:r>
              <a:rPr lang="en-US" sz="1800" dirty="0">
                <a:latin typeface="Golos Text" panose="020B0503020202020204"/>
              </a:rPr>
              <a:t>SSD </a:t>
            </a:r>
            <a:r>
              <a:rPr lang="ru-RU" sz="1800" dirty="0">
                <a:latin typeface="Golos Text" panose="020B0503020202020204"/>
              </a:rPr>
              <a:t>и </a:t>
            </a:r>
            <a:r>
              <a:rPr lang="en-US" sz="1800" dirty="0">
                <a:latin typeface="Golos Text" panose="020B0503020202020204"/>
              </a:rPr>
              <a:t>HDD, </a:t>
            </a:r>
            <a:r>
              <a:rPr lang="ru-RU" sz="1800" dirty="0">
                <a:latin typeface="Golos Text" panose="020B0503020202020204"/>
              </a:rPr>
              <a:t>но главные плюс — часто используемые файлы (например, ядро системы) </a:t>
            </a:r>
            <a:r>
              <a:rPr lang="en-US" sz="1800" dirty="0">
                <a:latin typeface="Golos Text" panose="020B0503020202020204"/>
              </a:rPr>
              <a:t>Mac OS </a:t>
            </a:r>
            <a:r>
              <a:rPr lang="ru-RU" sz="1800" dirty="0">
                <a:latin typeface="Golos Text" panose="020B0503020202020204"/>
              </a:rPr>
              <a:t>автоматически</a:t>
            </a:r>
            <a:r>
              <a:rPr lang="en-US" sz="1800" dirty="0">
                <a:latin typeface="Golos Text" panose="020B0503020202020204"/>
              </a:rPr>
              <a:t> </a:t>
            </a:r>
            <a:r>
              <a:rPr lang="ru-RU" sz="1800" dirty="0">
                <a:latin typeface="Golos Text" panose="020B0503020202020204"/>
              </a:rPr>
              <a:t>размещает на более быстром </a:t>
            </a:r>
            <a:r>
              <a:rPr lang="en-US" sz="1800" dirty="0">
                <a:latin typeface="Golos Text" panose="020B0503020202020204"/>
              </a:rPr>
              <a:t>SSD, </a:t>
            </a:r>
            <a:r>
              <a:rPr lang="ru-RU" sz="1800" dirty="0">
                <a:latin typeface="Golos Text" panose="020B0503020202020204"/>
              </a:rPr>
              <a:t>а все прочие файлы на </a:t>
            </a:r>
            <a:r>
              <a:rPr lang="en-US" sz="1800" dirty="0">
                <a:latin typeface="Golos Text" panose="020B0503020202020204"/>
              </a:rPr>
              <a:t>HDD.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240324-A13F-5843-A8D7-36850506D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7556"/>
            <a:ext cx="4473388" cy="25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Описание </a:t>
            </a:r>
            <a:r>
              <a:rPr lang="en-US" dirty="0"/>
              <a:t>Fusion Drive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800" b="1" dirty="0">
                <a:solidFill>
                  <a:srgbClr val="2C2D2E"/>
                </a:solidFill>
                <a:latin typeface="Golos Text" panose="020B0503020202020204"/>
              </a:rPr>
              <a:t>Fusion Drive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- это логический том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(logical volume)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 в группе логических томов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(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volume group)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, которые объединены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Core Storage (CS) (LVM,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доступный в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macOS).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Это означает, что вы можете сгруппировать любое количество и тип физических дисков в группу (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volume group)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и из них выделить "диски", которые на самом деле являются просто логическими томами, взятыми из этой группы.</a:t>
            </a:r>
          </a:p>
          <a:p>
            <a:pPr algn="just"/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Когда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CS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обнаруживает, что в этой группе есть, например, один твердотельный накопитель и один жесткий диск, он определяет приоритетность операций записи на твердотельный накопитель (а также оставляет там часто используемые данные).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211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Практическая часть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67556"/>
            <a:ext cx="3105251" cy="3111701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На базе двух физических дисков (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PV)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SSD 60Gb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HDD 250 Gb</a:t>
            </a:r>
          </a:p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Создан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Logical Group (LG)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размером 310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Gb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, на котором размещён 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Logical Volume (LV)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44A981-BFCA-DD41-BF93-497267431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7" y="833719"/>
            <a:ext cx="2468212" cy="41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4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Практическая часть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2241395"/>
            <a:ext cx="3105251" cy="2337862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В системе появился новый дисковый раздел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Fusion Drive — disk2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C84242-09E8-CD46-8A5F-3FC0CDE38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26" y="1583472"/>
            <a:ext cx="4838478" cy="26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32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6965</TotalTime>
  <Words>1126</Words>
  <Application>Microsoft Macintosh PowerPoint</Application>
  <PresentationFormat>Экран (16:9)</PresentationFormat>
  <Paragraphs>92</Paragraphs>
  <Slides>19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LVM logical volume manager</vt:lpstr>
      <vt:lpstr>До LVM</vt:lpstr>
      <vt:lpstr>LVM</vt:lpstr>
      <vt:lpstr>LVM</vt:lpstr>
      <vt:lpstr>Преимущества LVM</vt:lpstr>
      <vt:lpstr>Fusion drive</vt:lpstr>
      <vt:lpstr>Описание Fusion Drive</vt:lpstr>
      <vt:lpstr>Практическая часть</vt:lpstr>
      <vt:lpstr>Практическая часть</vt:lpstr>
      <vt:lpstr>Проверка переноса файлов между PV</vt:lpstr>
      <vt:lpstr>LVM cache</vt:lpstr>
      <vt:lpstr>Запись</vt:lpstr>
      <vt:lpstr>Пример</vt:lpstr>
      <vt:lpstr>Snapshots</vt:lpstr>
      <vt:lpstr>Snapshots</vt:lpstr>
      <vt:lpstr>Snapshots</vt:lpstr>
      <vt:lpstr>Выводы</vt:lpstr>
      <vt:lpstr>Источники</vt:lpstr>
      <vt:lpstr>Спасибо за внимание!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Microsoft Office User</cp:lastModifiedBy>
  <cp:revision>170</cp:revision>
  <dcterms:created xsi:type="dcterms:W3CDTF">2014-06-27T12:30:22Z</dcterms:created>
  <dcterms:modified xsi:type="dcterms:W3CDTF">2024-10-25T13:54:34Z</dcterms:modified>
</cp:coreProperties>
</file>