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handoutMasterIdLst>
    <p:handoutMasterId r:id="rId11"/>
  </p:handoutMasterIdLst>
  <p:sldIdLst>
    <p:sldId id="265" r:id="rId2"/>
    <p:sldId id="334" r:id="rId3"/>
    <p:sldId id="348" r:id="rId4"/>
    <p:sldId id="350" r:id="rId5"/>
    <p:sldId id="349" r:id="rId6"/>
    <p:sldId id="351" r:id="rId7"/>
    <p:sldId id="352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DC5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7" autoAdjust="0"/>
    <p:restoredTop sz="94715" autoAdjust="0"/>
  </p:normalViewPr>
  <p:slideViewPr>
    <p:cSldViewPr snapToGrid="0" snapToObjects="1" showGuides="1">
      <p:cViewPr varScale="1">
        <p:scale>
          <a:sx n="80" d="100"/>
          <a:sy n="80" d="100"/>
        </p:scale>
        <p:origin x="664" y="44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DDD9BA1E-38AA-161B-E6B4-78D9FEDE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60" y="2571750"/>
            <a:ext cx="6400800" cy="500062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50000"/>
              </a:lnSpc>
            </a:pP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Катастрофоустойчивость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системах хранения данных</a:t>
            </a:r>
            <a:b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1600" b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74B25-E42E-276A-04AA-ADB62CC6F3D0}"/>
              </a:ext>
            </a:extLst>
          </p:cNvPr>
          <p:cNvSpPr txBox="1"/>
          <p:nvPr/>
        </p:nvSpPr>
        <p:spPr>
          <a:xfrm>
            <a:off x="2068417" y="4011971"/>
            <a:ext cx="5007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Выполнила: Юмадилова Анжела</a:t>
            </a:r>
            <a:endParaRPr lang="nl-NL" sz="1400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Группа: К4213с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Определение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DB875-F342-64A2-9EDD-736B11C08174}"/>
              </a:ext>
            </a:extLst>
          </p:cNvPr>
          <p:cNvSpPr txBox="1"/>
          <p:nvPr/>
        </p:nvSpPr>
        <p:spPr>
          <a:xfrm>
            <a:off x="564542" y="1025718"/>
            <a:ext cx="7529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 err="1"/>
              <a:t>Катастрофоустойчивость</a:t>
            </a:r>
            <a:r>
              <a:rPr lang="ru-RU" dirty="0"/>
              <a:t> – способность системы восстанавливаться после различных инцидентов, таких как физические повреждения, программные сбои или ошибки пользователей. Такие угрозы могут привести к значительным потерям данных и нарушению бизнес-процессов.</a:t>
            </a:r>
          </a:p>
        </p:txBody>
      </p:sp>
      <p:pic>
        <p:nvPicPr>
          <p:cNvPr id="5" name="Рисунок 4" descr="Изображение выглядит как текст, снимок экрана, диаграмма, круг&#10;&#10;Автоматически созданное описание">
            <a:extLst>
              <a:ext uri="{FF2B5EF4-FFF2-40B4-BE49-F238E27FC236}">
                <a16:creationId xmlns:a16="http://schemas.microsoft.com/office/drawing/2014/main" id="{611307B2-393C-D2F5-B000-6E1C72CAA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67" y="2265315"/>
            <a:ext cx="3971925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7DC49-159F-A1CB-569D-A3A58BE10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CEF5E-1324-C3F0-AA77-CF37AB804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подходы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FE5A5-7156-725D-76BE-3DA506545E31}"/>
              </a:ext>
            </a:extLst>
          </p:cNvPr>
          <p:cNvSpPr txBox="1"/>
          <p:nvPr/>
        </p:nvSpPr>
        <p:spPr>
          <a:xfrm>
            <a:off x="564542" y="1129085"/>
            <a:ext cx="7529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Обеспечение безопасности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333333"/>
              </a:solidFill>
              <a:latin typeface="YS Tex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Р</a:t>
            </a:r>
            <a:r>
              <a:rPr lang="ru-RU" i="0" dirty="0">
                <a:solidFill>
                  <a:srgbClr val="333333"/>
                </a:solidFill>
                <a:effectLst/>
                <a:latin typeface="YS Text"/>
              </a:rPr>
              <a:t>аспределение узлов кластера</a:t>
            </a:r>
            <a:endParaRPr lang="en-US" i="0" dirty="0">
              <a:solidFill>
                <a:srgbClr val="333333"/>
              </a:solidFill>
              <a:effectLst/>
              <a:latin typeface="YS Text"/>
            </a:endParaRPr>
          </a:p>
          <a:p>
            <a:pPr algn="just"/>
            <a:endParaRPr lang="ru-RU" i="0" dirty="0">
              <a:solidFill>
                <a:srgbClr val="333333"/>
              </a:solidFill>
              <a:effectLst/>
              <a:latin typeface="YS Tex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Р</a:t>
            </a:r>
            <a:r>
              <a:rPr lang="ru-RU" i="0" dirty="0">
                <a:solidFill>
                  <a:srgbClr val="333333"/>
                </a:solidFill>
                <a:effectLst/>
                <a:latin typeface="YS Text"/>
              </a:rPr>
              <a:t>езервирование активного оборудования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333333"/>
              </a:solidFill>
              <a:latin typeface="YS Tex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Репликация данных</a:t>
            </a:r>
          </a:p>
          <a:p>
            <a:pPr algn="just"/>
            <a:endParaRPr lang="ru-RU" dirty="0">
              <a:solidFill>
                <a:srgbClr val="333333"/>
              </a:solidFill>
              <a:latin typeface="YS Tex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YS Text"/>
              </a:rPr>
              <a:t>DRP (Disaster Recovery Plan)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68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158A8-7596-5157-111D-1E4668A7A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5A64E-D0B3-A214-5152-E079B1812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1851"/>
            <a:ext cx="6824382" cy="527284"/>
          </a:xfrm>
        </p:spPr>
        <p:txBody>
          <a:bodyPr>
            <a:noAutofit/>
          </a:bodyPr>
          <a:lstStyle/>
          <a:p>
            <a:r>
              <a:rPr lang="ru-RU" sz="2400" dirty="0"/>
              <a:t>Распределение узлов кластера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D0281-6A3B-E207-2662-D7ADEDE08E24}"/>
              </a:ext>
            </a:extLst>
          </p:cNvPr>
          <p:cNvSpPr txBox="1"/>
          <p:nvPr/>
        </p:nvSpPr>
        <p:spPr>
          <a:xfrm>
            <a:off x="564542" y="1025718"/>
            <a:ext cx="752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92713A-C267-1B74-FECC-578769071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30644"/>
            <a:ext cx="3599054" cy="28702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8E4995-C412-2C6F-C979-EF700AE02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485" y="1341372"/>
            <a:ext cx="3678307" cy="284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EEBCB-EC56-CC78-0ED5-4DCF11B22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41457-C9F2-1498-3796-847FE587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Резервирование активного оборудования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00D9D-03B3-2BC6-3170-8308935F98C5}"/>
              </a:ext>
            </a:extLst>
          </p:cNvPr>
          <p:cNvSpPr txBox="1"/>
          <p:nvPr/>
        </p:nvSpPr>
        <p:spPr>
          <a:xfrm>
            <a:off x="564542" y="1144987"/>
            <a:ext cx="7529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Серверное оборудование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Системы электроснабжения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Каналы связи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69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2BE71-469D-0640-B54E-43992B62B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C6012-527C-C413-A78D-1F967CBD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Репликация данных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2E0F9-92C0-3C57-DA9B-D71253D43F61}"/>
              </a:ext>
            </a:extLst>
          </p:cNvPr>
          <p:cNvSpPr txBox="1"/>
          <p:nvPr/>
        </p:nvSpPr>
        <p:spPr>
          <a:xfrm>
            <a:off x="564542" y="1144987"/>
            <a:ext cx="7529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Репликация в СХД – это постоянный процесс обеспечения идентичности данных одновременно на нескольких СХД. Она бывает двух видов: синхронная и асинхронная.</a:t>
            </a:r>
          </a:p>
          <a:p>
            <a:pPr algn="just"/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Metroкластер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это территориально-распределённая система хранения данных (СХД) высокой доступности. </a:t>
            </a:r>
            <a:r>
              <a:rPr lang="ru-RU" sz="1600" dirty="0"/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39CD6E-43DD-2BA6-03EF-F00D00CAC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16" y="2306972"/>
            <a:ext cx="4735470" cy="24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50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A5B88-E44A-5293-5FD2-F37D520EE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59B961-FED9-0842-C24D-4D410A15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DRP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7678C-9ACC-7F39-7839-14137F27F056}"/>
              </a:ext>
            </a:extLst>
          </p:cNvPr>
          <p:cNvSpPr txBox="1"/>
          <p:nvPr/>
        </p:nvSpPr>
        <p:spPr>
          <a:xfrm>
            <a:off x="564542" y="1144987"/>
            <a:ext cx="75298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План аварийного восстановления — 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-apple-system"/>
              </a:rPr>
              <a:t>запланированный комплекс мер, которые определяют, как компания будет восстанавливать свою ИТ-инфраструктуру после разрушительного события.</a:t>
            </a:r>
          </a:p>
          <a:p>
            <a:pPr algn="just"/>
            <a:endParaRPr lang="en-US" sz="1600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-apple-system"/>
              </a:rPr>
              <a:t>Состав:</a:t>
            </a:r>
            <a:endParaRPr lang="ru-RU" sz="1600" dirty="0"/>
          </a:p>
          <a:p>
            <a:pPr marL="285750" indent="-285750" algn="just">
              <a:buFontTx/>
              <a:buChar char="-"/>
            </a:pPr>
            <a:r>
              <a:rPr lang="ru-RU" sz="1600" dirty="0"/>
              <a:t>Список критически важных систем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Категоризация аварийных событий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Порядок информирования и действий о нештатных ситуациях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Порядок устранению последствий аварии и восстановлению данных, а также список ответственных сотрудников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4215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E430A-E585-15D1-960C-71D02F77AF90}"/>
              </a:ext>
            </a:extLst>
          </p:cNvPr>
          <p:cNvSpPr txBox="1"/>
          <p:nvPr/>
        </p:nvSpPr>
        <p:spPr>
          <a:xfrm>
            <a:off x="6306462" y="4433390"/>
            <a:ext cx="5007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Выполнила: Юмадилова Анжела</a:t>
            </a:r>
            <a:endParaRPr lang="nl-NL" sz="1400" dirty="0">
              <a:solidFill>
                <a:schemeClr val="bg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Группа: К4113с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6090</TotalTime>
  <Words>181</Words>
  <Application>Microsoft Office PowerPoint</Application>
  <PresentationFormat>Экран (16:9)</PresentationFormat>
  <Paragraphs>37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ALS Gorizont Bold Expanded</vt:lpstr>
      <vt:lpstr>-apple-system</vt:lpstr>
      <vt:lpstr>Arial</vt:lpstr>
      <vt:lpstr>Calibri</vt:lpstr>
      <vt:lpstr>Golos Text</vt:lpstr>
      <vt:lpstr>Golos Text DemiBold</vt:lpstr>
      <vt:lpstr>Times New Roman</vt:lpstr>
      <vt:lpstr>YS Text</vt:lpstr>
      <vt:lpstr>Тема1</vt:lpstr>
      <vt:lpstr>Катастрофоустойчивость в системах хранения данных         </vt:lpstr>
      <vt:lpstr>Определение</vt:lpstr>
      <vt:lpstr>Основные подходы</vt:lpstr>
      <vt:lpstr>Распределение узлов кластера</vt:lpstr>
      <vt:lpstr>Резервирование активного оборудования</vt:lpstr>
      <vt:lpstr>Репликация данных</vt:lpstr>
      <vt:lpstr>DRP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Юмадилова Анжела Газнавиевна</cp:lastModifiedBy>
  <cp:revision>129</cp:revision>
  <dcterms:created xsi:type="dcterms:W3CDTF">2014-06-27T12:30:22Z</dcterms:created>
  <dcterms:modified xsi:type="dcterms:W3CDTF">2024-11-01T17:05:04Z</dcterms:modified>
</cp:coreProperties>
</file>