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6"/>
  </p:notesMasterIdLst>
  <p:handoutMasterIdLst>
    <p:handoutMasterId r:id="rId17"/>
  </p:handoutMasterIdLst>
  <p:sldIdLst>
    <p:sldId id="265" r:id="rId2"/>
    <p:sldId id="353" r:id="rId3"/>
    <p:sldId id="360" r:id="rId4"/>
    <p:sldId id="354" r:id="rId5"/>
    <p:sldId id="355" r:id="rId6"/>
    <p:sldId id="356" r:id="rId7"/>
    <p:sldId id="357" r:id="rId8"/>
    <p:sldId id="358" r:id="rId9"/>
    <p:sldId id="359" r:id="rId10"/>
    <p:sldId id="361" r:id="rId11"/>
    <p:sldId id="362" r:id="rId12"/>
    <p:sldId id="364" r:id="rId13"/>
    <p:sldId id="365" r:id="rId14"/>
    <p:sldId id="366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72" autoAdjust="0"/>
  </p:normalViewPr>
  <p:slideViewPr>
    <p:cSldViewPr snapToGrid="0" snapToObjects="1" showGuides="1">
      <p:cViewPr>
        <p:scale>
          <a:sx n="132" d="100"/>
          <a:sy n="132" d="100"/>
        </p:scale>
        <p:origin x="174" y="1206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87" r:id="rId14"/>
    <p:sldLayoutId id="2147483890" r:id="rId15"/>
    <p:sldLayoutId id="2147483880" r:id="rId16"/>
    <p:sldLayoutId id="2147483894" r:id="rId17"/>
    <p:sldLayoutId id="2147483875" r:id="rId18"/>
    <p:sldLayoutId id="2147483881" r:id="rId19"/>
    <p:sldLayoutId id="2147483882" r:id="rId20"/>
    <p:sldLayoutId id="2147483706" r:id="rId2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1600" y="2295454"/>
            <a:ext cx="6400800" cy="704850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Использование внешних СХД в </a:t>
            </a:r>
            <a:r>
              <a:rPr lang="en-US" sz="4400" dirty="0">
                <a:solidFill>
                  <a:schemeClr val="bg1"/>
                </a:solidFill>
              </a:rPr>
              <a:t>Kubernetes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A3AE32-BED9-0162-12D7-EE13D5AC08C0}"/>
              </a:ext>
            </a:extLst>
          </p:cNvPr>
          <p:cNvSpPr txBox="1"/>
          <p:nvPr/>
        </p:nvSpPr>
        <p:spPr>
          <a:xfrm>
            <a:off x="292892" y="298898"/>
            <a:ext cx="8558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Министерство науки и высшего образования Российской Федерации</a:t>
            </a:r>
            <a:br>
              <a:rPr lang="ru-RU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ФЕДЕРАЛЬНОЕ ГОСУДАРСТВЕННОЕ АВТОНОМНОЕ ОБРАЗОВАТЕЛЬНОЕ УЧРЕЖДЕНИЕ ВЫСШЕГО ОБРАЗОВАНИЯ</a:t>
            </a:r>
            <a:br>
              <a:rPr lang="ru-RU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НАЦИОНАЛЬНЫЙ ИССЛЕДОВАТЕЛЬСКИЙ УНИВЕРСИТЕТ ИТМО</a:t>
            </a:r>
            <a:endParaRPr lang="ru-RU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6A2AEB-FF26-BAA4-A5CE-FD8581A0E937}"/>
              </a:ext>
            </a:extLst>
          </p:cNvPr>
          <p:cNvSpPr txBox="1"/>
          <p:nvPr/>
        </p:nvSpPr>
        <p:spPr>
          <a:xfrm>
            <a:off x="292892" y="3543118"/>
            <a:ext cx="8558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Факультет Инфокоммуникационных технологий</a:t>
            </a:r>
            <a:b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Образовательная программа Программирование и инфокоммуникации</a:t>
            </a:r>
            <a:b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35B26B84-331B-2F92-FC9A-A480084C6267}"/>
              </a:ext>
            </a:extLst>
          </p:cNvPr>
          <p:cNvSpPr txBox="1">
            <a:spLocks/>
          </p:cNvSpPr>
          <p:nvPr/>
        </p:nvSpPr>
        <p:spPr>
          <a:xfrm>
            <a:off x="-700087" y="4076649"/>
            <a:ext cx="9844087" cy="7048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chemeClr val="tx1"/>
                </a:solidFill>
                <a:latin typeface="Golos Text DemiBold" panose="020B0703020202020204" pitchFamily="34" charset="-52"/>
                <a:ea typeface="+mj-ea"/>
                <a:cs typeface="+mj-cs"/>
              </a:defRPr>
            </a:lvl1pPr>
          </a:lstStyle>
          <a:p>
            <a:pPr algn="r"/>
            <a:r>
              <a:rPr lang="ru-RU" sz="1400" dirty="0">
                <a:solidFill>
                  <a:schemeClr val="bg1"/>
                </a:solidFill>
                <a:latin typeface="Open Sans" panose="020B0606030504020204" pitchFamily="34" charset="0"/>
              </a:rPr>
              <a:t>Выполнил студент: Петров Александр Денисович, 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K4113c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452286-8932-E6D9-770B-26835DB8DBE2}"/>
              </a:ext>
            </a:extLst>
          </p:cNvPr>
          <p:cNvSpPr txBox="1"/>
          <p:nvPr/>
        </p:nvSpPr>
        <p:spPr>
          <a:xfrm>
            <a:off x="292892" y="4783998"/>
            <a:ext cx="8558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Санкт-Петербург, 2024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42F30-9A4B-97BA-A58C-1429B05FC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CA822C-B3E1-7788-71D7-DA8FFBD2A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276" y="306435"/>
            <a:ext cx="6824382" cy="527284"/>
          </a:xfrm>
        </p:spPr>
        <p:txBody>
          <a:bodyPr>
            <a:normAutofit fontScale="90000"/>
          </a:bodyPr>
          <a:lstStyle/>
          <a:p>
            <a:r>
              <a:rPr lang="ru-RU" dirty="0"/>
              <a:t>Подключение </a:t>
            </a:r>
            <a:r>
              <a:rPr lang="en-US" dirty="0" err="1"/>
              <a:t>Ceph</a:t>
            </a:r>
            <a:r>
              <a:rPr lang="en-US" dirty="0"/>
              <a:t> RBD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17DB62-50FF-DD54-285F-5507754648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6057" y="1081316"/>
            <a:ext cx="2997200" cy="362856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1. </a:t>
            </a:r>
            <a:r>
              <a:rPr lang="ru-RU" sz="1800" dirty="0"/>
              <a:t>Проверка кластера </a:t>
            </a:r>
            <a:r>
              <a:rPr lang="en-US" sz="1800" dirty="0" err="1"/>
              <a:t>Ceph</a:t>
            </a:r>
            <a:endParaRPr lang="ru-RU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50F976-FDDE-07D0-B461-603426117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14" y="1444172"/>
            <a:ext cx="3202214" cy="1601107"/>
          </a:xfrm>
          <a:prstGeom prst="rect">
            <a:avLst/>
          </a:prstGeom>
        </p:spPr>
      </p:pic>
      <p:sp>
        <p:nvSpPr>
          <p:cNvPr id="7" name="Текст 2">
            <a:extLst>
              <a:ext uri="{FF2B5EF4-FFF2-40B4-BE49-F238E27FC236}">
                <a16:creationId xmlns:a16="http://schemas.microsoft.com/office/drawing/2014/main" id="{F1CD5949-6D0D-3C00-B2F7-CB56E2DDDECD}"/>
              </a:ext>
            </a:extLst>
          </p:cNvPr>
          <p:cNvSpPr txBox="1">
            <a:spLocks/>
          </p:cNvSpPr>
          <p:nvPr/>
        </p:nvSpPr>
        <p:spPr>
          <a:xfrm>
            <a:off x="566057" y="3059795"/>
            <a:ext cx="2997200" cy="3628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2</a:t>
            </a:r>
            <a:r>
              <a:rPr lang="en-US" sz="1800" dirty="0"/>
              <a:t>. </a:t>
            </a:r>
            <a:r>
              <a:rPr lang="ru-RU" sz="1800" dirty="0"/>
              <a:t>Создание пула </a:t>
            </a:r>
            <a:r>
              <a:rPr lang="en-US" sz="1800" dirty="0"/>
              <a:t>RBD</a:t>
            </a:r>
            <a:r>
              <a:rPr lang="ru-RU" sz="1800" dirty="0"/>
              <a:t> дисков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67355D-647C-C544-EAB7-C3A015257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57" y="3384270"/>
            <a:ext cx="3077029" cy="4022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C87721-F725-E6EC-21A9-2C40B235E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057" y="3858334"/>
            <a:ext cx="3260271" cy="353330"/>
          </a:xfrm>
          <a:prstGeom prst="rect">
            <a:avLst/>
          </a:prstGeom>
        </p:spPr>
      </p:pic>
      <p:sp>
        <p:nvSpPr>
          <p:cNvPr id="14" name="Текст 2">
            <a:extLst>
              <a:ext uri="{FF2B5EF4-FFF2-40B4-BE49-F238E27FC236}">
                <a16:creationId xmlns:a16="http://schemas.microsoft.com/office/drawing/2014/main" id="{28CF51B0-B987-4CCC-2536-ECB18F885611}"/>
              </a:ext>
            </a:extLst>
          </p:cNvPr>
          <p:cNvSpPr txBox="1">
            <a:spLocks/>
          </p:cNvSpPr>
          <p:nvPr/>
        </p:nvSpPr>
        <p:spPr>
          <a:xfrm>
            <a:off x="4376058" y="1081316"/>
            <a:ext cx="3810000" cy="5272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3</a:t>
            </a:r>
            <a:r>
              <a:rPr lang="en-US" sz="1800" dirty="0"/>
              <a:t>. </a:t>
            </a:r>
            <a:r>
              <a:rPr lang="ru-RU" sz="1800" dirty="0"/>
              <a:t>Получение данных для подключения </a:t>
            </a:r>
            <a:r>
              <a:rPr lang="en-US" sz="1800" dirty="0"/>
              <a:t>CSI</a:t>
            </a:r>
            <a:r>
              <a:rPr lang="ru-RU" sz="1800" dirty="0"/>
              <a:t>-драйвера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B555638-182E-269E-F32D-877AC56BC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5031" y="1608600"/>
            <a:ext cx="4448856" cy="1470430"/>
          </a:xfrm>
          <a:prstGeom prst="rect">
            <a:avLst/>
          </a:prstGeom>
        </p:spPr>
      </p:pic>
      <p:sp>
        <p:nvSpPr>
          <p:cNvPr id="17" name="Текст 2">
            <a:extLst>
              <a:ext uri="{FF2B5EF4-FFF2-40B4-BE49-F238E27FC236}">
                <a16:creationId xmlns:a16="http://schemas.microsoft.com/office/drawing/2014/main" id="{67341860-56C7-011B-3DAD-3457D7579580}"/>
              </a:ext>
            </a:extLst>
          </p:cNvPr>
          <p:cNvSpPr txBox="1">
            <a:spLocks/>
          </p:cNvSpPr>
          <p:nvPr/>
        </p:nvSpPr>
        <p:spPr>
          <a:xfrm>
            <a:off x="4376058" y="3159009"/>
            <a:ext cx="4252912" cy="26364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4</a:t>
            </a:r>
            <a:r>
              <a:rPr lang="en-US" sz="1800" dirty="0"/>
              <a:t>. </a:t>
            </a:r>
            <a:r>
              <a:rPr lang="ru-RU" sz="1800" dirty="0"/>
              <a:t>Создание пользователя с правами записи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4267E6F-56ED-B4BF-7CF7-B618D48B7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6744" y="3606314"/>
            <a:ext cx="4717143" cy="32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383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717C2-92E5-6E58-00A6-F8AFF3201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9F6E9DB-D27F-6DD4-93E6-EF8C2B282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276" y="306435"/>
            <a:ext cx="6824382" cy="527284"/>
          </a:xfrm>
        </p:spPr>
        <p:txBody>
          <a:bodyPr>
            <a:normAutofit fontScale="90000"/>
          </a:bodyPr>
          <a:lstStyle/>
          <a:p>
            <a:r>
              <a:rPr lang="ru-RU" dirty="0"/>
              <a:t>Подключение </a:t>
            </a:r>
            <a:r>
              <a:rPr lang="en-US" dirty="0" err="1"/>
              <a:t>Ceph</a:t>
            </a:r>
            <a:r>
              <a:rPr lang="en-US" dirty="0"/>
              <a:t> RBD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173BB4-35C6-4D42-A990-C0129D4970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6057" y="1081316"/>
            <a:ext cx="2997200" cy="362856"/>
          </a:xfrm>
        </p:spPr>
        <p:txBody>
          <a:bodyPr>
            <a:normAutofit fontScale="85000" lnSpcReduction="10000"/>
          </a:bodyPr>
          <a:lstStyle/>
          <a:p>
            <a:r>
              <a:rPr lang="en-US" sz="1800" dirty="0"/>
              <a:t>5. </a:t>
            </a:r>
            <a:r>
              <a:rPr lang="ru-RU" sz="1800" dirty="0"/>
              <a:t>Установка </a:t>
            </a:r>
            <a:r>
              <a:rPr lang="en-US" sz="1800" dirty="0"/>
              <a:t>CSI</a:t>
            </a:r>
            <a:r>
              <a:rPr lang="ru-RU" sz="1800" dirty="0"/>
              <a:t>-драйвера </a:t>
            </a:r>
            <a:r>
              <a:rPr lang="en-US" sz="1800" dirty="0" err="1"/>
              <a:t>Ceph</a:t>
            </a:r>
            <a:endParaRPr lang="ru-RU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715D30-62DC-06D4-8916-DBF8D5DEE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28" y="1404189"/>
            <a:ext cx="6386286" cy="493703"/>
          </a:xfrm>
          <a:prstGeom prst="rect">
            <a:avLst/>
          </a:prstGeom>
        </p:spPr>
      </p:pic>
      <p:sp>
        <p:nvSpPr>
          <p:cNvPr id="8" name="Текст 2">
            <a:extLst>
              <a:ext uri="{FF2B5EF4-FFF2-40B4-BE49-F238E27FC236}">
                <a16:creationId xmlns:a16="http://schemas.microsoft.com/office/drawing/2014/main" id="{B4B8DF69-B969-F804-DBFB-AE04BFCBFC4F}"/>
              </a:ext>
            </a:extLst>
          </p:cNvPr>
          <p:cNvSpPr txBox="1">
            <a:spLocks/>
          </p:cNvSpPr>
          <p:nvPr/>
        </p:nvSpPr>
        <p:spPr>
          <a:xfrm>
            <a:off x="566057" y="2571750"/>
            <a:ext cx="2997200" cy="3628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14AFC2-57A9-0333-49E8-069B4EB20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29" y="2013109"/>
            <a:ext cx="6386286" cy="295890"/>
          </a:xfrm>
          <a:prstGeom prst="rect">
            <a:avLst/>
          </a:prstGeom>
        </p:spPr>
      </p:pic>
      <p:sp>
        <p:nvSpPr>
          <p:cNvPr id="13" name="Текст 2">
            <a:extLst>
              <a:ext uri="{FF2B5EF4-FFF2-40B4-BE49-F238E27FC236}">
                <a16:creationId xmlns:a16="http://schemas.microsoft.com/office/drawing/2014/main" id="{73FE476F-6A08-11B5-BCD9-5F1C8F5CD2C1}"/>
              </a:ext>
            </a:extLst>
          </p:cNvPr>
          <p:cNvSpPr txBox="1">
            <a:spLocks/>
          </p:cNvSpPr>
          <p:nvPr/>
        </p:nvSpPr>
        <p:spPr>
          <a:xfrm>
            <a:off x="566057" y="2390322"/>
            <a:ext cx="2997200" cy="3628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A3907F-A008-66FC-39CF-972A4237E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28" y="2424216"/>
            <a:ext cx="7017657" cy="144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05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04E58-570A-E581-821E-D3362E94D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881B42F-D2F2-8EC1-3FD7-355682DB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276" y="306435"/>
            <a:ext cx="6824382" cy="527284"/>
          </a:xfrm>
        </p:spPr>
        <p:txBody>
          <a:bodyPr>
            <a:normAutofit fontScale="90000"/>
          </a:bodyPr>
          <a:lstStyle/>
          <a:p>
            <a:r>
              <a:rPr lang="ru-RU" dirty="0"/>
              <a:t>Подключение </a:t>
            </a:r>
            <a:r>
              <a:rPr lang="en-US" dirty="0" err="1"/>
              <a:t>Ceph</a:t>
            </a:r>
            <a:r>
              <a:rPr lang="en-US" dirty="0"/>
              <a:t> RBD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8A9B79-9B54-F7C7-EABF-07043951EC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6057" y="1081316"/>
            <a:ext cx="4811486" cy="428170"/>
          </a:xfrm>
        </p:spPr>
        <p:txBody>
          <a:bodyPr>
            <a:normAutofit fontScale="85000" lnSpcReduction="10000"/>
          </a:bodyPr>
          <a:lstStyle/>
          <a:p>
            <a:r>
              <a:rPr lang="en-US" sz="1800" dirty="0"/>
              <a:t>6. </a:t>
            </a:r>
            <a:r>
              <a:rPr lang="ru-RU" sz="1800" dirty="0"/>
              <a:t>Объект типа </a:t>
            </a:r>
            <a:r>
              <a:rPr lang="en-US" sz="1800" dirty="0"/>
              <a:t>Secret </a:t>
            </a:r>
            <a:r>
              <a:rPr lang="ru-RU" sz="1800" dirty="0"/>
              <a:t>с данными пользователя </a:t>
            </a:r>
            <a:r>
              <a:rPr lang="en-US" sz="1800" dirty="0" err="1"/>
              <a:t>Ceph</a:t>
            </a:r>
            <a:endParaRPr lang="ru-RU" sz="1800" dirty="0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98917131-1E7E-6953-4DAB-A29A0F179BEF}"/>
              </a:ext>
            </a:extLst>
          </p:cNvPr>
          <p:cNvSpPr txBox="1">
            <a:spLocks/>
          </p:cNvSpPr>
          <p:nvPr/>
        </p:nvSpPr>
        <p:spPr>
          <a:xfrm>
            <a:off x="566057" y="2571750"/>
            <a:ext cx="2997200" cy="3628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C0D6473E-9446-93F4-64F9-21E0DE8E77E4}"/>
              </a:ext>
            </a:extLst>
          </p:cNvPr>
          <p:cNvSpPr txBox="1">
            <a:spLocks/>
          </p:cNvSpPr>
          <p:nvPr/>
        </p:nvSpPr>
        <p:spPr>
          <a:xfrm>
            <a:off x="566057" y="2390322"/>
            <a:ext cx="2997200" cy="3628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58A1BD-64E6-F37D-223B-15EF0012C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59" y="1352177"/>
            <a:ext cx="3897084" cy="1263813"/>
          </a:xfrm>
          <a:prstGeom prst="rect">
            <a:avLst/>
          </a:prstGeom>
        </p:spPr>
      </p:pic>
      <p:sp>
        <p:nvSpPr>
          <p:cNvPr id="7" name="Текст 2">
            <a:extLst>
              <a:ext uri="{FF2B5EF4-FFF2-40B4-BE49-F238E27FC236}">
                <a16:creationId xmlns:a16="http://schemas.microsoft.com/office/drawing/2014/main" id="{6625483D-031F-C5FD-C102-1D8AA1C37E6B}"/>
              </a:ext>
            </a:extLst>
          </p:cNvPr>
          <p:cNvSpPr txBox="1">
            <a:spLocks/>
          </p:cNvSpPr>
          <p:nvPr/>
        </p:nvSpPr>
        <p:spPr>
          <a:xfrm>
            <a:off x="878115" y="3116034"/>
            <a:ext cx="3374572" cy="984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7. </a:t>
            </a:r>
            <a:r>
              <a:rPr lang="ru-RU" sz="1800" dirty="0"/>
              <a:t>Объект типа </a:t>
            </a:r>
            <a:r>
              <a:rPr lang="en-US" sz="1800" dirty="0" err="1"/>
              <a:t>StorageClass</a:t>
            </a:r>
            <a:r>
              <a:rPr lang="en-US" sz="1800" dirty="0"/>
              <a:t> </a:t>
            </a:r>
            <a:r>
              <a:rPr lang="ru-RU" sz="1800" dirty="0"/>
              <a:t>для создания дисков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03F1E7-5812-F98E-9DBD-F4BCEA720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578" y="1863271"/>
            <a:ext cx="3922165" cy="281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63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84B40-2E83-8D72-41A7-5183914B7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0032863-7C27-CD56-137C-FBCBE18A8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276" y="306435"/>
            <a:ext cx="6824382" cy="527284"/>
          </a:xfrm>
        </p:spPr>
        <p:txBody>
          <a:bodyPr>
            <a:normAutofit fontScale="90000"/>
          </a:bodyPr>
          <a:lstStyle/>
          <a:p>
            <a:r>
              <a:rPr lang="ru-RU" dirty="0"/>
              <a:t>Подключение </a:t>
            </a:r>
            <a:r>
              <a:rPr lang="en-US" dirty="0" err="1"/>
              <a:t>Ceph</a:t>
            </a:r>
            <a:r>
              <a:rPr lang="en-US" dirty="0"/>
              <a:t> RBD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861F47-C766-2A1A-C104-BA4CC095F6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6057" y="1081316"/>
            <a:ext cx="4811486" cy="428170"/>
          </a:xfrm>
        </p:spPr>
        <p:txBody>
          <a:bodyPr>
            <a:normAutofit fontScale="85000" lnSpcReduction="10000"/>
          </a:bodyPr>
          <a:lstStyle/>
          <a:p>
            <a:r>
              <a:rPr lang="en-US" sz="1800" dirty="0"/>
              <a:t>8.</a:t>
            </a:r>
            <a:r>
              <a:rPr lang="ru-RU" sz="1800" dirty="0"/>
              <a:t> Объект </a:t>
            </a:r>
            <a:r>
              <a:rPr lang="en-US" sz="1800" dirty="0" err="1"/>
              <a:t>PersistentVolumeClaim</a:t>
            </a:r>
            <a:r>
              <a:rPr lang="en-US" sz="1800" dirty="0"/>
              <a:t> </a:t>
            </a:r>
            <a:r>
              <a:rPr lang="ru-RU" sz="1800" dirty="0"/>
              <a:t>для запроса хранилища</a:t>
            </a:r>
            <a:r>
              <a:rPr lang="en-US" sz="1800" dirty="0"/>
              <a:t> </a:t>
            </a:r>
            <a:endParaRPr lang="ru-RU" sz="1800" dirty="0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2F583444-30FB-F67C-BD15-E7E5C04F2BE2}"/>
              </a:ext>
            </a:extLst>
          </p:cNvPr>
          <p:cNvSpPr txBox="1">
            <a:spLocks/>
          </p:cNvSpPr>
          <p:nvPr/>
        </p:nvSpPr>
        <p:spPr>
          <a:xfrm>
            <a:off x="566057" y="2571750"/>
            <a:ext cx="2997200" cy="3628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B3075810-4907-7B77-4408-E75F06DD821D}"/>
              </a:ext>
            </a:extLst>
          </p:cNvPr>
          <p:cNvSpPr txBox="1">
            <a:spLocks/>
          </p:cNvSpPr>
          <p:nvPr/>
        </p:nvSpPr>
        <p:spPr>
          <a:xfrm>
            <a:off x="566057" y="2390322"/>
            <a:ext cx="2997200" cy="3628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722FCA47-0D44-08F7-C806-0A2F47BEB6F3}"/>
              </a:ext>
            </a:extLst>
          </p:cNvPr>
          <p:cNvSpPr txBox="1">
            <a:spLocks/>
          </p:cNvSpPr>
          <p:nvPr/>
        </p:nvSpPr>
        <p:spPr>
          <a:xfrm>
            <a:off x="878115" y="3116034"/>
            <a:ext cx="3374572" cy="984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E3C87C-D1B6-9545-0999-58D3F3753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34" y="1418270"/>
            <a:ext cx="2498962" cy="1516336"/>
          </a:xfrm>
          <a:prstGeom prst="rect">
            <a:avLst/>
          </a:prstGeom>
        </p:spPr>
      </p:pic>
      <p:sp>
        <p:nvSpPr>
          <p:cNvPr id="12" name="Текст 2">
            <a:extLst>
              <a:ext uri="{FF2B5EF4-FFF2-40B4-BE49-F238E27FC236}">
                <a16:creationId xmlns:a16="http://schemas.microsoft.com/office/drawing/2014/main" id="{4EDD6A6A-6188-1D74-EF43-F428A0B712B8}"/>
              </a:ext>
            </a:extLst>
          </p:cNvPr>
          <p:cNvSpPr txBox="1">
            <a:spLocks/>
          </p:cNvSpPr>
          <p:nvPr/>
        </p:nvSpPr>
        <p:spPr>
          <a:xfrm>
            <a:off x="566057" y="2997202"/>
            <a:ext cx="4811486" cy="428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9.</a:t>
            </a:r>
            <a:r>
              <a:rPr lang="ru-RU" sz="1800" dirty="0"/>
              <a:t> Проверка статуса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8FBCA6F-F932-F743-86D6-978AE0DD0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34" y="3359574"/>
            <a:ext cx="7303798" cy="45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53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511DB-DBEE-289B-12C7-F5126892B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EB9B0D2-5DB0-7A53-C7D7-36C594F0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276" y="306435"/>
            <a:ext cx="6824382" cy="527284"/>
          </a:xfrm>
        </p:spPr>
        <p:txBody>
          <a:bodyPr>
            <a:normAutofit fontScale="90000"/>
          </a:bodyPr>
          <a:lstStyle/>
          <a:p>
            <a:r>
              <a:rPr lang="ru-RU" dirty="0"/>
              <a:t>Подключение </a:t>
            </a:r>
            <a:r>
              <a:rPr lang="en-US" dirty="0" err="1"/>
              <a:t>Ceph</a:t>
            </a:r>
            <a:r>
              <a:rPr lang="en-US" dirty="0"/>
              <a:t> RBD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BCE93B-B237-33CB-3D56-80835EE1E4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6057" y="1081316"/>
            <a:ext cx="4811486" cy="428170"/>
          </a:xfrm>
        </p:spPr>
        <p:txBody>
          <a:bodyPr>
            <a:normAutofit/>
          </a:bodyPr>
          <a:lstStyle/>
          <a:p>
            <a:r>
              <a:rPr lang="en-US" sz="1800" dirty="0"/>
              <a:t>10.</a:t>
            </a:r>
            <a:r>
              <a:rPr lang="ru-RU" sz="1800" dirty="0"/>
              <a:t> Проверка создания диска в </a:t>
            </a:r>
            <a:r>
              <a:rPr lang="en-US" sz="1800" dirty="0" err="1"/>
              <a:t>Ceph</a:t>
            </a:r>
            <a:endParaRPr lang="ru-RU" sz="1800" dirty="0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EB7108A6-ABEF-FA7C-1947-B85C71D5B843}"/>
              </a:ext>
            </a:extLst>
          </p:cNvPr>
          <p:cNvSpPr txBox="1">
            <a:spLocks/>
          </p:cNvSpPr>
          <p:nvPr/>
        </p:nvSpPr>
        <p:spPr>
          <a:xfrm>
            <a:off x="566057" y="2571750"/>
            <a:ext cx="2997200" cy="3628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5E3F2569-E5C5-58B3-C01C-D98CEB32A97A}"/>
              </a:ext>
            </a:extLst>
          </p:cNvPr>
          <p:cNvSpPr txBox="1">
            <a:spLocks/>
          </p:cNvSpPr>
          <p:nvPr/>
        </p:nvSpPr>
        <p:spPr>
          <a:xfrm>
            <a:off x="566057" y="2390322"/>
            <a:ext cx="2997200" cy="3628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B928FCDD-CECC-DBD9-A024-5147C8579950}"/>
              </a:ext>
            </a:extLst>
          </p:cNvPr>
          <p:cNvSpPr txBox="1">
            <a:spLocks/>
          </p:cNvSpPr>
          <p:nvPr/>
        </p:nvSpPr>
        <p:spPr>
          <a:xfrm>
            <a:off x="878115" y="3116034"/>
            <a:ext cx="3374572" cy="984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860287-FB3C-F36C-2DA3-4267C2C9B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69" y="1442358"/>
            <a:ext cx="4811487" cy="4604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5AF7C1-251A-4899-3C0D-4E1733B4E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69" y="1975375"/>
            <a:ext cx="4580392" cy="191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01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03A893-ECFA-DEED-F342-DE63BD72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276" y="306435"/>
            <a:ext cx="6824382" cy="527284"/>
          </a:xfrm>
        </p:spPr>
        <p:txBody>
          <a:bodyPr>
            <a:normAutofit fontScale="90000"/>
          </a:bodyPr>
          <a:lstStyle/>
          <a:p>
            <a:r>
              <a:rPr lang="en-US" dirty="0"/>
              <a:t>Kubernetes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AA7525-139D-8C0C-25F5-5EC902780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ru-RU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6DC696-D8E8-91AE-1441-5F14FED27133}"/>
              </a:ext>
            </a:extLst>
          </p:cNvPr>
          <p:cNvSpPr txBox="1"/>
          <p:nvPr/>
        </p:nvSpPr>
        <p:spPr>
          <a:xfrm>
            <a:off x="510981" y="1094422"/>
            <a:ext cx="50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Kubernetes (</a:t>
            </a:r>
            <a:r>
              <a:rPr lang="ru-RU" dirty="0"/>
              <a:t>далее </a:t>
            </a:r>
            <a:r>
              <a:rPr lang="en-US" dirty="0"/>
              <a:t>k8s)</a:t>
            </a:r>
            <a:r>
              <a:rPr lang="ru-RU" dirty="0"/>
              <a:t> – ПО для управления контейнерной средой. Предоставляет средства </a:t>
            </a:r>
            <a:r>
              <a:rPr lang="ru-RU" dirty="0" err="1"/>
              <a:t>оркестрации</a:t>
            </a:r>
            <a:r>
              <a:rPr lang="ru-RU" dirty="0"/>
              <a:t> и масштабирования контейнерных платформ.</a:t>
            </a:r>
          </a:p>
        </p:txBody>
      </p:sp>
      <p:pic>
        <p:nvPicPr>
          <p:cNvPr id="1026" name="Picture 2" descr="Kubernetes Logo and symbol, meaning, history, PNG, brand">
            <a:extLst>
              <a:ext uri="{FF2B5EF4-FFF2-40B4-BE49-F238E27FC236}">
                <a16:creationId xmlns:a16="http://schemas.microsoft.com/office/drawing/2014/main" id="{95C1C86B-D18C-EF75-783E-7C5FA8C74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31" y="1048226"/>
            <a:ext cx="2708488" cy="15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C245BC-206A-576B-F439-AE21CF8368E5}"/>
              </a:ext>
            </a:extLst>
          </p:cNvPr>
          <p:cNvSpPr txBox="1"/>
          <p:nvPr/>
        </p:nvSpPr>
        <p:spPr>
          <a:xfrm>
            <a:off x="510980" y="2586265"/>
            <a:ext cx="50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Контейнеризация – актуальная технология организации </a:t>
            </a:r>
            <a:r>
              <a:rPr lang="ru-RU" dirty="0" err="1"/>
              <a:t>микросервисной</a:t>
            </a:r>
            <a:r>
              <a:rPr lang="ru-RU" dirty="0"/>
              <a:t> архитектуры, позволяющая запускать приложения в изолированных средах на базе ОС хоста. </a:t>
            </a:r>
          </a:p>
        </p:txBody>
      </p:sp>
    </p:spTree>
    <p:extLst>
      <p:ext uri="{BB962C8B-B14F-4D97-AF65-F5344CB8AC3E}">
        <p14:creationId xmlns:p14="http://schemas.microsoft.com/office/powerpoint/2010/main" val="1646592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97520-896C-CBBB-1FA8-7C5D0968B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0E50CB4-8267-70A6-38D5-A103A607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276" y="306435"/>
            <a:ext cx="6824382" cy="527284"/>
          </a:xfrm>
        </p:spPr>
        <p:txBody>
          <a:bodyPr>
            <a:normAutofit fontScale="90000"/>
          </a:bodyPr>
          <a:lstStyle/>
          <a:p>
            <a:r>
              <a:rPr lang="ru-RU" dirty="0"/>
              <a:t>Хранение данных в контейнере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1F67B3-D39A-B020-6D9B-5C04BF406C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729" y="1233715"/>
            <a:ext cx="3179484" cy="3410856"/>
          </a:xfrm>
        </p:spPr>
        <p:txBody>
          <a:bodyPr>
            <a:normAutofit lnSpcReduction="10000"/>
          </a:bodyPr>
          <a:lstStyle/>
          <a:p>
            <a:r>
              <a:rPr lang="ru-RU" sz="1200" dirty="0"/>
              <a:t>Использование технологии слоёв позволяет экономить используемое дисковое пространство и </a:t>
            </a:r>
            <a:r>
              <a:rPr lang="ru-RU" sz="1200" dirty="0" err="1"/>
              <a:t>переиспользовать</a:t>
            </a:r>
            <a:r>
              <a:rPr lang="ru-RU" sz="1200" dirty="0"/>
              <a:t> частые компоненты.</a:t>
            </a:r>
          </a:p>
          <a:p>
            <a:endParaRPr lang="ru-RU" sz="1200" dirty="0"/>
          </a:p>
          <a:p>
            <a:r>
              <a:rPr lang="ru-RU" sz="1200" dirty="0"/>
              <a:t>Запись данных при работе контейнера идёт в самый верхний слой, который привязан к контейнеру и удаляется вместе с ним. </a:t>
            </a:r>
          </a:p>
          <a:p>
            <a:endParaRPr lang="ru-RU" sz="1200" dirty="0"/>
          </a:p>
          <a:p>
            <a:r>
              <a:rPr lang="ru-RU" sz="1200" dirty="0"/>
              <a:t>Контейнеры эфемерны и рассчитаны на частый перезапуск, но некоторые данные чувствительны к удалению.</a:t>
            </a:r>
          </a:p>
          <a:p>
            <a:endParaRPr lang="ru-RU" sz="1200" dirty="0"/>
          </a:p>
          <a:p>
            <a:r>
              <a:rPr lang="ru-RU" sz="1200" dirty="0"/>
              <a:t>Для постоянного хранения данных используются </a:t>
            </a:r>
            <a:r>
              <a:rPr lang="ru-RU" sz="1200" b="1" dirty="0"/>
              <a:t>тома</a:t>
            </a:r>
            <a:r>
              <a:rPr lang="ru-RU" sz="1200" dirty="0"/>
              <a:t> – внешние по отношению к контейнеру сущности, которые монтируются в него при создании и не связаны его сроком жизни.</a:t>
            </a:r>
            <a:endParaRPr lang="en-US" sz="1200" dirty="0"/>
          </a:p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ru-RU" sz="1200" dirty="0"/>
          </a:p>
        </p:txBody>
      </p:sp>
      <p:pic>
        <p:nvPicPr>
          <p:cNvPr id="2050" name="Picture 2" descr="Docker series (part 2 of 4): Docker images and containers - ParTech">
            <a:extLst>
              <a:ext uri="{FF2B5EF4-FFF2-40B4-BE49-F238E27FC236}">
                <a16:creationId xmlns:a16="http://schemas.microsoft.com/office/drawing/2014/main" id="{D281F730-9382-1DB3-7C60-686B5040D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1141881"/>
            <a:ext cx="5007927" cy="359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756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76E30-4534-1560-32C8-D1981129A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ACCC507-5A35-7321-FEDB-A2C4A650A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276" y="306435"/>
            <a:ext cx="6824382" cy="527284"/>
          </a:xfrm>
        </p:spPr>
        <p:txBody>
          <a:bodyPr>
            <a:normAutofit fontScale="90000"/>
          </a:bodyPr>
          <a:lstStyle/>
          <a:p>
            <a:r>
              <a:rPr lang="ru-RU" dirty="0"/>
              <a:t>Хранение данных в </a:t>
            </a:r>
            <a:r>
              <a:rPr lang="en-US" dirty="0"/>
              <a:t>Kubernetes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2F7FF9-E340-6F2C-FF78-D30ABE71B5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ru-RU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6C6F8F-BDA0-4539-6BF5-06F58597AD51}"/>
              </a:ext>
            </a:extLst>
          </p:cNvPr>
          <p:cNvSpPr txBox="1"/>
          <p:nvPr/>
        </p:nvSpPr>
        <p:spPr>
          <a:xfrm>
            <a:off x="510981" y="1094421"/>
            <a:ext cx="3924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Pod </a:t>
            </a:r>
            <a:r>
              <a:rPr lang="ru-RU" dirty="0"/>
              <a:t>(под) – наименьшая единица рабочей нагрузки в </a:t>
            </a:r>
            <a:r>
              <a:rPr lang="en-US" dirty="0"/>
              <a:t>k8s. </a:t>
            </a:r>
            <a:r>
              <a:rPr lang="ru-RU" dirty="0"/>
              <a:t>Представляет собой «песочницу» для одного или нескольких контейнеров.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786D71-BF88-8D2A-C061-8B5789E8B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356" y="1094422"/>
            <a:ext cx="4347494" cy="33161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9A5FAE-F5BF-8D8F-D3C4-2ED2C137E13E}"/>
              </a:ext>
            </a:extLst>
          </p:cNvPr>
          <p:cNvSpPr txBox="1"/>
          <p:nvPr/>
        </p:nvSpPr>
        <p:spPr>
          <a:xfrm>
            <a:off x="569038" y="2939143"/>
            <a:ext cx="3924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 описании пода можно монтировать тома в его контейнеры, чтобы сохранять данные вне слоя записи.</a:t>
            </a:r>
          </a:p>
        </p:txBody>
      </p:sp>
    </p:spTree>
    <p:extLst>
      <p:ext uri="{BB962C8B-B14F-4D97-AF65-F5344CB8AC3E}">
        <p14:creationId xmlns:p14="http://schemas.microsoft.com/office/powerpoint/2010/main" val="3654181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4AC8D-F696-AA6A-357E-56494211D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D3490CA-EAE9-B3A2-31C2-8149C5D2C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276" y="306435"/>
            <a:ext cx="6824382" cy="527284"/>
          </a:xfrm>
        </p:spPr>
        <p:txBody>
          <a:bodyPr>
            <a:normAutofit fontScale="90000"/>
          </a:bodyPr>
          <a:lstStyle/>
          <a:p>
            <a:r>
              <a:rPr lang="ru-RU" dirty="0"/>
              <a:t>Использование внешних СХД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BFC599-57AC-293A-54E6-7825FAFF11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ru-RU" sz="1200" dirty="0"/>
          </a:p>
        </p:txBody>
      </p:sp>
      <p:pic>
        <p:nvPicPr>
          <p:cNvPr id="4098" name="Picture 2" descr="k8s-basic">
            <a:extLst>
              <a:ext uri="{FF2B5EF4-FFF2-40B4-BE49-F238E27FC236}">
                <a16:creationId xmlns:a16="http://schemas.microsoft.com/office/drawing/2014/main" id="{8912C3B6-3A62-CA43-A847-210632B43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141" y="1148826"/>
            <a:ext cx="4530272" cy="261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06521E-BDA1-708C-1CE6-49FBCBF0DD4F}"/>
              </a:ext>
            </a:extLst>
          </p:cNvPr>
          <p:cNvSpPr txBox="1"/>
          <p:nvPr/>
        </p:nvSpPr>
        <p:spPr>
          <a:xfrm>
            <a:off x="510982" y="1255306"/>
            <a:ext cx="3698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Часто может стоять задача перемещать приложение между узлами внутри кластера или даже между кластерами.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506275-F5DB-3D83-9A9E-64B758C8E800}"/>
              </a:ext>
            </a:extLst>
          </p:cNvPr>
          <p:cNvSpPr txBox="1"/>
          <p:nvPr/>
        </p:nvSpPr>
        <p:spPr>
          <a:xfrm>
            <a:off x="567547" y="2848751"/>
            <a:ext cx="3698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«идеальном мире» логика приложений отвязана от самой платформы, поэтому задачи по организации хранения данных выносятся за пределы кластера.</a:t>
            </a:r>
          </a:p>
        </p:txBody>
      </p:sp>
    </p:spTree>
    <p:extLst>
      <p:ext uri="{BB962C8B-B14F-4D97-AF65-F5344CB8AC3E}">
        <p14:creationId xmlns:p14="http://schemas.microsoft.com/office/powerpoint/2010/main" val="4249800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29018-5838-89AA-1F07-066363821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236240C-8294-4DEC-65E5-66538DCF8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276" y="306435"/>
            <a:ext cx="6824382" cy="527284"/>
          </a:xfrm>
        </p:spPr>
        <p:txBody>
          <a:bodyPr>
            <a:normAutofit fontScale="90000"/>
          </a:bodyPr>
          <a:lstStyle/>
          <a:p>
            <a:r>
              <a:rPr lang="ru-RU" dirty="0"/>
              <a:t>Варианты подключения СХД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3B5CF1-A929-4D07-02BC-753DDFB3AA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5438" y="1124858"/>
            <a:ext cx="7170057" cy="3410856"/>
          </a:xfrm>
        </p:spPr>
        <p:txBody>
          <a:bodyPr>
            <a:normAutofit/>
          </a:bodyPr>
          <a:lstStyle/>
          <a:p>
            <a:pPr algn="l"/>
            <a:r>
              <a:rPr lang="ru-RU" sz="2000" dirty="0">
                <a:latin typeface="source-serif-pro"/>
              </a:rPr>
              <a:t>Актуальные технологии предоставления СХД:</a:t>
            </a:r>
            <a:endParaRPr lang="en-US" sz="2000" b="0" i="0" dirty="0">
              <a:effectLst/>
              <a:latin typeface="source-serif-pro"/>
            </a:endParaRPr>
          </a:p>
          <a:p>
            <a:pPr marL="342900" indent="-342900" algn="l">
              <a:buFontTx/>
              <a:buChar char="-"/>
            </a:pPr>
            <a:r>
              <a:rPr lang="en-US" sz="2000" b="0" i="0" dirty="0">
                <a:effectLst/>
                <a:latin typeface="source-serif-pro"/>
              </a:rPr>
              <a:t>Azure File</a:t>
            </a:r>
            <a:endParaRPr lang="ru-RU" sz="2000" b="0" i="0" dirty="0">
              <a:effectLst/>
              <a:latin typeface="source-serif-pro"/>
            </a:endParaRPr>
          </a:p>
          <a:p>
            <a:pPr marL="342900" indent="-342900" algn="l">
              <a:buFontTx/>
              <a:buChar char="-"/>
            </a:pPr>
            <a:r>
              <a:rPr lang="en-US" sz="2000" b="0" i="0" dirty="0">
                <a:effectLst/>
                <a:latin typeface="source-serif-pro"/>
              </a:rPr>
              <a:t>AWS S3</a:t>
            </a:r>
            <a:endParaRPr lang="en-US" sz="2000" dirty="0">
              <a:latin typeface="source-serif-pro"/>
            </a:endParaRPr>
          </a:p>
          <a:p>
            <a:pPr marL="342900" indent="-342900" algn="l">
              <a:buFontTx/>
              <a:buChar char="-"/>
            </a:pPr>
            <a:r>
              <a:rPr lang="en-US" sz="2000" b="0" i="0" dirty="0" err="1">
                <a:effectLst/>
                <a:latin typeface="source-serif-pro"/>
              </a:rPr>
              <a:t>CephFS</a:t>
            </a:r>
            <a:endParaRPr lang="en-US" sz="2000" dirty="0">
              <a:latin typeface="source-serif-pro"/>
            </a:endParaRPr>
          </a:p>
          <a:p>
            <a:pPr marL="342900" indent="-342900" algn="l">
              <a:buFontTx/>
              <a:buChar char="-"/>
            </a:pPr>
            <a:r>
              <a:rPr lang="en-US" sz="2000" dirty="0" err="1">
                <a:latin typeface="source-serif-pro"/>
              </a:rPr>
              <a:t>CephRBD</a:t>
            </a:r>
            <a:endParaRPr lang="en-US" sz="2000" dirty="0">
              <a:latin typeface="source-serif-pro"/>
            </a:endParaRPr>
          </a:p>
          <a:p>
            <a:pPr marL="342900" indent="-342900" algn="l">
              <a:buFontTx/>
              <a:buChar char="-"/>
            </a:pPr>
            <a:r>
              <a:rPr lang="en-US" sz="2000" b="0" i="0" dirty="0">
                <a:effectLst/>
                <a:latin typeface="source-serif-pro"/>
              </a:rPr>
              <a:t>CSI</a:t>
            </a:r>
          </a:p>
          <a:p>
            <a:pPr marL="342900" indent="-342900" algn="l">
              <a:buFontTx/>
              <a:buChar char="-"/>
            </a:pPr>
            <a:r>
              <a:rPr lang="en-US" sz="2000" b="0" i="0" dirty="0">
                <a:effectLst/>
                <a:latin typeface="source-serif-pro"/>
              </a:rPr>
              <a:t>iSCSI</a:t>
            </a:r>
          </a:p>
          <a:p>
            <a:pPr marL="342900" indent="-342900" algn="l">
              <a:buFontTx/>
              <a:buChar char="-"/>
            </a:pPr>
            <a:r>
              <a:rPr lang="en-US" sz="2000" b="0" i="0" dirty="0">
                <a:effectLst/>
                <a:latin typeface="source-serif-pro"/>
              </a:rPr>
              <a:t>NFS</a:t>
            </a:r>
          </a:p>
          <a:p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endParaRPr lang="ru-RU" sz="20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E0040B0-6F42-0BD4-D926-24924381D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29" y="1619314"/>
            <a:ext cx="5480872" cy="302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068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84EAA-62C4-E20E-E28D-C30471BAB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8161877-A1A6-78DE-B501-46C301733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276" y="306435"/>
            <a:ext cx="6824382" cy="527284"/>
          </a:xfrm>
        </p:spPr>
        <p:txBody>
          <a:bodyPr>
            <a:normAutofit fontScale="90000"/>
          </a:bodyPr>
          <a:lstStyle/>
          <a:p>
            <a:r>
              <a:rPr lang="ru-RU" dirty="0"/>
              <a:t>Наиболее популярные решения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864A6C-0A67-CDE8-E326-E5EFF3681F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ru-RU" sz="1200" dirty="0"/>
          </a:p>
        </p:txBody>
      </p:sp>
      <p:pic>
        <p:nvPicPr>
          <p:cNvPr id="6148" name="Picture 4" descr="What is Network File System (NFS)? | Tutorials Link">
            <a:extLst>
              <a:ext uri="{FF2B5EF4-FFF2-40B4-BE49-F238E27FC236}">
                <a16:creationId xmlns:a16="http://schemas.microsoft.com/office/drawing/2014/main" id="{7518240A-3DAF-7B05-EC9C-B9847507E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51" y="1081314"/>
            <a:ext cx="1571897" cy="130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CBAB4B32-8DA8-4BAF-5895-D77084D5B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0" b="90000" l="10000" r="90000">
                        <a14:foregroundMark x1="43415" y1="35400" x2="43415" y2="35400"/>
                        <a14:foregroundMark x1="49634" y1="49600" x2="49634" y2="49600"/>
                        <a14:foregroundMark x1="50366" y1="10400" x2="50366" y2="10400"/>
                        <a14:foregroundMark x1="50366" y1="9800" x2="50366" y2="9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189" y="1021343"/>
            <a:ext cx="2344964" cy="142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Optimize Your AWS S3 Performance. AWS S3 provides a great performance ...">
            <a:extLst>
              <a:ext uri="{FF2B5EF4-FFF2-40B4-BE49-F238E27FC236}">
                <a16:creationId xmlns:a16="http://schemas.microsoft.com/office/drawing/2014/main" id="{E99CA621-F4EA-94BD-E0A7-B2769CC00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552" y="962611"/>
            <a:ext cx="2612801" cy="167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05BF13-695B-B6CF-B050-8C80ECA63733}"/>
              </a:ext>
            </a:extLst>
          </p:cNvPr>
          <p:cNvSpPr txBox="1"/>
          <p:nvPr/>
        </p:nvSpPr>
        <p:spPr>
          <a:xfrm>
            <a:off x="1443463" y="2271787"/>
            <a:ext cx="542071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NFS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8B3D5B-CB12-107D-2DCF-5A77D4C6B611}"/>
              </a:ext>
            </a:extLst>
          </p:cNvPr>
          <p:cNvSpPr txBox="1"/>
          <p:nvPr/>
        </p:nvSpPr>
        <p:spPr>
          <a:xfrm>
            <a:off x="3893635" y="2318866"/>
            <a:ext cx="67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RBD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9E7E7E-CC29-CE25-44E9-234F8DBC6B5A}"/>
              </a:ext>
            </a:extLst>
          </p:cNvPr>
          <p:cNvSpPr txBox="1"/>
          <p:nvPr/>
        </p:nvSpPr>
        <p:spPr>
          <a:xfrm>
            <a:off x="6480101" y="2366044"/>
            <a:ext cx="67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813FB9-3096-8224-6779-A292F4CDF9B8}"/>
              </a:ext>
            </a:extLst>
          </p:cNvPr>
          <p:cNvSpPr txBox="1"/>
          <p:nvPr/>
        </p:nvSpPr>
        <p:spPr>
          <a:xfrm>
            <a:off x="487079" y="2550710"/>
            <a:ext cx="28672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/>
              <a:t>Простая конфигурация</a:t>
            </a:r>
            <a:r>
              <a:rPr lang="en-US" sz="1400" dirty="0"/>
              <a:t>;</a:t>
            </a:r>
            <a:endParaRPr lang="ru-RU" sz="1400" dirty="0"/>
          </a:p>
          <a:p>
            <a:pPr marL="285750" indent="-285750">
              <a:buFontTx/>
              <a:buChar char="-"/>
            </a:pPr>
            <a:r>
              <a:rPr lang="ru-RU" sz="1400" dirty="0"/>
              <a:t>Удобно монтировать в несколько контейнеров</a:t>
            </a:r>
            <a:r>
              <a:rPr lang="en-US" sz="1400" dirty="0"/>
              <a:t>;</a:t>
            </a:r>
            <a:endParaRPr lang="ru-RU" sz="1400" dirty="0"/>
          </a:p>
          <a:p>
            <a:pPr marL="285750" indent="-285750">
              <a:buFontTx/>
              <a:buChar char="-"/>
            </a:pPr>
            <a:r>
              <a:rPr lang="ru-RU" sz="1400" dirty="0"/>
              <a:t>Хорошо работает с традиционными ФС</a:t>
            </a:r>
            <a:r>
              <a:rPr lang="en-US" sz="1400" dirty="0"/>
              <a:t>;</a:t>
            </a:r>
            <a:endParaRPr lang="ru-RU" sz="1400" dirty="0"/>
          </a:p>
          <a:p>
            <a:pPr marL="285750" indent="-285750">
              <a:buFontTx/>
              <a:buChar char="-"/>
            </a:pPr>
            <a:r>
              <a:rPr lang="ru-RU" sz="1400" dirty="0"/>
              <a:t>Может быть медленнее на больших объемах данных</a:t>
            </a:r>
            <a:r>
              <a:rPr lang="en-US" sz="1400" dirty="0"/>
              <a:t>;</a:t>
            </a:r>
            <a:endParaRPr lang="ru-RU" sz="1400" dirty="0"/>
          </a:p>
          <a:p>
            <a:pPr marL="285750" indent="-285750">
              <a:buFontTx/>
              <a:buChar char="-"/>
            </a:pPr>
            <a:r>
              <a:rPr lang="ru-RU" sz="1400" dirty="0"/>
              <a:t>Нет встроенной отказоустойчивости и масштабируемости.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F8329C-1433-3A97-2359-B579A8CE8F69}"/>
              </a:ext>
            </a:extLst>
          </p:cNvPr>
          <p:cNvSpPr txBox="1"/>
          <p:nvPr/>
        </p:nvSpPr>
        <p:spPr>
          <a:xfrm>
            <a:off x="2967636" y="2574794"/>
            <a:ext cx="28672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/>
              <a:t>Предоставляет виртуальные блочные устройства</a:t>
            </a:r>
            <a:r>
              <a:rPr lang="en-US" sz="1400" dirty="0"/>
              <a:t>;</a:t>
            </a:r>
          </a:p>
          <a:p>
            <a:pPr marL="285750" indent="-285750">
              <a:buFontTx/>
              <a:buChar char="-"/>
            </a:pPr>
            <a:r>
              <a:rPr lang="ru-RU" sz="1400" dirty="0"/>
              <a:t>Есть встроенная масштабируемость и отказоустойчивость</a:t>
            </a:r>
            <a:r>
              <a:rPr lang="en-US" sz="1400" dirty="0"/>
              <a:t>;</a:t>
            </a:r>
            <a:endParaRPr lang="ru-RU" sz="1400" dirty="0"/>
          </a:p>
          <a:p>
            <a:pPr marL="285750" indent="-285750">
              <a:buFontTx/>
              <a:buChar char="-"/>
            </a:pPr>
            <a:r>
              <a:rPr lang="ru-RU" sz="1400" dirty="0"/>
              <a:t>Поддержка репликации</a:t>
            </a:r>
            <a:r>
              <a:rPr lang="en-US" sz="1400" dirty="0"/>
              <a:t>;</a:t>
            </a:r>
            <a:endParaRPr lang="ru-RU" sz="1400" dirty="0"/>
          </a:p>
          <a:p>
            <a:pPr marL="285750" indent="-285750">
              <a:buFontTx/>
              <a:buChar char="-"/>
            </a:pPr>
            <a:r>
              <a:rPr lang="ru-RU" sz="1400" dirty="0"/>
              <a:t>Эффективнее при использовании в одном контейнере</a:t>
            </a:r>
            <a:r>
              <a:rPr lang="en-US" sz="1400" dirty="0"/>
              <a:t>;</a:t>
            </a:r>
            <a:endParaRPr lang="ru-RU" sz="1400" dirty="0"/>
          </a:p>
          <a:p>
            <a:pPr marL="285750" indent="-285750">
              <a:buFontTx/>
              <a:buChar char="-"/>
            </a:pPr>
            <a:r>
              <a:rPr lang="ru-RU" sz="1400" dirty="0"/>
              <a:t>Сложнее в управлении.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E5E4FB-66D8-51F0-2383-35476FBE53CE}"/>
              </a:ext>
            </a:extLst>
          </p:cNvPr>
          <p:cNvSpPr txBox="1"/>
          <p:nvPr/>
        </p:nvSpPr>
        <p:spPr>
          <a:xfrm>
            <a:off x="5652606" y="2608285"/>
            <a:ext cx="28672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/>
              <a:t>Стандартный </a:t>
            </a:r>
            <a:r>
              <a:rPr lang="en-US" sz="1400" dirty="0"/>
              <a:t>API </a:t>
            </a:r>
            <a:r>
              <a:rPr lang="ru-RU" sz="1400" dirty="0"/>
              <a:t>для объектного хранения</a:t>
            </a:r>
            <a:r>
              <a:rPr lang="en-US" sz="1400" dirty="0"/>
              <a:t>;</a:t>
            </a:r>
            <a:endParaRPr lang="ru-RU" sz="1400" dirty="0"/>
          </a:p>
          <a:p>
            <a:pPr marL="285750" indent="-285750">
              <a:buFontTx/>
              <a:buChar char="-"/>
            </a:pPr>
            <a:r>
              <a:rPr lang="ru-RU" sz="1400" dirty="0"/>
              <a:t>Интеграция с облачными провайдерами</a:t>
            </a:r>
            <a:r>
              <a:rPr lang="en-US" sz="1400" dirty="0"/>
              <a:t>;</a:t>
            </a:r>
            <a:endParaRPr lang="ru-RU" sz="1400" dirty="0"/>
          </a:p>
          <a:p>
            <a:pPr marL="285750" indent="-285750">
              <a:buFontTx/>
              <a:buChar char="-"/>
            </a:pPr>
            <a:r>
              <a:rPr lang="ru-RU" sz="1400" dirty="0"/>
              <a:t>Подходит для долгосрочного хранения и архивации</a:t>
            </a:r>
            <a:r>
              <a:rPr lang="en-US" sz="1400" dirty="0"/>
              <a:t>;</a:t>
            </a:r>
            <a:endParaRPr lang="ru-RU" sz="1400" dirty="0"/>
          </a:p>
          <a:p>
            <a:pPr marL="285750" indent="-285750">
              <a:buFontTx/>
              <a:buChar char="-"/>
            </a:pPr>
            <a:r>
              <a:rPr lang="ru-RU" sz="1400" dirty="0"/>
              <a:t>Менее эффективен на небольших объемах данных</a:t>
            </a:r>
            <a:r>
              <a:rPr lang="en-US" sz="1400" dirty="0"/>
              <a:t>;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11843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62C2B-A130-89AD-47CE-C53EBE3EE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B7AD4A3-1608-378F-938B-549E483B8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276" y="306435"/>
            <a:ext cx="6824382" cy="527284"/>
          </a:xfrm>
        </p:spPr>
        <p:txBody>
          <a:bodyPr>
            <a:normAutofit fontScale="90000"/>
          </a:bodyPr>
          <a:lstStyle/>
          <a:p>
            <a:r>
              <a:rPr lang="ru-RU" dirty="0"/>
              <a:t>Механизм подключения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53558B-E3E1-E118-E832-75617DCF3B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ru-RU" sz="1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CD095E-F0E5-D0C6-5FFD-EB60C77E9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30" y="1050904"/>
            <a:ext cx="7401274" cy="270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08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605C0-AEBE-AE3B-672E-835D1E05E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6035B76-E610-EE57-592F-03A047974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276" y="306435"/>
            <a:ext cx="6824382" cy="527284"/>
          </a:xfrm>
        </p:spPr>
        <p:txBody>
          <a:bodyPr>
            <a:normAutofit fontScale="90000"/>
          </a:bodyPr>
          <a:lstStyle/>
          <a:p>
            <a:r>
              <a:rPr lang="ru-RU" dirty="0"/>
              <a:t>Механизм подключения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73D9A2-2A09-E728-4828-BBEB38BF34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en-US" sz="1200" dirty="0"/>
          </a:p>
          <a:p>
            <a:pPr marL="342900" indent="-342900">
              <a:buAutoNum type="arabicPeriod"/>
            </a:pPr>
            <a:endParaRPr lang="ru-RU" sz="1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EF6893-E41F-41FC-8D7D-79ABCC86A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7" y="1233715"/>
            <a:ext cx="7053943" cy="328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894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15641</TotalTime>
  <Words>439</Words>
  <Application>Microsoft Office PowerPoint</Application>
  <PresentationFormat>Экран (16:9)</PresentationFormat>
  <Paragraphs>89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ALS Gorizont Bold Expanded</vt:lpstr>
      <vt:lpstr>Arial</vt:lpstr>
      <vt:lpstr>Calibri</vt:lpstr>
      <vt:lpstr>Golos Text</vt:lpstr>
      <vt:lpstr>Golos Text DemiBold</vt:lpstr>
      <vt:lpstr>Open Sans</vt:lpstr>
      <vt:lpstr>source-serif-pro</vt:lpstr>
      <vt:lpstr>Times New Roman</vt:lpstr>
      <vt:lpstr>Тема1</vt:lpstr>
      <vt:lpstr>Использование внешних СХД в Kubernetes</vt:lpstr>
      <vt:lpstr>Kubernetes</vt:lpstr>
      <vt:lpstr>Хранение данных в контейнере</vt:lpstr>
      <vt:lpstr>Хранение данных в Kubernetes</vt:lpstr>
      <vt:lpstr>Использование внешних СХД</vt:lpstr>
      <vt:lpstr>Варианты подключения СХД</vt:lpstr>
      <vt:lpstr>Наиболее популярные решения</vt:lpstr>
      <vt:lpstr>Механизм подключения</vt:lpstr>
      <vt:lpstr>Механизм подключения</vt:lpstr>
      <vt:lpstr>Подключение Ceph RBD</vt:lpstr>
      <vt:lpstr>Подключение Ceph RBD</vt:lpstr>
      <vt:lpstr>Подключение Ceph RBD</vt:lpstr>
      <vt:lpstr>Подключение Ceph RBD</vt:lpstr>
      <vt:lpstr>Подключение Ceph RBD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Петров Александр Денисович</cp:lastModifiedBy>
  <cp:revision>116</cp:revision>
  <dcterms:created xsi:type="dcterms:W3CDTF">2014-06-27T12:30:22Z</dcterms:created>
  <dcterms:modified xsi:type="dcterms:W3CDTF">2024-10-27T10:40:58Z</dcterms:modified>
</cp:coreProperties>
</file>