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3" r:id="rId4"/>
    <p:sldMasterId id="2147483875" r:id="rId5"/>
    <p:sldMasterId id="2147483886" r:id="rId6"/>
    <p:sldMasterId id="2147483841" r:id="rId7"/>
    <p:sldMasterId id="2147483825" r:id="rId8"/>
    <p:sldMasterId id="2147483848" r:id="rId9"/>
    <p:sldMasterId id="2147483867" r:id="rId10"/>
  </p:sldMasterIdLst>
  <p:notesMasterIdLst>
    <p:notesMasterId r:id="rId60"/>
  </p:notesMasterIdLst>
  <p:handoutMasterIdLst>
    <p:handoutMasterId r:id="rId61"/>
  </p:handoutMasterIdLst>
  <p:sldIdLst>
    <p:sldId id="256" r:id="rId11"/>
    <p:sldId id="257" r:id="rId12"/>
    <p:sldId id="258" r:id="rId13"/>
    <p:sldId id="259" r:id="rId14"/>
    <p:sldId id="26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12"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3" r:id="rId55"/>
    <p:sldId id="311" r:id="rId56"/>
    <p:sldId id="267" r:id="rId57"/>
    <p:sldId id="269" r:id="rId58"/>
    <p:sldId id="270" r:id="rId59"/>
  </p:sldIdLst>
  <p:sldSz cx="12192000" cy="6858000"/>
  <p:notesSz cx="7010400" cy="9296400"/>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00B"/>
    <a:srgbClr val="77000B"/>
    <a:srgbClr val="FFFFFF"/>
    <a:srgbClr val="F0F0F0"/>
    <a:srgbClr val="DFDFDF"/>
    <a:srgbClr val="F2F2F2"/>
    <a:srgbClr val="404040"/>
    <a:srgbClr val="EBEBEB"/>
    <a:srgbClr val="151515"/>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49" autoAdjust="0"/>
  </p:normalViewPr>
  <p:slideViewPr>
    <p:cSldViewPr snapToGrid="0" snapToObjects="1">
      <p:cViewPr>
        <p:scale>
          <a:sx n="80" d="100"/>
          <a:sy n="80" d="100"/>
        </p:scale>
        <p:origin x="931" y="22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060" y="108"/>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31F06-B090-40BF-BA15-D2E49EBCD31E}" type="doc">
      <dgm:prSet loTypeId="urn:microsoft.com/office/officeart/2005/8/layout/chevron1" loCatId="process" qsTypeId="urn:microsoft.com/office/officeart/2005/8/quickstyle/simple3" qsCatId="simple" csTypeId="urn:microsoft.com/office/officeart/2005/8/colors/colorful5" csCatId="colorful" phldr="1"/>
      <dgm:spPr/>
      <dgm:t>
        <a:bodyPr/>
        <a:lstStyle/>
        <a:p>
          <a:endParaRPr lang="zh-CN" altLang="en-US"/>
        </a:p>
      </dgm:t>
    </dgm:pt>
    <dgm:pt modelId="{74BF5B8B-3279-408B-9892-4E366F7BB572}">
      <dgm:prSet custT="1"/>
      <dgm:spPr/>
      <dgm:t>
        <a:bodyPr lIns="0" tIns="0" rIns="0" bIns="0"/>
        <a:lstStyle/>
        <a:p>
          <a:pPr rtl="0"/>
          <a:r>
            <a:rPr sz="1200" b="1" u="none" dirty="0"/>
            <a:t>Requirement</a:t>
          </a:r>
        </a:p>
      </dgm:t>
    </dgm:pt>
    <dgm:pt modelId="{203D3C6D-33EF-4967-904C-AAC1C1A19E69}" type="parTrans" cxnId="{27982219-2B3E-41E7-A73B-4820DEEBFC87}">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86A1166F-1F49-4CFC-AAEE-5B523EC28C9F}" type="sibTrans" cxnId="{27982219-2B3E-41E7-A73B-4820DEEBFC87}">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4C6540D6-EE24-4990-8EE8-A95DE63A0CA5}">
      <dgm:prSet custT="1"/>
      <dgm:spPr/>
      <dgm:t>
        <a:bodyPr lIns="0" tIns="0" rIns="0" bIns="0"/>
        <a:lstStyle/>
        <a:p>
          <a:pPr rtl="0"/>
          <a:r>
            <a:rPr sz="1200" b="1" u="none" dirty="0"/>
            <a:t>Model selection</a:t>
          </a:r>
        </a:p>
      </dgm:t>
    </dgm:pt>
    <dgm:pt modelId="{2E41D119-E549-4D6B-9ACA-DA5FDAF38989}" type="parTrans" cxnId="{D0DABE38-CD48-4E8C-A73E-43816CC46756}">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1D8A9950-3A28-4619-9B8D-E353617FD949}" type="sibTrans" cxnId="{D0DABE38-CD48-4E8C-A73E-43816CC46756}">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07B925C4-9AF0-444E-BC2B-EC1FD11F4592}">
      <dgm:prSet custT="1"/>
      <dgm:spPr/>
      <dgm:t>
        <a:bodyPr lIns="0" tIns="0" rIns="0" bIns="0"/>
        <a:lstStyle/>
        <a:p>
          <a:pPr rtl="0"/>
          <a:r>
            <a:rPr sz="1200" b="1" u="none" dirty="0"/>
            <a:t>Design</a:t>
          </a:r>
        </a:p>
      </dgm:t>
    </dgm:pt>
    <dgm:pt modelId="{1145057A-9F11-48E6-9C63-26967623E8F8}" type="parTrans" cxnId="{34A2990D-1CFA-46C8-AD9E-6ED104833576}">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CC259EE6-FAF3-4924-AFD9-85310A6D7F69}" type="sibTrans" cxnId="{34A2990D-1CFA-46C8-AD9E-6ED104833576}">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2FEFAE3E-9D6C-46BA-BC89-78522ADFB2BD}">
      <dgm:prSet custT="1"/>
      <dgm:spPr/>
      <dgm:t>
        <a:bodyPr lIns="0" tIns="0" rIns="0" bIns="0"/>
        <a:lstStyle/>
        <a:p>
          <a:pPr rtl="0"/>
          <a:r>
            <a:rPr sz="1200" b="1" u="none" dirty="0"/>
            <a:t>Implementation</a:t>
          </a:r>
        </a:p>
      </dgm:t>
    </dgm:pt>
    <dgm:pt modelId="{75337AEB-E24C-4EF1-836E-47BE333B5456}" type="parTrans" cxnId="{B200423C-64BE-4189-B026-C5DE0E68EE07}">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859E998A-745A-40B4-A55D-E976D729E269}" type="sibTrans" cxnId="{B200423C-64BE-4189-B026-C5DE0E68EE07}">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0F1C318F-157C-4472-9A67-1CA4A85B0A28}">
      <dgm:prSet custT="1"/>
      <dgm:spPr/>
      <dgm:t>
        <a:bodyPr lIns="0" tIns="0" rIns="0" bIns="0"/>
        <a:lstStyle/>
        <a:p>
          <a:pPr rtl="0"/>
          <a:r>
            <a:rPr sz="1200" b="1" u="none" dirty="0"/>
            <a:t>Online</a:t>
          </a:r>
        </a:p>
      </dgm:t>
    </dgm:pt>
    <dgm:pt modelId="{47732EB7-8C8B-42FD-96FF-40984B1637AF}" type="parTrans" cxnId="{9129066B-441F-477B-BA46-DD9CD435E835}">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48C5051A-579F-45B6-8C10-EA4F29465837}" type="sibTrans" cxnId="{9129066B-441F-477B-BA46-DD9CD435E835}">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0D9C7455-55E9-4B76-90B0-4AF60F4A6667}">
      <dgm:prSet custT="1"/>
      <dgm:spPr/>
      <dgm:t>
        <a:bodyPr lIns="0" tIns="0" rIns="0" bIns="0" anchor="ctr"/>
        <a:lstStyle/>
        <a:p>
          <a:pPr rtl="0"/>
          <a:r>
            <a:rPr sz="1200" b="1" u="none" dirty="0"/>
            <a:t>O&amp;M/</a:t>
          </a:r>
          <a:br>
            <a:rPr lang="en-US" sz="1200" b="1" u="none" dirty="0"/>
          </a:br>
          <a:r>
            <a:rPr sz="1200" b="1" u="none" dirty="0"/>
            <a:t>Operation</a:t>
          </a:r>
          <a:endParaRPr lang="zh-CN" sz="1200" b="1"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89E0DA9-3FE3-476B-8D03-82D1F7EE3FCB}" type="parTrans" cxnId="{BD7E99BC-0B10-4C52-9CBC-5C13FC7609C0}">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773C636E-7FEC-4572-9CF4-66B1E135436C}" type="sibTrans" cxnId="{BD7E99BC-0B10-4C52-9CBC-5C13FC7609C0}">
      <dgm:prSet/>
      <dgm:spPr/>
      <dgm:t>
        <a:bodyPr/>
        <a:lstStyle/>
        <a:p>
          <a:endParaRPr lang="zh-CN" altLang="en-US" sz="1100" b="1">
            <a:latin typeface="微软雅黑" panose="020B0503020204020204" pitchFamily="34" charset="-122"/>
            <a:ea typeface="微软雅黑" panose="020B0503020204020204" pitchFamily="34" charset="-122"/>
          </a:endParaRPr>
        </a:p>
      </dgm:t>
    </dgm:pt>
    <dgm:pt modelId="{E3E637FB-AEDB-4C68-B0F6-72F662647357}">
      <dgm:prSet custT="1"/>
      <dgm:spPr/>
      <dgm:t>
        <a:bodyPr lIns="0" tIns="0" rIns="0" bIns="0" anchor="ctr"/>
        <a:lstStyle/>
        <a:p>
          <a:pPr rtl="0"/>
          <a:r>
            <a:rPr sz="1200" b="1" u="none" dirty="0"/>
            <a:t>Offline</a:t>
          </a:r>
          <a:endParaRPr lang="zh-CN" sz="1200" b="1" dirty="0">
            <a:latin typeface="Huawei Sans" panose="020C0503030203020204" pitchFamily="34" charset="0"/>
            <a:ea typeface="方正兰亭黑简体" panose="02000000000000000000" pitchFamily="2" charset="-122"/>
            <a:sym typeface="Huawei Sans" panose="020C0503030203020204" pitchFamily="34" charset="0"/>
          </a:endParaRPr>
        </a:p>
      </dgm:t>
    </dgm:pt>
    <dgm:pt modelId="{352014DE-AC99-4AD3-8207-FFA811E76B27}" type="parTrans" cxnId="{004AEFD2-A624-4BC6-A777-F71BBFF9A04C}">
      <dgm:prSet/>
      <dgm:spPr/>
      <dgm:t>
        <a:bodyPr/>
        <a:lstStyle/>
        <a:p>
          <a:endParaRPr lang="zh-CN" altLang="en-US" b="1"/>
        </a:p>
      </dgm:t>
    </dgm:pt>
    <dgm:pt modelId="{77D98996-6FD1-4DBF-AFBC-7F4EF41FDD53}" type="sibTrans" cxnId="{004AEFD2-A624-4BC6-A777-F71BBFF9A04C}">
      <dgm:prSet/>
      <dgm:spPr/>
      <dgm:t>
        <a:bodyPr/>
        <a:lstStyle/>
        <a:p>
          <a:endParaRPr lang="zh-CN" altLang="en-US" b="1"/>
        </a:p>
      </dgm:t>
    </dgm:pt>
    <dgm:pt modelId="{F884F121-A106-4553-A8CE-382B25ADCD11}" type="pres">
      <dgm:prSet presAssocID="{80031F06-B090-40BF-BA15-D2E49EBCD31E}" presName="Name0" presStyleCnt="0">
        <dgm:presLayoutVars>
          <dgm:dir/>
          <dgm:animLvl val="lvl"/>
          <dgm:resizeHandles val="exact"/>
        </dgm:presLayoutVars>
      </dgm:prSet>
      <dgm:spPr/>
    </dgm:pt>
    <dgm:pt modelId="{A91813AA-C410-46D3-ACD4-ED22142B49E2}" type="pres">
      <dgm:prSet presAssocID="{74BF5B8B-3279-408B-9892-4E366F7BB572}" presName="parTxOnly" presStyleLbl="node1" presStyleIdx="0" presStyleCnt="7" custScaleX="188379">
        <dgm:presLayoutVars>
          <dgm:chMax val="0"/>
          <dgm:chPref val="0"/>
          <dgm:bulletEnabled val="1"/>
        </dgm:presLayoutVars>
      </dgm:prSet>
      <dgm:spPr/>
    </dgm:pt>
    <dgm:pt modelId="{90E10495-C93A-4E1B-9CB1-80625ECD2134}" type="pres">
      <dgm:prSet presAssocID="{86A1166F-1F49-4CFC-AAEE-5B523EC28C9F}" presName="parTxOnlySpace" presStyleCnt="0"/>
      <dgm:spPr/>
    </dgm:pt>
    <dgm:pt modelId="{74AF5DA5-5965-469A-A805-AA165E0D2CED}" type="pres">
      <dgm:prSet presAssocID="{4C6540D6-EE24-4990-8EE8-A95DE63A0CA5}" presName="parTxOnly" presStyleLbl="node1" presStyleIdx="1" presStyleCnt="7" custScaleX="142348" custLinFactNeighborX="-60867">
        <dgm:presLayoutVars>
          <dgm:chMax val="0"/>
          <dgm:chPref val="0"/>
          <dgm:bulletEnabled val="1"/>
        </dgm:presLayoutVars>
      </dgm:prSet>
      <dgm:spPr/>
    </dgm:pt>
    <dgm:pt modelId="{85412431-1A44-4980-8553-D3B790064062}" type="pres">
      <dgm:prSet presAssocID="{1D8A9950-3A28-4619-9B8D-E353617FD949}" presName="parTxOnlySpace" presStyleCnt="0"/>
      <dgm:spPr/>
    </dgm:pt>
    <dgm:pt modelId="{16BFF265-F8EF-4488-B991-70C1C2821A15}" type="pres">
      <dgm:prSet presAssocID="{07B925C4-9AF0-444E-BC2B-EC1FD11F4592}" presName="parTxOnly" presStyleLbl="node1" presStyleIdx="2" presStyleCnt="7" custScaleX="120569" custLinFactX="-377" custLinFactNeighborX="-100000">
        <dgm:presLayoutVars>
          <dgm:chMax val="0"/>
          <dgm:chPref val="0"/>
          <dgm:bulletEnabled val="1"/>
        </dgm:presLayoutVars>
      </dgm:prSet>
      <dgm:spPr/>
    </dgm:pt>
    <dgm:pt modelId="{0F387B64-18D4-441A-B76A-166173E7293D}" type="pres">
      <dgm:prSet presAssocID="{CC259EE6-FAF3-4924-AFD9-85310A6D7F69}" presName="parTxOnlySpace" presStyleCnt="0"/>
      <dgm:spPr/>
    </dgm:pt>
    <dgm:pt modelId="{A8B3044B-E584-4FAA-8060-F0ED6551C2E9}" type="pres">
      <dgm:prSet presAssocID="{2FEFAE3E-9D6C-46BA-BC89-78522ADFB2BD}" presName="parTxOnly" presStyleLbl="node1" presStyleIdx="3" presStyleCnt="7" custScaleX="201571" custLinFactX="-4659" custLinFactNeighborX="-100000">
        <dgm:presLayoutVars>
          <dgm:chMax val="0"/>
          <dgm:chPref val="0"/>
          <dgm:bulletEnabled val="1"/>
        </dgm:presLayoutVars>
      </dgm:prSet>
      <dgm:spPr/>
    </dgm:pt>
    <dgm:pt modelId="{19740DB6-35D2-4420-855C-3404E0191C4F}" type="pres">
      <dgm:prSet presAssocID="{859E998A-745A-40B4-A55D-E976D729E269}" presName="parTxOnlySpace" presStyleCnt="0"/>
      <dgm:spPr/>
    </dgm:pt>
    <dgm:pt modelId="{4ACDC4E3-9520-4D94-ABE5-751BC12EC0E4}" type="pres">
      <dgm:prSet presAssocID="{0F1C318F-157C-4472-9A67-1CA4A85B0A28}" presName="parTxOnly" presStyleLbl="node1" presStyleIdx="4" presStyleCnt="7" custScaleX="120961" custLinFactX="-10679" custLinFactNeighborX="-100000">
        <dgm:presLayoutVars>
          <dgm:chMax val="0"/>
          <dgm:chPref val="0"/>
          <dgm:bulletEnabled val="1"/>
        </dgm:presLayoutVars>
      </dgm:prSet>
      <dgm:spPr/>
    </dgm:pt>
    <dgm:pt modelId="{51C1DCA8-B48A-47C0-9DE3-E344A6FBE7CB}" type="pres">
      <dgm:prSet presAssocID="{48C5051A-579F-45B6-8C10-EA4F29465837}" presName="parTxOnlySpace" presStyleCnt="0"/>
      <dgm:spPr/>
    </dgm:pt>
    <dgm:pt modelId="{B7712B94-F5C9-4572-ADCE-8243EE34DCB5}" type="pres">
      <dgm:prSet presAssocID="{0D9C7455-55E9-4B76-90B0-4AF60F4A6667}" presName="parTxOnly" presStyleLbl="node1" presStyleIdx="5" presStyleCnt="7" custScaleX="166313" custLinFactX="-15568" custLinFactNeighborX="-100000">
        <dgm:presLayoutVars>
          <dgm:chMax val="0"/>
          <dgm:chPref val="0"/>
          <dgm:bulletEnabled val="1"/>
        </dgm:presLayoutVars>
      </dgm:prSet>
      <dgm:spPr/>
    </dgm:pt>
    <dgm:pt modelId="{3037ACB7-C5B3-4007-BFC5-04696058859F}" type="pres">
      <dgm:prSet presAssocID="{773C636E-7FEC-4572-9CF4-66B1E135436C}" presName="parTxOnlySpace" presStyleCnt="0"/>
      <dgm:spPr/>
    </dgm:pt>
    <dgm:pt modelId="{97DC3B39-A7AE-4D48-99CD-080EB083C31A}" type="pres">
      <dgm:prSet presAssocID="{E3E637FB-AEDB-4C68-B0F6-72F662647357}" presName="parTxOnly" presStyleLbl="node1" presStyleIdx="6" presStyleCnt="7" custScaleX="109814" custLinFactX="-20945" custLinFactNeighborX="-100000">
        <dgm:presLayoutVars>
          <dgm:chMax val="0"/>
          <dgm:chPref val="0"/>
          <dgm:bulletEnabled val="1"/>
        </dgm:presLayoutVars>
      </dgm:prSet>
      <dgm:spPr/>
    </dgm:pt>
  </dgm:ptLst>
  <dgm:cxnLst>
    <dgm:cxn modelId="{34A2990D-1CFA-46C8-AD9E-6ED104833576}" srcId="{80031F06-B090-40BF-BA15-D2E49EBCD31E}" destId="{07B925C4-9AF0-444E-BC2B-EC1FD11F4592}" srcOrd="2" destOrd="0" parTransId="{1145057A-9F11-48E6-9C63-26967623E8F8}" sibTransId="{CC259EE6-FAF3-4924-AFD9-85310A6D7F69}"/>
    <dgm:cxn modelId="{C9D90D18-61ED-4C03-AAD9-008DB9D0B0B7}" type="presOf" srcId="{80031F06-B090-40BF-BA15-D2E49EBCD31E}" destId="{F884F121-A106-4553-A8CE-382B25ADCD11}" srcOrd="0" destOrd="0" presId="urn:microsoft.com/office/officeart/2005/8/layout/chevron1"/>
    <dgm:cxn modelId="{27982219-2B3E-41E7-A73B-4820DEEBFC87}" srcId="{80031F06-B090-40BF-BA15-D2E49EBCD31E}" destId="{74BF5B8B-3279-408B-9892-4E366F7BB572}" srcOrd="0" destOrd="0" parTransId="{203D3C6D-33EF-4967-904C-AAC1C1A19E69}" sibTransId="{86A1166F-1F49-4CFC-AAEE-5B523EC28C9F}"/>
    <dgm:cxn modelId="{7273061E-26E9-4683-A9B9-BF3591432CDF}" type="presOf" srcId="{07B925C4-9AF0-444E-BC2B-EC1FD11F4592}" destId="{16BFF265-F8EF-4488-B991-70C1C2821A15}" srcOrd="0" destOrd="0" presId="urn:microsoft.com/office/officeart/2005/8/layout/chevron1"/>
    <dgm:cxn modelId="{0A460622-88BC-4191-A22D-47E36EBE404E}" type="presOf" srcId="{E3E637FB-AEDB-4C68-B0F6-72F662647357}" destId="{97DC3B39-A7AE-4D48-99CD-080EB083C31A}" srcOrd="0" destOrd="0" presId="urn:microsoft.com/office/officeart/2005/8/layout/chevron1"/>
    <dgm:cxn modelId="{89FCC622-65DE-4A67-BC7A-C5815E8FB5E3}" type="presOf" srcId="{0F1C318F-157C-4472-9A67-1CA4A85B0A28}" destId="{4ACDC4E3-9520-4D94-ABE5-751BC12EC0E4}" srcOrd="0" destOrd="0" presId="urn:microsoft.com/office/officeart/2005/8/layout/chevron1"/>
    <dgm:cxn modelId="{D0DABE38-CD48-4E8C-A73E-43816CC46756}" srcId="{80031F06-B090-40BF-BA15-D2E49EBCD31E}" destId="{4C6540D6-EE24-4990-8EE8-A95DE63A0CA5}" srcOrd="1" destOrd="0" parTransId="{2E41D119-E549-4D6B-9ACA-DA5FDAF38989}" sibTransId="{1D8A9950-3A28-4619-9B8D-E353617FD949}"/>
    <dgm:cxn modelId="{B200423C-64BE-4189-B026-C5DE0E68EE07}" srcId="{80031F06-B090-40BF-BA15-D2E49EBCD31E}" destId="{2FEFAE3E-9D6C-46BA-BC89-78522ADFB2BD}" srcOrd="3" destOrd="0" parTransId="{75337AEB-E24C-4EF1-836E-47BE333B5456}" sibTransId="{859E998A-745A-40B4-A55D-E976D729E269}"/>
    <dgm:cxn modelId="{9A26123D-BFF8-4223-96CF-D26A9FC1F437}" type="presOf" srcId="{0D9C7455-55E9-4B76-90B0-4AF60F4A6667}" destId="{B7712B94-F5C9-4572-ADCE-8243EE34DCB5}" srcOrd="0" destOrd="0" presId="urn:microsoft.com/office/officeart/2005/8/layout/chevron1"/>
    <dgm:cxn modelId="{9129066B-441F-477B-BA46-DD9CD435E835}" srcId="{80031F06-B090-40BF-BA15-D2E49EBCD31E}" destId="{0F1C318F-157C-4472-9A67-1CA4A85B0A28}" srcOrd="4" destOrd="0" parTransId="{47732EB7-8C8B-42FD-96FF-40984B1637AF}" sibTransId="{48C5051A-579F-45B6-8C10-EA4F29465837}"/>
    <dgm:cxn modelId="{D186A6AE-30E0-4276-92EC-B2FEE3D96259}" type="presOf" srcId="{2FEFAE3E-9D6C-46BA-BC89-78522ADFB2BD}" destId="{A8B3044B-E584-4FAA-8060-F0ED6551C2E9}" srcOrd="0" destOrd="0" presId="urn:microsoft.com/office/officeart/2005/8/layout/chevron1"/>
    <dgm:cxn modelId="{121AC2B2-7AF5-4EEE-9EA6-00938519A467}" type="presOf" srcId="{74BF5B8B-3279-408B-9892-4E366F7BB572}" destId="{A91813AA-C410-46D3-ACD4-ED22142B49E2}" srcOrd="0" destOrd="0" presId="urn:microsoft.com/office/officeart/2005/8/layout/chevron1"/>
    <dgm:cxn modelId="{BD7E99BC-0B10-4C52-9CBC-5C13FC7609C0}" srcId="{80031F06-B090-40BF-BA15-D2E49EBCD31E}" destId="{0D9C7455-55E9-4B76-90B0-4AF60F4A6667}" srcOrd="5" destOrd="0" parTransId="{389E0DA9-3FE3-476B-8D03-82D1F7EE3FCB}" sibTransId="{773C636E-7FEC-4572-9CF4-66B1E135436C}"/>
    <dgm:cxn modelId="{AFBA4FC9-ABDA-4A97-AFAE-D158C62BD1E4}" type="presOf" srcId="{4C6540D6-EE24-4990-8EE8-A95DE63A0CA5}" destId="{74AF5DA5-5965-469A-A805-AA165E0D2CED}" srcOrd="0" destOrd="0" presId="urn:microsoft.com/office/officeart/2005/8/layout/chevron1"/>
    <dgm:cxn modelId="{004AEFD2-A624-4BC6-A777-F71BBFF9A04C}" srcId="{80031F06-B090-40BF-BA15-D2E49EBCD31E}" destId="{E3E637FB-AEDB-4C68-B0F6-72F662647357}" srcOrd="6" destOrd="0" parTransId="{352014DE-AC99-4AD3-8207-FFA811E76B27}" sibTransId="{77D98996-6FD1-4DBF-AFBC-7F4EF41FDD53}"/>
    <dgm:cxn modelId="{A8466A18-4B07-4DC5-83E3-1EA4A1F996B4}" type="presParOf" srcId="{F884F121-A106-4553-A8CE-382B25ADCD11}" destId="{A91813AA-C410-46D3-ACD4-ED22142B49E2}" srcOrd="0" destOrd="0" presId="urn:microsoft.com/office/officeart/2005/8/layout/chevron1"/>
    <dgm:cxn modelId="{2AB7E92A-9799-4B02-B7D1-B70F50DE5569}" type="presParOf" srcId="{F884F121-A106-4553-A8CE-382B25ADCD11}" destId="{90E10495-C93A-4E1B-9CB1-80625ECD2134}" srcOrd="1" destOrd="0" presId="urn:microsoft.com/office/officeart/2005/8/layout/chevron1"/>
    <dgm:cxn modelId="{53355051-A8AB-4ED5-BEF2-419896419596}" type="presParOf" srcId="{F884F121-A106-4553-A8CE-382B25ADCD11}" destId="{74AF5DA5-5965-469A-A805-AA165E0D2CED}" srcOrd="2" destOrd="0" presId="urn:microsoft.com/office/officeart/2005/8/layout/chevron1"/>
    <dgm:cxn modelId="{81FD60A3-0C89-4E2B-B39B-4BAE1E167800}" type="presParOf" srcId="{F884F121-A106-4553-A8CE-382B25ADCD11}" destId="{85412431-1A44-4980-8553-D3B790064062}" srcOrd="3" destOrd="0" presId="urn:microsoft.com/office/officeart/2005/8/layout/chevron1"/>
    <dgm:cxn modelId="{115FC9FE-D141-481D-B734-45C2A52FC065}" type="presParOf" srcId="{F884F121-A106-4553-A8CE-382B25ADCD11}" destId="{16BFF265-F8EF-4488-B991-70C1C2821A15}" srcOrd="4" destOrd="0" presId="urn:microsoft.com/office/officeart/2005/8/layout/chevron1"/>
    <dgm:cxn modelId="{A5055C7B-CC83-4E0A-9028-740952695F2D}" type="presParOf" srcId="{F884F121-A106-4553-A8CE-382B25ADCD11}" destId="{0F387B64-18D4-441A-B76A-166173E7293D}" srcOrd="5" destOrd="0" presId="urn:microsoft.com/office/officeart/2005/8/layout/chevron1"/>
    <dgm:cxn modelId="{1FD6643D-CC52-46A7-8117-6D06F208B094}" type="presParOf" srcId="{F884F121-A106-4553-A8CE-382B25ADCD11}" destId="{A8B3044B-E584-4FAA-8060-F0ED6551C2E9}" srcOrd="6" destOrd="0" presId="urn:microsoft.com/office/officeart/2005/8/layout/chevron1"/>
    <dgm:cxn modelId="{8912467E-3297-4A0A-85F9-DC76F6231CCE}" type="presParOf" srcId="{F884F121-A106-4553-A8CE-382B25ADCD11}" destId="{19740DB6-35D2-4420-855C-3404E0191C4F}" srcOrd="7" destOrd="0" presId="urn:microsoft.com/office/officeart/2005/8/layout/chevron1"/>
    <dgm:cxn modelId="{DE1D70D8-2045-4652-A539-2B89C26E144D}" type="presParOf" srcId="{F884F121-A106-4553-A8CE-382B25ADCD11}" destId="{4ACDC4E3-9520-4D94-ABE5-751BC12EC0E4}" srcOrd="8" destOrd="0" presId="urn:microsoft.com/office/officeart/2005/8/layout/chevron1"/>
    <dgm:cxn modelId="{33838E6A-6E50-4C46-A237-0758426297BF}" type="presParOf" srcId="{F884F121-A106-4553-A8CE-382B25ADCD11}" destId="{51C1DCA8-B48A-47C0-9DE3-E344A6FBE7CB}" srcOrd="9" destOrd="0" presId="urn:microsoft.com/office/officeart/2005/8/layout/chevron1"/>
    <dgm:cxn modelId="{3B5560C5-48B6-4A04-9C0E-9F439E776049}" type="presParOf" srcId="{F884F121-A106-4553-A8CE-382B25ADCD11}" destId="{B7712B94-F5C9-4572-ADCE-8243EE34DCB5}" srcOrd="10" destOrd="0" presId="urn:microsoft.com/office/officeart/2005/8/layout/chevron1"/>
    <dgm:cxn modelId="{B9E69BF0-7589-4132-9687-825A00127C08}" type="presParOf" srcId="{F884F121-A106-4553-A8CE-382B25ADCD11}" destId="{3037ACB7-C5B3-4007-BFC5-04696058859F}" srcOrd="11" destOrd="0" presId="urn:microsoft.com/office/officeart/2005/8/layout/chevron1"/>
    <dgm:cxn modelId="{52F6C4A0-3054-4BEC-9CCC-BFF55165C9E6}" type="presParOf" srcId="{F884F121-A106-4553-A8CE-382B25ADCD11}" destId="{97DC3B39-A7AE-4D48-99CD-080EB083C31A}"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40B61-FF23-4096-B02E-BD73F027F59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15349256-85DF-4B08-8C73-BA912261A998}">
      <dgm:prSet phldrT="[文本]"/>
      <dgm:spPr>
        <a:noFill/>
        <a:ln w="19050">
          <a:solidFill>
            <a:schemeClr val="tx1"/>
          </a:solidFill>
        </a:ln>
      </dgm:spPr>
      <dgm:t>
        <a:bodyPr/>
        <a:lstStyle/>
        <a:p>
          <a:r>
            <a:rPr u="none">
              <a:solidFill>
                <a:schemeClr val="tx1"/>
              </a:solidFill>
            </a:rPr>
            <a:t>Common O&amp;M tools</a:t>
          </a:r>
        </a:p>
      </dgm:t>
    </dgm:pt>
    <dgm:pt modelId="{A12BFFA1-2135-4E7B-987A-B9F22A13F408}" type="parTrans" cxnId="{ECAA6982-0E30-4B77-8FBE-7485BFDF43FD}">
      <dgm:prSet/>
      <dgm:spPr>
        <a:noFill/>
        <a:ln w="19050">
          <a:solidFill>
            <a:schemeClr val="tx1"/>
          </a:solidFill>
        </a:ln>
      </dgm:spPr>
      <dgm:t>
        <a:bodyPr/>
        <a:lstStyle/>
        <a:p>
          <a:endParaRPr lang="zh-CN" altLang="en-US">
            <a:solidFill>
              <a:schemeClr val="tx1"/>
            </a:solidFill>
          </a:endParaRPr>
        </a:p>
      </dgm:t>
    </dgm:pt>
    <dgm:pt modelId="{ED14323C-2F67-4E6C-8769-B803529BEEAC}" type="sibTrans" cxnId="{ECAA6982-0E30-4B77-8FBE-7485BFDF43FD}">
      <dgm:prSet/>
      <dgm:spPr/>
      <dgm:t>
        <a:bodyPr/>
        <a:lstStyle/>
        <a:p>
          <a:endParaRPr lang="zh-CN" altLang="en-US"/>
        </a:p>
      </dgm:t>
    </dgm:pt>
    <dgm:pt modelId="{6455656B-1D51-4FFA-8541-00A6F18697F7}">
      <dgm:prSet phldrT="[文本]"/>
      <dgm:spPr>
        <a:noFill/>
        <a:ln w="19050">
          <a:solidFill>
            <a:schemeClr val="tx1"/>
          </a:solidFill>
        </a:ln>
      </dgm:spPr>
      <dgm:t>
        <a:bodyPr/>
        <a:lstStyle/>
        <a:p>
          <a:r>
            <a:rPr u="none">
              <a:solidFill>
                <a:schemeClr val="tx1"/>
              </a:solidFill>
            </a:rPr>
            <a:t>DeviceManager</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1C29CFF5-8FD3-462B-98CC-8066941614F0}" type="parTrans" cxnId="{018C5C5C-72F4-4CE9-884E-3D52F585AB9D}">
      <dgm:prSet/>
      <dgm:spPr>
        <a:noFill/>
        <a:ln w="19050">
          <a:solidFill>
            <a:schemeClr val="tx1"/>
          </a:solidFill>
        </a:ln>
      </dgm:spPr>
      <dgm:t>
        <a:bodyPr/>
        <a:lstStyle/>
        <a:p>
          <a:endParaRPr lang="zh-CN" altLang="en-US">
            <a:solidFill>
              <a:schemeClr val="tx1"/>
            </a:solidFill>
          </a:endParaRPr>
        </a:p>
      </dgm:t>
    </dgm:pt>
    <dgm:pt modelId="{3A78CFB7-CC65-44A9-AF4A-B78C50B359E7}" type="sibTrans" cxnId="{018C5C5C-72F4-4CE9-884E-3D52F585AB9D}">
      <dgm:prSet/>
      <dgm:spPr/>
      <dgm:t>
        <a:bodyPr/>
        <a:lstStyle/>
        <a:p>
          <a:endParaRPr lang="zh-CN" altLang="en-US"/>
        </a:p>
      </dgm:t>
    </dgm:pt>
    <dgm:pt modelId="{EC513282-0959-4D52-A016-00F7770B950F}">
      <dgm:prSet/>
      <dgm:spPr>
        <a:noFill/>
        <a:ln w="19050">
          <a:solidFill>
            <a:schemeClr val="tx1"/>
          </a:solidFill>
        </a:ln>
      </dgm:spPr>
      <dgm:t>
        <a:bodyPr/>
        <a:lstStyle/>
        <a:p>
          <a:r>
            <a:rPr u="none">
              <a:solidFill>
                <a:schemeClr val="tx1"/>
              </a:solidFill>
            </a:rPr>
            <a:t>Common O&amp;M scenarios</a:t>
          </a:r>
        </a:p>
      </dgm:t>
    </dgm:pt>
    <dgm:pt modelId="{06F45F0C-4303-43A2-A24E-E3F64B53EC88}" type="parTrans" cxnId="{4A64925F-21FC-42C1-80CC-FFD19143B638}">
      <dgm:prSet/>
      <dgm:spPr>
        <a:noFill/>
        <a:ln w="19050">
          <a:solidFill>
            <a:schemeClr val="tx1"/>
          </a:solidFill>
        </a:ln>
      </dgm:spPr>
      <dgm:t>
        <a:bodyPr/>
        <a:lstStyle/>
        <a:p>
          <a:endParaRPr lang="zh-CN" altLang="en-US">
            <a:solidFill>
              <a:schemeClr val="tx1"/>
            </a:solidFill>
          </a:endParaRPr>
        </a:p>
      </dgm:t>
    </dgm:pt>
    <dgm:pt modelId="{1C12AA37-4784-4374-AE55-B4AB618496BC}" type="sibTrans" cxnId="{4A64925F-21FC-42C1-80CC-FFD19143B638}">
      <dgm:prSet/>
      <dgm:spPr/>
      <dgm:t>
        <a:bodyPr/>
        <a:lstStyle/>
        <a:p>
          <a:endParaRPr lang="zh-CN" altLang="en-US"/>
        </a:p>
      </dgm:t>
    </dgm:pt>
    <dgm:pt modelId="{DFEC8FAD-D212-416C-9FA9-DEDBA308D2A1}">
      <dgm:prSet/>
      <dgm:spPr>
        <a:noFill/>
        <a:ln w="19050">
          <a:solidFill>
            <a:schemeClr val="tx1"/>
          </a:solidFill>
        </a:ln>
      </dgm:spPr>
      <dgm:t>
        <a:bodyPr/>
        <a:lstStyle/>
        <a:p>
          <a:r>
            <a:rPr u="none">
              <a:solidFill>
                <a:schemeClr val="tx1"/>
              </a:solidFill>
            </a:rPr>
            <a:t>SmartKit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F0C919BD-2ADB-462F-A65D-756E3D7DA88C}" type="parTrans" cxnId="{D9E9C730-9CCC-4857-8892-0FF6F47118EE}">
      <dgm:prSet/>
      <dgm:spPr>
        <a:noFill/>
        <a:ln w="19050">
          <a:solidFill>
            <a:schemeClr val="tx1"/>
          </a:solidFill>
        </a:ln>
      </dgm:spPr>
      <dgm:t>
        <a:bodyPr/>
        <a:lstStyle/>
        <a:p>
          <a:endParaRPr lang="zh-CN" altLang="en-US">
            <a:solidFill>
              <a:schemeClr val="tx1"/>
            </a:solidFill>
          </a:endParaRPr>
        </a:p>
      </dgm:t>
    </dgm:pt>
    <dgm:pt modelId="{6CCA8885-5DD3-4BDE-A607-39B5462B3D79}" type="sibTrans" cxnId="{D9E9C730-9CCC-4857-8892-0FF6F47118EE}">
      <dgm:prSet/>
      <dgm:spPr/>
      <dgm:t>
        <a:bodyPr/>
        <a:lstStyle/>
        <a:p>
          <a:endParaRPr lang="zh-CN" altLang="en-US"/>
        </a:p>
      </dgm:t>
    </dgm:pt>
    <dgm:pt modelId="{F0A948CC-6784-485B-B568-8ADEDFDD880A}">
      <dgm:prSet/>
      <dgm:spPr>
        <a:noFill/>
        <a:ln w="19050">
          <a:solidFill>
            <a:schemeClr val="tx1"/>
          </a:solidFill>
        </a:ln>
      </dgm:spPr>
      <dgm:t>
        <a:bodyPr/>
        <a:lstStyle/>
        <a:p>
          <a:r>
            <a:rPr u="none">
              <a:solidFill>
                <a:schemeClr val="tx1"/>
              </a:solidFill>
            </a:rPr>
            <a:t>eSight</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16C4051A-BFFE-4EEA-B0C8-1CE995CB61A3}" type="parTrans" cxnId="{AAC2E8BB-259A-40E6-8D67-A6A105E70FEA}">
      <dgm:prSet/>
      <dgm:spPr>
        <a:noFill/>
        <a:ln w="19050">
          <a:solidFill>
            <a:schemeClr val="tx1"/>
          </a:solidFill>
        </a:ln>
      </dgm:spPr>
      <dgm:t>
        <a:bodyPr/>
        <a:lstStyle/>
        <a:p>
          <a:endParaRPr lang="zh-CN" altLang="en-US">
            <a:solidFill>
              <a:schemeClr val="tx1"/>
            </a:solidFill>
          </a:endParaRPr>
        </a:p>
      </dgm:t>
    </dgm:pt>
    <dgm:pt modelId="{7F8E5054-D5D2-4C5D-8150-BCF28626A07E}" type="sibTrans" cxnId="{AAC2E8BB-259A-40E6-8D67-A6A105E70FEA}">
      <dgm:prSet/>
      <dgm:spPr/>
      <dgm:t>
        <a:bodyPr/>
        <a:lstStyle/>
        <a:p>
          <a:endParaRPr lang="zh-CN" altLang="en-US"/>
        </a:p>
      </dgm:t>
    </dgm:pt>
    <dgm:pt modelId="{4B278BCB-5ACA-4786-AC1B-A2A66F52AF69}">
      <dgm:prSet/>
      <dgm:spPr>
        <a:noFill/>
        <a:ln w="19050">
          <a:solidFill>
            <a:schemeClr val="tx1"/>
          </a:solidFill>
        </a:ln>
      </dgm:spPr>
      <dgm:t>
        <a:bodyPr/>
        <a:lstStyle/>
        <a:p>
          <a:r>
            <a:rPr u="none">
              <a:solidFill>
                <a:schemeClr val="tx1"/>
              </a:solidFill>
            </a:rPr>
            <a:t>DME Storage</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C3A6162F-C50B-41AE-A8D1-4D9E38FF314A}" type="parTrans" cxnId="{718010BC-B62E-40D6-AE6F-208F8C19DC99}">
      <dgm:prSet/>
      <dgm:spPr>
        <a:noFill/>
        <a:ln w="19050">
          <a:solidFill>
            <a:schemeClr val="tx1"/>
          </a:solidFill>
        </a:ln>
      </dgm:spPr>
      <dgm:t>
        <a:bodyPr/>
        <a:lstStyle/>
        <a:p>
          <a:endParaRPr lang="zh-CN" altLang="en-US">
            <a:solidFill>
              <a:schemeClr val="tx1"/>
            </a:solidFill>
          </a:endParaRPr>
        </a:p>
      </dgm:t>
    </dgm:pt>
    <dgm:pt modelId="{30DF28AE-6E33-4570-8C1C-6D98769E9732}" type="sibTrans" cxnId="{718010BC-B62E-40D6-AE6F-208F8C19DC99}">
      <dgm:prSet/>
      <dgm:spPr/>
      <dgm:t>
        <a:bodyPr/>
        <a:lstStyle/>
        <a:p>
          <a:endParaRPr lang="zh-CN" altLang="en-US"/>
        </a:p>
      </dgm:t>
    </dgm:pt>
    <dgm:pt modelId="{64B3C718-0BD9-4C48-B74A-60668E987DAB}">
      <dgm:prSet/>
      <dgm:spPr>
        <a:noFill/>
        <a:ln w="19050">
          <a:solidFill>
            <a:schemeClr val="tx1"/>
          </a:solidFill>
        </a:ln>
      </dgm:spPr>
      <dgm:t>
        <a:bodyPr/>
        <a:lstStyle/>
        <a:p>
          <a:r>
            <a:rPr u="none">
              <a:solidFill>
                <a:schemeClr val="tx1"/>
              </a:solidFill>
            </a:rPr>
            <a:t>eService</a:t>
          </a:r>
          <a:endParaRPr lang="zh-CN" alt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gm:t>
    </dgm:pt>
    <dgm:pt modelId="{C1467221-C22E-46DD-9EE4-311FB9BE6565}" type="parTrans" cxnId="{C83C573C-EE93-4442-8ABE-8E90245BBEB4}">
      <dgm:prSet/>
      <dgm:spPr>
        <a:noFill/>
        <a:ln w="19050">
          <a:solidFill>
            <a:schemeClr val="tx1"/>
          </a:solidFill>
        </a:ln>
      </dgm:spPr>
      <dgm:t>
        <a:bodyPr/>
        <a:lstStyle/>
        <a:p>
          <a:endParaRPr lang="zh-CN" altLang="en-US">
            <a:solidFill>
              <a:schemeClr val="tx1"/>
            </a:solidFill>
          </a:endParaRPr>
        </a:p>
      </dgm:t>
    </dgm:pt>
    <dgm:pt modelId="{89F6C60B-F526-4F6D-9D1A-AED890FAE61C}" type="sibTrans" cxnId="{C83C573C-EE93-4442-8ABE-8E90245BBEB4}">
      <dgm:prSet/>
      <dgm:spPr/>
      <dgm:t>
        <a:bodyPr/>
        <a:lstStyle/>
        <a:p>
          <a:endParaRPr lang="zh-CN" altLang="en-US"/>
        </a:p>
      </dgm:t>
    </dgm:pt>
    <dgm:pt modelId="{CC2B3DB6-E5F2-403B-AF63-4A3BEE33994D}">
      <dgm:prSet phldrT="[文本]"/>
      <dgm:spPr>
        <a:noFill/>
        <a:ln w="19050">
          <a:solidFill>
            <a:schemeClr val="tx1"/>
          </a:solidFill>
        </a:ln>
      </dgm:spPr>
      <dgm:t>
        <a:bodyPr/>
        <a:lstStyle/>
        <a:p>
          <a:r>
            <a:rPr u="none">
              <a:solidFill>
                <a:schemeClr val="tx1"/>
              </a:solidFill>
            </a:rPr>
            <a:t>Storage system O&amp;M management</a:t>
          </a:r>
        </a:p>
      </dgm:t>
    </dgm:pt>
    <dgm:pt modelId="{5BF10833-2B3E-431D-8CFC-5893EC289297}" type="sibTrans" cxnId="{81C75A80-509C-4F2D-984B-88C722489F54}">
      <dgm:prSet/>
      <dgm:spPr/>
      <dgm:t>
        <a:bodyPr/>
        <a:lstStyle/>
        <a:p>
          <a:endParaRPr lang="zh-CN" altLang="en-US"/>
        </a:p>
      </dgm:t>
    </dgm:pt>
    <dgm:pt modelId="{787F818A-6C37-4D27-BC4B-A1C23E1E0E9E}" type="parTrans" cxnId="{81C75A80-509C-4F2D-984B-88C722489F54}">
      <dgm:prSet/>
      <dgm:spPr/>
      <dgm:t>
        <a:bodyPr/>
        <a:lstStyle/>
        <a:p>
          <a:endParaRPr lang="zh-CN" altLang="en-US"/>
        </a:p>
      </dgm:t>
    </dgm:pt>
    <dgm:pt modelId="{9B2E7EB7-D31E-489B-A944-0AF1BCDC6C16}">
      <dgm:prSet phldrT="[文本]"/>
      <dgm:spPr>
        <a:noFill/>
        <a:ln w="19050">
          <a:solidFill>
            <a:schemeClr val="tx1"/>
          </a:solidFill>
        </a:ln>
      </dgm:spPr>
      <dgm:t>
        <a:bodyPr/>
        <a:lstStyle/>
        <a:p>
          <a:r>
            <a:rPr u="none">
              <a:solidFill>
                <a:schemeClr val="tx1"/>
              </a:solidFill>
            </a:rPr>
            <a:t>O&amp;M overview</a:t>
          </a:r>
        </a:p>
      </dgm:t>
    </dgm:pt>
    <dgm:pt modelId="{A82BAEFB-EAB7-4499-A25A-F82419802BD6}" type="sibTrans" cxnId="{068CDDFD-2C2F-4BDC-8DD9-B2168705F6DB}">
      <dgm:prSet/>
      <dgm:spPr/>
      <dgm:t>
        <a:bodyPr/>
        <a:lstStyle/>
        <a:p>
          <a:endParaRPr lang="zh-CN" altLang="en-US"/>
        </a:p>
      </dgm:t>
    </dgm:pt>
    <dgm:pt modelId="{2D015C7B-F056-4288-8D0A-8C53C8CB48D3}" type="parTrans" cxnId="{068CDDFD-2C2F-4BDC-8DD9-B2168705F6DB}">
      <dgm:prSet/>
      <dgm:spPr>
        <a:noFill/>
        <a:ln w="19050">
          <a:solidFill>
            <a:schemeClr val="tx1"/>
          </a:solidFill>
        </a:ln>
      </dgm:spPr>
      <dgm:t>
        <a:bodyPr/>
        <a:lstStyle/>
        <a:p>
          <a:endParaRPr lang="zh-CN" altLang="en-US">
            <a:solidFill>
              <a:schemeClr val="tx1"/>
            </a:solidFill>
          </a:endParaRPr>
        </a:p>
      </dgm:t>
    </dgm:pt>
    <dgm:pt modelId="{61DBC4C8-530D-4D69-9E72-CEDC2550D175}">
      <dgm:prSet phldrT="[文本]"/>
      <dgm:spPr>
        <a:noFill/>
        <a:ln w="19050">
          <a:solidFill>
            <a:schemeClr val="tx1"/>
          </a:solidFill>
        </a:ln>
      </dgm:spPr>
      <dgm:t>
        <a:bodyPr/>
        <a:lstStyle/>
        <a:p>
          <a:r>
            <a:rPr u="none">
              <a:solidFill>
                <a:schemeClr val="tx1"/>
              </a:solidFill>
            </a:rPr>
            <a:t>O&amp;M concepts</a:t>
          </a:r>
        </a:p>
      </dgm:t>
    </dgm:pt>
    <dgm:pt modelId="{8405AE38-92A9-412A-B503-A52763A2C61F}" type="sibTrans" cxnId="{14FCBB61-B5E9-42CF-AFE8-228C8A0FA309}">
      <dgm:prSet/>
      <dgm:spPr/>
      <dgm:t>
        <a:bodyPr/>
        <a:lstStyle/>
        <a:p>
          <a:endParaRPr lang="zh-CN" altLang="en-US"/>
        </a:p>
      </dgm:t>
    </dgm:pt>
    <dgm:pt modelId="{19D24E88-A188-4308-B329-E2B862B10C6F}" type="parTrans" cxnId="{14FCBB61-B5E9-42CF-AFE8-228C8A0FA309}">
      <dgm:prSet/>
      <dgm:spPr>
        <a:noFill/>
        <a:ln w="19050">
          <a:solidFill>
            <a:schemeClr val="tx1"/>
          </a:solidFill>
        </a:ln>
      </dgm:spPr>
      <dgm:t>
        <a:bodyPr/>
        <a:lstStyle/>
        <a:p>
          <a:endParaRPr lang="zh-CN" altLang="en-US">
            <a:solidFill>
              <a:schemeClr val="tx1"/>
            </a:solidFill>
          </a:endParaRPr>
        </a:p>
      </dgm:t>
    </dgm:pt>
    <dgm:pt modelId="{820C5890-0576-4E4F-B79F-3CCD9C58EE51}">
      <dgm:prSet phldrT="[文本]"/>
      <dgm:spPr>
        <a:noFill/>
        <a:ln w="19050">
          <a:solidFill>
            <a:schemeClr val="tx1"/>
          </a:solidFill>
        </a:ln>
      </dgm:spPr>
      <dgm:t>
        <a:bodyPr/>
        <a:lstStyle/>
        <a:p>
          <a:r>
            <a:rPr u="none">
              <a:solidFill>
                <a:schemeClr val="tx1"/>
              </a:solidFill>
            </a:rPr>
            <a:t>O&amp;M handling process</a:t>
          </a:r>
        </a:p>
      </dgm:t>
    </dgm:pt>
    <dgm:pt modelId="{7F776BF7-2CCC-4982-999E-0C333DD717CE}" type="sibTrans" cxnId="{0630399F-CCB1-489B-AF07-E35E66382DD2}">
      <dgm:prSet/>
      <dgm:spPr/>
      <dgm:t>
        <a:bodyPr/>
        <a:lstStyle/>
        <a:p>
          <a:endParaRPr lang="zh-CN" altLang="en-US"/>
        </a:p>
      </dgm:t>
    </dgm:pt>
    <dgm:pt modelId="{E64771E0-471A-4891-9DCF-2F0DDB5DE029}" type="parTrans" cxnId="{0630399F-CCB1-489B-AF07-E35E66382DD2}">
      <dgm:prSet/>
      <dgm:spPr>
        <a:noFill/>
        <a:ln w="19050">
          <a:solidFill>
            <a:schemeClr val="tx1"/>
          </a:solidFill>
        </a:ln>
      </dgm:spPr>
      <dgm:t>
        <a:bodyPr/>
        <a:lstStyle/>
        <a:p>
          <a:endParaRPr lang="zh-CN" altLang="en-US">
            <a:solidFill>
              <a:schemeClr val="tx1"/>
            </a:solidFill>
          </a:endParaRPr>
        </a:p>
      </dgm:t>
    </dgm:pt>
    <dgm:pt modelId="{F779B31E-1C83-4D8B-8C74-ED91CEDE50FA}" type="pres">
      <dgm:prSet presAssocID="{74140B61-FF23-4096-B02E-BD73F027F591}" presName="hierChild1" presStyleCnt="0">
        <dgm:presLayoutVars>
          <dgm:orgChart val="1"/>
          <dgm:chPref val="1"/>
          <dgm:dir/>
          <dgm:animOne val="branch"/>
          <dgm:animLvl val="lvl"/>
          <dgm:resizeHandles/>
        </dgm:presLayoutVars>
      </dgm:prSet>
      <dgm:spPr/>
    </dgm:pt>
    <dgm:pt modelId="{02786411-ECE5-43E6-BD51-70C0005BFF8B}" type="pres">
      <dgm:prSet presAssocID="{CC2B3DB6-E5F2-403B-AF63-4A3BEE33994D}" presName="hierRoot1" presStyleCnt="0">
        <dgm:presLayoutVars>
          <dgm:hierBranch val="init"/>
        </dgm:presLayoutVars>
      </dgm:prSet>
      <dgm:spPr/>
    </dgm:pt>
    <dgm:pt modelId="{3B7B0AEE-AD8A-44D6-9B28-4D838C6C57D3}" type="pres">
      <dgm:prSet presAssocID="{CC2B3DB6-E5F2-403B-AF63-4A3BEE33994D}" presName="rootComposite1" presStyleCnt="0"/>
      <dgm:spPr/>
    </dgm:pt>
    <dgm:pt modelId="{4B66E416-C0EE-4703-8BDE-9E4F1061B92E}" type="pres">
      <dgm:prSet presAssocID="{CC2B3DB6-E5F2-403B-AF63-4A3BEE33994D}" presName="rootText1" presStyleLbl="node0" presStyleIdx="0" presStyleCnt="1">
        <dgm:presLayoutVars>
          <dgm:chPref val="3"/>
        </dgm:presLayoutVars>
      </dgm:prSet>
      <dgm:spPr/>
    </dgm:pt>
    <dgm:pt modelId="{EC287306-EE0E-465C-9328-C37B93E6B7CE}" type="pres">
      <dgm:prSet presAssocID="{CC2B3DB6-E5F2-403B-AF63-4A3BEE33994D}" presName="rootConnector1" presStyleLbl="node1" presStyleIdx="0" presStyleCnt="0"/>
      <dgm:spPr/>
    </dgm:pt>
    <dgm:pt modelId="{741FE80D-88B5-409A-8876-093BEAA93888}" type="pres">
      <dgm:prSet presAssocID="{CC2B3DB6-E5F2-403B-AF63-4A3BEE33994D}" presName="hierChild2" presStyleCnt="0"/>
      <dgm:spPr/>
    </dgm:pt>
    <dgm:pt modelId="{EB649E2A-F76B-419B-A73E-25CF17FF4705}" type="pres">
      <dgm:prSet presAssocID="{2D015C7B-F056-4288-8D0A-8C53C8CB48D3}" presName="Name64" presStyleLbl="parChTrans1D2" presStyleIdx="0" presStyleCnt="3"/>
      <dgm:spPr/>
    </dgm:pt>
    <dgm:pt modelId="{376F1335-1930-461D-88A6-D62E276C8282}" type="pres">
      <dgm:prSet presAssocID="{9B2E7EB7-D31E-489B-A944-0AF1BCDC6C16}" presName="hierRoot2" presStyleCnt="0">
        <dgm:presLayoutVars>
          <dgm:hierBranch val="init"/>
        </dgm:presLayoutVars>
      </dgm:prSet>
      <dgm:spPr/>
    </dgm:pt>
    <dgm:pt modelId="{43F0752A-5269-4861-B4FC-7A02B99429EE}" type="pres">
      <dgm:prSet presAssocID="{9B2E7EB7-D31E-489B-A944-0AF1BCDC6C16}" presName="rootComposite" presStyleCnt="0"/>
      <dgm:spPr/>
    </dgm:pt>
    <dgm:pt modelId="{0A262155-848D-4172-BA32-7576A502F23A}" type="pres">
      <dgm:prSet presAssocID="{9B2E7EB7-D31E-489B-A944-0AF1BCDC6C16}" presName="rootText" presStyleLbl="node2" presStyleIdx="0" presStyleCnt="3">
        <dgm:presLayoutVars>
          <dgm:chPref val="3"/>
        </dgm:presLayoutVars>
      </dgm:prSet>
      <dgm:spPr/>
    </dgm:pt>
    <dgm:pt modelId="{176A8D9F-F3FC-45F4-9C7B-BCA163A8B937}" type="pres">
      <dgm:prSet presAssocID="{9B2E7EB7-D31E-489B-A944-0AF1BCDC6C16}" presName="rootConnector" presStyleLbl="node2" presStyleIdx="0" presStyleCnt="3"/>
      <dgm:spPr/>
    </dgm:pt>
    <dgm:pt modelId="{A89C1CCD-FC0A-42A8-B18C-B119E68BAB93}" type="pres">
      <dgm:prSet presAssocID="{9B2E7EB7-D31E-489B-A944-0AF1BCDC6C16}" presName="hierChild4" presStyleCnt="0"/>
      <dgm:spPr/>
    </dgm:pt>
    <dgm:pt modelId="{F5E0A907-02DF-4161-B2C6-7DA61140EDCB}" type="pres">
      <dgm:prSet presAssocID="{19D24E88-A188-4308-B329-E2B862B10C6F}" presName="Name64" presStyleLbl="parChTrans1D3" presStyleIdx="0" presStyleCnt="7"/>
      <dgm:spPr/>
    </dgm:pt>
    <dgm:pt modelId="{B1FAE52E-BDCC-43F2-B28B-05050C4DF966}" type="pres">
      <dgm:prSet presAssocID="{61DBC4C8-530D-4D69-9E72-CEDC2550D175}" presName="hierRoot2" presStyleCnt="0">
        <dgm:presLayoutVars>
          <dgm:hierBranch val="init"/>
        </dgm:presLayoutVars>
      </dgm:prSet>
      <dgm:spPr/>
    </dgm:pt>
    <dgm:pt modelId="{1430F5DB-0325-446B-BF1C-AD5EB0444DAE}" type="pres">
      <dgm:prSet presAssocID="{61DBC4C8-530D-4D69-9E72-CEDC2550D175}" presName="rootComposite" presStyleCnt="0"/>
      <dgm:spPr/>
    </dgm:pt>
    <dgm:pt modelId="{99D31179-6444-453E-A972-01A2DBB176CC}" type="pres">
      <dgm:prSet presAssocID="{61DBC4C8-530D-4D69-9E72-CEDC2550D175}" presName="rootText" presStyleLbl="node3" presStyleIdx="0" presStyleCnt="7">
        <dgm:presLayoutVars>
          <dgm:chPref val="3"/>
        </dgm:presLayoutVars>
      </dgm:prSet>
      <dgm:spPr/>
    </dgm:pt>
    <dgm:pt modelId="{7E623447-138F-4A2D-9807-DA89E6D83377}" type="pres">
      <dgm:prSet presAssocID="{61DBC4C8-530D-4D69-9E72-CEDC2550D175}" presName="rootConnector" presStyleLbl="node3" presStyleIdx="0" presStyleCnt="7"/>
      <dgm:spPr/>
    </dgm:pt>
    <dgm:pt modelId="{91CFFB06-F5CF-4A6D-AB59-1916435D2D9A}" type="pres">
      <dgm:prSet presAssocID="{61DBC4C8-530D-4D69-9E72-CEDC2550D175}" presName="hierChild4" presStyleCnt="0"/>
      <dgm:spPr/>
    </dgm:pt>
    <dgm:pt modelId="{D09B39F6-FA8A-4213-B692-A71F49D346CF}" type="pres">
      <dgm:prSet presAssocID="{61DBC4C8-530D-4D69-9E72-CEDC2550D175}" presName="hierChild5" presStyleCnt="0"/>
      <dgm:spPr/>
    </dgm:pt>
    <dgm:pt modelId="{49BAFD31-E3CB-4FA8-99AB-96E7EB0E984E}" type="pres">
      <dgm:prSet presAssocID="{E64771E0-471A-4891-9DCF-2F0DDB5DE029}" presName="Name64" presStyleLbl="parChTrans1D3" presStyleIdx="1" presStyleCnt="7"/>
      <dgm:spPr/>
    </dgm:pt>
    <dgm:pt modelId="{AEB11F16-22FC-497E-9F11-F56875711E32}" type="pres">
      <dgm:prSet presAssocID="{820C5890-0576-4E4F-B79F-3CCD9C58EE51}" presName="hierRoot2" presStyleCnt="0">
        <dgm:presLayoutVars>
          <dgm:hierBranch val="init"/>
        </dgm:presLayoutVars>
      </dgm:prSet>
      <dgm:spPr/>
    </dgm:pt>
    <dgm:pt modelId="{F26F2A54-1D81-4707-A4AE-769941F6555B}" type="pres">
      <dgm:prSet presAssocID="{820C5890-0576-4E4F-B79F-3CCD9C58EE51}" presName="rootComposite" presStyleCnt="0"/>
      <dgm:spPr/>
    </dgm:pt>
    <dgm:pt modelId="{E0E9933C-7E8C-4927-A205-62357E448A24}" type="pres">
      <dgm:prSet presAssocID="{820C5890-0576-4E4F-B79F-3CCD9C58EE51}" presName="rootText" presStyleLbl="node3" presStyleIdx="1" presStyleCnt="7">
        <dgm:presLayoutVars>
          <dgm:chPref val="3"/>
        </dgm:presLayoutVars>
      </dgm:prSet>
      <dgm:spPr/>
    </dgm:pt>
    <dgm:pt modelId="{4AD9AA02-9640-4852-B846-3C5525966BEA}" type="pres">
      <dgm:prSet presAssocID="{820C5890-0576-4E4F-B79F-3CCD9C58EE51}" presName="rootConnector" presStyleLbl="node3" presStyleIdx="1" presStyleCnt="7"/>
      <dgm:spPr/>
    </dgm:pt>
    <dgm:pt modelId="{94216D73-2A0A-4A76-BFE4-EFCC9C8E9646}" type="pres">
      <dgm:prSet presAssocID="{820C5890-0576-4E4F-B79F-3CCD9C58EE51}" presName="hierChild4" presStyleCnt="0"/>
      <dgm:spPr/>
    </dgm:pt>
    <dgm:pt modelId="{2A85CCD0-A395-4AEB-A701-0ECF613E7774}" type="pres">
      <dgm:prSet presAssocID="{820C5890-0576-4E4F-B79F-3CCD9C58EE51}" presName="hierChild5" presStyleCnt="0"/>
      <dgm:spPr/>
    </dgm:pt>
    <dgm:pt modelId="{C9A8E5E6-3324-4B2D-A8D1-3CCE1929BC85}" type="pres">
      <dgm:prSet presAssocID="{9B2E7EB7-D31E-489B-A944-0AF1BCDC6C16}" presName="hierChild5" presStyleCnt="0"/>
      <dgm:spPr/>
    </dgm:pt>
    <dgm:pt modelId="{FC176796-EF49-46FD-8633-42D164B9CB73}" type="pres">
      <dgm:prSet presAssocID="{A12BFFA1-2135-4E7B-987A-B9F22A13F408}" presName="Name64" presStyleLbl="parChTrans1D2" presStyleIdx="1" presStyleCnt="3"/>
      <dgm:spPr/>
    </dgm:pt>
    <dgm:pt modelId="{61E25FDA-BC7C-49F4-B274-A44259FF9435}" type="pres">
      <dgm:prSet presAssocID="{15349256-85DF-4B08-8C73-BA912261A998}" presName="hierRoot2" presStyleCnt="0">
        <dgm:presLayoutVars>
          <dgm:hierBranch val="init"/>
        </dgm:presLayoutVars>
      </dgm:prSet>
      <dgm:spPr/>
    </dgm:pt>
    <dgm:pt modelId="{F50BD9AB-D87E-40B9-A6D3-1A4CEB4E7624}" type="pres">
      <dgm:prSet presAssocID="{15349256-85DF-4B08-8C73-BA912261A998}" presName="rootComposite" presStyleCnt="0"/>
      <dgm:spPr/>
    </dgm:pt>
    <dgm:pt modelId="{527A97A3-E7A2-404D-9272-65B505DFA0FC}" type="pres">
      <dgm:prSet presAssocID="{15349256-85DF-4B08-8C73-BA912261A998}" presName="rootText" presStyleLbl="node2" presStyleIdx="1" presStyleCnt="3">
        <dgm:presLayoutVars>
          <dgm:chPref val="3"/>
        </dgm:presLayoutVars>
      </dgm:prSet>
      <dgm:spPr/>
    </dgm:pt>
    <dgm:pt modelId="{BF5E0641-860D-438F-A208-635C5598272D}" type="pres">
      <dgm:prSet presAssocID="{15349256-85DF-4B08-8C73-BA912261A998}" presName="rootConnector" presStyleLbl="node2" presStyleIdx="1" presStyleCnt="3"/>
      <dgm:spPr/>
    </dgm:pt>
    <dgm:pt modelId="{3A43C7F4-C28C-4F6B-AD4A-7C9A5E7085FF}" type="pres">
      <dgm:prSet presAssocID="{15349256-85DF-4B08-8C73-BA912261A998}" presName="hierChild4" presStyleCnt="0"/>
      <dgm:spPr/>
    </dgm:pt>
    <dgm:pt modelId="{32EDFCE1-3009-4FE4-8D8F-E5A18E83F49F}" type="pres">
      <dgm:prSet presAssocID="{1C29CFF5-8FD3-462B-98CC-8066941614F0}" presName="Name64" presStyleLbl="parChTrans1D3" presStyleIdx="2" presStyleCnt="7"/>
      <dgm:spPr/>
    </dgm:pt>
    <dgm:pt modelId="{514CD267-11E7-4D93-B1A7-A6DCE2BA09FA}" type="pres">
      <dgm:prSet presAssocID="{6455656B-1D51-4FFA-8541-00A6F18697F7}" presName="hierRoot2" presStyleCnt="0">
        <dgm:presLayoutVars>
          <dgm:hierBranch val="init"/>
        </dgm:presLayoutVars>
      </dgm:prSet>
      <dgm:spPr/>
    </dgm:pt>
    <dgm:pt modelId="{72FD0490-5A53-423D-ABF5-C2E4F7BFD14D}" type="pres">
      <dgm:prSet presAssocID="{6455656B-1D51-4FFA-8541-00A6F18697F7}" presName="rootComposite" presStyleCnt="0"/>
      <dgm:spPr/>
    </dgm:pt>
    <dgm:pt modelId="{9AB85AC8-E0BF-4D4A-9D96-3D63EE9AAD51}" type="pres">
      <dgm:prSet presAssocID="{6455656B-1D51-4FFA-8541-00A6F18697F7}" presName="rootText" presStyleLbl="node3" presStyleIdx="2" presStyleCnt="7">
        <dgm:presLayoutVars>
          <dgm:chPref val="3"/>
        </dgm:presLayoutVars>
      </dgm:prSet>
      <dgm:spPr/>
    </dgm:pt>
    <dgm:pt modelId="{4A229713-EF98-4C18-B3DE-9A937AE7B4D5}" type="pres">
      <dgm:prSet presAssocID="{6455656B-1D51-4FFA-8541-00A6F18697F7}" presName="rootConnector" presStyleLbl="node3" presStyleIdx="2" presStyleCnt="7"/>
      <dgm:spPr/>
    </dgm:pt>
    <dgm:pt modelId="{1BE6B6D2-3887-4361-BB6D-E2842CD191FF}" type="pres">
      <dgm:prSet presAssocID="{6455656B-1D51-4FFA-8541-00A6F18697F7}" presName="hierChild4" presStyleCnt="0"/>
      <dgm:spPr/>
    </dgm:pt>
    <dgm:pt modelId="{E86A21E6-0884-4D19-AFD1-78966013FC9B}" type="pres">
      <dgm:prSet presAssocID="{6455656B-1D51-4FFA-8541-00A6F18697F7}" presName="hierChild5" presStyleCnt="0"/>
      <dgm:spPr/>
    </dgm:pt>
    <dgm:pt modelId="{2EB94877-3A59-4077-B9A1-15EB6B3769B1}" type="pres">
      <dgm:prSet presAssocID="{F0C919BD-2ADB-462F-A65D-756E3D7DA88C}" presName="Name64" presStyleLbl="parChTrans1D3" presStyleIdx="3" presStyleCnt="7"/>
      <dgm:spPr/>
    </dgm:pt>
    <dgm:pt modelId="{A1063A6D-B7BE-493F-A92C-A10BCC554B7A}" type="pres">
      <dgm:prSet presAssocID="{DFEC8FAD-D212-416C-9FA9-DEDBA308D2A1}" presName="hierRoot2" presStyleCnt="0">
        <dgm:presLayoutVars>
          <dgm:hierBranch val="init"/>
        </dgm:presLayoutVars>
      </dgm:prSet>
      <dgm:spPr/>
    </dgm:pt>
    <dgm:pt modelId="{B363AFF1-F9DB-4762-A906-299E68F16730}" type="pres">
      <dgm:prSet presAssocID="{DFEC8FAD-D212-416C-9FA9-DEDBA308D2A1}" presName="rootComposite" presStyleCnt="0"/>
      <dgm:spPr/>
    </dgm:pt>
    <dgm:pt modelId="{5B4D14B9-CC68-436E-91EA-D77F2444F1FC}" type="pres">
      <dgm:prSet presAssocID="{DFEC8FAD-D212-416C-9FA9-DEDBA308D2A1}" presName="rootText" presStyleLbl="node3" presStyleIdx="3" presStyleCnt="7">
        <dgm:presLayoutVars>
          <dgm:chPref val="3"/>
        </dgm:presLayoutVars>
      </dgm:prSet>
      <dgm:spPr/>
    </dgm:pt>
    <dgm:pt modelId="{CB1AECBA-454D-459F-BC8D-B380E8CEF356}" type="pres">
      <dgm:prSet presAssocID="{DFEC8FAD-D212-416C-9FA9-DEDBA308D2A1}" presName="rootConnector" presStyleLbl="node3" presStyleIdx="3" presStyleCnt="7"/>
      <dgm:spPr/>
    </dgm:pt>
    <dgm:pt modelId="{9152E4F6-CAC3-4C20-BDD5-2C45F056AB1C}" type="pres">
      <dgm:prSet presAssocID="{DFEC8FAD-D212-416C-9FA9-DEDBA308D2A1}" presName="hierChild4" presStyleCnt="0"/>
      <dgm:spPr/>
    </dgm:pt>
    <dgm:pt modelId="{1F80A7CB-EA61-4B22-B51E-51A59FEC8129}" type="pres">
      <dgm:prSet presAssocID="{DFEC8FAD-D212-416C-9FA9-DEDBA308D2A1}" presName="hierChild5" presStyleCnt="0"/>
      <dgm:spPr/>
    </dgm:pt>
    <dgm:pt modelId="{6C37434B-863E-4B29-BCFE-36A53E5DFAB5}" type="pres">
      <dgm:prSet presAssocID="{16C4051A-BFFE-4EEA-B0C8-1CE995CB61A3}" presName="Name64" presStyleLbl="parChTrans1D3" presStyleIdx="4" presStyleCnt="7"/>
      <dgm:spPr/>
    </dgm:pt>
    <dgm:pt modelId="{46565812-5C34-437B-A9D1-4A2AB191FC21}" type="pres">
      <dgm:prSet presAssocID="{F0A948CC-6784-485B-B568-8ADEDFDD880A}" presName="hierRoot2" presStyleCnt="0">
        <dgm:presLayoutVars>
          <dgm:hierBranch val="init"/>
        </dgm:presLayoutVars>
      </dgm:prSet>
      <dgm:spPr/>
    </dgm:pt>
    <dgm:pt modelId="{F4F0F0FA-59C2-4109-9A91-76738CA5F9E4}" type="pres">
      <dgm:prSet presAssocID="{F0A948CC-6784-485B-B568-8ADEDFDD880A}" presName="rootComposite" presStyleCnt="0"/>
      <dgm:spPr/>
    </dgm:pt>
    <dgm:pt modelId="{22671444-1F7C-4DF1-9285-D60FC6109B41}" type="pres">
      <dgm:prSet presAssocID="{F0A948CC-6784-485B-B568-8ADEDFDD880A}" presName="rootText" presStyleLbl="node3" presStyleIdx="4" presStyleCnt="7">
        <dgm:presLayoutVars>
          <dgm:chPref val="3"/>
        </dgm:presLayoutVars>
      </dgm:prSet>
      <dgm:spPr/>
    </dgm:pt>
    <dgm:pt modelId="{B172C931-9FE9-49F6-A051-293D43BAED69}" type="pres">
      <dgm:prSet presAssocID="{F0A948CC-6784-485B-B568-8ADEDFDD880A}" presName="rootConnector" presStyleLbl="node3" presStyleIdx="4" presStyleCnt="7"/>
      <dgm:spPr/>
    </dgm:pt>
    <dgm:pt modelId="{80D65B55-A319-4385-8C2B-EA5C038B15C0}" type="pres">
      <dgm:prSet presAssocID="{F0A948CC-6784-485B-B568-8ADEDFDD880A}" presName="hierChild4" presStyleCnt="0"/>
      <dgm:spPr/>
    </dgm:pt>
    <dgm:pt modelId="{78E072EA-8727-4616-9104-505FD3D804FC}" type="pres">
      <dgm:prSet presAssocID="{F0A948CC-6784-485B-B568-8ADEDFDD880A}" presName="hierChild5" presStyleCnt="0"/>
      <dgm:spPr/>
    </dgm:pt>
    <dgm:pt modelId="{51E74190-A8E1-4B9B-A68F-9E3FB8DE4E7B}" type="pres">
      <dgm:prSet presAssocID="{C3A6162F-C50B-41AE-A8D1-4D9E38FF314A}" presName="Name64" presStyleLbl="parChTrans1D3" presStyleIdx="5" presStyleCnt="7"/>
      <dgm:spPr/>
    </dgm:pt>
    <dgm:pt modelId="{C8769C12-0AFC-4848-B109-12687F901410}" type="pres">
      <dgm:prSet presAssocID="{4B278BCB-5ACA-4786-AC1B-A2A66F52AF69}" presName="hierRoot2" presStyleCnt="0">
        <dgm:presLayoutVars>
          <dgm:hierBranch val="init"/>
        </dgm:presLayoutVars>
      </dgm:prSet>
      <dgm:spPr/>
    </dgm:pt>
    <dgm:pt modelId="{20DFADA7-1259-4C2B-8CFA-3415737D616D}" type="pres">
      <dgm:prSet presAssocID="{4B278BCB-5ACA-4786-AC1B-A2A66F52AF69}" presName="rootComposite" presStyleCnt="0"/>
      <dgm:spPr/>
    </dgm:pt>
    <dgm:pt modelId="{DB3044F8-8814-4BE6-97EF-3784BFD838C3}" type="pres">
      <dgm:prSet presAssocID="{4B278BCB-5ACA-4786-AC1B-A2A66F52AF69}" presName="rootText" presStyleLbl="node3" presStyleIdx="5" presStyleCnt="7">
        <dgm:presLayoutVars>
          <dgm:chPref val="3"/>
        </dgm:presLayoutVars>
      </dgm:prSet>
      <dgm:spPr/>
    </dgm:pt>
    <dgm:pt modelId="{FEEC1E61-DC4F-45F3-83AB-1C56C54D0059}" type="pres">
      <dgm:prSet presAssocID="{4B278BCB-5ACA-4786-AC1B-A2A66F52AF69}" presName="rootConnector" presStyleLbl="node3" presStyleIdx="5" presStyleCnt="7"/>
      <dgm:spPr/>
    </dgm:pt>
    <dgm:pt modelId="{690491D6-8D62-44AE-A5BC-632FF6EAA141}" type="pres">
      <dgm:prSet presAssocID="{4B278BCB-5ACA-4786-AC1B-A2A66F52AF69}" presName="hierChild4" presStyleCnt="0"/>
      <dgm:spPr/>
    </dgm:pt>
    <dgm:pt modelId="{B29D7A74-FED1-46E6-A66C-271D62EB9454}" type="pres">
      <dgm:prSet presAssocID="{4B278BCB-5ACA-4786-AC1B-A2A66F52AF69}" presName="hierChild5" presStyleCnt="0"/>
      <dgm:spPr/>
    </dgm:pt>
    <dgm:pt modelId="{D07E165C-3DDF-43E8-BDF1-5818EE82F587}" type="pres">
      <dgm:prSet presAssocID="{C1467221-C22E-46DD-9EE4-311FB9BE6565}" presName="Name64" presStyleLbl="parChTrans1D3" presStyleIdx="6" presStyleCnt="7"/>
      <dgm:spPr/>
    </dgm:pt>
    <dgm:pt modelId="{23D2DEFF-07CB-4A62-846A-11B59F2D66E6}" type="pres">
      <dgm:prSet presAssocID="{64B3C718-0BD9-4C48-B74A-60668E987DAB}" presName="hierRoot2" presStyleCnt="0">
        <dgm:presLayoutVars>
          <dgm:hierBranch val="init"/>
        </dgm:presLayoutVars>
      </dgm:prSet>
      <dgm:spPr/>
    </dgm:pt>
    <dgm:pt modelId="{1F2FB88F-D70D-436E-B228-7F6AC4448CFE}" type="pres">
      <dgm:prSet presAssocID="{64B3C718-0BD9-4C48-B74A-60668E987DAB}" presName="rootComposite" presStyleCnt="0"/>
      <dgm:spPr/>
    </dgm:pt>
    <dgm:pt modelId="{9E18164C-A6A6-44BE-9572-26D67D6E1914}" type="pres">
      <dgm:prSet presAssocID="{64B3C718-0BD9-4C48-B74A-60668E987DAB}" presName="rootText" presStyleLbl="node3" presStyleIdx="6" presStyleCnt="7">
        <dgm:presLayoutVars>
          <dgm:chPref val="3"/>
        </dgm:presLayoutVars>
      </dgm:prSet>
      <dgm:spPr/>
    </dgm:pt>
    <dgm:pt modelId="{3C100372-9DAC-4521-A362-9BB65610EF76}" type="pres">
      <dgm:prSet presAssocID="{64B3C718-0BD9-4C48-B74A-60668E987DAB}" presName="rootConnector" presStyleLbl="node3" presStyleIdx="6" presStyleCnt="7"/>
      <dgm:spPr/>
    </dgm:pt>
    <dgm:pt modelId="{64481E3F-2B57-4059-97D7-573E364B8B6A}" type="pres">
      <dgm:prSet presAssocID="{64B3C718-0BD9-4C48-B74A-60668E987DAB}" presName="hierChild4" presStyleCnt="0"/>
      <dgm:spPr/>
    </dgm:pt>
    <dgm:pt modelId="{83CF87E8-0BC5-41B9-A195-D8FE3592E3BD}" type="pres">
      <dgm:prSet presAssocID="{64B3C718-0BD9-4C48-B74A-60668E987DAB}" presName="hierChild5" presStyleCnt="0"/>
      <dgm:spPr/>
    </dgm:pt>
    <dgm:pt modelId="{E7D67CAE-76EB-467E-8612-E5B50EEB0C98}" type="pres">
      <dgm:prSet presAssocID="{15349256-85DF-4B08-8C73-BA912261A998}" presName="hierChild5" presStyleCnt="0"/>
      <dgm:spPr/>
    </dgm:pt>
    <dgm:pt modelId="{ACDD0AE5-D7C5-499C-9CA3-8401FF87C2DF}" type="pres">
      <dgm:prSet presAssocID="{06F45F0C-4303-43A2-A24E-E3F64B53EC88}" presName="Name64" presStyleLbl="parChTrans1D2" presStyleIdx="2" presStyleCnt="3"/>
      <dgm:spPr/>
    </dgm:pt>
    <dgm:pt modelId="{1A8463DA-8DAF-410A-9B18-9F3E19CD931C}" type="pres">
      <dgm:prSet presAssocID="{EC513282-0959-4D52-A016-00F7770B950F}" presName="hierRoot2" presStyleCnt="0">
        <dgm:presLayoutVars>
          <dgm:hierBranch val="init"/>
        </dgm:presLayoutVars>
      </dgm:prSet>
      <dgm:spPr/>
    </dgm:pt>
    <dgm:pt modelId="{1EBFC583-8A23-4297-AAA1-AFB75FA57104}" type="pres">
      <dgm:prSet presAssocID="{EC513282-0959-4D52-A016-00F7770B950F}" presName="rootComposite" presStyleCnt="0"/>
      <dgm:spPr/>
    </dgm:pt>
    <dgm:pt modelId="{C772420A-039D-4285-8CFD-043F1F423905}" type="pres">
      <dgm:prSet presAssocID="{EC513282-0959-4D52-A016-00F7770B950F}" presName="rootText" presStyleLbl="node2" presStyleIdx="2" presStyleCnt="3">
        <dgm:presLayoutVars>
          <dgm:chPref val="3"/>
        </dgm:presLayoutVars>
      </dgm:prSet>
      <dgm:spPr/>
    </dgm:pt>
    <dgm:pt modelId="{407A310F-FCFB-4829-9262-F9415D64F383}" type="pres">
      <dgm:prSet presAssocID="{EC513282-0959-4D52-A016-00F7770B950F}" presName="rootConnector" presStyleLbl="node2" presStyleIdx="2" presStyleCnt="3"/>
      <dgm:spPr/>
    </dgm:pt>
    <dgm:pt modelId="{0EF12678-AB24-4DC8-B9F9-D7AFFEFB6946}" type="pres">
      <dgm:prSet presAssocID="{EC513282-0959-4D52-A016-00F7770B950F}" presName="hierChild4" presStyleCnt="0"/>
      <dgm:spPr/>
    </dgm:pt>
    <dgm:pt modelId="{7429AE6B-2F21-4F76-AC3D-AA64B5B963A4}" type="pres">
      <dgm:prSet presAssocID="{EC513282-0959-4D52-A016-00F7770B950F}" presName="hierChild5" presStyleCnt="0"/>
      <dgm:spPr/>
    </dgm:pt>
    <dgm:pt modelId="{DFB02E10-D3B3-4F75-9B6F-99E6179DA117}" type="pres">
      <dgm:prSet presAssocID="{CC2B3DB6-E5F2-403B-AF63-4A3BEE33994D}" presName="hierChild3" presStyleCnt="0"/>
      <dgm:spPr/>
    </dgm:pt>
  </dgm:ptLst>
  <dgm:cxnLst>
    <dgm:cxn modelId="{414E5A11-991B-400E-B820-3A5C11DF354B}" type="presOf" srcId="{4B278BCB-5ACA-4786-AC1B-A2A66F52AF69}" destId="{DB3044F8-8814-4BE6-97EF-3784BFD838C3}" srcOrd="0" destOrd="0" presId="urn:microsoft.com/office/officeart/2009/3/layout/HorizontalOrganizationChart"/>
    <dgm:cxn modelId="{6CA81C1A-B6E5-4659-98DB-19B0E1BCF17C}" type="presOf" srcId="{74140B61-FF23-4096-B02E-BD73F027F591}" destId="{F779B31E-1C83-4D8B-8C74-ED91CEDE50FA}" srcOrd="0" destOrd="0" presId="urn:microsoft.com/office/officeart/2009/3/layout/HorizontalOrganizationChart"/>
    <dgm:cxn modelId="{9917E126-2770-47DB-BD8C-F8B54F30E656}" type="presOf" srcId="{61DBC4C8-530D-4D69-9E72-CEDC2550D175}" destId="{99D31179-6444-453E-A972-01A2DBB176CC}" srcOrd="0" destOrd="0" presId="urn:microsoft.com/office/officeart/2009/3/layout/HorizontalOrganizationChart"/>
    <dgm:cxn modelId="{2EB67B29-3BF7-45E3-8528-7C0B282A4F39}" type="presOf" srcId="{4B278BCB-5ACA-4786-AC1B-A2A66F52AF69}" destId="{FEEC1E61-DC4F-45F3-83AB-1C56C54D0059}" srcOrd="1" destOrd="0" presId="urn:microsoft.com/office/officeart/2009/3/layout/HorizontalOrganizationChart"/>
    <dgm:cxn modelId="{18449D30-C97A-4DC7-9559-4D1143508A9D}" type="presOf" srcId="{2D015C7B-F056-4288-8D0A-8C53C8CB48D3}" destId="{EB649E2A-F76B-419B-A73E-25CF17FF4705}" srcOrd="0" destOrd="0" presId="urn:microsoft.com/office/officeart/2009/3/layout/HorizontalOrganizationChart"/>
    <dgm:cxn modelId="{D9E9C730-9CCC-4857-8892-0FF6F47118EE}" srcId="{15349256-85DF-4B08-8C73-BA912261A998}" destId="{DFEC8FAD-D212-416C-9FA9-DEDBA308D2A1}" srcOrd="1" destOrd="0" parTransId="{F0C919BD-2ADB-462F-A65D-756E3D7DA88C}" sibTransId="{6CCA8885-5DD3-4BDE-A607-39B5462B3D79}"/>
    <dgm:cxn modelId="{4FA56832-BFBD-4EF2-9389-A67337840131}" type="presOf" srcId="{820C5890-0576-4E4F-B79F-3CCD9C58EE51}" destId="{E0E9933C-7E8C-4927-A205-62357E448A24}" srcOrd="0" destOrd="0" presId="urn:microsoft.com/office/officeart/2009/3/layout/HorizontalOrganizationChart"/>
    <dgm:cxn modelId="{FEAEB835-2F60-49F3-A1ED-235EF1FF1ED0}" type="presOf" srcId="{15349256-85DF-4B08-8C73-BA912261A998}" destId="{527A97A3-E7A2-404D-9272-65B505DFA0FC}" srcOrd="0" destOrd="0" presId="urn:microsoft.com/office/officeart/2009/3/layout/HorizontalOrganizationChart"/>
    <dgm:cxn modelId="{C83C573C-EE93-4442-8ABE-8E90245BBEB4}" srcId="{15349256-85DF-4B08-8C73-BA912261A998}" destId="{64B3C718-0BD9-4C48-B74A-60668E987DAB}" srcOrd="4" destOrd="0" parTransId="{C1467221-C22E-46DD-9EE4-311FB9BE6565}" sibTransId="{89F6C60B-F526-4F6D-9D1A-AED890FAE61C}"/>
    <dgm:cxn modelId="{69B9E63C-1069-44EA-A668-271D461BF17C}" type="presOf" srcId="{64B3C718-0BD9-4C48-B74A-60668E987DAB}" destId="{3C100372-9DAC-4521-A362-9BB65610EF76}" srcOrd="1" destOrd="0" presId="urn:microsoft.com/office/officeart/2009/3/layout/HorizontalOrganizationChart"/>
    <dgm:cxn modelId="{018C5C5C-72F4-4CE9-884E-3D52F585AB9D}" srcId="{15349256-85DF-4B08-8C73-BA912261A998}" destId="{6455656B-1D51-4FFA-8541-00A6F18697F7}" srcOrd="0" destOrd="0" parTransId="{1C29CFF5-8FD3-462B-98CC-8066941614F0}" sibTransId="{3A78CFB7-CC65-44A9-AF4A-B78C50B359E7}"/>
    <dgm:cxn modelId="{ACC0D25C-1581-4C09-9175-DC94F40CD290}" type="presOf" srcId="{15349256-85DF-4B08-8C73-BA912261A998}" destId="{BF5E0641-860D-438F-A208-635C5598272D}" srcOrd="1" destOrd="0" presId="urn:microsoft.com/office/officeart/2009/3/layout/HorizontalOrganizationChart"/>
    <dgm:cxn modelId="{34BDEC5C-2EB1-4913-940A-3BD6011F1E0C}" type="presOf" srcId="{CC2B3DB6-E5F2-403B-AF63-4A3BEE33994D}" destId="{4B66E416-C0EE-4703-8BDE-9E4F1061B92E}" srcOrd="0" destOrd="0" presId="urn:microsoft.com/office/officeart/2009/3/layout/HorizontalOrganizationChart"/>
    <dgm:cxn modelId="{4A64925F-21FC-42C1-80CC-FFD19143B638}" srcId="{CC2B3DB6-E5F2-403B-AF63-4A3BEE33994D}" destId="{EC513282-0959-4D52-A016-00F7770B950F}" srcOrd="2" destOrd="0" parTransId="{06F45F0C-4303-43A2-A24E-E3F64B53EC88}" sibTransId="{1C12AA37-4784-4374-AE55-B4AB618496BC}"/>
    <dgm:cxn modelId="{14FCBB61-B5E9-42CF-AFE8-228C8A0FA309}" srcId="{9B2E7EB7-D31E-489B-A944-0AF1BCDC6C16}" destId="{61DBC4C8-530D-4D69-9E72-CEDC2550D175}" srcOrd="0" destOrd="0" parTransId="{19D24E88-A188-4308-B329-E2B862B10C6F}" sibTransId="{8405AE38-92A9-412A-B503-A52763A2C61F}"/>
    <dgm:cxn modelId="{3CF04962-3144-4E34-83B5-0A8238C32442}" type="presOf" srcId="{9B2E7EB7-D31E-489B-A944-0AF1BCDC6C16}" destId="{176A8D9F-F3FC-45F4-9C7B-BCA163A8B937}" srcOrd="1" destOrd="0" presId="urn:microsoft.com/office/officeart/2009/3/layout/HorizontalOrganizationChart"/>
    <dgm:cxn modelId="{2E14C368-534D-46D2-8D87-ECC7B2FA5535}" type="presOf" srcId="{1C29CFF5-8FD3-462B-98CC-8066941614F0}" destId="{32EDFCE1-3009-4FE4-8D8F-E5A18E83F49F}" srcOrd="0" destOrd="0" presId="urn:microsoft.com/office/officeart/2009/3/layout/HorizontalOrganizationChart"/>
    <dgm:cxn modelId="{0397934A-3488-4203-8D45-5C4E1B6C8297}" type="presOf" srcId="{19D24E88-A188-4308-B329-E2B862B10C6F}" destId="{F5E0A907-02DF-4161-B2C6-7DA61140EDCB}" srcOrd="0" destOrd="0" presId="urn:microsoft.com/office/officeart/2009/3/layout/HorizontalOrganizationChart"/>
    <dgm:cxn modelId="{D7A9E26A-8296-402B-BBE0-00B73CB36585}" type="presOf" srcId="{EC513282-0959-4D52-A016-00F7770B950F}" destId="{C772420A-039D-4285-8CFD-043F1F423905}" srcOrd="0" destOrd="0" presId="urn:microsoft.com/office/officeart/2009/3/layout/HorizontalOrganizationChart"/>
    <dgm:cxn modelId="{8DB2754D-4A7D-4E08-A3E5-0BF5FF3C0A71}" type="presOf" srcId="{F0A948CC-6784-485B-B568-8ADEDFDD880A}" destId="{B172C931-9FE9-49F6-A051-293D43BAED69}" srcOrd="1" destOrd="0" presId="urn:microsoft.com/office/officeart/2009/3/layout/HorizontalOrganizationChart"/>
    <dgm:cxn modelId="{FB007F71-1A27-4972-AB42-08DFC978E4DF}" type="presOf" srcId="{9B2E7EB7-D31E-489B-A944-0AF1BCDC6C16}" destId="{0A262155-848D-4172-BA32-7576A502F23A}" srcOrd="0" destOrd="0" presId="urn:microsoft.com/office/officeart/2009/3/layout/HorizontalOrganizationChart"/>
    <dgm:cxn modelId="{08025273-E3C2-4985-A8DF-3C9AF954E598}" type="presOf" srcId="{6455656B-1D51-4FFA-8541-00A6F18697F7}" destId="{4A229713-EF98-4C18-B3DE-9A937AE7B4D5}" srcOrd="1" destOrd="0" presId="urn:microsoft.com/office/officeart/2009/3/layout/HorizontalOrganizationChart"/>
    <dgm:cxn modelId="{C4A25974-83FE-4942-9D75-D34A20A5A9A5}" type="presOf" srcId="{DFEC8FAD-D212-416C-9FA9-DEDBA308D2A1}" destId="{5B4D14B9-CC68-436E-91EA-D77F2444F1FC}" srcOrd="0" destOrd="0" presId="urn:microsoft.com/office/officeart/2009/3/layout/HorizontalOrganizationChart"/>
    <dgm:cxn modelId="{0D522357-DCCE-4D7B-9FF1-0B2C2EEC8BA3}" type="presOf" srcId="{E64771E0-471A-4891-9DCF-2F0DDB5DE029}" destId="{49BAFD31-E3CB-4FA8-99AB-96E7EB0E984E}" srcOrd="0" destOrd="0" presId="urn:microsoft.com/office/officeart/2009/3/layout/HorizontalOrganizationChart"/>
    <dgm:cxn modelId="{81C75A80-509C-4F2D-984B-88C722489F54}" srcId="{74140B61-FF23-4096-B02E-BD73F027F591}" destId="{CC2B3DB6-E5F2-403B-AF63-4A3BEE33994D}" srcOrd="0" destOrd="0" parTransId="{787F818A-6C37-4D27-BC4B-A1C23E1E0E9E}" sibTransId="{5BF10833-2B3E-431D-8CFC-5893EC289297}"/>
    <dgm:cxn modelId="{C9700782-E80C-47D7-AB4D-854B22E78BD6}" type="presOf" srcId="{C3A6162F-C50B-41AE-A8D1-4D9E38FF314A}" destId="{51E74190-A8E1-4B9B-A68F-9E3FB8DE4E7B}" srcOrd="0" destOrd="0" presId="urn:microsoft.com/office/officeart/2009/3/layout/HorizontalOrganizationChart"/>
    <dgm:cxn modelId="{56D83882-2C48-40A5-9798-7E4D64457A6A}" type="presOf" srcId="{A12BFFA1-2135-4E7B-987A-B9F22A13F408}" destId="{FC176796-EF49-46FD-8633-42D164B9CB73}" srcOrd="0" destOrd="0" presId="urn:microsoft.com/office/officeart/2009/3/layout/HorizontalOrganizationChart"/>
    <dgm:cxn modelId="{ECAA6982-0E30-4B77-8FBE-7485BFDF43FD}" srcId="{CC2B3DB6-E5F2-403B-AF63-4A3BEE33994D}" destId="{15349256-85DF-4B08-8C73-BA912261A998}" srcOrd="1" destOrd="0" parTransId="{A12BFFA1-2135-4E7B-987A-B9F22A13F408}" sibTransId="{ED14323C-2F67-4E6C-8769-B803529BEEAC}"/>
    <dgm:cxn modelId="{90FBF184-3D9A-4B04-B32F-F6D196FF7B76}" type="presOf" srcId="{820C5890-0576-4E4F-B79F-3CCD9C58EE51}" destId="{4AD9AA02-9640-4852-B846-3C5525966BEA}" srcOrd="1" destOrd="0" presId="urn:microsoft.com/office/officeart/2009/3/layout/HorizontalOrganizationChart"/>
    <dgm:cxn modelId="{F7CB8D85-DA37-4D55-8F71-72CE96A0806B}" type="presOf" srcId="{EC513282-0959-4D52-A016-00F7770B950F}" destId="{407A310F-FCFB-4829-9262-F9415D64F383}" srcOrd="1" destOrd="0" presId="urn:microsoft.com/office/officeart/2009/3/layout/HorizontalOrganizationChart"/>
    <dgm:cxn modelId="{36EE638A-EF7E-4F9C-8566-3DF6FD908B7A}" type="presOf" srcId="{C1467221-C22E-46DD-9EE4-311FB9BE6565}" destId="{D07E165C-3DDF-43E8-BDF1-5818EE82F587}" srcOrd="0" destOrd="0" presId="urn:microsoft.com/office/officeart/2009/3/layout/HorizontalOrganizationChart"/>
    <dgm:cxn modelId="{8866169B-999E-472B-AA2D-C5F5C9B4ABA5}" type="presOf" srcId="{61DBC4C8-530D-4D69-9E72-CEDC2550D175}" destId="{7E623447-138F-4A2D-9807-DA89E6D83377}" srcOrd="1" destOrd="0" presId="urn:microsoft.com/office/officeart/2009/3/layout/HorizontalOrganizationChart"/>
    <dgm:cxn modelId="{0630399F-CCB1-489B-AF07-E35E66382DD2}" srcId="{9B2E7EB7-D31E-489B-A944-0AF1BCDC6C16}" destId="{820C5890-0576-4E4F-B79F-3CCD9C58EE51}" srcOrd="1" destOrd="0" parTransId="{E64771E0-471A-4891-9DCF-2F0DDB5DE029}" sibTransId="{7F776BF7-2CCC-4982-999E-0C333DD717CE}"/>
    <dgm:cxn modelId="{BAACB4A2-40AB-43D7-862F-317159135EB5}" type="presOf" srcId="{6455656B-1D51-4FFA-8541-00A6F18697F7}" destId="{9AB85AC8-E0BF-4D4A-9D96-3D63EE9AAD51}" srcOrd="0" destOrd="0" presId="urn:microsoft.com/office/officeart/2009/3/layout/HorizontalOrganizationChart"/>
    <dgm:cxn modelId="{1E745CA5-B248-4A46-A2EC-0398B4C28158}" type="presOf" srcId="{DFEC8FAD-D212-416C-9FA9-DEDBA308D2A1}" destId="{CB1AECBA-454D-459F-BC8D-B380E8CEF356}" srcOrd="1" destOrd="0" presId="urn:microsoft.com/office/officeart/2009/3/layout/HorizontalOrganizationChart"/>
    <dgm:cxn modelId="{B624DCB5-505F-4FDE-B145-14DE4B238693}" type="presOf" srcId="{64B3C718-0BD9-4C48-B74A-60668E987DAB}" destId="{9E18164C-A6A6-44BE-9572-26D67D6E1914}" srcOrd="0" destOrd="0" presId="urn:microsoft.com/office/officeart/2009/3/layout/HorizontalOrganizationChart"/>
    <dgm:cxn modelId="{AAC2E8BB-259A-40E6-8D67-A6A105E70FEA}" srcId="{15349256-85DF-4B08-8C73-BA912261A998}" destId="{F0A948CC-6784-485B-B568-8ADEDFDD880A}" srcOrd="2" destOrd="0" parTransId="{16C4051A-BFFE-4EEA-B0C8-1CE995CB61A3}" sibTransId="{7F8E5054-D5D2-4C5D-8150-BCF28626A07E}"/>
    <dgm:cxn modelId="{718010BC-B62E-40D6-AE6F-208F8C19DC99}" srcId="{15349256-85DF-4B08-8C73-BA912261A998}" destId="{4B278BCB-5ACA-4786-AC1B-A2A66F52AF69}" srcOrd="3" destOrd="0" parTransId="{C3A6162F-C50B-41AE-A8D1-4D9E38FF314A}" sibTransId="{30DF28AE-6E33-4570-8C1C-6D98769E9732}"/>
    <dgm:cxn modelId="{03DD4ECC-E10B-4FC6-AC73-9EE463A44737}" type="presOf" srcId="{CC2B3DB6-E5F2-403B-AF63-4A3BEE33994D}" destId="{EC287306-EE0E-465C-9328-C37B93E6B7CE}" srcOrd="1" destOrd="0" presId="urn:microsoft.com/office/officeart/2009/3/layout/HorizontalOrganizationChart"/>
    <dgm:cxn modelId="{0A1756CC-E06F-4BA8-ADD8-61C6E11B6409}" type="presOf" srcId="{16C4051A-BFFE-4EEA-B0C8-1CE995CB61A3}" destId="{6C37434B-863E-4B29-BCFE-36A53E5DFAB5}" srcOrd="0" destOrd="0" presId="urn:microsoft.com/office/officeart/2009/3/layout/HorizontalOrganizationChart"/>
    <dgm:cxn modelId="{C09D6FDC-60C5-4CA0-9ED4-392CFFC1910B}" type="presOf" srcId="{F0C919BD-2ADB-462F-A65D-756E3D7DA88C}" destId="{2EB94877-3A59-4077-B9A1-15EB6B3769B1}" srcOrd="0" destOrd="0" presId="urn:microsoft.com/office/officeart/2009/3/layout/HorizontalOrganizationChart"/>
    <dgm:cxn modelId="{8D31C1F2-70E5-4D79-9F2B-FED5775A7BFA}" type="presOf" srcId="{06F45F0C-4303-43A2-A24E-E3F64B53EC88}" destId="{ACDD0AE5-D7C5-499C-9CA3-8401FF87C2DF}" srcOrd="0" destOrd="0" presId="urn:microsoft.com/office/officeart/2009/3/layout/HorizontalOrganizationChart"/>
    <dgm:cxn modelId="{449EC5F3-146C-422C-A8D9-93ADF7BED14C}" type="presOf" srcId="{F0A948CC-6784-485B-B568-8ADEDFDD880A}" destId="{22671444-1F7C-4DF1-9285-D60FC6109B41}" srcOrd="0" destOrd="0" presId="urn:microsoft.com/office/officeart/2009/3/layout/HorizontalOrganizationChart"/>
    <dgm:cxn modelId="{068CDDFD-2C2F-4BDC-8DD9-B2168705F6DB}" srcId="{CC2B3DB6-E5F2-403B-AF63-4A3BEE33994D}" destId="{9B2E7EB7-D31E-489B-A944-0AF1BCDC6C16}" srcOrd="0" destOrd="0" parTransId="{2D015C7B-F056-4288-8D0A-8C53C8CB48D3}" sibTransId="{A82BAEFB-EAB7-4499-A25A-F82419802BD6}"/>
    <dgm:cxn modelId="{54FBA0DD-EDC8-4064-873E-41006B72F15C}" type="presParOf" srcId="{F779B31E-1C83-4D8B-8C74-ED91CEDE50FA}" destId="{02786411-ECE5-43E6-BD51-70C0005BFF8B}" srcOrd="0" destOrd="0" presId="urn:microsoft.com/office/officeart/2009/3/layout/HorizontalOrganizationChart"/>
    <dgm:cxn modelId="{385DB773-9549-4180-8D19-430E82C825F3}" type="presParOf" srcId="{02786411-ECE5-43E6-BD51-70C0005BFF8B}" destId="{3B7B0AEE-AD8A-44D6-9B28-4D838C6C57D3}" srcOrd="0" destOrd="0" presId="urn:microsoft.com/office/officeart/2009/3/layout/HorizontalOrganizationChart"/>
    <dgm:cxn modelId="{6EFC1A5B-5661-419C-B8AE-9F50740B2A34}" type="presParOf" srcId="{3B7B0AEE-AD8A-44D6-9B28-4D838C6C57D3}" destId="{4B66E416-C0EE-4703-8BDE-9E4F1061B92E}" srcOrd="0" destOrd="0" presId="urn:microsoft.com/office/officeart/2009/3/layout/HorizontalOrganizationChart"/>
    <dgm:cxn modelId="{E1EA176A-D046-4C84-BCB5-8520A47E4AA1}" type="presParOf" srcId="{3B7B0AEE-AD8A-44D6-9B28-4D838C6C57D3}" destId="{EC287306-EE0E-465C-9328-C37B93E6B7CE}" srcOrd="1" destOrd="0" presId="urn:microsoft.com/office/officeart/2009/3/layout/HorizontalOrganizationChart"/>
    <dgm:cxn modelId="{C251CDC2-9DC0-4669-A9D5-BF969BEFAE19}" type="presParOf" srcId="{02786411-ECE5-43E6-BD51-70C0005BFF8B}" destId="{741FE80D-88B5-409A-8876-093BEAA93888}" srcOrd="1" destOrd="0" presId="urn:microsoft.com/office/officeart/2009/3/layout/HorizontalOrganizationChart"/>
    <dgm:cxn modelId="{1E42B176-C2BA-43A8-8BF4-CECF9A38CD7E}" type="presParOf" srcId="{741FE80D-88B5-409A-8876-093BEAA93888}" destId="{EB649E2A-F76B-419B-A73E-25CF17FF4705}" srcOrd="0" destOrd="0" presId="urn:microsoft.com/office/officeart/2009/3/layout/HorizontalOrganizationChart"/>
    <dgm:cxn modelId="{4B52FCCB-3355-4407-9255-9F391BA34B9E}" type="presParOf" srcId="{741FE80D-88B5-409A-8876-093BEAA93888}" destId="{376F1335-1930-461D-88A6-D62E276C8282}" srcOrd="1" destOrd="0" presId="urn:microsoft.com/office/officeart/2009/3/layout/HorizontalOrganizationChart"/>
    <dgm:cxn modelId="{6466F300-1D2E-442D-8E52-5288502F2320}" type="presParOf" srcId="{376F1335-1930-461D-88A6-D62E276C8282}" destId="{43F0752A-5269-4861-B4FC-7A02B99429EE}" srcOrd="0" destOrd="0" presId="urn:microsoft.com/office/officeart/2009/3/layout/HorizontalOrganizationChart"/>
    <dgm:cxn modelId="{FCE394B2-BEFA-419D-A1D6-CBE6EF145FBD}" type="presParOf" srcId="{43F0752A-5269-4861-B4FC-7A02B99429EE}" destId="{0A262155-848D-4172-BA32-7576A502F23A}" srcOrd="0" destOrd="0" presId="urn:microsoft.com/office/officeart/2009/3/layout/HorizontalOrganizationChart"/>
    <dgm:cxn modelId="{68C0EC39-429C-490E-BBCB-3962787DD2FB}" type="presParOf" srcId="{43F0752A-5269-4861-B4FC-7A02B99429EE}" destId="{176A8D9F-F3FC-45F4-9C7B-BCA163A8B937}" srcOrd="1" destOrd="0" presId="urn:microsoft.com/office/officeart/2009/3/layout/HorizontalOrganizationChart"/>
    <dgm:cxn modelId="{0610A5C6-BA4B-4C52-A5F7-8F86058BDD5C}" type="presParOf" srcId="{376F1335-1930-461D-88A6-D62E276C8282}" destId="{A89C1CCD-FC0A-42A8-B18C-B119E68BAB93}" srcOrd="1" destOrd="0" presId="urn:microsoft.com/office/officeart/2009/3/layout/HorizontalOrganizationChart"/>
    <dgm:cxn modelId="{1D6AD198-A0EE-461C-963A-D5E8FC177D7D}" type="presParOf" srcId="{A89C1CCD-FC0A-42A8-B18C-B119E68BAB93}" destId="{F5E0A907-02DF-4161-B2C6-7DA61140EDCB}" srcOrd="0" destOrd="0" presId="urn:microsoft.com/office/officeart/2009/3/layout/HorizontalOrganizationChart"/>
    <dgm:cxn modelId="{5FFE5D04-4C1D-44CE-BE19-3E754741FD27}" type="presParOf" srcId="{A89C1CCD-FC0A-42A8-B18C-B119E68BAB93}" destId="{B1FAE52E-BDCC-43F2-B28B-05050C4DF966}" srcOrd="1" destOrd="0" presId="urn:microsoft.com/office/officeart/2009/3/layout/HorizontalOrganizationChart"/>
    <dgm:cxn modelId="{E1258649-AC75-44D6-9AC2-9152154A5020}" type="presParOf" srcId="{B1FAE52E-BDCC-43F2-B28B-05050C4DF966}" destId="{1430F5DB-0325-446B-BF1C-AD5EB0444DAE}" srcOrd="0" destOrd="0" presId="urn:microsoft.com/office/officeart/2009/3/layout/HorizontalOrganizationChart"/>
    <dgm:cxn modelId="{802EAED3-60F4-4C7A-84F4-78FAEA107A70}" type="presParOf" srcId="{1430F5DB-0325-446B-BF1C-AD5EB0444DAE}" destId="{99D31179-6444-453E-A972-01A2DBB176CC}" srcOrd="0" destOrd="0" presId="urn:microsoft.com/office/officeart/2009/3/layout/HorizontalOrganizationChart"/>
    <dgm:cxn modelId="{7D946B5E-CC4E-46BC-929E-233E8CD663AD}" type="presParOf" srcId="{1430F5DB-0325-446B-BF1C-AD5EB0444DAE}" destId="{7E623447-138F-4A2D-9807-DA89E6D83377}" srcOrd="1" destOrd="0" presId="urn:microsoft.com/office/officeart/2009/3/layout/HorizontalOrganizationChart"/>
    <dgm:cxn modelId="{53B036C0-08A8-49EA-AB8F-745031B02B2B}" type="presParOf" srcId="{B1FAE52E-BDCC-43F2-B28B-05050C4DF966}" destId="{91CFFB06-F5CF-4A6D-AB59-1916435D2D9A}" srcOrd="1" destOrd="0" presId="urn:microsoft.com/office/officeart/2009/3/layout/HorizontalOrganizationChart"/>
    <dgm:cxn modelId="{0B4F83C5-3CAE-47E7-B5D6-49B74E464D62}" type="presParOf" srcId="{B1FAE52E-BDCC-43F2-B28B-05050C4DF966}" destId="{D09B39F6-FA8A-4213-B692-A71F49D346CF}" srcOrd="2" destOrd="0" presId="urn:microsoft.com/office/officeart/2009/3/layout/HorizontalOrganizationChart"/>
    <dgm:cxn modelId="{8F4D8D55-A88D-4796-91F5-32B34C26816A}" type="presParOf" srcId="{A89C1CCD-FC0A-42A8-B18C-B119E68BAB93}" destId="{49BAFD31-E3CB-4FA8-99AB-96E7EB0E984E}" srcOrd="2" destOrd="0" presId="urn:microsoft.com/office/officeart/2009/3/layout/HorizontalOrganizationChart"/>
    <dgm:cxn modelId="{4CB24EAA-345C-4545-9718-28221C942ACA}" type="presParOf" srcId="{A89C1CCD-FC0A-42A8-B18C-B119E68BAB93}" destId="{AEB11F16-22FC-497E-9F11-F56875711E32}" srcOrd="3" destOrd="0" presId="urn:microsoft.com/office/officeart/2009/3/layout/HorizontalOrganizationChart"/>
    <dgm:cxn modelId="{B6DD5F3E-5E39-49BF-9F18-406E395BCAC2}" type="presParOf" srcId="{AEB11F16-22FC-497E-9F11-F56875711E32}" destId="{F26F2A54-1D81-4707-A4AE-769941F6555B}" srcOrd="0" destOrd="0" presId="urn:microsoft.com/office/officeart/2009/3/layout/HorizontalOrganizationChart"/>
    <dgm:cxn modelId="{2D602738-1E5F-46E5-8390-4FD1900B1650}" type="presParOf" srcId="{F26F2A54-1D81-4707-A4AE-769941F6555B}" destId="{E0E9933C-7E8C-4927-A205-62357E448A24}" srcOrd="0" destOrd="0" presId="urn:microsoft.com/office/officeart/2009/3/layout/HorizontalOrganizationChart"/>
    <dgm:cxn modelId="{2CB5ADB0-613B-42F6-AEF2-371D9246F8D1}" type="presParOf" srcId="{F26F2A54-1D81-4707-A4AE-769941F6555B}" destId="{4AD9AA02-9640-4852-B846-3C5525966BEA}" srcOrd="1" destOrd="0" presId="urn:microsoft.com/office/officeart/2009/3/layout/HorizontalOrganizationChart"/>
    <dgm:cxn modelId="{CB980195-5CB8-4661-8BD2-36A4311D5EC5}" type="presParOf" srcId="{AEB11F16-22FC-497E-9F11-F56875711E32}" destId="{94216D73-2A0A-4A76-BFE4-EFCC9C8E9646}" srcOrd="1" destOrd="0" presId="urn:microsoft.com/office/officeart/2009/3/layout/HorizontalOrganizationChart"/>
    <dgm:cxn modelId="{3F448681-79E3-41A6-B625-CB8E077F01FF}" type="presParOf" srcId="{AEB11F16-22FC-497E-9F11-F56875711E32}" destId="{2A85CCD0-A395-4AEB-A701-0ECF613E7774}" srcOrd="2" destOrd="0" presId="urn:microsoft.com/office/officeart/2009/3/layout/HorizontalOrganizationChart"/>
    <dgm:cxn modelId="{0D374E46-D2E9-4A43-9CAB-E9F837B149B8}" type="presParOf" srcId="{376F1335-1930-461D-88A6-D62E276C8282}" destId="{C9A8E5E6-3324-4B2D-A8D1-3CCE1929BC85}" srcOrd="2" destOrd="0" presId="urn:microsoft.com/office/officeart/2009/3/layout/HorizontalOrganizationChart"/>
    <dgm:cxn modelId="{D8A6AD1F-66EF-4577-A4FB-F9754354B8E5}" type="presParOf" srcId="{741FE80D-88B5-409A-8876-093BEAA93888}" destId="{FC176796-EF49-46FD-8633-42D164B9CB73}" srcOrd="2" destOrd="0" presId="urn:microsoft.com/office/officeart/2009/3/layout/HorizontalOrganizationChart"/>
    <dgm:cxn modelId="{936FEBA5-D55B-430F-8CC8-57DCA5B27BBE}" type="presParOf" srcId="{741FE80D-88B5-409A-8876-093BEAA93888}" destId="{61E25FDA-BC7C-49F4-B274-A44259FF9435}" srcOrd="3" destOrd="0" presId="urn:microsoft.com/office/officeart/2009/3/layout/HorizontalOrganizationChart"/>
    <dgm:cxn modelId="{F9353830-584F-4BE8-B19C-E851E386AA1F}" type="presParOf" srcId="{61E25FDA-BC7C-49F4-B274-A44259FF9435}" destId="{F50BD9AB-D87E-40B9-A6D3-1A4CEB4E7624}" srcOrd="0" destOrd="0" presId="urn:microsoft.com/office/officeart/2009/3/layout/HorizontalOrganizationChart"/>
    <dgm:cxn modelId="{B111C95B-9C19-4D15-9971-3D877EF487AE}" type="presParOf" srcId="{F50BD9AB-D87E-40B9-A6D3-1A4CEB4E7624}" destId="{527A97A3-E7A2-404D-9272-65B505DFA0FC}" srcOrd="0" destOrd="0" presId="urn:microsoft.com/office/officeart/2009/3/layout/HorizontalOrganizationChart"/>
    <dgm:cxn modelId="{4E647BDC-0B27-4A36-90DF-6A6A6C10169F}" type="presParOf" srcId="{F50BD9AB-D87E-40B9-A6D3-1A4CEB4E7624}" destId="{BF5E0641-860D-438F-A208-635C5598272D}" srcOrd="1" destOrd="0" presId="urn:microsoft.com/office/officeart/2009/3/layout/HorizontalOrganizationChart"/>
    <dgm:cxn modelId="{CC5063CF-44E0-4545-8C1E-C465131FC2BA}" type="presParOf" srcId="{61E25FDA-BC7C-49F4-B274-A44259FF9435}" destId="{3A43C7F4-C28C-4F6B-AD4A-7C9A5E7085FF}" srcOrd="1" destOrd="0" presId="urn:microsoft.com/office/officeart/2009/3/layout/HorizontalOrganizationChart"/>
    <dgm:cxn modelId="{62EDE787-F0C7-43B1-8135-D0E2EAD49319}" type="presParOf" srcId="{3A43C7F4-C28C-4F6B-AD4A-7C9A5E7085FF}" destId="{32EDFCE1-3009-4FE4-8D8F-E5A18E83F49F}" srcOrd="0" destOrd="0" presId="urn:microsoft.com/office/officeart/2009/3/layout/HorizontalOrganizationChart"/>
    <dgm:cxn modelId="{562C089C-F5D7-4F59-A9E7-F75A5DD59818}" type="presParOf" srcId="{3A43C7F4-C28C-4F6B-AD4A-7C9A5E7085FF}" destId="{514CD267-11E7-4D93-B1A7-A6DCE2BA09FA}" srcOrd="1" destOrd="0" presId="urn:microsoft.com/office/officeart/2009/3/layout/HorizontalOrganizationChart"/>
    <dgm:cxn modelId="{5A2F4837-8883-42FA-B5E3-2A4AA3501F58}" type="presParOf" srcId="{514CD267-11E7-4D93-B1A7-A6DCE2BA09FA}" destId="{72FD0490-5A53-423D-ABF5-C2E4F7BFD14D}" srcOrd="0" destOrd="0" presId="urn:microsoft.com/office/officeart/2009/3/layout/HorizontalOrganizationChart"/>
    <dgm:cxn modelId="{EB62CF10-FDAE-4EDB-838E-E669D9ED7371}" type="presParOf" srcId="{72FD0490-5A53-423D-ABF5-C2E4F7BFD14D}" destId="{9AB85AC8-E0BF-4D4A-9D96-3D63EE9AAD51}" srcOrd="0" destOrd="0" presId="urn:microsoft.com/office/officeart/2009/3/layout/HorizontalOrganizationChart"/>
    <dgm:cxn modelId="{B4769461-F880-4557-B0B4-B491644009B5}" type="presParOf" srcId="{72FD0490-5A53-423D-ABF5-C2E4F7BFD14D}" destId="{4A229713-EF98-4C18-B3DE-9A937AE7B4D5}" srcOrd="1" destOrd="0" presId="urn:microsoft.com/office/officeart/2009/3/layout/HorizontalOrganizationChart"/>
    <dgm:cxn modelId="{59382DE6-74EE-4F7E-A432-0C19BBC77160}" type="presParOf" srcId="{514CD267-11E7-4D93-B1A7-A6DCE2BA09FA}" destId="{1BE6B6D2-3887-4361-BB6D-E2842CD191FF}" srcOrd="1" destOrd="0" presId="urn:microsoft.com/office/officeart/2009/3/layout/HorizontalOrganizationChart"/>
    <dgm:cxn modelId="{6D313898-D013-43CB-BB13-9B02B2B0B609}" type="presParOf" srcId="{514CD267-11E7-4D93-B1A7-A6DCE2BA09FA}" destId="{E86A21E6-0884-4D19-AFD1-78966013FC9B}" srcOrd="2" destOrd="0" presId="urn:microsoft.com/office/officeart/2009/3/layout/HorizontalOrganizationChart"/>
    <dgm:cxn modelId="{58462B88-8456-40C6-81AC-C2DEF2CE08AA}" type="presParOf" srcId="{3A43C7F4-C28C-4F6B-AD4A-7C9A5E7085FF}" destId="{2EB94877-3A59-4077-B9A1-15EB6B3769B1}" srcOrd="2" destOrd="0" presId="urn:microsoft.com/office/officeart/2009/3/layout/HorizontalOrganizationChart"/>
    <dgm:cxn modelId="{34E0B14B-BE76-4B7E-B277-5BC1BEB094D0}" type="presParOf" srcId="{3A43C7F4-C28C-4F6B-AD4A-7C9A5E7085FF}" destId="{A1063A6D-B7BE-493F-A92C-A10BCC554B7A}" srcOrd="3" destOrd="0" presId="urn:microsoft.com/office/officeart/2009/3/layout/HorizontalOrganizationChart"/>
    <dgm:cxn modelId="{4C343B2A-72BF-4BA9-B0FF-6587432D214F}" type="presParOf" srcId="{A1063A6D-B7BE-493F-A92C-A10BCC554B7A}" destId="{B363AFF1-F9DB-4762-A906-299E68F16730}" srcOrd="0" destOrd="0" presId="urn:microsoft.com/office/officeart/2009/3/layout/HorizontalOrganizationChart"/>
    <dgm:cxn modelId="{931FBA94-DE3A-424F-A8D6-5BFF34BCC44C}" type="presParOf" srcId="{B363AFF1-F9DB-4762-A906-299E68F16730}" destId="{5B4D14B9-CC68-436E-91EA-D77F2444F1FC}" srcOrd="0" destOrd="0" presId="urn:microsoft.com/office/officeart/2009/3/layout/HorizontalOrganizationChart"/>
    <dgm:cxn modelId="{9DF8441D-DA59-4C14-AFC4-C0721108FFC4}" type="presParOf" srcId="{B363AFF1-F9DB-4762-A906-299E68F16730}" destId="{CB1AECBA-454D-459F-BC8D-B380E8CEF356}" srcOrd="1" destOrd="0" presId="urn:microsoft.com/office/officeart/2009/3/layout/HorizontalOrganizationChart"/>
    <dgm:cxn modelId="{71F2B5BC-D805-4863-AE63-D6640A5CAB8A}" type="presParOf" srcId="{A1063A6D-B7BE-493F-A92C-A10BCC554B7A}" destId="{9152E4F6-CAC3-4C20-BDD5-2C45F056AB1C}" srcOrd="1" destOrd="0" presId="urn:microsoft.com/office/officeart/2009/3/layout/HorizontalOrganizationChart"/>
    <dgm:cxn modelId="{791AE304-6C37-4144-BA58-2AF82FFE0D01}" type="presParOf" srcId="{A1063A6D-B7BE-493F-A92C-A10BCC554B7A}" destId="{1F80A7CB-EA61-4B22-B51E-51A59FEC8129}" srcOrd="2" destOrd="0" presId="urn:microsoft.com/office/officeart/2009/3/layout/HorizontalOrganizationChart"/>
    <dgm:cxn modelId="{1DE162B4-D224-4C13-9F10-15023585BF6F}" type="presParOf" srcId="{3A43C7F4-C28C-4F6B-AD4A-7C9A5E7085FF}" destId="{6C37434B-863E-4B29-BCFE-36A53E5DFAB5}" srcOrd="4" destOrd="0" presId="urn:microsoft.com/office/officeart/2009/3/layout/HorizontalOrganizationChart"/>
    <dgm:cxn modelId="{D89C6B4D-0A25-4386-99A4-6C2703C168DF}" type="presParOf" srcId="{3A43C7F4-C28C-4F6B-AD4A-7C9A5E7085FF}" destId="{46565812-5C34-437B-A9D1-4A2AB191FC21}" srcOrd="5" destOrd="0" presId="urn:microsoft.com/office/officeart/2009/3/layout/HorizontalOrganizationChart"/>
    <dgm:cxn modelId="{42CE24CC-A9CA-45EA-AA56-F7B1B2CC8480}" type="presParOf" srcId="{46565812-5C34-437B-A9D1-4A2AB191FC21}" destId="{F4F0F0FA-59C2-4109-9A91-76738CA5F9E4}" srcOrd="0" destOrd="0" presId="urn:microsoft.com/office/officeart/2009/3/layout/HorizontalOrganizationChart"/>
    <dgm:cxn modelId="{9D68DA96-4550-4228-AE3F-5DF3B4AD9485}" type="presParOf" srcId="{F4F0F0FA-59C2-4109-9A91-76738CA5F9E4}" destId="{22671444-1F7C-4DF1-9285-D60FC6109B41}" srcOrd="0" destOrd="0" presId="urn:microsoft.com/office/officeart/2009/3/layout/HorizontalOrganizationChart"/>
    <dgm:cxn modelId="{9B37DD80-EA34-4920-BC80-3EE207C55FD3}" type="presParOf" srcId="{F4F0F0FA-59C2-4109-9A91-76738CA5F9E4}" destId="{B172C931-9FE9-49F6-A051-293D43BAED69}" srcOrd="1" destOrd="0" presId="urn:microsoft.com/office/officeart/2009/3/layout/HorizontalOrganizationChart"/>
    <dgm:cxn modelId="{DCF7E647-88D2-4AB1-8644-7F17F2FD479D}" type="presParOf" srcId="{46565812-5C34-437B-A9D1-4A2AB191FC21}" destId="{80D65B55-A319-4385-8C2B-EA5C038B15C0}" srcOrd="1" destOrd="0" presId="urn:microsoft.com/office/officeart/2009/3/layout/HorizontalOrganizationChart"/>
    <dgm:cxn modelId="{D84DE0FF-5D7B-4D8A-840C-4E66A2FF7731}" type="presParOf" srcId="{46565812-5C34-437B-A9D1-4A2AB191FC21}" destId="{78E072EA-8727-4616-9104-505FD3D804FC}" srcOrd="2" destOrd="0" presId="urn:microsoft.com/office/officeart/2009/3/layout/HorizontalOrganizationChart"/>
    <dgm:cxn modelId="{478CA2FE-E16D-4527-A05A-4496C313E48B}" type="presParOf" srcId="{3A43C7F4-C28C-4F6B-AD4A-7C9A5E7085FF}" destId="{51E74190-A8E1-4B9B-A68F-9E3FB8DE4E7B}" srcOrd="6" destOrd="0" presId="urn:microsoft.com/office/officeart/2009/3/layout/HorizontalOrganizationChart"/>
    <dgm:cxn modelId="{FE9055AD-8109-4622-8BD1-66566F5480E2}" type="presParOf" srcId="{3A43C7F4-C28C-4F6B-AD4A-7C9A5E7085FF}" destId="{C8769C12-0AFC-4848-B109-12687F901410}" srcOrd="7" destOrd="0" presId="urn:microsoft.com/office/officeart/2009/3/layout/HorizontalOrganizationChart"/>
    <dgm:cxn modelId="{78EF0084-49F8-4627-B1F5-A6A1ADB99182}" type="presParOf" srcId="{C8769C12-0AFC-4848-B109-12687F901410}" destId="{20DFADA7-1259-4C2B-8CFA-3415737D616D}" srcOrd="0" destOrd="0" presId="urn:microsoft.com/office/officeart/2009/3/layout/HorizontalOrganizationChart"/>
    <dgm:cxn modelId="{2818C00A-50EF-49F8-AB8F-7AD00C7FDF0C}" type="presParOf" srcId="{20DFADA7-1259-4C2B-8CFA-3415737D616D}" destId="{DB3044F8-8814-4BE6-97EF-3784BFD838C3}" srcOrd="0" destOrd="0" presId="urn:microsoft.com/office/officeart/2009/3/layout/HorizontalOrganizationChart"/>
    <dgm:cxn modelId="{82091B24-DD55-423B-91E2-9D1A28420C8F}" type="presParOf" srcId="{20DFADA7-1259-4C2B-8CFA-3415737D616D}" destId="{FEEC1E61-DC4F-45F3-83AB-1C56C54D0059}" srcOrd="1" destOrd="0" presId="urn:microsoft.com/office/officeart/2009/3/layout/HorizontalOrganizationChart"/>
    <dgm:cxn modelId="{FB1C57F1-C3E7-4FBE-8A2B-BEEB6952F5B7}" type="presParOf" srcId="{C8769C12-0AFC-4848-B109-12687F901410}" destId="{690491D6-8D62-44AE-A5BC-632FF6EAA141}" srcOrd="1" destOrd="0" presId="urn:microsoft.com/office/officeart/2009/3/layout/HorizontalOrganizationChart"/>
    <dgm:cxn modelId="{9A26EECB-A196-497F-BB34-BB8D5E4891CF}" type="presParOf" srcId="{C8769C12-0AFC-4848-B109-12687F901410}" destId="{B29D7A74-FED1-46E6-A66C-271D62EB9454}" srcOrd="2" destOrd="0" presId="urn:microsoft.com/office/officeart/2009/3/layout/HorizontalOrganizationChart"/>
    <dgm:cxn modelId="{08083CD8-7F3D-40BE-9549-024A42D67DDA}" type="presParOf" srcId="{3A43C7F4-C28C-4F6B-AD4A-7C9A5E7085FF}" destId="{D07E165C-3DDF-43E8-BDF1-5818EE82F587}" srcOrd="8" destOrd="0" presId="urn:microsoft.com/office/officeart/2009/3/layout/HorizontalOrganizationChart"/>
    <dgm:cxn modelId="{E0AD88F6-0D22-40B0-B93B-CAFA18027115}" type="presParOf" srcId="{3A43C7F4-C28C-4F6B-AD4A-7C9A5E7085FF}" destId="{23D2DEFF-07CB-4A62-846A-11B59F2D66E6}" srcOrd="9" destOrd="0" presId="urn:microsoft.com/office/officeart/2009/3/layout/HorizontalOrganizationChart"/>
    <dgm:cxn modelId="{05A9FE9A-D8DB-4BF8-8C11-549D628BB30B}" type="presParOf" srcId="{23D2DEFF-07CB-4A62-846A-11B59F2D66E6}" destId="{1F2FB88F-D70D-436E-B228-7F6AC4448CFE}" srcOrd="0" destOrd="0" presId="urn:microsoft.com/office/officeart/2009/3/layout/HorizontalOrganizationChart"/>
    <dgm:cxn modelId="{B91420D8-ABE5-4A50-87A4-BDBAA9E64D48}" type="presParOf" srcId="{1F2FB88F-D70D-436E-B228-7F6AC4448CFE}" destId="{9E18164C-A6A6-44BE-9572-26D67D6E1914}" srcOrd="0" destOrd="0" presId="urn:microsoft.com/office/officeart/2009/3/layout/HorizontalOrganizationChart"/>
    <dgm:cxn modelId="{F3BDDE61-B4BE-4549-9B27-D08F6D179C12}" type="presParOf" srcId="{1F2FB88F-D70D-436E-B228-7F6AC4448CFE}" destId="{3C100372-9DAC-4521-A362-9BB65610EF76}" srcOrd="1" destOrd="0" presId="urn:microsoft.com/office/officeart/2009/3/layout/HorizontalOrganizationChart"/>
    <dgm:cxn modelId="{27F9D2CA-7689-4ADB-8597-1A324C83B3DA}" type="presParOf" srcId="{23D2DEFF-07CB-4A62-846A-11B59F2D66E6}" destId="{64481E3F-2B57-4059-97D7-573E364B8B6A}" srcOrd="1" destOrd="0" presId="urn:microsoft.com/office/officeart/2009/3/layout/HorizontalOrganizationChart"/>
    <dgm:cxn modelId="{302507A8-15BA-4589-B3EC-AAD360C7B1E4}" type="presParOf" srcId="{23D2DEFF-07CB-4A62-846A-11B59F2D66E6}" destId="{83CF87E8-0BC5-41B9-A195-D8FE3592E3BD}" srcOrd="2" destOrd="0" presId="urn:microsoft.com/office/officeart/2009/3/layout/HorizontalOrganizationChart"/>
    <dgm:cxn modelId="{854DC197-7F48-4D8E-B6AE-8FA1D65E9D54}" type="presParOf" srcId="{61E25FDA-BC7C-49F4-B274-A44259FF9435}" destId="{E7D67CAE-76EB-467E-8612-E5B50EEB0C98}" srcOrd="2" destOrd="0" presId="urn:microsoft.com/office/officeart/2009/3/layout/HorizontalOrganizationChart"/>
    <dgm:cxn modelId="{DA4BFE6D-6B88-4CAC-BA47-DC877B2C620E}" type="presParOf" srcId="{741FE80D-88B5-409A-8876-093BEAA93888}" destId="{ACDD0AE5-D7C5-499C-9CA3-8401FF87C2DF}" srcOrd="4" destOrd="0" presId="urn:microsoft.com/office/officeart/2009/3/layout/HorizontalOrganizationChart"/>
    <dgm:cxn modelId="{0F6740B3-1055-42C0-8331-0DF03E204C65}" type="presParOf" srcId="{741FE80D-88B5-409A-8876-093BEAA93888}" destId="{1A8463DA-8DAF-410A-9B18-9F3E19CD931C}" srcOrd="5" destOrd="0" presId="urn:microsoft.com/office/officeart/2009/3/layout/HorizontalOrganizationChart"/>
    <dgm:cxn modelId="{B37743F0-91A3-4DFD-9185-B4E4AF555AD3}" type="presParOf" srcId="{1A8463DA-8DAF-410A-9B18-9F3E19CD931C}" destId="{1EBFC583-8A23-4297-AAA1-AFB75FA57104}" srcOrd="0" destOrd="0" presId="urn:microsoft.com/office/officeart/2009/3/layout/HorizontalOrganizationChart"/>
    <dgm:cxn modelId="{243D0652-08A2-456D-8C69-DC3DF6A0135F}" type="presParOf" srcId="{1EBFC583-8A23-4297-AAA1-AFB75FA57104}" destId="{C772420A-039D-4285-8CFD-043F1F423905}" srcOrd="0" destOrd="0" presId="urn:microsoft.com/office/officeart/2009/3/layout/HorizontalOrganizationChart"/>
    <dgm:cxn modelId="{108AB9C9-ED4A-4C01-B4A1-43BA5C9D8BF3}" type="presParOf" srcId="{1EBFC583-8A23-4297-AAA1-AFB75FA57104}" destId="{407A310F-FCFB-4829-9262-F9415D64F383}" srcOrd="1" destOrd="0" presId="urn:microsoft.com/office/officeart/2009/3/layout/HorizontalOrganizationChart"/>
    <dgm:cxn modelId="{F48AB891-6FC0-4B14-9526-8A23C5DA3491}" type="presParOf" srcId="{1A8463DA-8DAF-410A-9B18-9F3E19CD931C}" destId="{0EF12678-AB24-4DC8-B9F9-D7AFFEFB6946}" srcOrd="1" destOrd="0" presId="urn:microsoft.com/office/officeart/2009/3/layout/HorizontalOrganizationChart"/>
    <dgm:cxn modelId="{0EF07D08-65CC-44A8-9388-D40FF0164AF3}" type="presParOf" srcId="{1A8463DA-8DAF-410A-9B18-9F3E19CD931C}" destId="{7429AE6B-2F21-4F76-AC3D-AA64B5B963A4}" srcOrd="2" destOrd="0" presId="urn:microsoft.com/office/officeart/2009/3/layout/HorizontalOrganizationChart"/>
    <dgm:cxn modelId="{9EBD565E-6FAD-4049-9BC7-3F88F2CEDBF3}" type="presParOf" srcId="{02786411-ECE5-43E6-BD51-70C0005BFF8B}" destId="{DFB02E10-D3B3-4F75-9B6F-99E6179DA11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813AA-C410-46D3-ACD4-ED22142B49E2}">
      <dsp:nvSpPr>
        <dsp:cNvPr id="0" name=""/>
        <dsp:cNvSpPr/>
      </dsp:nvSpPr>
      <dsp:spPr>
        <a:xfrm>
          <a:off x="2378" y="229253"/>
          <a:ext cx="1460881" cy="310200"/>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Requirement</a:t>
          </a:r>
        </a:p>
      </dsp:txBody>
      <dsp:txXfrm>
        <a:off x="157478" y="229253"/>
        <a:ext cx="1150681" cy="310200"/>
      </dsp:txXfrm>
    </dsp:sp>
    <dsp:sp modelId="{74AF5DA5-5965-469A-A805-AA165E0D2CED}">
      <dsp:nvSpPr>
        <dsp:cNvPr id="0" name=""/>
        <dsp:cNvSpPr/>
      </dsp:nvSpPr>
      <dsp:spPr>
        <a:xfrm>
          <a:off x="1338506" y="229253"/>
          <a:ext cx="1103910" cy="310200"/>
        </a:xfrm>
        <a:prstGeom prst="chevron">
          <a:avLst/>
        </a:prstGeom>
        <a:gradFill rotWithShape="0">
          <a:gsLst>
            <a:gs pos="0">
              <a:schemeClr val="accent5">
                <a:hueOff val="-1225557"/>
                <a:satOff val="-1705"/>
                <a:lumOff val="-654"/>
                <a:alphaOff val="0"/>
                <a:lumMod val="110000"/>
                <a:satMod val="105000"/>
                <a:tint val="67000"/>
              </a:schemeClr>
            </a:gs>
            <a:gs pos="50000">
              <a:schemeClr val="accent5">
                <a:hueOff val="-1225557"/>
                <a:satOff val="-1705"/>
                <a:lumOff val="-654"/>
                <a:alphaOff val="0"/>
                <a:lumMod val="105000"/>
                <a:satMod val="103000"/>
                <a:tint val="73000"/>
              </a:schemeClr>
            </a:gs>
            <a:gs pos="100000">
              <a:schemeClr val="accent5">
                <a:hueOff val="-1225557"/>
                <a:satOff val="-1705"/>
                <a:lumOff val="-6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Model selection</a:t>
          </a:r>
        </a:p>
      </dsp:txBody>
      <dsp:txXfrm>
        <a:off x="1493606" y="229253"/>
        <a:ext cx="793710" cy="310200"/>
      </dsp:txXfrm>
    </dsp:sp>
    <dsp:sp modelId="{16BFF265-F8EF-4488-B991-70C1C2821A15}">
      <dsp:nvSpPr>
        <dsp:cNvPr id="0" name=""/>
        <dsp:cNvSpPr/>
      </dsp:nvSpPr>
      <dsp:spPr>
        <a:xfrm>
          <a:off x="2331595" y="229253"/>
          <a:ext cx="935014" cy="310200"/>
        </a:xfrm>
        <a:prstGeom prst="chevron">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Design</a:t>
          </a:r>
        </a:p>
      </dsp:txBody>
      <dsp:txXfrm>
        <a:off x="2486695" y="229253"/>
        <a:ext cx="624814" cy="310200"/>
      </dsp:txXfrm>
    </dsp:sp>
    <dsp:sp modelId="{A8B3044B-E584-4FAA-8060-F0ED6551C2E9}">
      <dsp:nvSpPr>
        <dsp:cNvPr id="0" name=""/>
        <dsp:cNvSpPr/>
      </dsp:nvSpPr>
      <dsp:spPr>
        <a:xfrm>
          <a:off x="3155852" y="229253"/>
          <a:ext cx="1563185" cy="310200"/>
        </a:xfrm>
        <a:prstGeom prst="chevron">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Implementation</a:t>
          </a:r>
        </a:p>
      </dsp:txBody>
      <dsp:txXfrm>
        <a:off x="3310952" y="229253"/>
        <a:ext cx="1252985" cy="310200"/>
      </dsp:txXfrm>
    </dsp:sp>
    <dsp:sp modelId="{4ACDC4E3-9520-4D94-ABE5-751BC12EC0E4}">
      <dsp:nvSpPr>
        <dsp:cNvPr id="0" name=""/>
        <dsp:cNvSpPr/>
      </dsp:nvSpPr>
      <dsp:spPr>
        <a:xfrm>
          <a:off x="4594803" y="229253"/>
          <a:ext cx="938053" cy="310200"/>
        </a:xfrm>
        <a:prstGeom prst="chevron">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Online</a:t>
          </a:r>
        </a:p>
      </dsp:txBody>
      <dsp:txXfrm>
        <a:off x="4749903" y="229253"/>
        <a:ext cx="627853" cy="310200"/>
      </dsp:txXfrm>
    </dsp:sp>
    <dsp:sp modelId="{B7712B94-F5C9-4572-ADCE-8243EE34DCB5}">
      <dsp:nvSpPr>
        <dsp:cNvPr id="0" name=""/>
        <dsp:cNvSpPr/>
      </dsp:nvSpPr>
      <dsp:spPr>
        <a:xfrm>
          <a:off x="5417392" y="229253"/>
          <a:ext cx="1289759" cy="310200"/>
        </a:xfrm>
        <a:prstGeom prst="chevron">
          <a:avLst/>
        </a:prstGeom>
        <a:gradFill rotWithShape="0">
          <a:gsLst>
            <a:gs pos="0">
              <a:schemeClr val="accent5">
                <a:hueOff val="-6127787"/>
                <a:satOff val="-8523"/>
                <a:lumOff val="-3268"/>
                <a:alphaOff val="0"/>
                <a:lumMod val="110000"/>
                <a:satMod val="105000"/>
                <a:tint val="67000"/>
              </a:schemeClr>
            </a:gs>
            <a:gs pos="50000">
              <a:schemeClr val="accent5">
                <a:hueOff val="-6127787"/>
                <a:satOff val="-8523"/>
                <a:lumOff val="-3268"/>
                <a:alphaOff val="0"/>
                <a:lumMod val="105000"/>
                <a:satMod val="103000"/>
                <a:tint val="73000"/>
              </a:schemeClr>
            </a:gs>
            <a:gs pos="100000">
              <a:schemeClr val="accent5">
                <a:hueOff val="-6127787"/>
                <a:satOff val="-8523"/>
                <a:lumOff val="-32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O&amp;M/</a:t>
          </a:r>
          <a:br>
            <a:rPr lang="en-US" sz="1200" b="1" u="none" kern="1200" dirty="0"/>
          </a:br>
          <a:r>
            <a:rPr sz="1200" b="1" u="none" kern="1200" dirty="0"/>
            <a:t>Operation</a:t>
          </a:r>
          <a:endParaRPr lang="zh-CN" sz="1200" b="1"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572492" y="229253"/>
        <a:ext cx="979559" cy="310200"/>
      </dsp:txXfrm>
    </dsp:sp>
    <dsp:sp modelId="{97DC3B39-A7AE-4D48-99CD-080EB083C31A}">
      <dsp:nvSpPr>
        <dsp:cNvPr id="0" name=""/>
        <dsp:cNvSpPr/>
      </dsp:nvSpPr>
      <dsp:spPr>
        <a:xfrm>
          <a:off x="6587903" y="229253"/>
          <a:ext cx="851608" cy="310200"/>
        </a:xfrm>
        <a:prstGeom prst="chevron">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sz="1200" b="1" u="none" kern="1200" dirty="0"/>
            <a:t>Offline</a:t>
          </a:r>
          <a:endParaRPr lang="zh-CN" sz="1200" b="1" kern="1200" dirty="0">
            <a:latin typeface="Huawei Sans" panose="020C0503030203020204" pitchFamily="34" charset="0"/>
            <a:ea typeface="方正兰亭黑简体" panose="02000000000000000000" pitchFamily="2" charset="-122"/>
            <a:sym typeface="Huawei Sans" panose="020C0503030203020204" pitchFamily="34" charset="0"/>
          </a:endParaRPr>
        </a:p>
      </dsp:txBody>
      <dsp:txXfrm>
        <a:off x="6743003" y="229253"/>
        <a:ext cx="541408" cy="310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D0AE5-D7C5-499C-9CA3-8401FF87C2DF}">
      <dsp:nvSpPr>
        <dsp:cNvPr id="0" name=""/>
        <dsp:cNvSpPr/>
      </dsp:nvSpPr>
      <dsp:spPr>
        <a:xfrm>
          <a:off x="2922293" y="2015978"/>
          <a:ext cx="301527" cy="1458639"/>
        </a:xfrm>
        <a:custGeom>
          <a:avLst/>
          <a:gdLst/>
          <a:ahLst/>
          <a:cxnLst/>
          <a:rect l="0" t="0" r="0" b="0"/>
          <a:pathLst>
            <a:path>
              <a:moveTo>
                <a:pt x="0" y="0"/>
              </a:moveTo>
              <a:lnTo>
                <a:pt x="150763" y="0"/>
              </a:lnTo>
              <a:lnTo>
                <a:pt x="150763" y="1458639"/>
              </a:lnTo>
              <a:lnTo>
                <a:pt x="301527" y="145863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07E165C-3DDF-43E8-BDF1-5818EE82F587}">
      <dsp:nvSpPr>
        <dsp:cNvPr id="0" name=""/>
        <dsp:cNvSpPr/>
      </dsp:nvSpPr>
      <dsp:spPr>
        <a:xfrm>
          <a:off x="4731459" y="2826334"/>
          <a:ext cx="301527" cy="1296568"/>
        </a:xfrm>
        <a:custGeom>
          <a:avLst/>
          <a:gdLst/>
          <a:ahLst/>
          <a:cxnLst/>
          <a:rect l="0" t="0" r="0" b="0"/>
          <a:pathLst>
            <a:path>
              <a:moveTo>
                <a:pt x="0" y="0"/>
              </a:moveTo>
              <a:lnTo>
                <a:pt x="150763" y="0"/>
              </a:lnTo>
              <a:lnTo>
                <a:pt x="150763" y="1296568"/>
              </a:lnTo>
              <a:lnTo>
                <a:pt x="301527" y="1296568"/>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1E74190-A8E1-4B9B-A68F-9E3FB8DE4E7B}">
      <dsp:nvSpPr>
        <dsp:cNvPr id="0" name=""/>
        <dsp:cNvSpPr/>
      </dsp:nvSpPr>
      <dsp:spPr>
        <a:xfrm>
          <a:off x="4731459" y="2826334"/>
          <a:ext cx="301527" cy="648284"/>
        </a:xfrm>
        <a:custGeom>
          <a:avLst/>
          <a:gdLst/>
          <a:ahLst/>
          <a:cxnLst/>
          <a:rect l="0" t="0" r="0" b="0"/>
          <a:pathLst>
            <a:path>
              <a:moveTo>
                <a:pt x="0" y="0"/>
              </a:moveTo>
              <a:lnTo>
                <a:pt x="150763" y="0"/>
              </a:lnTo>
              <a:lnTo>
                <a:pt x="150763" y="648284"/>
              </a:lnTo>
              <a:lnTo>
                <a:pt x="301527" y="64828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C37434B-863E-4B29-BCFE-36A53E5DFAB5}">
      <dsp:nvSpPr>
        <dsp:cNvPr id="0" name=""/>
        <dsp:cNvSpPr/>
      </dsp:nvSpPr>
      <dsp:spPr>
        <a:xfrm>
          <a:off x="4731459" y="2780614"/>
          <a:ext cx="301527" cy="91440"/>
        </a:xfrm>
        <a:custGeom>
          <a:avLst/>
          <a:gdLst/>
          <a:ahLst/>
          <a:cxnLst/>
          <a:rect l="0" t="0" r="0" b="0"/>
          <a:pathLst>
            <a:path>
              <a:moveTo>
                <a:pt x="0" y="45720"/>
              </a:moveTo>
              <a:lnTo>
                <a:pt x="301527" y="4572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EB94877-3A59-4077-B9A1-15EB6B3769B1}">
      <dsp:nvSpPr>
        <dsp:cNvPr id="0" name=""/>
        <dsp:cNvSpPr/>
      </dsp:nvSpPr>
      <dsp:spPr>
        <a:xfrm>
          <a:off x="4731459" y="2178050"/>
          <a:ext cx="301527" cy="648284"/>
        </a:xfrm>
        <a:custGeom>
          <a:avLst/>
          <a:gdLst/>
          <a:ahLst/>
          <a:cxnLst/>
          <a:rect l="0" t="0" r="0" b="0"/>
          <a:pathLst>
            <a:path>
              <a:moveTo>
                <a:pt x="0" y="648284"/>
              </a:moveTo>
              <a:lnTo>
                <a:pt x="150763" y="648284"/>
              </a:lnTo>
              <a:lnTo>
                <a:pt x="150763" y="0"/>
              </a:lnTo>
              <a:lnTo>
                <a:pt x="30152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2EDFCE1-3009-4FE4-8D8F-E5A18E83F49F}">
      <dsp:nvSpPr>
        <dsp:cNvPr id="0" name=""/>
        <dsp:cNvSpPr/>
      </dsp:nvSpPr>
      <dsp:spPr>
        <a:xfrm>
          <a:off x="4731459" y="1529765"/>
          <a:ext cx="301527" cy="1296568"/>
        </a:xfrm>
        <a:custGeom>
          <a:avLst/>
          <a:gdLst/>
          <a:ahLst/>
          <a:cxnLst/>
          <a:rect l="0" t="0" r="0" b="0"/>
          <a:pathLst>
            <a:path>
              <a:moveTo>
                <a:pt x="0" y="1296568"/>
              </a:moveTo>
              <a:lnTo>
                <a:pt x="150763" y="1296568"/>
              </a:lnTo>
              <a:lnTo>
                <a:pt x="150763" y="0"/>
              </a:lnTo>
              <a:lnTo>
                <a:pt x="30152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C176796-EF49-46FD-8633-42D164B9CB73}">
      <dsp:nvSpPr>
        <dsp:cNvPr id="0" name=""/>
        <dsp:cNvSpPr/>
      </dsp:nvSpPr>
      <dsp:spPr>
        <a:xfrm>
          <a:off x="2922293" y="2015978"/>
          <a:ext cx="301527" cy="810355"/>
        </a:xfrm>
        <a:custGeom>
          <a:avLst/>
          <a:gdLst/>
          <a:ahLst/>
          <a:cxnLst/>
          <a:rect l="0" t="0" r="0" b="0"/>
          <a:pathLst>
            <a:path>
              <a:moveTo>
                <a:pt x="0" y="0"/>
              </a:moveTo>
              <a:lnTo>
                <a:pt x="150763" y="0"/>
              </a:lnTo>
              <a:lnTo>
                <a:pt x="150763" y="810355"/>
              </a:lnTo>
              <a:lnTo>
                <a:pt x="301527" y="810355"/>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9BAFD31-E3CB-4FA8-99AB-96E7EB0E984E}">
      <dsp:nvSpPr>
        <dsp:cNvPr id="0" name=""/>
        <dsp:cNvSpPr/>
      </dsp:nvSpPr>
      <dsp:spPr>
        <a:xfrm>
          <a:off x="4731459" y="557338"/>
          <a:ext cx="301527" cy="324142"/>
        </a:xfrm>
        <a:custGeom>
          <a:avLst/>
          <a:gdLst/>
          <a:ahLst/>
          <a:cxnLst/>
          <a:rect l="0" t="0" r="0" b="0"/>
          <a:pathLst>
            <a:path>
              <a:moveTo>
                <a:pt x="0" y="0"/>
              </a:moveTo>
              <a:lnTo>
                <a:pt x="150763" y="0"/>
              </a:lnTo>
              <a:lnTo>
                <a:pt x="150763" y="324142"/>
              </a:lnTo>
              <a:lnTo>
                <a:pt x="301527" y="324142"/>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5E0A907-02DF-4161-B2C6-7DA61140EDCB}">
      <dsp:nvSpPr>
        <dsp:cNvPr id="0" name=""/>
        <dsp:cNvSpPr/>
      </dsp:nvSpPr>
      <dsp:spPr>
        <a:xfrm>
          <a:off x="4731459" y="233196"/>
          <a:ext cx="301527" cy="324142"/>
        </a:xfrm>
        <a:custGeom>
          <a:avLst/>
          <a:gdLst/>
          <a:ahLst/>
          <a:cxnLst/>
          <a:rect l="0" t="0" r="0" b="0"/>
          <a:pathLst>
            <a:path>
              <a:moveTo>
                <a:pt x="0" y="324142"/>
              </a:moveTo>
              <a:lnTo>
                <a:pt x="150763" y="324142"/>
              </a:lnTo>
              <a:lnTo>
                <a:pt x="150763" y="0"/>
              </a:lnTo>
              <a:lnTo>
                <a:pt x="30152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EB649E2A-F76B-419B-A73E-25CF17FF4705}">
      <dsp:nvSpPr>
        <dsp:cNvPr id="0" name=""/>
        <dsp:cNvSpPr/>
      </dsp:nvSpPr>
      <dsp:spPr>
        <a:xfrm>
          <a:off x="2922293" y="557338"/>
          <a:ext cx="301527" cy="1458639"/>
        </a:xfrm>
        <a:custGeom>
          <a:avLst/>
          <a:gdLst/>
          <a:ahLst/>
          <a:cxnLst/>
          <a:rect l="0" t="0" r="0" b="0"/>
          <a:pathLst>
            <a:path>
              <a:moveTo>
                <a:pt x="0" y="1458639"/>
              </a:moveTo>
              <a:lnTo>
                <a:pt x="150763" y="1458639"/>
              </a:lnTo>
              <a:lnTo>
                <a:pt x="150763" y="0"/>
              </a:lnTo>
              <a:lnTo>
                <a:pt x="30152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B66E416-C0EE-4703-8BDE-9E4F1061B92E}">
      <dsp:nvSpPr>
        <dsp:cNvPr id="0" name=""/>
        <dsp:cNvSpPr/>
      </dsp:nvSpPr>
      <dsp:spPr>
        <a:xfrm>
          <a:off x="1414655" y="1786064"/>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Storage system O&amp;M management</a:t>
          </a:r>
        </a:p>
      </dsp:txBody>
      <dsp:txXfrm>
        <a:off x="1414655" y="1786064"/>
        <a:ext cx="1507638" cy="459829"/>
      </dsp:txXfrm>
    </dsp:sp>
    <dsp:sp modelId="{0A262155-848D-4172-BA32-7576A502F23A}">
      <dsp:nvSpPr>
        <dsp:cNvPr id="0" name=""/>
        <dsp:cNvSpPr/>
      </dsp:nvSpPr>
      <dsp:spPr>
        <a:xfrm>
          <a:off x="3223820" y="327424"/>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O&amp;M overview</a:t>
          </a:r>
        </a:p>
      </dsp:txBody>
      <dsp:txXfrm>
        <a:off x="3223820" y="327424"/>
        <a:ext cx="1507638" cy="459829"/>
      </dsp:txXfrm>
    </dsp:sp>
    <dsp:sp modelId="{99D31179-6444-453E-A972-01A2DBB176CC}">
      <dsp:nvSpPr>
        <dsp:cNvPr id="0" name=""/>
        <dsp:cNvSpPr/>
      </dsp:nvSpPr>
      <dsp:spPr>
        <a:xfrm>
          <a:off x="5032986" y="3281"/>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O&amp;M concepts</a:t>
          </a:r>
        </a:p>
      </dsp:txBody>
      <dsp:txXfrm>
        <a:off x="5032986" y="3281"/>
        <a:ext cx="1507638" cy="459829"/>
      </dsp:txXfrm>
    </dsp:sp>
    <dsp:sp modelId="{E0E9933C-7E8C-4927-A205-62357E448A24}">
      <dsp:nvSpPr>
        <dsp:cNvPr id="0" name=""/>
        <dsp:cNvSpPr/>
      </dsp:nvSpPr>
      <dsp:spPr>
        <a:xfrm>
          <a:off x="5032986" y="651566"/>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O&amp;M handling process</a:t>
          </a:r>
        </a:p>
      </dsp:txBody>
      <dsp:txXfrm>
        <a:off x="5032986" y="651566"/>
        <a:ext cx="1507638" cy="459829"/>
      </dsp:txXfrm>
    </dsp:sp>
    <dsp:sp modelId="{527A97A3-E7A2-404D-9272-65B505DFA0FC}">
      <dsp:nvSpPr>
        <dsp:cNvPr id="0" name=""/>
        <dsp:cNvSpPr/>
      </dsp:nvSpPr>
      <dsp:spPr>
        <a:xfrm>
          <a:off x="3223820" y="2596419"/>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Common O&amp;M tools</a:t>
          </a:r>
        </a:p>
      </dsp:txBody>
      <dsp:txXfrm>
        <a:off x="3223820" y="2596419"/>
        <a:ext cx="1507638" cy="459829"/>
      </dsp:txXfrm>
    </dsp:sp>
    <dsp:sp modelId="{9AB85AC8-E0BF-4D4A-9D96-3D63EE9AAD51}">
      <dsp:nvSpPr>
        <dsp:cNvPr id="0" name=""/>
        <dsp:cNvSpPr/>
      </dsp:nvSpPr>
      <dsp:spPr>
        <a:xfrm>
          <a:off x="5032986" y="1299850"/>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DeviceManager</a:t>
          </a:r>
          <a:endParaRPr lang="zh-CN" altLang="en-US" sz="13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032986" y="1299850"/>
        <a:ext cx="1507638" cy="459829"/>
      </dsp:txXfrm>
    </dsp:sp>
    <dsp:sp modelId="{5B4D14B9-CC68-436E-91EA-D77F2444F1FC}">
      <dsp:nvSpPr>
        <dsp:cNvPr id="0" name=""/>
        <dsp:cNvSpPr/>
      </dsp:nvSpPr>
      <dsp:spPr>
        <a:xfrm>
          <a:off x="5032986" y="1948135"/>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SmartKit</a:t>
          </a:r>
          <a:endParaRPr lang="zh-CN" altLang="en-US" sz="13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032986" y="1948135"/>
        <a:ext cx="1507638" cy="459829"/>
      </dsp:txXfrm>
    </dsp:sp>
    <dsp:sp modelId="{22671444-1F7C-4DF1-9285-D60FC6109B41}">
      <dsp:nvSpPr>
        <dsp:cNvPr id="0" name=""/>
        <dsp:cNvSpPr/>
      </dsp:nvSpPr>
      <dsp:spPr>
        <a:xfrm>
          <a:off x="5032986" y="2596419"/>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eSight</a:t>
          </a:r>
          <a:endParaRPr lang="zh-CN" altLang="en-US" sz="13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032986" y="2596419"/>
        <a:ext cx="1507638" cy="459829"/>
      </dsp:txXfrm>
    </dsp:sp>
    <dsp:sp modelId="{DB3044F8-8814-4BE6-97EF-3784BFD838C3}">
      <dsp:nvSpPr>
        <dsp:cNvPr id="0" name=""/>
        <dsp:cNvSpPr/>
      </dsp:nvSpPr>
      <dsp:spPr>
        <a:xfrm>
          <a:off x="5032986" y="3244704"/>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DME Storage</a:t>
          </a:r>
          <a:endParaRPr lang="zh-CN" altLang="en-US" sz="13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032986" y="3244704"/>
        <a:ext cx="1507638" cy="459829"/>
      </dsp:txXfrm>
    </dsp:sp>
    <dsp:sp modelId="{9E18164C-A6A6-44BE-9572-26D67D6E1914}">
      <dsp:nvSpPr>
        <dsp:cNvPr id="0" name=""/>
        <dsp:cNvSpPr/>
      </dsp:nvSpPr>
      <dsp:spPr>
        <a:xfrm>
          <a:off x="5032986" y="3892988"/>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eService</a:t>
          </a:r>
          <a:endParaRPr lang="zh-CN" altLang="en-US" sz="1300" kern="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dsp:txBody>
      <dsp:txXfrm>
        <a:off x="5032986" y="3892988"/>
        <a:ext cx="1507638" cy="459829"/>
      </dsp:txXfrm>
    </dsp:sp>
    <dsp:sp modelId="{C772420A-039D-4285-8CFD-043F1F423905}">
      <dsp:nvSpPr>
        <dsp:cNvPr id="0" name=""/>
        <dsp:cNvSpPr/>
      </dsp:nvSpPr>
      <dsp:spPr>
        <a:xfrm>
          <a:off x="3223820" y="3244704"/>
          <a:ext cx="1507638" cy="45982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sz="1300" u="none" kern="1200">
              <a:solidFill>
                <a:schemeClr val="tx1"/>
              </a:solidFill>
            </a:rPr>
            <a:t>Common O&amp;M scenarios</a:t>
          </a:r>
        </a:p>
      </dsp:txBody>
      <dsp:txXfrm>
        <a:off x="3223820" y="3244704"/>
        <a:ext cx="1507638" cy="4598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9/28/2022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latin typeface="Huawei Sans" panose="020C0503030203020204" pitchFamily="34" charset="0"/>
            </a:endParaRPr>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幻灯片图像占位符 7"/>
          <p:cNvSpPr>
            <a:spLocks noGrp="1" noRot="1" noChangeAspect="1"/>
          </p:cNvSpPr>
          <p:nvPr>
            <p:ph type="sldImg"/>
          </p:nvPr>
        </p:nvSpPr>
        <p:spPr>
          <a:xfrm>
            <a:off x="742950" y="717550"/>
            <a:ext cx="5557838" cy="3125788"/>
          </a:xfrm>
        </p:spPr>
      </p:sp>
      <p:sp>
        <p:nvSpPr>
          <p:cNvPr id="9" name="备注占位符 8"/>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22559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Request for Change (RFC)</a:t>
            </a:r>
          </a:p>
          <a:p>
            <a:r>
              <a:rPr u="none">
                <a:latin typeface="Huawei Sans" panose="020C0503030203020204" pitchFamily="34" charset="0"/>
              </a:rPr>
              <a:t>Post implementation review (PIR)</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5222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Configuration item (CI)</a:t>
            </a:r>
          </a:p>
          <a:p>
            <a:r>
              <a:rPr u="none">
                <a:latin typeface="Huawei Sans" panose="020C0503030203020204" pitchFamily="34" charset="0"/>
              </a:rPr>
              <a:t>Forward Schedule of Changes (FSC)</a:t>
            </a:r>
          </a:p>
          <a:p>
            <a:r>
              <a:rPr u="none">
                <a:latin typeface="Huawei Sans" panose="020C0503030203020204" pitchFamily="34" charset="0"/>
              </a:rPr>
              <a:t>Change Advisory Board (CAB)</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06320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0804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In configuration management, the most basic information unit is configuration items (CIs). All software, hardware, and documents, such as change requests, services, servers, environments, devices, network facilities, desktop computers, mobile devices, application systems, protocols, and telecom services, can be called configuration items.</a:t>
            </a:r>
          </a:p>
          <a:p>
            <a:r>
              <a:rPr u="none">
                <a:latin typeface="Huawei Sans" panose="020C0503030203020204" pitchFamily="34" charset="0"/>
              </a:rPr>
              <a:t>The CMDB stores not only the configuration information of specific components in the IT infrastructure, but also the relationship between CIs.</a:t>
            </a:r>
          </a:p>
          <a:p>
            <a:r>
              <a:rPr u="none">
                <a:latin typeface="Huawei Sans" panose="020C0503030203020204" pitchFamily="34" charset="0"/>
              </a:rPr>
              <a:t>Configuration management is different from IT asset management. The latter is a measurement process used to control and manage the depreciation process of assets that exceed a certain value. It records the acquisition time, purchase price, depreciation period, depreciation method, and status and location of assets. Apart from the information about CIs, configuration management also records the relationships between CIs, standards and authorization of CIs, and the current status and changes of CIs.</a:t>
            </a:r>
          </a:p>
        </p:txBody>
      </p:sp>
      <p:sp>
        <p:nvSpPr>
          <p:cNvPr id="7" name="幻灯片图像占位符 6"/>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66242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13351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420394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70587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405860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DeviceManager: single-device O&amp;M software.</a:t>
            </a:r>
          </a:p>
          <a:p>
            <a:r>
              <a:rPr u="none">
                <a:latin typeface="Huawei Sans" panose="020C0503030203020204" pitchFamily="34" charset="0"/>
              </a:rPr>
              <a:t>SmartKit: a professional tool for Huawei technical support engineers, involving compatibility evaluation, planning and design, one-click fault information collection, inspection, upgrade, and FRU replacement.</a:t>
            </a:r>
          </a:p>
          <a:p>
            <a:r>
              <a:rPr u="none">
                <a:latin typeface="Huawei Sans" panose="020C0503030203020204" pitchFamily="34" charset="0"/>
              </a:rPr>
              <a:t>eSight: a customer-oriented multi-device maintenance suite that features fault monitoring and visualized O&amp;M.</a:t>
            </a:r>
          </a:p>
          <a:p>
            <a:r>
              <a:rPr u="none">
                <a:latin typeface="Huawei Sans" panose="020C0503030203020204" pitchFamily="34" charset="0"/>
              </a:rPr>
              <a:t>DME: customer-oriented software that manages storage resources in a unified manner, orchestrates service catalogs, and provides storage services and data application services on demand.</a:t>
            </a:r>
          </a:p>
          <a:p>
            <a:r>
              <a:rPr u="none">
                <a:latin typeface="Huawei Sans" panose="020C0503030203020204" pitchFamily="34" charset="0"/>
              </a:rPr>
              <a:t>eService client: deployed in the customer's equipment room. It detects storage device exceptions in real time and notifies the Huawei maintenance center of the exceptions.</a:t>
            </a:r>
          </a:p>
          <a:p>
            <a:r>
              <a:rPr u="none">
                <a:latin typeface="Huawei Sans" panose="020C0503030203020204" pitchFamily="34" charset="0"/>
              </a:rPr>
              <a:t>eService cloud platform: deployed in the Huawei maintenance center to monitor devices on the entire network in real time, changing passive maintenance to proactive maintenance and even achieving agent maintenance.</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49451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39386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12965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SmartKit is a unified desktop management platform for all IT tools. It integrates various tools required for deploying, maintaining, and upgrading IT devices, helping product users, and service and maintenance engineers perform precise operations on these devices, improving work efficiency.</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2577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Device: indicates the management entry where you can add the IT device you want to maintain.</a:t>
            </a:r>
          </a:p>
          <a:p>
            <a:pPr lvl="1"/>
            <a:r>
              <a:rPr u="none">
                <a:latin typeface="Huawei Sans" panose="020C0503030203020204" pitchFamily="34" charset="0"/>
              </a:rPr>
              <a:t>Devices are added at a time and shared by multiple tools and scenarios.</a:t>
            </a:r>
          </a:p>
          <a:p>
            <a:pPr lvl="1"/>
            <a:r>
              <a:rPr u="none">
                <a:latin typeface="Huawei Sans" panose="020C0503030203020204" pitchFamily="34" charset="0"/>
              </a:rPr>
              <a:t>Devices are imported/exported in a batch. You do not need to manually input information each time.</a:t>
            </a:r>
          </a:p>
          <a:p>
            <a:r>
              <a:rPr u="none">
                <a:latin typeface="Huawei Sans" panose="020C0503030203020204" pitchFamily="34" charset="0"/>
              </a:rPr>
              <a:t>Typical application scenarios of SmartKit are as follows:</a:t>
            </a:r>
          </a:p>
          <a:p>
            <a:pPr lvl="1"/>
            <a:r>
              <a:rPr u="none">
                <a:latin typeface="Huawei Sans" panose="020C0503030203020204" pitchFamily="34" charset="0"/>
              </a:rPr>
              <a:t>Site Deployment Delivery (installation and deployment): performs deployment checks in a standard manner to ensure the normal running of equipment after the deployment.</a:t>
            </a:r>
          </a:p>
          <a:p>
            <a:pPr lvl="1"/>
            <a:r>
              <a:rPr u="none">
                <a:latin typeface="Huawei Sans" panose="020C0503030203020204" pitchFamily="34" charset="0"/>
              </a:rPr>
              <a:t>Routine Maintenance: You can perform routine inspection and maintenance on devices based on the process guide.</a:t>
            </a:r>
          </a:p>
          <a:p>
            <a:pPr lvl="1"/>
            <a:r>
              <a:rPr u="none">
                <a:latin typeface="Huawei Sans" panose="020C0503030203020204" pitchFamily="34" charset="0"/>
              </a:rPr>
              <a:t>Upgrade/Patch Installation: You can upgrade devices and install patches based on the process guide to improve upgrade efficiency.</a:t>
            </a:r>
          </a:p>
          <a:p>
            <a:pPr lvl="1"/>
            <a:r>
              <a:rPr u="none">
                <a:latin typeface="Huawei Sans" panose="020C0503030203020204" pitchFamily="34" charset="0"/>
              </a:rPr>
              <a:t>Capacity Expansion: improves device performance or expands system capacity.</a:t>
            </a:r>
          </a:p>
          <a:p>
            <a:pPr lvl="1"/>
            <a:r>
              <a:rPr u="none">
                <a:latin typeface="Huawei Sans" panose="020C0503030203020204" pitchFamily="34" charset="0"/>
              </a:rPr>
              <a:t>Parts Replacement: replaces faulty FRUs by following the wizard.</a:t>
            </a:r>
          </a:p>
          <a:p>
            <a:pPr lvl="1"/>
            <a:r>
              <a:rPr u="none">
                <a:latin typeface="Huawei Sans" panose="020C0503030203020204" pitchFamily="34" charset="0"/>
              </a:rPr>
              <a:t>Troubleshooting: enables you to quickly locate and solve common problems and faults of Huawei storage devices.</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9116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410805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82151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Multi-vendor device adaptation for unified network-wide device management</a:t>
            </a:r>
          </a:p>
          <a:p>
            <a:pPr lvl="1"/>
            <a:r>
              <a:rPr u="none" dirty="0" err="1">
                <a:latin typeface="Huawei Sans" panose="020C0503030203020204" pitchFamily="34" charset="0"/>
              </a:rPr>
              <a:t>eSight</a:t>
            </a:r>
            <a:r>
              <a:rPr u="none" dirty="0">
                <a:latin typeface="Huawei Sans" panose="020C0503030203020204" pitchFamily="34" charset="0"/>
              </a:rPr>
              <a:t> provides unified management of Huawei servers, storage devices, virtualization devices, switches, routers, WLAN devices, firewalls, PON devices, </a:t>
            </a:r>
            <a:r>
              <a:rPr u="none" dirty="0" err="1">
                <a:latin typeface="Huawei Sans" panose="020C0503030203020204" pitchFamily="34" charset="0"/>
              </a:rPr>
              <a:t>eLTE</a:t>
            </a:r>
            <a:r>
              <a:rPr u="none" dirty="0">
                <a:latin typeface="Huawei Sans" panose="020C0503030203020204" pitchFamily="34" charset="0"/>
              </a:rPr>
              <a:t> devices, unified communications devices, telepresence devices, </a:t>
            </a:r>
            <a:r>
              <a:rPr lang="en-US" altLang="zh-CN" dirty="0">
                <a:solidFill>
                  <a:schemeClr val="tx1"/>
                </a:solidFill>
                <a:latin typeface="Huawei Sans" panose="020C0503030203020204" pitchFamily="34" charset="0"/>
              </a:rPr>
              <a:t>intelligent vision</a:t>
            </a:r>
            <a:r>
              <a:rPr u="none" dirty="0">
                <a:latin typeface="Huawei Sans" panose="020C0503030203020204" pitchFamily="34" charset="0"/>
              </a:rPr>
              <a:t> devices, application systems, and equipment room facilities, and pre-integrates capabilities to manage mainstream devices from third parties such as HP, Cisco, and H3C.</a:t>
            </a:r>
          </a:p>
          <a:p>
            <a:r>
              <a:rPr u="none" dirty="0">
                <a:latin typeface="Huawei Sans" panose="020C0503030203020204" pitchFamily="34" charset="0"/>
              </a:rPr>
              <a:t>Component-based architecture for on-demand construction of enterprise O&amp;M platforms</a:t>
            </a:r>
          </a:p>
          <a:p>
            <a:pPr lvl="1"/>
            <a:r>
              <a:rPr u="none" dirty="0">
                <a:latin typeface="Huawei Sans" panose="020C0503030203020204" pitchFamily="34" charset="0"/>
              </a:rPr>
              <a:t>Using a component-based architecture, </a:t>
            </a:r>
            <a:r>
              <a:rPr u="none" dirty="0" err="1">
                <a:latin typeface="Huawei Sans" panose="020C0503030203020204" pitchFamily="34" charset="0"/>
              </a:rPr>
              <a:t>eSight</a:t>
            </a:r>
            <a:r>
              <a:rPr u="none" dirty="0">
                <a:latin typeface="Huawei Sans" panose="020C0503030203020204" pitchFamily="34" charset="0"/>
              </a:rPr>
              <a:t> provides various components on the unified </a:t>
            </a:r>
            <a:r>
              <a:rPr u="none" dirty="0" err="1">
                <a:latin typeface="Huawei Sans" panose="020C0503030203020204" pitchFamily="34" charset="0"/>
              </a:rPr>
              <a:t>eSight</a:t>
            </a:r>
            <a:r>
              <a:rPr u="none" dirty="0">
                <a:latin typeface="Huawei Sans" panose="020C0503030203020204" pitchFamily="34" charset="0"/>
              </a:rPr>
              <a:t> management platform. Customers can select required components based on the site requirements.</a:t>
            </a:r>
          </a:p>
          <a:p>
            <a:r>
              <a:rPr u="none" dirty="0">
                <a:latin typeface="Huawei Sans" panose="020C0503030203020204" pitchFamily="34" charset="0"/>
              </a:rPr>
              <a:t>Lightweight design and web client for lower system maintenance and upgrade costs</a:t>
            </a:r>
          </a:p>
          <a:p>
            <a:pPr lvl="1"/>
            <a:r>
              <a:rPr u="none" dirty="0" err="1">
                <a:latin typeface="Huawei Sans" panose="020C0503030203020204" pitchFamily="34" charset="0"/>
              </a:rPr>
              <a:t>eSight</a:t>
            </a:r>
            <a:r>
              <a:rPr u="none" dirty="0">
                <a:latin typeface="Huawei Sans" panose="020C0503030203020204" pitchFamily="34" charset="0"/>
              </a:rPr>
              <a:t> uses the browser/server (B/S) architecture, which allows users to access the </a:t>
            </a:r>
            <a:r>
              <a:rPr u="none" dirty="0" err="1">
                <a:latin typeface="Huawei Sans" panose="020C0503030203020204" pitchFamily="34" charset="0"/>
              </a:rPr>
              <a:t>eSight</a:t>
            </a:r>
            <a:r>
              <a:rPr u="none" dirty="0">
                <a:latin typeface="Huawei Sans" panose="020C0503030203020204" pitchFamily="34" charset="0"/>
              </a:rPr>
              <a:t> client anytime anywhere without installing any plug-in. When the system is upgraded or maintained, the software needs to be upgraded only on the server, reducing the system maintenance and upgrade cost.</a:t>
            </a:r>
            <a:endParaRPr lang="zh-CN" altLang="en-US" dirty="0">
              <a:latin typeface="Huawei Sans" panose="020C0503030203020204" pitchFamily="34" charset="0"/>
            </a:endParaRPr>
          </a:p>
        </p:txBody>
      </p:sp>
      <p:sp>
        <p:nvSpPr>
          <p:cNvPr id="7" name="幻灯片图像占位符 6"/>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7576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4035407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As a large number of Huawei IT products such as storage devices, servers, and cloud computing products are put into use, users have increasingly high requirements on the troubleshooting efficiency. In traditional service support mode, technical support personnel provide local services manually. Faults may not be detected in a timely manner and information may not be delivered correctly. The eService cloud intelligent management system (eService for short) integrates the cloud-based management, remote maintenance, automatic service request (SR) creation, and prediction and prevention functions to improve user O&amp;M capabilities and takes planned maintenance actions to prevent potential risks.</a:t>
            </a:r>
          </a:p>
          <a:p>
            <a:pPr lvl="1"/>
            <a:r>
              <a:rPr u="none">
                <a:latin typeface="Huawei Sans" panose="020C0503030203020204" pitchFamily="34" charset="0"/>
              </a:rPr>
              <a:t>eService provides a self-service intelligent O&amp;M system for customers, aiming for precise customized information services.</a:t>
            </a:r>
          </a:p>
          <a:p>
            <a:pPr lvl="1"/>
            <a:r>
              <a:rPr u="none">
                <a:latin typeface="Huawei Sans" panose="020C0503030203020204" pitchFamily="34" charset="0"/>
              </a:rPr>
              <a:t>Based on HUAWEI CLOUD, the eService cloud system drives IT O&amp;M activities through big data analysis and AI technologies to identify faults in advance, simplify O&amp;M, and improve O&amp;M efficiency.</a:t>
            </a:r>
          </a:p>
          <a:p>
            <a:pPr lvl="1"/>
            <a:r>
              <a:rPr u="none">
                <a:latin typeface="Huawei Sans" panose="020C0503030203020204" pitchFamily="34" charset="0"/>
              </a:rPr>
              <a:t>Data is encrypted for secure transmission. eService can access the customer's system only after being authorized by the customer.</a:t>
            </a:r>
          </a:p>
          <a:p>
            <a:pPr lvl="1"/>
            <a:r>
              <a:rPr u="none">
                <a:latin typeface="Huawei Sans" panose="020C0503030203020204" pitchFamily="34" charset="0"/>
              </a:rPr>
              <a:t>eService provides 24/7 secure, reliable, and proactive O&amp;M services. SRs can be automatically created.</a:t>
            </a:r>
          </a:p>
          <a:p>
            <a:pPr lvl="1"/>
            <a:r>
              <a:rPr u="none">
                <a:latin typeface="Huawei Sans" panose="020C0503030203020204" pitchFamily="34" charset="0"/>
              </a:rPr>
              <a:t>Customers can use any PC to access eService at any time and place to view device information.</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855995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eService enables the client to work with the cloud system.</a:t>
            </a:r>
          </a:p>
          <a:p>
            <a:pPr lvl="1"/>
            <a:r>
              <a:rPr u="none">
                <a:latin typeface="Huawei Sans" panose="020C0503030203020204" pitchFamily="34" charset="0"/>
              </a:rPr>
              <a:t>eService client: It is deployed on the customer side.</a:t>
            </a:r>
          </a:p>
          <a:p>
            <a:pPr lvl="2"/>
            <a:r>
              <a:rPr u="none">
                <a:latin typeface="Huawei Sans" panose="020C0503030203020204" pitchFamily="34" charset="0"/>
              </a:rPr>
              <a:t>It collects customer device alarms and sends them to the eService cloud system in a timely manner to implement remote maintenance functions, such as remote inspection and remote log collection.</a:t>
            </a:r>
          </a:p>
          <a:p>
            <a:pPr lvl="1"/>
            <a:r>
              <a:rPr u="none">
                <a:latin typeface="Huawei Sans" panose="020C0503030203020204" pitchFamily="34" charset="0"/>
              </a:rPr>
              <a:t>eService cloud system: It is deployed in the Huawei technical support center.</a:t>
            </a:r>
          </a:p>
          <a:p>
            <a:pPr lvl="2"/>
            <a:r>
              <a:rPr u="none">
                <a:latin typeface="Huawei Sans" panose="020C0503030203020204" pitchFamily="34" charset="0"/>
              </a:rPr>
              <a:t>The eService cloud system receives device alarms from the eService client in 24/7 mode, automatically notifies Huawei technical support personnel to handle the alarms in a timely manner, and supports automatic inspection and log collection for devices on the customer side.</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20479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88594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151914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Based on the list of maintenance items and periods, the system administrator can learn the device environment and device status. If an exception occurs, the system administrator can handle the exception and maintain devices in a timely manner to ensure the continuous and healthy running of the storage system.</a:t>
            </a:r>
            <a:endParaRPr lang="en-US" altLang="zh-CN">
              <a:latin typeface="Huawei Sans" panose="020C0503030203020204" pitchFamily="34" charset="0"/>
            </a:endParaRPr>
          </a:p>
          <a:p>
            <a:r>
              <a:rPr u="none">
                <a:latin typeface="Huawei Sans" panose="020C0503030203020204" pitchFamily="34" charset="0"/>
              </a:rPr>
              <a:t>Based on the maintenance frequency and maintenance items, maintenance items are classified into the following types: initial maintenance items, daily maintenance items, and weekly maintenance items.</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046037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682588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2235588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Inspection using tools:</a:t>
            </a:r>
            <a:endParaRPr lang="en-US" altLang="zh-CN">
              <a:latin typeface="Huawei Sans" panose="020C0503030203020204" pitchFamily="34" charset="0"/>
            </a:endParaRPr>
          </a:p>
          <a:p>
            <a:pPr lvl="1"/>
            <a:r>
              <a:rPr u="none">
                <a:latin typeface="Huawei Sans" panose="020C0503030203020204" pitchFamily="34" charset="0"/>
              </a:rPr>
              <a:t>You can use SmartKit or DeviceManager to inspect storage devices.</a:t>
            </a:r>
            <a:endParaRPr lang="en-US" altLang="zh-CN">
              <a:latin typeface="Huawei Sans" panose="020C0503030203020204" pitchFamily="34" charset="0"/>
            </a:endParaRPr>
          </a:p>
          <a:p>
            <a:pPr lvl="1"/>
            <a:r>
              <a:rPr u="none">
                <a:latin typeface="Huawei Sans" panose="020C0503030203020204" pitchFamily="34" charset="0"/>
              </a:rPr>
              <a:t>If no inspection tool is installed, you can use the CLI to check the health status and operating status of a switch.</a:t>
            </a:r>
            <a:endParaRPr lang="en-US" altLang="zh-CN">
              <a:latin typeface="Huawei Sans" panose="020C0503030203020204" pitchFamily="34" charset="0"/>
            </a:endParaRPr>
          </a:p>
          <a:p>
            <a:r>
              <a:rPr u="none">
                <a:latin typeface="Huawei Sans" panose="020C0503030203020204" pitchFamily="34" charset="0"/>
              </a:rPr>
              <a:t>Manual inspection:</a:t>
            </a:r>
            <a:endParaRPr lang="en-US" altLang="zh-CN">
              <a:latin typeface="Huawei Sans" panose="020C0503030203020204" pitchFamily="34" charset="0"/>
            </a:endParaRPr>
          </a:p>
          <a:p>
            <a:pPr lvl="1"/>
            <a:r>
              <a:rPr u="none">
                <a:latin typeface="Huawei Sans" panose="020C0503030203020204" pitchFamily="34" charset="0"/>
              </a:rPr>
              <a:t>Maintenance engineers perform routine maintenance on site to check the environment room condition, cabinet condition, and device running indicators. In this way, they can proactively understand the device running status and discover exceptions.</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573676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4045856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0427894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latin typeface="Huawei Sans" panose="020C0503030203020204" pitchFamily="34" charset="0"/>
              </a:rPr>
              <a:t>The following indicators are used to measure the performance of a storage system:</a:t>
            </a:r>
          </a:p>
          <a:p>
            <a:pPr lvl="1"/>
            <a:r>
              <a:rPr u="none" dirty="0">
                <a:latin typeface="Huawei Sans" panose="020C0503030203020204" pitchFamily="34" charset="0"/>
              </a:rPr>
              <a:t>IOPS indicates the number of processed I/</a:t>
            </a:r>
            <a:r>
              <a:rPr u="none" dirty="0" err="1">
                <a:latin typeface="Huawei Sans" panose="020C0503030203020204" pitchFamily="34" charset="0"/>
              </a:rPr>
              <a:t>Os</a:t>
            </a:r>
            <a:r>
              <a:rPr u="none" dirty="0">
                <a:latin typeface="Huawei Sans" panose="020C0503030203020204" pitchFamily="34" charset="0"/>
              </a:rPr>
              <a:t> per second. It measures the I/O processing capability of a storage system. It is a major performance indicator for online transaction processing (OLTP) services.</a:t>
            </a:r>
          </a:p>
          <a:p>
            <a:pPr lvl="1"/>
            <a:r>
              <a:rPr u="none" dirty="0">
                <a:latin typeface="Huawei Sans" panose="020C0503030203020204" pitchFamily="34" charset="0"/>
              </a:rPr>
              <a:t>Bandwidth indicates the amount of data that can be processed per second, and the basic unit is MB/s or GB/s. It measures the storage system throughput. It is a major performance indicator for online analytical processing (OLAP), media asset, and </a:t>
            </a:r>
            <a:r>
              <a:rPr lang="en-US" u="none" dirty="0">
                <a:latin typeface="Huawei Sans" panose="020C0503030203020204" pitchFamily="34" charset="0"/>
              </a:rPr>
              <a:t>intelligent</a:t>
            </a:r>
            <a:r>
              <a:rPr lang="en-US" u="none" baseline="0" dirty="0">
                <a:latin typeface="Huawei Sans" panose="020C0503030203020204" pitchFamily="34" charset="0"/>
              </a:rPr>
              <a:t> vision</a:t>
            </a:r>
            <a:r>
              <a:rPr u="none" dirty="0">
                <a:latin typeface="Huawei Sans" panose="020C0503030203020204" pitchFamily="34" charset="0"/>
              </a:rPr>
              <a:t> services.</a:t>
            </a:r>
          </a:p>
          <a:p>
            <a:pPr lvl="1"/>
            <a:r>
              <a:rPr u="none" dirty="0">
                <a:latin typeface="Huawei Sans" panose="020C0503030203020204" pitchFamily="34" charset="0"/>
              </a:rPr>
              <a:t>Latency indicates the time duration from the initiation of an I/O request to the completion of I/O request processing. The basic unit is </a:t>
            </a:r>
            <a:r>
              <a:rPr u="none" dirty="0" err="1">
                <a:latin typeface="Huawei Sans" panose="020C0503030203020204" pitchFamily="34" charset="0"/>
              </a:rPr>
              <a:t>ms.</a:t>
            </a:r>
            <a:r>
              <a:rPr u="none" dirty="0">
                <a:latin typeface="Huawei Sans" panose="020C0503030203020204" pitchFamily="34" charset="0"/>
              </a:rPr>
              <a:t> Common indicators include the average response time and maximum response time. For example, the latency must be less than 10 </a:t>
            </a:r>
            <a:r>
              <a:rPr u="none" dirty="0" err="1">
                <a:latin typeface="Huawei Sans" panose="020C0503030203020204" pitchFamily="34" charset="0"/>
              </a:rPr>
              <a:t>ms</a:t>
            </a:r>
            <a:r>
              <a:rPr u="none" dirty="0">
                <a:latin typeface="Huawei Sans" panose="020C0503030203020204" pitchFamily="34" charset="0"/>
              </a:rPr>
              <a:t> for OLTP services and less than 30 </a:t>
            </a:r>
            <a:r>
              <a:rPr u="none" dirty="0" err="1">
                <a:latin typeface="Huawei Sans" panose="020C0503030203020204" pitchFamily="34" charset="0"/>
              </a:rPr>
              <a:t>ms</a:t>
            </a:r>
            <a:r>
              <a:rPr u="none" dirty="0">
                <a:latin typeface="Huawei Sans" panose="020C0503030203020204" pitchFamily="34" charset="0"/>
              </a:rPr>
              <a:t> for the virtual desktop infrastructure (VDI) scenario. The latency requirements for video on demand (VOD) and </a:t>
            </a:r>
            <a:r>
              <a:rPr lang="en-US" altLang="zh-CN" u="none" dirty="0">
                <a:latin typeface="Huawei Sans" panose="020C0503030203020204" pitchFamily="34" charset="0"/>
              </a:rPr>
              <a:t>intelligent</a:t>
            </a:r>
            <a:r>
              <a:rPr lang="en-US" altLang="zh-CN" u="none" baseline="0" dirty="0">
                <a:latin typeface="Huawei Sans" panose="020C0503030203020204" pitchFamily="34" charset="0"/>
              </a:rPr>
              <a:t> vision</a:t>
            </a:r>
            <a:r>
              <a:rPr u="none" dirty="0">
                <a:latin typeface="Huawei Sans" panose="020C0503030203020204" pitchFamily="34" charset="0"/>
              </a:rPr>
              <a:t> services vary with bit rates.</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37621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708336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007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58139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551058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Field Replaceable Units (FRUs) are components that engineers can replace at the deployment site by referring to the operation guide.</a:t>
            </a:r>
            <a:endParaRPr lang="en-US" altLang="zh-CN">
              <a:latin typeface="Huawei Sans" panose="020C0503030203020204" pitchFamily="34" charset="0"/>
            </a:endParaRPr>
          </a:p>
          <a:p>
            <a:r>
              <a:rPr u="none">
                <a:latin typeface="Huawei Sans" panose="020C0503030203020204" pitchFamily="34" charset="0"/>
              </a:rPr>
              <a:t>Customer Replaceable Units (CRUs) are components that customers can replace at the deployment site by referring to the operation guides of CRUs.</a:t>
            </a:r>
            <a:endParaRPr lang="en-US" altLang="zh-CN"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274392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94594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051877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8354442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862585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r>
              <a:rPr u="none">
                <a:latin typeface="Huawei Sans" panose="020C0503030203020204" pitchFamily="34" charset="0"/>
              </a:rPr>
              <a:t>Answer:</a:t>
            </a:r>
            <a:endParaRPr lang="en-US" altLang="zh-CN" dirty="0">
              <a:latin typeface="Huawei Sans" panose="020C0503030203020204" pitchFamily="34" charset="0"/>
            </a:endParaRPr>
          </a:p>
          <a:p>
            <a:pPr lvl="1"/>
            <a:r>
              <a:rPr u="none">
                <a:latin typeface="Huawei Sans" panose="020C0503030203020204" pitchFamily="34" charset="0"/>
              </a:rPr>
              <a:t>ABCD</a:t>
            </a:r>
          </a:p>
          <a:p>
            <a:pPr lvl="1"/>
            <a:r>
              <a:rPr u="none">
                <a:latin typeface="Huawei Sans" panose="020C0503030203020204" pitchFamily="34" charset="0"/>
              </a:rPr>
              <a:t>T</a:t>
            </a:r>
            <a:endParaRPr lang="zh-CN" altLang="en-US" dirty="0">
              <a:latin typeface="Huawei Sans" panose="020C0503030203020204" pitchFamily="34" charset="0"/>
            </a:endParaRP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3109855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841360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Popular tools:</a:t>
            </a:r>
          </a:p>
          <a:p>
            <a:pPr lvl="1"/>
            <a:r>
              <a:rPr u="none">
                <a:latin typeface="Huawei Sans" panose="020C0503030203020204" pitchFamily="34" charset="0"/>
              </a:rPr>
              <a:t>HedEx Lite: Huawei product document management tool, which allows users to browse, search for, update, and manage product documentation.</a:t>
            </a:r>
          </a:p>
          <a:p>
            <a:pPr lvl="1"/>
            <a:r>
              <a:rPr u="none">
                <a:latin typeface="Huawei Sans" panose="020C0503030203020204" pitchFamily="34" charset="0"/>
              </a:rPr>
              <a:t>eStor: A graphical storage simulation platform. It simulates Huawei OceanStor all-flash storage systems to help ICT practitioners and users quickly get familiar with Huawei storage products and master the operations and configuration for related products.</a:t>
            </a:r>
          </a:p>
          <a:p>
            <a:pPr lvl="1"/>
            <a:r>
              <a:rPr u="none">
                <a:latin typeface="Huawei Sans" panose="020C0503030203020204" pitchFamily="34" charset="0"/>
              </a:rPr>
              <a:t>Network documentation tool center: The documentation tool for network products is a good assistant for bidding support, network planning, project delivery, and upgrade and maintenance.</a:t>
            </a:r>
          </a:p>
          <a:p>
            <a:pPr lvl="1"/>
            <a:r>
              <a:rPr u="none">
                <a:latin typeface="Huawei Sans" panose="020C0503030203020204" pitchFamily="34" charset="0"/>
              </a:rPr>
              <a:t>Information query assistant: Provides command and alarm information query for Huawei products.</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55190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7880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幻灯片图像占位符 5"/>
          <p:cNvSpPr>
            <a:spLocks noGrp="1" noRot="1" noChangeAspect="1"/>
          </p:cNvSpPr>
          <p:nvPr>
            <p:ph type="sldImg"/>
          </p:nvPr>
        </p:nvSpPr>
        <p:spPr>
          <a:xfrm>
            <a:off x="742950" y="717550"/>
            <a:ext cx="5557838" cy="3125788"/>
          </a:xfrm>
        </p:spPr>
      </p:sp>
      <p:sp>
        <p:nvSpPr>
          <p:cNvPr id="7" name="备注占位符 6"/>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119631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O&amp;M provides technical assurance for products to deliver quality services. Its definition varies with companies and business stages.</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84828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89161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Service Level Agreement (SLA)</a:t>
            </a: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6599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latin typeface="Huawei Sans" panose="020C0503030203020204" pitchFamily="34" charset="0"/>
              </a:rPr>
              <a:t>Configuration management database (CMDB)</a:t>
            </a: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053896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a:prstGeom prst="rect">
            <a:avLst/>
          </a:prstGeo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58413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290077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197047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3" y="1484312"/>
            <a:ext cx="1129347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506209256"/>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2" y="447468"/>
            <a:ext cx="1129347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2" y="1052514"/>
            <a:ext cx="1129347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325037688"/>
      </p:ext>
    </p:extLst>
  </p:cSld>
  <p:clrMapOvr>
    <a:masterClrMapping/>
  </p:clrMapOvr>
  <p:extLst mod="1">
    <p:ext uri="{DCECCB84-F9BA-43D5-87BE-67443E8EF086}">
      <p15:sldGuideLst xmlns:p15="http://schemas.microsoft.com/office/powerpoint/2012/main">
        <p15:guide id="1" orient="horz" pos="595">
          <p15:clr>
            <a:srgbClr val="FBAE40"/>
          </p15:clr>
        </p15:guide>
        <p15:guide id="2" orient="horz" pos="66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188301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2652581443"/>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905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a:t>单击此处添加文本</a:t>
            </a:r>
            <a:endParaRPr lang="en-US" dirty="0"/>
          </a:p>
        </p:txBody>
      </p:sp>
    </p:spTree>
    <p:extLst>
      <p:ext uri="{BB962C8B-B14F-4D97-AF65-F5344CB8AC3E}">
        <p14:creationId xmlns:p14="http://schemas.microsoft.com/office/powerpoint/2010/main" val="1238390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1501018781"/>
              </p:ext>
            </p:extLst>
          </p:nvPr>
        </p:nvGraphicFramePr>
        <p:xfrm>
          <a:off x="1007140" y="1398424"/>
          <a:ext cx="10194260"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08462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4023298113"/>
              </p:ext>
            </p:extLst>
          </p:nvPr>
        </p:nvGraphicFramePr>
        <p:xfrm>
          <a:off x="1007140" y="2920836"/>
          <a:ext cx="10177327" cy="303847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067692">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New/Update</a:t>
                      </a:r>
                      <a:endParaRPr kumimoji="1" lang="zh-CN" altLang="en-US"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969626"/>
            <a:ext cx="311903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969626"/>
            <a:ext cx="1967450"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969626"/>
            <a:ext cx="302315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969626"/>
            <a:ext cx="2084625" cy="504887"/>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51779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51779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11" name="文本占位符 7"/>
          <p:cNvSpPr>
            <a:spLocks noGrp="1"/>
          </p:cNvSpPr>
          <p:nvPr>
            <p:ph type="body" sz="quarter" idx="15" hasCustomPrompt="1"/>
          </p:nvPr>
        </p:nvSpPr>
        <p:spPr>
          <a:xfrm>
            <a:off x="6093619" y="351779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481792"/>
            <a:ext cx="2056050"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29" y="368661"/>
            <a:ext cx="4211541" cy="479425"/>
          </a:xfrm>
          <a:prstGeom prst="rect">
            <a:avLst/>
          </a:prstGeom>
          <a:noFill/>
          <a:ln w="9525">
            <a:noFill/>
            <a:miter lim="800000"/>
            <a:headEnd/>
            <a:tailEnd/>
          </a:ln>
        </p:spPr>
        <p:txBody>
          <a:bodyPr lIns="78227" tIns="39112" rIns="78227" bIns="39112" anchor="ctr"/>
          <a:lstStyle/>
          <a:p>
            <a:pPr algn="l" defTabSz="1001223" rtl="0" eaLnBrk="0" fontAlgn="ctr" hangingPunct="0">
              <a:spcBef>
                <a:spcPct val="0"/>
              </a:spcBef>
              <a:spcAft>
                <a:spcPct val="0"/>
              </a:spcAft>
            </a:pPr>
            <a:r>
              <a:rPr lang="en-US" altLang="zh-CN" sz="3499" b="0"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rPr>
              <a:t>Revision Record</a:t>
            </a:r>
            <a:endParaRPr lang="zh-CN" altLang="en-US" sz="3499" b="0" kern="1200" baseline="0" dirty="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Text Box 58"/>
          <p:cNvSpPr txBox="1">
            <a:spLocks noChangeArrowheads="1"/>
          </p:cNvSpPr>
          <p:nvPr userDrawn="1"/>
        </p:nvSpPr>
        <p:spPr bwMode="auto">
          <a:xfrm>
            <a:off x="5762445" y="296652"/>
            <a:ext cx="5909615" cy="707566"/>
          </a:xfrm>
          <a:prstGeom prst="rect">
            <a:avLst/>
          </a:prstGeom>
          <a:noFill/>
          <a:ln w="9525" algn="ctr">
            <a:noFill/>
            <a:miter lim="800000"/>
            <a:headEnd/>
            <a:tailEnd/>
          </a:ln>
        </p:spPr>
        <p:txBody>
          <a:bodyPr wrap="square">
            <a:spAutoFit/>
          </a:bodyPr>
          <a:lstStyle/>
          <a:p>
            <a:pPr fontAlgn="ctr">
              <a:spcBef>
                <a:spcPct val="50000"/>
              </a:spcBef>
            </a:pPr>
            <a:r>
              <a:rPr lang="en-US" altLang="zh-CN" sz="3998" i="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Do Not Print This Page</a:t>
            </a:r>
            <a:endParaRPr lang="zh-CN" altLang="en-US" sz="3998" i="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文本占位符 7"/>
          <p:cNvSpPr>
            <a:spLocks noGrp="1"/>
          </p:cNvSpPr>
          <p:nvPr>
            <p:ph type="body" sz="quarter" idx="21" hasCustomPrompt="1"/>
          </p:nvPr>
        </p:nvSpPr>
        <p:spPr>
          <a:xfrm>
            <a:off x="1007042" y="4021852"/>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4021852"/>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17" name="文本占位符 7"/>
          <p:cNvSpPr>
            <a:spLocks noGrp="1"/>
          </p:cNvSpPr>
          <p:nvPr>
            <p:ph type="body" sz="quarter" idx="23" hasCustomPrompt="1"/>
          </p:nvPr>
        </p:nvSpPr>
        <p:spPr>
          <a:xfrm>
            <a:off x="6093619" y="4021852"/>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985848"/>
            <a:ext cx="2084625" cy="504056"/>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48990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48990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21" name="文本占位符 7"/>
          <p:cNvSpPr>
            <a:spLocks noGrp="1"/>
          </p:cNvSpPr>
          <p:nvPr>
            <p:ph type="body" sz="quarter" idx="27" hasCustomPrompt="1"/>
          </p:nvPr>
        </p:nvSpPr>
        <p:spPr>
          <a:xfrm>
            <a:off x="6093619" y="448990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489904"/>
            <a:ext cx="20560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5029964"/>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5029964"/>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25" name="文本占位符 7"/>
          <p:cNvSpPr>
            <a:spLocks noGrp="1"/>
          </p:cNvSpPr>
          <p:nvPr>
            <p:ph type="body" sz="quarter" idx="31" hasCustomPrompt="1"/>
          </p:nvPr>
        </p:nvSpPr>
        <p:spPr>
          <a:xfrm>
            <a:off x="6093619" y="5029964"/>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5029964"/>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498016"/>
            <a:ext cx="3119128"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498016"/>
            <a:ext cx="1967450"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t>2019.01.25</a:t>
            </a:r>
            <a:endParaRPr lang="zh-CN" altLang="en-US" dirty="0"/>
          </a:p>
        </p:txBody>
      </p:sp>
      <p:sp>
        <p:nvSpPr>
          <p:cNvPr id="29" name="文本占位符 7"/>
          <p:cNvSpPr>
            <a:spLocks noGrp="1"/>
          </p:cNvSpPr>
          <p:nvPr>
            <p:ph type="body" sz="quarter" idx="35" hasCustomPrompt="1"/>
          </p:nvPr>
        </p:nvSpPr>
        <p:spPr>
          <a:xfrm>
            <a:off x="6093619" y="5498016"/>
            <a:ext cx="302315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498016"/>
            <a:ext cx="2084625" cy="468052"/>
          </a:xfrm>
          <a:prstGeom prst="rect">
            <a:avLst/>
          </a:prstGeom>
        </p:spPr>
        <p:txBody>
          <a:bodyPr anchor="ctr"/>
          <a:lstStyle>
            <a:lvl1pPr algn="ctr">
              <a:lnSpc>
                <a:spcPct val="100000"/>
              </a:lnSpc>
              <a:buNone/>
              <a:defRPr sz="1599" baseline="0">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zh-CN" altLang="en-US" dirty="0"/>
              <a:t>优化</a:t>
            </a:r>
          </a:p>
        </p:txBody>
      </p:sp>
    </p:spTree>
    <p:extLst>
      <p:ext uri="{BB962C8B-B14F-4D97-AF65-F5344CB8AC3E}">
        <p14:creationId xmlns:p14="http://schemas.microsoft.com/office/powerpoint/2010/main" val="3897983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298899"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Foreword</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99053660"/>
      </p:ext>
    </p:extLst>
  </p:cSld>
  <p:clrMapOvr>
    <a:masterClrMapping/>
  </p:clrMapOvr>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nvPr>
        </p:nvGraphicFramePr>
        <p:xfrm>
          <a:off x="1007533" y="2680416"/>
          <a:ext cx="10177140" cy="303847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 Update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V5R2</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V1.0</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408385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06071" cy="652486"/>
          </a:xfrm>
          <a:prstGeom prst="rect">
            <a:avLst/>
          </a:prstGeom>
          <a:noFill/>
        </p:spPr>
        <p:txBody>
          <a:bodyPr wrap="none" rtlCol="0">
            <a:spAutoFit/>
          </a:bodyPr>
          <a:lstStyle/>
          <a:p>
            <a:pPr defTabSz="1001223" eaLnBrk="0" fontAlgn="ctr" hangingPunct="0"/>
            <a:r>
              <a:rPr lang="en-US" altLang="zh-CN"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04511649"/>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190984" cy="6524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solidFill>
                  <a:srgbClr val="404040"/>
                </a:solidFill>
                <a:latin typeface="Huawei Sans" panose="020C0503030203020204" pitchFamily="34" charset="0"/>
              </a:rPr>
              <a:t>Contents</a:t>
            </a:r>
            <a:endParaRPr lang="zh-CN" altLang="en-US" dirty="0">
              <a:solidFill>
                <a:srgbClr val="404040"/>
              </a:solidFill>
              <a:latin typeface="Huawei Sans" panose="020C0503030203020204" pitchFamily="34" charset="0"/>
            </a:endParaRPr>
          </a:p>
        </p:txBody>
      </p:sp>
    </p:spTree>
    <p:extLst>
      <p:ext uri="{BB962C8B-B14F-4D97-AF65-F5344CB8AC3E}">
        <p14:creationId xmlns:p14="http://schemas.microsoft.com/office/powerpoint/2010/main" val="959299838"/>
      </p:ext>
    </p:extLst>
  </p:cSld>
  <p:clrMapOvr>
    <a:masterClrMapping/>
  </p:clrMapOvr>
  <p:extLst mod="1">
    <p:ext uri="{DCECCB84-F9BA-43D5-87BE-67443E8EF086}">
      <p15:sldGuideLst xmlns:p15="http://schemas.microsoft.com/office/powerpoint/2012/main">
        <p15:guide id="1" pos="642" userDrawn="1">
          <p15:clr>
            <a:srgbClr val="FBAE40"/>
          </p15:clr>
        </p15:guide>
        <p15:guide id="2" pos="7038" userDrawn="1">
          <p15:clr>
            <a:srgbClr val="FBAE40"/>
          </p15:clr>
        </p15:guide>
        <p15:guide id="3" orient="horz" pos="116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711756" cy="652486"/>
          </a:xfrm>
          <a:prstGeom prst="rect">
            <a:avLst/>
          </a:prstGeom>
          <a:noFill/>
        </p:spPr>
        <p:txBody>
          <a:bodyPr wrap="none" rtlCol="0">
            <a:spAutoFit/>
          </a:bodyPr>
          <a:lstStyle/>
          <a:p>
            <a:pPr defTabSz="1001223" eaLnBrk="0" fontAlgn="ctr" hangingPunct="0"/>
            <a:r>
              <a:rPr lang="en-US" altLang="zh-CN"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zh-CN" altLang="en-US" sz="364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528024743"/>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a:p>
            <a:pPr lvl="1"/>
            <a:endParaRPr lang="en-US" altLang="zh-CN" dirty="0"/>
          </a:p>
        </p:txBody>
      </p:sp>
      <p:cxnSp>
        <p:nvCxnSpPr>
          <p:cNvPr id="2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36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5" name="文本框 16">
            <a:extLst>
              <a:ext uri="{FF2B5EF4-FFF2-40B4-BE49-F238E27FC236}">
                <a16:creationId xmlns:a16="http://schemas.microsoft.com/office/drawing/2014/main" id="{568EC886-2612-1F43-AB51-21A76A078357}"/>
              </a:ext>
            </a:extLst>
          </p:cNvPr>
          <p:cNvSpPr txBox="1"/>
          <p:nvPr userDrawn="1"/>
        </p:nvSpPr>
        <p:spPr>
          <a:xfrm>
            <a:off x="918916" y="630373"/>
            <a:ext cx="1204176"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Quiz</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963674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105035"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Section Summary</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052420443"/>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319289"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Summary</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102356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r>
              <a:rPr lang="zh-CN" altLang="en-US" dirty="0"/>
              <a:t>此版式用于提供给学员更多学习信息。</a:t>
            </a:r>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146200"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More Information</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52638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349589" cy="651845"/>
          </a:xfrm>
          <a:prstGeom prst="rect">
            <a:avLst/>
          </a:prstGeom>
          <a:noFill/>
        </p:spPr>
        <p:txBody>
          <a:bodyPr wrap="none" rtlCol="0">
            <a:spAutoFit/>
          </a:bodyPr>
          <a:lstStyle/>
          <a:p>
            <a:r>
              <a:rPr kumimoji="1" lang="en-US" altLang="zh-CN" sz="3636" baseline="0" dirty="0">
                <a:solidFill>
                  <a:srgbClr val="404040"/>
                </a:solidFill>
                <a:latin typeface="Huawei Sans" panose="020C0503030203020204" pitchFamily="34" charset="0"/>
                <a:ea typeface="方正兰亭黑简体" panose="02000000000000000000" pitchFamily="2" charset="-122"/>
                <a:cs typeface="Microsoft YaHei" charset="-122"/>
              </a:rPr>
              <a:t>Recommendations</a:t>
            </a:r>
            <a:endParaRPr kumimoji="1" lang="zh-CN" altLang="en-US" sz="3636" baseline="0" dirty="0">
              <a:solidFill>
                <a:srgbClr val="404040"/>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2010191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166991213"/>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85982"/>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9" name="文本占位符 6"/>
          <p:cNvSpPr>
            <a:spLocks noGrp="1"/>
          </p:cNvSpPr>
          <p:nvPr>
            <p:ph type="body" sz="quarter" idx="10" hasCustomPrompt="1"/>
          </p:nvPr>
        </p:nvSpPr>
        <p:spPr>
          <a:xfrm>
            <a:off x="731838" y="1047750"/>
            <a:ext cx="10728326"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77827284"/>
      </p:ext>
    </p:extLst>
  </p:cSld>
  <p:clrMapOvr>
    <a:masterClrMapping/>
  </p:clrMapOvr>
  <p:extLst>
    <p:ext uri="{DCECCB84-F9BA-43D5-87BE-67443E8EF086}">
      <p15:sldGuideLst xmlns:p15="http://schemas.microsoft.com/office/powerpoint/2012/main">
        <p15:guide id="1" orient="horz" pos="595" userDrawn="1">
          <p15:clr>
            <a:srgbClr val="FBAE40"/>
          </p15:clr>
        </p15:guide>
        <p15:guide id="2" orient="horz" pos="66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4092385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351364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826084440"/>
      </p:ext>
    </p:extLst>
  </p:cSld>
  <p:clrMapOvr>
    <a:masterClrMapping/>
  </p:clrMapOvr>
  <p:extLst>
    <p:ext uri="{DCECCB84-F9BA-43D5-87BE-67443E8EF086}">
      <p15:sldGuideLst xmlns:p15="http://schemas.microsoft.com/office/powerpoint/2012/main">
        <p15:guide id="1" orient="horz" pos="59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8" y="1349255"/>
            <a:ext cx="885967"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190984" cy="6524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lvl="0"/>
            <a:r>
              <a:rPr lang="en-US" altLang="zh-CN" dirty="0">
                <a:solidFill>
                  <a:srgbClr val="404040"/>
                </a:solidFill>
                <a:latin typeface="Huawei Sans" panose="020C0503030203020204" pitchFamily="34" charset="0"/>
              </a:rPr>
              <a:t>Contents</a:t>
            </a:r>
            <a:endParaRPr lang="zh-CN" altLang="en-US" dirty="0">
              <a:solidFill>
                <a:srgbClr val="404040"/>
              </a:solidFill>
              <a:latin typeface="Huawei Sans" panose="020C0503030203020204" pitchFamily="34" charset="0"/>
            </a:endParaRPr>
          </a:p>
        </p:txBody>
      </p:sp>
    </p:spTree>
    <p:extLst>
      <p:ext uri="{BB962C8B-B14F-4D97-AF65-F5344CB8AC3E}">
        <p14:creationId xmlns:p14="http://schemas.microsoft.com/office/powerpoint/2010/main" val="137876570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rPr>
              <a:t>Thank you.</a:t>
            </a:r>
          </a:p>
        </p:txBody>
      </p:sp>
    </p:spTree>
    <p:extLst>
      <p:ext uri="{BB962C8B-B14F-4D97-AF65-F5344CB8AC3E}">
        <p14:creationId xmlns:p14="http://schemas.microsoft.com/office/powerpoint/2010/main" val="214933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68188339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2961372342"/>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357676373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342935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340211028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1599787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5.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spTree>
    <p:extLst>
      <p:ext uri="{BB962C8B-B14F-4D97-AF65-F5344CB8AC3E}">
        <p14:creationId xmlns:p14="http://schemas.microsoft.com/office/powerpoint/2010/main" val="1894834173"/>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1939333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6" y="457499"/>
            <a:ext cx="1129118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484313"/>
            <a:ext cx="11293596"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428157842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3" orient="horz" pos="3906">
          <p15:clr>
            <a:srgbClr val="F26B43"/>
          </p15:clr>
        </p15:guide>
        <p15:guide id="4" pos="3840">
          <p15:clr>
            <a:srgbClr val="F26B43"/>
          </p15:clr>
        </p15:guide>
        <p15:guide id="5" orient="horz" pos="278">
          <p15:clr>
            <a:srgbClr val="F26B43"/>
          </p15:clr>
        </p15:guide>
        <p15:guide id="6" orient="horz" pos="234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spTree>
    <p:extLst>
      <p:ext uri="{BB962C8B-B14F-4D97-AF65-F5344CB8AC3E}">
        <p14:creationId xmlns:p14="http://schemas.microsoft.com/office/powerpoint/2010/main" val="867226749"/>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p:bodyStyle>
    <p:other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3748" userDrawn="1">
          <p15:clr>
            <a:srgbClr val="F26B43"/>
          </p15:clr>
        </p15:guide>
        <p15:guide id="2" pos="574" userDrawn="1">
          <p15:clr>
            <a:srgbClr val="F26B43"/>
          </p15:clr>
        </p15:guide>
        <p15:guide id="3" orient="horz" pos="572" userDrawn="1">
          <p15:clr>
            <a:srgbClr val="F26B43"/>
          </p15:clr>
        </p15:guide>
        <p15:guide id="4" orient="horz" pos="1230" userDrawn="1">
          <p15:clr>
            <a:srgbClr val="F26B43"/>
          </p15:clr>
        </p15:guide>
        <p15:guide id="5" orient="horz" pos="2160"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43" r:id="rId1"/>
    <p:sldLayoutId id="2147483828" r:id="rId2"/>
    <p:sldLayoutId id="2147483844" r:id="rId3"/>
    <p:sldLayoutId id="2147483866" r:id="rId4"/>
    <p:sldLayoutId id="2147483846" r:id="rId5"/>
    <p:sldLayoutId id="2147483871" r:id="rId6"/>
    <p:sldLayoutId id="2147483836" r:id="rId7"/>
    <p:sldLayoutId id="2147483837" r:id="rId8"/>
    <p:sldLayoutId id="2147483838" r:id="rId9"/>
    <p:sldLayoutId id="2147483839"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2" pos="642" userDrawn="1">
          <p15:clr>
            <a:srgbClr val="F26B43"/>
          </p15:clr>
        </p15:guide>
        <p15:guide id="4" pos="7038" userDrawn="1">
          <p15:clr>
            <a:srgbClr val="F26B43"/>
          </p15:clr>
        </p15:guide>
        <p15:guide id="5" orient="horz" pos="2341" userDrawn="1">
          <p15:clr>
            <a:srgbClr val="F26B43"/>
          </p15:clr>
        </p15:guide>
        <p15:guide id="6" orient="horz" pos="3906" userDrawn="1">
          <p15:clr>
            <a:srgbClr val="F26B43"/>
          </p15:clr>
        </p15:guide>
        <p15:guide id="7" orient="horz" pos="1162" userDrawn="1">
          <p15:clr>
            <a:srgbClr val="F26B43"/>
          </p15:clr>
        </p15:guide>
        <p15:guide id="8" pos="3840" userDrawn="1">
          <p15:clr>
            <a:srgbClr val="F26B43"/>
          </p15:clr>
        </p15:guide>
        <p15:guide id="9" orient="horz" pos="731" userDrawn="1">
          <p15:clr>
            <a:srgbClr val="F26B43"/>
          </p15:clr>
        </p15:guide>
        <p15:guide id="10" orient="horz" pos="86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930900574"/>
      </p:ext>
    </p:extLst>
  </p:cSld>
  <p:clrMap bg1="lt1" tx1="dk1" bg2="lt2" tx2="dk2" accent1="accent1" accent2="accent2" accent3="accent3" accent4="accent4" accent5="accent5" accent6="accent6" hlink="hlink" folHlink="folHlink"/>
  <p:sldLayoutIdLst>
    <p:sldLayoutId id="2147483853" r:id="rId1"/>
    <p:sldLayoutId id="2147483869" r:id="rId2"/>
    <p:sldLayoutId id="2147483862" r:id="rId3"/>
    <p:sldLayoutId id="2147483870" r:id="rId4"/>
    <p:sldLayoutId id="2147483863" r:id="rId5"/>
    <p:sldLayoutId id="2147483872" r:id="rId6"/>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2" pos="7219">
          <p15:clr>
            <a:srgbClr val="F26B43"/>
          </p15:clr>
        </p15:guide>
        <p15:guide id="3" orient="horz" pos="278" userDrawn="1">
          <p15:clr>
            <a:srgbClr val="F26B43"/>
          </p15:clr>
        </p15:guide>
        <p15:guide id="4" orient="horz" pos="3906">
          <p15:clr>
            <a:srgbClr val="F26B43"/>
          </p15:clr>
        </p15:guide>
        <p15:guide id="6" pos="3840">
          <p15:clr>
            <a:srgbClr val="F26B43"/>
          </p15:clr>
        </p15:guide>
        <p15:guide id="7" pos="461" userDrawn="1">
          <p15:clr>
            <a:srgbClr val="F26B43"/>
          </p15:clr>
        </p15:guide>
        <p15:guide id="8" orient="horz" pos="216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rPr>
            </a:br>
            <a:r>
              <a:rPr kumimoji="1" lang="en-US" altLang="zh-CN" sz="850" b="1" baseline="0" dirty="0">
                <a:solidFill>
                  <a:srgbClr val="1D1D1B"/>
                </a:solidFill>
                <a:latin typeface="Huawei Sans" panose="020C0503030203020204" pitchFamily="34" charset="0"/>
              </a:rPr>
              <a:t>All Rights Reserved.</a:t>
            </a:r>
            <a:br>
              <a:rPr kumimoji="1" lang="en-US" altLang="zh-CN" sz="779" dirty="0">
                <a:solidFill>
                  <a:srgbClr val="1D1D1B"/>
                </a:solidFill>
                <a:latin typeface="Huawei Sans" panose="020C0503030203020204" pitchFamily="34" charset="0"/>
              </a:rPr>
            </a:br>
            <a:br>
              <a:rPr kumimoji="1" lang="en-US" altLang="zh-CN" sz="779" dirty="0">
                <a:solidFill>
                  <a:srgbClr val="1D1D1B"/>
                </a:solidFill>
                <a:latin typeface="Huawei Sans" panose="020C0503030203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Huawei Sans" panose="020C0503030203020204" pitchFamily="34" charset="0"/>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681"/>
              </a:lnSpc>
              <a:spcBef>
                <a:spcPts val="0"/>
              </a:spcBef>
            </a:pPr>
            <a:r>
              <a:rPr kumimoji="1" lang="zh-CN" altLang="en-US" sz="1300" dirty="0">
                <a:solidFill>
                  <a:srgbClr val="1D1D1B"/>
                </a:solidFill>
                <a:latin typeface="Huawei Sans" panose="020C0503030203020204" pitchFamily="34" charset="0"/>
                <a:ea typeface="Microsoft YaHei" charset="-122"/>
                <a:cs typeface="Microsoft YaHei" charset="-122"/>
              </a:rPr>
              <a:t>把数字世界带入每个人、每个家庭、</a:t>
            </a:r>
            <a:br>
              <a:rPr kumimoji="1" lang="en-US" altLang="zh-CN" sz="1300" dirty="0">
                <a:solidFill>
                  <a:srgbClr val="1D1D1B"/>
                </a:solidFill>
                <a:latin typeface="Huawei Sans" panose="020C0503030203020204" pitchFamily="34" charset="0"/>
                <a:ea typeface="Microsoft YaHei" charset="-122"/>
                <a:cs typeface="Microsoft YaHei" charset="-122"/>
              </a:rPr>
            </a:br>
            <a:r>
              <a:rPr kumimoji="1" lang="zh-CN" altLang="en-US" sz="1300" dirty="0">
                <a:solidFill>
                  <a:srgbClr val="1D1D1B"/>
                </a:solidFill>
                <a:latin typeface="Huawei Sans" panose="020C0503030203020204" pitchFamily="34" charset="0"/>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9pPr>
          </a:lstStyle>
          <a:p>
            <a:pPr>
              <a:lnSpc>
                <a:spcPts val="1294"/>
              </a:lnSpc>
            </a:pPr>
            <a:r>
              <a:rPr kumimoji="1" lang="en-US" altLang="zh-CN" sz="1200" dirty="0">
                <a:solidFill>
                  <a:srgbClr val="1D1D1B"/>
                </a:solidFill>
                <a:latin typeface="Huawei Sans" panose="020C0503030203020204" pitchFamily="34" charset="0"/>
                <a:cs typeface="Arial" panose="020B0604020202020204" pitchFamily="34" charset="0"/>
              </a:rPr>
              <a:t>Bring digital to every person, home, and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organization for a fully connected,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intelligent world.</a:t>
            </a:r>
            <a:endParaRPr kumimoji="1" lang="zh-CN" altLang="en-US" sz="1200" dirty="0">
              <a:solidFill>
                <a:srgbClr val="1D1D1B"/>
              </a:solidFill>
              <a:latin typeface="Huawei Sans" panose="020C0503030203020204" pitchFamily="34" charset="0"/>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722983275"/>
      </p:ext>
    </p:extLst>
  </p:cSld>
  <p:clrMap bg1="lt1" tx1="dk1" bg2="lt2" tx2="dk2" accent1="accent1" accent2="accent2" accent3="accent3" accent4="accent4" accent5="accent5" accent6="accent6" hlink="hlink" folHlink="folHlink"/>
  <p:sldLayoutIdLst>
    <p:sldLayoutId id="2147483868"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Arial"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Arial"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Arial"/>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Arial"/>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9pPr>
    </p:bodyStyle>
    <p:otherStyle>
      <a:defPPr>
        <a:defRPr lang="en-US"/>
      </a:defPPr>
      <a:lvl1pPr marL="0" algn="l" defTabSz="1187323" rtl="0" eaLnBrk="1" latinLnBrk="0" hangingPunct="1">
        <a:defRPr sz="2337" kern="1200">
          <a:solidFill>
            <a:schemeClr val="tx1"/>
          </a:solidFill>
          <a:latin typeface="Arial"/>
          <a:ea typeface="+mn-ea"/>
          <a:cs typeface="+mn-cs"/>
        </a:defRPr>
      </a:lvl1pPr>
      <a:lvl2pPr marL="593662" algn="l" defTabSz="1187323" rtl="0" eaLnBrk="1" latinLnBrk="0" hangingPunct="1">
        <a:defRPr sz="2337" kern="1200">
          <a:solidFill>
            <a:schemeClr val="tx1"/>
          </a:solidFill>
          <a:latin typeface="Arial"/>
          <a:ea typeface="+mn-ea"/>
          <a:cs typeface="+mn-cs"/>
        </a:defRPr>
      </a:lvl2pPr>
      <a:lvl3pPr marL="1187323" algn="l" defTabSz="1187323" rtl="0" eaLnBrk="1" latinLnBrk="0" hangingPunct="1">
        <a:defRPr sz="2337" kern="1200">
          <a:solidFill>
            <a:schemeClr val="tx1"/>
          </a:solidFill>
          <a:latin typeface="Arial"/>
          <a:ea typeface="+mn-ea"/>
          <a:cs typeface="+mn-cs"/>
        </a:defRPr>
      </a:lvl3pPr>
      <a:lvl4pPr marL="1780986" algn="l" defTabSz="1187323" rtl="0" eaLnBrk="1" latinLnBrk="0" hangingPunct="1">
        <a:defRPr sz="2337" kern="1200">
          <a:solidFill>
            <a:schemeClr val="tx1"/>
          </a:solidFill>
          <a:latin typeface="Arial"/>
          <a:ea typeface="+mn-ea"/>
          <a:cs typeface="+mn-cs"/>
        </a:defRPr>
      </a:lvl4pPr>
      <a:lvl5pPr marL="2374648" algn="l" defTabSz="1187323" rtl="0" eaLnBrk="1" latinLnBrk="0" hangingPunct="1">
        <a:defRPr sz="2337" kern="1200">
          <a:solidFill>
            <a:schemeClr val="tx1"/>
          </a:solidFill>
          <a:latin typeface="Arial"/>
          <a:ea typeface="+mn-ea"/>
          <a:cs typeface="+mn-cs"/>
        </a:defRPr>
      </a:lvl5pPr>
      <a:lvl6pPr marL="2968309" algn="l" defTabSz="1187323" rtl="0" eaLnBrk="1" latinLnBrk="0" hangingPunct="1">
        <a:defRPr sz="2337" kern="1200">
          <a:solidFill>
            <a:schemeClr val="tx1"/>
          </a:solidFill>
          <a:latin typeface="Arial"/>
          <a:ea typeface="+mn-ea"/>
          <a:cs typeface="+mn-cs"/>
        </a:defRPr>
      </a:lvl6pPr>
      <a:lvl7pPr marL="3561971" algn="l" defTabSz="1187323" rtl="0" eaLnBrk="1" latinLnBrk="0" hangingPunct="1">
        <a:defRPr sz="2337" kern="1200">
          <a:solidFill>
            <a:schemeClr val="tx1"/>
          </a:solidFill>
          <a:latin typeface="Arial"/>
          <a:ea typeface="+mn-ea"/>
          <a:cs typeface="+mn-cs"/>
        </a:defRPr>
      </a:lvl7pPr>
      <a:lvl8pPr marL="4155634" algn="l" defTabSz="1187323" rtl="0" eaLnBrk="1" latinLnBrk="0" hangingPunct="1">
        <a:defRPr sz="2337" kern="1200">
          <a:solidFill>
            <a:schemeClr val="tx1"/>
          </a:solidFill>
          <a:latin typeface="Arial"/>
          <a:ea typeface="+mn-ea"/>
          <a:cs typeface="+mn-cs"/>
        </a:defRPr>
      </a:lvl8pPr>
      <a:lvl9pPr marL="4749295" algn="l" defTabSz="1187323" rtl="0" eaLnBrk="1" latinLnBrk="0" hangingPunct="1">
        <a:defRPr sz="2337"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userDrawn="1">
          <p15:clr>
            <a:srgbClr val="F26B43"/>
          </p15:clr>
        </p15:guide>
        <p15:guide id="4" pos="71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notesSlide" Target="../notesSlides/notesSlide10.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notesSlide" Target="../notesSlides/notesSlide12.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3" Type="http://schemas.openxmlformats.org/officeDocument/2006/relationships/tags" Target="../tags/tag66.xml"/><Relationship Id="rId21" Type="http://schemas.openxmlformats.org/officeDocument/2006/relationships/tags" Target="../tags/tag84.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notesSlide" Target="../notesSlides/notesSlide14.xml"/><Relationship Id="rId10" Type="http://schemas.openxmlformats.org/officeDocument/2006/relationships/tags" Target="../tags/tag73.xml"/><Relationship Id="rId19" Type="http://schemas.openxmlformats.org/officeDocument/2006/relationships/tags" Target="../tags/tag8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notesSlide" Target="../notesSlides/notesSlide16.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21.xml"/><Relationship Id="rId7" Type="http://schemas.openxmlformats.org/officeDocument/2006/relationships/slide" Target="slide1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11.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33.xml"/><Relationship Id="rId4"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5.xml"/><Relationship Id="rId4"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39.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upport.huawei.com/enterprise/"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enterprise.huawei.com/cn/"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hyperlink" Target="http://learning.huawei.com/cn/" TargetMode="External"/><Relationship Id="rId4" Type="http://schemas.openxmlformats.org/officeDocument/2006/relationships/hyperlink" Target="http://support.huawei.com/enterprise/"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notesSlide" Target="../notesSlides/notesSlide8.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文本占位符 35"/>
          <p:cNvSpPr>
            <a:spLocks noGrp="1"/>
          </p:cNvSpPr>
          <p:nvPr>
            <p:ph type="body" sz="quarter" idx="17"/>
          </p:nvPr>
        </p:nvSpPr>
        <p:spPr/>
        <p:txBody>
          <a:bodyPr/>
          <a:lstStyle/>
          <a:p>
            <a:r>
              <a:rPr lang="en-US" altLang="zh-CN" dirty="0">
                <a:sym typeface="Huawei Sans" panose="020C0503030203020204" pitchFamily="34" charset="0"/>
              </a:rPr>
              <a:t>Course code</a:t>
            </a:r>
            <a:endParaRPr lang="en-US" altLang="zh-CN" dirty="0">
              <a:latin typeface="Huawei Sans" panose="020C0503030203020204" pitchFamily="34" charset="0"/>
              <a:sym typeface="Huawei Sans" panose="020C0503030203020204" pitchFamily="34" charset="0"/>
            </a:endParaRPr>
          </a:p>
        </p:txBody>
      </p:sp>
      <p:sp>
        <p:nvSpPr>
          <p:cNvPr id="37" name="文本占位符 36"/>
          <p:cNvSpPr>
            <a:spLocks noGrp="1"/>
          </p:cNvSpPr>
          <p:nvPr>
            <p:ph type="body" sz="quarter" idx="18"/>
          </p:nvPr>
        </p:nvSpPr>
        <p:spPr/>
        <p:txBody>
          <a:bodyPr/>
          <a:lstStyle/>
          <a:p>
            <a:r>
              <a:rPr lang="en-US" altLang="zh-CN" dirty="0">
                <a:sym typeface="Huawei Sans" panose="020C0503030203020204" pitchFamily="34" charset="0"/>
              </a:rPr>
              <a:t>Product</a:t>
            </a:r>
            <a:endParaRPr lang="en-US" altLang="zh-CN" dirty="0">
              <a:latin typeface="Huawei Sans" panose="020C0503030203020204" pitchFamily="34" charset="0"/>
              <a:sym typeface="Huawei Sans" panose="020C0503030203020204" pitchFamily="34" charset="0"/>
            </a:endParaRPr>
          </a:p>
        </p:txBody>
      </p:sp>
      <p:sp>
        <p:nvSpPr>
          <p:cNvPr id="38" name="文本占位符 37"/>
          <p:cNvSpPr>
            <a:spLocks noGrp="1"/>
          </p:cNvSpPr>
          <p:nvPr>
            <p:ph type="body" sz="quarter" idx="19"/>
          </p:nvPr>
        </p:nvSpPr>
        <p:spPr/>
        <p:txBody>
          <a:bodyPr/>
          <a:lstStyle/>
          <a:p>
            <a:r>
              <a:rPr lang="en-US" u="none" dirty="0">
                <a:latin typeface="Huawei Sans" panose="020C0503030203020204" pitchFamily="34" charset="0"/>
              </a:rPr>
              <a:t>6.0</a:t>
            </a:r>
            <a:endParaRPr lang="en-US" altLang="zh-CN" dirty="0">
              <a:latin typeface="Huawei Sans" panose="020C0503030203020204" pitchFamily="34" charset="0"/>
              <a:sym typeface="Huawei Sans" panose="020C0503030203020204" pitchFamily="34" charset="0"/>
            </a:endParaRPr>
          </a:p>
        </p:txBody>
      </p:sp>
      <p:sp>
        <p:nvSpPr>
          <p:cNvPr id="39" name="文本占位符 38"/>
          <p:cNvSpPr>
            <a:spLocks noGrp="1"/>
          </p:cNvSpPr>
          <p:nvPr>
            <p:ph type="body" sz="quarter" idx="20"/>
          </p:nvPr>
        </p:nvSpPr>
        <p:spPr/>
        <p:txBody>
          <a:bodyPr/>
          <a:lstStyle/>
          <a:p>
            <a:r>
              <a:rPr lang="en-US" u="none" dirty="0">
                <a:latin typeface="Huawei Sans" panose="020C0503030203020204" pitchFamily="34" charset="0"/>
              </a:rPr>
              <a:t>V5.0</a:t>
            </a:r>
            <a:endParaRPr lang="en-US" altLang="zh-CN" dirty="0">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3"/>
          </p:nvPr>
        </p:nvSpPr>
        <p:spPr/>
        <p:txBody>
          <a:bodyPr/>
          <a:lstStyle/>
          <a:p>
            <a:endParaRPr lang="en-US" altLang="zh-CN" dirty="0">
              <a:latin typeface="Huawei Sans" panose="020C0503030203020204" pitchFamily="34" charset="0"/>
              <a:sym typeface="Huawei Sans" panose="020C0503030203020204" pitchFamily="34" charset="0"/>
            </a:endParaRPr>
          </a:p>
          <a:p>
            <a:r>
              <a:rPr lang="en-US" u="none" dirty="0">
                <a:latin typeface="Huawei Sans" panose="020C0503030203020204" pitchFamily="34" charset="0"/>
              </a:rPr>
              <a:t>Wang Peng/wwx690470</a:t>
            </a:r>
          </a:p>
          <a:p>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4"/>
          </p:nvPr>
        </p:nvSpPr>
        <p:spPr/>
        <p:txBody>
          <a:bodyPr/>
          <a:lstStyle/>
          <a:p>
            <a:r>
              <a:rPr lang="en-US" u="none" dirty="0">
                <a:latin typeface="Huawei Sans" panose="020C0503030203020204" pitchFamily="34" charset="0"/>
              </a:rPr>
              <a:t>2020.06.04</a:t>
            </a:r>
            <a:endParaRPr lang="en-US" altLang="zh-CN" dirty="0">
              <a:latin typeface="Huawei Sans" panose="020C0503030203020204" pitchFamily="34" charset="0"/>
              <a:sym typeface="Huawei Sans" panose="020C0503030203020204" pitchFamily="34" charset="0"/>
            </a:endParaRPr>
          </a:p>
        </p:txBody>
      </p:sp>
      <p:sp>
        <p:nvSpPr>
          <p:cNvPr id="34" name="文本占位符 33"/>
          <p:cNvSpPr>
            <a:spLocks noGrp="1"/>
          </p:cNvSpPr>
          <p:nvPr>
            <p:ph type="body" sz="quarter" idx="15"/>
          </p:nvPr>
        </p:nvSpPr>
        <p:spPr/>
        <p:txBody>
          <a:bodyPr/>
          <a:lstStyle/>
          <a:p>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35" name="文本占位符 34"/>
          <p:cNvSpPr>
            <a:spLocks noGrp="1"/>
          </p:cNvSpPr>
          <p:nvPr>
            <p:ph type="body" sz="quarter" idx="16"/>
          </p:nvPr>
        </p:nvSpPr>
        <p:spPr/>
        <p:txBody>
          <a:bodyPr/>
          <a:lstStyle/>
          <a:p>
            <a:r>
              <a:rPr lang="en-US" altLang="zh-CN" dirty="0">
                <a:latin typeface="Huawei Sans" panose="020C0503030203020204" pitchFamily="34" charset="0"/>
                <a:sym typeface="Huawei Sans" panose="020C0503030203020204" pitchFamily="34" charset="0"/>
              </a:rPr>
              <a:t>New</a:t>
            </a:r>
          </a:p>
        </p:txBody>
      </p:sp>
      <p:sp>
        <p:nvSpPr>
          <p:cNvPr id="10" name="文本占位符 9"/>
          <p:cNvSpPr>
            <a:spLocks noGrp="1"/>
          </p:cNvSpPr>
          <p:nvPr>
            <p:ph type="body" sz="quarter" idx="21"/>
          </p:nvPr>
        </p:nvSpPr>
        <p:spPr/>
        <p:txBody>
          <a:bodyPr/>
          <a:lstStyle/>
          <a:p>
            <a:endParaRPr lang="en-US" altLang="zh-CN" dirty="0">
              <a:latin typeface="Huawei Sans" panose="020C0503030203020204" pitchFamily="34" charset="0"/>
              <a:sym typeface="Huawei Sans" panose="020C0503030203020204" pitchFamily="34" charset="0"/>
            </a:endParaRPr>
          </a:p>
          <a:p>
            <a:r>
              <a:rPr lang="en-US" u="none" dirty="0" err="1">
                <a:latin typeface="Huawei Sans" panose="020C0503030203020204" pitchFamily="34" charset="0"/>
              </a:rPr>
              <a:t>Zhong</a:t>
            </a:r>
            <a:r>
              <a:rPr lang="en-US" u="none" dirty="0">
                <a:latin typeface="Huawei Sans" panose="020C0503030203020204" pitchFamily="34" charset="0"/>
              </a:rPr>
              <a:t> Qi /zwx308124</a:t>
            </a:r>
          </a:p>
          <a:p>
            <a:endParaRPr lang="en-US" altLang="zh-CN" dirty="0">
              <a:latin typeface="Huawei Sans" panose="020C0503030203020204" pitchFamily="34" charset="0"/>
              <a:sym typeface="Huawei Sans" panose="020C0503030203020204" pitchFamily="34" charset="0"/>
            </a:endParaRPr>
          </a:p>
        </p:txBody>
      </p:sp>
      <p:sp>
        <p:nvSpPr>
          <p:cNvPr id="11" name="文本占位符 10"/>
          <p:cNvSpPr>
            <a:spLocks noGrp="1"/>
          </p:cNvSpPr>
          <p:nvPr>
            <p:ph type="body" sz="quarter" idx="22"/>
          </p:nvPr>
        </p:nvSpPr>
        <p:spPr/>
        <p:txBody>
          <a:bodyPr/>
          <a:lstStyle/>
          <a:p>
            <a:r>
              <a:rPr lang="en-US" u="none" dirty="0">
                <a:latin typeface="Huawei Sans" panose="020C0503030203020204" pitchFamily="34" charset="0"/>
              </a:rPr>
              <a:t>2020.06.18</a:t>
            </a:r>
            <a:endParaRPr lang="en-US" altLang="zh-CN" dirty="0">
              <a:latin typeface="Huawei Sans" panose="020C0503030203020204" pitchFamily="34" charset="0"/>
              <a:sym typeface="Huawei Sans" panose="020C0503030203020204" pitchFamily="34" charset="0"/>
            </a:endParaRPr>
          </a:p>
        </p:txBody>
      </p:sp>
      <p:sp>
        <p:nvSpPr>
          <p:cNvPr id="40" name="文本占位符 39"/>
          <p:cNvSpPr>
            <a:spLocks noGrp="1"/>
          </p:cNvSpPr>
          <p:nvPr>
            <p:ph type="body" sz="quarter" idx="23"/>
          </p:nvPr>
        </p:nvSpPr>
        <p:spPr/>
        <p:txBody>
          <a:bodyPr/>
          <a:lstStyle/>
          <a:p>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41" name="文本占位符 40"/>
          <p:cNvSpPr>
            <a:spLocks noGrp="1"/>
          </p:cNvSpPr>
          <p:nvPr>
            <p:ph type="body" sz="quarter" idx="24"/>
          </p:nvPr>
        </p:nvSpPr>
        <p:spPr/>
        <p:txBody>
          <a:bodyPr/>
          <a:lstStyle/>
          <a:p>
            <a:r>
              <a:rPr lang="en-US" altLang="zh-CN" dirty="0">
                <a:latin typeface="Huawei Sans" panose="020C0503030203020204" pitchFamily="34" charset="0"/>
                <a:sym typeface="Huawei Sans" panose="020C0503030203020204" pitchFamily="34" charset="0"/>
              </a:rPr>
              <a:t>Update</a:t>
            </a:r>
          </a:p>
        </p:txBody>
      </p:sp>
      <p:sp>
        <p:nvSpPr>
          <p:cNvPr id="14" name="文本占位符 13"/>
          <p:cNvSpPr>
            <a:spLocks noGrp="1"/>
          </p:cNvSpPr>
          <p:nvPr>
            <p:ph type="body" sz="quarter" idx="25"/>
          </p:nvPr>
        </p:nvSpPr>
        <p:spPr/>
        <p:txBody>
          <a:bodyPr/>
          <a:lstStyle/>
          <a:p>
            <a:r>
              <a:rPr lang="en-US" u="none" dirty="0">
                <a:latin typeface="Huawei Sans" panose="020C0503030203020204" pitchFamily="34" charset="0"/>
              </a:rPr>
              <a:t>Liu Chao/lwx769666</a:t>
            </a:r>
            <a:endParaRPr lang="en-US" altLang="zh-CN" dirty="0">
              <a:latin typeface="Huawei Sans" panose="020C0503030203020204" pitchFamily="34" charset="0"/>
              <a:sym typeface="Huawei Sans" panose="020C0503030203020204" pitchFamily="34" charset="0"/>
            </a:endParaRPr>
          </a:p>
        </p:txBody>
      </p:sp>
      <p:sp>
        <p:nvSpPr>
          <p:cNvPr id="15" name="文本占位符 14"/>
          <p:cNvSpPr>
            <a:spLocks noGrp="1"/>
          </p:cNvSpPr>
          <p:nvPr>
            <p:ph type="body" sz="quarter" idx="26"/>
          </p:nvPr>
        </p:nvSpPr>
        <p:spPr/>
        <p:txBody>
          <a:bodyPr/>
          <a:lstStyle/>
          <a:p>
            <a:r>
              <a:rPr lang="en-US" u="none" dirty="0">
                <a:latin typeface="Huawei Sans" panose="020C0503030203020204" pitchFamily="34" charset="0"/>
              </a:rPr>
              <a:t>2020.07.01</a:t>
            </a:r>
            <a:endParaRPr lang="en-US" altLang="zh-CN" dirty="0">
              <a:latin typeface="Huawei Sans" panose="020C0503030203020204" pitchFamily="34" charset="0"/>
              <a:sym typeface="Huawei Sans" panose="020C0503030203020204" pitchFamily="34" charset="0"/>
            </a:endParaRPr>
          </a:p>
        </p:txBody>
      </p:sp>
      <p:sp>
        <p:nvSpPr>
          <p:cNvPr id="42" name="文本占位符 41"/>
          <p:cNvSpPr>
            <a:spLocks noGrp="1"/>
          </p:cNvSpPr>
          <p:nvPr>
            <p:ph type="body" sz="quarter" idx="27"/>
          </p:nvPr>
        </p:nvSpPr>
        <p:spPr/>
        <p:txBody>
          <a:bodyPr/>
          <a:lstStyle/>
          <a:p>
            <a:r>
              <a:rPr lang="en-US" u="none" dirty="0" err="1">
                <a:latin typeface="Huawei Sans" panose="020C0503030203020204" pitchFamily="34" charset="0"/>
              </a:rPr>
              <a:t>Shui</a:t>
            </a:r>
            <a:r>
              <a:rPr lang="en-US" u="none" dirty="0">
                <a:latin typeface="Huawei Sans" panose="020C0503030203020204" pitchFamily="34" charset="0"/>
              </a:rPr>
              <a:t> </a:t>
            </a:r>
            <a:r>
              <a:rPr lang="en-US" u="none" dirty="0" err="1">
                <a:latin typeface="Huawei Sans" panose="020C0503030203020204" pitchFamily="34" charset="0"/>
              </a:rPr>
              <a:t>Shaolan</a:t>
            </a:r>
            <a:r>
              <a:rPr lang="en-US" u="none" dirty="0">
                <a:latin typeface="Huawei Sans" panose="020C0503030203020204" pitchFamily="34" charset="0"/>
              </a:rPr>
              <a:t>/00329529</a:t>
            </a:r>
            <a:endParaRPr lang="en-US" altLang="zh-CN" dirty="0">
              <a:latin typeface="Huawei Sans" panose="020C0503030203020204" pitchFamily="34" charset="0"/>
              <a:sym typeface="Huawei Sans" panose="020C0503030203020204" pitchFamily="34" charset="0"/>
            </a:endParaRPr>
          </a:p>
        </p:txBody>
      </p:sp>
      <p:sp>
        <p:nvSpPr>
          <p:cNvPr id="43" name="文本占位符 42"/>
          <p:cNvSpPr>
            <a:spLocks noGrp="1"/>
          </p:cNvSpPr>
          <p:nvPr>
            <p:ph type="body" sz="quarter" idx="28"/>
          </p:nvPr>
        </p:nvSpPr>
        <p:spPr/>
        <p:txBody>
          <a:bodyPr/>
          <a:lstStyle/>
          <a:p>
            <a:r>
              <a:rPr lang="en-US" altLang="zh-CN" dirty="0">
                <a:latin typeface="Huawei Sans" panose="020C0503030203020204" pitchFamily="34" charset="0"/>
                <a:sym typeface="Huawei Sans" panose="020C0503030203020204" pitchFamily="34" charset="0"/>
              </a:rPr>
              <a:t>Update</a:t>
            </a:r>
          </a:p>
        </p:txBody>
      </p:sp>
      <p:sp>
        <p:nvSpPr>
          <p:cNvPr id="18" name="文本占位符 17"/>
          <p:cNvSpPr>
            <a:spLocks noGrp="1"/>
          </p:cNvSpPr>
          <p:nvPr>
            <p:ph type="body" sz="quarter" idx="29"/>
          </p:nvPr>
        </p:nvSpPr>
        <p:spPr/>
        <p:txBody>
          <a:bodyPr/>
          <a:lstStyle/>
          <a:p>
            <a:r>
              <a:rPr lang="en-US" u="none" dirty="0">
                <a:latin typeface="Huawei Sans" panose="020C0503030203020204" pitchFamily="34" charset="0"/>
              </a:rPr>
              <a:t>Xu </a:t>
            </a:r>
            <a:r>
              <a:rPr lang="en-US" u="none" dirty="0" err="1">
                <a:latin typeface="Huawei Sans" panose="020C0503030203020204" pitchFamily="34" charset="0"/>
              </a:rPr>
              <a:t>Ningyang</a:t>
            </a:r>
            <a:r>
              <a:rPr lang="en-US" u="none" dirty="0">
                <a:latin typeface="Huawei Sans" panose="020C0503030203020204" pitchFamily="34" charset="0"/>
              </a:rPr>
              <a:t>/xwx1146004</a:t>
            </a:r>
            <a:endParaRPr lang="en-US" altLang="zh-CN" dirty="0">
              <a:latin typeface="Huawei Sans" panose="020C0503030203020204" pitchFamily="34" charset="0"/>
              <a:sym typeface="Huawei Sans" panose="020C0503030203020204" pitchFamily="34" charset="0"/>
            </a:endParaRPr>
          </a:p>
        </p:txBody>
      </p:sp>
      <p:sp>
        <p:nvSpPr>
          <p:cNvPr id="19" name="文本占位符 18"/>
          <p:cNvSpPr>
            <a:spLocks noGrp="1"/>
          </p:cNvSpPr>
          <p:nvPr>
            <p:ph type="body" sz="quarter" idx="30"/>
          </p:nvPr>
        </p:nvSpPr>
        <p:spPr/>
        <p:txBody>
          <a:bodyPr/>
          <a:lstStyle/>
          <a:p>
            <a:r>
              <a:rPr lang="en-US" u="none" dirty="0">
                <a:latin typeface="Huawei Sans" panose="020C0503030203020204" pitchFamily="34" charset="0"/>
              </a:rPr>
              <a:t>2022.06.28</a:t>
            </a:r>
            <a:endParaRPr lang="en-US" altLang="zh-CN" dirty="0">
              <a:latin typeface="Huawei Sans" panose="020C0503030203020204" pitchFamily="34" charset="0"/>
              <a:sym typeface="Huawei Sans" panose="020C0503030203020204" pitchFamily="34" charset="0"/>
            </a:endParaRPr>
          </a:p>
        </p:txBody>
      </p:sp>
      <p:sp>
        <p:nvSpPr>
          <p:cNvPr id="44" name="文本占位符 43"/>
          <p:cNvSpPr>
            <a:spLocks noGrp="1"/>
          </p:cNvSpPr>
          <p:nvPr>
            <p:ph type="body" sz="quarter" idx="31"/>
          </p:nvPr>
        </p:nvSpPr>
        <p:spPr/>
        <p:txBody>
          <a:bodyPr/>
          <a:lstStyle/>
          <a:p>
            <a:r>
              <a:rPr lang="en-US" u="none" dirty="0">
                <a:latin typeface="Huawei Sans" panose="020C0503030203020204" pitchFamily="34" charset="0"/>
              </a:rPr>
              <a:t>Liang </a:t>
            </a:r>
            <a:r>
              <a:rPr lang="en-US" u="none" dirty="0" err="1">
                <a:latin typeface="Huawei Sans" panose="020C0503030203020204" pitchFamily="34" charset="0"/>
              </a:rPr>
              <a:t>Shuai</a:t>
            </a:r>
            <a:r>
              <a:rPr lang="en-US" u="none" dirty="0">
                <a:latin typeface="Huawei Sans" panose="020C0503030203020204" pitchFamily="34" charset="0"/>
              </a:rPr>
              <a:t>/00569373</a:t>
            </a:r>
            <a:endParaRPr lang="en-US" altLang="zh-CN" dirty="0">
              <a:latin typeface="Huawei Sans" panose="020C0503030203020204" pitchFamily="34" charset="0"/>
              <a:sym typeface="Huawei Sans" panose="020C0503030203020204" pitchFamily="34" charset="0"/>
            </a:endParaRPr>
          </a:p>
        </p:txBody>
      </p:sp>
      <p:sp>
        <p:nvSpPr>
          <p:cNvPr id="45" name="文本占位符 44"/>
          <p:cNvSpPr>
            <a:spLocks noGrp="1"/>
          </p:cNvSpPr>
          <p:nvPr>
            <p:ph type="body" sz="quarter" idx="32"/>
          </p:nvPr>
        </p:nvSpPr>
        <p:spPr/>
        <p:txBody>
          <a:bodyPr/>
          <a:lstStyle/>
          <a:p>
            <a:r>
              <a:rPr lang="en-US" altLang="zh-CN" dirty="0">
                <a:latin typeface="Huawei Sans" panose="020C0503030203020204" pitchFamily="34" charset="0"/>
                <a:sym typeface="Huawei Sans" panose="020C0503030203020204" pitchFamily="34" charset="0"/>
              </a:rPr>
              <a:t>Update</a:t>
            </a:r>
          </a:p>
        </p:txBody>
      </p:sp>
      <p:sp>
        <p:nvSpPr>
          <p:cNvPr id="46" name="文本占位符 45"/>
          <p:cNvSpPr>
            <a:spLocks noGrp="1"/>
          </p:cNvSpPr>
          <p:nvPr>
            <p:ph type="body" sz="quarter" idx="33"/>
          </p:nvPr>
        </p:nvSpPr>
        <p:spPr/>
        <p:txBody>
          <a:bodyPr/>
          <a:lstStyle/>
          <a:p>
            <a:r>
              <a:rPr lang="en-US" altLang="zh-CN" dirty="0">
                <a:sym typeface="Huawei Sans" panose="020C0503030203020204" pitchFamily="34" charset="0"/>
              </a:rPr>
              <a:t>Author/ID</a:t>
            </a:r>
            <a:endParaRPr lang="en-US" altLang="zh-CN" dirty="0">
              <a:latin typeface="Huawei Sans" panose="020C0503030203020204" pitchFamily="34" charset="0"/>
              <a:sym typeface="Huawei Sans" panose="020C0503030203020204" pitchFamily="34" charset="0"/>
            </a:endParaRPr>
          </a:p>
        </p:txBody>
      </p:sp>
      <p:sp>
        <p:nvSpPr>
          <p:cNvPr id="48" name="文本占位符 47"/>
          <p:cNvSpPr>
            <a:spLocks noGrp="1"/>
          </p:cNvSpPr>
          <p:nvPr>
            <p:ph type="body" sz="quarter" idx="34"/>
          </p:nvPr>
        </p:nvSpPr>
        <p:spPr/>
        <p:txBody>
          <a:bodyPr/>
          <a:lstStyle/>
          <a:p>
            <a:r>
              <a:rPr lang="en-US" altLang="zh-CN" dirty="0">
                <a:sym typeface="Huawei Sans" panose="020C0503030203020204" pitchFamily="34" charset="0"/>
              </a:rPr>
              <a:t>2019.01.25</a:t>
            </a:r>
            <a:endParaRPr lang="en-US" altLang="zh-CN" dirty="0">
              <a:latin typeface="Huawei Sans" panose="020C0503030203020204" pitchFamily="34" charset="0"/>
              <a:sym typeface="Huawei Sans" panose="020C0503030203020204" pitchFamily="34" charset="0"/>
            </a:endParaRPr>
          </a:p>
        </p:txBody>
      </p:sp>
      <p:sp>
        <p:nvSpPr>
          <p:cNvPr id="49" name="文本占位符 48"/>
          <p:cNvSpPr>
            <a:spLocks noGrp="1"/>
          </p:cNvSpPr>
          <p:nvPr>
            <p:ph type="body" sz="quarter" idx="35"/>
          </p:nvPr>
        </p:nvSpPr>
        <p:spPr/>
        <p:txBody>
          <a:bodyPr/>
          <a:lstStyle/>
          <a:p>
            <a:r>
              <a:rPr lang="en-US" altLang="zh-CN" dirty="0">
                <a:sym typeface="Huawei Sans" panose="020C0503030203020204" pitchFamily="34" charset="0"/>
              </a:rPr>
              <a:t>Author/ID</a:t>
            </a:r>
          </a:p>
        </p:txBody>
      </p:sp>
      <p:sp>
        <p:nvSpPr>
          <p:cNvPr id="5" name="文本占位符 4"/>
          <p:cNvSpPr>
            <a:spLocks noGrp="1"/>
          </p:cNvSpPr>
          <p:nvPr>
            <p:ph type="body" sz="quarter" idx="36"/>
          </p:nvPr>
        </p:nvSpPr>
        <p:spPr/>
        <p:txBody>
          <a:bodyPr/>
          <a:lstStyle/>
          <a:p>
            <a:r>
              <a:rPr lang="en-US" altLang="zh-CN" dirty="0"/>
              <a:t>Update</a:t>
            </a:r>
            <a:endParaRPr lang="en-US" altLang="zh-CN" dirty="0">
              <a:latin typeface="Huawei Sans" panose="020C0503030203020204" pitchFamily="34" charset="0"/>
            </a:endParaRPr>
          </a:p>
        </p:txBody>
      </p:sp>
    </p:spTree>
    <p:extLst>
      <p:ext uri="{BB962C8B-B14F-4D97-AF65-F5344CB8AC3E}">
        <p14:creationId xmlns:p14="http://schemas.microsoft.com/office/powerpoint/2010/main" val="11497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Problem Management</a:t>
            </a:r>
          </a:p>
        </p:txBody>
      </p:sp>
      <p:grpSp>
        <p:nvGrpSpPr>
          <p:cNvPr id="3" name="组合 2"/>
          <p:cNvGrpSpPr/>
          <p:nvPr/>
        </p:nvGrpSpPr>
        <p:grpSpPr>
          <a:xfrm>
            <a:off x="1333425" y="1008122"/>
            <a:ext cx="10412488" cy="4755470"/>
            <a:chOff x="1333425" y="1267292"/>
            <a:chExt cx="10412488" cy="4755470"/>
          </a:xfrm>
        </p:grpSpPr>
        <p:sp>
          <p:nvSpPr>
            <p:cNvPr id="4" name="MH_Other_1"/>
            <p:cNvSpPr/>
            <p:nvPr>
              <p:custDataLst>
                <p:tags r:id="rId1"/>
              </p:custDataLst>
            </p:nvPr>
          </p:nvSpPr>
          <p:spPr>
            <a:xfrm>
              <a:off x="1717600" y="1426949"/>
              <a:ext cx="357188" cy="355600"/>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2"/>
            <p:cNvSpPr/>
            <p:nvPr>
              <p:custDataLst>
                <p:tags r:id="rId2"/>
              </p:custDataLst>
            </p:nvPr>
          </p:nvSpPr>
          <p:spPr>
            <a:xfrm>
              <a:off x="1717600" y="1831763"/>
              <a:ext cx="357188" cy="357187"/>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923975" y="1630149"/>
              <a:ext cx="355600" cy="355600"/>
            </a:xfrm>
            <a:prstGeom prst="diamond">
              <a:avLst/>
            </a:prstGeom>
            <a:solidFill>
              <a:schemeClr val="bg1">
                <a:lumMod val="7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4"/>
            <p:cNvSpPr/>
            <p:nvPr>
              <p:custDataLst>
                <p:tags r:id="rId4"/>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Other_5"/>
            <p:cNvSpPr>
              <a:spLocks/>
            </p:cNvSpPr>
            <p:nvPr>
              <p:custDataLst>
                <p:tags r:id="rId5"/>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Text_1"/>
            <p:cNvSpPr/>
            <p:nvPr>
              <p:custDataLst>
                <p:tags r:id="rId6"/>
              </p:custDataLst>
            </p:nvPr>
          </p:nvSpPr>
          <p:spPr>
            <a:xfrm>
              <a:off x="2130350" y="1807949"/>
              <a:ext cx="9042214" cy="1047750"/>
            </a:xfrm>
            <a:prstGeom prst="rect">
              <a:avLst/>
            </a:prstGeom>
          </p:spPr>
          <p:txBody>
            <a:bodyPr>
              <a:normAutofit/>
            </a:bodyPr>
            <a:lstStyle/>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Locate the root cause of the problem and take measures to eliminate known errors.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Minimize the number of emergencies caused by IT infrastructure errors and minimize the negative impact of problems. Prevent the recurrence of emergencies related to errors.</a:t>
              </a:r>
            </a:p>
            <a:p>
              <a:pPr lvl="1" fontAlgn="ctr">
                <a:lnSpc>
                  <a:spcPct val="150000"/>
                </a:lnSpc>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MH_SubTitle_1"/>
            <p:cNvSpPr/>
            <p:nvPr>
              <p:custDataLst>
                <p:tags r:id="rId7"/>
              </p:custDataLst>
            </p:nvPr>
          </p:nvSpPr>
          <p:spPr>
            <a:xfrm>
              <a:off x="2279576" y="1298362"/>
              <a:ext cx="3503613" cy="538162"/>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6"/>
            <p:cNvSpPr/>
            <p:nvPr>
              <p:custDataLst>
                <p:tags r:id="rId8"/>
              </p:custDataLst>
            </p:nvPr>
          </p:nvSpPr>
          <p:spPr>
            <a:xfrm>
              <a:off x="4906888" y="4617824"/>
              <a:ext cx="355600" cy="355600"/>
            </a:xfrm>
            <a:prstGeom prst="diamond">
              <a:avLst/>
            </a:pr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7"/>
            <p:cNvSpPr/>
            <p:nvPr>
              <p:custDataLst>
                <p:tags r:id="rId9"/>
              </p:custDataLst>
            </p:nvPr>
          </p:nvSpPr>
          <p:spPr>
            <a:xfrm>
              <a:off x="4906888" y="5024224"/>
              <a:ext cx="355600" cy="355600"/>
            </a:xfrm>
            <a:prstGeom prst="diamond">
              <a:avLst/>
            </a:prstGeom>
            <a:solidFill>
              <a:srgbClr val="E7CCC7"/>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8"/>
            <p:cNvSpPr/>
            <p:nvPr>
              <p:custDataLst>
                <p:tags r:id="rId10"/>
              </p:custDataLst>
            </p:nvPr>
          </p:nvSpPr>
          <p:spPr>
            <a:xfrm>
              <a:off x="5111675" y="4821024"/>
              <a:ext cx="355600" cy="355600"/>
            </a:xfrm>
            <a:prstGeom prst="diamond">
              <a:avLst/>
            </a:prstGeom>
            <a:solidFill>
              <a:schemeClr val="accent3">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Other_10"/>
            <p:cNvSpPr/>
            <p:nvPr>
              <p:custDataLst>
                <p:tags r:id="rId12"/>
              </p:custDataLst>
            </p:nvPr>
          </p:nvSpPr>
          <p:spPr>
            <a:xfrm>
              <a:off x="4494139" y="4490824"/>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lIns="0" tIns="0" rIns="144000" bIns="0" anchor="ctr">
              <a:normAutofit/>
            </a:bodyPr>
            <a:lstStyle/>
            <a:p>
              <a:pPr algn="ctr" fontAlgn="ctr">
                <a:spcBef>
                  <a:spcPts val="0"/>
                </a:spcBef>
                <a:spcAft>
                  <a:spcPts val="0"/>
                </a:spcAft>
                <a:defRPr/>
              </a:pPr>
              <a:r>
                <a:rPr lang="en-US" sz="2400" b="1" u="none" dirty="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Text_3"/>
            <p:cNvSpPr/>
            <p:nvPr>
              <p:custDataLst>
                <p:tags r:id="rId13"/>
              </p:custDataLst>
            </p:nvPr>
          </p:nvSpPr>
          <p:spPr>
            <a:xfrm>
              <a:off x="5467274" y="4973424"/>
              <a:ext cx="5165229" cy="1049338"/>
            </a:xfrm>
            <a:prstGeom prst="rect">
              <a:avLst/>
            </a:prstGeom>
          </p:spPr>
          <p:txBody>
            <a:bodyPr>
              <a:noAutofit/>
            </a:bodyPr>
            <a:lstStyle/>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Problem control</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Known error control</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Proactive problem management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461963" lvl="1" indent="-279400" fontAlgn="ctr">
                <a:lnSpc>
                  <a:spcPct val="130000"/>
                </a:lnSpc>
                <a:buFont typeface="Wingdings" panose="05000000000000000000" pitchFamily="2" charset="2"/>
                <a:buChar char="n"/>
              </a:pPr>
              <a:r>
                <a:rPr lang="en-US" sz="1200" u="none" dirty="0">
                  <a:latin typeface="Huawei Sans" panose="020C0503030203020204" pitchFamily="34" charset="0"/>
                </a:rPr>
                <a:t>Trend analysis</a:t>
              </a:r>
            </a:p>
            <a:p>
              <a:pPr marL="461963" lvl="1" indent="-279400" fontAlgn="ctr">
                <a:lnSpc>
                  <a:spcPct val="130000"/>
                </a:lnSpc>
                <a:buFont typeface="Wingdings" panose="05000000000000000000" pitchFamily="2" charset="2"/>
                <a:buChar char="n"/>
              </a:pPr>
              <a:r>
                <a:rPr lang="en-US" sz="1200" u="none" dirty="0">
                  <a:latin typeface="Huawei Sans" panose="020C0503030203020204" pitchFamily="34" charset="0"/>
                </a:rPr>
                <a:t>Review of major issues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MH_SubTitle_3"/>
            <p:cNvSpPr/>
            <p:nvPr>
              <p:custDataLst>
                <p:tags r:id="rId14"/>
              </p:custDataLst>
            </p:nvPr>
          </p:nvSpPr>
          <p:spPr>
            <a:xfrm>
              <a:off x="5467275" y="4490825"/>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Task</a:t>
              </a:r>
            </a:p>
          </p:txBody>
        </p:sp>
        <p:sp>
          <p:nvSpPr>
            <p:cNvPr id="18" name="MH_Other_11"/>
            <p:cNvSpPr/>
            <p:nvPr>
              <p:custDataLst>
                <p:tags r:id="rId15"/>
              </p:custDataLst>
            </p:nvPr>
          </p:nvSpPr>
          <p:spPr>
            <a:xfrm>
              <a:off x="3313038" y="304143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2"/>
            <p:cNvSpPr/>
            <p:nvPr>
              <p:custDataLst>
                <p:tags r:id="rId16"/>
              </p:custDataLst>
            </p:nvPr>
          </p:nvSpPr>
          <p:spPr>
            <a:xfrm>
              <a:off x="3313038" y="344783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3"/>
            <p:cNvSpPr/>
            <p:nvPr>
              <p:custDataLst>
                <p:tags r:id="rId17"/>
              </p:custDataLst>
            </p:nvPr>
          </p:nvSpPr>
          <p:spPr>
            <a:xfrm>
              <a:off x="3517825" y="3244637"/>
              <a:ext cx="355600" cy="355600"/>
            </a:xfrm>
            <a:prstGeom prst="diamond">
              <a:avLst/>
            </a:prstGeom>
            <a:solidFill>
              <a:schemeClr val="accent2">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4"/>
            <p:cNvSpPr/>
            <p:nvPr>
              <p:custDataLst>
                <p:tags r:id="rId18"/>
              </p:custDataLst>
            </p:nvPr>
          </p:nvSpPr>
          <p:spPr>
            <a:xfrm>
              <a:off x="2927276" y="291443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Other_15"/>
            <p:cNvSpPr>
              <a:spLocks/>
            </p:cNvSpPr>
            <p:nvPr>
              <p:custDataLst>
                <p:tags r:id="rId19"/>
              </p:custDataLst>
            </p:nvPr>
          </p:nvSpPr>
          <p:spPr bwMode="auto">
            <a:xfrm>
              <a:off x="2900288" y="291443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Text_2"/>
            <p:cNvSpPr/>
            <p:nvPr>
              <p:custDataLst>
                <p:tags r:id="rId20"/>
              </p:custDataLst>
            </p:nvPr>
          </p:nvSpPr>
          <p:spPr>
            <a:xfrm>
              <a:off x="3873424" y="3397038"/>
              <a:ext cx="7872489" cy="1017587"/>
            </a:xfrm>
            <a:prstGeom prst="rect">
              <a:avLst/>
            </a:prstGeom>
          </p:spPr>
          <p:txBody>
            <a:bodyPr>
              <a:normAutofit/>
            </a:bodyPr>
            <a:lstStyle/>
            <a:p>
              <a:pPr marL="285750" indent="-285750" fontAlgn="ctr">
                <a:lnSpc>
                  <a:spcPct val="150000"/>
                </a:lnSpc>
                <a:buFont typeface="Wingdings" panose="05000000000000000000" pitchFamily="2" charset="2"/>
                <a:buChar char="p"/>
              </a:pPr>
              <a:r>
                <a:rPr lang="en-US" sz="1200" u="none" dirty="0">
                  <a:latin typeface="Huawei Sans" panose="020C0503030203020204" pitchFamily="34" charset="0"/>
                </a:rPr>
                <a:t>Problem: obtained from multiple emergencies with the same symptom or a major incident and indicates that an error with unknown causes exists.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lnSpc>
                  <a:spcPct val="150000"/>
                </a:lnSpc>
                <a:buFont typeface="Wingdings" panose="05000000000000000000" pitchFamily="2" charset="2"/>
                <a:buChar char="p"/>
              </a:pPr>
              <a:r>
                <a:rPr lang="en-US" sz="1200" u="none" dirty="0">
                  <a:latin typeface="Huawei Sans" panose="020C0503030203020204" pitchFamily="34" charset="0"/>
                </a:rPr>
                <a:t>Known errors: The root cause of a problem has been successfully located and a solution has been found.</a:t>
              </a:r>
            </a:p>
            <a:p>
              <a:pPr marL="285750" indent="-285750" fontAlgn="ctr">
                <a:lnSpc>
                  <a:spcPct val="150000"/>
                </a:lnSpc>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MH_SubTitle_2"/>
            <p:cNvSpPr/>
            <p:nvPr>
              <p:custDataLst>
                <p:tags r:id="rId21"/>
              </p:custDataLst>
            </p:nvPr>
          </p:nvSpPr>
          <p:spPr>
            <a:xfrm>
              <a:off x="3873425" y="2914438"/>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Definition</a:t>
              </a:r>
            </a:p>
          </p:txBody>
        </p:sp>
      </p:grpSp>
    </p:spTree>
    <p:extLst>
      <p:ext uri="{BB962C8B-B14F-4D97-AF65-F5344CB8AC3E}">
        <p14:creationId xmlns:p14="http://schemas.microsoft.com/office/powerpoint/2010/main" val="429035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Problem Management Process</a:t>
            </a:r>
          </a:p>
        </p:txBody>
      </p:sp>
      <p:grpSp>
        <p:nvGrpSpPr>
          <p:cNvPr id="3" name="组合 2"/>
          <p:cNvGrpSpPr/>
          <p:nvPr/>
        </p:nvGrpSpPr>
        <p:grpSpPr>
          <a:xfrm>
            <a:off x="1684869" y="1749914"/>
            <a:ext cx="8822262" cy="3342603"/>
            <a:chOff x="1422402" y="1748663"/>
            <a:chExt cx="8822262" cy="3342603"/>
          </a:xfrm>
        </p:grpSpPr>
        <p:sp>
          <p:nvSpPr>
            <p:cNvPr id="4" name="圆角矩形 3"/>
            <p:cNvSpPr/>
            <p:nvPr/>
          </p:nvSpPr>
          <p:spPr>
            <a:xfrm>
              <a:off x="1422402" y="1748663"/>
              <a:ext cx="1540934" cy="562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Accident management</a:t>
              </a:r>
            </a:p>
          </p:txBody>
        </p:sp>
        <p:sp>
          <p:nvSpPr>
            <p:cNvPr id="5" name="圆角矩形 4"/>
            <p:cNvSpPr/>
            <p:nvPr/>
          </p:nvSpPr>
          <p:spPr>
            <a:xfrm>
              <a:off x="5063066" y="3412065"/>
              <a:ext cx="1540934" cy="56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400" u="none" dirty="0">
                  <a:solidFill>
                    <a:schemeClr val="tx1"/>
                  </a:solidFill>
                  <a:latin typeface="Huawei Sans" panose="020C0503030203020204" pitchFamily="34" charset="0"/>
                </a:rPr>
                <a:t>Problem management</a:t>
              </a:r>
            </a:p>
          </p:txBody>
        </p:sp>
        <p:sp>
          <p:nvSpPr>
            <p:cNvPr id="6" name="圆角矩形 5"/>
            <p:cNvSpPr/>
            <p:nvPr/>
          </p:nvSpPr>
          <p:spPr>
            <a:xfrm>
              <a:off x="3242734" y="1748664"/>
              <a:ext cx="1540934" cy="562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Configuration management</a:t>
              </a:r>
            </a:p>
          </p:txBody>
        </p:sp>
        <p:sp>
          <p:nvSpPr>
            <p:cNvPr id="7" name="圆角矩形 6"/>
            <p:cNvSpPr/>
            <p:nvPr/>
          </p:nvSpPr>
          <p:spPr>
            <a:xfrm>
              <a:off x="5063066" y="1769536"/>
              <a:ext cx="1540934" cy="562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Service level management</a:t>
              </a:r>
            </a:p>
          </p:txBody>
        </p:sp>
        <p:sp>
          <p:nvSpPr>
            <p:cNvPr id="8" name="圆角矩形 7"/>
            <p:cNvSpPr/>
            <p:nvPr/>
          </p:nvSpPr>
          <p:spPr>
            <a:xfrm>
              <a:off x="6883398" y="1774063"/>
              <a:ext cx="1540934" cy="562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Capability management</a:t>
              </a:r>
            </a:p>
          </p:txBody>
        </p:sp>
        <p:sp>
          <p:nvSpPr>
            <p:cNvPr id="9" name="圆角矩形 8"/>
            <p:cNvSpPr/>
            <p:nvPr/>
          </p:nvSpPr>
          <p:spPr>
            <a:xfrm>
              <a:off x="8703730" y="1769348"/>
              <a:ext cx="1540934" cy="5625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Availability management</a:t>
              </a:r>
            </a:p>
          </p:txBody>
        </p:sp>
        <p:sp>
          <p:nvSpPr>
            <p:cNvPr id="10" name="圆角矩形 9"/>
            <p:cNvSpPr/>
            <p:nvPr/>
          </p:nvSpPr>
          <p:spPr>
            <a:xfrm>
              <a:off x="5075643" y="4529666"/>
              <a:ext cx="1540934" cy="56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400" u="none" dirty="0">
                  <a:solidFill>
                    <a:schemeClr val="tx1"/>
                  </a:solidFill>
                  <a:latin typeface="Huawei Sans" panose="020C0503030203020204" pitchFamily="34" charset="0"/>
                </a:rPr>
                <a:t>Change management</a:t>
              </a:r>
            </a:p>
          </p:txBody>
        </p:sp>
        <p:sp>
          <p:nvSpPr>
            <p:cNvPr id="11" name="圆柱形 10"/>
            <p:cNvSpPr/>
            <p:nvPr/>
          </p:nvSpPr>
          <p:spPr>
            <a:xfrm>
              <a:off x="8863504" y="3116415"/>
              <a:ext cx="1270000" cy="905933"/>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Problem database</a:t>
              </a:r>
            </a:p>
          </p:txBody>
        </p:sp>
        <p:cxnSp>
          <p:nvCxnSpPr>
            <p:cNvPr id="12" name="肘形连接符 11"/>
            <p:cNvCxnSpPr>
              <a:stCxn id="5" idx="1"/>
              <a:endCxn id="4" idx="2"/>
            </p:cNvCxnSpPr>
            <p:nvPr/>
          </p:nvCxnSpPr>
          <p:spPr>
            <a:xfrm rot="10800000">
              <a:off x="2192870" y="2311213"/>
              <a:ext cx="2870197" cy="138165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2"/>
              <a:endCxn id="5" idx="0"/>
            </p:cNvCxnSpPr>
            <p:nvPr/>
          </p:nvCxnSpPr>
          <p:spPr>
            <a:xfrm>
              <a:off x="5833533" y="2332086"/>
              <a:ext cx="0" cy="10799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6633510" y="3569381"/>
              <a:ext cx="2200484"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6604000" y="3648815"/>
              <a:ext cx="2229994" cy="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463800" y="2590800"/>
              <a:ext cx="712046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463800" y="2331897"/>
              <a:ext cx="0" cy="2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13201" y="2336612"/>
              <a:ext cx="0" cy="2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79266" y="2331897"/>
              <a:ext cx="0" cy="2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584267" y="2336800"/>
              <a:ext cx="0" cy="2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603844" y="3983290"/>
              <a:ext cx="0" cy="5529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6052580" y="3973665"/>
              <a:ext cx="0" cy="5529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186418" y="3141522"/>
              <a:ext cx="3043833" cy="461665"/>
            </a:xfrm>
            <a:prstGeom prst="rect">
              <a:avLst/>
            </a:prstGeom>
          </p:spPr>
          <p:txBody>
            <a:bodyPr wrap="square">
              <a:spAutoFit/>
            </a:bodyPr>
            <a:lstStyle/>
            <a:p>
              <a:pPr algn="ctr" fontAlgn="ctr"/>
              <a:r>
                <a:rPr lang="en-US" sz="1200" u="none" dirty="0">
                  <a:latin typeface="Huawei Sans" panose="020C0503030203020204" pitchFamily="34" charset="0"/>
                </a:rPr>
                <a:t>Matching information, emergency measures, and quick recovery solution</a:t>
              </a:r>
            </a:p>
          </p:txBody>
        </p:sp>
        <p:sp>
          <p:nvSpPr>
            <p:cNvPr id="24" name="矩形 23"/>
            <p:cNvSpPr/>
            <p:nvPr/>
          </p:nvSpPr>
          <p:spPr>
            <a:xfrm>
              <a:off x="7207282" y="3236819"/>
              <a:ext cx="665567" cy="276999"/>
            </a:xfrm>
            <a:prstGeom prst="rect">
              <a:avLst/>
            </a:prstGeom>
          </p:spPr>
          <p:txBody>
            <a:bodyPr wrap="none">
              <a:spAutoFit/>
            </a:bodyPr>
            <a:lstStyle/>
            <a:p>
              <a:pPr algn="ctr" fontAlgn="ctr"/>
              <a:r>
                <a:rPr lang="en-US" sz="1200" u="none" dirty="0">
                  <a:latin typeface="Huawei Sans" panose="020C0503030203020204" pitchFamily="34" charset="0"/>
                </a:rPr>
                <a:t>Record</a:t>
              </a:r>
            </a:p>
          </p:txBody>
        </p:sp>
        <p:sp>
          <p:nvSpPr>
            <p:cNvPr id="25" name="矩形 24"/>
            <p:cNvSpPr/>
            <p:nvPr/>
          </p:nvSpPr>
          <p:spPr>
            <a:xfrm>
              <a:off x="7032553" y="3649137"/>
              <a:ext cx="1015022" cy="276999"/>
            </a:xfrm>
            <a:prstGeom prst="rect">
              <a:avLst/>
            </a:prstGeom>
          </p:spPr>
          <p:txBody>
            <a:bodyPr wrap="none">
              <a:spAutoFit/>
            </a:bodyPr>
            <a:lstStyle/>
            <a:p>
              <a:pPr algn="ctr" fontAlgn="ctr"/>
              <a:r>
                <a:rPr lang="en-US" sz="1200" u="none" dirty="0">
                  <a:latin typeface="Huawei Sans" panose="020C0503030203020204" pitchFamily="34" charset="0"/>
                </a:rPr>
                <a:t>Information</a:t>
              </a:r>
            </a:p>
          </p:txBody>
        </p:sp>
        <p:sp>
          <p:nvSpPr>
            <p:cNvPr id="26" name="矩形 25"/>
            <p:cNvSpPr/>
            <p:nvPr/>
          </p:nvSpPr>
          <p:spPr>
            <a:xfrm>
              <a:off x="5953760" y="4122256"/>
              <a:ext cx="2749970" cy="276999"/>
            </a:xfrm>
            <a:prstGeom prst="rect">
              <a:avLst/>
            </a:prstGeom>
          </p:spPr>
          <p:txBody>
            <a:bodyPr wrap="square">
              <a:spAutoFit/>
            </a:bodyPr>
            <a:lstStyle/>
            <a:p>
              <a:pPr algn="ctr" fontAlgn="ctr"/>
              <a:r>
                <a:rPr lang="en-US" sz="1200" u="none" dirty="0">
                  <a:latin typeface="Huawei Sans" panose="020C0503030203020204" pitchFamily="34" charset="0"/>
                </a:rPr>
                <a:t>Post implementation review (PIR)</a:t>
              </a:r>
            </a:p>
          </p:txBody>
        </p:sp>
        <p:sp>
          <p:nvSpPr>
            <p:cNvPr id="27" name="矩形 26"/>
            <p:cNvSpPr/>
            <p:nvPr/>
          </p:nvSpPr>
          <p:spPr>
            <a:xfrm>
              <a:off x="3770453" y="4125465"/>
              <a:ext cx="2007180" cy="276999"/>
            </a:xfrm>
            <a:prstGeom prst="rect">
              <a:avLst/>
            </a:prstGeom>
          </p:spPr>
          <p:txBody>
            <a:bodyPr wrap="square">
              <a:spAutoFit/>
            </a:bodyPr>
            <a:lstStyle/>
            <a:p>
              <a:pPr algn="ctr" fontAlgn="ctr"/>
              <a:r>
                <a:rPr lang="en-US" sz="1200" u="none" dirty="0">
                  <a:latin typeface="Huawei Sans" panose="020C0503030203020204" pitchFamily="34" charset="0"/>
                </a:rPr>
                <a:t>Change request (RFC)</a:t>
              </a:r>
            </a:p>
          </p:txBody>
        </p:sp>
        <p:sp>
          <p:nvSpPr>
            <p:cNvPr id="28" name="矩形 27"/>
            <p:cNvSpPr/>
            <p:nvPr/>
          </p:nvSpPr>
          <p:spPr>
            <a:xfrm>
              <a:off x="5846110" y="2834904"/>
              <a:ext cx="1015022" cy="276999"/>
            </a:xfrm>
            <a:prstGeom prst="rect">
              <a:avLst/>
            </a:prstGeom>
          </p:spPr>
          <p:txBody>
            <a:bodyPr wrap="none">
              <a:spAutoFit/>
            </a:bodyPr>
            <a:lstStyle/>
            <a:p>
              <a:pPr algn="ctr" fontAlgn="ctr"/>
              <a:r>
                <a:rPr lang="en-US" sz="1200" u="none" dirty="0">
                  <a:latin typeface="Huawei Sans" panose="020C0503030203020204" pitchFamily="34" charset="0"/>
                </a:rPr>
                <a:t>Information</a:t>
              </a:r>
            </a:p>
          </p:txBody>
        </p:sp>
      </p:grpSp>
    </p:spTree>
    <p:extLst>
      <p:ext uri="{BB962C8B-B14F-4D97-AF65-F5344CB8AC3E}">
        <p14:creationId xmlns:p14="http://schemas.microsoft.com/office/powerpoint/2010/main" val="418497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Change Management</a:t>
            </a:r>
          </a:p>
        </p:txBody>
      </p:sp>
      <p:grpSp>
        <p:nvGrpSpPr>
          <p:cNvPr id="3" name="组合 2"/>
          <p:cNvGrpSpPr/>
          <p:nvPr/>
        </p:nvGrpSpPr>
        <p:grpSpPr>
          <a:xfrm>
            <a:off x="1800468" y="975633"/>
            <a:ext cx="9839139" cy="4866683"/>
            <a:chOff x="1333425" y="1267292"/>
            <a:chExt cx="9839139" cy="4866683"/>
          </a:xfrm>
        </p:grpSpPr>
        <p:sp>
          <p:nvSpPr>
            <p:cNvPr id="4" name="MH_Other_1"/>
            <p:cNvSpPr/>
            <p:nvPr>
              <p:custDataLst>
                <p:tags r:id="rId1"/>
              </p:custDataLst>
            </p:nvPr>
          </p:nvSpPr>
          <p:spPr>
            <a:xfrm>
              <a:off x="1717600" y="1426949"/>
              <a:ext cx="357188" cy="355600"/>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2"/>
            <p:cNvSpPr/>
            <p:nvPr>
              <p:custDataLst>
                <p:tags r:id="rId2"/>
              </p:custDataLst>
            </p:nvPr>
          </p:nvSpPr>
          <p:spPr>
            <a:xfrm>
              <a:off x="1717600" y="1831763"/>
              <a:ext cx="357188" cy="357187"/>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923975" y="1630149"/>
              <a:ext cx="355600" cy="355600"/>
            </a:xfrm>
            <a:prstGeom prst="diamond">
              <a:avLst/>
            </a:prstGeom>
            <a:solidFill>
              <a:schemeClr val="bg1">
                <a:lumMod val="7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4"/>
            <p:cNvSpPr/>
            <p:nvPr>
              <p:custDataLst>
                <p:tags r:id="rId4"/>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Other_5"/>
            <p:cNvSpPr>
              <a:spLocks/>
            </p:cNvSpPr>
            <p:nvPr>
              <p:custDataLst>
                <p:tags r:id="rId5"/>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Text_1"/>
            <p:cNvSpPr/>
            <p:nvPr>
              <p:custDataLst>
                <p:tags r:id="rId6"/>
              </p:custDataLst>
            </p:nvPr>
          </p:nvSpPr>
          <p:spPr>
            <a:xfrm>
              <a:off x="2130350" y="1807949"/>
              <a:ext cx="9042214" cy="607524"/>
            </a:xfrm>
            <a:prstGeom prst="rect">
              <a:avLst/>
            </a:prstGeom>
          </p:spPr>
          <p:txBody>
            <a:bodyPr>
              <a:normAutofit lnSpcReduction="10000"/>
            </a:bodyPr>
            <a:lstStyle/>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Ensure that all changes are effectively controlled and handled through standardized means and processes, and that approved changes are implemented with minimum risks, high efficiency, and high cost-effectiveness.</a:t>
              </a:r>
            </a:p>
          </p:txBody>
        </p:sp>
        <p:sp>
          <p:nvSpPr>
            <p:cNvPr id="10" name="MH_SubTitle_1"/>
            <p:cNvSpPr/>
            <p:nvPr>
              <p:custDataLst>
                <p:tags r:id="rId7"/>
              </p:custDataLst>
            </p:nvPr>
          </p:nvSpPr>
          <p:spPr>
            <a:xfrm>
              <a:off x="2279576" y="1298362"/>
              <a:ext cx="3503613" cy="538162"/>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6"/>
            <p:cNvSpPr/>
            <p:nvPr>
              <p:custDataLst>
                <p:tags r:id="rId8"/>
              </p:custDataLst>
            </p:nvPr>
          </p:nvSpPr>
          <p:spPr>
            <a:xfrm>
              <a:off x="4906888" y="4729037"/>
              <a:ext cx="355600" cy="355600"/>
            </a:xfrm>
            <a:prstGeom prst="diamond">
              <a:avLst/>
            </a:pr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7"/>
            <p:cNvSpPr/>
            <p:nvPr>
              <p:custDataLst>
                <p:tags r:id="rId9"/>
              </p:custDataLst>
            </p:nvPr>
          </p:nvSpPr>
          <p:spPr>
            <a:xfrm>
              <a:off x="4906888" y="5135437"/>
              <a:ext cx="355600" cy="355600"/>
            </a:xfrm>
            <a:prstGeom prst="diamond">
              <a:avLst/>
            </a:prstGeom>
            <a:solidFill>
              <a:srgbClr val="E7CCC7"/>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8"/>
            <p:cNvSpPr/>
            <p:nvPr>
              <p:custDataLst>
                <p:tags r:id="rId10"/>
              </p:custDataLst>
            </p:nvPr>
          </p:nvSpPr>
          <p:spPr>
            <a:xfrm>
              <a:off x="5111675" y="4932237"/>
              <a:ext cx="355600" cy="355600"/>
            </a:xfrm>
            <a:prstGeom prst="diamond">
              <a:avLst/>
            </a:prstGeom>
            <a:solidFill>
              <a:schemeClr val="accent3">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Other_10"/>
            <p:cNvSpPr/>
            <p:nvPr>
              <p:custDataLst>
                <p:tags r:id="rId12"/>
              </p:custDataLst>
            </p:nvPr>
          </p:nvSpPr>
          <p:spPr>
            <a:xfrm>
              <a:off x="4494139" y="4602037"/>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lIns="0" tIns="0" rIns="144000" bIns="0" anchor="ctr">
              <a:normAutofit/>
            </a:bodyPr>
            <a:lstStyle/>
            <a:p>
              <a:pPr algn="ctr" fontAlgn="ctr">
                <a:spcBef>
                  <a:spcPts val="0"/>
                </a:spcBef>
                <a:spcAft>
                  <a:spcPts val="0"/>
                </a:spcAft>
                <a:defRPr/>
              </a:pPr>
              <a:r>
                <a:rPr lang="en-US" sz="2400" b="1" u="none" dirty="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Text_3"/>
            <p:cNvSpPr/>
            <p:nvPr>
              <p:custDataLst>
                <p:tags r:id="rId13"/>
              </p:custDataLst>
            </p:nvPr>
          </p:nvSpPr>
          <p:spPr>
            <a:xfrm>
              <a:off x="5467274" y="5084637"/>
              <a:ext cx="5705290" cy="1049338"/>
            </a:xfrm>
            <a:prstGeom prst="rect">
              <a:avLst/>
            </a:prstGeom>
          </p:spPr>
          <p:txBody>
            <a:bodyPr>
              <a:noAutofit/>
            </a:bodyPr>
            <a:lstStyle/>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Receive, record, approve, plan, test, implement, and review change requests.</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Provide the IT infrastructure change report.</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Propel CMDB modification.</a:t>
              </a:r>
            </a:p>
          </p:txBody>
        </p:sp>
        <p:sp>
          <p:nvSpPr>
            <p:cNvPr id="17" name="MH_SubTitle_3"/>
            <p:cNvSpPr/>
            <p:nvPr>
              <p:custDataLst>
                <p:tags r:id="rId14"/>
              </p:custDataLst>
            </p:nvPr>
          </p:nvSpPr>
          <p:spPr>
            <a:xfrm>
              <a:off x="5467275" y="4540253"/>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Task</a:t>
              </a:r>
            </a:p>
          </p:txBody>
        </p:sp>
        <p:sp>
          <p:nvSpPr>
            <p:cNvPr id="18" name="MH_Other_11"/>
            <p:cNvSpPr/>
            <p:nvPr>
              <p:custDataLst>
                <p:tags r:id="rId15"/>
              </p:custDataLst>
            </p:nvPr>
          </p:nvSpPr>
          <p:spPr>
            <a:xfrm>
              <a:off x="3313038" y="2695441"/>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2"/>
            <p:cNvSpPr/>
            <p:nvPr>
              <p:custDataLst>
                <p:tags r:id="rId16"/>
              </p:custDataLst>
            </p:nvPr>
          </p:nvSpPr>
          <p:spPr>
            <a:xfrm>
              <a:off x="3313038" y="3101841"/>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3"/>
            <p:cNvSpPr/>
            <p:nvPr>
              <p:custDataLst>
                <p:tags r:id="rId17"/>
              </p:custDataLst>
            </p:nvPr>
          </p:nvSpPr>
          <p:spPr>
            <a:xfrm>
              <a:off x="3517825" y="2898641"/>
              <a:ext cx="355600" cy="355600"/>
            </a:xfrm>
            <a:prstGeom prst="diamond">
              <a:avLst/>
            </a:prstGeom>
            <a:solidFill>
              <a:schemeClr val="accent2">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4"/>
            <p:cNvSpPr/>
            <p:nvPr>
              <p:custDataLst>
                <p:tags r:id="rId18"/>
              </p:custDataLst>
            </p:nvPr>
          </p:nvSpPr>
          <p:spPr>
            <a:xfrm>
              <a:off x="2927276" y="2766154"/>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Other_15"/>
            <p:cNvSpPr>
              <a:spLocks/>
            </p:cNvSpPr>
            <p:nvPr>
              <p:custDataLst>
                <p:tags r:id="rId19"/>
              </p:custDataLst>
            </p:nvPr>
          </p:nvSpPr>
          <p:spPr bwMode="auto">
            <a:xfrm>
              <a:off x="2900288" y="2568442"/>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Text_2"/>
            <p:cNvSpPr/>
            <p:nvPr>
              <p:custDataLst>
                <p:tags r:id="rId20"/>
              </p:custDataLst>
            </p:nvPr>
          </p:nvSpPr>
          <p:spPr>
            <a:xfrm>
              <a:off x="3873424" y="3051042"/>
              <a:ext cx="6666890" cy="1363582"/>
            </a:xfrm>
            <a:prstGeom prst="rect">
              <a:avLst/>
            </a:prstGeom>
          </p:spPr>
          <p:txBody>
            <a:bodyPr>
              <a:normAutofit fontScale="47500" lnSpcReduction="20000"/>
            </a:bodyPr>
            <a:lstStyle/>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Change: An action that causes the status of one or more IT infrastructure CIs to change.</a:t>
              </a: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Standard change (approved in advance)</a:t>
              </a: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Request for Change (RFC)</a:t>
              </a: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Forward Schedule of Changes (FSC)</a:t>
              </a: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Change Advisory Board (CAB)</a:t>
              </a:r>
            </a:p>
            <a:p>
              <a:pPr marL="285750" indent="-285750" fontAlgn="ctr">
                <a:lnSpc>
                  <a:spcPct val="150000"/>
                </a:lnSpc>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MH_SubTitle_2"/>
            <p:cNvSpPr/>
            <p:nvPr>
              <p:custDataLst>
                <p:tags r:id="rId21"/>
              </p:custDataLst>
            </p:nvPr>
          </p:nvSpPr>
          <p:spPr>
            <a:xfrm>
              <a:off x="3873425" y="2568442"/>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Definition</a:t>
              </a:r>
            </a:p>
          </p:txBody>
        </p:sp>
      </p:grpSp>
    </p:spTree>
    <p:extLst>
      <p:ext uri="{BB962C8B-B14F-4D97-AF65-F5344CB8AC3E}">
        <p14:creationId xmlns:p14="http://schemas.microsoft.com/office/powerpoint/2010/main" val="338553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Change Management Process</a:t>
            </a:r>
          </a:p>
        </p:txBody>
      </p:sp>
      <p:sp>
        <p:nvSpPr>
          <p:cNvPr id="4" name="Text Box 7"/>
          <p:cNvSpPr txBox="1">
            <a:spLocks noChangeArrowheads="1"/>
          </p:cNvSpPr>
          <p:nvPr/>
        </p:nvSpPr>
        <p:spPr bwMode="auto">
          <a:xfrm>
            <a:off x="524563" y="1160969"/>
            <a:ext cx="8781361"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ctr">
              <a:lnSpc>
                <a:spcPct val="120000"/>
              </a:lnSpc>
            </a:pPr>
            <a:r>
              <a:rPr lang="en-US" sz="1600" u="none" dirty="0">
                <a:latin typeface="Huawei Sans" panose="020C0503030203020204" pitchFamily="34" charset="0"/>
              </a:rPr>
              <a:t>The input information includes:</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Change request</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Data information provided by the CMDB, especially information about the impact of changes</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Change implementation schedule</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Capability database provided by capability management and budget information provided by the financial management process</a:t>
            </a:r>
          </a:p>
        </p:txBody>
      </p:sp>
      <p:sp>
        <p:nvSpPr>
          <p:cNvPr id="5" name="Text Box 8"/>
          <p:cNvSpPr txBox="1">
            <a:spLocks noChangeArrowheads="1"/>
          </p:cNvSpPr>
          <p:nvPr/>
        </p:nvSpPr>
        <p:spPr bwMode="auto">
          <a:xfrm>
            <a:off x="455612" y="3197882"/>
            <a:ext cx="5571435" cy="1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ctr">
              <a:lnSpc>
                <a:spcPct val="120000"/>
              </a:lnSpc>
              <a:buFont typeface="Wingdings" panose="05000000000000000000" pitchFamily="2" charset="2"/>
              <a:buNone/>
            </a:pPr>
            <a:r>
              <a:rPr lang="en-US" sz="1600" u="none" dirty="0">
                <a:latin typeface="Huawei Sans" panose="020C0503030203020204" pitchFamily="34" charset="0"/>
              </a:rPr>
              <a:t>The output information includes:</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Updated change implementation schedule</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Signals that trigger the start of configuration management and release management</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Agenda, minutes, and action items of CAB</a:t>
            </a:r>
          </a:p>
          <a:p>
            <a:pPr marL="742990" lvl="1" indent="-285750" fontAlgn="ctr">
              <a:lnSpc>
                <a:spcPct val="120000"/>
              </a:lnSpc>
              <a:buFont typeface="Wingdings" panose="05000000000000000000" pitchFamily="2" charset="2"/>
              <a:buChar char="p"/>
            </a:pPr>
            <a:r>
              <a:rPr lang="en-US" sz="1400" u="none" dirty="0">
                <a:latin typeface="Huawei Sans" panose="020C0503030203020204" pitchFamily="34" charset="0"/>
              </a:rPr>
              <a:t>Change management report</a:t>
            </a:r>
          </a:p>
        </p:txBody>
      </p:sp>
      <p:grpSp>
        <p:nvGrpSpPr>
          <p:cNvPr id="6" name="组合 5"/>
          <p:cNvGrpSpPr/>
          <p:nvPr/>
        </p:nvGrpSpPr>
        <p:grpSpPr>
          <a:xfrm>
            <a:off x="5437930" y="2931521"/>
            <a:ext cx="5377707" cy="3058907"/>
            <a:chOff x="5075643" y="2278427"/>
            <a:chExt cx="5377707" cy="3058907"/>
          </a:xfrm>
        </p:grpSpPr>
        <p:sp>
          <p:nvSpPr>
            <p:cNvPr id="7" name="圆角矩形 6"/>
            <p:cNvSpPr/>
            <p:nvPr/>
          </p:nvSpPr>
          <p:spPr>
            <a:xfrm>
              <a:off x="7033963" y="4804611"/>
              <a:ext cx="1540934" cy="532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Accident management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5075643" y="3608489"/>
              <a:ext cx="1540934" cy="532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Problem management</a:t>
              </a:r>
            </a:p>
          </p:txBody>
        </p:sp>
        <p:sp>
          <p:nvSpPr>
            <p:cNvPr id="9" name="圆角矩形 8"/>
            <p:cNvSpPr/>
            <p:nvPr/>
          </p:nvSpPr>
          <p:spPr>
            <a:xfrm>
              <a:off x="7033963" y="2278427"/>
              <a:ext cx="1540934" cy="532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Change management</a:t>
              </a:r>
            </a:p>
          </p:txBody>
        </p:sp>
        <p:sp>
          <p:nvSpPr>
            <p:cNvPr id="10" name="圆角矩形 9"/>
            <p:cNvSpPr/>
            <p:nvPr/>
          </p:nvSpPr>
          <p:spPr>
            <a:xfrm>
              <a:off x="8912416" y="3608489"/>
              <a:ext cx="1540934" cy="5327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600" u="none" dirty="0">
                  <a:solidFill>
                    <a:schemeClr val="tx1"/>
                  </a:solidFill>
                  <a:latin typeface="Huawei Sans" panose="020C0503030203020204" pitchFamily="34" charset="0"/>
                </a:rPr>
                <a:t>Release management</a:t>
              </a:r>
            </a:p>
          </p:txBody>
        </p:sp>
        <p:cxnSp>
          <p:nvCxnSpPr>
            <p:cNvPr id="11" name="肘形连接符 10"/>
            <p:cNvCxnSpPr>
              <a:stCxn id="7" idx="1"/>
              <a:endCxn id="8" idx="2"/>
            </p:cNvCxnSpPr>
            <p:nvPr/>
          </p:nvCxnSpPr>
          <p:spPr>
            <a:xfrm rot="10800000">
              <a:off x="5846111" y="4141213"/>
              <a:ext cx="1187853" cy="92976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8" idx="0"/>
              <a:endCxn id="9" idx="1"/>
            </p:cNvCxnSpPr>
            <p:nvPr/>
          </p:nvCxnSpPr>
          <p:spPr>
            <a:xfrm rot="5400000" flipH="1" flipV="1">
              <a:off x="5908186" y="2482713"/>
              <a:ext cx="1063700" cy="1187853"/>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9" idx="3"/>
              <a:endCxn id="10" idx="0"/>
            </p:cNvCxnSpPr>
            <p:nvPr/>
          </p:nvCxnSpPr>
          <p:spPr>
            <a:xfrm>
              <a:off x="8574897" y="2544789"/>
              <a:ext cx="1107986" cy="106370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10" idx="2"/>
              <a:endCxn id="7" idx="3"/>
            </p:cNvCxnSpPr>
            <p:nvPr/>
          </p:nvCxnSpPr>
          <p:spPr>
            <a:xfrm rot="5400000">
              <a:off x="8664010" y="4052099"/>
              <a:ext cx="929761" cy="1107986"/>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流程图: 联系 14"/>
            <p:cNvSpPr/>
            <p:nvPr/>
          </p:nvSpPr>
          <p:spPr>
            <a:xfrm>
              <a:off x="7033964" y="3530263"/>
              <a:ext cx="1540931" cy="709627"/>
            </a:xfrm>
            <a:prstGeom prst="flowChartConnector">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200" u="none" dirty="0">
                  <a:solidFill>
                    <a:schemeClr val="tx1"/>
                  </a:solidFill>
                  <a:latin typeface="Huawei Sans" panose="020C0503030203020204" pitchFamily="34" charset="0"/>
                </a:rPr>
                <a:t>Configuration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management</a:t>
              </a:r>
            </a:p>
          </p:txBody>
        </p:sp>
        <p:cxnSp>
          <p:nvCxnSpPr>
            <p:cNvPr id="16" name="直接箭头连接符 15"/>
            <p:cNvCxnSpPr/>
            <p:nvPr/>
          </p:nvCxnSpPr>
          <p:spPr>
            <a:xfrm flipH="1" flipV="1">
              <a:off x="8488977" y="3869710"/>
              <a:ext cx="423439"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15" idx="0"/>
            </p:cNvCxnSpPr>
            <p:nvPr/>
          </p:nvCxnSpPr>
          <p:spPr>
            <a:xfrm flipH="1">
              <a:off x="7804430" y="2823926"/>
              <a:ext cx="10654" cy="706337"/>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5" idx="2"/>
              <a:endCxn id="8" idx="3"/>
            </p:cNvCxnSpPr>
            <p:nvPr/>
          </p:nvCxnSpPr>
          <p:spPr>
            <a:xfrm flipH="1" flipV="1">
              <a:off x="6616577" y="3874851"/>
              <a:ext cx="417387" cy="10226"/>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5" idx="4"/>
            </p:cNvCxnSpPr>
            <p:nvPr/>
          </p:nvCxnSpPr>
          <p:spPr>
            <a:xfrm>
              <a:off x="7804430" y="4239890"/>
              <a:ext cx="10654" cy="564721"/>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162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Configuration Management</a:t>
            </a:r>
          </a:p>
        </p:txBody>
      </p:sp>
      <p:grpSp>
        <p:nvGrpSpPr>
          <p:cNvPr id="3" name="组合 2"/>
          <p:cNvGrpSpPr/>
          <p:nvPr/>
        </p:nvGrpSpPr>
        <p:grpSpPr>
          <a:xfrm>
            <a:off x="1779512" y="975633"/>
            <a:ext cx="10412488" cy="5299170"/>
            <a:chOff x="1333425" y="1267292"/>
            <a:chExt cx="10412488" cy="5299170"/>
          </a:xfrm>
        </p:grpSpPr>
        <p:sp>
          <p:nvSpPr>
            <p:cNvPr id="4" name="MH_Other_1"/>
            <p:cNvSpPr/>
            <p:nvPr>
              <p:custDataLst>
                <p:tags r:id="rId1"/>
              </p:custDataLst>
            </p:nvPr>
          </p:nvSpPr>
          <p:spPr>
            <a:xfrm>
              <a:off x="1717600" y="1426949"/>
              <a:ext cx="357188" cy="355600"/>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2"/>
            <p:cNvSpPr/>
            <p:nvPr>
              <p:custDataLst>
                <p:tags r:id="rId2"/>
              </p:custDataLst>
            </p:nvPr>
          </p:nvSpPr>
          <p:spPr>
            <a:xfrm>
              <a:off x="1717600" y="1831763"/>
              <a:ext cx="357188" cy="357187"/>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923975" y="1630149"/>
              <a:ext cx="355600" cy="355600"/>
            </a:xfrm>
            <a:prstGeom prst="diamond">
              <a:avLst/>
            </a:prstGeom>
            <a:solidFill>
              <a:schemeClr val="bg1">
                <a:lumMod val="7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4"/>
            <p:cNvSpPr/>
            <p:nvPr>
              <p:custDataLst>
                <p:tags r:id="rId4"/>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Other_5"/>
            <p:cNvSpPr>
              <a:spLocks/>
            </p:cNvSpPr>
            <p:nvPr>
              <p:custDataLst>
                <p:tags r:id="rId5"/>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Text_1"/>
            <p:cNvSpPr/>
            <p:nvPr>
              <p:custDataLst>
                <p:tags r:id="rId6"/>
              </p:custDataLst>
            </p:nvPr>
          </p:nvSpPr>
          <p:spPr>
            <a:xfrm>
              <a:off x="2130349" y="1807948"/>
              <a:ext cx="9615564" cy="1170325"/>
            </a:xfrm>
            <a:prstGeom prst="rect">
              <a:avLst/>
            </a:prstGeom>
          </p:spPr>
          <p:txBody>
            <a:bodyPr>
              <a:normAutofit lnSpcReduction="10000"/>
            </a:bodyPr>
            <a:lstStyle/>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Measure the value of all IT assets and configuration items used in organizations and services.</a:t>
              </a: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Provide accurate information about IT infrastructure configuration for other service management processes.</a:t>
              </a: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Support the operation of accident management, problem management, change management and release management.</a:t>
              </a: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Verify the correctness of the configuration records related to the IT infrastructure and correct the detected errors.</a:t>
              </a:r>
            </a:p>
          </p:txBody>
        </p:sp>
        <p:sp>
          <p:nvSpPr>
            <p:cNvPr id="10" name="MH_SubTitle_1"/>
            <p:cNvSpPr/>
            <p:nvPr>
              <p:custDataLst>
                <p:tags r:id="rId7"/>
              </p:custDataLst>
            </p:nvPr>
          </p:nvSpPr>
          <p:spPr>
            <a:xfrm>
              <a:off x="2279576" y="1298362"/>
              <a:ext cx="3503613" cy="538162"/>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6"/>
            <p:cNvSpPr/>
            <p:nvPr>
              <p:custDataLst>
                <p:tags r:id="rId8"/>
              </p:custDataLst>
            </p:nvPr>
          </p:nvSpPr>
          <p:spPr>
            <a:xfrm>
              <a:off x="4906888" y="5173881"/>
              <a:ext cx="355600" cy="355600"/>
            </a:xfrm>
            <a:prstGeom prst="diamond">
              <a:avLst/>
            </a:pr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7"/>
            <p:cNvSpPr/>
            <p:nvPr>
              <p:custDataLst>
                <p:tags r:id="rId9"/>
              </p:custDataLst>
            </p:nvPr>
          </p:nvSpPr>
          <p:spPr>
            <a:xfrm>
              <a:off x="4906888" y="5580281"/>
              <a:ext cx="355600" cy="355600"/>
            </a:xfrm>
            <a:prstGeom prst="diamond">
              <a:avLst/>
            </a:prstGeom>
            <a:solidFill>
              <a:srgbClr val="E7CCC7"/>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8"/>
            <p:cNvSpPr/>
            <p:nvPr>
              <p:custDataLst>
                <p:tags r:id="rId10"/>
              </p:custDataLst>
            </p:nvPr>
          </p:nvSpPr>
          <p:spPr>
            <a:xfrm>
              <a:off x="5111675" y="5377081"/>
              <a:ext cx="355600" cy="355600"/>
            </a:xfrm>
            <a:prstGeom prst="diamond">
              <a:avLst/>
            </a:prstGeom>
            <a:solidFill>
              <a:schemeClr val="accent3">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9"/>
            <p:cNvSpPr/>
            <p:nvPr>
              <p:custDataLst>
                <p:tags r:id="rId11"/>
              </p:custDataLst>
            </p:nvPr>
          </p:nvSpPr>
          <p:spPr>
            <a:xfrm>
              <a:off x="4521126" y="4935668"/>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Other_10"/>
            <p:cNvSpPr/>
            <p:nvPr>
              <p:custDataLst>
                <p:tags r:id="rId12"/>
              </p:custDataLst>
            </p:nvPr>
          </p:nvSpPr>
          <p:spPr>
            <a:xfrm>
              <a:off x="4494139" y="5046881"/>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lIns="0" tIns="0" rIns="144000" bIns="0" anchor="ctr">
              <a:normAutofit/>
            </a:bodyPr>
            <a:lstStyle/>
            <a:p>
              <a:pPr algn="ctr" fontAlgn="ctr">
                <a:spcBef>
                  <a:spcPts val="0"/>
                </a:spcBef>
                <a:spcAft>
                  <a:spcPts val="0"/>
                </a:spcAft>
                <a:defRPr/>
              </a:pPr>
              <a:r>
                <a:rPr lang="en-US" sz="2400" b="1" u="none" dirty="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Text_3"/>
            <p:cNvSpPr/>
            <p:nvPr>
              <p:custDataLst>
                <p:tags r:id="rId13"/>
              </p:custDataLst>
            </p:nvPr>
          </p:nvSpPr>
          <p:spPr>
            <a:xfrm>
              <a:off x="5467274" y="5517124"/>
              <a:ext cx="5935739" cy="1049338"/>
            </a:xfrm>
            <a:prstGeom prst="rect">
              <a:avLst/>
            </a:prstGeom>
          </p:spPr>
          <p:txBody>
            <a:bodyPr>
              <a:noAutofit/>
            </a:bodyPr>
            <a:lstStyle/>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Receive, record, approve, plan, test, implement, and review change requests.</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Provide the IT infrastructure change report.</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Propel CMDB modification.</a:t>
              </a:r>
            </a:p>
            <a:p>
              <a:pPr marL="171450" indent="-171450" fontAlgn="ctr">
                <a:lnSpc>
                  <a:spcPct val="130000"/>
                </a:lnSpc>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MH_SubTitle_3"/>
            <p:cNvSpPr/>
            <p:nvPr>
              <p:custDataLst>
                <p:tags r:id="rId14"/>
              </p:custDataLst>
            </p:nvPr>
          </p:nvSpPr>
          <p:spPr>
            <a:xfrm>
              <a:off x="5467275" y="4985097"/>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Task</a:t>
              </a:r>
            </a:p>
          </p:txBody>
        </p:sp>
        <p:sp>
          <p:nvSpPr>
            <p:cNvPr id="18" name="MH_Other_11"/>
            <p:cNvSpPr/>
            <p:nvPr>
              <p:custDataLst>
                <p:tags r:id="rId15"/>
              </p:custDataLst>
            </p:nvPr>
          </p:nvSpPr>
          <p:spPr>
            <a:xfrm>
              <a:off x="3313038" y="3140285"/>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2"/>
            <p:cNvSpPr/>
            <p:nvPr>
              <p:custDataLst>
                <p:tags r:id="rId16"/>
              </p:custDataLst>
            </p:nvPr>
          </p:nvSpPr>
          <p:spPr>
            <a:xfrm>
              <a:off x="3313038" y="3546685"/>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3"/>
            <p:cNvSpPr/>
            <p:nvPr>
              <p:custDataLst>
                <p:tags r:id="rId17"/>
              </p:custDataLst>
            </p:nvPr>
          </p:nvSpPr>
          <p:spPr>
            <a:xfrm>
              <a:off x="3517825" y="3343485"/>
              <a:ext cx="355600" cy="355600"/>
            </a:xfrm>
            <a:prstGeom prst="diamond">
              <a:avLst/>
            </a:prstGeom>
            <a:solidFill>
              <a:schemeClr val="accent2">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4"/>
            <p:cNvSpPr/>
            <p:nvPr>
              <p:custDataLst>
                <p:tags r:id="rId18"/>
              </p:custDataLst>
            </p:nvPr>
          </p:nvSpPr>
          <p:spPr>
            <a:xfrm>
              <a:off x="2927276" y="321099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Other_15"/>
            <p:cNvSpPr>
              <a:spLocks/>
            </p:cNvSpPr>
            <p:nvPr>
              <p:custDataLst>
                <p:tags r:id="rId19"/>
              </p:custDataLst>
            </p:nvPr>
          </p:nvSpPr>
          <p:spPr bwMode="auto">
            <a:xfrm>
              <a:off x="2900288" y="3000929"/>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Text_2"/>
            <p:cNvSpPr/>
            <p:nvPr>
              <p:custDataLst>
                <p:tags r:id="rId20"/>
              </p:custDataLst>
            </p:nvPr>
          </p:nvSpPr>
          <p:spPr>
            <a:xfrm>
              <a:off x="3873424" y="3495886"/>
              <a:ext cx="5715419" cy="1047414"/>
            </a:xfrm>
            <a:prstGeom prst="rect">
              <a:avLst/>
            </a:prstGeom>
          </p:spPr>
          <p:txBody>
            <a:bodyPr>
              <a:normAutofit fontScale="47500" lnSpcReduction="20000"/>
            </a:bodyPr>
            <a:lstStyle/>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Identify and define configuration items.</a:t>
              </a:r>
              <a:endParaRPr lang="en-US" altLang="zh-CN" sz="25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Plan, define, and manage the CMDB.</a:t>
              </a:r>
              <a:endParaRPr lang="en-US" altLang="zh-CN" sz="25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Periodically verify the accuracy and integrity of the CMDB.</a:t>
              </a:r>
              <a:endParaRPr lang="en-US" altLang="zh-CN" sz="25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85750" indent="-285750" fontAlgn="ctr">
                <a:lnSpc>
                  <a:spcPct val="150000"/>
                </a:lnSpc>
                <a:buFont typeface="Wingdings" panose="05000000000000000000" pitchFamily="2" charset="2"/>
                <a:buChar char="p"/>
              </a:pPr>
              <a:r>
                <a:rPr lang="en-US" sz="2500" u="none" dirty="0">
                  <a:latin typeface="Huawei Sans" panose="020C0503030203020204" pitchFamily="34" charset="0"/>
                </a:rPr>
                <a:t>Detailed report of IT assets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MH_SubTitle_2"/>
            <p:cNvSpPr/>
            <p:nvPr>
              <p:custDataLst>
                <p:tags r:id="rId21"/>
              </p:custDataLst>
            </p:nvPr>
          </p:nvSpPr>
          <p:spPr>
            <a:xfrm>
              <a:off x="3873425" y="3000929"/>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Definition</a:t>
              </a:r>
            </a:p>
          </p:txBody>
        </p:sp>
      </p:grpSp>
    </p:spTree>
    <p:extLst>
      <p:ext uri="{BB962C8B-B14F-4D97-AF65-F5344CB8AC3E}">
        <p14:creationId xmlns:p14="http://schemas.microsoft.com/office/powerpoint/2010/main" val="230070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0235731" y="1694719"/>
            <a:ext cx="1240898" cy="37859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Definitive software library</a:t>
            </a:r>
            <a:endParaRPr lang="zh-CN" altLang="en-US" sz="1200" dirty="0">
              <a:solidFill>
                <a:schemeClr val="tx1"/>
              </a:solidFill>
            </a:endParaRPr>
          </a:p>
        </p:txBody>
      </p:sp>
      <p:sp>
        <p:nvSpPr>
          <p:cNvPr id="35" name="圆角矩形 34"/>
          <p:cNvSpPr/>
          <p:nvPr/>
        </p:nvSpPr>
        <p:spPr>
          <a:xfrm>
            <a:off x="8819844" y="1694719"/>
            <a:ext cx="1370402" cy="38227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rPr>
              <a:t>Configuration management database</a:t>
            </a:r>
            <a:endParaRPr lang="zh-CN" altLang="en-US" sz="1200" dirty="0">
              <a:solidFill>
                <a:schemeClr val="tx1"/>
              </a:solidFill>
            </a:endParaRPr>
          </a:p>
        </p:txBody>
      </p:sp>
      <p:sp>
        <p:nvSpPr>
          <p:cNvPr id="2" name="标题 1"/>
          <p:cNvSpPr>
            <a:spLocks noGrp="1"/>
          </p:cNvSpPr>
          <p:nvPr>
            <p:ph type="title"/>
          </p:nvPr>
        </p:nvSpPr>
        <p:spPr/>
        <p:txBody>
          <a:bodyPr/>
          <a:lstStyle/>
          <a:p>
            <a:pPr fontAlgn="ctr"/>
            <a:r>
              <a:rPr lang="en-US" u="none" dirty="0">
                <a:latin typeface="Huawei Sans" panose="020C0503030203020204" pitchFamily="34" charset="0"/>
              </a:rPr>
              <a:t>Configuration Management Process</a:t>
            </a:r>
          </a:p>
        </p:txBody>
      </p:sp>
      <p:sp>
        <p:nvSpPr>
          <p:cNvPr id="4" name="圆角矩形 3"/>
          <p:cNvSpPr/>
          <p:nvPr/>
        </p:nvSpPr>
        <p:spPr>
          <a:xfrm>
            <a:off x="1524001" y="1694719"/>
            <a:ext cx="1566630" cy="481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Change request</a:t>
            </a:r>
          </a:p>
        </p:txBody>
      </p:sp>
      <p:sp>
        <p:nvSpPr>
          <p:cNvPr id="5" name="圆角矩形 4"/>
          <p:cNvSpPr/>
          <p:nvPr/>
        </p:nvSpPr>
        <p:spPr>
          <a:xfrm>
            <a:off x="1524002" y="3096797"/>
            <a:ext cx="1566630" cy="39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Release</a:t>
            </a:r>
          </a:p>
        </p:txBody>
      </p:sp>
      <p:sp>
        <p:nvSpPr>
          <p:cNvPr id="6" name="圆角矩形 5"/>
          <p:cNvSpPr/>
          <p:nvPr/>
        </p:nvSpPr>
        <p:spPr>
          <a:xfrm>
            <a:off x="1524004" y="3776934"/>
            <a:ext cx="1566630" cy="39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Implementation</a:t>
            </a:r>
          </a:p>
        </p:txBody>
      </p:sp>
      <p:sp>
        <p:nvSpPr>
          <p:cNvPr id="7" name="圆角矩形 6"/>
          <p:cNvSpPr/>
          <p:nvPr/>
        </p:nvSpPr>
        <p:spPr>
          <a:xfrm>
            <a:off x="1524004" y="4457071"/>
            <a:ext cx="1566630" cy="39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Comment</a:t>
            </a:r>
          </a:p>
        </p:txBody>
      </p:sp>
      <p:sp>
        <p:nvSpPr>
          <p:cNvPr id="8" name="圆角矩形 7"/>
          <p:cNvSpPr/>
          <p:nvPr/>
        </p:nvSpPr>
        <p:spPr>
          <a:xfrm>
            <a:off x="1524003" y="5127683"/>
            <a:ext cx="1566630" cy="48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End</a:t>
            </a:r>
          </a:p>
        </p:txBody>
      </p:sp>
      <p:sp>
        <p:nvSpPr>
          <p:cNvPr id="9" name="圆角矩形 8"/>
          <p:cNvSpPr/>
          <p:nvPr/>
        </p:nvSpPr>
        <p:spPr>
          <a:xfrm>
            <a:off x="1524001" y="2407134"/>
            <a:ext cx="1566630" cy="48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solidFill>
                  <a:schemeClr val="tx1"/>
                </a:solidFill>
                <a:latin typeface="Huawei Sans" panose="020C0503030203020204" pitchFamily="34" charset="0"/>
              </a:rPr>
              <a:t>Categorization and plan</a:t>
            </a:r>
          </a:p>
        </p:txBody>
      </p:sp>
      <p:sp>
        <p:nvSpPr>
          <p:cNvPr id="10" name="圆角矩形 9"/>
          <p:cNvSpPr/>
          <p:nvPr/>
        </p:nvSpPr>
        <p:spPr>
          <a:xfrm>
            <a:off x="3374251" y="3569015"/>
            <a:ext cx="2226447" cy="821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Release and distribute the hardware and software of the new version.</a:t>
            </a:r>
          </a:p>
        </p:txBody>
      </p:sp>
      <p:sp>
        <p:nvSpPr>
          <p:cNvPr id="11" name="圆角矩形 10"/>
          <p:cNvSpPr/>
          <p:nvPr/>
        </p:nvSpPr>
        <p:spPr>
          <a:xfrm>
            <a:off x="5876925" y="1694719"/>
            <a:ext cx="2380562" cy="481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Report and audit configuration information.</a:t>
            </a:r>
          </a:p>
        </p:txBody>
      </p:sp>
      <p:sp>
        <p:nvSpPr>
          <p:cNvPr id="12" name="圆角矩形 11"/>
          <p:cNvSpPr/>
          <p:nvPr/>
        </p:nvSpPr>
        <p:spPr>
          <a:xfrm>
            <a:off x="5876923" y="2407134"/>
            <a:ext cx="2380562" cy="48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Report</a:t>
            </a:r>
          </a:p>
        </p:txBody>
      </p:sp>
      <p:sp>
        <p:nvSpPr>
          <p:cNvPr id="13" name="圆角矩形 12"/>
          <p:cNvSpPr/>
          <p:nvPr/>
        </p:nvSpPr>
        <p:spPr>
          <a:xfrm>
            <a:off x="5876924" y="3096797"/>
            <a:ext cx="2380562" cy="39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Update information.</a:t>
            </a:r>
          </a:p>
        </p:txBody>
      </p:sp>
      <p:sp>
        <p:nvSpPr>
          <p:cNvPr id="14" name="圆角矩形 13"/>
          <p:cNvSpPr/>
          <p:nvPr/>
        </p:nvSpPr>
        <p:spPr>
          <a:xfrm>
            <a:off x="5876928" y="3776933"/>
            <a:ext cx="2380562" cy="3981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Update the CMDB and DSL.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圆角矩形 14"/>
          <p:cNvSpPr/>
          <p:nvPr/>
        </p:nvSpPr>
        <p:spPr>
          <a:xfrm>
            <a:off x="5876921" y="5133380"/>
            <a:ext cx="2380562" cy="48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r>
              <a:rPr lang="en-US" sz="1400" u="none" dirty="0">
                <a:solidFill>
                  <a:schemeClr val="tx1"/>
                </a:solidFill>
                <a:latin typeface="Huawei Sans" panose="020C0503030203020204" pitchFamily="34" charset="0"/>
              </a:rPr>
              <a:t>Check whether the CMDB is updated.</a:t>
            </a:r>
          </a:p>
        </p:txBody>
      </p:sp>
      <p:sp>
        <p:nvSpPr>
          <p:cNvPr id="18" name="矩形 17"/>
          <p:cNvSpPr/>
          <p:nvPr/>
        </p:nvSpPr>
        <p:spPr>
          <a:xfrm>
            <a:off x="9152224" y="4044258"/>
            <a:ext cx="705642" cy="261610"/>
          </a:xfrm>
          <a:prstGeom prst="rect">
            <a:avLst/>
          </a:prstGeom>
        </p:spPr>
        <p:txBody>
          <a:bodyPr wrap="none">
            <a:spAutoFit/>
          </a:bodyPr>
          <a:lstStyle/>
          <a:p>
            <a:pPr algn="ctr" fontAlgn="ctr"/>
            <a:r>
              <a:rPr lang="en-US" sz="1100" u="none" dirty="0">
                <a:latin typeface="Huawei Sans" panose="020C0503030203020204" pitchFamily="34" charset="0"/>
              </a:rPr>
              <a:t>(CMDB)</a:t>
            </a:r>
          </a:p>
        </p:txBody>
      </p:sp>
      <p:sp>
        <p:nvSpPr>
          <p:cNvPr id="19" name="矩形 18"/>
          <p:cNvSpPr/>
          <p:nvPr/>
        </p:nvSpPr>
        <p:spPr>
          <a:xfrm>
            <a:off x="10522626" y="4041596"/>
            <a:ext cx="550150" cy="261610"/>
          </a:xfrm>
          <a:prstGeom prst="rect">
            <a:avLst/>
          </a:prstGeom>
        </p:spPr>
        <p:txBody>
          <a:bodyPr wrap="none">
            <a:spAutoFit/>
          </a:bodyPr>
          <a:lstStyle/>
          <a:p>
            <a:pPr algn="ctr" fontAlgn="ctr"/>
            <a:r>
              <a:rPr lang="en-US" sz="1100" u="none" dirty="0">
                <a:latin typeface="Huawei Sans" panose="020C0503030203020204" pitchFamily="34" charset="0"/>
              </a:rPr>
              <a:t>(DSL)</a:t>
            </a:r>
          </a:p>
        </p:txBody>
      </p:sp>
      <p:cxnSp>
        <p:nvCxnSpPr>
          <p:cNvPr id="20" name="直接箭头连接符 19"/>
          <p:cNvCxnSpPr>
            <a:stCxn id="11" idx="1"/>
            <a:endCxn id="4" idx="3"/>
          </p:cNvCxnSpPr>
          <p:nvPr/>
        </p:nvCxnSpPr>
        <p:spPr>
          <a:xfrm flipH="1">
            <a:off x="3090631" y="1935587"/>
            <a:ext cx="278629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 idx="1"/>
          </p:cNvCxnSpPr>
          <p:nvPr/>
        </p:nvCxnSpPr>
        <p:spPr>
          <a:xfrm flipH="1" flipV="1">
            <a:off x="3090636" y="2606200"/>
            <a:ext cx="278628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3" idx="1"/>
          </p:cNvCxnSpPr>
          <p:nvPr/>
        </p:nvCxnSpPr>
        <p:spPr>
          <a:xfrm flipH="1">
            <a:off x="3090628" y="3295862"/>
            <a:ext cx="278629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8" idx="3"/>
            <a:endCxn id="15" idx="1"/>
          </p:cNvCxnSpPr>
          <p:nvPr/>
        </p:nvCxnSpPr>
        <p:spPr>
          <a:xfrm>
            <a:off x="3090633" y="5368883"/>
            <a:ext cx="278628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6" idx="3"/>
            <a:endCxn id="10" idx="1"/>
          </p:cNvCxnSpPr>
          <p:nvPr/>
        </p:nvCxnSpPr>
        <p:spPr>
          <a:xfrm>
            <a:off x="3090634" y="3975999"/>
            <a:ext cx="283617"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0" idx="3"/>
            <a:endCxn id="14" idx="1"/>
          </p:cNvCxnSpPr>
          <p:nvPr/>
        </p:nvCxnSpPr>
        <p:spPr>
          <a:xfrm flipV="1">
            <a:off x="5600698" y="3975998"/>
            <a:ext cx="276229"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8271897" y="1949331"/>
            <a:ext cx="547948" cy="358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258066" y="2621519"/>
            <a:ext cx="547948" cy="358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276826" y="3310107"/>
            <a:ext cx="547948" cy="358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8269911" y="3943388"/>
            <a:ext cx="547948"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276826" y="5332688"/>
            <a:ext cx="547948" cy="358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475095" y="1233591"/>
            <a:ext cx="1697902" cy="276999"/>
          </a:xfrm>
          <a:prstGeom prst="rect">
            <a:avLst/>
          </a:prstGeom>
        </p:spPr>
        <p:txBody>
          <a:bodyPr wrap="none">
            <a:spAutoFit/>
          </a:bodyPr>
          <a:lstStyle/>
          <a:p>
            <a:pPr algn="ctr" fontAlgn="ctr"/>
            <a:r>
              <a:rPr lang="en-US" sz="1200" u="none" dirty="0">
                <a:latin typeface="Huawei Sans" panose="020C0503030203020204" pitchFamily="34" charset="0"/>
              </a:rPr>
              <a:t>Change management</a:t>
            </a:r>
          </a:p>
        </p:txBody>
      </p:sp>
      <p:sp>
        <p:nvSpPr>
          <p:cNvPr id="32" name="矩形 31"/>
          <p:cNvSpPr/>
          <p:nvPr/>
        </p:nvSpPr>
        <p:spPr>
          <a:xfrm>
            <a:off x="6165254" y="1233591"/>
            <a:ext cx="1701107" cy="276999"/>
          </a:xfrm>
          <a:prstGeom prst="rect">
            <a:avLst/>
          </a:prstGeom>
        </p:spPr>
        <p:txBody>
          <a:bodyPr wrap="none">
            <a:spAutoFit/>
          </a:bodyPr>
          <a:lstStyle/>
          <a:p>
            <a:pPr algn="ctr" fontAlgn="ctr"/>
            <a:r>
              <a:rPr lang="en-US" sz="1200" u="none" dirty="0">
                <a:latin typeface="Huawei Sans" panose="020C0503030203020204" pitchFamily="34" charset="0"/>
              </a:rPr>
              <a:t>Release management</a:t>
            </a:r>
          </a:p>
        </p:txBody>
      </p:sp>
      <p:sp>
        <p:nvSpPr>
          <p:cNvPr id="33" name="矩形 32"/>
          <p:cNvSpPr/>
          <p:nvPr/>
        </p:nvSpPr>
        <p:spPr>
          <a:xfrm>
            <a:off x="8422368" y="1236986"/>
            <a:ext cx="2127506" cy="276999"/>
          </a:xfrm>
          <a:prstGeom prst="rect">
            <a:avLst/>
          </a:prstGeom>
        </p:spPr>
        <p:txBody>
          <a:bodyPr wrap="none">
            <a:spAutoFit/>
          </a:bodyPr>
          <a:lstStyle/>
          <a:p>
            <a:pPr algn="ctr" fontAlgn="ctr"/>
            <a:r>
              <a:rPr lang="en-US" sz="1200" u="none" dirty="0">
                <a:latin typeface="Huawei Sans" panose="020C0503030203020204" pitchFamily="34" charset="0"/>
              </a:rPr>
              <a:t>Configuration management</a:t>
            </a:r>
          </a:p>
        </p:txBody>
      </p:sp>
    </p:spTree>
    <p:extLst>
      <p:ext uri="{BB962C8B-B14F-4D97-AF65-F5344CB8AC3E}">
        <p14:creationId xmlns:p14="http://schemas.microsoft.com/office/powerpoint/2010/main" val="141257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Publication Management</a:t>
            </a:r>
          </a:p>
        </p:txBody>
      </p:sp>
      <p:grpSp>
        <p:nvGrpSpPr>
          <p:cNvPr id="3" name="组合 2"/>
          <p:cNvGrpSpPr/>
          <p:nvPr/>
        </p:nvGrpSpPr>
        <p:grpSpPr>
          <a:xfrm>
            <a:off x="1794220" y="995592"/>
            <a:ext cx="9839139" cy="4771433"/>
            <a:chOff x="1333425" y="1267292"/>
            <a:chExt cx="9839139" cy="4771433"/>
          </a:xfrm>
        </p:grpSpPr>
        <p:sp>
          <p:nvSpPr>
            <p:cNvPr id="4" name="MH_Other_1"/>
            <p:cNvSpPr/>
            <p:nvPr>
              <p:custDataLst>
                <p:tags r:id="rId1"/>
              </p:custDataLst>
            </p:nvPr>
          </p:nvSpPr>
          <p:spPr>
            <a:xfrm>
              <a:off x="1717600" y="1426949"/>
              <a:ext cx="357188" cy="355600"/>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MH_Other_2"/>
            <p:cNvSpPr/>
            <p:nvPr>
              <p:custDataLst>
                <p:tags r:id="rId2"/>
              </p:custDataLst>
            </p:nvPr>
          </p:nvSpPr>
          <p:spPr>
            <a:xfrm>
              <a:off x="1717600" y="1831763"/>
              <a:ext cx="357188" cy="357187"/>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923975" y="1630149"/>
              <a:ext cx="355600" cy="355600"/>
            </a:xfrm>
            <a:prstGeom prst="diamond">
              <a:avLst/>
            </a:prstGeom>
            <a:solidFill>
              <a:schemeClr val="bg1">
                <a:lumMod val="7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4"/>
            <p:cNvSpPr/>
            <p:nvPr>
              <p:custDataLst>
                <p:tags r:id="rId4"/>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Other_5"/>
            <p:cNvSpPr>
              <a:spLocks/>
            </p:cNvSpPr>
            <p:nvPr>
              <p:custDataLst>
                <p:tags r:id="rId5"/>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Text_1"/>
            <p:cNvSpPr/>
            <p:nvPr>
              <p:custDataLst>
                <p:tags r:id="rId6"/>
              </p:custDataLst>
            </p:nvPr>
          </p:nvSpPr>
          <p:spPr>
            <a:xfrm>
              <a:off x="2130350" y="1703174"/>
              <a:ext cx="9042214" cy="478518"/>
            </a:xfrm>
            <a:prstGeom prst="rect">
              <a:avLst/>
            </a:prstGeom>
          </p:spPr>
          <p:txBody>
            <a:bodyPr>
              <a:noAutofit/>
            </a:bodyPr>
            <a:lstStyle/>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Comprehensively assess changes to IT services and ensure that all aspects (including technical and non-technical factors) of a release are considered.</a:t>
              </a:r>
            </a:p>
          </p:txBody>
        </p:sp>
        <p:sp>
          <p:nvSpPr>
            <p:cNvPr id="10" name="MH_SubTitle_1"/>
            <p:cNvSpPr/>
            <p:nvPr>
              <p:custDataLst>
                <p:tags r:id="rId7"/>
              </p:custDataLst>
            </p:nvPr>
          </p:nvSpPr>
          <p:spPr>
            <a:xfrm>
              <a:off x="2279576" y="1298362"/>
              <a:ext cx="3503613" cy="538162"/>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MH_Other_6"/>
            <p:cNvSpPr/>
            <p:nvPr>
              <p:custDataLst>
                <p:tags r:id="rId8"/>
              </p:custDataLst>
            </p:nvPr>
          </p:nvSpPr>
          <p:spPr>
            <a:xfrm>
              <a:off x="5166381" y="4729037"/>
              <a:ext cx="355600" cy="355600"/>
            </a:xfrm>
            <a:prstGeom prst="diamond">
              <a:avLst/>
            </a:pr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7"/>
            <p:cNvSpPr/>
            <p:nvPr>
              <p:custDataLst>
                <p:tags r:id="rId9"/>
              </p:custDataLst>
            </p:nvPr>
          </p:nvSpPr>
          <p:spPr>
            <a:xfrm>
              <a:off x="5166381" y="5135437"/>
              <a:ext cx="355600" cy="355600"/>
            </a:xfrm>
            <a:prstGeom prst="diamond">
              <a:avLst/>
            </a:prstGeom>
            <a:solidFill>
              <a:srgbClr val="E7CCC7"/>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8"/>
            <p:cNvSpPr/>
            <p:nvPr>
              <p:custDataLst>
                <p:tags r:id="rId10"/>
              </p:custDataLst>
            </p:nvPr>
          </p:nvSpPr>
          <p:spPr>
            <a:xfrm>
              <a:off x="5371168" y="4932237"/>
              <a:ext cx="355600" cy="355600"/>
            </a:xfrm>
            <a:prstGeom prst="diamond">
              <a:avLst/>
            </a:prstGeom>
            <a:solidFill>
              <a:schemeClr val="accent3">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9"/>
            <p:cNvSpPr/>
            <p:nvPr>
              <p:custDataLst>
                <p:tags r:id="rId11"/>
              </p:custDataLst>
            </p:nvPr>
          </p:nvSpPr>
          <p:spPr>
            <a:xfrm>
              <a:off x="4780619"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Other_10"/>
            <p:cNvSpPr/>
            <p:nvPr>
              <p:custDataLst>
                <p:tags r:id="rId12"/>
              </p:custDataLst>
            </p:nvPr>
          </p:nvSpPr>
          <p:spPr>
            <a:xfrm>
              <a:off x="4753632" y="4602037"/>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lIns="0" tIns="0" rIns="144000" bIns="0" anchor="ctr">
              <a:normAutofit/>
            </a:bodyPr>
            <a:lstStyle/>
            <a:p>
              <a:pPr algn="ctr" fontAlgn="ctr">
                <a:spcBef>
                  <a:spcPts val="0"/>
                </a:spcBef>
                <a:spcAft>
                  <a:spcPts val="0"/>
                </a:spcAft>
                <a:defRPr/>
              </a:pPr>
              <a:r>
                <a:rPr lang="en-US" sz="2400" b="1" u="none" dirty="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Text_3"/>
            <p:cNvSpPr/>
            <p:nvPr>
              <p:custDataLst>
                <p:tags r:id="rId13"/>
              </p:custDataLst>
            </p:nvPr>
          </p:nvSpPr>
          <p:spPr>
            <a:xfrm>
              <a:off x="5726767" y="4989387"/>
              <a:ext cx="5165229" cy="1049338"/>
            </a:xfrm>
            <a:prstGeom prst="rect">
              <a:avLst/>
            </a:prstGeom>
          </p:spPr>
          <p:txBody>
            <a:bodyPr>
              <a:noAutofit/>
            </a:bodyPr>
            <a:lstStyle/>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Release planning</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Design, development, and configuration release</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Release review</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Rollout plan</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Communication, preparation, and training</a:t>
              </a:r>
            </a:p>
            <a:p>
              <a:pPr marL="171450" indent="-171450" fontAlgn="ctr">
                <a:lnSpc>
                  <a:spcPct val="130000"/>
                </a:lnSpc>
                <a:buFont typeface="Wingdings" panose="05000000000000000000" pitchFamily="2" charset="2"/>
                <a:buChar char="p"/>
              </a:pPr>
              <a:r>
                <a:rPr lang="en-US" sz="1200" u="none" dirty="0">
                  <a:latin typeface="Huawei Sans" panose="020C0503030203020204" pitchFamily="34" charset="0"/>
                </a:rPr>
                <a:t>Distribution and installation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MH_SubTitle_3"/>
            <p:cNvSpPr/>
            <p:nvPr>
              <p:custDataLst>
                <p:tags r:id="rId14"/>
              </p:custDataLst>
            </p:nvPr>
          </p:nvSpPr>
          <p:spPr>
            <a:xfrm>
              <a:off x="5652630" y="4540253"/>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Task</a:t>
              </a:r>
            </a:p>
          </p:txBody>
        </p:sp>
        <p:sp>
          <p:nvSpPr>
            <p:cNvPr id="18" name="MH_Other_11"/>
            <p:cNvSpPr/>
            <p:nvPr>
              <p:custDataLst>
                <p:tags r:id="rId15"/>
              </p:custDataLst>
            </p:nvPr>
          </p:nvSpPr>
          <p:spPr>
            <a:xfrm>
              <a:off x="3313038" y="255951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MH_Other_12"/>
            <p:cNvSpPr/>
            <p:nvPr>
              <p:custDataLst>
                <p:tags r:id="rId16"/>
              </p:custDataLst>
            </p:nvPr>
          </p:nvSpPr>
          <p:spPr>
            <a:xfrm>
              <a:off x="3313038" y="296591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3"/>
            <p:cNvSpPr/>
            <p:nvPr>
              <p:custDataLst>
                <p:tags r:id="rId17"/>
              </p:custDataLst>
            </p:nvPr>
          </p:nvSpPr>
          <p:spPr>
            <a:xfrm>
              <a:off x="3542539" y="2750360"/>
              <a:ext cx="355600" cy="355600"/>
            </a:xfrm>
            <a:prstGeom prst="diamond">
              <a:avLst/>
            </a:prstGeom>
            <a:solidFill>
              <a:schemeClr val="accent2">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4"/>
            <p:cNvSpPr/>
            <p:nvPr>
              <p:custDataLst>
                <p:tags r:id="rId18"/>
              </p:custDataLst>
            </p:nvPr>
          </p:nvSpPr>
          <p:spPr>
            <a:xfrm>
              <a:off x="2927276" y="2630230"/>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Other_15"/>
            <p:cNvSpPr>
              <a:spLocks/>
            </p:cNvSpPr>
            <p:nvPr>
              <p:custDataLst>
                <p:tags r:id="rId19"/>
              </p:custDataLst>
            </p:nvPr>
          </p:nvSpPr>
          <p:spPr bwMode="auto">
            <a:xfrm>
              <a:off x="2900288" y="243251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Text_2"/>
            <p:cNvSpPr/>
            <p:nvPr>
              <p:custDataLst>
                <p:tags r:id="rId20"/>
              </p:custDataLst>
            </p:nvPr>
          </p:nvSpPr>
          <p:spPr>
            <a:xfrm>
              <a:off x="3873424" y="2927218"/>
              <a:ext cx="7000522" cy="1700219"/>
            </a:xfrm>
            <a:prstGeom prst="rect">
              <a:avLst/>
            </a:prstGeom>
          </p:spPr>
          <p:txBody>
            <a:bodyPr>
              <a:normAutofit fontScale="40000" lnSpcReduction="20000"/>
            </a:bodyPr>
            <a:lstStyle/>
            <a:p>
              <a:pPr marL="285750" indent="-285750" fontAlgn="ctr">
                <a:lnSpc>
                  <a:spcPct val="150000"/>
                </a:lnSpc>
                <a:buFont typeface="Wingdings" panose="05000000000000000000" pitchFamily="2" charset="2"/>
                <a:buChar char="p"/>
              </a:pPr>
              <a:r>
                <a:rPr lang="en-US" sz="3000" u="none" dirty="0">
                  <a:latin typeface="Huawei Sans" panose="020C0503030203020204" pitchFamily="34" charset="0"/>
                </a:rPr>
                <a:t>Release</a:t>
              </a:r>
            </a:p>
            <a:p>
              <a:pPr marL="714375" lvl="2" indent="-257175" fontAlgn="ctr">
                <a:lnSpc>
                  <a:spcPct val="150000"/>
                </a:lnSpc>
                <a:buFont typeface="Wingdings" panose="05000000000000000000" pitchFamily="2" charset="2"/>
                <a:buChar char="n"/>
              </a:pPr>
              <a:r>
                <a:rPr lang="en-US" sz="3000" u="none" dirty="0">
                  <a:latin typeface="Huawei Sans" panose="020C0503030203020204" pitchFamily="34" charset="0"/>
                </a:rPr>
                <a:t>Delta release</a:t>
              </a:r>
            </a:p>
            <a:p>
              <a:pPr marL="714375" lvl="2" indent="-257175" fontAlgn="ctr">
                <a:lnSpc>
                  <a:spcPct val="150000"/>
                </a:lnSpc>
                <a:buFont typeface="Wingdings" panose="05000000000000000000" pitchFamily="2" charset="2"/>
                <a:buChar char="n"/>
              </a:pPr>
              <a:r>
                <a:rPr lang="en-US" sz="3000" u="none" dirty="0">
                  <a:latin typeface="Huawei Sans" panose="020C0503030203020204" pitchFamily="34" charset="0"/>
                </a:rPr>
                <a:t>Full release</a:t>
              </a:r>
            </a:p>
            <a:p>
              <a:pPr marL="714375" lvl="2" indent="-257175" fontAlgn="ctr">
                <a:lnSpc>
                  <a:spcPct val="150000"/>
                </a:lnSpc>
                <a:buFont typeface="Wingdings" panose="05000000000000000000" pitchFamily="2" charset="2"/>
                <a:buChar char="n"/>
              </a:pPr>
              <a:r>
                <a:rPr lang="en-US" sz="3000" u="none" dirty="0">
                  <a:latin typeface="Huawei Sans" panose="020C0503030203020204" pitchFamily="34" charset="0"/>
                </a:rPr>
                <a:t>Package release</a:t>
              </a:r>
            </a:p>
            <a:p>
              <a:pPr marL="285750" indent="-285750" fontAlgn="ctr">
                <a:lnSpc>
                  <a:spcPct val="150000"/>
                </a:lnSpc>
                <a:buFont typeface="Wingdings" panose="05000000000000000000" pitchFamily="2" charset="2"/>
                <a:buChar char="p"/>
              </a:pPr>
              <a:r>
                <a:rPr lang="en-US" sz="3000" u="none" dirty="0">
                  <a:latin typeface="Huawei Sans" panose="020C0503030203020204" pitchFamily="34" charset="0"/>
                </a:rPr>
                <a:t>Emergency release</a:t>
              </a:r>
            </a:p>
            <a:p>
              <a:pPr marL="285750" indent="-285750" fontAlgn="ctr">
                <a:lnSpc>
                  <a:spcPct val="150000"/>
                </a:lnSpc>
                <a:buFont typeface="Wingdings" panose="05000000000000000000" pitchFamily="2" charset="2"/>
                <a:buChar char="p"/>
              </a:pPr>
              <a:r>
                <a:rPr lang="en-US" sz="3000" u="none" dirty="0">
                  <a:latin typeface="Huawei Sans" panose="020C0503030203020204" pitchFamily="34" charset="0"/>
                </a:rPr>
                <a:t>Release policy</a:t>
              </a:r>
            </a:p>
            <a:p>
              <a:pPr marL="285750" indent="-285750" fontAlgn="ctr">
                <a:lnSpc>
                  <a:spcPct val="150000"/>
                </a:lnSpc>
                <a:buFont typeface="Wingdings" panose="05000000000000000000" pitchFamily="2" charset="2"/>
                <a:buChar char="p"/>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MH_SubTitle_2"/>
            <p:cNvSpPr/>
            <p:nvPr>
              <p:custDataLst>
                <p:tags r:id="rId21"/>
              </p:custDataLst>
            </p:nvPr>
          </p:nvSpPr>
          <p:spPr>
            <a:xfrm>
              <a:off x="3849613" y="2456673"/>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Definition</a:t>
              </a:r>
            </a:p>
          </p:txBody>
        </p:sp>
      </p:grpSp>
    </p:spTree>
    <p:extLst>
      <p:ext uri="{BB962C8B-B14F-4D97-AF65-F5344CB8AC3E}">
        <p14:creationId xmlns:p14="http://schemas.microsoft.com/office/powerpoint/2010/main" val="28610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Release Management Process</a:t>
            </a:r>
          </a:p>
        </p:txBody>
      </p:sp>
      <p:grpSp>
        <p:nvGrpSpPr>
          <p:cNvPr id="3" name="组合 2"/>
          <p:cNvGrpSpPr/>
          <p:nvPr/>
        </p:nvGrpSpPr>
        <p:grpSpPr>
          <a:xfrm>
            <a:off x="627062" y="1050844"/>
            <a:ext cx="10983913" cy="5121011"/>
            <a:chOff x="2641600" y="1330589"/>
            <a:chExt cx="8737599" cy="5121011"/>
          </a:xfrm>
        </p:grpSpPr>
        <p:sp>
          <p:nvSpPr>
            <p:cNvPr id="4" name="矩形 3"/>
            <p:cNvSpPr/>
            <p:nvPr/>
          </p:nvSpPr>
          <p:spPr>
            <a:xfrm>
              <a:off x="2641600" y="1330589"/>
              <a:ext cx="8737599" cy="5121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2641600" y="1330589"/>
              <a:ext cx="2912533" cy="862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Design and development environment</a:t>
              </a:r>
            </a:p>
          </p:txBody>
        </p:sp>
        <p:sp>
          <p:nvSpPr>
            <p:cNvPr id="6" name="矩形 5"/>
            <p:cNvSpPr/>
            <p:nvPr/>
          </p:nvSpPr>
          <p:spPr>
            <a:xfrm>
              <a:off x="5554133" y="1330589"/>
              <a:ext cx="2912533" cy="862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Controlled test environment</a:t>
              </a:r>
            </a:p>
          </p:txBody>
        </p:sp>
        <p:sp>
          <p:nvSpPr>
            <p:cNvPr id="7" name="矩形 6"/>
            <p:cNvSpPr/>
            <p:nvPr/>
          </p:nvSpPr>
          <p:spPr>
            <a:xfrm>
              <a:off x="8466666" y="1330589"/>
              <a:ext cx="2912533" cy="862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Production environment</a:t>
              </a:r>
            </a:p>
          </p:txBody>
        </p:sp>
        <p:sp>
          <p:nvSpPr>
            <p:cNvPr id="8" name="矩形 7"/>
            <p:cNvSpPr/>
            <p:nvPr/>
          </p:nvSpPr>
          <p:spPr>
            <a:xfrm>
              <a:off x="2920570" y="2323703"/>
              <a:ext cx="8415867" cy="15578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2967002" y="2773626"/>
              <a:ext cx="576692"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Release policy</a:t>
              </a:r>
            </a:p>
          </p:txBody>
        </p:sp>
        <p:sp>
          <p:nvSpPr>
            <p:cNvPr id="10" name="圆角矩形 9"/>
            <p:cNvSpPr/>
            <p:nvPr/>
          </p:nvSpPr>
          <p:spPr>
            <a:xfrm>
              <a:off x="3592389" y="2773626"/>
              <a:ext cx="575602"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Release planning</a:t>
              </a:r>
            </a:p>
          </p:txBody>
        </p:sp>
        <p:sp>
          <p:nvSpPr>
            <p:cNvPr id="11" name="圆角矩形 10"/>
            <p:cNvSpPr/>
            <p:nvPr/>
          </p:nvSpPr>
          <p:spPr>
            <a:xfrm>
              <a:off x="4340818" y="2773626"/>
              <a:ext cx="976472"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Release design, building, and configuration</a:t>
              </a:r>
            </a:p>
          </p:txBody>
        </p:sp>
        <p:sp>
          <p:nvSpPr>
            <p:cNvPr id="12" name="圆角矩形 11"/>
            <p:cNvSpPr/>
            <p:nvPr/>
          </p:nvSpPr>
          <p:spPr>
            <a:xfrm>
              <a:off x="5813311" y="2773626"/>
              <a:ext cx="1188086"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Building</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and configuration release</a:t>
              </a:r>
            </a:p>
          </p:txBody>
        </p:sp>
        <p:sp>
          <p:nvSpPr>
            <p:cNvPr id="13" name="圆角矩形 12"/>
            <p:cNvSpPr/>
            <p:nvPr/>
          </p:nvSpPr>
          <p:spPr>
            <a:xfrm>
              <a:off x="7174224" y="2773626"/>
              <a:ext cx="1097039"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Release test and acceptance</a:t>
              </a:r>
            </a:p>
          </p:txBody>
        </p:sp>
        <p:sp>
          <p:nvSpPr>
            <p:cNvPr id="14" name="圆角矩形 13"/>
            <p:cNvSpPr/>
            <p:nvPr/>
          </p:nvSpPr>
          <p:spPr>
            <a:xfrm>
              <a:off x="8563367" y="2784936"/>
              <a:ext cx="823699"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First-time running planning</a:t>
              </a:r>
            </a:p>
          </p:txBody>
        </p:sp>
        <p:sp>
          <p:nvSpPr>
            <p:cNvPr id="15" name="圆角矩形 14"/>
            <p:cNvSpPr/>
            <p:nvPr/>
          </p:nvSpPr>
          <p:spPr>
            <a:xfrm>
              <a:off x="9435760" y="2784936"/>
              <a:ext cx="1005082"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Communication and training</a:t>
              </a:r>
            </a:p>
          </p:txBody>
        </p:sp>
        <p:sp>
          <p:nvSpPr>
            <p:cNvPr id="16" name="圆角矩形 15"/>
            <p:cNvSpPr/>
            <p:nvPr/>
          </p:nvSpPr>
          <p:spPr>
            <a:xfrm>
              <a:off x="10482303" y="2780307"/>
              <a:ext cx="795161" cy="99576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Distribution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lnSpc>
                  <a:spcPct val="120000"/>
                </a:lnSpc>
                <a:spcBef>
                  <a:spcPts val="600"/>
                </a:spcBef>
                <a:spcAft>
                  <a:spcPts val="600"/>
                </a:spcAft>
              </a:pPr>
              <a:r>
                <a:rPr lang="en-US" sz="1200" u="none" dirty="0">
                  <a:solidFill>
                    <a:schemeClr val="tx1"/>
                  </a:solidFill>
                  <a:latin typeface="Huawei Sans" panose="020C0503030203020204" pitchFamily="34" charset="0"/>
                </a:rPr>
                <a:t>installation</a:t>
              </a:r>
            </a:p>
          </p:txBody>
        </p:sp>
        <p:sp>
          <p:nvSpPr>
            <p:cNvPr id="17" name="矩形 16"/>
            <p:cNvSpPr/>
            <p:nvPr/>
          </p:nvSpPr>
          <p:spPr>
            <a:xfrm>
              <a:off x="5733343" y="2311691"/>
              <a:ext cx="2454519" cy="369332"/>
            </a:xfrm>
            <a:prstGeom prst="rect">
              <a:avLst/>
            </a:prstGeom>
          </p:spPr>
          <p:txBody>
            <a:bodyPr wrap="none">
              <a:spAutoFit/>
            </a:bodyPr>
            <a:lstStyle/>
            <a:p>
              <a:pPr algn="ctr" fontAlgn="ctr"/>
              <a:r>
                <a:rPr lang="en-US" u="none" dirty="0">
                  <a:latin typeface="Huawei Sans" panose="020C0503030203020204" pitchFamily="34" charset="0"/>
                </a:rPr>
                <a:t>Release management</a:t>
              </a:r>
            </a:p>
          </p:txBody>
        </p:sp>
        <p:sp>
          <p:nvSpPr>
            <p:cNvPr id="18" name="椭圆 17"/>
            <p:cNvSpPr/>
            <p:nvPr/>
          </p:nvSpPr>
          <p:spPr>
            <a:xfrm>
              <a:off x="2777707" y="5115464"/>
              <a:ext cx="8482960" cy="12508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u="none" dirty="0">
                  <a:solidFill>
                    <a:schemeClr val="tx1"/>
                  </a:solidFill>
                  <a:latin typeface="Huawei Sans" panose="020C0503030203020204" pitchFamily="34" charset="0"/>
                </a:rPr>
                <a:t>Configuration management database (CMDB)</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u="none" dirty="0">
                  <a:solidFill>
                    <a:schemeClr val="tx1"/>
                  </a:solidFill>
                  <a:latin typeface="Huawei Sans" panose="020C0503030203020204" pitchFamily="34" charset="0"/>
                </a:rPr>
                <a:t>Definitive software library (DSL)</a:t>
              </a:r>
            </a:p>
          </p:txBody>
        </p:sp>
        <p:cxnSp>
          <p:nvCxnSpPr>
            <p:cNvPr id="19" name="直接箭头连接符 18"/>
            <p:cNvCxnSpPr/>
            <p:nvPr/>
          </p:nvCxnSpPr>
          <p:spPr>
            <a:xfrm>
              <a:off x="3232576" y="3968151"/>
              <a:ext cx="8626" cy="1440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865251" y="3978113"/>
              <a:ext cx="7842" cy="13096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836478" y="3970326"/>
              <a:ext cx="7842" cy="1190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416490" y="3903495"/>
              <a:ext cx="7842" cy="1190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7725366" y="3903494"/>
              <a:ext cx="7842" cy="1190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8971029" y="3946514"/>
              <a:ext cx="7842" cy="119058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9939824" y="3938439"/>
              <a:ext cx="7842" cy="130964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0797862" y="3978113"/>
              <a:ext cx="8626" cy="1440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2983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u="none" dirty="0">
                <a:solidFill>
                  <a:schemeClr val="bg1">
                    <a:lumMod val="50000"/>
                  </a:schemeClr>
                </a:solidFill>
                <a:latin typeface="Huawei Sans" panose="020C0503030203020204" pitchFamily="34" charset="0"/>
              </a:rPr>
              <a:t>O&amp;M Overview</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b="1" dirty="0">
                <a:latin typeface="Huawei Sans" panose="020C0503030203020204" pitchFamily="34" charset="0"/>
              </a:rPr>
              <a:t>O&amp;M Tools</a:t>
            </a:r>
            <a:endParaRPr lang="en-US" altLang="zh-CN" b="1" dirty="0">
              <a:latin typeface="Huawei Sans" panose="020C0503030203020204" pitchFamily="34" charset="0"/>
              <a:sym typeface="Huawei Sans" panose="020C0503030203020204" pitchFamily="34" charset="0"/>
            </a:endParaRPr>
          </a:p>
          <a:p>
            <a:r>
              <a:rPr lang="en-US" u="none" dirty="0">
                <a:solidFill>
                  <a:schemeClr val="bg1">
                    <a:lumMod val="50000"/>
                  </a:schemeClr>
                </a:solidFill>
                <a:latin typeface="Huawei Sans" panose="020C0503030203020204" pitchFamily="34" charset="0"/>
              </a:rPr>
              <a:t>O&amp;M Scenarios</a:t>
            </a:r>
          </a:p>
        </p:txBody>
      </p:sp>
    </p:spTree>
    <p:extLst>
      <p:ext uri="{BB962C8B-B14F-4D97-AF65-F5344CB8AC3E}">
        <p14:creationId xmlns:p14="http://schemas.microsoft.com/office/powerpoint/2010/main" val="11064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pPr fontAlgn="ctr"/>
            <a:r>
              <a:rPr lang="en-US" u="none" dirty="0">
                <a:latin typeface="Huawei Sans" panose="020C0503030203020204" pitchFamily="34" charset="0"/>
              </a:rPr>
              <a:t>Components of Huawei Enterprise Storage O&amp;M Systems</a:t>
            </a:r>
          </a:p>
        </p:txBody>
      </p:sp>
      <p:grpSp>
        <p:nvGrpSpPr>
          <p:cNvPr id="582" name="组合 581"/>
          <p:cNvGrpSpPr/>
          <p:nvPr/>
        </p:nvGrpSpPr>
        <p:grpSpPr>
          <a:xfrm>
            <a:off x="711906" y="1061884"/>
            <a:ext cx="10808472" cy="5138891"/>
            <a:chOff x="711906" y="1061884"/>
            <a:chExt cx="10808472" cy="5138891"/>
          </a:xfrm>
        </p:grpSpPr>
        <p:sp>
          <p:nvSpPr>
            <p:cNvPr id="583" name="圆角矩形 582"/>
            <p:cNvSpPr/>
            <p:nvPr/>
          </p:nvSpPr>
          <p:spPr>
            <a:xfrm>
              <a:off x="8545105" y="1061885"/>
              <a:ext cx="2915058" cy="513889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gn="ctr" fontAlgn="ctr"/>
              <a:r>
                <a:rPr lang="en-US" u="none" dirty="0">
                  <a:solidFill>
                    <a:schemeClr val="tx1"/>
                  </a:solidFill>
                  <a:latin typeface="Huawei Sans" panose="020C0503030203020204" pitchFamily="34" charset="0"/>
                </a:rPr>
                <a:t>Huawei technical support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Trouble ticket generation and remote troubleshooting</a:t>
              </a:r>
            </a:p>
          </p:txBody>
        </p:sp>
        <p:grpSp>
          <p:nvGrpSpPr>
            <p:cNvPr id="584" name="组合 583"/>
            <p:cNvGrpSpPr/>
            <p:nvPr/>
          </p:nvGrpSpPr>
          <p:grpSpPr>
            <a:xfrm>
              <a:off x="711906" y="1061884"/>
              <a:ext cx="7748700" cy="5138891"/>
              <a:chOff x="711906" y="1061884"/>
              <a:chExt cx="7748700" cy="5138891"/>
            </a:xfrm>
          </p:grpSpPr>
          <p:sp>
            <p:nvSpPr>
              <p:cNvPr id="623" name="圆角矩形 622"/>
              <p:cNvSpPr/>
              <p:nvPr/>
            </p:nvSpPr>
            <p:spPr>
              <a:xfrm>
                <a:off x="731838" y="1061884"/>
                <a:ext cx="6275354" cy="5138891"/>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u="none" dirty="0">
                    <a:solidFill>
                      <a:schemeClr val="tx1"/>
                    </a:solidFill>
                    <a:latin typeface="Huawei Sans" panose="020C0503030203020204" pitchFamily="34" charset="0"/>
                  </a:rPr>
                  <a:t>Customer data center</a:t>
                </a:r>
              </a:p>
            </p:txBody>
          </p:sp>
          <p:grpSp>
            <p:nvGrpSpPr>
              <p:cNvPr id="624" name="组合 623"/>
              <p:cNvGrpSpPr/>
              <p:nvPr/>
            </p:nvGrpSpPr>
            <p:grpSpPr>
              <a:xfrm>
                <a:off x="769147" y="1838257"/>
                <a:ext cx="4344141" cy="751757"/>
                <a:chOff x="769147" y="1838257"/>
                <a:chExt cx="4344141" cy="751757"/>
              </a:xfrm>
            </p:grpSpPr>
            <p:sp>
              <p:nvSpPr>
                <p:cNvPr id="1083" name="矩形 1082"/>
                <p:cNvSpPr/>
                <p:nvPr/>
              </p:nvSpPr>
              <p:spPr>
                <a:xfrm>
                  <a:off x="1471931" y="1838257"/>
                  <a:ext cx="3641357" cy="75175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84" name="组合 1083"/>
                <p:cNvGrpSpPr/>
                <p:nvPr/>
              </p:nvGrpSpPr>
              <p:grpSpPr>
                <a:xfrm>
                  <a:off x="2177678" y="1892666"/>
                  <a:ext cx="2229863" cy="642938"/>
                  <a:chOff x="2071818" y="1890046"/>
                  <a:chExt cx="2229863" cy="642938"/>
                </a:xfrm>
              </p:grpSpPr>
              <p:grpSp>
                <p:nvGrpSpPr>
                  <p:cNvPr id="1086" name="组合 1002"/>
                  <p:cNvGrpSpPr>
                    <a:grpSpLocks/>
                  </p:cNvGrpSpPr>
                  <p:nvPr/>
                </p:nvGrpSpPr>
                <p:grpSpPr bwMode="auto">
                  <a:xfrm>
                    <a:off x="2071818" y="1890046"/>
                    <a:ext cx="339725" cy="642938"/>
                    <a:chOff x="7356475" y="2392363"/>
                    <a:chExt cx="339725" cy="641350"/>
                  </a:xfrm>
                </p:grpSpPr>
                <p:sp>
                  <p:nvSpPr>
                    <p:cNvPr id="1129"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0"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1"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2"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3"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4"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5"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6"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7"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8"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9"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0"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41"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87" name="组合 1002"/>
                  <p:cNvGrpSpPr>
                    <a:grpSpLocks/>
                  </p:cNvGrpSpPr>
                  <p:nvPr/>
                </p:nvGrpSpPr>
                <p:grpSpPr bwMode="auto">
                  <a:xfrm>
                    <a:off x="2701864" y="1890046"/>
                    <a:ext cx="339725" cy="642938"/>
                    <a:chOff x="7356475" y="2392363"/>
                    <a:chExt cx="339725" cy="641350"/>
                  </a:xfrm>
                </p:grpSpPr>
                <p:sp>
                  <p:nvSpPr>
                    <p:cNvPr id="1116"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7"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8"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9"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0"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1"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2"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3"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4"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5"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6"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7"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8"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88" name="组合 1002"/>
                  <p:cNvGrpSpPr>
                    <a:grpSpLocks/>
                  </p:cNvGrpSpPr>
                  <p:nvPr/>
                </p:nvGrpSpPr>
                <p:grpSpPr bwMode="auto">
                  <a:xfrm>
                    <a:off x="3331910" y="1890046"/>
                    <a:ext cx="339725" cy="642938"/>
                    <a:chOff x="7356475" y="2392363"/>
                    <a:chExt cx="339725" cy="641350"/>
                  </a:xfrm>
                </p:grpSpPr>
                <p:sp>
                  <p:nvSpPr>
                    <p:cNvPr id="1103"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4"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5"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6"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7"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8"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9"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0"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1"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2"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3"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4"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5"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89" name="组合 1002"/>
                  <p:cNvGrpSpPr>
                    <a:grpSpLocks/>
                  </p:cNvGrpSpPr>
                  <p:nvPr/>
                </p:nvGrpSpPr>
                <p:grpSpPr bwMode="auto">
                  <a:xfrm>
                    <a:off x="3961956" y="1890046"/>
                    <a:ext cx="339725" cy="642938"/>
                    <a:chOff x="7356475" y="2392363"/>
                    <a:chExt cx="339725" cy="641350"/>
                  </a:xfrm>
                </p:grpSpPr>
                <p:sp>
                  <p:nvSpPr>
                    <p:cNvPr id="1090" name="Freeform 980"/>
                    <p:cNvSpPr>
                      <a:spLocks/>
                    </p:cNvSpPr>
                    <p:nvPr/>
                  </p:nvSpPr>
                  <p:spPr bwMode="auto">
                    <a:xfrm>
                      <a:off x="7356475" y="2392363"/>
                      <a:ext cx="339725" cy="623888"/>
                    </a:xfrm>
                    <a:custGeom>
                      <a:avLst/>
                      <a:gdLst>
                        <a:gd name="T0" fmla="*/ 2147483646 w 720"/>
                        <a:gd name="T1" fmla="*/ 2147483646 h 1326"/>
                        <a:gd name="T2" fmla="*/ 2147483646 w 720"/>
                        <a:gd name="T3" fmla="*/ 2147483646 h 1326"/>
                        <a:gd name="T4" fmla="*/ 2147483646 w 720"/>
                        <a:gd name="T5" fmla="*/ 2147483646 h 1326"/>
                        <a:gd name="T6" fmla="*/ 2147483646 w 720"/>
                        <a:gd name="T7" fmla="*/ 2147483646 h 1326"/>
                        <a:gd name="T8" fmla="*/ 2147483646 w 720"/>
                        <a:gd name="T9" fmla="*/ 2147483646 h 1326"/>
                        <a:gd name="T10" fmla="*/ 2147483646 w 720"/>
                        <a:gd name="T11" fmla="*/ 2147483646 h 1326"/>
                        <a:gd name="T12" fmla="*/ 2147483646 w 720"/>
                        <a:gd name="T13" fmla="*/ 2147483646 h 1326"/>
                        <a:gd name="T14" fmla="*/ 2147483646 w 720"/>
                        <a:gd name="T15" fmla="*/ 2147483646 h 1326"/>
                        <a:gd name="T16" fmla="*/ 2147483646 w 720"/>
                        <a:gd name="T17" fmla="*/ 2147483646 h 1326"/>
                        <a:gd name="T18" fmla="*/ 2147483646 w 720"/>
                        <a:gd name="T19" fmla="*/ 2147483646 h 1326"/>
                        <a:gd name="T20" fmla="*/ 2147483646 w 720"/>
                        <a:gd name="T21" fmla="*/ 2147483646 h 1326"/>
                        <a:gd name="T22" fmla="*/ 0 w 720"/>
                        <a:gd name="T23" fmla="*/ 2147483646 h 1326"/>
                        <a:gd name="T24" fmla="*/ 0 w 720"/>
                        <a:gd name="T25" fmla="*/ 2147483646 h 1326"/>
                        <a:gd name="T26" fmla="*/ 2147483646 w 720"/>
                        <a:gd name="T27" fmla="*/ 0 h 1326"/>
                        <a:gd name="T28" fmla="*/ 2147483646 w 720"/>
                        <a:gd name="T29" fmla="*/ 0 h 1326"/>
                        <a:gd name="T30" fmla="*/ 2147483646 w 720"/>
                        <a:gd name="T31" fmla="*/ 2147483646 h 1326"/>
                        <a:gd name="T32" fmla="*/ 2147483646 w 720"/>
                        <a:gd name="T33" fmla="*/ 2147483646 h 1326"/>
                        <a:gd name="T34" fmla="*/ 2147483646 w 720"/>
                        <a:gd name="T35" fmla="*/ 2147483646 h 1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0"/>
                        <a:gd name="T55" fmla="*/ 0 h 1326"/>
                        <a:gd name="T56" fmla="*/ 720 w 720"/>
                        <a:gd name="T57" fmla="*/ 1326 h 1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0" h="1326">
                          <a:moveTo>
                            <a:pt x="687" y="1326"/>
                          </a:moveTo>
                          <a:lnTo>
                            <a:pt x="687" y="1326"/>
                          </a:lnTo>
                          <a:lnTo>
                            <a:pt x="534" y="1326"/>
                          </a:lnTo>
                          <a:lnTo>
                            <a:pt x="534" y="1260"/>
                          </a:lnTo>
                          <a:lnTo>
                            <a:pt x="654" y="1260"/>
                          </a:lnTo>
                          <a:lnTo>
                            <a:pt x="654" y="67"/>
                          </a:lnTo>
                          <a:lnTo>
                            <a:pt x="67" y="67"/>
                          </a:lnTo>
                          <a:lnTo>
                            <a:pt x="67" y="1260"/>
                          </a:lnTo>
                          <a:lnTo>
                            <a:pt x="307" y="1260"/>
                          </a:lnTo>
                          <a:lnTo>
                            <a:pt x="307" y="1326"/>
                          </a:lnTo>
                          <a:lnTo>
                            <a:pt x="34" y="1326"/>
                          </a:lnTo>
                          <a:cubicBezTo>
                            <a:pt x="15" y="1326"/>
                            <a:pt x="0" y="1311"/>
                            <a:pt x="0" y="1293"/>
                          </a:cubicBezTo>
                          <a:lnTo>
                            <a:pt x="0" y="34"/>
                          </a:lnTo>
                          <a:cubicBezTo>
                            <a:pt x="0" y="15"/>
                            <a:pt x="15" y="0"/>
                            <a:pt x="34" y="0"/>
                          </a:cubicBezTo>
                          <a:lnTo>
                            <a:pt x="687" y="0"/>
                          </a:lnTo>
                          <a:cubicBezTo>
                            <a:pt x="705" y="0"/>
                            <a:pt x="720" y="15"/>
                            <a:pt x="720" y="34"/>
                          </a:cubicBezTo>
                          <a:lnTo>
                            <a:pt x="720" y="1293"/>
                          </a:lnTo>
                          <a:cubicBezTo>
                            <a:pt x="720" y="1311"/>
                            <a:pt x="705" y="1326"/>
                            <a:pt x="687" y="132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1" name="Freeform 981"/>
                    <p:cNvSpPr>
                      <a:spLocks noEditPoints="1"/>
                    </p:cNvSpPr>
                    <p:nvPr/>
                  </p:nvSpPr>
                  <p:spPr bwMode="auto">
                    <a:xfrm>
                      <a:off x="7451725" y="24574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8"/>
                            <a:pt x="43" y="141"/>
                            <a:pt x="46" y="141"/>
                          </a:cubicBezTo>
                          <a:lnTo>
                            <a:pt x="267" y="141"/>
                          </a:lnTo>
                          <a:cubicBezTo>
                            <a:pt x="270" y="141"/>
                            <a:pt x="272" y="138"/>
                            <a:pt x="272" y="136"/>
                          </a:cubicBezTo>
                          <a:lnTo>
                            <a:pt x="272" y="45"/>
                          </a:lnTo>
                          <a:cubicBezTo>
                            <a:pt x="272" y="42"/>
                            <a:pt x="270" y="40"/>
                            <a:pt x="267" y="40"/>
                          </a:cubicBezTo>
                          <a:lnTo>
                            <a:pt x="46" y="40"/>
                          </a:lnTo>
                          <a:close/>
                          <a:moveTo>
                            <a:pt x="267" y="181"/>
                          </a:moveTo>
                          <a:lnTo>
                            <a:pt x="267" y="181"/>
                          </a:lnTo>
                          <a:lnTo>
                            <a:pt x="46" y="181"/>
                          </a:lnTo>
                          <a:cubicBezTo>
                            <a:pt x="21" y="181"/>
                            <a:pt x="0" y="160"/>
                            <a:pt x="0" y="136"/>
                          </a:cubicBezTo>
                          <a:lnTo>
                            <a:pt x="0" y="45"/>
                          </a:lnTo>
                          <a:cubicBezTo>
                            <a:pt x="0" y="20"/>
                            <a:pt x="21" y="0"/>
                            <a:pt x="46" y="0"/>
                          </a:cubicBezTo>
                          <a:lnTo>
                            <a:pt x="267" y="0"/>
                          </a:lnTo>
                          <a:cubicBezTo>
                            <a:pt x="292" y="0"/>
                            <a:pt x="312" y="20"/>
                            <a:pt x="312" y="45"/>
                          </a:cubicBezTo>
                          <a:lnTo>
                            <a:pt x="312" y="136"/>
                          </a:lnTo>
                          <a:cubicBezTo>
                            <a:pt x="312" y="160"/>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2" name="Freeform 982"/>
                    <p:cNvSpPr>
                      <a:spLocks/>
                    </p:cNvSpPr>
                    <p:nvPr/>
                  </p:nvSpPr>
                  <p:spPr bwMode="auto">
                    <a:xfrm>
                      <a:off x="7448550" y="2870200"/>
                      <a:ext cx="153988" cy="26988"/>
                    </a:xfrm>
                    <a:custGeom>
                      <a:avLst/>
                      <a:gdLst>
                        <a:gd name="T0" fmla="*/ 2147483646 w 328"/>
                        <a:gd name="T1" fmla="*/ 2147483646 h 58"/>
                        <a:gd name="T2" fmla="*/ 2147483646 w 328"/>
                        <a:gd name="T3" fmla="*/ 2147483646 h 58"/>
                        <a:gd name="T4" fmla="*/ 2147483646 w 328"/>
                        <a:gd name="T5" fmla="*/ 2147483646 h 58"/>
                        <a:gd name="T6" fmla="*/ 2147483646 w 328"/>
                        <a:gd name="T7" fmla="*/ 2147483646 h 58"/>
                        <a:gd name="T8" fmla="*/ 0 w 328"/>
                        <a:gd name="T9" fmla="*/ 2147483646 h 58"/>
                        <a:gd name="T10" fmla="*/ 2147483646 w 328"/>
                        <a:gd name="T11" fmla="*/ 0 h 58"/>
                        <a:gd name="T12" fmla="*/ 2147483646 w 328"/>
                        <a:gd name="T13" fmla="*/ 0 h 58"/>
                        <a:gd name="T14" fmla="*/ 2147483646 w 328"/>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 name="T24" fmla="*/ 0 w 328"/>
                        <a:gd name="T25" fmla="*/ 0 h 58"/>
                        <a:gd name="T26" fmla="*/ 328 w 32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 h="58">
                          <a:moveTo>
                            <a:pt x="328" y="29"/>
                          </a:moveTo>
                          <a:lnTo>
                            <a:pt x="328" y="29"/>
                          </a:lnTo>
                          <a:cubicBezTo>
                            <a:pt x="328" y="45"/>
                            <a:pt x="315" y="58"/>
                            <a:pt x="299" y="58"/>
                          </a:cubicBezTo>
                          <a:lnTo>
                            <a:pt x="28" y="58"/>
                          </a:lnTo>
                          <a:cubicBezTo>
                            <a:pt x="13" y="58"/>
                            <a:pt x="0" y="45"/>
                            <a:pt x="0" y="29"/>
                          </a:cubicBezTo>
                          <a:cubicBezTo>
                            <a:pt x="0" y="13"/>
                            <a:pt x="13" y="0"/>
                            <a:pt x="28" y="0"/>
                          </a:cubicBezTo>
                          <a:lnTo>
                            <a:pt x="299" y="0"/>
                          </a:lnTo>
                          <a:cubicBezTo>
                            <a:pt x="315" y="0"/>
                            <a:pt x="328" y="13"/>
                            <a:pt x="328" y="2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3" name="Freeform 983"/>
                    <p:cNvSpPr>
                      <a:spLocks noEditPoints="1"/>
                    </p:cNvSpPr>
                    <p:nvPr/>
                  </p:nvSpPr>
                  <p:spPr bwMode="auto">
                    <a:xfrm>
                      <a:off x="7451725" y="2597150"/>
                      <a:ext cx="146050" cy="85725"/>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2"/>
                            <a:pt x="40" y="45"/>
                          </a:cubicBezTo>
                          <a:lnTo>
                            <a:pt x="40" y="136"/>
                          </a:lnTo>
                          <a:cubicBezTo>
                            <a:pt x="40" y="139"/>
                            <a:pt x="43" y="141"/>
                            <a:pt x="46" y="141"/>
                          </a:cubicBezTo>
                          <a:lnTo>
                            <a:pt x="267" y="141"/>
                          </a:lnTo>
                          <a:cubicBezTo>
                            <a:pt x="270" y="141"/>
                            <a:pt x="272" y="139"/>
                            <a:pt x="272" y="136"/>
                          </a:cubicBezTo>
                          <a:lnTo>
                            <a:pt x="272" y="45"/>
                          </a:lnTo>
                          <a:cubicBezTo>
                            <a:pt x="272" y="42"/>
                            <a:pt x="270" y="40"/>
                            <a:pt x="267" y="40"/>
                          </a:cubicBezTo>
                          <a:lnTo>
                            <a:pt x="46" y="40"/>
                          </a:lnTo>
                          <a:close/>
                          <a:moveTo>
                            <a:pt x="267" y="181"/>
                          </a:moveTo>
                          <a:lnTo>
                            <a:pt x="267" y="181"/>
                          </a:lnTo>
                          <a:lnTo>
                            <a:pt x="46" y="181"/>
                          </a:lnTo>
                          <a:cubicBezTo>
                            <a:pt x="21" y="181"/>
                            <a:pt x="0" y="161"/>
                            <a:pt x="0" y="136"/>
                          </a:cubicBezTo>
                          <a:lnTo>
                            <a:pt x="0" y="45"/>
                          </a:lnTo>
                          <a:cubicBezTo>
                            <a:pt x="0" y="20"/>
                            <a:pt x="21" y="0"/>
                            <a:pt x="46" y="0"/>
                          </a:cubicBezTo>
                          <a:lnTo>
                            <a:pt x="267" y="0"/>
                          </a:lnTo>
                          <a:cubicBezTo>
                            <a:pt x="292" y="0"/>
                            <a:pt x="312" y="20"/>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4" name="Freeform 984"/>
                    <p:cNvSpPr>
                      <a:spLocks noEditPoints="1"/>
                    </p:cNvSpPr>
                    <p:nvPr/>
                  </p:nvSpPr>
                  <p:spPr bwMode="auto">
                    <a:xfrm>
                      <a:off x="7451725" y="2728913"/>
                      <a:ext cx="146050" cy="84138"/>
                    </a:xfrm>
                    <a:custGeom>
                      <a:avLst/>
                      <a:gdLst>
                        <a:gd name="T0" fmla="*/ 2147483646 w 312"/>
                        <a:gd name="T1" fmla="*/ 2147483646 h 181"/>
                        <a:gd name="T2" fmla="*/ 2147483646 w 312"/>
                        <a:gd name="T3" fmla="*/ 2147483646 h 181"/>
                        <a:gd name="T4" fmla="*/ 2147483646 w 312"/>
                        <a:gd name="T5" fmla="*/ 2147483646 h 181"/>
                        <a:gd name="T6" fmla="*/ 2147483646 w 312"/>
                        <a:gd name="T7" fmla="*/ 2147483646 h 181"/>
                        <a:gd name="T8" fmla="*/ 2147483646 w 312"/>
                        <a:gd name="T9" fmla="*/ 2147483646 h 181"/>
                        <a:gd name="T10" fmla="*/ 2147483646 w 312"/>
                        <a:gd name="T11" fmla="*/ 2147483646 h 181"/>
                        <a:gd name="T12" fmla="*/ 2147483646 w 312"/>
                        <a:gd name="T13" fmla="*/ 2147483646 h 181"/>
                        <a:gd name="T14" fmla="*/ 2147483646 w 312"/>
                        <a:gd name="T15" fmla="*/ 2147483646 h 181"/>
                        <a:gd name="T16" fmla="*/ 2147483646 w 312"/>
                        <a:gd name="T17" fmla="*/ 2147483646 h 181"/>
                        <a:gd name="T18" fmla="*/ 2147483646 w 312"/>
                        <a:gd name="T19" fmla="*/ 2147483646 h 181"/>
                        <a:gd name="T20" fmla="*/ 2147483646 w 312"/>
                        <a:gd name="T21" fmla="*/ 2147483646 h 181"/>
                        <a:gd name="T22" fmla="*/ 2147483646 w 312"/>
                        <a:gd name="T23" fmla="*/ 2147483646 h 181"/>
                        <a:gd name="T24" fmla="*/ 2147483646 w 312"/>
                        <a:gd name="T25" fmla="*/ 2147483646 h 181"/>
                        <a:gd name="T26" fmla="*/ 0 w 312"/>
                        <a:gd name="T27" fmla="*/ 2147483646 h 181"/>
                        <a:gd name="T28" fmla="*/ 0 w 312"/>
                        <a:gd name="T29" fmla="*/ 2147483646 h 181"/>
                        <a:gd name="T30" fmla="*/ 2147483646 w 312"/>
                        <a:gd name="T31" fmla="*/ 0 h 181"/>
                        <a:gd name="T32" fmla="*/ 2147483646 w 312"/>
                        <a:gd name="T33" fmla="*/ 0 h 181"/>
                        <a:gd name="T34" fmla="*/ 2147483646 w 312"/>
                        <a:gd name="T35" fmla="*/ 2147483646 h 181"/>
                        <a:gd name="T36" fmla="*/ 2147483646 w 312"/>
                        <a:gd name="T37" fmla="*/ 2147483646 h 181"/>
                        <a:gd name="T38" fmla="*/ 2147483646 w 312"/>
                        <a:gd name="T39" fmla="*/ 2147483646 h 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
                        <a:gd name="T61" fmla="*/ 0 h 181"/>
                        <a:gd name="T62" fmla="*/ 312 w 312"/>
                        <a:gd name="T63" fmla="*/ 181 h 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 h="181">
                          <a:moveTo>
                            <a:pt x="46" y="40"/>
                          </a:moveTo>
                          <a:lnTo>
                            <a:pt x="46" y="40"/>
                          </a:lnTo>
                          <a:cubicBezTo>
                            <a:pt x="43" y="40"/>
                            <a:pt x="40" y="43"/>
                            <a:pt x="40" y="45"/>
                          </a:cubicBezTo>
                          <a:lnTo>
                            <a:pt x="40" y="136"/>
                          </a:lnTo>
                          <a:cubicBezTo>
                            <a:pt x="40" y="139"/>
                            <a:pt x="43" y="141"/>
                            <a:pt x="46" y="141"/>
                          </a:cubicBezTo>
                          <a:lnTo>
                            <a:pt x="267" y="141"/>
                          </a:lnTo>
                          <a:cubicBezTo>
                            <a:pt x="270" y="141"/>
                            <a:pt x="272" y="139"/>
                            <a:pt x="272" y="136"/>
                          </a:cubicBezTo>
                          <a:lnTo>
                            <a:pt x="272" y="45"/>
                          </a:lnTo>
                          <a:cubicBezTo>
                            <a:pt x="272" y="43"/>
                            <a:pt x="270" y="40"/>
                            <a:pt x="267" y="40"/>
                          </a:cubicBezTo>
                          <a:lnTo>
                            <a:pt x="46" y="40"/>
                          </a:lnTo>
                          <a:close/>
                          <a:moveTo>
                            <a:pt x="267" y="181"/>
                          </a:moveTo>
                          <a:lnTo>
                            <a:pt x="267" y="181"/>
                          </a:lnTo>
                          <a:lnTo>
                            <a:pt x="46" y="181"/>
                          </a:lnTo>
                          <a:cubicBezTo>
                            <a:pt x="21" y="181"/>
                            <a:pt x="0" y="161"/>
                            <a:pt x="0" y="136"/>
                          </a:cubicBezTo>
                          <a:lnTo>
                            <a:pt x="0" y="45"/>
                          </a:lnTo>
                          <a:cubicBezTo>
                            <a:pt x="0" y="21"/>
                            <a:pt x="21" y="0"/>
                            <a:pt x="46" y="0"/>
                          </a:cubicBezTo>
                          <a:lnTo>
                            <a:pt x="267" y="0"/>
                          </a:lnTo>
                          <a:cubicBezTo>
                            <a:pt x="292" y="0"/>
                            <a:pt x="312" y="21"/>
                            <a:pt x="312" y="45"/>
                          </a:cubicBezTo>
                          <a:lnTo>
                            <a:pt x="312" y="136"/>
                          </a:lnTo>
                          <a:cubicBezTo>
                            <a:pt x="312" y="161"/>
                            <a:pt x="292" y="181"/>
                            <a:pt x="267" y="18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5" name="Freeform 985"/>
                    <p:cNvSpPr>
                      <a:spLocks/>
                    </p:cNvSpPr>
                    <p:nvPr/>
                  </p:nvSpPr>
                  <p:spPr bwMode="auto">
                    <a:xfrm>
                      <a:off x="7373938" y="2570163"/>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6" name="Freeform 986"/>
                    <p:cNvSpPr>
                      <a:spLocks/>
                    </p:cNvSpPr>
                    <p:nvPr/>
                  </p:nvSpPr>
                  <p:spPr bwMode="auto">
                    <a:xfrm>
                      <a:off x="7373938" y="2701925"/>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7" name="Freeform 987"/>
                    <p:cNvSpPr>
                      <a:spLocks/>
                    </p:cNvSpPr>
                    <p:nvPr/>
                  </p:nvSpPr>
                  <p:spPr bwMode="auto">
                    <a:xfrm>
                      <a:off x="7373938" y="2838450"/>
                      <a:ext cx="306388" cy="7938"/>
                    </a:xfrm>
                    <a:custGeom>
                      <a:avLst/>
                      <a:gdLst>
                        <a:gd name="T0" fmla="*/ 2147483646 w 653"/>
                        <a:gd name="T1" fmla="*/ 2147483646 h 14"/>
                        <a:gd name="T2" fmla="*/ 2147483646 w 653"/>
                        <a:gd name="T3" fmla="*/ 2147483646 h 14"/>
                        <a:gd name="T4" fmla="*/ 0 w 653"/>
                        <a:gd name="T5" fmla="*/ 2147483646 h 14"/>
                        <a:gd name="T6" fmla="*/ 0 w 653"/>
                        <a:gd name="T7" fmla="*/ 0 h 14"/>
                        <a:gd name="T8" fmla="*/ 2147483646 w 653"/>
                        <a:gd name="T9" fmla="*/ 0 h 14"/>
                        <a:gd name="T10" fmla="*/ 2147483646 w 653"/>
                        <a:gd name="T11" fmla="*/ 2147483646 h 14"/>
                        <a:gd name="T12" fmla="*/ 0 60000 65536"/>
                        <a:gd name="T13" fmla="*/ 0 60000 65536"/>
                        <a:gd name="T14" fmla="*/ 0 60000 65536"/>
                        <a:gd name="T15" fmla="*/ 0 60000 65536"/>
                        <a:gd name="T16" fmla="*/ 0 60000 65536"/>
                        <a:gd name="T17" fmla="*/ 0 60000 65536"/>
                        <a:gd name="T18" fmla="*/ 0 w 653"/>
                        <a:gd name="T19" fmla="*/ 0 h 14"/>
                        <a:gd name="T20" fmla="*/ 653 w 65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653" h="14">
                          <a:moveTo>
                            <a:pt x="653" y="14"/>
                          </a:moveTo>
                          <a:lnTo>
                            <a:pt x="653" y="14"/>
                          </a:lnTo>
                          <a:lnTo>
                            <a:pt x="0" y="14"/>
                          </a:lnTo>
                          <a:lnTo>
                            <a:pt x="0" y="0"/>
                          </a:lnTo>
                          <a:lnTo>
                            <a:pt x="653" y="0"/>
                          </a:lnTo>
                          <a:lnTo>
                            <a:pt x="653"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8" name="Freeform 988"/>
                    <p:cNvSpPr>
                      <a:spLocks/>
                    </p:cNvSpPr>
                    <p:nvPr/>
                  </p:nvSpPr>
                  <p:spPr bwMode="auto">
                    <a:xfrm>
                      <a:off x="7539038" y="2508250"/>
                      <a:ext cx="23813" cy="4763"/>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99" name="Freeform 989"/>
                    <p:cNvSpPr>
                      <a:spLocks/>
                    </p:cNvSpPr>
                    <p:nvPr/>
                  </p:nvSpPr>
                  <p:spPr bwMode="auto">
                    <a:xfrm>
                      <a:off x="7539038" y="2646363"/>
                      <a:ext cx="23813" cy="6350"/>
                    </a:xfrm>
                    <a:custGeom>
                      <a:avLst/>
                      <a:gdLst>
                        <a:gd name="T0" fmla="*/ 2147483646 w 50"/>
                        <a:gd name="T1" fmla="*/ 2147483646 h 13"/>
                        <a:gd name="T2" fmla="*/ 2147483646 w 50"/>
                        <a:gd name="T3" fmla="*/ 2147483646 h 13"/>
                        <a:gd name="T4" fmla="*/ 0 w 50"/>
                        <a:gd name="T5" fmla="*/ 2147483646 h 13"/>
                        <a:gd name="T6" fmla="*/ 0 w 50"/>
                        <a:gd name="T7" fmla="*/ 0 h 13"/>
                        <a:gd name="T8" fmla="*/ 2147483646 w 50"/>
                        <a:gd name="T9" fmla="*/ 0 h 13"/>
                        <a:gd name="T10" fmla="*/ 2147483646 w 50"/>
                        <a:gd name="T11" fmla="*/ 2147483646 h 13"/>
                        <a:gd name="T12" fmla="*/ 0 60000 65536"/>
                        <a:gd name="T13" fmla="*/ 0 60000 65536"/>
                        <a:gd name="T14" fmla="*/ 0 60000 65536"/>
                        <a:gd name="T15" fmla="*/ 0 60000 65536"/>
                        <a:gd name="T16" fmla="*/ 0 60000 65536"/>
                        <a:gd name="T17" fmla="*/ 0 60000 65536"/>
                        <a:gd name="T18" fmla="*/ 0 w 50"/>
                        <a:gd name="T19" fmla="*/ 0 h 13"/>
                        <a:gd name="T20" fmla="*/ 50 w 5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0" h="13">
                          <a:moveTo>
                            <a:pt x="50" y="13"/>
                          </a:moveTo>
                          <a:lnTo>
                            <a:pt x="50" y="13"/>
                          </a:lnTo>
                          <a:lnTo>
                            <a:pt x="0" y="13"/>
                          </a:lnTo>
                          <a:lnTo>
                            <a:pt x="0" y="0"/>
                          </a:lnTo>
                          <a:lnTo>
                            <a:pt x="50" y="0"/>
                          </a:lnTo>
                          <a:lnTo>
                            <a:pt x="50"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0" name="Freeform 990"/>
                    <p:cNvSpPr>
                      <a:spLocks/>
                    </p:cNvSpPr>
                    <p:nvPr/>
                  </p:nvSpPr>
                  <p:spPr bwMode="auto">
                    <a:xfrm>
                      <a:off x="7539038" y="2778125"/>
                      <a:ext cx="23813" cy="7938"/>
                    </a:xfrm>
                    <a:custGeom>
                      <a:avLst/>
                      <a:gdLst>
                        <a:gd name="T0" fmla="*/ 2147483646 w 50"/>
                        <a:gd name="T1" fmla="*/ 2147483646 h 14"/>
                        <a:gd name="T2" fmla="*/ 2147483646 w 50"/>
                        <a:gd name="T3" fmla="*/ 2147483646 h 14"/>
                        <a:gd name="T4" fmla="*/ 0 w 50"/>
                        <a:gd name="T5" fmla="*/ 2147483646 h 14"/>
                        <a:gd name="T6" fmla="*/ 0 w 50"/>
                        <a:gd name="T7" fmla="*/ 0 h 14"/>
                        <a:gd name="T8" fmla="*/ 2147483646 w 50"/>
                        <a:gd name="T9" fmla="*/ 0 h 14"/>
                        <a:gd name="T10" fmla="*/ 2147483646 w 50"/>
                        <a:gd name="T11" fmla="*/ 2147483646 h 14"/>
                        <a:gd name="T12" fmla="*/ 0 60000 65536"/>
                        <a:gd name="T13" fmla="*/ 0 60000 65536"/>
                        <a:gd name="T14" fmla="*/ 0 60000 65536"/>
                        <a:gd name="T15" fmla="*/ 0 60000 65536"/>
                        <a:gd name="T16" fmla="*/ 0 60000 65536"/>
                        <a:gd name="T17" fmla="*/ 0 60000 65536"/>
                        <a:gd name="T18" fmla="*/ 0 w 50"/>
                        <a:gd name="T19" fmla="*/ 0 h 14"/>
                        <a:gd name="T20" fmla="*/ 50 w 5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50" h="14">
                          <a:moveTo>
                            <a:pt x="50" y="14"/>
                          </a:moveTo>
                          <a:lnTo>
                            <a:pt x="50" y="14"/>
                          </a:lnTo>
                          <a:lnTo>
                            <a:pt x="0" y="14"/>
                          </a:lnTo>
                          <a:lnTo>
                            <a:pt x="0" y="0"/>
                          </a:lnTo>
                          <a:lnTo>
                            <a:pt x="50" y="0"/>
                          </a:lnTo>
                          <a:lnTo>
                            <a:pt x="50"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1" name="Freeform 991"/>
                    <p:cNvSpPr>
                      <a:spLocks/>
                    </p:cNvSpPr>
                    <p:nvPr/>
                  </p:nvSpPr>
                  <p:spPr bwMode="auto">
                    <a:xfrm>
                      <a:off x="7469188" y="2968625"/>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02" name="Freeform 992"/>
                    <p:cNvSpPr>
                      <a:spLocks/>
                    </p:cNvSpPr>
                    <p:nvPr/>
                  </p:nvSpPr>
                  <p:spPr bwMode="auto">
                    <a:xfrm>
                      <a:off x="7569200" y="2968625"/>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69"/>
                          </a:cubicBezTo>
                          <a:cubicBezTo>
                            <a:pt x="0" y="31"/>
                            <a:pt x="30" y="0"/>
                            <a:pt x="69" y="0"/>
                          </a:cubicBezTo>
                          <a:cubicBezTo>
                            <a:pt x="107" y="0"/>
                            <a:pt x="138" y="31"/>
                            <a:pt x="138" y="69"/>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1085" name="文本框 1084"/>
                <p:cNvSpPr txBox="1"/>
                <p:nvPr/>
              </p:nvSpPr>
              <p:spPr>
                <a:xfrm>
                  <a:off x="769147" y="2060247"/>
                  <a:ext cx="692818" cy="307777"/>
                </a:xfrm>
                <a:prstGeom prst="rect">
                  <a:avLst/>
                </a:prstGeom>
                <a:noFill/>
              </p:spPr>
              <p:txBody>
                <a:bodyPr wrap="none" rtlCol="0">
                  <a:spAutoFit/>
                </a:bodyPr>
                <a:lstStyle/>
                <a:p>
                  <a:pPr algn="r" fontAlgn="ctr"/>
                  <a:r>
                    <a:rPr lang="en-US" sz="1400" u="none" dirty="0">
                      <a:latin typeface="Huawei Sans" panose="020C0503030203020204" pitchFamily="34" charset="0"/>
                    </a:rPr>
                    <a:t>Server</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25" name="组合 624"/>
              <p:cNvGrpSpPr/>
              <p:nvPr/>
            </p:nvGrpSpPr>
            <p:grpSpPr>
              <a:xfrm>
                <a:off x="753748" y="2792971"/>
                <a:ext cx="4359540" cy="509832"/>
                <a:chOff x="753748" y="2792971"/>
                <a:chExt cx="4359540" cy="509832"/>
              </a:xfrm>
            </p:grpSpPr>
            <p:grpSp>
              <p:nvGrpSpPr>
                <p:cNvPr id="1054" name="组合 1053"/>
                <p:cNvGrpSpPr/>
                <p:nvPr/>
              </p:nvGrpSpPr>
              <p:grpSpPr>
                <a:xfrm>
                  <a:off x="2023046" y="2958725"/>
                  <a:ext cx="2539127" cy="178324"/>
                  <a:chOff x="2235232" y="3109914"/>
                  <a:chExt cx="2539127" cy="178324"/>
                </a:xfrm>
              </p:grpSpPr>
              <p:grpSp>
                <p:nvGrpSpPr>
                  <p:cNvPr id="1057" name="组合 315"/>
                  <p:cNvGrpSpPr>
                    <a:grpSpLocks/>
                  </p:cNvGrpSpPr>
                  <p:nvPr/>
                </p:nvGrpSpPr>
                <p:grpSpPr bwMode="auto">
                  <a:xfrm>
                    <a:off x="2235232" y="3109914"/>
                    <a:ext cx="808648" cy="178324"/>
                    <a:chOff x="2851150" y="1166813"/>
                    <a:chExt cx="923925" cy="203200"/>
                  </a:xfrm>
                </p:grpSpPr>
                <p:sp>
                  <p:nvSpPr>
                    <p:cNvPr id="1071" name="Freeform 240"/>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2" name="Freeform 241"/>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3" name="Freeform 242"/>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4" name="Freeform 243"/>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5" name="Freeform 244"/>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6" name="Freeform 245"/>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7" name="Freeform 246"/>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8" name="Freeform 247"/>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9" name="Freeform 248"/>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0" name="Freeform 249"/>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1" name="Freeform 250"/>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2" name="Freeform 251"/>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58" name="组合 315"/>
                  <p:cNvGrpSpPr>
                    <a:grpSpLocks/>
                  </p:cNvGrpSpPr>
                  <p:nvPr/>
                </p:nvGrpSpPr>
                <p:grpSpPr bwMode="auto">
                  <a:xfrm>
                    <a:off x="3965711" y="3109914"/>
                    <a:ext cx="808648" cy="178324"/>
                    <a:chOff x="2851150" y="1166813"/>
                    <a:chExt cx="923925" cy="203200"/>
                  </a:xfrm>
                </p:grpSpPr>
                <p:sp>
                  <p:nvSpPr>
                    <p:cNvPr id="1059" name="Freeform 240"/>
                    <p:cNvSpPr>
                      <a:spLocks/>
                    </p:cNvSpPr>
                    <p:nvPr/>
                  </p:nvSpPr>
                  <p:spPr bwMode="auto">
                    <a:xfrm>
                      <a:off x="2851150" y="1166813"/>
                      <a:ext cx="923925" cy="188913"/>
                    </a:xfrm>
                    <a:custGeom>
                      <a:avLst/>
                      <a:gdLst>
                        <a:gd name="T0" fmla="*/ 2147483646 w 2201"/>
                        <a:gd name="T1" fmla="*/ 2147483646 h 447"/>
                        <a:gd name="T2" fmla="*/ 2147483646 w 2201"/>
                        <a:gd name="T3" fmla="*/ 2147483646 h 447"/>
                        <a:gd name="T4" fmla="*/ 2147483646 w 2201"/>
                        <a:gd name="T5" fmla="*/ 2147483646 h 447"/>
                        <a:gd name="T6" fmla="*/ 2147483646 w 2201"/>
                        <a:gd name="T7" fmla="*/ 2147483646 h 447"/>
                        <a:gd name="T8" fmla="*/ 2147483646 w 2201"/>
                        <a:gd name="T9" fmla="*/ 2147483646 h 447"/>
                        <a:gd name="T10" fmla="*/ 2147483646 w 2201"/>
                        <a:gd name="T11" fmla="*/ 2147483646 h 447"/>
                        <a:gd name="T12" fmla="*/ 2147483646 w 2201"/>
                        <a:gd name="T13" fmla="*/ 2147483646 h 447"/>
                        <a:gd name="T14" fmla="*/ 2147483646 w 2201"/>
                        <a:gd name="T15" fmla="*/ 2147483646 h 447"/>
                        <a:gd name="T16" fmla="*/ 2147483646 w 2201"/>
                        <a:gd name="T17" fmla="*/ 2147483646 h 447"/>
                        <a:gd name="T18" fmla="*/ 2147483646 w 2201"/>
                        <a:gd name="T19" fmla="*/ 2147483646 h 447"/>
                        <a:gd name="T20" fmla="*/ 2147483646 w 2201"/>
                        <a:gd name="T21" fmla="*/ 2147483646 h 447"/>
                        <a:gd name="T22" fmla="*/ 2147483646 w 2201"/>
                        <a:gd name="T23" fmla="*/ 2147483646 h 447"/>
                        <a:gd name="T24" fmla="*/ 2147483646 w 2201"/>
                        <a:gd name="T25" fmla="*/ 2147483646 h 447"/>
                        <a:gd name="T26" fmla="*/ 2147483646 w 2201"/>
                        <a:gd name="T27" fmla="*/ 2147483646 h 447"/>
                        <a:gd name="T28" fmla="*/ 2147483646 w 2201"/>
                        <a:gd name="T29" fmla="*/ 2147483646 h 447"/>
                        <a:gd name="T30" fmla="*/ 2147483646 w 2201"/>
                        <a:gd name="T31" fmla="*/ 2147483646 h 447"/>
                        <a:gd name="T32" fmla="*/ 2147483646 w 2201"/>
                        <a:gd name="T33" fmla="*/ 2147483646 h 447"/>
                        <a:gd name="T34" fmla="*/ 0 w 2201"/>
                        <a:gd name="T35" fmla="*/ 2147483646 h 447"/>
                        <a:gd name="T36" fmla="*/ 0 w 2201"/>
                        <a:gd name="T37" fmla="*/ 2147483646 h 447"/>
                        <a:gd name="T38" fmla="*/ 2147483646 w 2201"/>
                        <a:gd name="T39" fmla="*/ 0 h 447"/>
                        <a:gd name="T40" fmla="*/ 2147483646 w 2201"/>
                        <a:gd name="T41" fmla="*/ 0 h 447"/>
                        <a:gd name="T42" fmla="*/ 2147483646 w 2201"/>
                        <a:gd name="T43" fmla="*/ 2147483646 h 447"/>
                        <a:gd name="T44" fmla="*/ 2147483646 w 2201"/>
                        <a:gd name="T45" fmla="*/ 2147483646 h 447"/>
                        <a:gd name="T46" fmla="*/ 2147483646 w 2201"/>
                        <a:gd name="T47" fmla="*/ 2147483646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0" name="Freeform 241"/>
                    <p:cNvSpPr>
                      <a:spLocks/>
                    </p:cNvSpPr>
                    <p:nvPr/>
                  </p:nvSpPr>
                  <p:spPr bwMode="auto">
                    <a:xfrm>
                      <a:off x="29400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1" name="Freeform 242"/>
                    <p:cNvSpPr>
                      <a:spLocks/>
                    </p:cNvSpPr>
                    <p:nvPr/>
                  </p:nvSpPr>
                  <p:spPr bwMode="auto">
                    <a:xfrm>
                      <a:off x="3041650" y="1230313"/>
                      <a:ext cx="68263"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2" name="Freeform 243"/>
                    <p:cNvSpPr>
                      <a:spLocks/>
                    </p:cNvSpPr>
                    <p:nvPr/>
                  </p:nvSpPr>
                  <p:spPr bwMode="auto">
                    <a:xfrm>
                      <a:off x="3143250" y="1230313"/>
                      <a:ext cx="68263" cy="50800"/>
                    </a:xfrm>
                    <a:custGeom>
                      <a:avLst/>
                      <a:gdLst>
                        <a:gd name="T0" fmla="*/ 0 w 160"/>
                        <a:gd name="T1" fmla="*/ 2147483646 h 123"/>
                        <a:gd name="T2" fmla="*/ 0 w 160"/>
                        <a:gd name="T3" fmla="*/ 2147483646 h 123"/>
                        <a:gd name="T4" fmla="*/ 2147483646 w 160"/>
                        <a:gd name="T5" fmla="*/ 2147483646 h 123"/>
                        <a:gd name="T6" fmla="*/ 2147483646 w 160"/>
                        <a:gd name="T7" fmla="*/ 2147483646 h 123"/>
                        <a:gd name="T8" fmla="*/ 2147483646 w 160"/>
                        <a:gd name="T9" fmla="*/ 2147483646 h 123"/>
                        <a:gd name="T10" fmla="*/ 2147483646 w 160"/>
                        <a:gd name="T11" fmla="*/ 0 h 123"/>
                        <a:gd name="T12" fmla="*/ 2147483646 w 160"/>
                        <a:gd name="T13" fmla="*/ 0 h 123"/>
                        <a:gd name="T14" fmla="*/ 2147483646 w 160"/>
                        <a:gd name="T15" fmla="*/ 2147483646 h 123"/>
                        <a:gd name="T16" fmla="*/ 0 w 160"/>
                        <a:gd name="T17" fmla="*/ 2147483646 h 123"/>
                        <a:gd name="T18" fmla="*/ 0 w 160"/>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3" name="Freeform 244"/>
                    <p:cNvSpPr>
                      <a:spLocks/>
                    </p:cNvSpPr>
                    <p:nvPr/>
                  </p:nvSpPr>
                  <p:spPr bwMode="auto">
                    <a:xfrm>
                      <a:off x="32448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4" name="Freeform 245"/>
                    <p:cNvSpPr>
                      <a:spLocks/>
                    </p:cNvSpPr>
                    <p:nvPr/>
                  </p:nvSpPr>
                  <p:spPr bwMode="auto">
                    <a:xfrm>
                      <a:off x="3346450" y="1230313"/>
                      <a:ext cx="66675" cy="50800"/>
                    </a:xfrm>
                    <a:custGeom>
                      <a:avLst/>
                      <a:gdLst>
                        <a:gd name="T0" fmla="*/ 0 w 161"/>
                        <a:gd name="T1" fmla="*/ 2147483646 h 123"/>
                        <a:gd name="T2" fmla="*/ 0 w 161"/>
                        <a:gd name="T3" fmla="*/ 2147483646 h 123"/>
                        <a:gd name="T4" fmla="*/ 2147483646 w 161"/>
                        <a:gd name="T5" fmla="*/ 2147483646 h 123"/>
                        <a:gd name="T6" fmla="*/ 2147483646 w 161"/>
                        <a:gd name="T7" fmla="*/ 2147483646 h 123"/>
                        <a:gd name="T8" fmla="*/ 2147483646 w 161"/>
                        <a:gd name="T9" fmla="*/ 2147483646 h 123"/>
                        <a:gd name="T10" fmla="*/ 2147483646 w 161"/>
                        <a:gd name="T11" fmla="*/ 0 h 123"/>
                        <a:gd name="T12" fmla="*/ 2147483646 w 161"/>
                        <a:gd name="T13" fmla="*/ 0 h 123"/>
                        <a:gd name="T14" fmla="*/ 2147483646 w 161"/>
                        <a:gd name="T15" fmla="*/ 2147483646 h 123"/>
                        <a:gd name="T16" fmla="*/ 0 w 161"/>
                        <a:gd name="T17" fmla="*/ 2147483646 h 123"/>
                        <a:gd name="T18" fmla="*/ 0 w 161"/>
                        <a:gd name="T19" fmla="*/ 2147483646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5" name="Freeform 246"/>
                    <p:cNvSpPr>
                      <a:spLocks/>
                    </p:cNvSpPr>
                    <p:nvPr/>
                  </p:nvSpPr>
                  <p:spPr bwMode="auto">
                    <a:xfrm>
                      <a:off x="3522663" y="1219200"/>
                      <a:ext cx="127000" cy="30163"/>
                    </a:xfrm>
                    <a:custGeom>
                      <a:avLst/>
                      <a:gdLst>
                        <a:gd name="T0" fmla="*/ 2147483646 w 303"/>
                        <a:gd name="T1" fmla="*/ 2147483646 h 72"/>
                        <a:gd name="T2" fmla="*/ 2147483646 w 303"/>
                        <a:gd name="T3" fmla="*/ 2147483646 h 72"/>
                        <a:gd name="T4" fmla="*/ 0 w 303"/>
                        <a:gd name="T5" fmla="*/ 2147483646 h 72"/>
                        <a:gd name="T6" fmla="*/ 0 w 303"/>
                        <a:gd name="T7" fmla="*/ 0 h 72"/>
                        <a:gd name="T8" fmla="*/ 2147483646 w 303"/>
                        <a:gd name="T9" fmla="*/ 0 h 72"/>
                        <a:gd name="T10" fmla="*/ 2147483646 w 303"/>
                        <a:gd name="T11" fmla="*/ 2147483646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6" name="Freeform 247"/>
                    <p:cNvSpPr>
                      <a:spLocks/>
                    </p:cNvSpPr>
                    <p:nvPr/>
                  </p:nvSpPr>
                  <p:spPr bwMode="auto">
                    <a:xfrm>
                      <a:off x="3544888" y="1311275"/>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7" name="Freeform 248"/>
                    <p:cNvSpPr>
                      <a:spLocks/>
                    </p:cNvSpPr>
                    <p:nvPr/>
                  </p:nvSpPr>
                  <p:spPr bwMode="auto">
                    <a:xfrm>
                      <a:off x="3633788" y="1311275"/>
                      <a:ext cx="58738" cy="5873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8" name="Freeform 249"/>
                    <p:cNvSpPr>
                      <a:spLocks/>
                    </p:cNvSpPr>
                    <p:nvPr/>
                  </p:nvSpPr>
                  <p:spPr bwMode="auto">
                    <a:xfrm>
                      <a:off x="3522663" y="1260475"/>
                      <a:ext cx="31750"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9" name="Freeform 250"/>
                    <p:cNvSpPr>
                      <a:spLocks/>
                    </p:cNvSpPr>
                    <p:nvPr/>
                  </p:nvSpPr>
                  <p:spPr bwMode="auto">
                    <a:xfrm>
                      <a:off x="3571875"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0" name="Freeform 251"/>
                    <p:cNvSpPr>
                      <a:spLocks/>
                    </p:cNvSpPr>
                    <p:nvPr/>
                  </p:nvSpPr>
                  <p:spPr bwMode="auto">
                    <a:xfrm>
                      <a:off x="3619500" y="1260475"/>
                      <a:ext cx="30163" cy="31750"/>
                    </a:xfrm>
                    <a:custGeom>
                      <a:avLst/>
                      <a:gdLst>
                        <a:gd name="T0" fmla="*/ 2147483646 w 73"/>
                        <a:gd name="T1" fmla="*/ 2147483646 h 73"/>
                        <a:gd name="T2" fmla="*/ 2147483646 w 73"/>
                        <a:gd name="T3" fmla="*/ 2147483646 h 73"/>
                        <a:gd name="T4" fmla="*/ 0 w 73"/>
                        <a:gd name="T5" fmla="*/ 2147483646 h 73"/>
                        <a:gd name="T6" fmla="*/ 0 w 73"/>
                        <a:gd name="T7" fmla="*/ 0 h 73"/>
                        <a:gd name="T8" fmla="*/ 2147483646 w 73"/>
                        <a:gd name="T9" fmla="*/ 0 h 73"/>
                        <a:gd name="T10" fmla="*/ 2147483646 w 73"/>
                        <a:gd name="T11" fmla="*/ 2147483646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
              <p:nvSpPr>
                <p:cNvPr id="1055" name="矩形 1054"/>
                <p:cNvSpPr/>
                <p:nvPr/>
              </p:nvSpPr>
              <p:spPr>
                <a:xfrm>
                  <a:off x="1471931" y="2792971"/>
                  <a:ext cx="3641357" cy="50983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6" name="文本框 1055"/>
                <p:cNvSpPr txBox="1"/>
                <p:nvPr/>
              </p:nvSpPr>
              <p:spPr>
                <a:xfrm>
                  <a:off x="753748" y="2893999"/>
                  <a:ext cx="676788" cy="307777"/>
                </a:xfrm>
                <a:prstGeom prst="rect">
                  <a:avLst/>
                </a:prstGeom>
                <a:noFill/>
              </p:spPr>
              <p:txBody>
                <a:bodyPr wrap="none" rtlCol="0">
                  <a:spAutoFit/>
                </a:bodyPr>
                <a:lstStyle/>
                <a:p>
                  <a:pPr algn="r" fontAlgn="ctr"/>
                  <a:r>
                    <a:rPr lang="en-US" sz="1400" u="none" dirty="0">
                      <a:latin typeface="Huawei Sans" panose="020C0503030203020204" pitchFamily="34" charset="0"/>
                    </a:rPr>
                    <a:t>Fabric</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26" name="组合 625"/>
              <p:cNvGrpSpPr/>
              <p:nvPr/>
            </p:nvGrpSpPr>
            <p:grpSpPr>
              <a:xfrm>
                <a:off x="711906" y="3535186"/>
                <a:ext cx="4401382" cy="1685391"/>
                <a:chOff x="711906" y="3535186"/>
                <a:chExt cx="4401382" cy="1685391"/>
              </a:xfrm>
            </p:grpSpPr>
            <p:sp>
              <p:nvSpPr>
                <p:cNvPr id="1052" name="矩形 1051"/>
                <p:cNvSpPr/>
                <p:nvPr/>
              </p:nvSpPr>
              <p:spPr>
                <a:xfrm>
                  <a:off x="1471931" y="3535186"/>
                  <a:ext cx="3641357" cy="16853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3" name="文本框 1052"/>
                <p:cNvSpPr txBox="1"/>
                <p:nvPr/>
              </p:nvSpPr>
              <p:spPr>
                <a:xfrm>
                  <a:off x="711906" y="3851623"/>
                  <a:ext cx="814647" cy="307777"/>
                </a:xfrm>
                <a:prstGeom prst="rect">
                  <a:avLst/>
                </a:prstGeom>
                <a:noFill/>
              </p:spPr>
              <p:txBody>
                <a:bodyPr wrap="none" rtlCol="0">
                  <a:spAutoFit/>
                </a:bodyPr>
                <a:lstStyle/>
                <a:p>
                  <a:pPr algn="r" fontAlgn="ctr"/>
                  <a:r>
                    <a:rPr lang="en-US" sz="1400" u="none" dirty="0">
                      <a:latin typeface="Huawei Sans" panose="020C0503030203020204" pitchFamily="34" charset="0"/>
                    </a:rPr>
                    <a:t>Storage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627" name="直接连接符 626"/>
              <p:cNvCxnSpPr/>
              <p:nvPr/>
            </p:nvCxnSpPr>
            <p:spPr>
              <a:xfrm>
                <a:off x="2423741" y="2510219"/>
                <a:ext cx="1490591" cy="435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a:off x="2423741" y="2519925"/>
                <a:ext cx="271789" cy="432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flipH="1">
                <a:off x="2733739" y="2527203"/>
                <a:ext cx="288409" cy="418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a:off x="3053788" y="2501803"/>
                <a:ext cx="917005" cy="444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a:off x="3609083" y="2535604"/>
                <a:ext cx="386887" cy="410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flipH="1">
                <a:off x="2754742" y="2535604"/>
                <a:ext cx="830460" cy="404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flipH="1">
                <a:off x="4012757" y="2525615"/>
                <a:ext cx="196504" cy="414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flipH="1">
                <a:off x="2789505" y="2527203"/>
                <a:ext cx="1404849" cy="41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flipH="1">
                <a:off x="2183779" y="3112760"/>
                <a:ext cx="480725" cy="541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a:off x="2639147" y="3108590"/>
                <a:ext cx="566745" cy="734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a:off x="2675964" y="3124511"/>
                <a:ext cx="1744931" cy="590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flipH="1">
                <a:off x="3218374" y="3114758"/>
                <a:ext cx="1175383" cy="715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a:off x="4384326" y="3112760"/>
                <a:ext cx="54188" cy="8354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0" name="组合 639"/>
              <p:cNvGrpSpPr/>
              <p:nvPr/>
            </p:nvGrpSpPr>
            <p:grpSpPr>
              <a:xfrm>
                <a:off x="1881593" y="3673655"/>
                <a:ext cx="2822032" cy="765440"/>
                <a:chOff x="1683461" y="3673655"/>
                <a:chExt cx="2822032" cy="765440"/>
              </a:xfrm>
            </p:grpSpPr>
            <p:grpSp>
              <p:nvGrpSpPr>
                <p:cNvPr id="659" name="组合 674"/>
                <p:cNvGrpSpPr>
                  <a:grpSpLocks/>
                </p:cNvGrpSpPr>
                <p:nvPr/>
              </p:nvGrpSpPr>
              <p:grpSpPr bwMode="auto">
                <a:xfrm>
                  <a:off x="1683461" y="3673655"/>
                  <a:ext cx="600075" cy="765440"/>
                  <a:chOff x="2536825" y="2174875"/>
                  <a:chExt cx="760413" cy="969963"/>
                </a:xfrm>
              </p:grpSpPr>
              <p:sp>
                <p:nvSpPr>
                  <p:cNvPr id="963" name="Freeform 530"/>
                  <p:cNvSpPr>
                    <a:spLocks/>
                  </p:cNvSpPr>
                  <p:nvPr/>
                </p:nvSpPr>
                <p:spPr bwMode="auto">
                  <a:xfrm>
                    <a:off x="2538413" y="2227263"/>
                    <a:ext cx="207963" cy="203200"/>
                  </a:xfrm>
                  <a:custGeom>
                    <a:avLst/>
                    <a:gdLst>
                      <a:gd name="T0" fmla="*/ 2147483646 w 444"/>
                      <a:gd name="T1" fmla="*/ 2147483646 h 434"/>
                      <a:gd name="T2" fmla="*/ 2147483646 w 444"/>
                      <a:gd name="T3" fmla="*/ 2147483646 h 434"/>
                      <a:gd name="T4" fmla="*/ 0 w 444"/>
                      <a:gd name="T5" fmla="*/ 2147483646 h 434"/>
                      <a:gd name="T6" fmla="*/ 0 w 444"/>
                      <a:gd name="T7" fmla="*/ 2147483646 h 434"/>
                      <a:gd name="T8" fmla="*/ 2147483646 w 444"/>
                      <a:gd name="T9" fmla="*/ 0 h 434"/>
                      <a:gd name="T10" fmla="*/ 2147483646 w 444"/>
                      <a:gd name="T11" fmla="*/ 0 h 434"/>
                      <a:gd name="T12" fmla="*/ 2147483646 w 444"/>
                      <a:gd name="T13" fmla="*/ 2147483646 h 434"/>
                      <a:gd name="T14" fmla="*/ 2147483646 w 444"/>
                      <a:gd name="T15" fmla="*/ 2147483646 h 434"/>
                      <a:gd name="T16" fmla="*/ 2147483646 w 444"/>
                      <a:gd name="T17" fmla="*/ 2147483646 h 434"/>
                      <a:gd name="T18" fmla="*/ 2147483646 w 444"/>
                      <a:gd name="T19" fmla="*/ 2147483646 h 434"/>
                      <a:gd name="T20" fmla="*/ 2147483646 w 444"/>
                      <a:gd name="T21" fmla="*/ 2147483646 h 4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434"/>
                      <a:gd name="T35" fmla="*/ 444 w 444"/>
                      <a:gd name="T36" fmla="*/ 434 h 4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434">
                        <a:moveTo>
                          <a:pt x="27" y="434"/>
                        </a:moveTo>
                        <a:lnTo>
                          <a:pt x="27" y="434"/>
                        </a:lnTo>
                        <a:cubicBezTo>
                          <a:pt x="12" y="434"/>
                          <a:pt x="0" y="422"/>
                          <a:pt x="0" y="407"/>
                        </a:cubicBezTo>
                        <a:lnTo>
                          <a:pt x="0" y="27"/>
                        </a:lnTo>
                        <a:cubicBezTo>
                          <a:pt x="0" y="12"/>
                          <a:pt x="12" y="0"/>
                          <a:pt x="27" y="0"/>
                        </a:cubicBezTo>
                        <a:lnTo>
                          <a:pt x="417" y="0"/>
                        </a:lnTo>
                        <a:cubicBezTo>
                          <a:pt x="432" y="0"/>
                          <a:pt x="444" y="12"/>
                          <a:pt x="444" y="27"/>
                        </a:cubicBezTo>
                        <a:cubicBezTo>
                          <a:pt x="444" y="42"/>
                          <a:pt x="432" y="53"/>
                          <a:pt x="417" y="53"/>
                        </a:cubicBezTo>
                        <a:lnTo>
                          <a:pt x="54" y="53"/>
                        </a:lnTo>
                        <a:lnTo>
                          <a:pt x="54" y="407"/>
                        </a:lnTo>
                        <a:cubicBezTo>
                          <a:pt x="54" y="422"/>
                          <a:pt x="42" y="434"/>
                          <a:pt x="27" y="43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4" name="Freeform 531"/>
                  <p:cNvSpPr>
                    <a:spLocks/>
                  </p:cNvSpPr>
                  <p:nvPr/>
                </p:nvSpPr>
                <p:spPr bwMode="auto">
                  <a:xfrm>
                    <a:off x="2720975" y="2227263"/>
                    <a:ext cx="209550"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0 h 346"/>
                      <a:gd name="T16" fmla="*/ 2147483646 w 443"/>
                      <a:gd name="T17" fmla="*/ 0 h 346"/>
                      <a:gd name="T18" fmla="*/ 2147483646 w 443"/>
                      <a:gd name="T19" fmla="*/ 21474836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346"/>
                      <a:gd name="T32" fmla="*/ 443 w 443"/>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346">
                        <a:moveTo>
                          <a:pt x="443" y="346"/>
                        </a:moveTo>
                        <a:lnTo>
                          <a:pt x="443" y="346"/>
                        </a:lnTo>
                        <a:lnTo>
                          <a:pt x="390" y="346"/>
                        </a:lnTo>
                        <a:lnTo>
                          <a:pt x="390" y="53"/>
                        </a:lnTo>
                        <a:lnTo>
                          <a:pt x="53" y="53"/>
                        </a:lnTo>
                        <a:lnTo>
                          <a:pt x="53" y="346"/>
                        </a:lnTo>
                        <a:lnTo>
                          <a:pt x="0" y="346"/>
                        </a:lnTo>
                        <a:lnTo>
                          <a:pt x="0" y="0"/>
                        </a:lnTo>
                        <a:lnTo>
                          <a:pt x="443" y="0"/>
                        </a:ln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5" name="Freeform 532"/>
                  <p:cNvSpPr>
                    <a:spLocks/>
                  </p:cNvSpPr>
                  <p:nvPr/>
                </p:nvSpPr>
                <p:spPr bwMode="auto">
                  <a:xfrm>
                    <a:off x="2905125" y="2227263"/>
                    <a:ext cx="207963"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0 h 346"/>
                      <a:gd name="T16" fmla="*/ 2147483646 w 443"/>
                      <a:gd name="T17" fmla="*/ 0 h 346"/>
                      <a:gd name="T18" fmla="*/ 2147483646 w 443"/>
                      <a:gd name="T19" fmla="*/ 2147483646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
                      <a:gd name="T31" fmla="*/ 0 h 346"/>
                      <a:gd name="T32" fmla="*/ 443 w 443"/>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 h="346">
                        <a:moveTo>
                          <a:pt x="443" y="346"/>
                        </a:moveTo>
                        <a:lnTo>
                          <a:pt x="443" y="346"/>
                        </a:lnTo>
                        <a:lnTo>
                          <a:pt x="390" y="346"/>
                        </a:lnTo>
                        <a:lnTo>
                          <a:pt x="390" y="53"/>
                        </a:lnTo>
                        <a:lnTo>
                          <a:pt x="53" y="53"/>
                        </a:lnTo>
                        <a:lnTo>
                          <a:pt x="53" y="346"/>
                        </a:lnTo>
                        <a:lnTo>
                          <a:pt x="0" y="346"/>
                        </a:lnTo>
                        <a:lnTo>
                          <a:pt x="0" y="0"/>
                        </a:lnTo>
                        <a:lnTo>
                          <a:pt x="443" y="0"/>
                        </a:ln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6" name="Freeform 533"/>
                  <p:cNvSpPr>
                    <a:spLocks/>
                  </p:cNvSpPr>
                  <p:nvPr/>
                </p:nvSpPr>
                <p:spPr bwMode="auto">
                  <a:xfrm>
                    <a:off x="3089275" y="2227263"/>
                    <a:ext cx="207963" cy="161925"/>
                  </a:xfrm>
                  <a:custGeom>
                    <a:avLst/>
                    <a:gdLst>
                      <a:gd name="T0" fmla="*/ 2147483646 w 443"/>
                      <a:gd name="T1" fmla="*/ 2147483646 h 346"/>
                      <a:gd name="T2" fmla="*/ 2147483646 w 443"/>
                      <a:gd name="T3" fmla="*/ 2147483646 h 346"/>
                      <a:gd name="T4" fmla="*/ 2147483646 w 443"/>
                      <a:gd name="T5" fmla="*/ 2147483646 h 346"/>
                      <a:gd name="T6" fmla="*/ 2147483646 w 443"/>
                      <a:gd name="T7" fmla="*/ 2147483646 h 346"/>
                      <a:gd name="T8" fmla="*/ 2147483646 w 443"/>
                      <a:gd name="T9" fmla="*/ 2147483646 h 346"/>
                      <a:gd name="T10" fmla="*/ 2147483646 w 443"/>
                      <a:gd name="T11" fmla="*/ 2147483646 h 346"/>
                      <a:gd name="T12" fmla="*/ 0 w 443"/>
                      <a:gd name="T13" fmla="*/ 2147483646 h 346"/>
                      <a:gd name="T14" fmla="*/ 0 w 443"/>
                      <a:gd name="T15" fmla="*/ 2147483646 h 346"/>
                      <a:gd name="T16" fmla="*/ 2147483646 w 443"/>
                      <a:gd name="T17" fmla="*/ 0 h 346"/>
                      <a:gd name="T18" fmla="*/ 2147483646 w 443"/>
                      <a:gd name="T19" fmla="*/ 0 h 346"/>
                      <a:gd name="T20" fmla="*/ 2147483646 w 443"/>
                      <a:gd name="T21" fmla="*/ 2147483646 h 346"/>
                      <a:gd name="T22" fmla="*/ 2147483646 w 443"/>
                      <a:gd name="T23" fmla="*/ 2147483646 h 3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3"/>
                      <a:gd name="T37" fmla="*/ 0 h 346"/>
                      <a:gd name="T38" fmla="*/ 443 w 443"/>
                      <a:gd name="T39" fmla="*/ 346 h 3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3" h="346">
                        <a:moveTo>
                          <a:pt x="443" y="346"/>
                        </a:moveTo>
                        <a:lnTo>
                          <a:pt x="443" y="346"/>
                        </a:lnTo>
                        <a:lnTo>
                          <a:pt x="390" y="346"/>
                        </a:lnTo>
                        <a:lnTo>
                          <a:pt x="390" y="53"/>
                        </a:lnTo>
                        <a:lnTo>
                          <a:pt x="53" y="53"/>
                        </a:lnTo>
                        <a:lnTo>
                          <a:pt x="53" y="346"/>
                        </a:lnTo>
                        <a:lnTo>
                          <a:pt x="0" y="346"/>
                        </a:lnTo>
                        <a:lnTo>
                          <a:pt x="0" y="27"/>
                        </a:lnTo>
                        <a:cubicBezTo>
                          <a:pt x="0" y="12"/>
                          <a:pt x="12" y="0"/>
                          <a:pt x="26" y="0"/>
                        </a:cubicBezTo>
                        <a:lnTo>
                          <a:pt x="416" y="0"/>
                        </a:lnTo>
                        <a:cubicBezTo>
                          <a:pt x="431" y="0"/>
                          <a:pt x="443" y="12"/>
                          <a:pt x="443" y="27"/>
                        </a:cubicBezTo>
                        <a:lnTo>
                          <a:pt x="443" y="34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7" name="Freeform 534"/>
                  <p:cNvSpPr>
                    <a:spLocks/>
                  </p:cNvSpPr>
                  <p:nvPr/>
                </p:nvSpPr>
                <p:spPr bwMode="auto">
                  <a:xfrm>
                    <a:off x="2538413" y="2408238"/>
                    <a:ext cx="25400" cy="596900"/>
                  </a:xfrm>
                  <a:custGeom>
                    <a:avLst/>
                    <a:gdLst>
                      <a:gd name="T0" fmla="*/ 2147483646 w 54"/>
                      <a:gd name="T1" fmla="*/ 2147483646 h 1268"/>
                      <a:gd name="T2" fmla="*/ 2147483646 w 54"/>
                      <a:gd name="T3" fmla="*/ 2147483646 h 1268"/>
                      <a:gd name="T4" fmla="*/ 0 w 54"/>
                      <a:gd name="T5" fmla="*/ 2147483646 h 1268"/>
                      <a:gd name="T6" fmla="*/ 0 w 54"/>
                      <a:gd name="T7" fmla="*/ 0 h 1268"/>
                      <a:gd name="T8" fmla="*/ 2147483646 w 54"/>
                      <a:gd name="T9" fmla="*/ 0 h 1268"/>
                      <a:gd name="T10" fmla="*/ 2147483646 w 54"/>
                      <a:gd name="T11" fmla="*/ 2147483646 h 1268"/>
                      <a:gd name="T12" fmla="*/ 0 60000 65536"/>
                      <a:gd name="T13" fmla="*/ 0 60000 65536"/>
                      <a:gd name="T14" fmla="*/ 0 60000 65536"/>
                      <a:gd name="T15" fmla="*/ 0 60000 65536"/>
                      <a:gd name="T16" fmla="*/ 0 60000 65536"/>
                      <a:gd name="T17" fmla="*/ 0 60000 65536"/>
                      <a:gd name="T18" fmla="*/ 0 w 54"/>
                      <a:gd name="T19" fmla="*/ 0 h 1268"/>
                      <a:gd name="T20" fmla="*/ 54 w 54"/>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4" h="1268">
                        <a:moveTo>
                          <a:pt x="54" y="1268"/>
                        </a:moveTo>
                        <a:lnTo>
                          <a:pt x="54" y="1268"/>
                        </a:lnTo>
                        <a:lnTo>
                          <a:pt x="0" y="1268"/>
                        </a:lnTo>
                        <a:lnTo>
                          <a:pt x="0" y="0"/>
                        </a:lnTo>
                        <a:lnTo>
                          <a:pt x="54" y="0"/>
                        </a:lnTo>
                        <a:lnTo>
                          <a:pt x="54"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8" name="Freeform 535"/>
                  <p:cNvSpPr>
                    <a:spLocks/>
                  </p:cNvSpPr>
                  <p:nvPr/>
                </p:nvSpPr>
                <p:spPr bwMode="auto">
                  <a:xfrm>
                    <a:off x="2720975" y="2408238"/>
                    <a:ext cx="25400"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9" name="Freeform 536"/>
                  <p:cNvSpPr>
                    <a:spLocks/>
                  </p:cNvSpPr>
                  <p:nvPr/>
                </p:nvSpPr>
                <p:spPr bwMode="auto">
                  <a:xfrm>
                    <a:off x="2538413" y="2395538"/>
                    <a:ext cx="25400" cy="728663"/>
                  </a:xfrm>
                  <a:custGeom>
                    <a:avLst/>
                    <a:gdLst>
                      <a:gd name="T0" fmla="*/ 2147483646 w 54"/>
                      <a:gd name="T1" fmla="*/ 2147483646 h 1546"/>
                      <a:gd name="T2" fmla="*/ 2147483646 w 54"/>
                      <a:gd name="T3" fmla="*/ 2147483646 h 1546"/>
                      <a:gd name="T4" fmla="*/ 0 w 54"/>
                      <a:gd name="T5" fmla="*/ 2147483646 h 1546"/>
                      <a:gd name="T6" fmla="*/ 0 w 54"/>
                      <a:gd name="T7" fmla="*/ 2147483646 h 1546"/>
                      <a:gd name="T8" fmla="*/ 2147483646 w 54"/>
                      <a:gd name="T9" fmla="*/ 0 h 1546"/>
                      <a:gd name="T10" fmla="*/ 2147483646 w 54"/>
                      <a:gd name="T11" fmla="*/ 2147483646 h 1546"/>
                      <a:gd name="T12" fmla="*/ 2147483646 w 54"/>
                      <a:gd name="T13" fmla="*/ 2147483646 h 1546"/>
                      <a:gd name="T14" fmla="*/ 2147483646 w 54"/>
                      <a:gd name="T15" fmla="*/ 2147483646 h 1546"/>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1546"/>
                      <a:gd name="T26" fmla="*/ 54 w 54"/>
                      <a:gd name="T27" fmla="*/ 1546 h 1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1546">
                        <a:moveTo>
                          <a:pt x="27" y="1546"/>
                        </a:moveTo>
                        <a:lnTo>
                          <a:pt x="27" y="1546"/>
                        </a:lnTo>
                        <a:cubicBezTo>
                          <a:pt x="12" y="1546"/>
                          <a:pt x="0" y="1534"/>
                          <a:pt x="0" y="1519"/>
                        </a:cubicBezTo>
                        <a:lnTo>
                          <a:pt x="0" y="26"/>
                        </a:lnTo>
                        <a:cubicBezTo>
                          <a:pt x="0" y="11"/>
                          <a:pt x="12" y="0"/>
                          <a:pt x="27" y="0"/>
                        </a:cubicBezTo>
                        <a:cubicBezTo>
                          <a:pt x="42" y="0"/>
                          <a:pt x="54" y="11"/>
                          <a:pt x="54" y="26"/>
                        </a:cubicBezTo>
                        <a:lnTo>
                          <a:pt x="54" y="1519"/>
                        </a:lnTo>
                        <a:cubicBezTo>
                          <a:pt x="54" y="1534"/>
                          <a:pt x="42" y="1546"/>
                          <a:pt x="27" y="154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0" name="Freeform 537"/>
                  <p:cNvSpPr>
                    <a:spLocks/>
                  </p:cNvSpPr>
                  <p:nvPr/>
                </p:nvSpPr>
                <p:spPr bwMode="auto">
                  <a:xfrm>
                    <a:off x="2905125" y="2408238"/>
                    <a:ext cx="25400"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1" name="Freeform 538"/>
                  <p:cNvSpPr>
                    <a:spLocks/>
                  </p:cNvSpPr>
                  <p:nvPr/>
                </p:nvSpPr>
                <p:spPr bwMode="auto">
                  <a:xfrm>
                    <a:off x="2720975" y="2408238"/>
                    <a:ext cx="25400" cy="615950"/>
                  </a:xfrm>
                  <a:custGeom>
                    <a:avLst/>
                    <a:gdLst>
                      <a:gd name="T0" fmla="*/ 2147483646 w 53"/>
                      <a:gd name="T1" fmla="*/ 2147483646 h 1307"/>
                      <a:gd name="T2" fmla="*/ 2147483646 w 53"/>
                      <a:gd name="T3" fmla="*/ 2147483646 h 1307"/>
                      <a:gd name="T4" fmla="*/ 0 w 53"/>
                      <a:gd name="T5" fmla="*/ 2147483646 h 1307"/>
                      <a:gd name="T6" fmla="*/ 0 w 53"/>
                      <a:gd name="T7" fmla="*/ 0 h 1307"/>
                      <a:gd name="T8" fmla="*/ 2147483646 w 53"/>
                      <a:gd name="T9" fmla="*/ 0 h 1307"/>
                      <a:gd name="T10" fmla="*/ 2147483646 w 53"/>
                      <a:gd name="T11" fmla="*/ 2147483646 h 1307"/>
                      <a:gd name="T12" fmla="*/ 0 60000 65536"/>
                      <a:gd name="T13" fmla="*/ 0 60000 65536"/>
                      <a:gd name="T14" fmla="*/ 0 60000 65536"/>
                      <a:gd name="T15" fmla="*/ 0 60000 65536"/>
                      <a:gd name="T16" fmla="*/ 0 60000 65536"/>
                      <a:gd name="T17" fmla="*/ 0 60000 65536"/>
                      <a:gd name="T18" fmla="*/ 0 w 53"/>
                      <a:gd name="T19" fmla="*/ 0 h 1307"/>
                      <a:gd name="T20" fmla="*/ 53 w 53"/>
                      <a:gd name="T21" fmla="*/ 1307 h 1307"/>
                    </a:gdLst>
                    <a:ahLst/>
                    <a:cxnLst>
                      <a:cxn ang="T12">
                        <a:pos x="T0" y="T1"/>
                      </a:cxn>
                      <a:cxn ang="T13">
                        <a:pos x="T2" y="T3"/>
                      </a:cxn>
                      <a:cxn ang="T14">
                        <a:pos x="T4" y="T5"/>
                      </a:cxn>
                      <a:cxn ang="T15">
                        <a:pos x="T6" y="T7"/>
                      </a:cxn>
                      <a:cxn ang="T16">
                        <a:pos x="T8" y="T9"/>
                      </a:cxn>
                      <a:cxn ang="T17">
                        <a:pos x="T10" y="T11"/>
                      </a:cxn>
                    </a:cxnLst>
                    <a:rect l="T18" t="T19" r="T20" b="T21"/>
                    <a:pathLst>
                      <a:path w="53" h="1307">
                        <a:moveTo>
                          <a:pt x="53" y="1307"/>
                        </a:moveTo>
                        <a:lnTo>
                          <a:pt x="53" y="1307"/>
                        </a:lnTo>
                        <a:lnTo>
                          <a:pt x="0" y="1307"/>
                        </a:lnTo>
                        <a:lnTo>
                          <a:pt x="0" y="0"/>
                        </a:lnTo>
                        <a:lnTo>
                          <a:pt x="53" y="0"/>
                        </a:lnTo>
                        <a:lnTo>
                          <a:pt x="53" y="13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2" name="Freeform 539"/>
                  <p:cNvSpPr>
                    <a:spLocks/>
                  </p:cNvSpPr>
                  <p:nvPr/>
                </p:nvSpPr>
                <p:spPr bwMode="auto">
                  <a:xfrm>
                    <a:off x="3089275" y="2408238"/>
                    <a:ext cx="23813" cy="596900"/>
                  </a:xfrm>
                  <a:custGeom>
                    <a:avLst/>
                    <a:gdLst>
                      <a:gd name="T0" fmla="*/ 2147483646 w 53"/>
                      <a:gd name="T1" fmla="*/ 2147483646 h 1268"/>
                      <a:gd name="T2" fmla="*/ 2147483646 w 53"/>
                      <a:gd name="T3" fmla="*/ 2147483646 h 1268"/>
                      <a:gd name="T4" fmla="*/ 0 w 53"/>
                      <a:gd name="T5" fmla="*/ 2147483646 h 1268"/>
                      <a:gd name="T6" fmla="*/ 0 w 53"/>
                      <a:gd name="T7" fmla="*/ 0 h 1268"/>
                      <a:gd name="T8" fmla="*/ 2147483646 w 53"/>
                      <a:gd name="T9" fmla="*/ 0 h 1268"/>
                      <a:gd name="T10" fmla="*/ 2147483646 w 53"/>
                      <a:gd name="T11" fmla="*/ 2147483646 h 1268"/>
                      <a:gd name="T12" fmla="*/ 0 60000 65536"/>
                      <a:gd name="T13" fmla="*/ 0 60000 65536"/>
                      <a:gd name="T14" fmla="*/ 0 60000 65536"/>
                      <a:gd name="T15" fmla="*/ 0 60000 65536"/>
                      <a:gd name="T16" fmla="*/ 0 60000 65536"/>
                      <a:gd name="T17" fmla="*/ 0 60000 65536"/>
                      <a:gd name="T18" fmla="*/ 0 w 53"/>
                      <a:gd name="T19" fmla="*/ 0 h 1268"/>
                      <a:gd name="T20" fmla="*/ 53 w 53"/>
                      <a:gd name="T21" fmla="*/ 1268 h 1268"/>
                    </a:gdLst>
                    <a:ahLst/>
                    <a:cxnLst>
                      <a:cxn ang="T12">
                        <a:pos x="T0" y="T1"/>
                      </a:cxn>
                      <a:cxn ang="T13">
                        <a:pos x="T2" y="T3"/>
                      </a:cxn>
                      <a:cxn ang="T14">
                        <a:pos x="T4" y="T5"/>
                      </a:cxn>
                      <a:cxn ang="T15">
                        <a:pos x="T6" y="T7"/>
                      </a:cxn>
                      <a:cxn ang="T16">
                        <a:pos x="T8" y="T9"/>
                      </a:cxn>
                      <a:cxn ang="T17">
                        <a:pos x="T10" y="T11"/>
                      </a:cxn>
                    </a:cxnLst>
                    <a:rect l="T18" t="T19" r="T20" b="T21"/>
                    <a:pathLst>
                      <a:path w="53" h="1268">
                        <a:moveTo>
                          <a:pt x="53" y="1268"/>
                        </a:moveTo>
                        <a:lnTo>
                          <a:pt x="53" y="1268"/>
                        </a:lnTo>
                        <a:lnTo>
                          <a:pt x="0" y="1268"/>
                        </a:lnTo>
                        <a:lnTo>
                          <a:pt x="0" y="0"/>
                        </a:lnTo>
                        <a:lnTo>
                          <a:pt x="53" y="0"/>
                        </a:lnTo>
                        <a:lnTo>
                          <a:pt x="53" y="12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3" name="Freeform 540"/>
                  <p:cNvSpPr>
                    <a:spLocks/>
                  </p:cNvSpPr>
                  <p:nvPr/>
                </p:nvSpPr>
                <p:spPr bwMode="auto">
                  <a:xfrm>
                    <a:off x="2905125" y="2408238"/>
                    <a:ext cx="25400" cy="703263"/>
                  </a:xfrm>
                  <a:custGeom>
                    <a:avLst/>
                    <a:gdLst>
                      <a:gd name="T0" fmla="*/ 2147483646 w 53"/>
                      <a:gd name="T1" fmla="*/ 2147483646 h 1494"/>
                      <a:gd name="T2" fmla="*/ 2147483646 w 53"/>
                      <a:gd name="T3" fmla="*/ 2147483646 h 1494"/>
                      <a:gd name="T4" fmla="*/ 0 w 53"/>
                      <a:gd name="T5" fmla="*/ 2147483646 h 1494"/>
                      <a:gd name="T6" fmla="*/ 0 w 53"/>
                      <a:gd name="T7" fmla="*/ 0 h 1494"/>
                      <a:gd name="T8" fmla="*/ 2147483646 w 53"/>
                      <a:gd name="T9" fmla="*/ 0 h 1494"/>
                      <a:gd name="T10" fmla="*/ 2147483646 w 53"/>
                      <a:gd name="T11" fmla="*/ 2147483646 h 1494"/>
                      <a:gd name="T12" fmla="*/ 0 60000 65536"/>
                      <a:gd name="T13" fmla="*/ 0 60000 65536"/>
                      <a:gd name="T14" fmla="*/ 0 60000 65536"/>
                      <a:gd name="T15" fmla="*/ 0 60000 65536"/>
                      <a:gd name="T16" fmla="*/ 0 60000 65536"/>
                      <a:gd name="T17" fmla="*/ 0 60000 65536"/>
                      <a:gd name="T18" fmla="*/ 0 w 53"/>
                      <a:gd name="T19" fmla="*/ 0 h 1494"/>
                      <a:gd name="T20" fmla="*/ 53 w 53"/>
                      <a:gd name="T21" fmla="*/ 1494 h 1494"/>
                    </a:gdLst>
                    <a:ahLst/>
                    <a:cxnLst>
                      <a:cxn ang="T12">
                        <a:pos x="T0" y="T1"/>
                      </a:cxn>
                      <a:cxn ang="T13">
                        <a:pos x="T2" y="T3"/>
                      </a:cxn>
                      <a:cxn ang="T14">
                        <a:pos x="T4" y="T5"/>
                      </a:cxn>
                      <a:cxn ang="T15">
                        <a:pos x="T6" y="T7"/>
                      </a:cxn>
                      <a:cxn ang="T16">
                        <a:pos x="T8" y="T9"/>
                      </a:cxn>
                      <a:cxn ang="T17">
                        <a:pos x="T10" y="T11"/>
                      </a:cxn>
                    </a:cxnLst>
                    <a:rect l="T18" t="T19" r="T20" b="T21"/>
                    <a:pathLst>
                      <a:path w="53" h="1494">
                        <a:moveTo>
                          <a:pt x="53" y="1494"/>
                        </a:moveTo>
                        <a:lnTo>
                          <a:pt x="53" y="1494"/>
                        </a:lnTo>
                        <a:lnTo>
                          <a:pt x="0" y="1494"/>
                        </a:lnTo>
                        <a:lnTo>
                          <a:pt x="0" y="0"/>
                        </a:lnTo>
                        <a:lnTo>
                          <a:pt x="53" y="0"/>
                        </a:lnTo>
                        <a:lnTo>
                          <a:pt x="53" y="149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4" name="Freeform 541"/>
                  <p:cNvSpPr>
                    <a:spLocks/>
                  </p:cNvSpPr>
                  <p:nvPr/>
                </p:nvSpPr>
                <p:spPr bwMode="auto">
                  <a:xfrm>
                    <a:off x="3271838" y="2389188"/>
                    <a:ext cx="25400" cy="722313"/>
                  </a:xfrm>
                  <a:custGeom>
                    <a:avLst/>
                    <a:gdLst>
                      <a:gd name="T0" fmla="*/ 2147483646 w 53"/>
                      <a:gd name="T1" fmla="*/ 2147483646 h 1533"/>
                      <a:gd name="T2" fmla="*/ 2147483646 w 53"/>
                      <a:gd name="T3" fmla="*/ 2147483646 h 1533"/>
                      <a:gd name="T4" fmla="*/ 0 w 53"/>
                      <a:gd name="T5" fmla="*/ 2147483646 h 1533"/>
                      <a:gd name="T6" fmla="*/ 0 w 53"/>
                      <a:gd name="T7" fmla="*/ 0 h 1533"/>
                      <a:gd name="T8" fmla="*/ 2147483646 w 53"/>
                      <a:gd name="T9" fmla="*/ 0 h 1533"/>
                      <a:gd name="T10" fmla="*/ 2147483646 w 53"/>
                      <a:gd name="T11" fmla="*/ 2147483646 h 1533"/>
                      <a:gd name="T12" fmla="*/ 0 60000 65536"/>
                      <a:gd name="T13" fmla="*/ 0 60000 65536"/>
                      <a:gd name="T14" fmla="*/ 0 60000 65536"/>
                      <a:gd name="T15" fmla="*/ 0 60000 65536"/>
                      <a:gd name="T16" fmla="*/ 0 60000 65536"/>
                      <a:gd name="T17" fmla="*/ 0 60000 65536"/>
                      <a:gd name="T18" fmla="*/ 0 w 53"/>
                      <a:gd name="T19" fmla="*/ 0 h 1533"/>
                      <a:gd name="T20" fmla="*/ 53 w 53"/>
                      <a:gd name="T21" fmla="*/ 1533 h 1533"/>
                    </a:gdLst>
                    <a:ahLst/>
                    <a:cxnLst>
                      <a:cxn ang="T12">
                        <a:pos x="T0" y="T1"/>
                      </a:cxn>
                      <a:cxn ang="T13">
                        <a:pos x="T2" y="T3"/>
                      </a:cxn>
                      <a:cxn ang="T14">
                        <a:pos x="T4" y="T5"/>
                      </a:cxn>
                      <a:cxn ang="T15">
                        <a:pos x="T6" y="T7"/>
                      </a:cxn>
                      <a:cxn ang="T16">
                        <a:pos x="T8" y="T9"/>
                      </a:cxn>
                      <a:cxn ang="T17">
                        <a:pos x="T10" y="T11"/>
                      </a:cxn>
                    </a:cxnLst>
                    <a:rect l="T18" t="T19" r="T20" b="T21"/>
                    <a:pathLst>
                      <a:path w="53" h="1533">
                        <a:moveTo>
                          <a:pt x="53" y="1533"/>
                        </a:moveTo>
                        <a:lnTo>
                          <a:pt x="53" y="1533"/>
                        </a:lnTo>
                        <a:lnTo>
                          <a:pt x="0" y="1533"/>
                        </a:lnTo>
                        <a:lnTo>
                          <a:pt x="0" y="0"/>
                        </a:lnTo>
                        <a:lnTo>
                          <a:pt x="53" y="0"/>
                        </a:lnTo>
                        <a:lnTo>
                          <a:pt x="53" y="153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5" name="Freeform 542"/>
                  <p:cNvSpPr>
                    <a:spLocks/>
                  </p:cNvSpPr>
                  <p:nvPr/>
                </p:nvSpPr>
                <p:spPr bwMode="auto">
                  <a:xfrm>
                    <a:off x="3089275" y="2408238"/>
                    <a:ext cx="23813" cy="615950"/>
                  </a:xfrm>
                  <a:custGeom>
                    <a:avLst/>
                    <a:gdLst>
                      <a:gd name="T0" fmla="*/ 2147483646 w 53"/>
                      <a:gd name="T1" fmla="*/ 2147483646 h 1307"/>
                      <a:gd name="T2" fmla="*/ 2147483646 w 53"/>
                      <a:gd name="T3" fmla="*/ 2147483646 h 1307"/>
                      <a:gd name="T4" fmla="*/ 0 w 53"/>
                      <a:gd name="T5" fmla="*/ 2147483646 h 1307"/>
                      <a:gd name="T6" fmla="*/ 0 w 53"/>
                      <a:gd name="T7" fmla="*/ 0 h 1307"/>
                      <a:gd name="T8" fmla="*/ 2147483646 w 53"/>
                      <a:gd name="T9" fmla="*/ 0 h 1307"/>
                      <a:gd name="T10" fmla="*/ 2147483646 w 53"/>
                      <a:gd name="T11" fmla="*/ 2147483646 h 1307"/>
                      <a:gd name="T12" fmla="*/ 0 60000 65536"/>
                      <a:gd name="T13" fmla="*/ 0 60000 65536"/>
                      <a:gd name="T14" fmla="*/ 0 60000 65536"/>
                      <a:gd name="T15" fmla="*/ 0 60000 65536"/>
                      <a:gd name="T16" fmla="*/ 0 60000 65536"/>
                      <a:gd name="T17" fmla="*/ 0 60000 65536"/>
                      <a:gd name="T18" fmla="*/ 0 w 53"/>
                      <a:gd name="T19" fmla="*/ 0 h 1307"/>
                      <a:gd name="T20" fmla="*/ 53 w 53"/>
                      <a:gd name="T21" fmla="*/ 1307 h 1307"/>
                    </a:gdLst>
                    <a:ahLst/>
                    <a:cxnLst>
                      <a:cxn ang="T12">
                        <a:pos x="T0" y="T1"/>
                      </a:cxn>
                      <a:cxn ang="T13">
                        <a:pos x="T2" y="T3"/>
                      </a:cxn>
                      <a:cxn ang="T14">
                        <a:pos x="T4" y="T5"/>
                      </a:cxn>
                      <a:cxn ang="T15">
                        <a:pos x="T6" y="T7"/>
                      </a:cxn>
                      <a:cxn ang="T16">
                        <a:pos x="T8" y="T9"/>
                      </a:cxn>
                      <a:cxn ang="T17">
                        <a:pos x="T10" y="T11"/>
                      </a:cxn>
                    </a:cxnLst>
                    <a:rect l="T18" t="T19" r="T20" b="T21"/>
                    <a:pathLst>
                      <a:path w="53" h="1307">
                        <a:moveTo>
                          <a:pt x="53" y="1307"/>
                        </a:moveTo>
                        <a:lnTo>
                          <a:pt x="53" y="1307"/>
                        </a:lnTo>
                        <a:lnTo>
                          <a:pt x="0" y="1307"/>
                        </a:lnTo>
                        <a:lnTo>
                          <a:pt x="0" y="0"/>
                        </a:lnTo>
                        <a:lnTo>
                          <a:pt x="53" y="0"/>
                        </a:lnTo>
                        <a:lnTo>
                          <a:pt x="53" y="13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6" name="Freeform 543"/>
                  <p:cNvSpPr>
                    <a:spLocks/>
                  </p:cNvSpPr>
                  <p:nvPr/>
                </p:nvSpPr>
                <p:spPr bwMode="auto">
                  <a:xfrm>
                    <a:off x="2720975" y="3024188"/>
                    <a:ext cx="25400"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7" name="Freeform 544"/>
                  <p:cNvSpPr>
                    <a:spLocks/>
                  </p:cNvSpPr>
                  <p:nvPr/>
                </p:nvSpPr>
                <p:spPr bwMode="auto">
                  <a:xfrm>
                    <a:off x="2720975" y="3024188"/>
                    <a:ext cx="25400"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8" name="Freeform 545"/>
                  <p:cNvSpPr>
                    <a:spLocks/>
                  </p:cNvSpPr>
                  <p:nvPr/>
                </p:nvSpPr>
                <p:spPr bwMode="auto">
                  <a:xfrm>
                    <a:off x="3089275" y="3024188"/>
                    <a:ext cx="23813"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9" name="Freeform 546"/>
                  <p:cNvSpPr>
                    <a:spLocks/>
                  </p:cNvSpPr>
                  <p:nvPr/>
                </p:nvSpPr>
                <p:spPr bwMode="auto">
                  <a:xfrm>
                    <a:off x="3089275" y="3024188"/>
                    <a:ext cx="23813" cy="93663"/>
                  </a:xfrm>
                  <a:custGeom>
                    <a:avLst/>
                    <a:gdLst>
                      <a:gd name="T0" fmla="*/ 2147483646 w 53"/>
                      <a:gd name="T1" fmla="*/ 2147483646 h 200"/>
                      <a:gd name="T2" fmla="*/ 2147483646 w 53"/>
                      <a:gd name="T3" fmla="*/ 2147483646 h 200"/>
                      <a:gd name="T4" fmla="*/ 0 w 53"/>
                      <a:gd name="T5" fmla="*/ 2147483646 h 200"/>
                      <a:gd name="T6" fmla="*/ 0 w 53"/>
                      <a:gd name="T7" fmla="*/ 0 h 200"/>
                      <a:gd name="T8" fmla="*/ 2147483646 w 53"/>
                      <a:gd name="T9" fmla="*/ 0 h 200"/>
                      <a:gd name="T10" fmla="*/ 2147483646 w 53"/>
                      <a:gd name="T11" fmla="*/ 2147483646 h 200"/>
                      <a:gd name="T12" fmla="*/ 0 60000 65536"/>
                      <a:gd name="T13" fmla="*/ 0 60000 65536"/>
                      <a:gd name="T14" fmla="*/ 0 60000 65536"/>
                      <a:gd name="T15" fmla="*/ 0 60000 65536"/>
                      <a:gd name="T16" fmla="*/ 0 60000 65536"/>
                      <a:gd name="T17" fmla="*/ 0 60000 65536"/>
                      <a:gd name="T18" fmla="*/ 0 w 53"/>
                      <a:gd name="T19" fmla="*/ 0 h 200"/>
                      <a:gd name="T20" fmla="*/ 53 w 53"/>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53" h="200">
                        <a:moveTo>
                          <a:pt x="53" y="200"/>
                        </a:moveTo>
                        <a:lnTo>
                          <a:pt x="53" y="200"/>
                        </a:lnTo>
                        <a:lnTo>
                          <a:pt x="0" y="200"/>
                        </a:lnTo>
                        <a:lnTo>
                          <a:pt x="0" y="0"/>
                        </a:lnTo>
                        <a:lnTo>
                          <a:pt x="53" y="0"/>
                        </a:lnTo>
                        <a:lnTo>
                          <a:pt x="53" y="20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0" name="Freeform 547"/>
                  <p:cNvSpPr>
                    <a:spLocks noEditPoints="1"/>
                  </p:cNvSpPr>
                  <p:nvPr/>
                </p:nvSpPr>
                <p:spPr bwMode="auto">
                  <a:xfrm>
                    <a:off x="2536825" y="2174875"/>
                    <a:ext cx="250825" cy="76200"/>
                  </a:xfrm>
                  <a:custGeom>
                    <a:avLst/>
                    <a:gdLst>
                      <a:gd name="T0" fmla="*/ 2147483646 w 534"/>
                      <a:gd name="T1" fmla="*/ 2147483646 h 162"/>
                      <a:gd name="T2" fmla="*/ 2147483646 w 534"/>
                      <a:gd name="T3" fmla="*/ 2147483646 h 162"/>
                      <a:gd name="T4" fmla="*/ 2147483646 w 534"/>
                      <a:gd name="T5" fmla="*/ 2147483646 h 162"/>
                      <a:gd name="T6" fmla="*/ 2147483646 w 534"/>
                      <a:gd name="T7" fmla="*/ 2147483646 h 162"/>
                      <a:gd name="T8" fmla="*/ 2147483646 w 534"/>
                      <a:gd name="T9" fmla="*/ 2147483646 h 162"/>
                      <a:gd name="T10" fmla="*/ 2147483646 w 534"/>
                      <a:gd name="T11" fmla="*/ 2147483646 h 162"/>
                      <a:gd name="T12" fmla="*/ 2147483646 w 534"/>
                      <a:gd name="T13" fmla="*/ 2147483646 h 162"/>
                      <a:gd name="T14" fmla="*/ 2147483646 w 534"/>
                      <a:gd name="T15" fmla="*/ 2147483646 h 162"/>
                      <a:gd name="T16" fmla="*/ 2147483646 w 534"/>
                      <a:gd name="T17" fmla="*/ 2147483646 h 162"/>
                      <a:gd name="T18" fmla="*/ 2147483646 w 534"/>
                      <a:gd name="T19" fmla="*/ 2147483646 h 162"/>
                      <a:gd name="T20" fmla="*/ 2147483646 w 534"/>
                      <a:gd name="T21" fmla="*/ 2147483646 h 162"/>
                      <a:gd name="T22" fmla="*/ 2147483646 w 534"/>
                      <a:gd name="T23" fmla="*/ 2147483646 h 162"/>
                      <a:gd name="T24" fmla="*/ 2147483646 w 534"/>
                      <a:gd name="T25" fmla="*/ 0 h 162"/>
                      <a:gd name="T26" fmla="*/ 2147483646 w 534"/>
                      <a:gd name="T27" fmla="*/ 0 h 162"/>
                      <a:gd name="T28" fmla="*/ 2147483646 w 534"/>
                      <a:gd name="T29" fmla="*/ 2147483646 h 162"/>
                      <a:gd name="T30" fmla="*/ 2147483646 w 534"/>
                      <a:gd name="T31" fmla="*/ 2147483646 h 162"/>
                      <a:gd name="T32" fmla="*/ 2147483646 w 534"/>
                      <a:gd name="T33" fmla="*/ 2147483646 h 162"/>
                      <a:gd name="T34" fmla="*/ 2147483646 w 534"/>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162"/>
                      <a:gd name="T56" fmla="*/ 534 w 534"/>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162">
                        <a:moveTo>
                          <a:pt x="100" y="109"/>
                        </a:moveTo>
                        <a:lnTo>
                          <a:pt x="100" y="109"/>
                        </a:lnTo>
                        <a:lnTo>
                          <a:pt x="399" y="109"/>
                        </a:lnTo>
                        <a:lnTo>
                          <a:pt x="447" y="54"/>
                        </a:lnTo>
                        <a:lnTo>
                          <a:pt x="163" y="54"/>
                        </a:lnTo>
                        <a:lnTo>
                          <a:pt x="100" y="109"/>
                        </a:lnTo>
                        <a:close/>
                        <a:moveTo>
                          <a:pt x="411" y="162"/>
                        </a:moveTo>
                        <a:lnTo>
                          <a:pt x="411" y="162"/>
                        </a:lnTo>
                        <a:lnTo>
                          <a:pt x="29" y="162"/>
                        </a:lnTo>
                        <a:cubicBezTo>
                          <a:pt x="18" y="162"/>
                          <a:pt x="8" y="156"/>
                          <a:pt x="4" y="145"/>
                        </a:cubicBezTo>
                        <a:cubicBezTo>
                          <a:pt x="0" y="135"/>
                          <a:pt x="3" y="123"/>
                          <a:pt x="11" y="116"/>
                        </a:cubicBezTo>
                        <a:lnTo>
                          <a:pt x="135" y="7"/>
                        </a:lnTo>
                        <a:cubicBezTo>
                          <a:pt x="140" y="3"/>
                          <a:pt x="146" y="0"/>
                          <a:pt x="153" y="0"/>
                        </a:cubicBezTo>
                        <a:lnTo>
                          <a:pt x="506" y="0"/>
                        </a:lnTo>
                        <a:cubicBezTo>
                          <a:pt x="516" y="0"/>
                          <a:pt x="525" y="6"/>
                          <a:pt x="530" y="16"/>
                        </a:cubicBezTo>
                        <a:cubicBezTo>
                          <a:pt x="534" y="25"/>
                          <a:pt x="533" y="37"/>
                          <a:pt x="526" y="44"/>
                        </a:cubicBezTo>
                        <a:lnTo>
                          <a:pt x="431" y="153"/>
                        </a:lnTo>
                        <a:cubicBezTo>
                          <a:pt x="426" y="159"/>
                          <a:pt x="419" y="162"/>
                          <a:pt x="411"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1" name="Freeform 548"/>
                  <p:cNvSpPr>
                    <a:spLocks noEditPoints="1"/>
                  </p:cNvSpPr>
                  <p:nvPr/>
                </p:nvSpPr>
                <p:spPr bwMode="auto">
                  <a:xfrm>
                    <a:off x="2720975" y="2174875"/>
                    <a:ext cx="228600" cy="76200"/>
                  </a:xfrm>
                  <a:custGeom>
                    <a:avLst/>
                    <a:gdLst>
                      <a:gd name="T0" fmla="*/ 2147483646 w 487"/>
                      <a:gd name="T1" fmla="*/ 2147483646 h 162"/>
                      <a:gd name="T2" fmla="*/ 2147483646 w 487"/>
                      <a:gd name="T3" fmla="*/ 2147483646 h 162"/>
                      <a:gd name="T4" fmla="*/ 2147483646 w 487"/>
                      <a:gd name="T5" fmla="*/ 2147483646 h 162"/>
                      <a:gd name="T6" fmla="*/ 2147483646 w 487"/>
                      <a:gd name="T7" fmla="*/ 2147483646 h 162"/>
                      <a:gd name="T8" fmla="*/ 2147483646 w 487"/>
                      <a:gd name="T9" fmla="*/ 2147483646 h 162"/>
                      <a:gd name="T10" fmla="*/ 2147483646 w 487"/>
                      <a:gd name="T11" fmla="*/ 2147483646 h 162"/>
                      <a:gd name="T12" fmla="*/ 2147483646 w 487"/>
                      <a:gd name="T13" fmla="*/ 2147483646 h 162"/>
                      <a:gd name="T14" fmla="*/ 2147483646 w 487"/>
                      <a:gd name="T15" fmla="*/ 2147483646 h 162"/>
                      <a:gd name="T16" fmla="*/ 2147483646 w 487"/>
                      <a:gd name="T17" fmla="*/ 2147483646 h 162"/>
                      <a:gd name="T18" fmla="*/ 2147483646 w 487"/>
                      <a:gd name="T19" fmla="*/ 2147483646 h 162"/>
                      <a:gd name="T20" fmla="*/ 2147483646 w 487"/>
                      <a:gd name="T21" fmla="*/ 2147483646 h 162"/>
                      <a:gd name="T22" fmla="*/ 2147483646 w 487"/>
                      <a:gd name="T23" fmla="*/ 2147483646 h 162"/>
                      <a:gd name="T24" fmla="*/ 2147483646 w 487"/>
                      <a:gd name="T25" fmla="*/ 0 h 162"/>
                      <a:gd name="T26" fmla="*/ 2147483646 w 487"/>
                      <a:gd name="T27" fmla="*/ 0 h 162"/>
                      <a:gd name="T28" fmla="*/ 2147483646 w 487"/>
                      <a:gd name="T29" fmla="*/ 2147483646 h 162"/>
                      <a:gd name="T30" fmla="*/ 2147483646 w 487"/>
                      <a:gd name="T31" fmla="*/ 2147483646 h 162"/>
                      <a:gd name="T32" fmla="*/ 2147483646 w 487"/>
                      <a:gd name="T33" fmla="*/ 2147483646 h 162"/>
                      <a:gd name="T34" fmla="*/ 2147483646 w 487"/>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7"/>
                      <a:gd name="T55" fmla="*/ 0 h 162"/>
                      <a:gd name="T56" fmla="*/ 487 w 487"/>
                      <a:gd name="T57" fmla="*/ 162 h 1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7" h="162">
                        <a:moveTo>
                          <a:pt x="80" y="109"/>
                        </a:moveTo>
                        <a:lnTo>
                          <a:pt x="80" y="109"/>
                        </a:lnTo>
                        <a:lnTo>
                          <a:pt x="400" y="109"/>
                        </a:lnTo>
                        <a:lnTo>
                          <a:pt x="421" y="54"/>
                        </a:lnTo>
                        <a:lnTo>
                          <a:pt x="120" y="54"/>
                        </a:lnTo>
                        <a:lnTo>
                          <a:pt x="80" y="109"/>
                        </a:lnTo>
                        <a:close/>
                        <a:moveTo>
                          <a:pt x="418" y="162"/>
                        </a:moveTo>
                        <a:lnTo>
                          <a:pt x="418" y="162"/>
                        </a:lnTo>
                        <a:lnTo>
                          <a:pt x="28" y="162"/>
                        </a:lnTo>
                        <a:cubicBezTo>
                          <a:pt x="18" y="162"/>
                          <a:pt x="9" y="157"/>
                          <a:pt x="4" y="148"/>
                        </a:cubicBezTo>
                        <a:cubicBezTo>
                          <a:pt x="0" y="139"/>
                          <a:pt x="1" y="128"/>
                          <a:pt x="7" y="120"/>
                        </a:cubicBezTo>
                        <a:lnTo>
                          <a:pt x="85" y="11"/>
                        </a:lnTo>
                        <a:cubicBezTo>
                          <a:pt x="90" y="4"/>
                          <a:pt x="98" y="0"/>
                          <a:pt x="107" y="0"/>
                        </a:cubicBezTo>
                        <a:lnTo>
                          <a:pt x="459" y="0"/>
                        </a:lnTo>
                        <a:cubicBezTo>
                          <a:pt x="468" y="0"/>
                          <a:pt x="476" y="5"/>
                          <a:pt x="481" y="12"/>
                        </a:cubicBezTo>
                        <a:cubicBezTo>
                          <a:pt x="486" y="19"/>
                          <a:pt x="487" y="28"/>
                          <a:pt x="484" y="36"/>
                        </a:cubicBezTo>
                        <a:lnTo>
                          <a:pt x="443" y="145"/>
                        </a:lnTo>
                        <a:cubicBezTo>
                          <a:pt x="439" y="156"/>
                          <a:pt x="429" y="162"/>
                          <a:pt x="418"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2" name="Freeform 549"/>
                  <p:cNvSpPr>
                    <a:spLocks noEditPoints="1"/>
                  </p:cNvSpPr>
                  <p:nvPr/>
                </p:nvSpPr>
                <p:spPr bwMode="auto">
                  <a:xfrm>
                    <a:off x="2903538" y="2174875"/>
                    <a:ext cx="209550" cy="76200"/>
                  </a:xfrm>
                  <a:custGeom>
                    <a:avLst/>
                    <a:gdLst>
                      <a:gd name="T0" fmla="*/ 2147483646 w 445"/>
                      <a:gd name="T1" fmla="*/ 2147483646 h 162"/>
                      <a:gd name="T2" fmla="*/ 2147483646 w 445"/>
                      <a:gd name="T3" fmla="*/ 2147483646 h 162"/>
                      <a:gd name="T4" fmla="*/ 2147483646 w 445"/>
                      <a:gd name="T5" fmla="*/ 2147483646 h 162"/>
                      <a:gd name="T6" fmla="*/ 2147483646 w 445"/>
                      <a:gd name="T7" fmla="*/ 2147483646 h 162"/>
                      <a:gd name="T8" fmla="*/ 2147483646 w 445"/>
                      <a:gd name="T9" fmla="*/ 2147483646 h 162"/>
                      <a:gd name="T10" fmla="*/ 2147483646 w 445"/>
                      <a:gd name="T11" fmla="*/ 2147483646 h 162"/>
                      <a:gd name="T12" fmla="*/ 2147483646 w 445"/>
                      <a:gd name="T13" fmla="*/ 2147483646 h 162"/>
                      <a:gd name="T14" fmla="*/ 2147483646 w 445"/>
                      <a:gd name="T15" fmla="*/ 2147483646 h 162"/>
                      <a:gd name="T16" fmla="*/ 2147483646 w 445"/>
                      <a:gd name="T17" fmla="*/ 2147483646 h 162"/>
                      <a:gd name="T18" fmla="*/ 2147483646 w 445"/>
                      <a:gd name="T19" fmla="*/ 2147483646 h 162"/>
                      <a:gd name="T20" fmla="*/ 2147483646 w 445"/>
                      <a:gd name="T21" fmla="*/ 2147483646 h 162"/>
                      <a:gd name="T22" fmla="*/ 2147483646 w 445"/>
                      <a:gd name="T23" fmla="*/ 2147483646 h 162"/>
                      <a:gd name="T24" fmla="*/ 2147483646 w 445"/>
                      <a:gd name="T25" fmla="*/ 2147483646 h 162"/>
                      <a:gd name="T26" fmla="*/ 2147483646 w 445"/>
                      <a:gd name="T27" fmla="*/ 0 h 162"/>
                      <a:gd name="T28" fmla="*/ 2147483646 w 445"/>
                      <a:gd name="T29" fmla="*/ 0 h 162"/>
                      <a:gd name="T30" fmla="*/ 2147483646 w 445"/>
                      <a:gd name="T31" fmla="*/ 2147483646 h 162"/>
                      <a:gd name="T32" fmla="*/ 2147483646 w 445"/>
                      <a:gd name="T33" fmla="*/ 2147483646 h 162"/>
                      <a:gd name="T34" fmla="*/ 2147483646 w 445"/>
                      <a:gd name="T35" fmla="*/ 2147483646 h 162"/>
                      <a:gd name="T36" fmla="*/ 2147483646 w 445"/>
                      <a:gd name="T37" fmla="*/ 2147483646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162"/>
                      <a:gd name="T59" fmla="*/ 445 w 445"/>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162">
                        <a:moveTo>
                          <a:pt x="67" y="109"/>
                        </a:moveTo>
                        <a:lnTo>
                          <a:pt x="67" y="109"/>
                        </a:lnTo>
                        <a:lnTo>
                          <a:pt x="386" y="109"/>
                        </a:lnTo>
                        <a:lnTo>
                          <a:pt x="376" y="54"/>
                        </a:lnTo>
                        <a:lnTo>
                          <a:pt x="87" y="54"/>
                        </a:lnTo>
                        <a:lnTo>
                          <a:pt x="67" y="109"/>
                        </a:lnTo>
                        <a:close/>
                        <a:moveTo>
                          <a:pt x="419" y="162"/>
                        </a:moveTo>
                        <a:lnTo>
                          <a:pt x="419" y="162"/>
                        </a:lnTo>
                        <a:cubicBezTo>
                          <a:pt x="418" y="162"/>
                          <a:pt x="418" y="162"/>
                          <a:pt x="418" y="162"/>
                        </a:cubicBezTo>
                        <a:lnTo>
                          <a:pt x="28" y="162"/>
                        </a:lnTo>
                        <a:cubicBezTo>
                          <a:pt x="19" y="162"/>
                          <a:pt x="11" y="158"/>
                          <a:pt x="6" y="151"/>
                        </a:cubicBezTo>
                        <a:cubicBezTo>
                          <a:pt x="1" y="144"/>
                          <a:pt x="0" y="135"/>
                          <a:pt x="3" y="126"/>
                        </a:cubicBezTo>
                        <a:lnTo>
                          <a:pt x="44" y="18"/>
                        </a:lnTo>
                        <a:cubicBezTo>
                          <a:pt x="48" y="7"/>
                          <a:pt x="58" y="0"/>
                          <a:pt x="69" y="0"/>
                        </a:cubicBezTo>
                        <a:lnTo>
                          <a:pt x="398" y="0"/>
                        </a:lnTo>
                        <a:cubicBezTo>
                          <a:pt x="411" y="0"/>
                          <a:pt x="422" y="10"/>
                          <a:pt x="424" y="22"/>
                        </a:cubicBezTo>
                        <a:lnTo>
                          <a:pt x="444" y="127"/>
                        </a:lnTo>
                        <a:cubicBezTo>
                          <a:pt x="445" y="130"/>
                          <a:pt x="445" y="133"/>
                          <a:pt x="445" y="136"/>
                        </a:cubicBezTo>
                        <a:cubicBezTo>
                          <a:pt x="445" y="151"/>
                          <a:pt x="433" y="162"/>
                          <a:pt x="419"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3" name="Freeform 550"/>
                  <p:cNvSpPr>
                    <a:spLocks noEditPoints="1"/>
                  </p:cNvSpPr>
                  <p:nvPr/>
                </p:nvSpPr>
                <p:spPr bwMode="auto">
                  <a:xfrm>
                    <a:off x="3078163" y="2174875"/>
                    <a:ext cx="219075" cy="76200"/>
                  </a:xfrm>
                  <a:custGeom>
                    <a:avLst/>
                    <a:gdLst>
                      <a:gd name="T0" fmla="*/ 2147483646 w 464"/>
                      <a:gd name="T1" fmla="*/ 2147483646 h 162"/>
                      <a:gd name="T2" fmla="*/ 2147483646 w 464"/>
                      <a:gd name="T3" fmla="*/ 2147483646 h 162"/>
                      <a:gd name="T4" fmla="*/ 2147483646 w 464"/>
                      <a:gd name="T5" fmla="*/ 2147483646 h 162"/>
                      <a:gd name="T6" fmla="*/ 2147483646 w 464"/>
                      <a:gd name="T7" fmla="*/ 2147483646 h 162"/>
                      <a:gd name="T8" fmla="*/ 2147483646 w 464"/>
                      <a:gd name="T9" fmla="*/ 2147483646 h 162"/>
                      <a:gd name="T10" fmla="*/ 2147483646 w 464"/>
                      <a:gd name="T11" fmla="*/ 2147483646 h 162"/>
                      <a:gd name="T12" fmla="*/ 2147483646 w 464"/>
                      <a:gd name="T13" fmla="*/ 2147483646 h 162"/>
                      <a:gd name="T14" fmla="*/ 2147483646 w 464"/>
                      <a:gd name="T15" fmla="*/ 2147483646 h 162"/>
                      <a:gd name="T16" fmla="*/ 2147483646 w 464"/>
                      <a:gd name="T17" fmla="*/ 2147483646 h 162"/>
                      <a:gd name="T18" fmla="*/ 2147483646 w 464"/>
                      <a:gd name="T19" fmla="*/ 2147483646 h 162"/>
                      <a:gd name="T20" fmla="*/ 2147483646 w 464"/>
                      <a:gd name="T21" fmla="*/ 2147483646 h 162"/>
                      <a:gd name="T22" fmla="*/ 2147483646 w 464"/>
                      <a:gd name="T23" fmla="*/ 2147483646 h 162"/>
                      <a:gd name="T24" fmla="*/ 2147483646 w 464"/>
                      <a:gd name="T25" fmla="*/ 2147483646 h 162"/>
                      <a:gd name="T26" fmla="*/ 2147483646 w 464"/>
                      <a:gd name="T27" fmla="*/ 0 h 162"/>
                      <a:gd name="T28" fmla="*/ 2147483646 w 464"/>
                      <a:gd name="T29" fmla="*/ 0 h 162"/>
                      <a:gd name="T30" fmla="*/ 2147483646 w 464"/>
                      <a:gd name="T31" fmla="*/ 2147483646 h 162"/>
                      <a:gd name="T32" fmla="*/ 2147483646 w 464"/>
                      <a:gd name="T33" fmla="*/ 2147483646 h 162"/>
                      <a:gd name="T34" fmla="*/ 2147483646 w 464"/>
                      <a:gd name="T35" fmla="*/ 2147483646 h 162"/>
                      <a:gd name="T36" fmla="*/ 2147483646 w 464"/>
                      <a:gd name="T37" fmla="*/ 2147483646 h 1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4"/>
                      <a:gd name="T58" fmla="*/ 0 h 162"/>
                      <a:gd name="T59" fmla="*/ 464 w 464"/>
                      <a:gd name="T60" fmla="*/ 162 h 1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4" h="162">
                        <a:moveTo>
                          <a:pt x="69" y="109"/>
                        </a:moveTo>
                        <a:lnTo>
                          <a:pt x="69" y="109"/>
                        </a:lnTo>
                        <a:lnTo>
                          <a:pt x="380" y="109"/>
                        </a:lnTo>
                        <a:lnTo>
                          <a:pt x="332" y="54"/>
                        </a:lnTo>
                        <a:lnTo>
                          <a:pt x="59" y="54"/>
                        </a:lnTo>
                        <a:lnTo>
                          <a:pt x="69" y="109"/>
                        </a:lnTo>
                        <a:close/>
                        <a:moveTo>
                          <a:pt x="438" y="162"/>
                        </a:moveTo>
                        <a:lnTo>
                          <a:pt x="438" y="162"/>
                        </a:lnTo>
                        <a:lnTo>
                          <a:pt x="437" y="162"/>
                        </a:lnTo>
                        <a:lnTo>
                          <a:pt x="47" y="162"/>
                        </a:lnTo>
                        <a:cubicBezTo>
                          <a:pt x="34" y="162"/>
                          <a:pt x="23" y="153"/>
                          <a:pt x="21" y="141"/>
                        </a:cubicBezTo>
                        <a:lnTo>
                          <a:pt x="1" y="32"/>
                        </a:lnTo>
                        <a:cubicBezTo>
                          <a:pt x="0" y="24"/>
                          <a:pt x="2" y="16"/>
                          <a:pt x="7" y="10"/>
                        </a:cubicBezTo>
                        <a:cubicBezTo>
                          <a:pt x="12" y="4"/>
                          <a:pt x="19" y="0"/>
                          <a:pt x="27" y="0"/>
                        </a:cubicBezTo>
                        <a:lnTo>
                          <a:pt x="345" y="0"/>
                        </a:lnTo>
                        <a:cubicBezTo>
                          <a:pt x="353" y="0"/>
                          <a:pt x="360" y="4"/>
                          <a:pt x="365" y="10"/>
                        </a:cubicBezTo>
                        <a:lnTo>
                          <a:pt x="456" y="116"/>
                        </a:lnTo>
                        <a:cubicBezTo>
                          <a:pt x="461" y="121"/>
                          <a:pt x="464" y="128"/>
                          <a:pt x="464" y="136"/>
                        </a:cubicBezTo>
                        <a:cubicBezTo>
                          <a:pt x="464" y="151"/>
                          <a:pt x="452" y="162"/>
                          <a:pt x="438" y="16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4" name="Freeform 551"/>
                  <p:cNvSpPr>
                    <a:spLocks/>
                  </p:cNvSpPr>
                  <p:nvPr/>
                </p:nvSpPr>
                <p:spPr bwMode="auto">
                  <a:xfrm>
                    <a:off x="2552700" y="2382838"/>
                    <a:ext cx="742950" cy="12700"/>
                  </a:xfrm>
                  <a:custGeom>
                    <a:avLst/>
                    <a:gdLst>
                      <a:gd name="T0" fmla="*/ 2147483646 w 1579"/>
                      <a:gd name="T1" fmla="*/ 2147483646 h 26"/>
                      <a:gd name="T2" fmla="*/ 2147483646 w 1579"/>
                      <a:gd name="T3" fmla="*/ 2147483646 h 26"/>
                      <a:gd name="T4" fmla="*/ 0 w 1579"/>
                      <a:gd name="T5" fmla="*/ 2147483646 h 26"/>
                      <a:gd name="T6" fmla="*/ 0 w 1579"/>
                      <a:gd name="T7" fmla="*/ 0 h 26"/>
                      <a:gd name="T8" fmla="*/ 2147483646 w 1579"/>
                      <a:gd name="T9" fmla="*/ 0 h 26"/>
                      <a:gd name="T10" fmla="*/ 2147483646 w 1579"/>
                      <a:gd name="T11" fmla="*/ 2147483646 h 26"/>
                      <a:gd name="T12" fmla="*/ 0 60000 65536"/>
                      <a:gd name="T13" fmla="*/ 0 60000 65536"/>
                      <a:gd name="T14" fmla="*/ 0 60000 65536"/>
                      <a:gd name="T15" fmla="*/ 0 60000 65536"/>
                      <a:gd name="T16" fmla="*/ 0 60000 65536"/>
                      <a:gd name="T17" fmla="*/ 0 60000 65536"/>
                      <a:gd name="T18" fmla="*/ 0 w 1579"/>
                      <a:gd name="T19" fmla="*/ 0 h 26"/>
                      <a:gd name="T20" fmla="*/ 1579 w 157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79" h="26">
                        <a:moveTo>
                          <a:pt x="1579" y="26"/>
                        </a:moveTo>
                        <a:lnTo>
                          <a:pt x="1579" y="26"/>
                        </a:lnTo>
                        <a:lnTo>
                          <a:pt x="0" y="26"/>
                        </a:lnTo>
                        <a:lnTo>
                          <a:pt x="0" y="0"/>
                        </a:lnTo>
                        <a:lnTo>
                          <a:pt x="1579" y="0"/>
                        </a:lnTo>
                        <a:lnTo>
                          <a:pt x="1579" y="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5" name="Freeform 552"/>
                  <p:cNvSpPr>
                    <a:spLocks/>
                  </p:cNvSpPr>
                  <p:nvPr/>
                </p:nvSpPr>
                <p:spPr bwMode="auto">
                  <a:xfrm>
                    <a:off x="2552700" y="2401888"/>
                    <a:ext cx="742950" cy="12700"/>
                  </a:xfrm>
                  <a:custGeom>
                    <a:avLst/>
                    <a:gdLst>
                      <a:gd name="T0" fmla="*/ 2147483646 w 1579"/>
                      <a:gd name="T1" fmla="*/ 2147483646 h 27"/>
                      <a:gd name="T2" fmla="*/ 2147483646 w 1579"/>
                      <a:gd name="T3" fmla="*/ 2147483646 h 27"/>
                      <a:gd name="T4" fmla="*/ 0 w 1579"/>
                      <a:gd name="T5" fmla="*/ 2147483646 h 27"/>
                      <a:gd name="T6" fmla="*/ 0 w 1579"/>
                      <a:gd name="T7" fmla="*/ 0 h 27"/>
                      <a:gd name="T8" fmla="*/ 2147483646 w 1579"/>
                      <a:gd name="T9" fmla="*/ 0 h 27"/>
                      <a:gd name="T10" fmla="*/ 2147483646 w 1579"/>
                      <a:gd name="T11" fmla="*/ 2147483646 h 27"/>
                      <a:gd name="T12" fmla="*/ 0 60000 65536"/>
                      <a:gd name="T13" fmla="*/ 0 60000 65536"/>
                      <a:gd name="T14" fmla="*/ 0 60000 65536"/>
                      <a:gd name="T15" fmla="*/ 0 60000 65536"/>
                      <a:gd name="T16" fmla="*/ 0 60000 65536"/>
                      <a:gd name="T17" fmla="*/ 0 60000 65536"/>
                      <a:gd name="T18" fmla="*/ 0 w 1579"/>
                      <a:gd name="T19" fmla="*/ 0 h 27"/>
                      <a:gd name="T20" fmla="*/ 1579 w 15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579" h="27">
                        <a:moveTo>
                          <a:pt x="1579" y="27"/>
                        </a:moveTo>
                        <a:lnTo>
                          <a:pt x="1579" y="27"/>
                        </a:lnTo>
                        <a:lnTo>
                          <a:pt x="0" y="27"/>
                        </a:lnTo>
                        <a:lnTo>
                          <a:pt x="0" y="0"/>
                        </a:lnTo>
                        <a:lnTo>
                          <a:pt x="1579" y="0"/>
                        </a:lnTo>
                        <a:lnTo>
                          <a:pt x="1579"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6" name="Freeform 553"/>
                  <p:cNvSpPr>
                    <a:spLocks/>
                  </p:cNvSpPr>
                  <p:nvPr/>
                </p:nvSpPr>
                <p:spPr bwMode="auto">
                  <a:xfrm>
                    <a:off x="2552700" y="2927350"/>
                    <a:ext cx="742950" cy="11113"/>
                  </a:xfrm>
                  <a:custGeom>
                    <a:avLst/>
                    <a:gdLst>
                      <a:gd name="T0" fmla="*/ 2147483646 w 1579"/>
                      <a:gd name="T1" fmla="*/ 2147483646 h 26"/>
                      <a:gd name="T2" fmla="*/ 2147483646 w 1579"/>
                      <a:gd name="T3" fmla="*/ 2147483646 h 26"/>
                      <a:gd name="T4" fmla="*/ 0 w 1579"/>
                      <a:gd name="T5" fmla="*/ 2147483646 h 26"/>
                      <a:gd name="T6" fmla="*/ 0 w 1579"/>
                      <a:gd name="T7" fmla="*/ 0 h 26"/>
                      <a:gd name="T8" fmla="*/ 2147483646 w 1579"/>
                      <a:gd name="T9" fmla="*/ 0 h 26"/>
                      <a:gd name="T10" fmla="*/ 2147483646 w 1579"/>
                      <a:gd name="T11" fmla="*/ 2147483646 h 26"/>
                      <a:gd name="T12" fmla="*/ 0 60000 65536"/>
                      <a:gd name="T13" fmla="*/ 0 60000 65536"/>
                      <a:gd name="T14" fmla="*/ 0 60000 65536"/>
                      <a:gd name="T15" fmla="*/ 0 60000 65536"/>
                      <a:gd name="T16" fmla="*/ 0 60000 65536"/>
                      <a:gd name="T17" fmla="*/ 0 60000 65536"/>
                      <a:gd name="T18" fmla="*/ 0 w 1579"/>
                      <a:gd name="T19" fmla="*/ 0 h 26"/>
                      <a:gd name="T20" fmla="*/ 1579 w 157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579" h="26">
                        <a:moveTo>
                          <a:pt x="1579" y="26"/>
                        </a:moveTo>
                        <a:lnTo>
                          <a:pt x="1579" y="26"/>
                        </a:lnTo>
                        <a:lnTo>
                          <a:pt x="0" y="26"/>
                        </a:lnTo>
                        <a:lnTo>
                          <a:pt x="0" y="0"/>
                        </a:lnTo>
                        <a:lnTo>
                          <a:pt x="1579" y="0"/>
                        </a:lnTo>
                        <a:lnTo>
                          <a:pt x="1579" y="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7" name="Freeform 554"/>
                  <p:cNvSpPr>
                    <a:spLocks/>
                  </p:cNvSpPr>
                  <p:nvPr/>
                </p:nvSpPr>
                <p:spPr bwMode="auto">
                  <a:xfrm>
                    <a:off x="2552700" y="2944813"/>
                    <a:ext cx="742950" cy="12700"/>
                  </a:xfrm>
                  <a:custGeom>
                    <a:avLst/>
                    <a:gdLst>
                      <a:gd name="T0" fmla="*/ 2147483646 w 1579"/>
                      <a:gd name="T1" fmla="*/ 2147483646 h 27"/>
                      <a:gd name="T2" fmla="*/ 2147483646 w 1579"/>
                      <a:gd name="T3" fmla="*/ 2147483646 h 27"/>
                      <a:gd name="T4" fmla="*/ 0 w 1579"/>
                      <a:gd name="T5" fmla="*/ 2147483646 h 27"/>
                      <a:gd name="T6" fmla="*/ 0 w 1579"/>
                      <a:gd name="T7" fmla="*/ 0 h 27"/>
                      <a:gd name="T8" fmla="*/ 2147483646 w 1579"/>
                      <a:gd name="T9" fmla="*/ 0 h 27"/>
                      <a:gd name="T10" fmla="*/ 2147483646 w 1579"/>
                      <a:gd name="T11" fmla="*/ 2147483646 h 27"/>
                      <a:gd name="T12" fmla="*/ 0 60000 65536"/>
                      <a:gd name="T13" fmla="*/ 0 60000 65536"/>
                      <a:gd name="T14" fmla="*/ 0 60000 65536"/>
                      <a:gd name="T15" fmla="*/ 0 60000 65536"/>
                      <a:gd name="T16" fmla="*/ 0 60000 65536"/>
                      <a:gd name="T17" fmla="*/ 0 60000 65536"/>
                      <a:gd name="T18" fmla="*/ 0 w 1579"/>
                      <a:gd name="T19" fmla="*/ 0 h 27"/>
                      <a:gd name="T20" fmla="*/ 1579 w 157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579" h="27">
                        <a:moveTo>
                          <a:pt x="1579" y="27"/>
                        </a:moveTo>
                        <a:lnTo>
                          <a:pt x="1579" y="27"/>
                        </a:lnTo>
                        <a:lnTo>
                          <a:pt x="0" y="27"/>
                        </a:lnTo>
                        <a:lnTo>
                          <a:pt x="0" y="0"/>
                        </a:lnTo>
                        <a:lnTo>
                          <a:pt x="1579" y="0"/>
                        </a:lnTo>
                        <a:lnTo>
                          <a:pt x="1579"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8" name="Freeform 555"/>
                  <p:cNvSpPr>
                    <a:spLocks/>
                  </p:cNvSpPr>
                  <p:nvPr/>
                </p:nvSpPr>
                <p:spPr bwMode="auto">
                  <a:xfrm>
                    <a:off x="3043238" y="3098800"/>
                    <a:ext cx="254000" cy="25400"/>
                  </a:xfrm>
                  <a:custGeom>
                    <a:avLst/>
                    <a:gdLst>
                      <a:gd name="T0" fmla="*/ 2147483646 w 539"/>
                      <a:gd name="T1" fmla="*/ 2147483646 h 53"/>
                      <a:gd name="T2" fmla="*/ 2147483646 w 539"/>
                      <a:gd name="T3" fmla="*/ 2147483646 h 53"/>
                      <a:gd name="T4" fmla="*/ 2147483646 w 539"/>
                      <a:gd name="T5" fmla="*/ 2147483646 h 53"/>
                      <a:gd name="T6" fmla="*/ 0 w 539"/>
                      <a:gd name="T7" fmla="*/ 2147483646 h 53"/>
                      <a:gd name="T8" fmla="*/ 2147483646 w 539"/>
                      <a:gd name="T9" fmla="*/ 0 h 53"/>
                      <a:gd name="T10" fmla="*/ 2147483646 w 539"/>
                      <a:gd name="T11" fmla="*/ 0 h 53"/>
                      <a:gd name="T12" fmla="*/ 2147483646 w 539"/>
                      <a:gd name="T13" fmla="*/ 2147483646 h 53"/>
                      <a:gd name="T14" fmla="*/ 2147483646 w 539"/>
                      <a:gd name="T15" fmla="*/ 2147483646 h 53"/>
                      <a:gd name="T16" fmla="*/ 0 60000 65536"/>
                      <a:gd name="T17" fmla="*/ 0 60000 65536"/>
                      <a:gd name="T18" fmla="*/ 0 60000 65536"/>
                      <a:gd name="T19" fmla="*/ 0 60000 65536"/>
                      <a:gd name="T20" fmla="*/ 0 60000 65536"/>
                      <a:gd name="T21" fmla="*/ 0 60000 65536"/>
                      <a:gd name="T22" fmla="*/ 0 60000 65536"/>
                      <a:gd name="T23" fmla="*/ 0 60000 65536"/>
                      <a:gd name="T24" fmla="*/ 0 w 539"/>
                      <a:gd name="T25" fmla="*/ 0 h 53"/>
                      <a:gd name="T26" fmla="*/ 539 w 53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9" h="53">
                        <a:moveTo>
                          <a:pt x="512" y="53"/>
                        </a:moveTo>
                        <a:lnTo>
                          <a:pt x="512" y="53"/>
                        </a:lnTo>
                        <a:lnTo>
                          <a:pt x="27" y="53"/>
                        </a:lnTo>
                        <a:cubicBezTo>
                          <a:pt x="12" y="53"/>
                          <a:pt x="0" y="41"/>
                          <a:pt x="0" y="26"/>
                        </a:cubicBezTo>
                        <a:cubicBezTo>
                          <a:pt x="0" y="12"/>
                          <a:pt x="12" y="0"/>
                          <a:pt x="27" y="0"/>
                        </a:cubicBezTo>
                        <a:lnTo>
                          <a:pt x="512" y="0"/>
                        </a:lnTo>
                        <a:cubicBezTo>
                          <a:pt x="527" y="0"/>
                          <a:pt x="539" y="12"/>
                          <a:pt x="539" y="26"/>
                        </a:cubicBezTo>
                        <a:cubicBezTo>
                          <a:pt x="539" y="41"/>
                          <a:pt x="527" y="53"/>
                          <a:pt x="512" y="5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9" name="Freeform 556"/>
                  <p:cNvSpPr>
                    <a:spLocks/>
                  </p:cNvSpPr>
                  <p:nvPr/>
                </p:nvSpPr>
                <p:spPr bwMode="auto">
                  <a:xfrm>
                    <a:off x="2538413" y="3098800"/>
                    <a:ext cx="425450" cy="25400"/>
                  </a:xfrm>
                  <a:custGeom>
                    <a:avLst/>
                    <a:gdLst>
                      <a:gd name="T0" fmla="*/ 2147483646 w 907"/>
                      <a:gd name="T1" fmla="*/ 2147483646 h 53"/>
                      <a:gd name="T2" fmla="*/ 2147483646 w 907"/>
                      <a:gd name="T3" fmla="*/ 2147483646 h 53"/>
                      <a:gd name="T4" fmla="*/ 2147483646 w 907"/>
                      <a:gd name="T5" fmla="*/ 2147483646 h 53"/>
                      <a:gd name="T6" fmla="*/ 0 w 907"/>
                      <a:gd name="T7" fmla="*/ 2147483646 h 53"/>
                      <a:gd name="T8" fmla="*/ 2147483646 w 907"/>
                      <a:gd name="T9" fmla="*/ 0 h 53"/>
                      <a:gd name="T10" fmla="*/ 2147483646 w 907"/>
                      <a:gd name="T11" fmla="*/ 0 h 53"/>
                      <a:gd name="T12" fmla="*/ 2147483646 w 907"/>
                      <a:gd name="T13" fmla="*/ 2147483646 h 53"/>
                      <a:gd name="T14" fmla="*/ 2147483646 w 907"/>
                      <a:gd name="T15" fmla="*/ 2147483646 h 53"/>
                      <a:gd name="T16" fmla="*/ 0 60000 65536"/>
                      <a:gd name="T17" fmla="*/ 0 60000 65536"/>
                      <a:gd name="T18" fmla="*/ 0 60000 65536"/>
                      <a:gd name="T19" fmla="*/ 0 60000 65536"/>
                      <a:gd name="T20" fmla="*/ 0 60000 65536"/>
                      <a:gd name="T21" fmla="*/ 0 60000 65536"/>
                      <a:gd name="T22" fmla="*/ 0 60000 65536"/>
                      <a:gd name="T23" fmla="*/ 0 60000 65536"/>
                      <a:gd name="T24" fmla="*/ 0 w 907"/>
                      <a:gd name="T25" fmla="*/ 0 h 53"/>
                      <a:gd name="T26" fmla="*/ 907 w 907"/>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7" h="53">
                        <a:moveTo>
                          <a:pt x="881" y="53"/>
                        </a:moveTo>
                        <a:lnTo>
                          <a:pt x="881" y="53"/>
                        </a:lnTo>
                        <a:lnTo>
                          <a:pt x="27" y="53"/>
                        </a:lnTo>
                        <a:cubicBezTo>
                          <a:pt x="12" y="53"/>
                          <a:pt x="0" y="41"/>
                          <a:pt x="0" y="26"/>
                        </a:cubicBezTo>
                        <a:cubicBezTo>
                          <a:pt x="0" y="12"/>
                          <a:pt x="12" y="0"/>
                          <a:pt x="27" y="0"/>
                        </a:cubicBezTo>
                        <a:lnTo>
                          <a:pt x="881" y="0"/>
                        </a:lnTo>
                        <a:cubicBezTo>
                          <a:pt x="895" y="0"/>
                          <a:pt x="907" y="12"/>
                          <a:pt x="907" y="26"/>
                        </a:cubicBezTo>
                        <a:cubicBezTo>
                          <a:pt x="907" y="41"/>
                          <a:pt x="895" y="53"/>
                          <a:pt x="881" y="5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0" name="Freeform 557"/>
                  <p:cNvSpPr>
                    <a:spLocks/>
                  </p:cNvSpPr>
                  <p:nvPr/>
                </p:nvSpPr>
                <p:spPr bwMode="auto">
                  <a:xfrm>
                    <a:off x="2582863"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5" y="108"/>
                          <a:pt x="28" y="108"/>
                        </a:cubicBezTo>
                        <a:lnTo>
                          <a:pt x="12" y="108"/>
                        </a:lnTo>
                        <a:cubicBezTo>
                          <a:pt x="6" y="108"/>
                          <a:pt x="0" y="103"/>
                          <a:pt x="0" y="96"/>
                        </a:cubicBezTo>
                        <a:lnTo>
                          <a:pt x="0" y="12"/>
                        </a:lnTo>
                        <a:cubicBezTo>
                          <a:pt x="0" y="5"/>
                          <a:pt x="6" y="0"/>
                          <a:pt x="12" y="0"/>
                        </a:cubicBezTo>
                        <a:lnTo>
                          <a:pt x="28" y="0"/>
                        </a:lnTo>
                        <a:cubicBezTo>
                          <a:pt x="35"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1" name="Freeform 558"/>
                  <p:cNvSpPr>
                    <a:spLocks/>
                  </p:cNvSpPr>
                  <p:nvPr/>
                </p:nvSpPr>
                <p:spPr bwMode="auto">
                  <a:xfrm>
                    <a:off x="2767013" y="2659063"/>
                    <a:ext cx="19050" cy="50800"/>
                  </a:xfrm>
                  <a:custGeom>
                    <a:avLst/>
                    <a:gdLst>
                      <a:gd name="T0" fmla="*/ 2147483646 w 41"/>
                      <a:gd name="T1" fmla="*/ 2147483646 h 108"/>
                      <a:gd name="T2" fmla="*/ 2147483646 w 41"/>
                      <a:gd name="T3" fmla="*/ 2147483646 h 108"/>
                      <a:gd name="T4" fmla="*/ 2147483646 w 41"/>
                      <a:gd name="T5" fmla="*/ 2147483646 h 108"/>
                      <a:gd name="T6" fmla="*/ 2147483646 w 41"/>
                      <a:gd name="T7" fmla="*/ 2147483646 h 108"/>
                      <a:gd name="T8" fmla="*/ 0 w 41"/>
                      <a:gd name="T9" fmla="*/ 2147483646 h 108"/>
                      <a:gd name="T10" fmla="*/ 0 w 41"/>
                      <a:gd name="T11" fmla="*/ 2147483646 h 108"/>
                      <a:gd name="T12" fmla="*/ 2147483646 w 41"/>
                      <a:gd name="T13" fmla="*/ 0 h 108"/>
                      <a:gd name="T14" fmla="*/ 2147483646 w 41"/>
                      <a:gd name="T15" fmla="*/ 0 h 108"/>
                      <a:gd name="T16" fmla="*/ 2147483646 w 41"/>
                      <a:gd name="T17" fmla="*/ 2147483646 h 108"/>
                      <a:gd name="T18" fmla="*/ 2147483646 w 41"/>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108"/>
                      <a:gd name="T32" fmla="*/ 41 w 4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108">
                        <a:moveTo>
                          <a:pt x="41" y="96"/>
                        </a:moveTo>
                        <a:lnTo>
                          <a:pt x="41" y="96"/>
                        </a:lnTo>
                        <a:cubicBezTo>
                          <a:pt x="41" y="103"/>
                          <a:pt x="35" y="108"/>
                          <a:pt x="29" y="108"/>
                        </a:cubicBezTo>
                        <a:lnTo>
                          <a:pt x="12" y="108"/>
                        </a:lnTo>
                        <a:cubicBezTo>
                          <a:pt x="6" y="108"/>
                          <a:pt x="0" y="103"/>
                          <a:pt x="0" y="96"/>
                        </a:cubicBezTo>
                        <a:lnTo>
                          <a:pt x="0" y="12"/>
                        </a:lnTo>
                        <a:cubicBezTo>
                          <a:pt x="0" y="5"/>
                          <a:pt x="6" y="0"/>
                          <a:pt x="12" y="0"/>
                        </a:cubicBezTo>
                        <a:lnTo>
                          <a:pt x="29" y="0"/>
                        </a:lnTo>
                        <a:cubicBezTo>
                          <a:pt x="35" y="0"/>
                          <a:pt x="41" y="5"/>
                          <a:pt x="41" y="12"/>
                        </a:cubicBezTo>
                        <a:lnTo>
                          <a:pt x="41"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2" name="Freeform 559"/>
                  <p:cNvSpPr>
                    <a:spLocks/>
                  </p:cNvSpPr>
                  <p:nvPr/>
                </p:nvSpPr>
                <p:spPr bwMode="auto">
                  <a:xfrm>
                    <a:off x="2952750"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4" y="108"/>
                          <a:pt x="28" y="108"/>
                        </a:cubicBezTo>
                        <a:lnTo>
                          <a:pt x="12" y="108"/>
                        </a:lnTo>
                        <a:cubicBezTo>
                          <a:pt x="5" y="108"/>
                          <a:pt x="0" y="103"/>
                          <a:pt x="0" y="96"/>
                        </a:cubicBezTo>
                        <a:lnTo>
                          <a:pt x="0" y="12"/>
                        </a:lnTo>
                        <a:cubicBezTo>
                          <a:pt x="0" y="5"/>
                          <a:pt x="5" y="0"/>
                          <a:pt x="12" y="0"/>
                        </a:cubicBezTo>
                        <a:lnTo>
                          <a:pt x="28" y="0"/>
                        </a:lnTo>
                        <a:cubicBezTo>
                          <a:pt x="34"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3" name="Freeform 560"/>
                  <p:cNvSpPr>
                    <a:spLocks/>
                  </p:cNvSpPr>
                  <p:nvPr/>
                </p:nvSpPr>
                <p:spPr bwMode="auto">
                  <a:xfrm>
                    <a:off x="3136900" y="2659063"/>
                    <a:ext cx="19050" cy="50800"/>
                  </a:xfrm>
                  <a:custGeom>
                    <a:avLst/>
                    <a:gdLst>
                      <a:gd name="T0" fmla="*/ 2147483646 w 40"/>
                      <a:gd name="T1" fmla="*/ 2147483646 h 108"/>
                      <a:gd name="T2" fmla="*/ 2147483646 w 40"/>
                      <a:gd name="T3" fmla="*/ 2147483646 h 108"/>
                      <a:gd name="T4" fmla="*/ 2147483646 w 40"/>
                      <a:gd name="T5" fmla="*/ 2147483646 h 108"/>
                      <a:gd name="T6" fmla="*/ 2147483646 w 40"/>
                      <a:gd name="T7" fmla="*/ 2147483646 h 108"/>
                      <a:gd name="T8" fmla="*/ 0 w 40"/>
                      <a:gd name="T9" fmla="*/ 2147483646 h 108"/>
                      <a:gd name="T10" fmla="*/ 0 w 40"/>
                      <a:gd name="T11" fmla="*/ 2147483646 h 108"/>
                      <a:gd name="T12" fmla="*/ 2147483646 w 40"/>
                      <a:gd name="T13" fmla="*/ 0 h 108"/>
                      <a:gd name="T14" fmla="*/ 2147483646 w 40"/>
                      <a:gd name="T15" fmla="*/ 0 h 108"/>
                      <a:gd name="T16" fmla="*/ 2147483646 w 40"/>
                      <a:gd name="T17" fmla="*/ 2147483646 h 108"/>
                      <a:gd name="T18" fmla="*/ 2147483646 w 40"/>
                      <a:gd name="T19" fmla="*/ 2147483646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08"/>
                      <a:gd name="T32" fmla="*/ 40 w 4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08">
                        <a:moveTo>
                          <a:pt x="40" y="96"/>
                        </a:moveTo>
                        <a:lnTo>
                          <a:pt x="40" y="96"/>
                        </a:lnTo>
                        <a:cubicBezTo>
                          <a:pt x="40" y="103"/>
                          <a:pt x="35" y="108"/>
                          <a:pt x="28" y="108"/>
                        </a:cubicBezTo>
                        <a:lnTo>
                          <a:pt x="12" y="108"/>
                        </a:lnTo>
                        <a:cubicBezTo>
                          <a:pt x="5" y="108"/>
                          <a:pt x="0" y="103"/>
                          <a:pt x="0" y="96"/>
                        </a:cubicBezTo>
                        <a:lnTo>
                          <a:pt x="0" y="12"/>
                        </a:lnTo>
                        <a:cubicBezTo>
                          <a:pt x="0" y="5"/>
                          <a:pt x="5" y="0"/>
                          <a:pt x="12" y="0"/>
                        </a:cubicBezTo>
                        <a:lnTo>
                          <a:pt x="28" y="0"/>
                        </a:lnTo>
                        <a:cubicBezTo>
                          <a:pt x="35" y="0"/>
                          <a:pt x="40" y="5"/>
                          <a:pt x="40" y="12"/>
                        </a:cubicBezTo>
                        <a:lnTo>
                          <a:pt x="40" y="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4" name="Freeform 561"/>
                  <p:cNvSpPr>
                    <a:spLocks/>
                  </p:cNvSpPr>
                  <p:nvPr/>
                </p:nvSpPr>
                <p:spPr bwMode="auto">
                  <a:xfrm>
                    <a:off x="2927350"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5" name="Freeform 562"/>
                  <p:cNvSpPr>
                    <a:spLocks/>
                  </p:cNvSpPr>
                  <p:nvPr/>
                </p:nvSpPr>
                <p:spPr bwMode="auto">
                  <a:xfrm>
                    <a:off x="30273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8"/>
                          <a:pt x="0" y="70"/>
                        </a:cubicBezTo>
                        <a:cubicBezTo>
                          <a:pt x="0" y="31"/>
                          <a:pt x="31" y="0"/>
                          <a:pt x="69" y="0"/>
                        </a:cubicBezTo>
                        <a:cubicBezTo>
                          <a:pt x="107" y="0"/>
                          <a:pt x="139" y="31"/>
                          <a:pt x="139" y="70"/>
                        </a:cubicBezTo>
                        <a:cubicBezTo>
                          <a:pt x="139"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6" name="Freeform 563"/>
                  <p:cNvSpPr>
                    <a:spLocks/>
                  </p:cNvSpPr>
                  <p:nvPr/>
                </p:nvSpPr>
                <p:spPr bwMode="auto">
                  <a:xfrm>
                    <a:off x="262731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6" y="9"/>
                        </a:lnTo>
                        <a:lnTo>
                          <a:pt x="16" y="0"/>
                        </a:lnTo>
                        <a:lnTo>
                          <a:pt x="20" y="0"/>
                        </a:lnTo>
                        <a:lnTo>
                          <a:pt x="20" y="22"/>
                        </a:lnTo>
                        <a:lnTo>
                          <a:pt x="16" y="22"/>
                        </a:lnTo>
                        <a:lnTo>
                          <a:pt x="16"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7" name="Freeform 564"/>
                  <p:cNvSpPr>
                    <a:spLocks/>
                  </p:cNvSpPr>
                  <p:nvPr/>
                </p:nvSpPr>
                <p:spPr bwMode="auto">
                  <a:xfrm>
                    <a:off x="2638425"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4"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8" name="Freeform 565"/>
                  <p:cNvSpPr>
                    <a:spLocks noEditPoints="1"/>
                  </p:cNvSpPr>
                  <p:nvPr/>
                </p:nvSpPr>
                <p:spPr bwMode="auto">
                  <a:xfrm>
                    <a:off x="2647950" y="2314575"/>
                    <a:ext cx="12700"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9" name="Freeform 566"/>
                  <p:cNvSpPr>
                    <a:spLocks/>
                  </p:cNvSpPr>
                  <p:nvPr/>
                </p:nvSpPr>
                <p:spPr bwMode="auto">
                  <a:xfrm>
                    <a:off x="2659063" y="2314575"/>
                    <a:ext cx="15875"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4"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0" name="Freeform 567"/>
                  <p:cNvSpPr>
                    <a:spLocks/>
                  </p:cNvSpPr>
                  <p:nvPr/>
                </p:nvSpPr>
                <p:spPr bwMode="auto">
                  <a:xfrm>
                    <a:off x="2676525" y="2314575"/>
                    <a:ext cx="7938"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1" name="Freeform 568"/>
                  <p:cNvSpPr>
                    <a:spLocks/>
                  </p:cNvSpPr>
                  <p:nvPr/>
                </p:nvSpPr>
                <p:spPr bwMode="auto">
                  <a:xfrm>
                    <a:off x="2687638" y="2314575"/>
                    <a:ext cx="1588"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2" name="Freeform 569"/>
                  <p:cNvSpPr>
                    <a:spLocks/>
                  </p:cNvSpPr>
                  <p:nvPr/>
                </p:nvSpPr>
                <p:spPr bwMode="auto">
                  <a:xfrm>
                    <a:off x="2592388"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3" name="Freeform 570"/>
                  <p:cNvSpPr>
                    <a:spLocks/>
                  </p:cNvSpPr>
                  <p:nvPr/>
                </p:nvSpPr>
                <p:spPr bwMode="auto">
                  <a:xfrm>
                    <a:off x="2592388"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5"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4" name="Freeform 571"/>
                  <p:cNvSpPr>
                    <a:spLocks/>
                  </p:cNvSpPr>
                  <p:nvPr/>
                </p:nvSpPr>
                <p:spPr bwMode="auto">
                  <a:xfrm>
                    <a:off x="2589213"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5" name="Freeform 572"/>
                  <p:cNvSpPr>
                    <a:spLocks/>
                  </p:cNvSpPr>
                  <p:nvPr/>
                </p:nvSpPr>
                <p:spPr bwMode="auto">
                  <a:xfrm>
                    <a:off x="2597150" y="2305050"/>
                    <a:ext cx="9525"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8" y="1"/>
                        </a:moveTo>
                        <a:lnTo>
                          <a:pt x="8" y="1"/>
                        </a:lnTo>
                        <a:cubicBezTo>
                          <a:pt x="2" y="2"/>
                          <a:pt x="1" y="7"/>
                          <a:pt x="1" y="7"/>
                        </a:cubicBezTo>
                        <a:cubicBezTo>
                          <a:pt x="0" y="10"/>
                          <a:pt x="1" y="14"/>
                          <a:pt x="1" y="14"/>
                        </a:cubicBezTo>
                        <a:cubicBezTo>
                          <a:pt x="3" y="22"/>
                          <a:pt x="12" y="35"/>
                          <a:pt x="13" y="37"/>
                        </a:cubicBezTo>
                        <a:cubicBezTo>
                          <a:pt x="14" y="38"/>
                          <a:pt x="14" y="38"/>
                          <a:pt x="14" y="38"/>
                        </a:cubicBezTo>
                        <a:cubicBezTo>
                          <a:pt x="14" y="37"/>
                          <a:pt x="14" y="37"/>
                          <a:pt x="14" y="37"/>
                        </a:cubicBezTo>
                        <a:cubicBezTo>
                          <a:pt x="17" y="8"/>
                          <a:pt x="11" y="0"/>
                          <a:pt x="11" y="0"/>
                        </a:cubicBezTo>
                        <a:cubicBezTo>
                          <a:pt x="10" y="0"/>
                          <a:pt x="8" y="1"/>
                          <a:pt x="8"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6" name="Freeform 573"/>
                  <p:cNvSpPr>
                    <a:spLocks/>
                  </p:cNvSpPr>
                  <p:nvPr/>
                </p:nvSpPr>
                <p:spPr bwMode="auto">
                  <a:xfrm>
                    <a:off x="260508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4" y="37"/>
                          <a:pt x="4" y="37"/>
                        </a:cubicBezTo>
                        <a:cubicBezTo>
                          <a:pt x="4" y="38"/>
                          <a:pt x="4" y="37"/>
                          <a:pt x="4" y="37"/>
                        </a:cubicBezTo>
                        <a:cubicBezTo>
                          <a:pt x="6" y="35"/>
                          <a:pt x="15"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7" name="Freeform 574"/>
                  <p:cNvSpPr>
                    <a:spLocks/>
                  </p:cNvSpPr>
                  <p:nvPr/>
                </p:nvSpPr>
                <p:spPr bwMode="auto">
                  <a:xfrm>
                    <a:off x="2608263"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8" name="Freeform 575"/>
                  <p:cNvSpPr>
                    <a:spLocks/>
                  </p:cNvSpPr>
                  <p:nvPr/>
                </p:nvSpPr>
                <p:spPr bwMode="auto">
                  <a:xfrm>
                    <a:off x="2608263"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9" name="Freeform 576"/>
                  <p:cNvSpPr>
                    <a:spLocks/>
                  </p:cNvSpPr>
                  <p:nvPr/>
                </p:nvSpPr>
                <p:spPr bwMode="auto">
                  <a:xfrm>
                    <a:off x="2606675" y="2309813"/>
                    <a:ext cx="12700"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6"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0" name="Freeform 577"/>
                  <p:cNvSpPr>
                    <a:spLocks/>
                  </p:cNvSpPr>
                  <p:nvPr/>
                </p:nvSpPr>
                <p:spPr bwMode="auto">
                  <a:xfrm>
                    <a:off x="2813050"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5" y="9"/>
                        </a:lnTo>
                        <a:lnTo>
                          <a:pt x="15" y="0"/>
                        </a:lnTo>
                        <a:lnTo>
                          <a:pt x="20" y="0"/>
                        </a:lnTo>
                        <a:lnTo>
                          <a:pt x="20" y="22"/>
                        </a:lnTo>
                        <a:lnTo>
                          <a:pt x="15" y="22"/>
                        </a:lnTo>
                        <a:lnTo>
                          <a:pt x="15"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1" name="Freeform 578"/>
                  <p:cNvSpPr>
                    <a:spLocks/>
                  </p:cNvSpPr>
                  <p:nvPr/>
                </p:nvSpPr>
                <p:spPr bwMode="auto">
                  <a:xfrm>
                    <a:off x="282416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3" y="21"/>
                          <a:pt x="2" y="19"/>
                        </a:cubicBezTo>
                        <a:cubicBezTo>
                          <a:pt x="0"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2" name="Freeform 579"/>
                  <p:cNvSpPr>
                    <a:spLocks noEditPoints="1"/>
                  </p:cNvSpPr>
                  <p:nvPr/>
                </p:nvSpPr>
                <p:spPr bwMode="auto">
                  <a:xfrm>
                    <a:off x="2835275" y="2314575"/>
                    <a:ext cx="11113"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19"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3" name="Freeform 580"/>
                  <p:cNvSpPr>
                    <a:spLocks/>
                  </p:cNvSpPr>
                  <p:nvPr/>
                </p:nvSpPr>
                <p:spPr bwMode="auto">
                  <a:xfrm>
                    <a:off x="2844800" y="2314575"/>
                    <a:ext cx="17463"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3"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4" name="Freeform 581"/>
                  <p:cNvSpPr>
                    <a:spLocks/>
                  </p:cNvSpPr>
                  <p:nvPr/>
                </p:nvSpPr>
                <p:spPr bwMode="auto">
                  <a:xfrm>
                    <a:off x="2862263" y="2314575"/>
                    <a:ext cx="9525"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0" y="22"/>
                        </a:lnTo>
                        <a:cubicBezTo>
                          <a:pt x="8" y="22"/>
                          <a:pt x="5"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5" name="Freeform 582"/>
                  <p:cNvSpPr>
                    <a:spLocks/>
                  </p:cNvSpPr>
                  <p:nvPr/>
                </p:nvSpPr>
                <p:spPr bwMode="auto">
                  <a:xfrm>
                    <a:off x="2873375" y="2314575"/>
                    <a:ext cx="1588"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6" name="Freeform 583"/>
                  <p:cNvSpPr>
                    <a:spLocks/>
                  </p:cNvSpPr>
                  <p:nvPr/>
                </p:nvSpPr>
                <p:spPr bwMode="auto">
                  <a:xfrm>
                    <a:off x="2778125"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7" name="Freeform 584"/>
                  <p:cNvSpPr>
                    <a:spLocks/>
                  </p:cNvSpPr>
                  <p:nvPr/>
                </p:nvSpPr>
                <p:spPr bwMode="auto">
                  <a:xfrm>
                    <a:off x="2778125" y="2325688"/>
                    <a:ext cx="11113" cy="3175"/>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0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0"/>
                          <a:pt x="21" y="0"/>
                          <a:pt x="21" y="0"/>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8" name="Freeform 585"/>
                  <p:cNvSpPr>
                    <a:spLocks/>
                  </p:cNvSpPr>
                  <p:nvPr/>
                </p:nvSpPr>
                <p:spPr bwMode="auto">
                  <a:xfrm>
                    <a:off x="2776538" y="2317750"/>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7"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19" name="Freeform 586"/>
                  <p:cNvSpPr>
                    <a:spLocks/>
                  </p:cNvSpPr>
                  <p:nvPr/>
                </p:nvSpPr>
                <p:spPr bwMode="auto">
                  <a:xfrm>
                    <a:off x="278447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7" y="1"/>
                        </a:moveTo>
                        <a:lnTo>
                          <a:pt x="7" y="1"/>
                        </a:lnTo>
                        <a:cubicBezTo>
                          <a:pt x="2" y="2"/>
                          <a:pt x="1" y="7"/>
                          <a:pt x="1" y="7"/>
                        </a:cubicBezTo>
                        <a:cubicBezTo>
                          <a:pt x="0" y="10"/>
                          <a:pt x="1" y="14"/>
                          <a:pt x="1" y="14"/>
                        </a:cubicBezTo>
                        <a:cubicBezTo>
                          <a:pt x="3" y="22"/>
                          <a:pt x="11" y="35"/>
                          <a:pt x="13" y="37"/>
                        </a:cubicBezTo>
                        <a:cubicBezTo>
                          <a:pt x="13" y="38"/>
                          <a:pt x="14" y="38"/>
                          <a:pt x="14" y="38"/>
                        </a:cubicBezTo>
                        <a:cubicBezTo>
                          <a:pt x="14" y="37"/>
                          <a:pt x="14" y="37"/>
                          <a:pt x="14" y="37"/>
                        </a:cubicBezTo>
                        <a:cubicBezTo>
                          <a:pt x="17" y="8"/>
                          <a:pt x="11" y="0"/>
                          <a:pt x="11" y="0"/>
                        </a:cubicBezTo>
                        <a:cubicBezTo>
                          <a:pt x="10" y="0"/>
                          <a:pt x="7" y="1"/>
                          <a:pt x="7"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0" name="Freeform 587"/>
                  <p:cNvSpPr>
                    <a:spLocks/>
                  </p:cNvSpPr>
                  <p:nvPr/>
                </p:nvSpPr>
                <p:spPr bwMode="auto">
                  <a:xfrm>
                    <a:off x="279082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3" y="37"/>
                          <a:pt x="3" y="37"/>
                        </a:cubicBezTo>
                        <a:cubicBezTo>
                          <a:pt x="4" y="38"/>
                          <a:pt x="4" y="37"/>
                          <a:pt x="4" y="37"/>
                        </a:cubicBezTo>
                        <a:cubicBezTo>
                          <a:pt x="6" y="35"/>
                          <a:pt x="14"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1" name="Freeform 588"/>
                  <p:cNvSpPr>
                    <a:spLocks/>
                  </p:cNvSpPr>
                  <p:nvPr/>
                </p:nvSpPr>
                <p:spPr bwMode="auto">
                  <a:xfrm>
                    <a:off x="2794000" y="2325688"/>
                    <a:ext cx="11113"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2" name="Freeform 589"/>
                  <p:cNvSpPr>
                    <a:spLocks/>
                  </p:cNvSpPr>
                  <p:nvPr/>
                </p:nvSpPr>
                <p:spPr bwMode="auto">
                  <a:xfrm>
                    <a:off x="2794000" y="2317750"/>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5"/>
                          <a:pt x="0" y="15"/>
                        </a:cubicBezTo>
                        <a:cubicBezTo>
                          <a:pt x="0" y="15"/>
                          <a:pt x="0" y="16"/>
                          <a:pt x="0" y="16"/>
                        </a:cubicBezTo>
                        <a:cubicBezTo>
                          <a:pt x="3" y="16"/>
                          <a:pt x="15" y="16"/>
                          <a:pt x="15" y="16"/>
                        </a:cubicBezTo>
                        <a:cubicBezTo>
                          <a:pt x="15" y="16"/>
                          <a:pt x="17" y="16"/>
                          <a:pt x="19" y="15"/>
                        </a:cubicBezTo>
                        <a:cubicBezTo>
                          <a:pt x="19" y="15"/>
                          <a:pt x="23" y="13"/>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3" name="Freeform 590"/>
                  <p:cNvSpPr>
                    <a:spLocks/>
                  </p:cNvSpPr>
                  <p:nvPr/>
                </p:nvSpPr>
                <p:spPr bwMode="auto">
                  <a:xfrm>
                    <a:off x="2794000" y="23098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5"/>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4" name="Freeform 591"/>
                  <p:cNvSpPr>
                    <a:spLocks/>
                  </p:cNvSpPr>
                  <p:nvPr/>
                </p:nvSpPr>
                <p:spPr bwMode="auto">
                  <a:xfrm>
                    <a:off x="2997200"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5" y="9"/>
                        </a:lnTo>
                        <a:lnTo>
                          <a:pt x="15" y="0"/>
                        </a:lnTo>
                        <a:lnTo>
                          <a:pt x="20" y="0"/>
                        </a:lnTo>
                        <a:lnTo>
                          <a:pt x="20" y="22"/>
                        </a:lnTo>
                        <a:lnTo>
                          <a:pt x="15" y="22"/>
                        </a:lnTo>
                        <a:lnTo>
                          <a:pt x="15"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5" name="Freeform 592"/>
                  <p:cNvSpPr>
                    <a:spLocks/>
                  </p:cNvSpPr>
                  <p:nvPr/>
                </p:nvSpPr>
                <p:spPr bwMode="auto">
                  <a:xfrm>
                    <a:off x="300831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5" y="17"/>
                          <a:pt x="15" y="13"/>
                        </a:cubicBezTo>
                        <a:lnTo>
                          <a:pt x="15" y="0"/>
                        </a:lnTo>
                        <a:lnTo>
                          <a:pt x="20" y="0"/>
                        </a:lnTo>
                        <a:lnTo>
                          <a:pt x="20" y="13"/>
                        </a:lnTo>
                        <a:cubicBezTo>
                          <a:pt x="20" y="16"/>
                          <a:pt x="20" y="18"/>
                          <a:pt x="19" y="19"/>
                        </a:cubicBezTo>
                        <a:cubicBezTo>
                          <a:pt x="17" y="21"/>
                          <a:pt x="14" y="22"/>
                          <a:pt x="10" y="22"/>
                        </a:cubicBezTo>
                        <a:cubicBezTo>
                          <a:pt x="6" y="22"/>
                          <a:pt x="3"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6" name="Freeform 593"/>
                  <p:cNvSpPr>
                    <a:spLocks noEditPoints="1"/>
                  </p:cNvSpPr>
                  <p:nvPr/>
                </p:nvSpPr>
                <p:spPr bwMode="auto">
                  <a:xfrm>
                    <a:off x="3017838" y="2314575"/>
                    <a:ext cx="12700"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7"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7" name="Freeform 594"/>
                  <p:cNvSpPr>
                    <a:spLocks/>
                  </p:cNvSpPr>
                  <p:nvPr/>
                </p:nvSpPr>
                <p:spPr bwMode="auto">
                  <a:xfrm>
                    <a:off x="3028950" y="2314575"/>
                    <a:ext cx="15875"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3"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8" name="Freeform 595"/>
                  <p:cNvSpPr>
                    <a:spLocks/>
                  </p:cNvSpPr>
                  <p:nvPr/>
                </p:nvSpPr>
                <p:spPr bwMode="auto">
                  <a:xfrm>
                    <a:off x="3046413" y="2314575"/>
                    <a:ext cx="7938"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5"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29" name="Freeform 596"/>
                  <p:cNvSpPr>
                    <a:spLocks/>
                  </p:cNvSpPr>
                  <p:nvPr/>
                </p:nvSpPr>
                <p:spPr bwMode="auto">
                  <a:xfrm>
                    <a:off x="3055938" y="2314575"/>
                    <a:ext cx="3175"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0" name="Freeform 597"/>
                  <p:cNvSpPr>
                    <a:spLocks/>
                  </p:cNvSpPr>
                  <p:nvPr/>
                </p:nvSpPr>
                <p:spPr bwMode="auto">
                  <a:xfrm>
                    <a:off x="2962275"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1" name="Freeform 598"/>
                  <p:cNvSpPr>
                    <a:spLocks/>
                  </p:cNvSpPr>
                  <p:nvPr/>
                </p:nvSpPr>
                <p:spPr bwMode="auto">
                  <a:xfrm>
                    <a:off x="2962275"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5"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2" name="Freeform 599"/>
                  <p:cNvSpPr>
                    <a:spLocks/>
                  </p:cNvSpPr>
                  <p:nvPr/>
                </p:nvSpPr>
                <p:spPr bwMode="auto">
                  <a:xfrm>
                    <a:off x="2959100"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3" name="Freeform 600"/>
                  <p:cNvSpPr>
                    <a:spLocks/>
                  </p:cNvSpPr>
                  <p:nvPr/>
                </p:nvSpPr>
                <p:spPr bwMode="auto">
                  <a:xfrm>
                    <a:off x="296703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7" y="1"/>
                        </a:moveTo>
                        <a:lnTo>
                          <a:pt x="7" y="1"/>
                        </a:lnTo>
                        <a:cubicBezTo>
                          <a:pt x="2" y="2"/>
                          <a:pt x="1" y="7"/>
                          <a:pt x="1" y="7"/>
                        </a:cubicBezTo>
                        <a:cubicBezTo>
                          <a:pt x="0" y="10"/>
                          <a:pt x="1" y="14"/>
                          <a:pt x="1" y="14"/>
                        </a:cubicBezTo>
                        <a:cubicBezTo>
                          <a:pt x="3" y="22"/>
                          <a:pt x="11" y="35"/>
                          <a:pt x="13" y="37"/>
                        </a:cubicBezTo>
                        <a:cubicBezTo>
                          <a:pt x="13" y="38"/>
                          <a:pt x="14" y="38"/>
                          <a:pt x="14" y="38"/>
                        </a:cubicBezTo>
                        <a:cubicBezTo>
                          <a:pt x="14" y="37"/>
                          <a:pt x="14" y="37"/>
                          <a:pt x="14" y="37"/>
                        </a:cubicBezTo>
                        <a:cubicBezTo>
                          <a:pt x="17" y="8"/>
                          <a:pt x="11" y="0"/>
                          <a:pt x="11" y="0"/>
                        </a:cubicBezTo>
                        <a:cubicBezTo>
                          <a:pt x="10" y="0"/>
                          <a:pt x="7" y="1"/>
                          <a:pt x="7"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4" name="Freeform 601"/>
                  <p:cNvSpPr>
                    <a:spLocks/>
                  </p:cNvSpPr>
                  <p:nvPr/>
                </p:nvSpPr>
                <p:spPr bwMode="auto">
                  <a:xfrm>
                    <a:off x="2974975"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3" y="37"/>
                          <a:pt x="3" y="37"/>
                        </a:cubicBezTo>
                        <a:cubicBezTo>
                          <a:pt x="4" y="38"/>
                          <a:pt x="4" y="37"/>
                          <a:pt x="4" y="37"/>
                        </a:cubicBezTo>
                        <a:cubicBezTo>
                          <a:pt x="6" y="35"/>
                          <a:pt x="14"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5" name="Freeform 602"/>
                  <p:cNvSpPr>
                    <a:spLocks/>
                  </p:cNvSpPr>
                  <p:nvPr/>
                </p:nvSpPr>
                <p:spPr bwMode="auto">
                  <a:xfrm>
                    <a:off x="2978150"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6" name="Freeform 603"/>
                  <p:cNvSpPr>
                    <a:spLocks/>
                  </p:cNvSpPr>
                  <p:nvPr/>
                </p:nvSpPr>
                <p:spPr bwMode="auto">
                  <a:xfrm>
                    <a:off x="2978150"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7" name="Freeform 604"/>
                  <p:cNvSpPr>
                    <a:spLocks/>
                  </p:cNvSpPr>
                  <p:nvPr/>
                </p:nvSpPr>
                <p:spPr bwMode="auto">
                  <a:xfrm>
                    <a:off x="2976563" y="2309813"/>
                    <a:ext cx="11113"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5"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8" name="Freeform 605"/>
                  <p:cNvSpPr>
                    <a:spLocks/>
                  </p:cNvSpPr>
                  <p:nvPr/>
                </p:nvSpPr>
                <p:spPr bwMode="auto">
                  <a:xfrm>
                    <a:off x="3179763"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0 h 22"/>
                      <a:gd name="T8" fmla="*/ 2147483646 w 20"/>
                      <a:gd name="T9" fmla="*/ 0 h 22"/>
                      <a:gd name="T10" fmla="*/ 2147483646 w 20"/>
                      <a:gd name="T11" fmla="*/ 2147483646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9"/>
                        </a:moveTo>
                        <a:lnTo>
                          <a:pt x="5" y="9"/>
                        </a:lnTo>
                        <a:lnTo>
                          <a:pt x="16" y="9"/>
                        </a:lnTo>
                        <a:lnTo>
                          <a:pt x="16" y="0"/>
                        </a:lnTo>
                        <a:lnTo>
                          <a:pt x="20" y="0"/>
                        </a:lnTo>
                        <a:lnTo>
                          <a:pt x="20" y="22"/>
                        </a:lnTo>
                        <a:lnTo>
                          <a:pt x="16" y="22"/>
                        </a:lnTo>
                        <a:lnTo>
                          <a:pt x="16" y="13"/>
                        </a:lnTo>
                        <a:lnTo>
                          <a:pt x="5" y="13"/>
                        </a:lnTo>
                        <a:lnTo>
                          <a:pt x="5" y="22"/>
                        </a:lnTo>
                        <a:lnTo>
                          <a:pt x="0" y="22"/>
                        </a:lnTo>
                        <a:lnTo>
                          <a:pt x="0" y="0"/>
                        </a:lnTo>
                        <a:lnTo>
                          <a:pt x="5" y="0"/>
                        </a:lnTo>
                        <a:lnTo>
                          <a:pt x="5" y="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39" name="Freeform 606"/>
                  <p:cNvSpPr>
                    <a:spLocks/>
                  </p:cNvSpPr>
                  <p:nvPr/>
                </p:nvSpPr>
                <p:spPr bwMode="auto">
                  <a:xfrm>
                    <a:off x="3190875" y="2314575"/>
                    <a:ext cx="9525" cy="11113"/>
                  </a:xfrm>
                  <a:custGeom>
                    <a:avLst/>
                    <a:gdLst>
                      <a:gd name="T0" fmla="*/ 2147483646 w 20"/>
                      <a:gd name="T1" fmla="*/ 2147483646 h 22"/>
                      <a:gd name="T2" fmla="*/ 2147483646 w 20"/>
                      <a:gd name="T3" fmla="*/ 2147483646 h 22"/>
                      <a:gd name="T4" fmla="*/ 2147483646 w 20"/>
                      <a:gd name="T5" fmla="*/ 2147483646 h 22"/>
                      <a:gd name="T6" fmla="*/ 2147483646 w 20"/>
                      <a:gd name="T7" fmla="*/ 2147483646 h 22"/>
                      <a:gd name="T8" fmla="*/ 2147483646 w 20"/>
                      <a:gd name="T9" fmla="*/ 0 h 22"/>
                      <a:gd name="T10" fmla="*/ 2147483646 w 20"/>
                      <a:gd name="T11" fmla="*/ 0 h 22"/>
                      <a:gd name="T12" fmla="*/ 2147483646 w 20"/>
                      <a:gd name="T13" fmla="*/ 2147483646 h 22"/>
                      <a:gd name="T14" fmla="*/ 2147483646 w 20"/>
                      <a:gd name="T15" fmla="*/ 2147483646 h 22"/>
                      <a:gd name="T16" fmla="*/ 2147483646 w 20"/>
                      <a:gd name="T17" fmla="*/ 2147483646 h 22"/>
                      <a:gd name="T18" fmla="*/ 2147483646 w 20"/>
                      <a:gd name="T19" fmla="*/ 2147483646 h 22"/>
                      <a:gd name="T20" fmla="*/ 0 w 20"/>
                      <a:gd name="T21" fmla="*/ 2147483646 h 22"/>
                      <a:gd name="T22" fmla="*/ 0 w 20"/>
                      <a:gd name="T23" fmla="*/ 0 h 22"/>
                      <a:gd name="T24" fmla="*/ 2147483646 w 20"/>
                      <a:gd name="T25" fmla="*/ 0 h 22"/>
                      <a:gd name="T26" fmla="*/ 2147483646 w 20"/>
                      <a:gd name="T27" fmla="*/ 2147483646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2"/>
                      <a:gd name="T44" fmla="*/ 20 w 20"/>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2">
                        <a:moveTo>
                          <a:pt x="5" y="13"/>
                        </a:moveTo>
                        <a:lnTo>
                          <a:pt x="5" y="13"/>
                        </a:lnTo>
                        <a:cubicBezTo>
                          <a:pt x="5" y="17"/>
                          <a:pt x="6" y="18"/>
                          <a:pt x="10" y="18"/>
                        </a:cubicBezTo>
                        <a:cubicBezTo>
                          <a:pt x="14" y="18"/>
                          <a:pt x="16" y="17"/>
                          <a:pt x="16" y="13"/>
                        </a:cubicBezTo>
                        <a:lnTo>
                          <a:pt x="16" y="0"/>
                        </a:lnTo>
                        <a:lnTo>
                          <a:pt x="20" y="0"/>
                        </a:lnTo>
                        <a:lnTo>
                          <a:pt x="20" y="13"/>
                        </a:lnTo>
                        <a:cubicBezTo>
                          <a:pt x="20" y="16"/>
                          <a:pt x="20" y="18"/>
                          <a:pt x="19" y="19"/>
                        </a:cubicBezTo>
                        <a:cubicBezTo>
                          <a:pt x="17" y="21"/>
                          <a:pt x="14" y="22"/>
                          <a:pt x="10" y="22"/>
                        </a:cubicBezTo>
                        <a:cubicBezTo>
                          <a:pt x="6" y="22"/>
                          <a:pt x="4" y="21"/>
                          <a:pt x="2" y="19"/>
                        </a:cubicBezTo>
                        <a:cubicBezTo>
                          <a:pt x="1" y="18"/>
                          <a:pt x="0" y="16"/>
                          <a:pt x="0" y="13"/>
                        </a:cubicBezTo>
                        <a:lnTo>
                          <a:pt x="0" y="0"/>
                        </a:lnTo>
                        <a:lnTo>
                          <a:pt x="5" y="0"/>
                        </a:lnTo>
                        <a:lnTo>
                          <a:pt x="5"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0" name="Freeform 607"/>
                  <p:cNvSpPr>
                    <a:spLocks noEditPoints="1"/>
                  </p:cNvSpPr>
                  <p:nvPr/>
                </p:nvSpPr>
                <p:spPr bwMode="auto">
                  <a:xfrm>
                    <a:off x="3201988" y="2314575"/>
                    <a:ext cx="11113" cy="11113"/>
                  </a:xfrm>
                  <a:custGeom>
                    <a:avLst/>
                    <a:gdLst>
                      <a:gd name="T0" fmla="*/ 2147483646 w 25"/>
                      <a:gd name="T1" fmla="*/ 2147483646 h 22"/>
                      <a:gd name="T2" fmla="*/ 2147483646 w 25"/>
                      <a:gd name="T3" fmla="*/ 2147483646 h 22"/>
                      <a:gd name="T4" fmla="*/ 2147483646 w 25"/>
                      <a:gd name="T5" fmla="*/ 2147483646 h 22"/>
                      <a:gd name="T6" fmla="*/ 2147483646 w 25"/>
                      <a:gd name="T7" fmla="*/ 2147483646 h 22"/>
                      <a:gd name="T8" fmla="*/ 2147483646 w 25"/>
                      <a:gd name="T9" fmla="*/ 2147483646 h 22"/>
                      <a:gd name="T10" fmla="*/ 2147483646 w 25"/>
                      <a:gd name="T11" fmla="*/ 0 h 22"/>
                      <a:gd name="T12" fmla="*/ 2147483646 w 25"/>
                      <a:gd name="T13" fmla="*/ 0 h 22"/>
                      <a:gd name="T14" fmla="*/ 2147483646 w 25"/>
                      <a:gd name="T15" fmla="*/ 2147483646 h 22"/>
                      <a:gd name="T16" fmla="*/ 2147483646 w 25"/>
                      <a:gd name="T17" fmla="*/ 2147483646 h 22"/>
                      <a:gd name="T18" fmla="*/ 2147483646 w 25"/>
                      <a:gd name="T19" fmla="*/ 2147483646 h 22"/>
                      <a:gd name="T20" fmla="*/ 2147483646 w 25"/>
                      <a:gd name="T21" fmla="*/ 2147483646 h 22"/>
                      <a:gd name="T22" fmla="*/ 2147483646 w 25"/>
                      <a:gd name="T23" fmla="*/ 2147483646 h 22"/>
                      <a:gd name="T24" fmla="*/ 0 w 25"/>
                      <a:gd name="T25" fmla="*/ 2147483646 h 22"/>
                      <a:gd name="T26" fmla="*/ 2147483646 w 25"/>
                      <a:gd name="T27" fmla="*/ 0 h 22"/>
                      <a:gd name="T28" fmla="*/ 2147483646 w 25"/>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2"/>
                      <a:gd name="T47" fmla="*/ 25 w 2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2">
                        <a:moveTo>
                          <a:pt x="9" y="13"/>
                        </a:moveTo>
                        <a:lnTo>
                          <a:pt x="9" y="13"/>
                        </a:lnTo>
                        <a:lnTo>
                          <a:pt x="16" y="13"/>
                        </a:lnTo>
                        <a:lnTo>
                          <a:pt x="12" y="5"/>
                        </a:lnTo>
                        <a:lnTo>
                          <a:pt x="9" y="13"/>
                        </a:lnTo>
                        <a:close/>
                        <a:moveTo>
                          <a:pt x="15" y="0"/>
                        </a:moveTo>
                        <a:lnTo>
                          <a:pt x="15" y="0"/>
                        </a:lnTo>
                        <a:lnTo>
                          <a:pt x="25" y="22"/>
                        </a:lnTo>
                        <a:lnTo>
                          <a:pt x="20" y="22"/>
                        </a:lnTo>
                        <a:lnTo>
                          <a:pt x="18" y="17"/>
                        </a:lnTo>
                        <a:lnTo>
                          <a:pt x="7" y="17"/>
                        </a:lnTo>
                        <a:lnTo>
                          <a:pt x="5" y="22"/>
                        </a:lnTo>
                        <a:lnTo>
                          <a:pt x="0" y="22"/>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1" name="Freeform 608"/>
                  <p:cNvSpPr>
                    <a:spLocks/>
                  </p:cNvSpPr>
                  <p:nvPr/>
                </p:nvSpPr>
                <p:spPr bwMode="auto">
                  <a:xfrm>
                    <a:off x="3211513" y="2314575"/>
                    <a:ext cx="17463" cy="11113"/>
                  </a:xfrm>
                  <a:custGeom>
                    <a:avLst/>
                    <a:gdLst>
                      <a:gd name="T0" fmla="*/ 2147483646 w 36"/>
                      <a:gd name="T1" fmla="*/ 0 h 22"/>
                      <a:gd name="T2" fmla="*/ 2147483646 w 36"/>
                      <a:gd name="T3" fmla="*/ 0 h 22"/>
                      <a:gd name="T4" fmla="*/ 2147483646 w 36"/>
                      <a:gd name="T5" fmla="*/ 2147483646 h 22"/>
                      <a:gd name="T6" fmla="*/ 2147483646 w 36"/>
                      <a:gd name="T7" fmla="*/ 0 h 22"/>
                      <a:gd name="T8" fmla="*/ 2147483646 w 36"/>
                      <a:gd name="T9" fmla="*/ 0 h 22"/>
                      <a:gd name="T10" fmla="*/ 2147483646 w 36"/>
                      <a:gd name="T11" fmla="*/ 2147483646 h 22"/>
                      <a:gd name="T12" fmla="*/ 2147483646 w 36"/>
                      <a:gd name="T13" fmla="*/ 0 h 22"/>
                      <a:gd name="T14" fmla="*/ 2147483646 w 36"/>
                      <a:gd name="T15" fmla="*/ 0 h 22"/>
                      <a:gd name="T16" fmla="*/ 2147483646 w 36"/>
                      <a:gd name="T17" fmla="*/ 2147483646 h 22"/>
                      <a:gd name="T18" fmla="*/ 2147483646 w 36"/>
                      <a:gd name="T19" fmla="*/ 2147483646 h 22"/>
                      <a:gd name="T20" fmla="*/ 2147483646 w 36"/>
                      <a:gd name="T21" fmla="*/ 2147483646 h 22"/>
                      <a:gd name="T22" fmla="*/ 2147483646 w 36"/>
                      <a:gd name="T23" fmla="*/ 2147483646 h 22"/>
                      <a:gd name="T24" fmla="*/ 2147483646 w 36"/>
                      <a:gd name="T25" fmla="*/ 2147483646 h 22"/>
                      <a:gd name="T26" fmla="*/ 0 w 36"/>
                      <a:gd name="T27" fmla="*/ 0 h 22"/>
                      <a:gd name="T28" fmla="*/ 2147483646 w 36"/>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5" y="0"/>
                        </a:moveTo>
                        <a:lnTo>
                          <a:pt x="5" y="0"/>
                        </a:lnTo>
                        <a:lnTo>
                          <a:pt x="10" y="17"/>
                        </a:lnTo>
                        <a:lnTo>
                          <a:pt x="15" y="0"/>
                        </a:lnTo>
                        <a:lnTo>
                          <a:pt x="21" y="0"/>
                        </a:lnTo>
                        <a:lnTo>
                          <a:pt x="26" y="17"/>
                        </a:lnTo>
                        <a:lnTo>
                          <a:pt x="31" y="0"/>
                        </a:lnTo>
                        <a:lnTo>
                          <a:pt x="36" y="0"/>
                        </a:lnTo>
                        <a:lnTo>
                          <a:pt x="29" y="22"/>
                        </a:lnTo>
                        <a:lnTo>
                          <a:pt x="23" y="22"/>
                        </a:lnTo>
                        <a:lnTo>
                          <a:pt x="18" y="6"/>
                        </a:lnTo>
                        <a:lnTo>
                          <a:pt x="14" y="22"/>
                        </a:lnTo>
                        <a:lnTo>
                          <a:pt x="8" y="22"/>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2" name="Freeform 609"/>
                  <p:cNvSpPr>
                    <a:spLocks/>
                  </p:cNvSpPr>
                  <p:nvPr/>
                </p:nvSpPr>
                <p:spPr bwMode="auto">
                  <a:xfrm>
                    <a:off x="3228975" y="2314575"/>
                    <a:ext cx="9525" cy="1111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2147483646 h 22"/>
                      <a:gd name="T18" fmla="*/ 2147483646 w 19"/>
                      <a:gd name="T19" fmla="*/ 2147483646 h 22"/>
                      <a:gd name="T20" fmla="*/ 0 w 19"/>
                      <a:gd name="T21" fmla="*/ 2147483646 h 22"/>
                      <a:gd name="T22" fmla="*/ 2147483646 w 19"/>
                      <a:gd name="T23" fmla="*/ 0 h 22"/>
                      <a:gd name="T24" fmla="*/ 2147483646 w 19"/>
                      <a:gd name="T25" fmla="*/ 0 h 22"/>
                      <a:gd name="T26" fmla="*/ 2147483646 w 19"/>
                      <a:gd name="T27" fmla="*/ 2147483646 h 22"/>
                      <a:gd name="T28" fmla="*/ 2147483646 w 19"/>
                      <a:gd name="T29" fmla="*/ 2147483646 h 22"/>
                      <a:gd name="T30" fmla="*/ 2147483646 w 19"/>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2"/>
                      <a:gd name="T50" fmla="*/ 19 w 1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2">
                        <a:moveTo>
                          <a:pt x="5" y="9"/>
                        </a:moveTo>
                        <a:lnTo>
                          <a:pt x="5" y="9"/>
                        </a:lnTo>
                        <a:lnTo>
                          <a:pt x="19" y="9"/>
                        </a:lnTo>
                        <a:lnTo>
                          <a:pt x="19" y="13"/>
                        </a:lnTo>
                        <a:lnTo>
                          <a:pt x="5" y="13"/>
                        </a:lnTo>
                        <a:cubicBezTo>
                          <a:pt x="5" y="17"/>
                          <a:pt x="7" y="18"/>
                          <a:pt x="11" y="18"/>
                        </a:cubicBezTo>
                        <a:lnTo>
                          <a:pt x="19" y="18"/>
                        </a:lnTo>
                        <a:lnTo>
                          <a:pt x="19" y="22"/>
                        </a:lnTo>
                        <a:lnTo>
                          <a:pt x="11" y="22"/>
                        </a:lnTo>
                        <a:cubicBezTo>
                          <a:pt x="8" y="22"/>
                          <a:pt x="6" y="21"/>
                          <a:pt x="3" y="20"/>
                        </a:cubicBezTo>
                        <a:cubicBezTo>
                          <a:pt x="1" y="18"/>
                          <a:pt x="0" y="15"/>
                          <a:pt x="0" y="11"/>
                        </a:cubicBezTo>
                        <a:cubicBezTo>
                          <a:pt x="0" y="4"/>
                          <a:pt x="3" y="0"/>
                          <a:pt x="11" y="0"/>
                        </a:cubicBezTo>
                        <a:lnTo>
                          <a:pt x="19" y="0"/>
                        </a:lnTo>
                        <a:lnTo>
                          <a:pt x="19" y="4"/>
                        </a:lnTo>
                        <a:lnTo>
                          <a:pt x="11" y="4"/>
                        </a:lnTo>
                        <a:cubicBezTo>
                          <a:pt x="7" y="4"/>
                          <a:pt x="6" y="6"/>
                          <a:pt x="5"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3" name="Freeform 610"/>
                  <p:cNvSpPr>
                    <a:spLocks/>
                  </p:cNvSpPr>
                  <p:nvPr/>
                </p:nvSpPr>
                <p:spPr bwMode="auto">
                  <a:xfrm>
                    <a:off x="3240088" y="2314575"/>
                    <a:ext cx="3175" cy="11113"/>
                  </a:xfrm>
                  <a:custGeom>
                    <a:avLst/>
                    <a:gdLst>
                      <a:gd name="T0" fmla="*/ 0 w 5"/>
                      <a:gd name="T1" fmla="*/ 0 h 22"/>
                      <a:gd name="T2" fmla="*/ 0 w 5"/>
                      <a:gd name="T3" fmla="*/ 0 h 22"/>
                      <a:gd name="T4" fmla="*/ 2147483646 w 5"/>
                      <a:gd name="T5" fmla="*/ 0 h 22"/>
                      <a:gd name="T6" fmla="*/ 2147483646 w 5"/>
                      <a:gd name="T7" fmla="*/ 2147483646 h 22"/>
                      <a:gd name="T8" fmla="*/ 0 w 5"/>
                      <a:gd name="T9" fmla="*/ 2147483646 h 22"/>
                      <a:gd name="T10" fmla="*/ 0 w 5"/>
                      <a:gd name="T11" fmla="*/ 0 h 22"/>
                      <a:gd name="T12" fmla="*/ 0 60000 65536"/>
                      <a:gd name="T13" fmla="*/ 0 60000 65536"/>
                      <a:gd name="T14" fmla="*/ 0 60000 65536"/>
                      <a:gd name="T15" fmla="*/ 0 60000 65536"/>
                      <a:gd name="T16" fmla="*/ 0 60000 65536"/>
                      <a:gd name="T17" fmla="*/ 0 60000 65536"/>
                      <a:gd name="T18" fmla="*/ 0 w 5"/>
                      <a:gd name="T19" fmla="*/ 0 h 22"/>
                      <a:gd name="T20" fmla="*/ 5 w 5"/>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5" h="22">
                        <a:moveTo>
                          <a:pt x="0" y="0"/>
                        </a:moveTo>
                        <a:lnTo>
                          <a:pt x="0" y="0"/>
                        </a:lnTo>
                        <a:lnTo>
                          <a:pt x="5" y="0"/>
                        </a:lnTo>
                        <a:lnTo>
                          <a:pt x="5" y="22"/>
                        </a:lnTo>
                        <a:lnTo>
                          <a:pt x="0" y="22"/>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4" name="Freeform 611"/>
                  <p:cNvSpPr>
                    <a:spLocks/>
                  </p:cNvSpPr>
                  <p:nvPr/>
                </p:nvSpPr>
                <p:spPr bwMode="auto">
                  <a:xfrm>
                    <a:off x="3144838" y="23098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1"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5"/>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5" name="Freeform 612"/>
                  <p:cNvSpPr>
                    <a:spLocks/>
                  </p:cNvSpPr>
                  <p:nvPr/>
                </p:nvSpPr>
                <p:spPr bwMode="auto">
                  <a:xfrm>
                    <a:off x="3146425" y="2325688"/>
                    <a:ext cx="9525" cy="3175"/>
                  </a:xfrm>
                  <a:custGeom>
                    <a:avLst/>
                    <a:gdLst>
                      <a:gd name="T0" fmla="*/ 0 w 20"/>
                      <a:gd name="T1" fmla="*/ 2147483646 h 8"/>
                      <a:gd name="T2" fmla="*/ 0 w 20"/>
                      <a:gd name="T3" fmla="*/ 2147483646 h 8"/>
                      <a:gd name="T4" fmla="*/ 2147483646 w 20"/>
                      <a:gd name="T5" fmla="*/ 2147483646 h 8"/>
                      <a:gd name="T6" fmla="*/ 2147483646 w 20"/>
                      <a:gd name="T7" fmla="*/ 2147483646 h 8"/>
                      <a:gd name="T8" fmla="*/ 2147483646 w 20"/>
                      <a:gd name="T9" fmla="*/ 2147483646 h 8"/>
                      <a:gd name="T10" fmla="*/ 2147483646 w 20"/>
                      <a:gd name="T11" fmla="*/ 0 h 8"/>
                      <a:gd name="T12" fmla="*/ 2147483646 w 20"/>
                      <a:gd name="T13" fmla="*/ 0 h 8"/>
                      <a:gd name="T14" fmla="*/ 0 w 20"/>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8"/>
                      <a:gd name="T26" fmla="*/ 20 w 20"/>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8">
                        <a:moveTo>
                          <a:pt x="0" y="1"/>
                        </a:moveTo>
                        <a:lnTo>
                          <a:pt x="0" y="1"/>
                        </a:lnTo>
                        <a:cubicBezTo>
                          <a:pt x="2" y="5"/>
                          <a:pt x="6" y="8"/>
                          <a:pt x="9" y="7"/>
                        </a:cubicBezTo>
                        <a:cubicBezTo>
                          <a:pt x="12" y="6"/>
                          <a:pt x="18" y="2"/>
                          <a:pt x="20" y="1"/>
                        </a:cubicBezTo>
                        <a:cubicBezTo>
                          <a:pt x="20" y="0"/>
                          <a:pt x="20" y="0"/>
                          <a:pt x="20" y="0"/>
                        </a:cubicBezTo>
                        <a:cubicBezTo>
                          <a:pt x="20" y="0"/>
                          <a:pt x="20" y="0"/>
                          <a:pt x="20"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6" name="Freeform 613"/>
                  <p:cNvSpPr>
                    <a:spLocks/>
                  </p:cNvSpPr>
                  <p:nvPr/>
                </p:nvSpPr>
                <p:spPr bwMode="auto">
                  <a:xfrm>
                    <a:off x="3143250" y="2317750"/>
                    <a:ext cx="12700" cy="7938"/>
                  </a:xfrm>
                  <a:custGeom>
                    <a:avLst/>
                    <a:gdLst>
                      <a:gd name="T0" fmla="*/ 2147483646 w 28"/>
                      <a:gd name="T1" fmla="*/ 2147483646 h 16"/>
                      <a:gd name="T2" fmla="*/ 2147483646 w 28"/>
                      <a:gd name="T3" fmla="*/ 2147483646 h 16"/>
                      <a:gd name="T4" fmla="*/ 2147483646 w 28"/>
                      <a:gd name="T5" fmla="*/ 2147483646 h 16"/>
                      <a:gd name="T6" fmla="*/ 2147483646 w 28"/>
                      <a:gd name="T7" fmla="*/ 2147483646 h 16"/>
                      <a:gd name="T8" fmla="*/ 2147483646 w 28"/>
                      <a:gd name="T9" fmla="*/ 2147483646 h 16"/>
                      <a:gd name="T10" fmla="*/ 2147483646 w 28"/>
                      <a:gd name="T11" fmla="*/ 2147483646 h 16"/>
                      <a:gd name="T12" fmla="*/ 2147483646 w 28"/>
                      <a:gd name="T13" fmla="*/ 2147483646 h 16"/>
                      <a:gd name="T14" fmla="*/ 2147483646 w 28"/>
                      <a:gd name="T15" fmla="*/ 0 h 16"/>
                      <a:gd name="T16" fmla="*/ 2147483646 w 28"/>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6"/>
                      <a:gd name="T29" fmla="*/ 28 w 2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6">
                        <a:moveTo>
                          <a:pt x="2" y="9"/>
                        </a:moveTo>
                        <a:lnTo>
                          <a:pt x="2" y="9"/>
                        </a:lnTo>
                        <a:cubicBezTo>
                          <a:pt x="4" y="13"/>
                          <a:pt x="8" y="15"/>
                          <a:pt x="8" y="15"/>
                        </a:cubicBezTo>
                        <a:cubicBezTo>
                          <a:pt x="10" y="16"/>
                          <a:pt x="12" y="16"/>
                          <a:pt x="12" y="16"/>
                        </a:cubicBezTo>
                        <a:cubicBezTo>
                          <a:pt x="12" y="16"/>
                          <a:pt x="24" y="16"/>
                          <a:pt x="27" y="16"/>
                        </a:cubicBezTo>
                        <a:cubicBezTo>
                          <a:pt x="27" y="16"/>
                          <a:pt x="27" y="15"/>
                          <a:pt x="27" y="15"/>
                        </a:cubicBezTo>
                        <a:cubicBezTo>
                          <a:pt x="28" y="15"/>
                          <a:pt x="27" y="15"/>
                          <a:pt x="27" y="15"/>
                        </a:cubicBezTo>
                        <a:cubicBezTo>
                          <a:pt x="19"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7" name="Freeform 614"/>
                  <p:cNvSpPr>
                    <a:spLocks/>
                  </p:cNvSpPr>
                  <p:nvPr/>
                </p:nvSpPr>
                <p:spPr bwMode="auto">
                  <a:xfrm>
                    <a:off x="315118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0 h 38"/>
                      <a:gd name="T16" fmla="*/ 2147483646 w 17"/>
                      <a:gd name="T17" fmla="*/ 214748364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8"/>
                      <a:gd name="T29" fmla="*/ 17 w 1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8">
                        <a:moveTo>
                          <a:pt x="8" y="1"/>
                        </a:moveTo>
                        <a:lnTo>
                          <a:pt x="8" y="1"/>
                        </a:lnTo>
                        <a:cubicBezTo>
                          <a:pt x="2" y="2"/>
                          <a:pt x="1" y="7"/>
                          <a:pt x="1" y="7"/>
                        </a:cubicBezTo>
                        <a:cubicBezTo>
                          <a:pt x="0" y="10"/>
                          <a:pt x="1" y="14"/>
                          <a:pt x="1" y="14"/>
                        </a:cubicBezTo>
                        <a:cubicBezTo>
                          <a:pt x="3" y="22"/>
                          <a:pt x="12" y="35"/>
                          <a:pt x="13" y="37"/>
                        </a:cubicBezTo>
                        <a:cubicBezTo>
                          <a:pt x="14" y="38"/>
                          <a:pt x="14" y="38"/>
                          <a:pt x="14" y="38"/>
                        </a:cubicBezTo>
                        <a:cubicBezTo>
                          <a:pt x="14" y="37"/>
                          <a:pt x="14" y="37"/>
                          <a:pt x="14" y="37"/>
                        </a:cubicBezTo>
                        <a:cubicBezTo>
                          <a:pt x="17" y="8"/>
                          <a:pt x="11" y="0"/>
                          <a:pt x="11" y="0"/>
                        </a:cubicBezTo>
                        <a:cubicBezTo>
                          <a:pt x="10" y="0"/>
                          <a:pt x="8" y="1"/>
                          <a:pt x="8"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8" name="Freeform 615"/>
                  <p:cNvSpPr>
                    <a:spLocks/>
                  </p:cNvSpPr>
                  <p:nvPr/>
                </p:nvSpPr>
                <p:spPr bwMode="auto">
                  <a:xfrm>
                    <a:off x="3157538" y="2305050"/>
                    <a:ext cx="7938" cy="17463"/>
                  </a:xfrm>
                  <a:custGeom>
                    <a:avLst/>
                    <a:gdLst>
                      <a:gd name="T0" fmla="*/ 2147483646 w 17"/>
                      <a:gd name="T1" fmla="*/ 2147483646 h 38"/>
                      <a:gd name="T2" fmla="*/ 2147483646 w 17"/>
                      <a:gd name="T3" fmla="*/ 2147483646 h 38"/>
                      <a:gd name="T4" fmla="*/ 2147483646 w 17"/>
                      <a:gd name="T5" fmla="*/ 2147483646 h 38"/>
                      <a:gd name="T6" fmla="*/ 2147483646 w 17"/>
                      <a:gd name="T7" fmla="*/ 2147483646 h 38"/>
                      <a:gd name="T8" fmla="*/ 2147483646 w 17"/>
                      <a:gd name="T9" fmla="*/ 2147483646 h 38"/>
                      <a:gd name="T10" fmla="*/ 2147483646 w 17"/>
                      <a:gd name="T11" fmla="*/ 2147483646 h 38"/>
                      <a:gd name="T12" fmla="*/ 2147483646 w 17"/>
                      <a:gd name="T13" fmla="*/ 2147483646 h 38"/>
                      <a:gd name="T14" fmla="*/ 2147483646 w 17"/>
                      <a:gd name="T15" fmla="*/ 2147483646 h 38"/>
                      <a:gd name="T16" fmla="*/ 2147483646 w 17"/>
                      <a:gd name="T17" fmla="*/ 0 h 38"/>
                      <a:gd name="T18" fmla="*/ 2147483646 w 17"/>
                      <a:gd name="T19" fmla="*/ 2147483646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8"/>
                      <a:gd name="T32" fmla="*/ 17 w 17"/>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8">
                        <a:moveTo>
                          <a:pt x="3" y="37"/>
                        </a:moveTo>
                        <a:lnTo>
                          <a:pt x="3" y="37"/>
                        </a:lnTo>
                        <a:cubicBezTo>
                          <a:pt x="3" y="37"/>
                          <a:pt x="4" y="37"/>
                          <a:pt x="4" y="37"/>
                        </a:cubicBezTo>
                        <a:cubicBezTo>
                          <a:pt x="4" y="38"/>
                          <a:pt x="4" y="37"/>
                          <a:pt x="4" y="37"/>
                        </a:cubicBezTo>
                        <a:cubicBezTo>
                          <a:pt x="6" y="35"/>
                          <a:pt x="15" y="22"/>
                          <a:pt x="16" y="14"/>
                        </a:cubicBezTo>
                        <a:cubicBezTo>
                          <a:pt x="16" y="14"/>
                          <a:pt x="17" y="10"/>
                          <a:pt x="16" y="7"/>
                        </a:cubicBezTo>
                        <a:cubicBezTo>
                          <a:pt x="16" y="7"/>
                          <a:pt x="15" y="2"/>
                          <a:pt x="10" y="1"/>
                        </a:cubicBezTo>
                        <a:cubicBezTo>
                          <a:pt x="10" y="1"/>
                          <a:pt x="8" y="0"/>
                          <a:pt x="6" y="0"/>
                        </a:cubicBezTo>
                        <a:cubicBezTo>
                          <a:pt x="6" y="0"/>
                          <a:pt x="0" y="8"/>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49" name="Freeform 616"/>
                  <p:cNvSpPr>
                    <a:spLocks/>
                  </p:cNvSpPr>
                  <p:nvPr/>
                </p:nvSpPr>
                <p:spPr bwMode="auto">
                  <a:xfrm>
                    <a:off x="3162300" y="2325688"/>
                    <a:ext cx="9525" cy="4763"/>
                  </a:xfrm>
                  <a:custGeom>
                    <a:avLst/>
                    <a:gdLst>
                      <a:gd name="T0" fmla="*/ 0 w 21"/>
                      <a:gd name="T1" fmla="*/ 0 h 9"/>
                      <a:gd name="T2" fmla="*/ 0 w 21"/>
                      <a:gd name="T3" fmla="*/ 0 h 9"/>
                      <a:gd name="T4" fmla="*/ 0 w 21"/>
                      <a:gd name="T5" fmla="*/ 2147483646 h 9"/>
                      <a:gd name="T6" fmla="*/ 2147483646 w 21"/>
                      <a:gd name="T7" fmla="*/ 2147483646 h 9"/>
                      <a:gd name="T8" fmla="*/ 2147483646 w 21"/>
                      <a:gd name="T9" fmla="*/ 2147483646 h 9"/>
                      <a:gd name="T10" fmla="*/ 0 w 21"/>
                      <a:gd name="T11" fmla="*/ 0 h 9"/>
                      <a:gd name="T12" fmla="*/ 0 w 21"/>
                      <a:gd name="T13" fmla="*/ 0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0"/>
                        </a:moveTo>
                        <a:lnTo>
                          <a:pt x="0" y="0"/>
                        </a:lnTo>
                        <a:cubicBezTo>
                          <a:pt x="0" y="0"/>
                          <a:pt x="0" y="0"/>
                          <a:pt x="0" y="1"/>
                        </a:cubicBezTo>
                        <a:cubicBezTo>
                          <a:pt x="2" y="2"/>
                          <a:pt x="8" y="6"/>
                          <a:pt x="11" y="7"/>
                        </a:cubicBezTo>
                        <a:cubicBezTo>
                          <a:pt x="11" y="7"/>
                          <a:pt x="16" y="9"/>
                          <a:pt x="21"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0" name="Freeform 617"/>
                  <p:cNvSpPr>
                    <a:spLocks/>
                  </p:cNvSpPr>
                  <p:nvPr/>
                </p:nvSpPr>
                <p:spPr bwMode="auto">
                  <a:xfrm>
                    <a:off x="3162300" y="2317750"/>
                    <a:ext cx="12700" cy="7938"/>
                  </a:xfrm>
                  <a:custGeom>
                    <a:avLst/>
                    <a:gdLst>
                      <a:gd name="T0" fmla="*/ 0 w 28"/>
                      <a:gd name="T1" fmla="*/ 2147483646 h 16"/>
                      <a:gd name="T2" fmla="*/ 0 w 28"/>
                      <a:gd name="T3" fmla="*/ 2147483646 h 16"/>
                      <a:gd name="T4" fmla="*/ 0 w 28"/>
                      <a:gd name="T5" fmla="*/ 2147483646 h 16"/>
                      <a:gd name="T6" fmla="*/ 0 w 28"/>
                      <a:gd name="T7" fmla="*/ 2147483646 h 16"/>
                      <a:gd name="T8" fmla="*/ 0 w 28"/>
                      <a:gd name="T9" fmla="*/ 2147483646 h 16"/>
                      <a:gd name="T10" fmla="*/ 2147483646 w 28"/>
                      <a:gd name="T11" fmla="*/ 2147483646 h 16"/>
                      <a:gd name="T12" fmla="*/ 2147483646 w 28"/>
                      <a:gd name="T13" fmla="*/ 2147483646 h 16"/>
                      <a:gd name="T14" fmla="*/ 2147483646 w 28"/>
                      <a:gd name="T15" fmla="*/ 2147483646 h 16"/>
                      <a:gd name="T16" fmla="*/ 2147483646 w 28"/>
                      <a:gd name="T17" fmla="*/ 0 h 16"/>
                      <a:gd name="T18" fmla="*/ 0 w 28"/>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6"/>
                      <a:gd name="T32" fmla="*/ 28 w 2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6">
                        <a:moveTo>
                          <a:pt x="0" y="15"/>
                        </a:moveTo>
                        <a:lnTo>
                          <a:pt x="0" y="15"/>
                        </a:lnTo>
                        <a:cubicBezTo>
                          <a:pt x="0" y="15"/>
                          <a:pt x="0" y="15"/>
                          <a:pt x="0" y="15"/>
                        </a:cubicBezTo>
                        <a:cubicBezTo>
                          <a:pt x="0" y="15"/>
                          <a:pt x="0" y="16"/>
                          <a:pt x="0" y="16"/>
                        </a:cubicBezTo>
                        <a:cubicBezTo>
                          <a:pt x="3" y="16"/>
                          <a:pt x="15" y="16"/>
                          <a:pt x="16" y="16"/>
                        </a:cubicBezTo>
                        <a:cubicBezTo>
                          <a:pt x="16" y="16"/>
                          <a:pt x="17" y="16"/>
                          <a:pt x="19" y="15"/>
                        </a:cubicBezTo>
                        <a:cubicBezTo>
                          <a:pt x="19" y="15"/>
                          <a:pt x="23" y="13"/>
                          <a:pt x="26" y="9"/>
                        </a:cubicBezTo>
                        <a:cubicBezTo>
                          <a:pt x="26" y="9"/>
                          <a:pt x="28"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51" name="Freeform 618"/>
                  <p:cNvSpPr>
                    <a:spLocks/>
                  </p:cNvSpPr>
                  <p:nvPr/>
                </p:nvSpPr>
                <p:spPr bwMode="auto">
                  <a:xfrm>
                    <a:off x="3160713" y="2309813"/>
                    <a:ext cx="11113" cy="14288"/>
                  </a:xfrm>
                  <a:custGeom>
                    <a:avLst/>
                    <a:gdLst>
                      <a:gd name="T0" fmla="*/ 0 w 24"/>
                      <a:gd name="T1" fmla="*/ 2147483646 h 30"/>
                      <a:gd name="T2" fmla="*/ 0 w 24"/>
                      <a:gd name="T3" fmla="*/ 2147483646 h 30"/>
                      <a:gd name="T4" fmla="*/ 0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1" y="30"/>
                        </a:cubicBezTo>
                        <a:cubicBezTo>
                          <a:pt x="3" y="29"/>
                          <a:pt x="16" y="23"/>
                          <a:pt x="21" y="18"/>
                        </a:cubicBezTo>
                        <a:cubicBezTo>
                          <a:pt x="21" y="18"/>
                          <a:pt x="24" y="15"/>
                          <a:pt x="24" y="11"/>
                        </a:cubicBezTo>
                        <a:cubicBezTo>
                          <a:pt x="24" y="5"/>
                          <a:pt x="19" y="0"/>
                          <a:pt x="19" y="0"/>
                        </a:cubicBezTo>
                        <a:cubicBezTo>
                          <a:pt x="19"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60" name="组合 668"/>
                <p:cNvGrpSpPr>
                  <a:grpSpLocks/>
                </p:cNvGrpSpPr>
                <p:nvPr/>
              </p:nvGrpSpPr>
              <p:grpSpPr bwMode="auto">
                <a:xfrm>
                  <a:off x="2601841" y="3853307"/>
                  <a:ext cx="1023938" cy="585788"/>
                  <a:chOff x="914400" y="752476"/>
                  <a:chExt cx="1023938" cy="585788"/>
                </a:xfrm>
              </p:grpSpPr>
              <p:sp>
                <p:nvSpPr>
                  <p:cNvPr id="940" name="Freeform 24"/>
                  <p:cNvSpPr>
                    <a:spLocks/>
                  </p:cNvSpPr>
                  <p:nvPr/>
                </p:nvSpPr>
                <p:spPr bwMode="auto">
                  <a:xfrm>
                    <a:off x="914400" y="822326"/>
                    <a:ext cx="1023938" cy="495300"/>
                  </a:xfrm>
                  <a:custGeom>
                    <a:avLst/>
                    <a:gdLst>
                      <a:gd name="T0" fmla="*/ 2147483646 w 2175"/>
                      <a:gd name="T1" fmla="*/ 2147483646 h 1054"/>
                      <a:gd name="T2" fmla="*/ 2147483646 w 2175"/>
                      <a:gd name="T3" fmla="*/ 2147483646 h 1054"/>
                      <a:gd name="T4" fmla="*/ 2147483646 w 2175"/>
                      <a:gd name="T5" fmla="*/ 2147483646 h 1054"/>
                      <a:gd name="T6" fmla="*/ 2147483646 w 2175"/>
                      <a:gd name="T7" fmla="*/ 2147483646 h 1054"/>
                      <a:gd name="T8" fmla="*/ 2147483646 w 2175"/>
                      <a:gd name="T9" fmla="*/ 2147483646 h 1054"/>
                      <a:gd name="T10" fmla="*/ 2147483646 w 2175"/>
                      <a:gd name="T11" fmla="*/ 2147483646 h 1054"/>
                      <a:gd name="T12" fmla="*/ 2147483646 w 2175"/>
                      <a:gd name="T13" fmla="*/ 2147483646 h 1054"/>
                      <a:gd name="T14" fmla="*/ 2147483646 w 2175"/>
                      <a:gd name="T15" fmla="*/ 2147483646 h 1054"/>
                      <a:gd name="T16" fmla="*/ 2147483646 w 2175"/>
                      <a:gd name="T17" fmla="*/ 2147483646 h 1054"/>
                      <a:gd name="T18" fmla="*/ 2147483646 w 2175"/>
                      <a:gd name="T19" fmla="*/ 2147483646 h 1054"/>
                      <a:gd name="T20" fmla="*/ 2147483646 w 2175"/>
                      <a:gd name="T21" fmla="*/ 2147483646 h 1054"/>
                      <a:gd name="T22" fmla="*/ 2147483646 w 2175"/>
                      <a:gd name="T23" fmla="*/ 2147483646 h 1054"/>
                      <a:gd name="T24" fmla="*/ 0 w 2175"/>
                      <a:gd name="T25" fmla="*/ 2147483646 h 1054"/>
                      <a:gd name="T26" fmla="*/ 0 w 2175"/>
                      <a:gd name="T27" fmla="*/ 0 h 1054"/>
                      <a:gd name="T28" fmla="*/ 2147483646 w 2175"/>
                      <a:gd name="T29" fmla="*/ 0 h 1054"/>
                      <a:gd name="T30" fmla="*/ 2147483646 w 2175"/>
                      <a:gd name="T31" fmla="*/ 2147483646 h 10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5"/>
                      <a:gd name="T49" fmla="*/ 0 h 1054"/>
                      <a:gd name="T50" fmla="*/ 2175 w 2175"/>
                      <a:gd name="T51" fmla="*/ 1054 h 10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5" h="1054">
                        <a:moveTo>
                          <a:pt x="2175" y="1054"/>
                        </a:moveTo>
                        <a:lnTo>
                          <a:pt x="2175" y="1054"/>
                        </a:lnTo>
                        <a:lnTo>
                          <a:pt x="1672" y="1054"/>
                        </a:lnTo>
                        <a:cubicBezTo>
                          <a:pt x="1657" y="1054"/>
                          <a:pt x="1645" y="1042"/>
                          <a:pt x="1645" y="1027"/>
                        </a:cubicBezTo>
                        <a:cubicBezTo>
                          <a:pt x="1645" y="1013"/>
                          <a:pt x="1657" y="1001"/>
                          <a:pt x="1672" y="1001"/>
                        </a:cubicBezTo>
                        <a:lnTo>
                          <a:pt x="2121" y="1001"/>
                        </a:lnTo>
                        <a:lnTo>
                          <a:pt x="2121" y="53"/>
                        </a:lnTo>
                        <a:lnTo>
                          <a:pt x="54" y="53"/>
                        </a:lnTo>
                        <a:lnTo>
                          <a:pt x="54" y="1001"/>
                        </a:lnTo>
                        <a:lnTo>
                          <a:pt x="1463" y="1001"/>
                        </a:lnTo>
                        <a:cubicBezTo>
                          <a:pt x="1478" y="1001"/>
                          <a:pt x="1489" y="1013"/>
                          <a:pt x="1489" y="1027"/>
                        </a:cubicBezTo>
                        <a:cubicBezTo>
                          <a:pt x="1489" y="1042"/>
                          <a:pt x="1478" y="1054"/>
                          <a:pt x="1463" y="1054"/>
                        </a:cubicBezTo>
                        <a:lnTo>
                          <a:pt x="0" y="1054"/>
                        </a:lnTo>
                        <a:lnTo>
                          <a:pt x="0" y="0"/>
                        </a:lnTo>
                        <a:lnTo>
                          <a:pt x="2175" y="0"/>
                        </a:lnTo>
                        <a:lnTo>
                          <a:pt x="2175" y="105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1" name="Freeform 25"/>
                  <p:cNvSpPr>
                    <a:spLocks/>
                  </p:cNvSpPr>
                  <p:nvPr/>
                </p:nvSpPr>
                <p:spPr bwMode="auto">
                  <a:xfrm>
                    <a:off x="981075" y="825501"/>
                    <a:ext cx="17463" cy="488950"/>
                  </a:xfrm>
                  <a:custGeom>
                    <a:avLst/>
                    <a:gdLst>
                      <a:gd name="T0" fmla="*/ 2147483646 w 40"/>
                      <a:gd name="T1" fmla="*/ 2147483646 h 1041"/>
                      <a:gd name="T2" fmla="*/ 2147483646 w 40"/>
                      <a:gd name="T3" fmla="*/ 2147483646 h 1041"/>
                      <a:gd name="T4" fmla="*/ 0 w 40"/>
                      <a:gd name="T5" fmla="*/ 2147483646 h 1041"/>
                      <a:gd name="T6" fmla="*/ 0 w 40"/>
                      <a:gd name="T7" fmla="*/ 2147483646 h 1041"/>
                      <a:gd name="T8" fmla="*/ 2147483646 w 40"/>
                      <a:gd name="T9" fmla="*/ 0 h 1041"/>
                      <a:gd name="T10" fmla="*/ 2147483646 w 40"/>
                      <a:gd name="T11" fmla="*/ 2147483646 h 1041"/>
                      <a:gd name="T12" fmla="*/ 2147483646 w 40"/>
                      <a:gd name="T13" fmla="*/ 2147483646 h 1041"/>
                      <a:gd name="T14" fmla="*/ 2147483646 w 40"/>
                      <a:gd name="T15" fmla="*/ 2147483646 h 104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041"/>
                      <a:gd name="T26" fmla="*/ 40 w 40"/>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041">
                        <a:moveTo>
                          <a:pt x="20" y="1041"/>
                        </a:moveTo>
                        <a:lnTo>
                          <a:pt x="20" y="1041"/>
                        </a:lnTo>
                        <a:cubicBezTo>
                          <a:pt x="9" y="1041"/>
                          <a:pt x="0" y="1032"/>
                          <a:pt x="0" y="1021"/>
                        </a:cubicBezTo>
                        <a:lnTo>
                          <a:pt x="0" y="20"/>
                        </a:lnTo>
                        <a:cubicBezTo>
                          <a:pt x="0" y="9"/>
                          <a:pt x="9" y="0"/>
                          <a:pt x="20" y="0"/>
                        </a:cubicBezTo>
                        <a:cubicBezTo>
                          <a:pt x="31" y="0"/>
                          <a:pt x="40" y="9"/>
                          <a:pt x="40" y="20"/>
                        </a:cubicBezTo>
                        <a:lnTo>
                          <a:pt x="40" y="1021"/>
                        </a:lnTo>
                        <a:cubicBezTo>
                          <a:pt x="40" y="1032"/>
                          <a:pt x="31" y="1041"/>
                          <a:pt x="20" y="104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2" name="Freeform 26"/>
                  <p:cNvSpPr>
                    <a:spLocks/>
                  </p:cNvSpPr>
                  <p:nvPr/>
                </p:nvSpPr>
                <p:spPr bwMode="auto">
                  <a:xfrm>
                    <a:off x="1858963" y="825501"/>
                    <a:ext cx="17463" cy="488950"/>
                  </a:xfrm>
                  <a:custGeom>
                    <a:avLst/>
                    <a:gdLst>
                      <a:gd name="T0" fmla="*/ 2147483646 w 40"/>
                      <a:gd name="T1" fmla="*/ 2147483646 h 1041"/>
                      <a:gd name="T2" fmla="*/ 2147483646 w 40"/>
                      <a:gd name="T3" fmla="*/ 2147483646 h 1041"/>
                      <a:gd name="T4" fmla="*/ 0 w 40"/>
                      <a:gd name="T5" fmla="*/ 2147483646 h 1041"/>
                      <a:gd name="T6" fmla="*/ 0 w 40"/>
                      <a:gd name="T7" fmla="*/ 2147483646 h 1041"/>
                      <a:gd name="T8" fmla="*/ 2147483646 w 40"/>
                      <a:gd name="T9" fmla="*/ 0 h 1041"/>
                      <a:gd name="T10" fmla="*/ 2147483646 w 40"/>
                      <a:gd name="T11" fmla="*/ 2147483646 h 1041"/>
                      <a:gd name="T12" fmla="*/ 2147483646 w 40"/>
                      <a:gd name="T13" fmla="*/ 2147483646 h 1041"/>
                      <a:gd name="T14" fmla="*/ 2147483646 w 40"/>
                      <a:gd name="T15" fmla="*/ 2147483646 h 1041"/>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1041"/>
                      <a:gd name="T26" fmla="*/ 40 w 40"/>
                      <a:gd name="T27" fmla="*/ 1041 h 10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1041">
                        <a:moveTo>
                          <a:pt x="20" y="1041"/>
                        </a:moveTo>
                        <a:lnTo>
                          <a:pt x="20" y="1041"/>
                        </a:lnTo>
                        <a:cubicBezTo>
                          <a:pt x="9" y="1041"/>
                          <a:pt x="0" y="1032"/>
                          <a:pt x="0" y="1021"/>
                        </a:cubicBezTo>
                        <a:lnTo>
                          <a:pt x="0" y="20"/>
                        </a:lnTo>
                        <a:cubicBezTo>
                          <a:pt x="0" y="9"/>
                          <a:pt x="9" y="0"/>
                          <a:pt x="20" y="0"/>
                        </a:cubicBezTo>
                        <a:cubicBezTo>
                          <a:pt x="31" y="0"/>
                          <a:pt x="40" y="9"/>
                          <a:pt x="40" y="20"/>
                        </a:cubicBezTo>
                        <a:lnTo>
                          <a:pt x="40" y="1021"/>
                        </a:lnTo>
                        <a:cubicBezTo>
                          <a:pt x="40" y="1032"/>
                          <a:pt x="31" y="1041"/>
                          <a:pt x="20" y="104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3" name="Freeform 27"/>
                  <p:cNvSpPr>
                    <a:spLocks/>
                  </p:cNvSpPr>
                  <p:nvPr/>
                </p:nvSpPr>
                <p:spPr bwMode="auto">
                  <a:xfrm>
                    <a:off x="1006475" y="752476"/>
                    <a:ext cx="831850" cy="60325"/>
                  </a:xfrm>
                  <a:custGeom>
                    <a:avLst/>
                    <a:gdLst>
                      <a:gd name="T0" fmla="*/ 2147483646 w 1766"/>
                      <a:gd name="T1" fmla="*/ 2147483646 h 126"/>
                      <a:gd name="T2" fmla="*/ 2147483646 w 1766"/>
                      <a:gd name="T3" fmla="*/ 2147483646 h 126"/>
                      <a:gd name="T4" fmla="*/ 0 w 1766"/>
                      <a:gd name="T5" fmla="*/ 2147483646 h 126"/>
                      <a:gd name="T6" fmla="*/ 2147483646 w 1766"/>
                      <a:gd name="T7" fmla="*/ 0 h 126"/>
                      <a:gd name="T8" fmla="*/ 2147483646 w 1766"/>
                      <a:gd name="T9" fmla="*/ 0 h 126"/>
                      <a:gd name="T10" fmla="*/ 2147483646 w 1766"/>
                      <a:gd name="T11" fmla="*/ 2147483646 h 126"/>
                      <a:gd name="T12" fmla="*/ 2147483646 w 1766"/>
                      <a:gd name="T13" fmla="*/ 2147483646 h 126"/>
                      <a:gd name="T14" fmla="*/ 2147483646 w 1766"/>
                      <a:gd name="T15" fmla="*/ 2147483646 h 126"/>
                      <a:gd name="T16" fmla="*/ 2147483646 w 1766"/>
                      <a:gd name="T17" fmla="*/ 2147483646 h 126"/>
                      <a:gd name="T18" fmla="*/ 2147483646 w 1766"/>
                      <a:gd name="T19" fmla="*/ 2147483646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66"/>
                      <a:gd name="T31" fmla="*/ 0 h 126"/>
                      <a:gd name="T32" fmla="*/ 1766 w 1766"/>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66" h="126">
                        <a:moveTo>
                          <a:pt x="12" y="126"/>
                        </a:moveTo>
                        <a:lnTo>
                          <a:pt x="12" y="126"/>
                        </a:lnTo>
                        <a:lnTo>
                          <a:pt x="0" y="101"/>
                        </a:lnTo>
                        <a:lnTo>
                          <a:pt x="216" y="0"/>
                        </a:lnTo>
                        <a:lnTo>
                          <a:pt x="1567" y="0"/>
                        </a:lnTo>
                        <a:lnTo>
                          <a:pt x="1766" y="102"/>
                        </a:lnTo>
                        <a:lnTo>
                          <a:pt x="1754" y="125"/>
                        </a:lnTo>
                        <a:lnTo>
                          <a:pt x="1561" y="27"/>
                        </a:lnTo>
                        <a:lnTo>
                          <a:pt x="222" y="27"/>
                        </a:lnTo>
                        <a:lnTo>
                          <a:pt x="12" y="12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4" name="Freeform 28"/>
                  <p:cNvSpPr>
                    <a:spLocks/>
                  </p:cNvSpPr>
                  <p:nvPr/>
                </p:nvSpPr>
                <p:spPr bwMode="auto">
                  <a:xfrm>
                    <a:off x="914400" y="800101"/>
                    <a:ext cx="1020763" cy="31750"/>
                  </a:xfrm>
                  <a:custGeom>
                    <a:avLst/>
                    <a:gdLst>
                      <a:gd name="T0" fmla="*/ 2147483646 w 2168"/>
                      <a:gd name="T1" fmla="*/ 2147483646 h 68"/>
                      <a:gd name="T2" fmla="*/ 2147483646 w 2168"/>
                      <a:gd name="T3" fmla="*/ 2147483646 h 68"/>
                      <a:gd name="T4" fmla="*/ 2147483646 w 2168"/>
                      <a:gd name="T5" fmla="*/ 2147483646 h 68"/>
                      <a:gd name="T6" fmla="*/ 2147483646 w 2168"/>
                      <a:gd name="T7" fmla="*/ 2147483646 h 68"/>
                      <a:gd name="T8" fmla="*/ 2147483646 w 2168"/>
                      <a:gd name="T9" fmla="*/ 2147483646 h 68"/>
                      <a:gd name="T10" fmla="*/ 0 w 2168"/>
                      <a:gd name="T11" fmla="*/ 2147483646 h 68"/>
                      <a:gd name="T12" fmla="*/ 2147483646 w 2168"/>
                      <a:gd name="T13" fmla="*/ 0 h 68"/>
                      <a:gd name="T14" fmla="*/ 2147483646 w 2168"/>
                      <a:gd name="T15" fmla="*/ 0 h 68"/>
                      <a:gd name="T16" fmla="*/ 2147483646 w 2168"/>
                      <a:gd name="T17" fmla="*/ 2147483646 h 68"/>
                      <a:gd name="T18" fmla="*/ 2147483646 w 2168"/>
                      <a:gd name="T19" fmla="*/ 2147483646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8"/>
                      <a:gd name="T31" fmla="*/ 0 h 68"/>
                      <a:gd name="T32" fmla="*/ 2168 w 21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8" h="68">
                        <a:moveTo>
                          <a:pt x="2155" y="68"/>
                        </a:moveTo>
                        <a:lnTo>
                          <a:pt x="2155" y="68"/>
                        </a:lnTo>
                        <a:lnTo>
                          <a:pt x="2083" y="27"/>
                        </a:lnTo>
                        <a:lnTo>
                          <a:pt x="72" y="27"/>
                        </a:lnTo>
                        <a:lnTo>
                          <a:pt x="15" y="67"/>
                        </a:lnTo>
                        <a:lnTo>
                          <a:pt x="0" y="45"/>
                        </a:lnTo>
                        <a:lnTo>
                          <a:pt x="64" y="0"/>
                        </a:lnTo>
                        <a:lnTo>
                          <a:pt x="2090" y="0"/>
                        </a:lnTo>
                        <a:lnTo>
                          <a:pt x="2168" y="45"/>
                        </a:lnTo>
                        <a:lnTo>
                          <a:pt x="2155" y="6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5" name="Freeform 29"/>
                  <p:cNvSpPr>
                    <a:spLocks/>
                  </p:cNvSpPr>
                  <p:nvPr/>
                </p:nvSpPr>
                <p:spPr bwMode="auto">
                  <a:xfrm>
                    <a:off x="950913" y="863601"/>
                    <a:ext cx="19050" cy="19050"/>
                  </a:xfrm>
                  <a:custGeom>
                    <a:avLst/>
                    <a:gdLst>
                      <a:gd name="T0" fmla="*/ 2147483646 w 43"/>
                      <a:gd name="T1" fmla="*/ 2147483646 h 43"/>
                      <a:gd name="T2" fmla="*/ 2147483646 w 43"/>
                      <a:gd name="T3" fmla="*/ 2147483646 h 43"/>
                      <a:gd name="T4" fmla="*/ 0 w 43"/>
                      <a:gd name="T5" fmla="*/ 2147483646 h 43"/>
                      <a:gd name="T6" fmla="*/ 0 w 43"/>
                      <a:gd name="T7" fmla="*/ 0 h 43"/>
                      <a:gd name="T8" fmla="*/ 2147483646 w 43"/>
                      <a:gd name="T9" fmla="*/ 0 h 43"/>
                      <a:gd name="T10" fmla="*/ 2147483646 w 43"/>
                      <a:gd name="T11" fmla="*/ 2147483646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43" y="43"/>
                        </a:moveTo>
                        <a:lnTo>
                          <a:pt x="43" y="43"/>
                        </a:lnTo>
                        <a:lnTo>
                          <a:pt x="0" y="43"/>
                        </a:lnTo>
                        <a:lnTo>
                          <a:pt x="0" y="0"/>
                        </a:lnTo>
                        <a:lnTo>
                          <a:pt x="43" y="0"/>
                        </a:lnTo>
                        <a:lnTo>
                          <a:pt x="43" y="4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6" name="Freeform 30"/>
                  <p:cNvSpPr>
                    <a:spLocks/>
                  </p:cNvSpPr>
                  <p:nvPr/>
                </p:nvSpPr>
                <p:spPr bwMode="auto">
                  <a:xfrm>
                    <a:off x="1570038" y="1273176"/>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7" name="Freeform 31"/>
                  <p:cNvSpPr>
                    <a:spLocks/>
                  </p:cNvSpPr>
                  <p:nvPr/>
                </p:nvSpPr>
                <p:spPr bwMode="auto">
                  <a:xfrm>
                    <a:off x="1670050" y="1273176"/>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2"/>
                          <a:pt x="31" y="0"/>
                          <a:pt x="70" y="0"/>
                        </a:cubicBezTo>
                        <a:cubicBezTo>
                          <a:pt x="108" y="0"/>
                          <a:pt x="139" y="32"/>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8" name="Freeform 32"/>
                  <p:cNvSpPr>
                    <a:spLocks/>
                  </p:cNvSpPr>
                  <p:nvPr/>
                </p:nvSpPr>
                <p:spPr bwMode="auto">
                  <a:xfrm>
                    <a:off x="979488" y="1060451"/>
                    <a:ext cx="889000" cy="33338"/>
                  </a:xfrm>
                  <a:custGeom>
                    <a:avLst/>
                    <a:gdLst>
                      <a:gd name="T0" fmla="*/ 2147483646 w 1889"/>
                      <a:gd name="T1" fmla="*/ 2147483646 h 71"/>
                      <a:gd name="T2" fmla="*/ 2147483646 w 1889"/>
                      <a:gd name="T3" fmla="*/ 2147483646 h 71"/>
                      <a:gd name="T4" fmla="*/ 2147483646 w 1889"/>
                      <a:gd name="T5" fmla="*/ 2147483646 h 71"/>
                      <a:gd name="T6" fmla="*/ 2147483646 w 1889"/>
                      <a:gd name="T7" fmla="*/ 2147483646 h 71"/>
                      <a:gd name="T8" fmla="*/ 2147483646 w 1889"/>
                      <a:gd name="T9" fmla="*/ 2147483646 h 71"/>
                      <a:gd name="T10" fmla="*/ 2147483646 w 1889"/>
                      <a:gd name="T11" fmla="*/ 2147483646 h 71"/>
                      <a:gd name="T12" fmla="*/ 2147483646 w 1889"/>
                      <a:gd name="T13" fmla="*/ 2147483646 h 71"/>
                      <a:gd name="T14" fmla="*/ 2147483646 w 1889"/>
                      <a:gd name="T15" fmla="*/ 0 h 71"/>
                      <a:gd name="T16" fmla="*/ 2147483646 w 1889"/>
                      <a:gd name="T17" fmla="*/ 2147483646 h 71"/>
                      <a:gd name="T18" fmla="*/ 2147483646 w 1889"/>
                      <a:gd name="T19" fmla="*/ 2147483646 h 71"/>
                      <a:gd name="T20" fmla="*/ 2147483646 w 1889"/>
                      <a:gd name="T21" fmla="*/ 2147483646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9"/>
                      <a:gd name="T34" fmla="*/ 0 h 71"/>
                      <a:gd name="T35" fmla="*/ 1889 w 1889"/>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9" h="71">
                        <a:moveTo>
                          <a:pt x="1868" y="71"/>
                        </a:moveTo>
                        <a:lnTo>
                          <a:pt x="1868" y="71"/>
                        </a:lnTo>
                        <a:cubicBezTo>
                          <a:pt x="1868" y="71"/>
                          <a:pt x="1867" y="71"/>
                          <a:pt x="1867" y="70"/>
                        </a:cubicBezTo>
                        <a:cubicBezTo>
                          <a:pt x="1863" y="70"/>
                          <a:pt x="1442" y="40"/>
                          <a:pt x="973" y="40"/>
                        </a:cubicBezTo>
                        <a:cubicBezTo>
                          <a:pt x="503" y="40"/>
                          <a:pt x="27" y="70"/>
                          <a:pt x="22" y="71"/>
                        </a:cubicBezTo>
                        <a:cubicBezTo>
                          <a:pt x="11" y="71"/>
                          <a:pt x="2" y="63"/>
                          <a:pt x="1" y="52"/>
                        </a:cubicBezTo>
                        <a:cubicBezTo>
                          <a:pt x="0" y="41"/>
                          <a:pt x="9" y="31"/>
                          <a:pt x="20" y="31"/>
                        </a:cubicBezTo>
                        <a:cubicBezTo>
                          <a:pt x="24" y="30"/>
                          <a:pt x="502" y="0"/>
                          <a:pt x="973" y="0"/>
                        </a:cubicBezTo>
                        <a:cubicBezTo>
                          <a:pt x="1443" y="0"/>
                          <a:pt x="1866" y="30"/>
                          <a:pt x="1870" y="31"/>
                        </a:cubicBezTo>
                        <a:cubicBezTo>
                          <a:pt x="1881" y="31"/>
                          <a:pt x="1889" y="41"/>
                          <a:pt x="1888" y="52"/>
                        </a:cubicBezTo>
                        <a:cubicBezTo>
                          <a:pt x="1887" y="63"/>
                          <a:pt x="1879" y="71"/>
                          <a:pt x="1868" y="7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9" name="Freeform 33"/>
                  <p:cNvSpPr>
                    <a:spLocks/>
                  </p:cNvSpPr>
                  <p:nvPr/>
                </p:nvSpPr>
                <p:spPr bwMode="auto">
                  <a:xfrm>
                    <a:off x="1771650" y="869951"/>
                    <a:ext cx="12700" cy="12700"/>
                  </a:xfrm>
                  <a:custGeom>
                    <a:avLst/>
                    <a:gdLst>
                      <a:gd name="T0" fmla="*/ 2147483646 w 27"/>
                      <a:gd name="T1" fmla="*/ 2147483646 h 28"/>
                      <a:gd name="T2" fmla="*/ 2147483646 w 27"/>
                      <a:gd name="T3" fmla="*/ 2147483646 h 28"/>
                      <a:gd name="T4" fmla="*/ 2147483646 w 27"/>
                      <a:gd name="T5" fmla="*/ 2147483646 h 28"/>
                      <a:gd name="T6" fmla="*/ 2147483646 w 27"/>
                      <a:gd name="T7" fmla="*/ 0 h 28"/>
                      <a:gd name="T8" fmla="*/ 2147483646 w 27"/>
                      <a:gd name="T9" fmla="*/ 0 h 28"/>
                      <a:gd name="T10" fmla="*/ 2147483646 w 27"/>
                      <a:gd name="T11" fmla="*/ 2147483646 h 28"/>
                      <a:gd name="T12" fmla="*/ 2147483646 w 27"/>
                      <a:gd name="T13" fmla="*/ 2147483646 h 28"/>
                      <a:gd name="T14" fmla="*/ 2147483646 w 27"/>
                      <a:gd name="T15" fmla="*/ 2147483646 h 28"/>
                      <a:gd name="T16" fmla="*/ 2147483646 w 27"/>
                      <a:gd name="T17" fmla="*/ 2147483646 h 28"/>
                      <a:gd name="T18" fmla="*/ 2147483646 w 27"/>
                      <a:gd name="T19" fmla="*/ 2147483646 h 28"/>
                      <a:gd name="T20" fmla="*/ 0 w 27"/>
                      <a:gd name="T21" fmla="*/ 2147483646 h 28"/>
                      <a:gd name="T22" fmla="*/ 0 w 27"/>
                      <a:gd name="T23" fmla="*/ 0 h 28"/>
                      <a:gd name="T24" fmla="*/ 2147483646 w 27"/>
                      <a:gd name="T25" fmla="*/ 0 h 28"/>
                      <a:gd name="T26" fmla="*/ 2147483646 w 27"/>
                      <a:gd name="T27" fmla="*/ 2147483646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7" y="11"/>
                        </a:moveTo>
                        <a:lnTo>
                          <a:pt x="7" y="11"/>
                        </a:lnTo>
                        <a:lnTo>
                          <a:pt x="21" y="11"/>
                        </a:lnTo>
                        <a:lnTo>
                          <a:pt x="21" y="0"/>
                        </a:lnTo>
                        <a:lnTo>
                          <a:pt x="27" y="0"/>
                        </a:lnTo>
                        <a:lnTo>
                          <a:pt x="27" y="28"/>
                        </a:lnTo>
                        <a:lnTo>
                          <a:pt x="21" y="28"/>
                        </a:lnTo>
                        <a:lnTo>
                          <a:pt x="21" y="16"/>
                        </a:lnTo>
                        <a:lnTo>
                          <a:pt x="7" y="16"/>
                        </a:lnTo>
                        <a:lnTo>
                          <a:pt x="7" y="28"/>
                        </a:lnTo>
                        <a:lnTo>
                          <a:pt x="0" y="28"/>
                        </a:lnTo>
                        <a:lnTo>
                          <a:pt x="0" y="0"/>
                        </a:lnTo>
                        <a:lnTo>
                          <a:pt x="7" y="0"/>
                        </a:lnTo>
                        <a:lnTo>
                          <a:pt x="7" y="1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0" name="Freeform 34"/>
                  <p:cNvSpPr>
                    <a:spLocks/>
                  </p:cNvSpPr>
                  <p:nvPr/>
                </p:nvSpPr>
                <p:spPr bwMode="auto">
                  <a:xfrm>
                    <a:off x="1785938" y="869951"/>
                    <a:ext cx="12700" cy="12700"/>
                  </a:xfrm>
                  <a:custGeom>
                    <a:avLst/>
                    <a:gdLst>
                      <a:gd name="T0" fmla="*/ 2147483646 w 27"/>
                      <a:gd name="T1" fmla="*/ 2147483646 h 28"/>
                      <a:gd name="T2" fmla="*/ 2147483646 w 27"/>
                      <a:gd name="T3" fmla="*/ 2147483646 h 28"/>
                      <a:gd name="T4" fmla="*/ 2147483646 w 27"/>
                      <a:gd name="T5" fmla="*/ 2147483646 h 28"/>
                      <a:gd name="T6" fmla="*/ 2147483646 w 27"/>
                      <a:gd name="T7" fmla="*/ 2147483646 h 28"/>
                      <a:gd name="T8" fmla="*/ 2147483646 w 27"/>
                      <a:gd name="T9" fmla="*/ 0 h 28"/>
                      <a:gd name="T10" fmla="*/ 2147483646 w 27"/>
                      <a:gd name="T11" fmla="*/ 0 h 28"/>
                      <a:gd name="T12" fmla="*/ 2147483646 w 27"/>
                      <a:gd name="T13" fmla="*/ 2147483646 h 28"/>
                      <a:gd name="T14" fmla="*/ 2147483646 w 27"/>
                      <a:gd name="T15" fmla="*/ 2147483646 h 28"/>
                      <a:gd name="T16" fmla="*/ 2147483646 w 27"/>
                      <a:gd name="T17" fmla="*/ 2147483646 h 28"/>
                      <a:gd name="T18" fmla="*/ 2147483646 w 27"/>
                      <a:gd name="T19" fmla="*/ 2147483646 h 28"/>
                      <a:gd name="T20" fmla="*/ 0 w 27"/>
                      <a:gd name="T21" fmla="*/ 2147483646 h 28"/>
                      <a:gd name="T22" fmla="*/ 0 w 27"/>
                      <a:gd name="T23" fmla="*/ 0 h 28"/>
                      <a:gd name="T24" fmla="*/ 2147483646 w 27"/>
                      <a:gd name="T25" fmla="*/ 0 h 28"/>
                      <a:gd name="T26" fmla="*/ 2147483646 w 27"/>
                      <a:gd name="T27" fmla="*/ 2147483646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8"/>
                      <a:gd name="T44" fmla="*/ 27 w 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8">
                        <a:moveTo>
                          <a:pt x="7" y="17"/>
                        </a:moveTo>
                        <a:lnTo>
                          <a:pt x="7" y="17"/>
                        </a:lnTo>
                        <a:cubicBezTo>
                          <a:pt x="7" y="22"/>
                          <a:pt x="8" y="24"/>
                          <a:pt x="13" y="24"/>
                        </a:cubicBezTo>
                        <a:cubicBezTo>
                          <a:pt x="19" y="24"/>
                          <a:pt x="20" y="22"/>
                          <a:pt x="20" y="17"/>
                        </a:cubicBezTo>
                        <a:lnTo>
                          <a:pt x="20" y="0"/>
                        </a:lnTo>
                        <a:lnTo>
                          <a:pt x="27" y="0"/>
                        </a:lnTo>
                        <a:lnTo>
                          <a:pt x="27" y="17"/>
                        </a:lnTo>
                        <a:cubicBezTo>
                          <a:pt x="27" y="21"/>
                          <a:pt x="26" y="23"/>
                          <a:pt x="25" y="25"/>
                        </a:cubicBezTo>
                        <a:cubicBezTo>
                          <a:pt x="22" y="27"/>
                          <a:pt x="19" y="28"/>
                          <a:pt x="13" y="28"/>
                        </a:cubicBezTo>
                        <a:cubicBezTo>
                          <a:pt x="8" y="28"/>
                          <a:pt x="4" y="27"/>
                          <a:pt x="2" y="25"/>
                        </a:cubicBezTo>
                        <a:cubicBezTo>
                          <a:pt x="1" y="23"/>
                          <a:pt x="0" y="21"/>
                          <a:pt x="0" y="17"/>
                        </a:cubicBezTo>
                        <a:lnTo>
                          <a:pt x="0" y="0"/>
                        </a:lnTo>
                        <a:lnTo>
                          <a:pt x="7" y="0"/>
                        </a:lnTo>
                        <a:lnTo>
                          <a:pt x="7"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1" name="Freeform 35"/>
                  <p:cNvSpPr>
                    <a:spLocks noEditPoints="1"/>
                  </p:cNvSpPr>
                  <p:nvPr/>
                </p:nvSpPr>
                <p:spPr bwMode="auto">
                  <a:xfrm>
                    <a:off x="1800225" y="869951"/>
                    <a:ext cx="14288" cy="12700"/>
                  </a:xfrm>
                  <a:custGeom>
                    <a:avLst/>
                    <a:gdLst>
                      <a:gd name="T0" fmla="*/ 2147483646 w 32"/>
                      <a:gd name="T1" fmla="*/ 2147483646 h 28"/>
                      <a:gd name="T2" fmla="*/ 2147483646 w 32"/>
                      <a:gd name="T3" fmla="*/ 2147483646 h 28"/>
                      <a:gd name="T4" fmla="*/ 2147483646 w 32"/>
                      <a:gd name="T5" fmla="*/ 2147483646 h 28"/>
                      <a:gd name="T6" fmla="*/ 2147483646 w 32"/>
                      <a:gd name="T7" fmla="*/ 2147483646 h 28"/>
                      <a:gd name="T8" fmla="*/ 2147483646 w 32"/>
                      <a:gd name="T9" fmla="*/ 2147483646 h 28"/>
                      <a:gd name="T10" fmla="*/ 2147483646 w 32"/>
                      <a:gd name="T11" fmla="*/ 0 h 28"/>
                      <a:gd name="T12" fmla="*/ 2147483646 w 32"/>
                      <a:gd name="T13" fmla="*/ 0 h 28"/>
                      <a:gd name="T14" fmla="*/ 2147483646 w 32"/>
                      <a:gd name="T15" fmla="*/ 2147483646 h 28"/>
                      <a:gd name="T16" fmla="*/ 2147483646 w 32"/>
                      <a:gd name="T17" fmla="*/ 2147483646 h 28"/>
                      <a:gd name="T18" fmla="*/ 2147483646 w 32"/>
                      <a:gd name="T19" fmla="*/ 2147483646 h 28"/>
                      <a:gd name="T20" fmla="*/ 2147483646 w 32"/>
                      <a:gd name="T21" fmla="*/ 2147483646 h 28"/>
                      <a:gd name="T22" fmla="*/ 2147483646 w 32"/>
                      <a:gd name="T23" fmla="*/ 2147483646 h 28"/>
                      <a:gd name="T24" fmla="*/ 0 w 32"/>
                      <a:gd name="T25" fmla="*/ 2147483646 h 28"/>
                      <a:gd name="T26" fmla="*/ 2147483646 w 32"/>
                      <a:gd name="T27" fmla="*/ 0 h 28"/>
                      <a:gd name="T28" fmla="*/ 2147483646 w 32"/>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8"/>
                      <a:gd name="T47" fmla="*/ 32 w 32"/>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8">
                        <a:moveTo>
                          <a:pt x="11" y="16"/>
                        </a:moveTo>
                        <a:lnTo>
                          <a:pt x="11" y="16"/>
                        </a:lnTo>
                        <a:lnTo>
                          <a:pt x="20" y="16"/>
                        </a:lnTo>
                        <a:lnTo>
                          <a:pt x="16" y="6"/>
                        </a:lnTo>
                        <a:lnTo>
                          <a:pt x="11" y="16"/>
                        </a:lnTo>
                        <a:close/>
                        <a:moveTo>
                          <a:pt x="19" y="0"/>
                        </a:moveTo>
                        <a:lnTo>
                          <a:pt x="19" y="0"/>
                        </a:lnTo>
                        <a:lnTo>
                          <a:pt x="32" y="28"/>
                        </a:lnTo>
                        <a:lnTo>
                          <a:pt x="25" y="28"/>
                        </a:lnTo>
                        <a:lnTo>
                          <a:pt x="22" y="21"/>
                        </a:lnTo>
                        <a:lnTo>
                          <a:pt x="9" y="21"/>
                        </a:lnTo>
                        <a:lnTo>
                          <a:pt x="6" y="28"/>
                        </a:lnTo>
                        <a:lnTo>
                          <a:pt x="0" y="28"/>
                        </a:lnTo>
                        <a:lnTo>
                          <a:pt x="13" y="0"/>
                        </a:lnTo>
                        <a:lnTo>
                          <a:pt x="19"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2" name="Freeform 36"/>
                  <p:cNvSpPr>
                    <a:spLocks/>
                  </p:cNvSpPr>
                  <p:nvPr/>
                </p:nvSpPr>
                <p:spPr bwMode="auto">
                  <a:xfrm>
                    <a:off x="1812925" y="869951"/>
                    <a:ext cx="22225" cy="12700"/>
                  </a:xfrm>
                  <a:custGeom>
                    <a:avLst/>
                    <a:gdLst>
                      <a:gd name="T0" fmla="*/ 2147483646 w 47"/>
                      <a:gd name="T1" fmla="*/ 0 h 28"/>
                      <a:gd name="T2" fmla="*/ 2147483646 w 47"/>
                      <a:gd name="T3" fmla="*/ 0 h 28"/>
                      <a:gd name="T4" fmla="*/ 2147483646 w 47"/>
                      <a:gd name="T5" fmla="*/ 2147483646 h 28"/>
                      <a:gd name="T6" fmla="*/ 2147483646 w 47"/>
                      <a:gd name="T7" fmla="*/ 0 h 28"/>
                      <a:gd name="T8" fmla="*/ 2147483646 w 47"/>
                      <a:gd name="T9" fmla="*/ 0 h 28"/>
                      <a:gd name="T10" fmla="*/ 2147483646 w 47"/>
                      <a:gd name="T11" fmla="*/ 2147483646 h 28"/>
                      <a:gd name="T12" fmla="*/ 2147483646 w 47"/>
                      <a:gd name="T13" fmla="*/ 0 h 28"/>
                      <a:gd name="T14" fmla="*/ 2147483646 w 47"/>
                      <a:gd name="T15" fmla="*/ 0 h 28"/>
                      <a:gd name="T16" fmla="*/ 2147483646 w 47"/>
                      <a:gd name="T17" fmla="*/ 2147483646 h 28"/>
                      <a:gd name="T18" fmla="*/ 2147483646 w 47"/>
                      <a:gd name="T19" fmla="*/ 2147483646 h 28"/>
                      <a:gd name="T20" fmla="*/ 2147483646 w 47"/>
                      <a:gd name="T21" fmla="*/ 2147483646 h 28"/>
                      <a:gd name="T22" fmla="*/ 2147483646 w 47"/>
                      <a:gd name="T23" fmla="*/ 2147483646 h 28"/>
                      <a:gd name="T24" fmla="*/ 2147483646 w 47"/>
                      <a:gd name="T25" fmla="*/ 2147483646 h 28"/>
                      <a:gd name="T26" fmla="*/ 0 w 47"/>
                      <a:gd name="T27" fmla="*/ 0 h 28"/>
                      <a:gd name="T28" fmla="*/ 2147483646 w 47"/>
                      <a:gd name="T29" fmla="*/ 0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28"/>
                      <a:gd name="T47" fmla="*/ 47 w 47"/>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28">
                        <a:moveTo>
                          <a:pt x="7" y="0"/>
                        </a:moveTo>
                        <a:lnTo>
                          <a:pt x="7" y="0"/>
                        </a:lnTo>
                        <a:lnTo>
                          <a:pt x="14" y="22"/>
                        </a:lnTo>
                        <a:lnTo>
                          <a:pt x="20" y="0"/>
                        </a:lnTo>
                        <a:lnTo>
                          <a:pt x="27" y="0"/>
                        </a:lnTo>
                        <a:lnTo>
                          <a:pt x="34" y="22"/>
                        </a:lnTo>
                        <a:lnTo>
                          <a:pt x="41" y="0"/>
                        </a:lnTo>
                        <a:lnTo>
                          <a:pt x="47" y="0"/>
                        </a:lnTo>
                        <a:lnTo>
                          <a:pt x="38" y="28"/>
                        </a:lnTo>
                        <a:lnTo>
                          <a:pt x="30" y="28"/>
                        </a:lnTo>
                        <a:lnTo>
                          <a:pt x="24" y="7"/>
                        </a:lnTo>
                        <a:lnTo>
                          <a:pt x="18" y="28"/>
                        </a:lnTo>
                        <a:lnTo>
                          <a:pt x="10" y="28"/>
                        </a:lnTo>
                        <a:lnTo>
                          <a:pt x="0" y="0"/>
                        </a:lnTo>
                        <a:lnTo>
                          <a:pt x="7"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3" name="Freeform 37"/>
                  <p:cNvSpPr>
                    <a:spLocks/>
                  </p:cNvSpPr>
                  <p:nvPr/>
                </p:nvSpPr>
                <p:spPr bwMode="auto">
                  <a:xfrm>
                    <a:off x="1835150" y="869951"/>
                    <a:ext cx="12700" cy="12700"/>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2147483646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0 w 24"/>
                      <a:gd name="T21" fmla="*/ 2147483646 h 28"/>
                      <a:gd name="T22" fmla="*/ 2147483646 w 24"/>
                      <a:gd name="T23" fmla="*/ 0 h 28"/>
                      <a:gd name="T24" fmla="*/ 2147483646 w 24"/>
                      <a:gd name="T25" fmla="*/ 0 h 28"/>
                      <a:gd name="T26" fmla="*/ 2147483646 w 24"/>
                      <a:gd name="T27" fmla="*/ 2147483646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7" y="11"/>
                        </a:moveTo>
                        <a:lnTo>
                          <a:pt x="7" y="11"/>
                        </a:lnTo>
                        <a:lnTo>
                          <a:pt x="24" y="11"/>
                        </a:lnTo>
                        <a:lnTo>
                          <a:pt x="24" y="16"/>
                        </a:lnTo>
                        <a:lnTo>
                          <a:pt x="7" y="16"/>
                        </a:lnTo>
                        <a:cubicBezTo>
                          <a:pt x="7" y="21"/>
                          <a:pt x="9" y="23"/>
                          <a:pt x="14" y="23"/>
                        </a:cubicBezTo>
                        <a:lnTo>
                          <a:pt x="24" y="23"/>
                        </a:lnTo>
                        <a:lnTo>
                          <a:pt x="24" y="28"/>
                        </a:lnTo>
                        <a:lnTo>
                          <a:pt x="14" y="28"/>
                        </a:lnTo>
                        <a:cubicBezTo>
                          <a:pt x="10" y="28"/>
                          <a:pt x="7" y="28"/>
                          <a:pt x="4" y="26"/>
                        </a:cubicBezTo>
                        <a:cubicBezTo>
                          <a:pt x="1" y="23"/>
                          <a:pt x="0" y="20"/>
                          <a:pt x="0" y="15"/>
                        </a:cubicBezTo>
                        <a:cubicBezTo>
                          <a:pt x="0" y="5"/>
                          <a:pt x="4" y="0"/>
                          <a:pt x="14" y="0"/>
                        </a:cubicBezTo>
                        <a:lnTo>
                          <a:pt x="24" y="0"/>
                        </a:lnTo>
                        <a:lnTo>
                          <a:pt x="24" y="5"/>
                        </a:lnTo>
                        <a:lnTo>
                          <a:pt x="14" y="5"/>
                        </a:lnTo>
                        <a:cubicBezTo>
                          <a:pt x="9" y="5"/>
                          <a:pt x="7" y="7"/>
                          <a:pt x="7"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4" name="Freeform 38"/>
                  <p:cNvSpPr>
                    <a:spLocks/>
                  </p:cNvSpPr>
                  <p:nvPr/>
                </p:nvSpPr>
                <p:spPr bwMode="auto">
                  <a:xfrm>
                    <a:off x="1849438" y="869951"/>
                    <a:ext cx="3175" cy="12700"/>
                  </a:xfrm>
                  <a:custGeom>
                    <a:avLst/>
                    <a:gdLst>
                      <a:gd name="T0" fmla="*/ 0 w 7"/>
                      <a:gd name="T1" fmla="*/ 0 h 28"/>
                      <a:gd name="T2" fmla="*/ 0 w 7"/>
                      <a:gd name="T3" fmla="*/ 0 h 28"/>
                      <a:gd name="T4" fmla="*/ 2147483646 w 7"/>
                      <a:gd name="T5" fmla="*/ 0 h 28"/>
                      <a:gd name="T6" fmla="*/ 2147483646 w 7"/>
                      <a:gd name="T7" fmla="*/ 2147483646 h 28"/>
                      <a:gd name="T8" fmla="*/ 0 w 7"/>
                      <a:gd name="T9" fmla="*/ 2147483646 h 28"/>
                      <a:gd name="T10" fmla="*/ 0 w 7"/>
                      <a:gd name="T11" fmla="*/ 0 h 28"/>
                      <a:gd name="T12" fmla="*/ 0 60000 65536"/>
                      <a:gd name="T13" fmla="*/ 0 60000 65536"/>
                      <a:gd name="T14" fmla="*/ 0 60000 65536"/>
                      <a:gd name="T15" fmla="*/ 0 60000 65536"/>
                      <a:gd name="T16" fmla="*/ 0 60000 65536"/>
                      <a:gd name="T17" fmla="*/ 0 60000 65536"/>
                      <a:gd name="T18" fmla="*/ 0 w 7"/>
                      <a:gd name="T19" fmla="*/ 0 h 28"/>
                      <a:gd name="T20" fmla="*/ 7 w 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7" h="28">
                        <a:moveTo>
                          <a:pt x="0" y="0"/>
                        </a:moveTo>
                        <a:lnTo>
                          <a:pt x="0" y="0"/>
                        </a:lnTo>
                        <a:lnTo>
                          <a:pt x="7" y="0"/>
                        </a:lnTo>
                        <a:lnTo>
                          <a:pt x="7" y="28"/>
                        </a:lnTo>
                        <a:lnTo>
                          <a:pt x="0" y="2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5" name="Freeform 39"/>
                  <p:cNvSpPr>
                    <a:spLocks/>
                  </p:cNvSpPr>
                  <p:nvPr/>
                </p:nvSpPr>
                <p:spPr bwMode="auto">
                  <a:xfrm>
                    <a:off x="1725613" y="862013"/>
                    <a:ext cx="14288" cy="19050"/>
                  </a:xfrm>
                  <a:custGeom>
                    <a:avLst/>
                    <a:gdLst>
                      <a:gd name="T0" fmla="*/ 0 w 32"/>
                      <a:gd name="T1" fmla="*/ 2147483646 h 40"/>
                      <a:gd name="T2" fmla="*/ 0 w 32"/>
                      <a:gd name="T3" fmla="*/ 2147483646 h 40"/>
                      <a:gd name="T4" fmla="*/ 2147483646 w 32"/>
                      <a:gd name="T5" fmla="*/ 2147483646 h 40"/>
                      <a:gd name="T6" fmla="*/ 2147483646 w 32"/>
                      <a:gd name="T7" fmla="*/ 2147483646 h 40"/>
                      <a:gd name="T8" fmla="*/ 2147483646 w 32"/>
                      <a:gd name="T9" fmla="*/ 2147483646 h 40"/>
                      <a:gd name="T10" fmla="*/ 2147483646 w 32"/>
                      <a:gd name="T11" fmla="*/ 2147483646 h 40"/>
                      <a:gd name="T12" fmla="*/ 2147483646 w 32"/>
                      <a:gd name="T13" fmla="*/ 2147483646 h 40"/>
                      <a:gd name="T14" fmla="*/ 2147483646 w 32"/>
                      <a:gd name="T15" fmla="*/ 0 h 40"/>
                      <a:gd name="T16" fmla="*/ 0 w 32"/>
                      <a:gd name="T17" fmla="*/ 2147483646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40"/>
                      <a:gd name="T29" fmla="*/ 32 w 32"/>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40">
                        <a:moveTo>
                          <a:pt x="0" y="15"/>
                        </a:moveTo>
                        <a:lnTo>
                          <a:pt x="0" y="15"/>
                        </a:lnTo>
                        <a:cubicBezTo>
                          <a:pt x="1" y="20"/>
                          <a:pt x="5" y="23"/>
                          <a:pt x="5" y="23"/>
                        </a:cubicBezTo>
                        <a:cubicBezTo>
                          <a:pt x="11" y="30"/>
                          <a:pt x="27" y="38"/>
                          <a:pt x="31" y="40"/>
                        </a:cubicBezTo>
                        <a:cubicBezTo>
                          <a:pt x="31" y="40"/>
                          <a:pt x="31" y="40"/>
                          <a:pt x="31" y="40"/>
                        </a:cubicBezTo>
                        <a:cubicBezTo>
                          <a:pt x="31" y="40"/>
                          <a:pt x="32" y="40"/>
                          <a:pt x="32" y="39"/>
                        </a:cubicBezTo>
                        <a:cubicBezTo>
                          <a:pt x="21" y="17"/>
                          <a:pt x="7" y="0"/>
                          <a:pt x="7" y="0"/>
                        </a:cubicBezTo>
                        <a:cubicBezTo>
                          <a:pt x="7" y="0"/>
                          <a:pt x="0" y="7"/>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6" name="Freeform 40"/>
                  <p:cNvSpPr>
                    <a:spLocks/>
                  </p:cNvSpPr>
                  <p:nvPr/>
                </p:nvSpPr>
                <p:spPr bwMode="auto">
                  <a:xfrm>
                    <a:off x="1725613" y="884238"/>
                    <a:ext cx="12700" cy="4763"/>
                  </a:xfrm>
                  <a:custGeom>
                    <a:avLst/>
                    <a:gdLst>
                      <a:gd name="T0" fmla="*/ 0 w 27"/>
                      <a:gd name="T1" fmla="*/ 2147483646 h 10"/>
                      <a:gd name="T2" fmla="*/ 0 w 27"/>
                      <a:gd name="T3" fmla="*/ 2147483646 h 10"/>
                      <a:gd name="T4" fmla="*/ 2147483646 w 27"/>
                      <a:gd name="T5" fmla="*/ 2147483646 h 10"/>
                      <a:gd name="T6" fmla="*/ 2147483646 w 27"/>
                      <a:gd name="T7" fmla="*/ 0 h 10"/>
                      <a:gd name="T8" fmla="*/ 2147483646 w 27"/>
                      <a:gd name="T9" fmla="*/ 0 h 10"/>
                      <a:gd name="T10" fmla="*/ 2147483646 w 27"/>
                      <a:gd name="T11" fmla="*/ 0 h 10"/>
                      <a:gd name="T12" fmla="*/ 2147483646 w 27"/>
                      <a:gd name="T13" fmla="*/ 0 h 10"/>
                      <a:gd name="T14" fmla="*/ 0 w 27"/>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0"/>
                      <a:gd name="T26" fmla="*/ 27 w 27"/>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0">
                        <a:moveTo>
                          <a:pt x="0" y="1"/>
                        </a:moveTo>
                        <a:lnTo>
                          <a:pt x="0" y="1"/>
                        </a:lnTo>
                        <a:cubicBezTo>
                          <a:pt x="3" y="6"/>
                          <a:pt x="8" y="10"/>
                          <a:pt x="13" y="9"/>
                        </a:cubicBezTo>
                        <a:cubicBezTo>
                          <a:pt x="16" y="8"/>
                          <a:pt x="24" y="2"/>
                          <a:pt x="27" y="0"/>
                        </a:cubicBezTo>
                        <a:cubicBezTo>
                          <a:pt x="27" y="0"/>
                          <a:pt x="27" y="0"/>
                          <a:pt x="27" y="0"/>
                        </a:cubicBezTo>
                        <a:cubicBezTo>
                          <a:pt x="27" y="0"/>
                          <a:pt x="27" y="0"/>
                          <a:pt x="27"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7" name="Freeform 41"/>
                  <p:cNvSpPr>
                    <a:spLocks/>
                  </p:cNvSpPr>
                  <p:nvPr/>
                </p:nvSpPr>
                <p:spPr bwMode="auto">
                  <a:xfrm>
                    <a:off x="1722438" y="873126"/>
                    <a:ext cx="17463" cy="9525"/>
                  </a:xfrm>
                  <a:custGeom>
                    <a:avLst/>
                    <a:gdLst>
                      <a:gd name="T0" fmla="*/ 2147483646 w 37"/>
                      <a:gd name="T1" fmla="*/ 2147483646 h 21"/>
                      <a:gd name="T2" fmla="*/ 2147483646 w 37"/>
                      <a:gd name="T3" fmla="*/ 2147483646 h 21"/>
                      <a:gd name="T4" fmla="*/ 2147483646 w 37"/>
                      <a:gd name="T5" fmla="*/ 2147483646 h 21"/>
                      <a:gd name="T6" fmla="*/ 2147483646 w 37"/>
                      <a:gd name="T7" fmla="*/ 2147483646 h 21"/>
                      <a:gd name="T8" fmla="*/ 2147483646 w 37"/>
                      <a:gd name="T9" fmla="*/ 2147483646 h 21"/>
                      <a:gd name="T10" fmla="*/ 2147483646 w 37"/>
                      <a:gd name="T11" fmla="*/ 2147483646 h 21"/>
                      <a:gd name="T12" fmla="*/ 2147483646 w 37"/>
                      <a:gd name="T13" fmla="*/ 2147483646 h 21"/>
                      <a:gd name="T14" fmla="*/ 2147483646 w 37"/>
                      <a:gd name="T15" fmla="*/ 0 h 21"/>
                      <a:gd name="T16" fmla="*/ 2147483646 w 37"/>
                      <a:gd name="T17" fmla="*/ 2147483646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1"/>
                      <a:gd name="T29" fmla="*/ 37 w 37"/>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1">
                        <a:moveTo>
                          <a:pt x="3" y="12"/>
                        </a:moveTo>
                        <a:lnTo>
                          <a:pt x="3" y="12"/>
                        </a:lnTo>
                        <a:cubicBezTo>
                          <a:pt x="6" y="18"/>
                          <a:pt x="11" y="20"/>
                          <a:pt x="11" y="20"/>
                        </a:cubicBezTo>
                        <a:cubicBezTo>
                          <a:pt x="14" y="21"/>
                          <a:pt x="16" y="21"/>
                          <a:pt x="16" y="21"/>
                        </a:cubicBezTo>
                        <a:cubicBezTo>
                          <a:pt x="17" y="21"/>
                          <a:pt x="32" y="21"/>
                          <a:pt x="36" y="21"/>
                        </a:cubicBezTo>
                        <a:cubicBezTo>
                          <a:pt x="36" y="21"/>
                          <a:pt x="36" y="21"/>
                          <a:pt x="36" y="21"/>
                        </a:cubicBezTo>
                        <a:cubicBezTo>
                          <a:pt x="37" y="21"/>
                          <a:pt x="36" y="20"/>
                          <a:pt x="36" y="20"/>
                        </a:cubicBezTo>
                        <a:cubicBezTo>
                          <a:pt x="25" y="12"/>
                          <a:pt x="2" y="0"/>
                          <a:pt x="2" y="0"/>
                        </a:cubicBezTo>
                        <a:cubicBezTo>
                          <a:pt x="0" y="7"/>
                          <a:pt x="3" y="12"/>
                          <a:pt x="3"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8" name="Freeform 42"/>
                  <p:cNvSpPr>
                    <a:spLocks/>
                  </p:cNvSpPr>
                  <p:nvPr/>
                </p:nvSpPr>
                <p:spPr bwMode="auto">
                  <a:xfrm>
                    <a:off x="1733550" y="857251"/>
                    <a:ext cx="9525" cy="23813"/>
                  </a:xfrm>
                  <a:custGeom>
                    <a:avLst/>
                    <a:gdLst>
                      <a:gd name="T0" fmla="*/ 2147483646 w 22"/>
                      <a:gd name="T1" fmla="*/ 2147483646 h 49"/>
                      <a:gd name="T2" fmla="*/ 2147483646 w 22"/>
                      <a:gd name="T3" fmla="*/ 2147483646 h 49"/>
                      <a:gd name="T4" fmla="*/ 2147483646 w 22"/>
                      <a:gd name="T5" fmla="*/ 2147483646 h 49"/>
                      <a:gd name="T6" fmla="*/ 2147483646 w 22"/>
                      <a:gd name="T7" fmla="*/ 2147483646 h 49"/>
                      <a:gd name="T8" fmla="*/ 2147483646 w 22"/>
                      <a:gd name="T9" fmla="*/ 2147483646 h 49"/>
                      <a:gd name="T10" fmla="*/ 2147483646 w 22"/>
                      <a:gd name="T11" fmla="*/ 2147483646 h 49"/>
                      <a:gd name="T12" fmla="*/ 2147483646 w 22"/>
                      <a:gd name="T13" fmla="*/ 2147483646 h 49"/>
                      <a:gd name="T14" fmla="*/ 2147483646 w 22"/>
                      <a:gd name="T15" fmla="*/ 0 h 49"/>
                      <a:gd name="T16" fmla="*/ 2147483646 w 22"/>
                      <a:gd name="T17" fmla="*/ 214748364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9"/>
                      <a:gd name="T29" fmla="*/ 22 w 2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9">
                        <a:moveTo>
                          <a:pt x="10" y="1"/>
                        </a:moveTo>
                        <a:lnTo>
                          <a:pt x="10" y="1"/>
                        </a:lnTo>
                        <a:cubicBezTo>
                          <a:pt x="3" y="2"/>
                          <a:pt x="1" y="9"/>
                          <a:pt x="1" y="9"/>
                        </a:cubicBezTo>
                        <a:cubicBezTo>
                          <a:pt x="0" y="13"/>
                          <a:pt x="1" y="17"/>
                          <a:pt x="1" y="17"/>
                        </a:cubicBezTo>
                        <a:cubicBezTo>
                          <a:pt x="4" y="28"/>
                          <a:pt x="15" y="45"/>
                          <a:pt x="18" y="48"/>
                        </a:cubicBezTo>
                        <a:cubicBezTo>
                          <a:pt x="18" y="49"/>
                          <a:pt x="18" y="49"/>
                          <a:pt x="18" y="49"/>
                        </a:cubicBezTo>
                        <a:cubicBezTo>
                          <a:pt x="18" y="48"/>
                          <a:pt x="18" y="48"/>
                          <a:pt x="18" y="48"/>
                        </a:cubicBezTo>
                        <a:cubicBezTo>
                          <a:pt x="22" y="10"/>
                          <a:pt x="14" y="0"/>
                          <a:pt x="14" y="0"/>
                        </a:cubicBezTo>
                        <a:cubicBezTo>
                          <a:pt x="13" y="0"/>
                          <a:pt x="10" y="1"/>
                          <a:pt x="1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9" name="Freeform 43"/>
                  <p:cNvSpPr>
                    <a:spLocks/>
                  </p:cNvSpPr>
                  <p:nvPr/>
                </p:nvSpPr>
                <p:spPr bwMode="auto">
                  <a:xfrm>
                    <a:off x="1741488" y="857251"/>
                    <a:ext cx="11113" cy="23813"/>
                  </a:xfrm>
                  <a:custGeom>
                    <a:avLst/>
                    <a:gdLst>
                      <a:gd name="T0" fmla="*/ 2147483646 w 22"/>
                      <a:gd name="T1" fmla="*/ 2147483646 h 49"/>
                      <a:gd name="T2" fmla="*/ 2147483646 w 22"/>
                      <a:gd name="T3" fmla="*/ 2147483646 h 49"/>
                      <a:gd name="T4" fmla="*/ 2147483646 w 22"/>
                      <a:gd name="T5" fmla="*/ 2147483646 h 49"/>
                      <a:gd name="T6" fmla="*/ 2147483646 w 22"/>
                      <a:gd name="T7" fmla="*/ 2147483646 h 49"/>
                      <a:gd name="T8" fmla="*/ 2147483646 w 22"/>
                      <a:gd name="T9" fmla="*/ 2147483646 h 49"/>
                      <a:gd name="T10" fmla="*/ 2147483646 w 22"/>
                      <a:gd name="T11" fmla="*/ 2147483646 h 49"/>
                      <a:gd name="T12" fmla="*/ 2147483646 w 22"/>
                      <a:gd name="T13" fmla="*/ 2147483646 h 49"/>
                      <a:gd name="T14" fmla="*/ 2147483646 w 22"/>
                      <a:gd name="T15" fmla="*/ 2147483646 h 49"/>
                      <a:gd name="T16" fmla="*/ 2147483646 w 22"/>
                      <a:gd name="T17" fmla="*/ 0 h 49"/>
                      <a:gd name="T18" fmla="*/ 2147483646 w 22"/>
                      <a:gd name="T19" fmla="*/ 2147483646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49"/>
                      <a:gd name="T32" fmla="*/ 22 w 22"/>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49">
                        <a:moveTo>
                          <a:pt x="4" y="48"/>
                        </a:moveTo>
                        <a:lnTo>
                          <a:pt x="4" y="48"/>
                        </a:lnTo>
                        <a:cubicBezTo>
                          <a:pt x="4" y="48"/>
                          <a:pt x="4" y="48"/>
                          <a:pt x="4" y="48"/>
                        </a:cubicBezTo>
                        <a:cubicBezTo>
                          <a:pt x="4" y="49"/>
                          <a:pt x="4" y="48"/>
                          <a:pt x="4" y="48"/>
                        </a:cubicBezTo>
                        <a:cubicBezTo>
                          <a:pt x="7" y="45"/>
                          <a:pt x="18" y="28"/>
                          <a:pt x="21" y="17"/>
                        </a:cubicBezTo>
                        <a:cubicBezTo>
                          <a:pt x="21" y="17"/>
                          <a:pt x="22" y="12"/>
                          <a:pt x="21" y="9"/>
                        </a:cubicBezTo>
                        <a:cubicBezTo>
                          <a:pt x="21" y="9"/>
                          <a:pt x="19" y="2"/>
                          <a:pt x="12" y="1"/>
                        </a:cubicBezTo>
                        <a:cubicBezTo>
                          <a:pt x="12" y="1"/>
                          <a:pt x="10" y="0"/>
                          <a:pt x="8" y="0"/>
                        </a:cubicBezTo>
                        <a:cubicBezTo>
                          <a:pt x="8" y="0"/>
                          <a:pt x="0" y="10"/>
                          <a:pt x="4" y="4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0" name="Freeform 44"/>
                  <p:cNvSpPr>
                    <a:spLocks/>
                  </p:cNvSpPr>
                  <p:nvPr/>
                </p:nvSpPr>
                <p:spPr bwMode="auto">
                  <a:xfrm>
                    <a:off x="1746250" y="884238"/>
                    <a:ext cx="12700" cy="4763"/>
                  </a:xfrm>
                  <a:custGeom>
                    <a:avLst/>
                    <a:gdLst>
                      <a:gd name="T0" fmla="*/ 0 w 27"/>
                      <a:gd name="T1" fmla="*/ 0 h 11"/>
                      <a:gd name="T2" fmla="*/ 0 w 27"/>
                      <a:gd name="T3" fmla="*/ 0 h 11"/>
                      <a:gd name="T4" fmla="*/ 0 w 27"/>
                      <a:gd name="T5" fmla="*/ 0 h 11"/>
                      <a:gd name="T6" fmla="*/ 2147483646 w 27"/>
                      <a:gd name="T7" fmla="*/ 2147483646 h 11"/>
                      <a:gd name="T8" fmla="*/ 2147483646 w 27"/>
                      <a:gd name="T9" fmla="*/ 2147483646 h 11"/>
                      <a:gd name="T10" fmla="*/ 0 w 27"/>
                      <a:gd name="T11" fmla="*/ 0 h 11"/>
                      <a:gd name="T12" fmla="*/ 0 w 27"/>
                      <a:gd name="T13" fmla="*/ 0 h 11"/>
                      <a:gd name="T14" fmla="*/ 0 60000 65536"/>
                      <a:gd name="T15" fmla="*/ 0 60000 65536"/>
                      <a:gd name="T16" fmla="*/ 0 60000 65536"/>
                      <a:gd name="T17" fmla="*/ 0 60000 65536"/>
                      <a:gd name="T18" fmla="*/ 0 60000 65536"/>
                      <a:gd name="T19" fmla="*/ 0 60000 65536"/>
                      <a:gd name="T20" fmla="*/ 0 60000 65536"/>
                      <a:gd name="T21" fmla="*/ 0 w 27"/>
                      <a:gd name="T22" fmla="*/ 0 h 11"/>
                      <a:gd name="T23" fmla="*/ 27 w 2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1">
                        <a:moveTo>
                          <a:pt x="0" y="0"/>
                        </a:moveTo>
                        <a:lnTo>
                          <a:pt x="0" y="0"/>
                        </a:lnTo>
                        <a:cubicBezTo>
                          <a:pt x="0" y="0"/>
                          <a:pt x="0" y="0"/>
                          <a:pt x="0" y="0"/>
                        </a:cubicBezTo>
                        <a:cubicBezTo>
                          <a:pt x="3" y="2"/>
                          <a:pt x="10" y="8"/>
                          <a:pt x="14" y="9"/>
                        </a:cubicBezTo>
                        <a:cubicBezTo>
                          <a:pt x="14" y="9"/>
                          <a:pt x="21" y="11"/>
                          <a:pt x="27"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1" name="Freeform 45"/>
                  <p:cNvSpPr>
                    <a:spLocks/>
                  </p:cNvSpPr>
                  <p:nvPr/>
                </p:nvSpPr>
                <p:spPr bwMode="auto">
                  <a:xfrm>
                    <a:off x="1746250" y="873126"/>
                    <a:ext cx="17463" cy="9525"/>
                  </a:xfrm>
                  <a:custGeom>
                    <a:avLst/>
                    <a:gdLst>
                      <a:gd name="T0" fmla="*/ 2147483646 w 37"/>
                      <a:gd name="T1" fmla="*/ 2147483646 h 21"/>
                      <a:gd name="T2" fmla="*/ 2147483646 w 37"/>
                      <a:gd name="T3" fmla="*/ 2147483646 h 21"/>
                      <a:gd name="T4" fmla="*/ 2147483646 w 37"/>
                      <a:gd name="T5" fmla="*/ 2147483646 h 21"/>
                      <a:gd name="T6" fmla="*/ 2147483646 w 37"/>
                      <a:gd name="T7" fmla="*/ 2147483646 h 21"/>
                      <a:gd name="T8" fmla="*/ 2147483646 w 37"/>
                      <a:gd name="T9" fmla="*/ 2147483646 h 21"/>
                      <a:gd name="T10" fmla="*/ 2147483646 w 37"/>
                      <a:gd name="T11" fmla="*/ 2147483646 h 21"/>
                      <a:gd name="T12" fmla="*/ 2147483646 w 37"/>
                      <a:gd name="T13" fmla="*/ 2147483646 h 21"/>
                      <a:gd name="T14" fmla="*/ 2147483646 w 37"/>
                      <a:gd name="T15" fmla="*/ 2147483646 h 21"/>
                      <a:gd name="T16" fmla="*/ 2147483646 w 37"/>
                      <a:gd name="T17" fmla="*/ 0 h 21"/>
                      <a:gd name="T18" fmla="*/ 2147483646 w 37"/>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1"/>
                      <a:gd name="T32" fmla="*/ 37 w 3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1">
                        <a:moveTo>
                          <a:pt x="1" y="20"/>
                        </a:moveTo>
                        <a:lnTo>
                          <a:pt x="1" y="20"/>
                        </a:lnTo>
                        <a:cubicBezTo>
                          <a:pt x="1" y="20"/>
                          <a:pt x="0" y="20"/>
                          <a:pt x="1" y="21"/>
                        </a:cubicBezTo>
                        <a:cubicBezTo>
                          <a:pt x="1" y="21"/>
                          <a:pt x="1" y="21"/>
                          <a:pt x="1" y="21"/>
                        </a:cubicBezTo>
                        <a:cubicBezTo>
                          <a:pt x="5" y="21"/>
                          <a:pt x="21" y="21"/>
                          <a:pt x="21" y="21"/>
                        </a:cubicBezTo>
                        <a:cubicBezTo>
                          <a:pt x="21" y="21"/>
                          <a:pt x="23" y="21"/>
                          <a:pt x="26" y="20"/>
                        </a:cubicBezTo>
                        <a:cubicBezTo>
                          <a:pt x="26" y="20"/>
                          <a:pt x="32" y="18"/>
                          <a:pt x="34" y="12"/>
                        </a:cubicBezTo>
                        <a:cubicBezTo>
                          <a:pt x="34" y="12"/>
                          <a:pt x="37" y="6"/>
                          <a:pt x="35" y="0"/>
                        </a:cubicBezTo>
                        <a:cubicBezTo>
                          <a:pt x="35" y="0"/>
                          <a:pt x="12" y="12"/>
                          <a:pt x="1" y="2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2" name="Freeform 46"/>
                  <p:cNvSpPr>
                    <a:spLocks/>
                  </p:cNvSpPr>
                  <p:nvPr/>
                </p:nvSpPr>
                <p:spPr bwMode="auto">
                  <a:xfrm>
                    <a:off x="1744663" y="862013"/>
                    <a:ext cx="15875" cy="19050"/>
                  </a:xfrm>
                  <a:custGeom>
                    <a:avLst/>
                    <a:gdLst>
                      <a:gd name="T0" fmla="*/ 0 w 32"/>
                      <a:gd name="T1" fmla="*/ 2147483646 h 40"/>
                      <a:gd name="T2" fmla="*/ 0 w 32"/>
                      <a:gd name="T3" fmla="*/ 2147483646 h 40"/>
                      <a:gd name="T4" fmla="*/ 2147483646 w 32"/>
                      <a:gd name="T5" fmla="*/ 2147483646 h 40"/>
                      <a:gd name="T6" fmla="*/ 2147483646 w 32"/>
                      <a:gd name="T7" fmla="*/ 2147483646 h 40"/>
                      <a:gd name="T8" fmla="*/ 2147483646 w 32"/>
                      <a:gd name="T9" fmla="*/ 2147483646 h 40"/>
                      <a:gd name="T10" fmla="*/ 2147483646 w 32"/>
                      <a:gd name="T11" fmla="*/ 2147483646 h 40"/>
                      <a:gd name="T12" fmla="*/ 2147483646 w 32"/>
                      <a:gd name="T13" fmla="*/ 0 h 40"/>
                      <a:gd name="T14" fmla="*/ 0 w 32"/>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0"/>
                      <a:gd name="T26" fmla="*/ 32 w 3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0">
                        <a:moveTo>
                          <a:pt x="0" y="39"/>
                        </a:moveTo>
                        <a:lnTo>
                          <a:pt x="0" y="39"/>
                        </a:lnTo>
                        <a:cubicBezTo>
                          <a:pt x="0" y="39"/>
                          <a:pt x="0" y="39"/>
                          <a:pt x="1" y="40"/>
                        </a:cubicBezTo>
                        <a:cubicBezTo>
                          <a:pt x="1" y="40"/>
                          <a:pt x="1" y="40"/>
                          <a:pt x="1" y="40"/>
                        </a:cubicBezTo>
                        <a:cubicBezTo>
                          <a:pt x="5" y="38"/>
                          <a:pt x="21" y="30"/>
                          <a:pt x="27" y="23"/>
                        </a:cubicBezTo>
                        <a:cubicBezTo>
                          <a:pt x="27" y="23"/>
                          <a:pt x="31" y="20"/>
                          <a:pt x="32" y="15"/>
                        </a:cubicBezTo>
                        <a:cubicBezTo>
                          <a:pt x="32" y="7"/>
                          <a:pt x="25" y="0"/>
                          <a:pt x="25" y="0"/>
                        </a:cubicBezTo>
                        <a:cubicBezTo>
                          <a:pt x="25" y="0"/>
                          <a:pt x="11" y="17"/>
                          <a:pt x="0" y="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61" name="组合 660"/>
                <p:cNvGrpSpPr/>
                <p:nvPr/>
              </p:nvGrpSpPr>
              <p:grpSpPr>
                <a:xfrm>
                  <a:off x="3944083" y="3702495"/>
                  <a:ext cx="561410" cy="736600"/>
                  <a:chOff x="3944083" y="3702495"/>
                  <a:chExt cx="561410" cy="736600"/>
                </a:xfrm>
              </p:grpSpPr>
              <p:grpSp>
                <p:nvGrpSpPr>
                  <p:cNvPr id="662" name="组合 673"/>
                  <p:cNvGrpSpPr>
                    <a:grpSpLocks/>
                  </p:cNvGrpSpPr>
                  <p:nvPr/>
                </p:nvGrpSpPr>
                <p:grpSpPr bwMode="auto">
                  <a:xfrm>
                    <a:off x="3944083" y="3702495"/>
                    <a:ext cx="272900" cy="736600"/>
                    <a:chOff x="1211263" y="2133600"/>
                    <a:chExt cx="374650" cy="1011238"/>
                  </a:xfrm>
                </p:grpSpPr>
                <p:sp>
                  <p:nvSpPr>
                    <p:cNvPr id="802"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3"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4"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5"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6"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7"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8"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9"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0"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1"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2"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3"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4"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5"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6"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7"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8"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9"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0"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1"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2"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3"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4"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5"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6"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7"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8"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9"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0"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1"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2"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3"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4"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5"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6"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7"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8"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9"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0"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1"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2"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3"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4"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5"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6"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7"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8"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9"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0"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1"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2"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3"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4"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5"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6"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7"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8"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9"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0"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1"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2"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3"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4"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5"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6"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7"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8"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9"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0"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1"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2"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3"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4"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5"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6"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7"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8"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9"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0"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1"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2"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3"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4"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5"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6"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7"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8"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9"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0"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1"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2"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3"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4"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5"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6"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7"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8"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9"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0"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1"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2"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3"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4"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5"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6"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7"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8"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9"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0"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1"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2"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3"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4"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5"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6"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7"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8"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9"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0"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1"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2"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3"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4"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5"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6"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7"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8"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9"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0"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1"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2"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3"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4"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5"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6"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7"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8"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9"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63" name="组合 673"/>
                  <p:cNvGrpSpPr>
                    <a:grpSpLocks/>
                  </p:cNvGrpSpPr>
                  <p:nvPr/>
                </p:nvGrpSpPr>
                <p:grpSpPr bwMode="auto">
                  <a:xfrm>
                    <a:off x="4232593" y="3702495"/>
                    <a:ext cx="272900" cy="736600"/>
                    <a:chOff x="1211263" y="2133600"/>
                    <a:chExt cx="374650" cy="1011238"/>
                  </a:xfrm>
                </p:grpSpPr>
                <p:sp>
                  <p:nvSpPr>
                    <p:cNvPr id="664" name="Freeform 140"/>
                    <p:cNvSpPr>
                      <a:spLocks noEditPoints="1"/>
                    </p:cNvSpPr>
                    <p:nvPr/>
                  </p:nvSpPr>
                  <p:spPr bwMode="auto">
                    <a:xfrm>
                      <a:off x="1287463" y="2395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5" name="Freeform 141"/>
                    <p:cNvSpPr>
                      <a:spLocks noEditPoints="1"/>
                    </p:cNvSpPr>
                    <p:nvPr/>
                  </p:nvSpPr>
                  <p:spPr bwMode="auto">
                    <a:xfrm>
                      <a:off x="1287463" y="24463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6" name="Freeform 142"/>
                    <p:cNvSpPr>
                      <a:spLocks noEditPoints="1"/>
                    </p:cNvSpPr>
                    <p:nvPr/>
                  </p:nvSpPr>
                  <p:spPr bwMode="auto">
                    <a:xfrm>
                      <a:off x="1287463" y="24971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7" name="Freeform 143"/>
                    <p:cNvSpPr>
                      <a:spLocks noEditPoints="1"/>
                    </p:cNvSpPr>
                    <p:nvPr/>
                  </p:nvSpPr>
                  <p:spPr bwMode="auto">
                    <a:xfrm>
                      <a:off x="1287463" y="25479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8" name="Freeform 144"/>
                    <p:cNvSpPr>
                      <a:spLocks noEditPoints="1"/>
                    </p:cNvSpPr>
                    <p:nvPr/>
                  </p:nvSpPr>
                  <p:spPr bwMode="auto">
                    <a:xfrm>
                      <a:off x="1287463" y="265430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9" name="Freeform 145"/>
                    <p:cNvSpPr>
                      <a:spLocks noEditPoints="1"/>
                    </p:cNvSpPr>
                    <p:nvPr/>
                  </p:nvSpPr>
                  <p:spPr bwMode="auto">
                    <a:xfrm>
                      <a:off x="1287463" y="2703513"/>
                      <a:ext cx="223838" cy="50800"/>
                    </a:xfrm>
                    <a:custGeom>
                      <a:avLst/>
                      <a:gdLst>
                        <a:gd name="T0" fmla="*/ 2147483646 w 475"/>
                        <a:gd name="T1" fmla="*/ 2147483646 h 107"/>
                        <a:gd name="T2" fmla="*/ 2147483646 w 475"/>
                        <a:gd name="T3" fmla="*/ 2147483646 h 107"/>
                        <a:gd name="T4" fmla="*/ 2147483646 w 475"/>
                        <a:gd name="T5" fmla="*/ 2147483646 h 107"/>
                        <a:gd name="T6" fmla="*/ 2147483646 w 475"/>
                        <a:gd name="T7" fmla="*/ 2147483646 h 107"/>
                        <a:gd name="T8" fmla="*/ 2147483646 w 475"/>
                        <a:gd name="T9" fmla="*/ 2147483646 h 107"/>
                        <a:gd name="T10" fmla="*/ 2147483646 w 475"/>
                        <a:gd name="T11" fmla="*/ 2147483646 h 107"/>
                        <a:gd name="T12" fmla="*/ 2147483646 w 475"/>
                        <a:gd name="T13" fmla="*/ 2147483646 h 107"/>
                        <a:gd name="T14" fmla="*/ 2147483646 w 475"/>
                        <a:gd name="T15" fmla="*/ 2147483646 h 107"/>
                        <a:gd name="T16" fmla="*/ 0 w 475"/>
                        <a:gd name="T17" fmla="*/ 2147483646 h 107"/>
                        <a:gd name="T18" fmla="*/ 0 w 475"/>
                        <a:gd name="T19" fmla="*/ 0 h 107"/>
                        <a:gd name="T20" fmla="*/ 2147483646 w 475"/>
                        <a:gd name="T21" fmla="*/ 0 h 107"/>
                        <a:gd name="T22" fmla="*/ 2147483646 w 475"/>
                        <a:gd name="T23" fmla="*/ 2147483646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7"/>
                        <a:gd name="T38" fmla="*/ 475 w 475"/>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7">
                          <a:moveTo>
                            <a:pt x="2" y="105"/>
                          </a:moveTo>
                          <a:lnTo>
                            <a:pt x="2" y="105"/>
                          </a:lnTo>
                          <a:lnTo>
                            <a:pt x="473" y="105"/>
                          </a:lnTo>
                          <a:lnTo>
                            <a:pt x="473" y="2"/>
                          </a:lnTo>
                          <a:lnTo>
                            <a:pt x="2" y="2"/>
                          </a:lnTo>
                          <a:lnTo>
                            <a:pt x="2" y="105"/>
                          </a:lnTo>
                          <a:close/>
                          <a:moveTo>
                            <a:pt x="475" y="107"/>
                          </a:moveTo>
                          <a:lnTo>
                            <a:pt x="475" y="107"/>
                          </a:lnTo>
                          <a:lnTo>
                            <a:pt x="0" y="107"/>
                          </a:lnTo>
                          <a:lnTo>
                            <a:pt x="0" y="0"/>
                          </a:lnTo>
                          <a:lnTo>
                            <a:pt x="475" y="0"/>
                          </a:lnTo>
                          <a:lnTo>
                            <a:pt x="475" y="10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0" name="Freeform 146"/>
                    <p:cNvSpPr>
                      <a:spLocks noEditPoints="1"/>
                    </p:cNvSpPr>
                    <p:nvPr/>
                  </p:nvSpPr>
                  <p:spPr bwMode="auto">
                    <a:xfrm>
                      <a:off x="1287463" y="27527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1" name="Freeform 147"/>
                    <p:cNvSpPr>
                      <a:spLocks noEditPoints="1"/>
                    </p:cNvSpPr>
                    <p:nvPr/>
                  </p:nvSpPr>
                  <p:spPr bwMode="auto">
                    <a:xfrm>
                      <a:off x="1287463" y="2803526"/>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2" name="Freeform 148"/>
                    <p:cNvSpPr>
                      <a:spLocks noEditPoints="1"/>
                    </p:cNvSpPr>
                    <p:nvPr/>
                  </p:nvSpPr>
                  <p:spPr bwMode="auto">
                    <a:xfrm>
                      <a:off x="1287463" y="28527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3" name="Freeform 149"/>
                    <p:cNvSpPr>
                      <a:spLocks noEditPoints="1"/>
                    </p:cNvSpPr>
                    <p:nvPr/>
                  </p:nvSpPr>
                  <p:spPr bwMode="auto">
                    <a:xfrm>
                      <a:off x="1287463" y="2903538"/>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4" name="Freeform 150"/>
                    <p:cNvSpPr>
                      <a:spLocks noEditPoints="1"/>
                    </p:cNvSpPr>
                    <p:nvPr/>
                  </p:nvSpPr>
                  <p:spPr bwMode="auto">
                    <a:xfrm>
                      <a:off x="1287463" y="2952751"/>
                      <a:ext cx="223838" cy="50800"/>
                    </a:xfrm>
                    <a:custGeom>
                      <a:avLst/>
                      <a:gdLst>
                        <a:gd name="T0" fmla="*/ 2147483646 w 475"/>
                        <a:gd name="T1" fmla="*/ 2147483646 h 108"/>
                        <a:gd name="T2" fmla="*/ 2147483646 w 475"/>
                        <a:gd name="T3" fmla="*/ 2147483646 h 108"/>
                        <a:gd name="T4" fmla="*/ 2147483646 w 475"/>
                        <a:gd name="T5" fmla="*/ 2147483646 h 108"/>
                        <a:gd name="T6" fmla="*/ 2147483646 w 475"/>
                        <a:gd name="T7" fmla="*/ 2147483646 h 108"/>
                        <a:gd name="T8" fmla="*/ 2147483646 w 475"/>
                        <a:gd name="T9" fmla="*/ 2147483646 h 108"/>
                        <a:gd name="T10" fmla="*/ 2147483646 w 475"/>
                        <a:gd name="T11" fmla="*/ 2147483646 h 108"/>
                        <a:gd name="T12" fmla="*/ 2147483646 w 475"/>
                        <a:gd name="T13" fmla="*/ 2147483646 h 108"/>
                        <a:gd name="T14" fmla="*/ 2147483646 w 475"/>
                        <a:gd name="T15" fmla="*/ 2147483646 h 108"/>
                        <a:gd name="T16" fmla="*/ 0 w 475"/>
                        <a:gd name="T17" fmla="*/ 2147483646 h 108"/>
                        <a:gd name="T18" fmla="*/ 0 w 475"/>
                        <a:gd name="T19" fmla="*/ 0 h 108"/>
                        <a:gd name="T20" fmla="*/ 2147483646 w 475"/>
                        <a:gd name="T21" fmla="*/ 0 h 108"/>
                        <a:gd name="T22" fmla="*/ 2147483646 w 475"/>
                        <a:gd name="T23" fmla="*/ 2147483646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108"/>
                        <a:gd name="T38" fmla="*/ 475 w 475"/>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108">
                          <a:moveTo>
                            <a:pt x="2" y="106"/>
                          </a:moveTo>
                          <a:lnTo>
                            <a:pt x="2" y="106"/>
                          </a:lnTo>
                          <a:lnTo>
                            <a:pt x="473" y="106"/>
                          </a:lnTo>
                          <a:lnTo>
                            <a:pt x="473" y="2"/>
                          </a:lnTo>
                          <a:lnTo>
                            <a:pt x="2" y="2"/>
                          </a:lnTo>
                          <a:lnTo>
                            <a:pt x="2" y="106"/>
                          </a:lnTo>
                          <a:close/>
                          <a:moveTo>
                            <a:pt x="475" y="108"/>
                          </a:moveTo>
                          <a:lnTo>
                            <a:pt x="475" y="108"/>
                          </a:lnTo>
                          <a:lnTo>
                            <a:pt x="0" y="108"/>
                          </a:lnTo>
                          <a:lnTo>
                            <a:pt x="0" y="0"/>
                          </a:lnTo>
                          <a:lnTo>
                            <a:pt x="475" y="0"/>
                          </a:lnTo>
                          <a:lnTo>
                            <a:pt x="475" y="10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5" name="Freeform 151"/>
                    <p:cNvSpPr>
                      <a:spLocks noEditPoints="1"/>
                    </p:cNvSpPr>
                    <p:nvPr/>
                  </p:nvSpPr>
                  <p:spPr bwMode="auto">
                    <a:xfrm>
                      <a:off x="1285875" y="2595563"/>
                      <a:ext cx="228600" cy="33338"/>
                    </a:xfrm>
                    <a:custGeom>
                      <a:avLst/>
                      <a:gdLst>
                        <a:gd name="T0" fmla="*/ 2147483646 w 486"/>
                        <a:gd name="T1" fmla="*/ 2147483646 h 73"/>
                        <a:gd name="T2" fmla="*/ 2147483646 w 486"/>
                        <a:gd name="T3" fmla="*/ 2147483646 h 73"/>
                        <a:gd name="T4" fmla="*/ 2147483646 w 486"/>
                        <a:gd name="T5" fmla="*/ 2147483646 h 73"/>
                        <a:gd name="T6" fmla="*/ 2147483646 w 486"/>
                        <a:gd name="T7" fmla="*/ 2147483646 h 73"/>
                        <a:gd name="T8" fmla="*/ 2147483646 w 486"/>
                        <a:gd name="T9" fmla="*/ 2147483646 h 73"/>
                        <a:gd name="T10" fmla="*/ 2147483646 w 486"/>
                        <a:gd name="T11" fmla="*/ 2147483646 h 73"/>
                        <a:gd name="T12" fmla="*/ 2147483646 w 486"/>
                        <a:gd name="T13" fmla="*/ 2147483646 h 73"/>
                        <a:gd name="T14" fmla="*/ 2147483646 w 486"/>
                        <a:gd name="T15" fmla="*/ 2147483646 h 73"/>
                        <a:gd name="T16" fmla="*/ 0 w 486"/>
                        <a:gd name="T17" fmla="*/ 2147483646 h 73"/>
                        <a:gd name="T18" fmla="*/ 0 w 486"/>
                        <a:gd name="T19" fmla="*/ 0 h 73"/>
                        <a:gd name="T20" fmla="*/ 2147483646 w 486"/>
                        <a:gd name="T21" fmla="*/ 0 h 73"/>
                        <a:gd name="T22" fmla="*/ 2147483646 w 486"/>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3"/>
                        <a:gd name="T38" fmla="*/ 486 w 486"/>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3">
                          <a:moveTo>
                            <a:pt x="13" y="60"/>
                          </a:moveTo>
                          <a:lnTo>
                            <a:pt x="13" y="60"/>
                          </a:lnTo>
                          <a:lnTo>
                            <a:pt x="472" y="60"/>
                          </a:lnTo>
                          <a:lnTo>
                            <a:pt x="472" y="14"/>
                          </a:lnTo>
                          <a:lnTo>
                            <a:pt x="13" y="14"/>
                          </a:lnTo>
                          <a:lnTo>
                            <a:pt x="13" y="60"/>
                          </a:lnTo>
                          <a:close/>
                          <a:moveTo>
                            <a:pt x="486" y="73"/>
                          </a:moveTo>
                          <a:lnTo>
                            <a:pt x="486" y="73"/>
                          </a:lnTo>
                          <a:lnTo>
                            <a:pt x="0" y="73"/>
                          </a:lnTo>
                          <a:lnTo>
                            <a:pt x="0" y="0"/>
                          </a:lnTo>
                          <a:lnTo>
                            <a:pt x="486" y="0"/>
                          </a:lnTo>
                          <a:lnTo>
                            <a:pt x="486" y="7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6" name="Freeform 152"/>
                    <p:cNvSpPr>
                      <a:spLocks noEditPoints="1"/>
                    </p:cNvSpPr>
                    <p:nvPr/>
                  </p:nvSpPr>
                  <p:spPr bwMode="auto">
                    <a:xfrm>
                      <a:off x="1285875" y="2624138"/>
                      <a:ext cx="228600" cy="33338"/>
                    </a:xfrm>
                    <a:custGeom>
                      <a:avLst/>
                      <a:gdLst>
                        <a:gd name="T0" fmla="*/ 2147483646 w 486"/>
                        <a:gd name="T1" fmla="*/ 2147483646 h 72"/>
                        <a:gd name="T2" fmla="*/ 2147483646 w 486"/>
                        <a:gd name="T3" fmla="*/ 2147483646 h 72"/>
                        <a:gd name="T4" fmla="*/ 2147483646 w 486"/>
                        <a:gd name="T5" fmla="*/ 2147483646 h 72"/>
                        <a:gd name="T6" fmla="*/ 2147483646 w 486"/>
                        <a:gd name="T7" fmla="*/ 2147483646 h 72"/>
                        <a:gd name="T8" fmla="*/ 2147483646 w 486"/>
                        <a:gd name="T9" fmla="*/ 2147483646 h 72"/>
                        <a:gd name="T10" fmla="*/ 2147483646 w 486"/>
                        <a:gd name="T11" fmla="*/ 2147483646 h 72"/>
                        <a:gd name="T12" fmla="*/ 2147483646 w 486"/>
                        <a:gd name="T13" fmla="*/ 2147483646 h 72"/>
                        <a:gd name="T14" fmla="*/ 2147483646 w 486"/>
                        <a:gd name="T15" fmla="*/ 2147483646 h 72"/>
                        <a:gd name="T16" fmla="*/ 0 w 486"/>
                        <a:gd name="T17" fmla="*/ 2147483646 h 72"/>
                        <a:gd name="T18" fmla="*/ 0 w 486"/>
                        <a:gd name="T19" fmla="*/ 0 h 72"/>
                        <a:gd name="T20" fmla="*/ 2147483646 w 486"/>
                        <a:gd name="T21" fmla="*/ 0 h 72"/>
                        <a:gd name="T22" fmla="*/ 2147483646 w 486"/>
                        <a:gd name="T23" fmla="*/ 2147483646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
                        <a:gd name="T37" fmla="*/ 0 h 72"/>
                        <a:gd name="T38" fmla="*/ 486 w 486"/>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 h="72">
                          <a:moveTo>
                            <a:pt x="13" y="59"/>
                          </a:moveTo>
                          <a:lnTo>
                            <a:pt x="13" y="59"/>
                          </a:lnTo>
                          <a:lnTo>
                            <a:pt x="472" y="59"/>
                          </a:lnTo>
                          <a:lnTo>
                            <a:pt x="472" y="13"/>
                          </a:lnTo>
                          <a:lnTo>
                            <a:pt x="13" y="13"/>
                          </a:lnTo>
                          <a:lnTo>
                            <a:pt x="13" y="59"/>
                          </a:lnTo>
                          <a:close/>
                          <a:moveTo>
                            <a:pt x="486" y="72"/>
                          </a:moveTo>
                          <a:lnTo>
                            <a:pt x="486" y="72"/>
                          </a:lnTo>
                          <a:lnTo>
                            <a:pt x="0" y="72"/>
                          </a:lnTo>
                          <a:lnTo>
                            <a:pt x="0" y="0"/>
                          </a:lnTo>
                          <a:lnTo>
                            <a:pt x="486" y="0"/>
                          </a:lnTo>
                          <a:lnTo>
                            <a:pt x="486" y="7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7" name="Freeform 153"/>
                    <p:cNvSpPr>
                      <a:spLocks noEditPoints="1"/>
                    </p:cNvSpPr>
                    <p:nvPr/>
                  </p:nvSpPr>
                  <p:spPr bwMode="auto">
                    <a:xfrm>
                      <a:off x="1268413" y="2238376"/>
                      <a:ext cx="260350" cy="133350"/>
                    </a:xfrm>
                    <a:custGeom>
                      <a:avLst/>
                      <a:gdLst>
                        <a:gd name="T0" fmla="*/ 2147483646 w 552"/>
                        <a:gd name="T1" fmla="*/ 2147483646 h 283"/>
                        <a:gd name="T2" fmla="*/ 2147483646 w 552"/>
                        <a:gd name="T3" fmla="*/ 2147483646 h 283"/>
                        <a:gd name="T4" fmla="*/ 2147483646 w 552"/>
                        <a:gd name="T5" fmla="*/ 2147483646 h 283"/>
                        <a:gd name="T6" fmla="*/ 2147483646 w 552"/>
                        <a:gd name="T7" fmla="*/ 2147483646 h 283"/>
                        <a:gd name="T8" fmla="*/ 2147483646 w 552"/>
                        <a:gd name="T9" fmla="*/ 2147483646 h 283"/>
                        <a:gd name="T10" fmla="*/ 2147483646 w 552"/>
                        <a:gd name="T11" fmla="*/ 2147483646 h 283"/>
                        <a:gd name="T12" fmla="*/ 2147483646 w 552"/>
                        <a:gd name="T13" fmla="*/ 2147483646 h 283"/>
                        <a:gd name="T14" fmla="*/ 2147483646 w 552"/>
                        <a:gd name="T15" fmla="*/ 2147483646 h 283"/>
                        <a:gd name="T16" fmla="*/ 0 w 552"/>
                        <a:gd name="T17" fmla="*/ 2147483646 h 283"/>
                        <a:gd name="T18" fmla="*/ 0 w 552"/>
                        <a:gd name="T19" fmla="*/ 0 h 283"/>
                        <a:gd name="T20" fmla="*/ 2147483646 w 552"/>
                        <a:gd name="T21" fmla="*/ 0 h 283"/>
                        <a:gd name="T22" fmla="*/ 2147483646 w 552"/>
                        <a:gd name="T23" fmla="*/ 2147483646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283"/>
                        <a:gd name="T38" fmla="*/ 552 w 552"/>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283">
                          <a:moveTo>
                            <a:pt x="16" y="267"/>
                          </a:moveTo>
                          <a:lnTo>
                            <a:pt x="16" y="267"/>
                          </a:lnTo>
                          <a:lnTo>
                            <a:pt x="536" y="267"/>
                          </a:lnTo>
                          <a:lnTo>
                            <a:pt x="536" y="16"/>
                          </a:lnTo>
                          <a:lnTo>
                            <a:pt x="16" y="16"/>
                          </a:lnTo>
                          <a:lnTo>
                            <a:pt x="16" y="267"/>
                          </a:lnTo>
                          <a:close/>
                          <a:moveTo>
                            <a:pt x="552" y="283"/>
                          </a:moveTo>
                          <a:lnTo>
                            <a:pt x="552" y="283"/>
                          </a:lnTo>
                          <a:lnTo>
                            <a:pt x="0" y="283"/>
                          </a:lnTo>
                          <a:lnTo>
                            <a:pt x="0" y="0"/>
                          </a:lnTo>
                          <a:lnTo>
                            <a:pt x="552" y="0"/>
                          </a:lnTo>
                          <a:lnTo>
                            <a:pt x="552" y="28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8" name="Freeform 154"/>
                    <p:cNvSpPr>
                      <a:spLocks/>
                    </p:cNvSpPr>
                    <p:nvPr/>
                  </p:nvSpPr>
                  <p:spPr bwMode="auto">
                    <a:xfrm>
                      <a:off x="1211263" y="2178051"/>
                      <a:ext cx="374650" cy="946150"/>
                    </a:xfrm>
                    <a:custGeom>
                      <a:avLst/>
                      <a:gdLst>
                        <a:gd name="T0" fmla="*/ 2147483646 w 794"/>
                        <a:gd name="T1" fmla="*/ 2147483646 h 2010"/>
                        <a:gd name="T2" fmla="*/ 2147483646 w 794"/>
                        <a:gd name="T3" fmla="*/ 2147483646 h 2010"/>
                        <a:gd name="T4" fmla="*/ 2147483646 w 794"/>
                        <a:gd name="T5" fmla="*/ 2147483646 h 2010"/>
                        <a:gd name="T6" fmla="*/ 2147483646 w 794"/>
                        <a:gd name="T7" fmla="*/ 2147483646 h 2010"/>
                        <a:gd name="T8" fmla="*/ 2147483646 w 794"/>
                        <a:gd name="T9" fmla="*/ 2147483646 h 2010"/>
                        <a:gd name="T10" fmla="*/ 2147483646 w 794"/>
                        <a:gd name="T11" fmla="*/ 2147483646 h 2010"/>
                        <a:gd name="T12" fmla="*/ 2147483646 w 794"/>
                        <a:gd name="T13" fmla="*/ 2147483646 h 2010"/>
                        <a:gd name="T14" fmla="*/ 2147483646 w 794"/>
                        <a:gd name="T15" fmla="*/ 2147483646 h 2010"/>
                        <a:gd name="T16" fmla="*/ 2147483646 w 794"/>
                        <a:gd name="T17" fmla="*/ 2147483646 h 2010"/>
                        <a:gd name="T18" fmla="*/ 2147483646 w 794"/>
                        <a:gd name="T19" fmla="*/ 2147483646 h 2010"/>
                        <a:gd name="T20" fmla="*/ 2147483646 w 794"/>
                        <a:gd name="T21" fmla="*/ 2147483646 h 2010"/>
                        <a:gd name="T22" fmla="*/ 2147483646 w 794"/>
                        <a:gd name="T23" fmla="*/ 2147483646 h 2010"/>
                        <a:gd name="T24" fmla="*/ 0 w 794"/>
                        <a:gd name="T25" fmla="*/ 2147483646 h 2010"/>
                        <a:gd name="T26" fmla="*/ 0 w 794"/>
                        <a:gd name="T27" fmla="*/ 0 h 2010"/>
                        <a:gd name="T28" fmla="*/ 2147483646 w 794"/>
                        <a:gd name="T29" fmla="*/ 0 h 2010"/>
                        <a:gd name="T30" fmla="*/ 2147483646 w 794"/>
                        <a:gd name="T31" fmla="*/ 2147483646 h 20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4"/>
                        <a:gd name="T49" fmla="*/ 0 h 2010"/>
                        <a:gd name="T50" fmla="*/ 794 w 794"/>
                        <a:gd name="T51" fmla="*/ 2010 h 20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4" h="2010">
                          <a:moveTo>
                            <a:pt x="794" y="2010"/>
                          </a:moveTo>
                          <a:lnTo>
                            <a:pt x="794" y="2010"/>
                          </a:lnTo>
                          <a:lnTo>
                            <a:pt x="589" y="2010"/>
                          </a:lnTo>
                          <a:cubicBezTo>
                            <a:pt x="574" y="2010"/>
                            <a:pt x="562" y="1998"/>
                            <a:pt x="562" y="1983"/>
                          </a:cubicBezTo>
                          <a:cubicBezTo>
                            <a:pt x="562" y="1969"/>
                            <a:pt x="574" y="1957"/>
                            <a:pt x="589" y="1957"/>
                          </a:cubicBezTo>
                          <a:lnTo>
                            <a:pt x="741" y="1957"/>
                          </a:lnTo>
                          <a:lnTo>
                            <a:pt x="741" y="53"/>
                          </a:lnTo>
                          <a:lnTo>
                            <a:pt x="54" y="53"/>
                          </a:lnTo>
                          <a:lnTo>
                            <a:pt x="54" y="1957"/>
                          </a:lnTo>
                          <a:lnTo>
                            <a:pt x="363" y="1957"/>
                          </a:lnTo>
                          <a:cubicBezTo>
                            <a:pt x="377" y="1957"/>
                            <a:pt x="389" y="1969"/>
                            <a:pt x="389" y="1983"/>
                          </a:cubicBezTo>
                          <a:cubicBezTo>
                            <a:pt x="389" y="1998"/>
                            <a:pt x="377" y="2010"/>
                            <a:pt x="363" y="2010"/>
                          </a:cubicBezTo>
                          <a:lnTo>
                            <a:pt x="0" y="2010"/>
                          </a:lnTo>
                          <a:lnTo>
                            <a:pt x="0" y="0"/>
                          </a:lnTo>
                          <a:lnTo>
                            <a:pt x="794" y="0"/>
                          </a:lnTo>
                          <a:lnTo>
                            <a:pt x="794" y="201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9" name="Freeform 155"/>
                    <p:cNvSpPr>
                      <a:spLocks/>
                    </p:cNvSpPr>
                    <p:nvPr/>
                  </p:nvSpPr>
                  <p:spPr bwMode="auto">
                    <a:xfrm>
                      <a:off x="1270000"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0" name="Freeform 156"/>
                    <p:cNvSpPr>
                      <a:spLocks/>
                    </p:cNvSpPr>
                    <p:nvPr/>
                  </p:nvSpPr>
                  <p:spPr bwMode="auto">
                    <a:xfrm>
                      <a:off x="1246188"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1" name="Freeform 157"/>
                    <p:cNvSpPr>
                      <a:spLocks/>
                    </p:cNvSpPr>
                    <p:nvPr/>
                  </p:nvSpPr>
                  <p:spPr bwMode="auto">
                    <a:xfrm>
                      <a:off x="1522413" y="2393951"/>
                      <a:ext cx="6350" cy="658813"/>
                    </a:xfrm>
                    <a:custGeom>
                      <a:avLst/>
                      <a:gdLst>
                        <a:gd name="T0" fmla="*/ 2147483646 w 13"/>
                        <a:gd name="T1" fmla="*/ 2147483646 h 1399"/>
                        <a:gd name="T2" fmla="*/ 2147483646 w 13"/>
                        <a:gd name="T3" fmla="*/ 2147483646 h 1399"/>
                        <a:gd name="T4" fmla="*/ 0 w 13"/>
                        <a:gd name="T5" fmla="*/ 2147483646 h 1399"/>
                        <a:gd name="T6" fmla="*/ 0 w 13"/>
                        <a:gd name="T7" fmla="*/ 0 h 1399"/>
                        <a:gd name="T8" fmla="*/ 2147483646 w 13"/>
                        <a:gd name="T9" fmla="*/ 0 h 1399"/>
                        <a:gd name="T10" fmla="*/ 2147483646 w 13"/>
                        <a:gd name="T11" fmla="*/ 2147483646 h 1399"/>
                        <a:gd name="T12" fmla="*/ 0 60000 65536"/>
                        <a:gd name="T13" fmla="*/ 0 60000 65536"/>
                        <a:gd name="T14" fmla="*/ 0 60000 65536"/>
                        <a:gd name="T15" fmla="*/ 0 60000 65536"/>
                        <a:gd name="T16" fmla="*/ 0 60000 65536"/>
                        <a:gd name="T17" fmla="*/ 0 60000 65536"/>
                        <a:gd name="T18" fmla="*/ 0 w 13"/>
                        <a:gd name="T19" fmla="*/ 0 h 1399"/>
                        <a:gd name="T20" fmla="*/ 13 w 13"/>
                        <a:gd name="T21" fmla="*/ 1399 h 1399"/>
                      </a:gdLst>
                      <a:ahLst/>
                      <a:cxnLst>
                        <a:cxn ang="T12">
                          <a:pos x="T0" y="T1"/>
                        </a:cxn>
                        <a:cxn ang="T13">
                          <a:pos x="T2" y="T3"/>
                        </a:cxn>
                        <a:cxn ang="T14">
                          <a:pos x="T4" y="T5"/>
                        </a:cxn>
                        <a:cxn ang="T15">
                          <a:pos x="T6" y="T7"/>
                        </a:cxn>
                        <a:cxn ang="T16">
                          <a:pos x="T8" y="T9"/>
                        </a:cxn>
                        <a:cxn ang="T17">
                          <a:pos x="T10" y="T11"/>
                        </a:cxn>
                      </a:cxnLst>
                      <a:rect l="T18" t="T19" r="T20" b="T21"/>
                      <a:pathLst>
                        <a:path w="13" h="1399">
                          <a:moveTo>
                            <a:pt x="13" y="1399"/>
                          </a:moveTo>
                          <a:lnTo>
                            <a:pt x="13" y="1399"/>
                          </a:lnTo>
                          <a:lnTo>
                            <a:pt x="0" y="1399"/>
                          </a:lnTo>
                          <a:lnTo>
                            <a:pt x="0" y="0"/>
                          </a:lnTo>
                          <a:lnTo>
                            <a:pt x="13" y="0"/>
                          </a:lnTo>
                          <a:lnTo>
                            <a:pt x="13" y="139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2" name="Freeform 158"/>
                    <p:cNvSpPr>
                      <a:spLocks/>
                    </p:cNvSpPr>
                    <p:nvPr/>
                  </p:nvSpPr>
                  <p:spPr bwMode="auto">
                    <a:xfrm>
                      <a:off x="1539875" y="2190751"/>
                      <a:ext cx="12700" cy="920750"/>
                    </a:xfrm>
                    <a:custGeom>
                      <a:avLst/>
                      <a:gdLst>
                        <a:gd name="T0" fmla="*/ 2147483646 w 27"/>
                        <a:gd name="T1" fmla="*/ 2147483646 h 1956"/>
                        <a:gd name="T2" fmla="*/ 2147483646 w 27"/>
                        <a:gd name="T3" fmla="*/ 2147483646 h 1956"/>
                        <a:gd name="T4" fmla="*/ 0 w 27"/>
                        <a:gd name="T5" fmla="*/ 2147483646 h 1956"/>
                        <a:gd name="T6" fmla="*/ 0 w 27"/>
                        <a:gd name="T7" fmla="*/ 0 h 1956"/>
                        <a:gd name="T8" fmla="*/ 2147483646 w 27"/>
                        <a:gd name="T9" fmla="*/ 0 h 1956"/>
                        <a:gd name="T10" fmla="*/ 2147483646 w 27"/>
                        <a:gd name="T11" fmla="*/ 2147483646 h 1956"/>
                        <a:gd name="T12" fmla="*/ 0 60000 65536"/>
                        <a:gd name="T13" fmla="*/ 0 60000 65536"/>
                        <a:gd name="T14" fmla="*/ 0 60000 65536"/>
                        <a:gd name="T15" fmla="*/ 0 60000 65536"/>
                        <a:gd name="T16" fmla="*/ 0 60000 65536"/>
                        <a:gd name="T17" fmla="*/ 0 60000 65536"/>
                        <a:gd name="T18" fmla="*/ 0 w 27"/>
                        <a:gd name="T19" fmla="*/ 0 h 1956"/>
                        <a:gd name="T20" fmla="*/ 27 w 27"/>
                        <a:gd name="T21" fmla="*/ 1956 h 1956"/>
                      </a:gdLst>
                      <a:ahLst/>
                      <a:cxnLst>
                        <a:cxn ang="T12">
                          <a:pos x="T0" y="T1"/>
                        </a:cxn>
                        <a:cxn ang="T13">
                          <a:pos x="T2" y="T3"/>
                        </a:cxn>
                        <a:cxn ang="T14">
                          <a:pos x="T4" y="T5"/>
                        </a:cxn>
                        <a:cxn ang="T15">
                          <a:pos x="T6" y="T7"/>
                        </a:cxn>
                        <a:cxn ang="T16">
                          <a:pos x="T8" y="T9"/>
                        </a:cxn>
                        <a:cxn ang="T17">
                          <a:pos x="T10" y="T11"/>
                        </a:cxn>
                      </a:cxnLst>
                      <a:rect l="T18" t="T19" r="T20" b="T21"/>
                      <a:pathLst>
                        <a:path w="27" h="1956">
                          <a:moveTo>
                            <a:pt x="27" y="1956"/>
                          </a:moveTo>
                          <a:lnTo>
                            <a:pt x="27" y="1956"/>
                          </a:lnTo>
                          <a:lnTo>
                            <a:pt x="0" y="1956"/>
                          </a:lnTo>
                          <a:lnTo>
                            <a:pt x="0" y="0"/>
                          </a:lnTo>
                          <a:lnTo>
                            <a:pt x="27" y="0"/>
                          </a:lnTo>
                          <a:lnTo>
                            <a:pt x="27" y="195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3" name="Freeform 159"/>
                    <p:cNvSpPr>
                      <a:spLocks/>
                    </p:cNvSpPr>
                    <p:nvPr/>
                  </p:nvSpPr>
                  <p:spPr bwMode="auto">
                    <a:xfrm>
                      <a:off x="1252538" y="2212976"/>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4" name="Freeform 160"/>
                    <p:cNvSpPr>
                      <a:spLocks/>
                    </p:cNvSpPr>
                    <p:nvPr/>
                  </p:nvSpPr>
                  <p:spPr bwMode="auto">
                    <a:xfrm>
                      <a:off x="1252538" y="3046413"/>
                      <a:ext cx="293688" cy="12700"/>
                    </a:xfrm>
                    <a:custGeom>
                      <a:avLst/>
                      <a:gdLst>
                        <a:gd name="T0" fmla="*/ 2147483646 w 625"/>
                        <a:gd name="T1" fmla="*/ 2147483646 h 27"/>
                        <a:gd name="T2" fmla="*/ 2147483646 w 625"/>
                        <a:gd name="T3" fmla="*/ 2147483646 h 27"/>
                        <a:gd name="T4" fmla="*/ 0 w 625"/>
                        <a:gd name="T5" fmla="*/ 2147483646 h 27"/>
                        <a:gd name="T6" fmla="*/ 0 w 625"/>
                        <a:gd name="T7" fmla="*/ 0 h 27"/>
                        <a:gd name="T8" fmla="*/ 2147483646 w 625"/>
                        <a:gd name="T9" fmla="*/ 0 h 27"/>
                        <a:gd name="T10" fmla="*/ 2147483646 w 625"/>
                        <a:gd name="T11" fmla="*/ 2147483646 h 27"/>
                        <a:gd name="T12" fmla="*/ 0 60000 65536"/>
                        <a:gd name="T13" fmla="*/ 0 60000 65536"/>
                        <a:gd name="T14" fmla="*/ 0 60000 65536"/>
                        <a:gd name="T15" fmla="*/ 0 60000 65536"/>
                        <a:gd name="T16" fmla="*/ 0 60000 65536"/>
                        <a:gd name="T17" fmla="*/ 0 60000 65536"/>
                        <a:gd name="T18" fmla="*/ 0 w 625"/>
                        <a:gd name="T19" fmla="*/ 0 h 27"/>
                        <a:gd name="T20" fmla="*/ 625 w 62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625" h="27">
                          <a:moveTo>
                            <a:pt x="625" y="27"/>
                          </a:moveTo>
                          <a:lnTo>
                            <a:pt x="625" y="27"/>
                          </a:lnTo>
                          <a:lnTo>
                            <a:pt x="0" y="27"/>
                          </a:lnTo>
                          <a:lnTo>
                            <a:pt x="0" y="0"/>
                          </a:lnTo>
                          <a:lnTo>
                            <a:pt x="625" y="0"/>
                          </a:lnTo>
                          <a:lnTo>
                            <a:pt x="625"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5" name="Freeform 161"/>
                    <p:cNvSpPr>
                      <a:spLocks/>
                    </p:cNvSpPr>
                    <p:nvPr/>
                  </p:nvSpPr>
                  <p:spPr bwMode="auto">
                    <a:xfrm>
                      <a:off x="1273175" y="29797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6" name="Freeform 162"/>
                    <p:cNvSpPr>
                      <a:spLocks/>
                    </p:cNvSpPr>
                    <p:nvPr/>
                  </p:nvSpPr>
                  <p:spPr bwMode="auto">
                    <a:xfrm>
                      <a:off x="1273175" y="2878138"/>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7" name="Freeform 163"/>
                    <p:cNvSpPr>
                      <a:spLocks/>
                    </p:cNvSpPr>
                    <p:nvPr/>
                  </p:nvSpPr>
                  <p:spPr bwMode="auto">
                    <a:xfrm>
                      <a:off x="1273175" y="2774951"/>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8" name="Freeform 164"/>
                    <p:cNvSpPr>
                      <a:spLocks/>
                    </p:cNvSpPr>
                    <p:nvPr/>
                  </p:nvSpPr>
                  <p:spPr bwMode="auto">
                    <a:xfrm>
                      <a:off x="1273175" y="2671763"/>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9" name="Freeform 165"/>
                    <p:cNvSpPr>
                      <a:spLocks/>
                    </p:cNvSpPr>
                    <p:nvPr/>
                  </p:nvSpPr>
                  <p:spPr bwMode="auto">
                    <a:xfrm>
                      <a:off x="1273175" y="2524126"/>
                      <a:ext cx="14288" cy="6350"/>
                    </a:xfrm>
                    <a:custGeom>
                      <a:avLst/>
                      <a:gdLst>
                        <a:gd name="T0" fmla="*/ 2147483646 w 32"/>
                        <a:gd name="T1" fmla="*/ 2147483646 h 13"/>
                        <a:gd name="T2" fmla="*/ 2147483646 w 32"/>
                        <a:gd name="T3" fmla="*/ 2147483646 h 13"/>
                        <a:gd name="T4" fmla="*/ 0 w 32"/>
                        <a:gd name="T5" fmla="*/ 2147483646 h 13"/>
                        <a:gd name="T6" fmla="*/ 0 w 32"/>
                        <a:gd name="T7" fmla="*/ 0 h 13"/>
                        <a:gd name="T8" fmla="*/ 2147483646 w 32"/>
                        <a:gd name="T9" fmla="*/ 0 h 13"/>
                        <a:gd name="T10" fmla="*/ 2147483646 w 32"/>
                        <a:gd name="T11" fmla="*/ 2147483646 h 13"/>
                        <a:gd name="T12" fmla="*/ 0 60000 65536"/>
                        <a:gd name="T13" fmla="*/ 0 60000 65536"/>
                        <a:gd name="T14" fmla="*/ 0 60000 65536"/>
                        <a:gd name="T15" fmla="*/ 0 60000 65536"/>
                        <a:gd name="T16" fmla="*/ 0 60000 65536"/>
                        <a:gd name="T17" fmla="*/ 0 60000 65536"/>
                        <a:gd name="T18" fmla="*/ 0 w 32"/>
                        <a:gd name="T19" fmla="*/ 0 h 13"/>
                        <a:gd name="T20" fmla="*/ 32 w 3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2" h="13">
                          <a:moveTo>
                            <a:pt x="32" y="13"/>
                          </a:moveTo>
                          <a:lnTo>
                            <a:pt x="32" y="13"/>
                          </a:lnTo>
                          <a:lnTo>
                            <a:pt x="0" y="13"/>
                          </a:lnTo>
                          <a:lnTo>
                            <a:pt x="0" y="0"/>
                          </a:lnTo>
                          <a:lnTo>
                            <a:pt x="32" y="0"/>
                          </a:lnTo>
                          <a:lnTo>
                            <a:pt x="32"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0" name="Freeform 166"/>
                    <p:cNvSpPr>
                      <a:spLocks/>
                    </p:cNvSpPr>
                    <p:nvPr/>
                  </p:nvSpPr>
                  <p:spPr bwMode="auto">
                    <a:xfrm>
                      <a:off x="1273175" y="2427288"/>
                      <a:ext cx="14288" cy="6350"/>
                    </a:xfrm>
                    <a:custGeom>
                      <a:avLst/>
                      <a:gdLst>
                        <a:gd name="T0" fmla="*/ 2147483646 w 32"/>
                        <a:gd name="T1" fmla="*/ 2147483646 h 14"/>
                        <a:gd name="T2" fmla="*/ 2147483646 w 32"/>
                        <a:gd name="T3" fmla="*/ 2147483646 h 14"/>
                        <a:gd name="T4" fmla="*/ 0 w 32"/>
                        <a:gd name="T5" fmla="*/ 2147483646 h 14"/>
                        <a:gd name="T6" fmla="*/ 0 w 32"/>
                        <a:gd name="T7" fmla="*/ 0 h 14"/>
                        <a:gd name="T8" fmla="*/ 2147483646 w 32"/>
                        <a:gd name="T9" fmla="*/ 0 h 14"/>
                        <a:gd name="T10" fmla="*/ 2147483646 w 32"/>
                        <a:gd name="T11" fmla="*/ 2147483646 h 14"/>
                        <a:gd name="T12" fmla="*/ 0 60000 65536"/>
                        <a:gd name="T13" fmla="*/ 0 60000 65536"/>
                        <a:gd name="T14" fmla="*/ 0 60000 65536"/>
                        <a:gd name="T15" fmla="*/ 0 60000 65536"/>
                        <a:gd name="T16" fmla="*/ 0 60000 65536"/>
                        <a:gd name="T17" fmla="*/ 0 60000 65536"/>
                        <a:gd name="T18" fmla="*/ 0 w 32"/>
                        <a:gd name="T19" fmla="*/ 0 h 14"/>
                        <a:gd name="T20" fmla="*/ 32 w 3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32" h="14">
                          <a:moveTo>
                            <a:pt x="32" y="14"/>
                          </a:moveTo>
                          <a:lnTo>
                            <a:pt x="32" y="14"/>
                          </a:lnTo>
                          <a:lnTo>
                            <a:pt x="0" y="14"/>
                          </a:lnTo>
                          <a:lnTo>
                            <a:pt x="0" y="0"/>
                          </a:lnTo>
                          <a:lnTo>
                            <a:pt x="32" y="0"/>
                          </a:lnTo>
                          <a:lnTo>
                            <a:pt x="32" y="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1" name="Freeform 167"/>
                    <p:cNvSpPr>
                      <a:spLocks/>
                    </p:cNvSpPr>
                    <p:nvPr/>
                  </p:nvSpPr>
                  <p:spPr bwMode="auto">
                    <a:xfrm>
                      <a:off x="1273175" y="29511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2" name="Freeform 168"/>
                    <p:cNvSpPr>
                      <a:spLocks/>
                    </p:cNvSpPr>
                    <p:nvPr/>
                  </p:nvSpPr>
                  <p:spPr bwMode="auto">
                    <a:xfrm>
                      <a:off x="1273175" y="2851151"/>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3" name="Freeform 169"/>
                    <p:cNvSpPr>
                      <a:spLocks/>
                    </p:cNvSpPr>
                    <p:nvPr/>
                  </p:nvSpPr>
                  <p:spPr bwMode="auto">
                    <a:xfrm>
                      <a:off x="1273175" y="2751138"/>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4" name="Freeform 170"/>
                    <p:cNvSpPr>
                      <a:spLocks/>
                    </p:cNvSpPr>
                    <p:nvPr/>
                  </p:nvSpPr>
                  <p:spPr bwMode="auto">
                    <a:xfrm>
                      <a:off x="1273175" y="24939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5" name="Freeform 171"/>
                    <p:cNvSpPr>
                      <a:spLocks/>
                    </p:cNvSpPr>
                    <p:nvPr/>
                  </p:nvSpPr>
                  <p:spPr bwMode="auto">
                    <a:xfrm>
                      <a:off x="1270000" y="2392363"/>
                      <a:ext cx="257175" cy="6350"/>
                    </a:xfrm>
                    <a:custGeom>
                      <a:avLst/>
                      <a:gdLst>
                        <a:gd name="T0" fmla="*/ 2147483646 w 549"/>
                        <a:gd name="T1" fmla="*/ 2147483646 h 13"/>
                        <a:gd name="T2" fmla="*/ 2147483646 w 549"/>
                        <a:gd name="T3" fmla="*/ 2147483646 h 13"/>
                        <a:gd name="T4" fmla="*/ 0 w 549"/>
                        <a:gd name="T5" fmla="*/ 2147483646 h 13"/>
                        <a:gd name="T6" fmla="*/ 0 w 549"/>
                        <a:gd name="T7" fmla="*/ 0 h 13"/>
                        <a:gd name="T8" fmla="*/ 2147483646 w 549"/>
                        <a:gd name="T9" fmla="*/ 0 h 13"/>
                        <a:gd name="T10" fmla="*/ 2147483646 w 549"/>
                        <a:gd name="T11" fmla="*/ 2147483646 h 13"/>
                        <a:gd name="T12" fmla="*/ 0 60000 65536"/>
                        <a:gd name="T13" fmla="*/ 0 60000 65536"/>
                        <a:gd name="T14" fmla="*/ 0 60000 65536"/>
                        <a:gd name="T15" fmla="*/ 0 60000 65536"/>
                        <a:gd name="T16" fmla="*/ 0 60000 65536"/>
                        <a:gd name="T17" fmla="*/ 0 60000 65536"/>
                        <a:gd name="T18" fmla="*/ 0 w 549"/>
                        <a:gd name="T19" fmla="*/ 0 h 13"/>
                        <a:gd name="T20" fmla="*/ 549 w 5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49" h="13">
                          <a:moveTo>
                            <a:pt x="549" y="13"/>
                          </a:moveTo>
                          <a:lnTo>
                            <a:pt x="549" y="13"/>
                          </a:lnTo>
                          <a:lnTo>
                            <a:pt x="0" y="13"/>
                          </a:lnTo>
                          <a:lnTo>
                            <a:pt x="0" y="0"/>
                          </a:lnTo>
                          <a:lnTo>
                            <a:pt x="549" y="0"/>
                          </a:lnTo>
                          <a:lnTo>
                            <a:pt x="549"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6" name="Freeform 172"/>
                    <p:cNvSpPr>
                      <a:spLocks/>
                    </p:cNvSpPr>
                    <p:nvPr/>
                  </p:nvSpPr>
                  <p:spPr bwMode="auto">
                    <a:xfrm>
                      <a:off x="1273175" y="2651126"/>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7" name="Freeform 173"/>
                    <p:cNvSpPr>
                      <a:spLocks/>
                    </p:cNvSpPr>
                    <p:nvPr/>
                  </p:nvSpPr>
                  <p:spPr bwMode="auto">
                    <a:xfrm>
                      <a:off x="1273175" y="2595563"/>
                      <a:ext cx="250825" cy="6350"/>
                    </a:xfrm>
                    <a:custGeom>
                      <a:avLst/>
                      <a:gdLst>
                        <a:gd name="T0" fmla="*/ 2147483646 w 536"/>
                        <a:gd name="T1" fmla="*/ 2147483646 h 13"/>
                        <a:gd name="T2" fmla="*/ 2147483646 w 536"/>
                        <a:gd name="T3" fmla="*/ 2147483646 h 13"/>
                        <a:gd name="T4" fmla="*/ 0 w 536"/>
                        <a:gd name="T5" fmla="*/ 2147483646 h 13"/>
                        <a:gd name="T6" fmla="*/ 0 w 536"/>
                        <a:gd name="T7" fmla="*/ 0 h 13"/>
                        <a:gd name="T8" fmla="*/ 2147483646 w 536"/>
                        <a:gd name="T9" fmla="*/ 0 h 13"/>
                        <a:gd name="T10" fmla="*/ 2147483646 w 536"/>
                        <a:gd name="T11" fmla="*/ 2147483646 h 13"/>
                        <a:gd name="T12" fmla="*/ 0 60000 65536"/>
                        <a:gd name="T13" fmla="*/ 0 60000 65536"/>
                        <a:gd name="T14" fmla="*/ 0 60000 65536"/>
                        <a:gd name="T15" fmla="*/ 0 60000 65536"/>
                        <a:gd name="T16" fmla="*/ 0 60000 65536"/>
                        <a:gd name="T17" fmla="*/ 0 60000 65536"/>
                        <a:gd name="T18" fmla="*/ 0 w 536"/>
                        <a:gd name="T19" fmla="*/ 0 h 13"/>
                        <a:gd name="T20" fmla="*/ 536 w 5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36" h="13">
                          <a:moveTo>
                            <a:pt x="536" y="13"/>
                          </a:moveTo>
                          <a:lnTo>
                            <a:pt x="536" y="13"/>
                          </a:lnTo>
                          <a:lnTo>
                            <a:pt x="0" y="13"/>
                          </a:lnTo>
                          <a:lnTo>
                            <a:pt x="0" y="0"/>
                          </a:lnTo>
                          <a:lnTo>
                            <a:pt x="536" y="0"/>
                          </a:lnTo>
                          <a:lnTo>
                            <a:pt x="536" y="1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8" name="Freeform 174"/>
                    <p:cNvSpPr>
                      <a:spLocks/>
                    </p:cNvSpPr>
                    <p:nvPr/>
                  </p:nvSpPr>
                  <p:spPr bwMode="auto">
                    <a:xfrm>
                      <a:off x="1385888"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0 h 21"/>
                        <a:gd name="T8" fmla="*/ 2147483646 w 20"/>
                        <a:gd name="T9" fmla="*/ 0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8"/>
                          </a:moveTo>
                          <a:lnTo>
                            <a:pt x="5" y="8"/>
                          </a:lnTo>
                          <a:lnTo>
                            <a:pt x="15" y="8"/>
                          </a:lnTo>
                          <a:lnTo>
                            <a:pt x="15" y="0"/>
                          </a:lnTo>
                          <a:lnTo>
                            <a:pt x="20" y="0"/>
                          </a:lnTo>
                          <a:lnTo>
                            <a:pt x="20" y="21"/>
                          </a:lnTo>
                          <a:lnTo>
                            <a:pt x="15" y="21"/>
                          </a:lnTo>
                          <a:lnTo>
                            <a:pt x="15" y="12"/>
                          </a:lnTo>
                          <a:lnTo>
                            <a:pt x="5" y="12"/>
                          </a:lnTo>
                          <a:lnTo>
                            <a:pt x="5" y="21"/>
                          </a:lnTo>
                          <a:lnTo>
                            <a:pt x="0" y="21"/>
                          </a:lnTo>
                          <a:lnTo>
                            <a:pt x="0" y="0"/>
                          </a:lnTo>
                          <a:lnTo>
                            <a:pt x="5" y="0"/>
                          </a:lnTo>
                          <a:lnTo>
                            <a:pt x="5" y="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9" name="Freeform 175"/>
                    <p:cNvSpPr>
                      <a:spLocks/>
                    </p:cNvSpPr>
                    <p:nvPr/>
                  </p:nvSpPr>
                  <p:spPr bwMode="auto">
                    <a:xfrm>
                      <a:off x="1397000" y="2303463"/>
                      <a:ext cx="9525" cy="9525"/>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0 h 21"/>
                        <a:gd name="T10" fmla="*/ 2147483646 w 20"/>
                        <a:gd name="T11" fmla="*/ 0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0 h 21"/>
                        <a:gd name="T24" fmla="*/ 2147483646 w 20"/>
                        <a:gd name="T25" fmla="*/ 0 h 21"/>
                        <a:gd name="T26" fmla="*/ 2147483646 w 20"/>
                        <a:gd name="T27" fmla="*/ 2147483646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1"/>
                        <a:gd name="T44" fmla="*/ 20 w 20"/>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1">
                          <a:moveTo>
                            <a:pt x="5" y="12"/>
                          </a:moveTo>
                          <a:lnTo>
                            <a:pt x="5" y="12"/>
                          </a:lnTo>
                          <a:cubicBezTo>
                            <a:pt x="5" y="16"/>
                            <a:pt x="6" y="18"/>
                            <a:pt x="10" y="18"/>
                          </a:cubicBezTo>
                          <a:cubicBezTo>
                            <a:pt x="14" y="18"/>
                            <a:pt x="15" y="16"/>
                            <a:pt x="15" y="12"/>
                          </a:cubicBezTo>
                          <a:lnTo>
                            <a:pt x="15" y="0"/>
                          </a:lnTo>
                          <a:lnTo>
                            <a:pt x="20" y="0"/>
                          </a:lnTo>
                          <a:lnTo>
                            <a:pt x="20" y="13"/>
                          </a:lnTo>
                          <a:cubicBezTo>
                            <a:pt x="20" y="15"/>
                            <a:pt x="20" y="17"/>
                            <a:pt x="19" y="18"/>
                          </a:cubicBezTo>
                          <a:cubicBezTo>
                            <a:pt x="17" y="20"/>
                            <a:pt x="14" y="21"/>
                            <a:pt x="10" y="21"/>
                          </a:cubicBezTo>
                          <a:cubicBezTo>
                            <a:pt x="6" y="21"/>
                            <a:pt x="3" y="20"/>
                            <a:pt x="2" y="18"/>
                          </a:cubicBezTo>
                          <a:cubicBezTo>
                            <a:pt x="0" y="17"/>
                            <a:pt x="0" y="15"/>
                            <a:pt x="0" y="13"/>
                          </a:cubicBezTo>
                          <a:lnTo>
                            <a:pt x="0" y="0"/>
                          </a:lnTo>
                          <a:lnTo>
                            <a:pt x="5" y="0"/>
                          </a:lnTo>
                          <a:lnTo>
                            <a:pt x="5" y="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0" name="Freeform 176"/>
                    <p:cNvSpPr>
                      <a:spLocks noEditPoints="1"/>
                    </p:cNvSpPr>
                    <p:nvPr/>
                  </p:nvSpPr>
                  <p:spPr bwMode="auto">
                    <a:xfrm>
                      <a:off x="1408113" y="2303463"/>
                      <a:ext cx="11113" cy="9525"/>
                    </a:xfrm>
                    <a:custGeom>
                      <a:avLst/>
                      <a:gdLst>
                        <a:gd name="T0" fmla="*/ 2147483646 w 25"/>
                        <a:gd name="T1" fmla="*/ 2147483646 h 21"/>
                        <a:gd name="T2" fmla="*/ 2147483646 w 25"/>
                        <a:gd name="T3" fmla="*/ 2147483646 h 21"/>
                        <a:gd name="T4" fmla="*/ 2147483646 w 25"/>
                        <a:gd name="T5" fmla="*/ 2147483646 h 21"/>
                        <a:gd name="T6" fmla="*/ 2147483646 w 25"/>
                        <a:gd name="T7" fmla="*/ 2147483646 h 21"/>
                        <a:gd name="T8" fmla="*/ 2147483646 w 25"/>
                        <a:gd name="T9" fmla="*/ 2147483646 h 21"/>
                        <a:gd name="T10" fmla="*/ 2147483646 w 25"/>
                        <a:gd name="T11" fmla="*/ 0 h 21"/>
                        <a:gd name="T12" fmla="*/ 2147483646 w 25"/>
                        <a:gd name="T13" fmla="*/ 0 h 21"/>
                        <a:gd name="T14" fmla="*/ 2147483646 w 25"/>
                        <a:gd name="T15" fmla="*/ 2147483646 h 21"/>
                        <a:gd name="T16" fmla="*/ 2147483646 w 25"/>
                        <a:gd name="T17" fmla="*/ 2147483646 h 21"/>
                        <a:gd name="T18" fmla="*/ 2147483646 w 25"/>
                        <a:gd name="T19" fmla="*/ 2147483646 h 21"/>
                        <a:gd name="T20" fmla="*/ 2147483646 w 25"/>
                        <a:gd name="T21" fmla="*/ 2147483646 h 21"/>
                        <a:gd name="T22" fmla="*/ 2147483646 w 25"/>
                        <a:gd name="T23" fmla="*/ 2147483646 h 21"/>
                        <a:gd name="T24" fmla="*/ 0 w 25"/>
                        <a:gd name="T25" fmla="*/ 2147483646 h 21"/>
                        <a:gd name="T26" fmla="*/ 2147483646 w 25"/>
                        <a:gd name="T27" fmla="*/ 0 h 21"/>
                        <a:gd name="T28" fmla="*/ 2147483646 w 25"/>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21"/>
                        <a:gd name="T47" fmla="*/ 25 w 25"/>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21">
                          <a:moveTo>
                            <a:pt x="9" y="12"/>
                          </a:moveTo>
                          <a:lnTo>
                            <a:pt x="9" y="12"/>
                          </a:lnTo>
                          <a:lnTo>
                            <a:pt x="16" y="12"/>
                          </a:lnTo>
                          <a:lnTo>
                            <a:pt x="12" y="4"/>
                          </a:lnTo>
                          <a:lnTo>
                            <a:pt x="9" y="12"/>
                          </a:lnTo>
                          <a:close/>
                          <a:moveTo>
                            <a:pt x="15" y="0"/>
                          </a:moveTo>
                          <a:lnTo>
                            <a:pt x="15" y="0"/>
                          </a:lnTo>
                          <a:lnTo>
                            <a:pt x="25" y="21"/>
                          </a:lnTo>
                          <a:lnTo>
                            <a:pt x="19" y="21"/>
                          </a:lnTo>
                          <a:lnTo>
                            <a:pt x="17" y="16"/>
                          </a:lnTo>
                          <a:lnTo>
                            <a:pt x="7" y="16"/>
                          </a:lnTo>
                          <a:lnTo>
                            <a:pt x="5" y="21"/>
                          </a:lnTo>
                          <a:lnTo>
                            <a:pt x="0" y="21"/>
                          </a:lnTo>
                          <a:lnTo>
                            <a:pt x="10" y="0"/>
                          </a:lnTo>
                          <a:lnTo>
                            <a:pt x="1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1" name="Freeform 177"/>
                    <p:cNvSpPr>
                      <a:spLocks/>
                    </p:cNvSpPr>
                    <p:nvPr/>
                  </p:nvSpPr>
                  <p:spPr bwMode="auto">
                    <a:xfrm>
                      <a:off x="1417638" y="2303463"/>
                      <a:ext cx="17463" cy="9525"/>
                    </a:xfrm>
                    <a:custGeom>
                      <a:avLst/>
                      <a:gdLst>
                        <a:gd name="T0" fmla="*/ 2147483646 w 36"/>
                        <a:gd name="T1" fmla="*/ 0 h 21"/>
                        <a:gd name="T2" fmla="*/ 2147483646 w 36"/>
                        <a:gd name="T3" fmla="*/ 0 h 21"/>
                        <a:gd name="T4" fmla="*/ 2147483646 w 36"/>
                        <a:gd name="T5" fmla="*/ 2147483646 h 21"/>
                        <a:gd name="T6" fmla="*/ 2147483646 w 36"/>
                        <a:gd name="T7" fmla="*/ 0 h 21"/>
                        <a:gd name="T8" fmla="*/ 2147483646 w 36"/>
                        <a:gd name="T9" fmla="*/ 0 h 21"/>
                        <a:gd name="T10" fmla="*/ 2147483646 w 36"/>
                        <a:gd name="T11" fmla="*/ 2147483646 h 21"/>
                        <a:gd name="T12" fmla="*/ 2147483646 w 36"/>
                        <a:gd name="T13" fmla="*/ 0 h 21"/>
                        <a:gd name="T14" fmla="*/ 2147483646 w 36"/>
                        <a:gd name="T15" fmla="*/ 0 h 21"/>
                        <a:gd name="T16" fmla="*/ 2147483646 w 36"/>
                        <a:gd name="T17" fmla="*/ 2147483646 h 21"/>
                        <a:gd name="T18" fmla="*/ 2147483646 w 36"/>
                        <a:gd name="T19" fmla="*/ 2147483646 h 21"/>
                        <a:gd name="T20" fmla="*/ 2147483646 w 36"/>
                        <a:gd name="T21" fmla="*/ 2147483646 h 21"/>
                        <a:gd name="T22" fmla="*/ 2147483646 w 36"/>
                        <a:gd name="T23" fmla="*/ 2147483646 h 21"/>
                        <a:gd name="T24" fmla="*/ 2147483646 w 36"/>
                        <a:gd name="T25" fmla="*/ 2147483646 h 21"/>
                        <a:gd name="T26" fmla="*/ 0 w 36"/>
                        <a:gd name="T27" fmla="*/ 0 h 21"/>
                        <a:gd name="T28" fmla="*/ 2147483646 w 36"/>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1"/>
                        <a:gd name="T47" fmla="*/ 36 w 36"/>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1">
                          <a:moveTo>
                            <a:pt x="5" y="0"/>
                          </a:moveTo>
                          <a:lnTo>
                            <a:pt x="5" y="0"/>
                          </a:lnTo>
                          <a:lnTo>
                            <a:pt x="10" y="16"/>
                          </a:lnTo>
                          <a:lnTo>
                            <a:pt x="15" y="0"/>
                          </a:lnTo>
                          <a:lnTo>
                            <a:pt x="21" y="0"/>
                          </a:lnTo>
                          <a:lnTo>
                            <a:pt x="26" y="16"/>
                          </a:lnTo>
                          <a:lnTo>
                            <a:pt x="31" y="0"/>
                          </a:lnTo>
                          <a:lnTo>
                            <a:pt x="36" y="0"/>
                          </a:lnTo>
                          <a:lnTo>
                            <a:pt x="29" y="21"/>
                          </a:lnTo>
                          <a:lnTo>
                            <a:pt x="23" y="21"/>
                          </a:lnTo>
                          <a:lnTo>
                            <a:pt x="18" y="5"/>
                          </a:lnTo>
                          <a:lnTo>
                            <a:pt x="13" y="21"/>
                          </a:lnTo>
                          <a:lnTo>
                            <a:pt x="8" y="21"/>
                          </a:lnTo>
                          <a:lnTo>
                            <a:pt x="0"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2" name="Freeform 178"/>
                    <p:cNvSpPr>
                      <a:spLocks/>
                    </p:cNvSpPr>
                    <p:nvPr/>
                  </p:nvSpPr>
                  <p:spPr bwMode="auto">
                    <a:xfrm>
                      <a:off x="1435100" y="2303463"/>
                      <a:ext cx="9525" cy="9525"/>
                    </a:xfrm>
                    <a:custGeom>
                      <a:avLst/>
                      <a:gdLst>
                        <a:gd name="T0" fmla="*/ 2147483646 w 19"/>
                        <a:gd name="T1" fmla="*/ 2147483646 h 21"/>
                        <a:gd name="T2" fmla="*/ 2147483646 w 19"/>
                        <a:gd name="T3" fmla="*/ 2147483646 h 21"/>
                        <a:gd name="T4" fmla="*/ 2147483646 w 19"/>
                        <a:gd name="T5" fmla="*/ 2147483646 h 21"/>
                        <a:gd name="T6" fmla="*/ 2147483646 w 19"/>
                        <a:gd name="T7" fmla="*/ 2147483646 h 21"/>
                        <a:gd name="T8" fmla="*/ 2147483646 w 19"/>
                        <a:gd name="T9" fmla="*/ 2147483646 h 21"/>
                        <a:gd name="T10" fmla="*/ 2147483646 w 19"/>
                        <a:gd name="T11" fmla="*/ 2147483646 h 21"/>
                        <a:gd name="T12" fmla="*/ 2147483646 w 19"/>
                        <a:gd name="T13" fmla="*/ 2147483646 h 21"/>
                        <a:gd name="T14" fmla="*/ 2147483646 w 19"/>
                        <a:gd name="T15" fmla="*/ 2147483646 h 21"/>
                        <a:gd name="T16" fmla="*/ 2147483646 w 19"/>
                        <a:gd name="T17" fmla="*/ 2147483646 h 21"/>
                        <a:gd name="T18" fmla="*/ 2147483646 w 19"/>
                        <a:gd name="T19" fmla="*/ 2147483646 h 21"/>
                        <a:gd name="T20" fmla="*/ 0 w 19"/>
                        <a:gd name="T21" fmla="*/ 2147483646 h 21"/>
                        <a:gd name="T22" fmla="*/ 2147483646 w 19"/>
                        <a:gd name="T23" fmla="*/ 0 h 21"/>
                        <a:gd name="T24" fmla="*/ 2147483646 w 19"/>
                        <a:gd name="T25" fmla="*/ 0 h 21"/>
                        <a:gd name="T26" fmla="*/ 2147483646 w 19"/>
                        <a:gd name="T27" fmla="*/ 2147483646 h 21"/>
                        <a:gd name="T28" fmla="*/ 2147483646 w 19"/>
                        <a:gd name="T29" fmla="*/ 2147483646 h 21"/>
                        <a:gd name="T30" fmla="*/ 2147483646 w 19"/>
                        <a:gd name="T31" fmla="*/ 2147483646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1"/>
                        <a:gd name="T50" fmla="*/ 19 w 19"/>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1">
                          <a:moveTo>
                            <a:pt x="5" y="8"/>
                          </a:moveTo>
                          <a:lnTo>
                            <a:pt x="5" y="8"/>
                          </a:lnTo>
                          <a:lnTo>
                            <a:pt x="19" y="8"/>
                          </a:lnTo>
                          <a:lnTo>
                            <a:pt x="19" y="12"/>
                          </a:lnTo>
                          <a:lnTo>
                            <a:pt x="5" y="12"/>
                          </a:lnTo>
                          <a:cubicBezTo>
                            <a:pt x="5" y="16"/>
                            <a:pt x="7" y="17"/>
                            <a:pt x="11" y="17"/>
                          </a:cubicBezTo>
                          <a:lnTo>
                            <a:pt x="19" y="17"/>
                          </a:lnTo>
                          <a:lnTo>
                            <a:pt x="19" y="21"/>
                          </a:lnTo>
                          <a:lnTo>
                            <a:pt x="10" y="21"/>
                          </a:lnTo>
                          <a:cubicBezTo>
                            <a:pt x="8" y="21"/>
                            <a:pt x="6" y="21"/>
                            <a:pt x="3" y="19"/>
                          </a:cubicBezTo>
                          <a:cubicBezTo>
                            <a:pt x="1" y="17"/>
                            <a:pt x="0" y="15"/>
                            <a:pt x="0" y="11"/>
                          </a:cubicBezTo>
                          <a:cubicBezTo>
                            <a:pt x="0" y="3"/>
                            <a:pt x="3" y="0"/>
                            <a:pt x="11" y="0"/>
                          </a:cubicBezTo>
                          <a:lnTo>
                            <a:pt x="19" y="0"/>
                          </a:lnTo>
                          <a:lnTo>
                            <a:pt x="19" y="3"/>
                          </a:lnTo>
                          <a:lnTo>
                            <a:pt x="11" y="3"/>
                          </a:lnTo>
                          <a:cubicBezTo>
                            <a:pt x="7" y="3"/>
                            <a:pt x="5" y="5"/>
                            <a:pt x="5" y="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3" name="Freeform 179"/>
                    <p:cNvSpPr>
                      <a:spLocks/>
                    </p:cNvSpPr>
                    <p:nvPr/>
                  </p:nvSpPr>
                  <p:spPr bwMode="auto">
                    <a:xfrm>
                      <a:off x="1446213" y="2303463"/>
                      <a:ext cx="1588" cy="9525"/>
                    </a:xfrm>
                    <a:custGeom>
                      <a:avLst/>
                      <a:gdLst>
                        <a:gd name="T0" fmla="*/ 0 w 5"/>
                        <a:gd name="T1" fmla="*/ 0 h 21"/>
                        <a:gd name="T2" fmla="*/ 0 w 5"/>
                        <a:gd name="T3" fmla="*/ 0 h 21"/>
                        <a:gd name="T4" fmla="*/ 2147483646 w 5"/>
                        <a:gd name="T5" fmla="*/ 0 h 21"/>
                        <a:gd name="T6" fmla="*/ 2147483646 w 5"/>
                        <a:gd name="T7" fmla="*/ 2147483646 h 21"/>
                        <a:gd name="T8" fmla="*/ 0 w 5"/>
                        <a:gd name="T9" fmla="*/ 2147483646 h 21"/>
                        <a:gd name="T10" fmla="*/ 0 w 5"/>
                        <a:gd name="T11" fmla="*/ 0 h 21"/>
                        <a:gd name="T12" fmla="*/ 0 60000 65536"/>
                        <a:gd name="T13" fmla="*/ 0 60000 65536"/>
                        <a:gd name="T14" fmla="*/ 0 60000 65536"/>
                        <a:gd name="T15" fmla="*/ 0 60000 65536"/>
                        <a:gd name="T16" fmla="*/ 0 60000 65536"/>
                        <a:gd name="T17" fmla="*/ 0 60000 65536"/>
                        <a:gd name="T18" fmla="*/ 0 w 5"/>
                        <a:gd name="T19" fmla="*/ 0 h 21"/>
                        <a:gd name="T20" fmla="*/ 5 w 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 h="21">
                          <a:moveTo>
                            <a:pt x="0" y="0"/>
                          </a:moveTo>
                          <a:lnTo>
                            <a:pt x="0" y="0"/>
                          </a:lnTo>
                          <a:lnTo>
                            <a:pt x="5" y="0"/>
                          </a:lnTo>
                          <a:lnTo>
                            <a:pt x="5" y="21"/>
                          </a:lnTo>
                          <a:lnTo>
                            <a:pt x="0" y="21"/>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4" name="Freeform 180"/>
                    <p:cNvSpPr>
                      <a:spLocks/>
                    </p:cNvSpPr>
                    <p:nvPr/>
                  </p:nvSpPr>
                  <p:spPr bwMode="auto">
                    <a:xfrm>
                      <a:off x="1350963" y="2297113"/>
                      <a:ext cx="11113" cy="14288"/>
                    </a:xfrm>
                    <a:custGeom>
                      <a:avLst/>
                      <a:gdLst>
                        <a:gd name="T0" fmla="*/ 0 w 24"/>
                        <a:gd name="T1" fmla="*/ 2147483646 h 30"/>
                        <a:gd name="T2" fmla="*/ 0 w 24"/>
                        <a:gd name="T3" fmla="*/ 2147483646 h 30"/>
                        <a:gd name="T4" fmla="*/ 2147483646 w 24"/>
                        <a:gd name="T5" fmla="*/ 2147483646 h 30"/>
                        <a:gd name="T6" fmla="*/ 2147483646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11"/>
                          </a:moveTo>
                          <a:lnTo>
                            <a:pt x="0" y="11"/>
                          </a:lnTo>
                          <a:cubicBezTo>
                            <a:pt x="0" y="15"/>
                            <a:pt x="4" y="18"/>
                            <a:pt x="4" y="18"/>
                          </a:cubicBezTo>
                          <a:cubicBezTo>
                            <a:pt x="9" y="23"/>
                            <a:pt x="21" y="29"/>
                            <a:pt x="24" y="30"/>
                          </a:cubicBezTo>
                          <a:cubicBezTo>
                            <a:pt x="24" y="30"/>
                            <a:pt x="24" y="30"/>
                            <a:pt x="24" y="30"/>
                          </a:cubicBezTo>
                          <a:cubicBezTo>
                            <a:pt x="24" y="30"/>
                            <a:pt x="24" y="30"/>
                            <a:pt x="24" y="30"/>
                          </a:cubicBezTo>
                          <a:cubicBezTo>
                            <a:pt x="16" y="13"/>
                            <a:pt x="6" y="0"/>
                            <a:pt x="6" y="0"/>
                          </a:cubicBezTo>
                          <a:cubicBezTo>
                            <a:pt x="6" y="0"/>
                            <a:pt x="0" y="6"/>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5" name="Freeform 181"/>
                    <p:cNvSpPr>
                      <a:spLocks/>
                    </p:cNvSpPr>
                    <p:nvPr/>
                  </p:nvSpPr>
                  <p:spPr bwMode="auto">
                    <a:xfrm>
                      <a:off x="1350963" y="2312988"/>
                      <a:ext cx="11113" cy="4763"/>
                    </a:xfrm>
                    <a:custGeom>
                      <a:avLst/>
                      <a:gdLst>
                        <a:gd name="T0" fmla="*/ 0 w 21"/>
                        <a:gd name="T1" fmla="*/ 2147483646 h 8"/>
                        <a:gd name="T2" fmla="*/ 0 w 21"/>
                        <a:gd name="T3" fmla="*/ 2147483646 h 8"/>
                        <a:gd name="T4" fmla="*/ 2147483646 w 21"/>
                        <a:gd name="T5" fmla="*/ 2147483646 h 8"/>
                        <a:gd name="T6" fmla="*/ 2147483646 w 21"/>
                        <a:gd name="T7" fmla="*/ 2147483646 h 8"/>
                        <a:gd name="T8" fmla="*/ 2147483646 w 21"/>
                        <a:gd name="T9" fmla="*/ 2147483646 h 8"/>
                        <a:gd name="T10" fmla="*/ 2147483646 w 21"/>
                        <a:gd name="T11" fmla="*/ 2147483646 h 8"/>
                        <a:gd name="T12" fmla="*/ 2147483646 w 21"/>
                        <a:gd name="T13" fmla="*/ 0 h 8"/>
                        <a:gd name="T14" fmla="*/ 0 w 21"/>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8"/>
                        <a:gd name="T26" fmla="*/ 21 w 2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8">
                          <a:moveTo>
                            <a:pt x="0" y="1"/>
                          </a:moveTo>
                          <a:lnTo>
                            <a:pt x="0" y="1"/>
                          </a:lnTo>
                          <a:cubicBezTo>
                            <a:pt x="3" y="5"/>
                            <a:pt x="6" y="8"/>
                            <a:pt x="10" y="7"/>
                          </a:cubicBezTo>
                          <a:cubicBezTo>
                            <a:pt x="13" y="6"/>
                            <a:pt x="19" y="2"/>
                            <a:pt x="21" y="1"/>
                          </a:cubicBezTo>
                          <a:cubicBezTo>
                            <a:pt x="21" y="1"/>
                            <a:pt x="21" y="1"/>
                            <a:pt x="21" y="1"/>
                          </a:cubicBezTo>
                          <a:cubicBezTo>
                            <a:pt x="21" y="0"/>
                            <a:pt x="21" y="0"/>
                            <a:pt x="21"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6" name="Freeform 182"/>
                    <p:cNvSpPr>
                      <a:spLocks/>
                    </p:cNvSpPr>
                    <p:nvPr/>
                  </p:nvSpPr>
                  <p:spPr bwMode="auto">
                    <a:xfrm>
                      <a:off x="1349375" y="2305051"/>
                      <a:ext cx="12700" cy="7938"/>
                    </a:xfrm>
                    <a:custGeom>
                      <a:avLst/>
                      <a:gdLst>
                        <a:gd name="T0" fmla="*/ 2147483646 w 27"/>
                        <a:gd name="T1" fmla="*/ 2147483646 h 16"/>
                        <a:gd name="T2" fmla="*/ 2147483646 w 27"/>
                        <a:gd name="T3" fmla="*/ 2147483646 h 16"/>
                        <a:gd name="T4" fmla="*/ 2147483646 w 27"/>
                        <a:gd name="T5" fmla="*/ 2147483646 h 16"/>
                        <a:gd name="T6" fmla="*/ 2147483646 w 27"/>
                        <a:gd name="T7" fmla="*/ 2147483646 h 16"/>
                        <a:gd name="T8" fmla="*/ 2147483646 w 27"/>
                        <a:gd name="T9" fmla="*/ 2147483646 h 16"/>
                        <a:gd name="T10" fmla="*/ 2147483646 w 27"/>
                        <a:gd name="T11" fmla="*/ 2147483646 h 16"/>
                        <a:gd name="T12" fmla="*/ 2147483646 w 27"/>
                        <a:gd name="T13" fmla="*/ 2147483646 h 16"/>
                        <a:gd name="T14" fmla="*/ 2147483646 w 27"/>
                        <a:gd name="T15" fmla="*/ 0 h 16"/>
                        <a:gd name="T16" fmla="*/ 2147483646 w 27"/>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6"/>
                        <a:gd name="T29" fmla="*/ 27 w 2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6">
                          <a:moveTo>
                            <a:pt x="2" y="9"/>
                          </a:moveTo>
                          <a:lnTo>
                            <a:pt x="2" y="9"/>
                          </a:lnTo>
                          <a:cubicBezTo>
                            <a:pt x="4" y="14"/>
                            <a:pt x="8" y="15"/>
                            <a:pt x="8" y="15"/>
                          </a:cubicBezTo>
                          <a:cubicBezTo>
                            <a:pt x="10" y="16"/>
                            <a:pt x="12" y="16"/>
                            <a:pt x="12" y="16"/>
                          </a:cubicBezTo>
                          <a:cubicBezTo>
                            <a:pt x="12" y="16"/>
                            <a:pt x="24" y="16"/>
                            <a:pt x="27" y="16"/>
                          </a:cubicBezTo>
                          <a:cubicBezTo>
                            <a:pt x="27" y="16"/>
                            <a:pt x="27" y="16"/>
                            <a:pt x="27" y="16"/>
                          </a:cubicBezTo>
                          <a:cubicBezTo>
                            <a:pt x="27" y="16"/>
                            <a:pt x="27" y="15"/>
                            <a:pt x="27" y="15"/>
                          </a:cubicBezTo>
                          <a:cubicBezTo>
                            <a:pt x="18" y="9"/>
                            <a:pt x="1" y="0"/>
                            <a:pt x="1" y="0"/>
                          </a:cubicBezTo>
                          <a:cubicBezTo>
                            <a:pt x="0" y="5"/>
                            <a:pt x="2" y="9"/>
                            <a:pt x="2" y="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7" name="Freeform 183"/>
                    <p:cNvSpPr>
                      <a:spLocks/>
                    </p:cNvSpPr>
                    <p:nvPr/>
                  </p:nvSpPr>
                  <p:spPr bwMode="auto">
                    <a:xfrm>
                      <a:off x="1357313" y="2293938"/>
                      <a:ext cx="7938" cy="17463"/>
                    </a:xfrm>
                    <a:custGeom>
                      <a:avLst/>
                      <a:gdLst>
                        <a:gd name="T0" fmla="*/ 2147483646 w 17"/>
                        <a:gd name="T1" fmla="*/ 0 h 37"/>
                        <a:gd name="T2" fmla="*/ 2147483646 w 17"/>
                        <a:gd name="T3" fmla="*/ 0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7"/>
                        <a:gd name="T29" fmla="*/ 17 w 17"/>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7">
                          <a:moveTo>
                            <a:pt x="7" y="0"/>
                          </a:moveTo>
                          <a:lnTo>
                            <a:pt x="7" y="0"/>
                          </a:lnTo>
                          <a:cubicBezTo>
                            <a:pt x="2" y="2"/>
                            <a:pt x="1" y="6"/>
                            <a:pt x="1" y="6"/>
                          </a:cubicBezTo>
                          <a:cubicBezTo>
                            <a:pt x="0" y="10"/>
                            <a:pt x="1" y="13"/>
                            <a:pt x="1" y="13"/>
                          </a:cubicBezTo>
                          <a:cubicBezTo>
                            <a:pt x="3" y="21"/>
                            <a:pt x="11" y="34"/>
                            <a:pt x="13" y="37"/>
                          </a:cubicBezTo>
                          <a:cubicBezTo>
                            <a:pt x="13" y="37"/>
                            <a:pt x="14" y="37"/>
                            <a:pt x="14" y="37"/>
                          </a:cubicBezTo>
                          <a:cubicBezTo>
                            <a:pt x="14" y="37"/>
                            <a:pt x="14" y="37"/>
                            <a:pt x="14" y="37"/>
                          </a:cubicBezTo>
                          <a:cubicBezTo>
                            <a:pt x="17" y="7"/>
                            <a:pt x="11" y="0"/>
                            <a:pt x="11" y="0"/>
                          </a:cubicBezTo>
                          <a:cubicBezTo>
                            <a:pt x="10" y="0"/>
                            <a:pt x="7" y="0"/>
                            <a:pt x="7"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8" name="Freeform 184"/>
                    <p:cNvSpPr>
                      <a:spLocks/>
                    </p:cNvSpPr>
                    <p:nvPr/>
                  </p:nvSpPr>
                  <p:spPr bwMode="auto">
                    <a:xfrm>
                      <a:off x="1363663" y="2293938"/>
                      <a:ext cx="7938" cy="17463"/>
                    </a:xfrm>
                    <a:custGeom>
                      <a:avLst/>
                      <a:gdLst>
                        <a:gd name="T0" fmla="*/ 2147483646 w 17"/>
                        <a:gd name="T1" fmla="*/ 2147483646 h 37"/>
                        <a:gd name="T2" fmla="*/ 2147483646 w 17"/>
                        <a:gd name="T3" fmla="*/ 2147483646 h 37"/>
                        <a:gd name="T4" fmla="*/ 2147483646 w 17"/>
                        <a:gd name="T5" fmla="*/ 2147483646 h 37"/>
                        <a:gd name="T6" fmla="*/ 2147483646 w 17"/>
                        <a:gd name="T7" fmla="*/ 2147483646 h 37"/>
                        <a:gd name="T8" fmla="*/ 2147483646 w 17"/>
                        <a:gd name="T9" fmla="*/ 2147483646 h 37"/>
                        <a:gd name="T10" fmla="*/ 2147483646 w 17"/>
                        <a:gd name="T11" fmla="*/ 2147483646 h 37"/>
                        <a:gd name="T12" fmla="*/ 2147483646 w 17"/>
                        <a:gd name="T13" fmla="*/ 2147483646 h 37"/>
                        <a:gd name="T14" fmla="*/ 2147483646 w 17"/>
                        <a:gd name="T15" fmla="*/ 0 h 37"/>
                        <a:gd name="T16" fmla="*/ 2147483646 w 17"/>
                        <a:gd name="T17" fmla="*/ 0 h 37"/>
                        <a:gd name="T18" fmla="*/ 2147483646 w 17"/>
                        <a:gd name="T19" fmla="*/ 2147483646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7"/>
                        <a:gd name="T32" fmla="*/ 17 w 17"/>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7">
                          <a:moveTo>
                            <a:pt x="3" y="37"/>
                          </a:moveTo>
                          <a:lnTo>
                            <a:pt x="3" y="37"/>
                          </a:lnTo>
                          <a:cubicBezTo>
                            <a:pt x="3" y="37"/>
                            <a:pt x="3" y="37"/>
                            <a:pt x="3" y="37"/>
                          </a:cubicBezTo>
                          <a:cubicBezTo>
                            <a:pt x="4" y="37"/>
                            <a:pt x="4" y="37"/>
                            <a:pt x="4" y="37"/>
                          </a:cubicBezTo>
                          <a:cubicBezTo>
                            <a:pt x="6" y="34"/>
                            <a:pt x="14" y="21"/>
                            <a:pt x="16" y="13"/>
                          </a:cubicBezTo>
                          <a:cubicBezTo>
                            <a:pt x="16" y="13"/>
                            <a:pt x="17" y="9"/>
                            <a:pt x="16" y="6"/>
                          </a:cubicBezTo>
                          <a:cubicBezTo>
                            <a:pt x="16" y="6"/>
                            <a:pt x="15" y="1"/>
                            <a:pt x="10" y="0"/>
                          </a:cubicBezTo>
                          <a:cubicBezTo>
                            <a:pt x="10" y="0"/>
                            <a:pt x="8" y="0"/>
                            <a:pt x="6" y="0"/>
                          </a:cubicBezTo>
                          <a:cubicBezTo>
                            <a:pt x="6" y="0"/>
                            <a:pt x="0" y="7"/>
                            <a:pt x="3" y="3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9" name="Freeform 185"/>
                    <p:cNvSpPr>
                      <a:spLocks/>
                    </p:cNvSpPr>
                    <p:nvPr/>
                  </p:nvSpPr>
                  <p:spPr bwMode="auto">
                    <a:xfrm>
                      <a:off x="1368425" y="2312988"/>
                      <a:ext cx="9525" cy="4763"/>
                    </a:xfrm>
                    <a:custGeom>
                      <a:avLst/>
                      <a:gdLst>
                        <a:gd name="T0" fmla="*/ 0 w 21"/>
                        <a:gd name="T1" fmla="*/ 2147483646 h 9"/>
                        <a:gd name="T2" fmla="*/ 0 w 21"/>
                        <a:gd name="T3" fmla="*/ 2147483646 h 9"/>
                        <a:gd name="T4" fmla="*/ 0 w 21"/>
                        <a:gd name="T5" fmla="*/ 2147483646 h 9"/>
                        <a:gd name="T6" fmla="*/ 2147483646 w 21"/>
                        <a:gd name="T7" fmla="*/ 2147483646 h 9"/>
                        <a:gd name="T8" fmla="*/ 2147483646 w 21"/>
                        <a:gd name="T9" fmla="*/ 2147483646 h 9"/>
                        <a:gd name="T10" fmla="*/ 0 w 21"/>
                        <a:gd name="T11" fmla="*/ 0 h 9"/>
                        <a:gd name="T12" fmla="*/ 0 w 21"/>
                        <a:gd name="T13" fmla="*/ 2147483646 h 9"/>
                        <a:gd name="T14" fmla="*/ 0 60000 65536"/>
                        <a:gd name="T15" fmla="*/ 0 60000 65536"/>
                        <a:gd name="T16" fmla="*/ 0 60000 65536"/>
                        <a:gd name="T17" fmla="*/ 0 60000 65536"/>
                        <a:gd name="T18" fmla="*/ 0 60000 65536"/>
                        <a:gd name="T19" fmla="*/ 0 60000 65536"/>
                        <a:gd name="T20" fmla="*/ 0 60000 65536"/>
                        <a:gd name="T21" fmla="*/ 0 w 21"/>
                        <a:gd name="T22" fmla="*/ 0 h 9"/>
                        <a:gd name="T23" fmla="*/ 21 w 21"/>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9">
                          <a:moveTo>
                            <a:pt x="0" y="1"/>
                          </a:moveTo>
                          <a:lnTo>
                            <a:pt x="0" y="1"/>
                          </a:lnTo>
                          <a:cubicBezTo>
                            <a:pt x="0" y="1"/>
                            <a:pt x="0" y="1"/>
                            <a:pt x="0" y="1"/>
                          </a:cubicBezTo>
                          <a:cubicBezTo>
                            <a:pt x="2" y="2"/>
                            <a:pt x="8" y="6"/>
                            <a:pt x="11" y="7"/>
                          </a:cubicBezTo>
                          <a:cubicBezTo>
                            <a:pt x="11" y="7"/>
                            <a:pt x="16" y="9"/>
                            <a:pt x="21" y="1"/>
                          </a:cubicBezTo>
                          <a:lnTo>
                            <a:pt x="0" y="0"/>
                          </a:lnTo>
                          <a:cubicBezTo>
                            <a:pt x="0" y="0"/>
                            <a:pt x="0" y="0"/>
                            <a:pt x="0" y="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0" name="Freeform 186"/>
                    <p:cNvSpPr>
                      <a:spLocks/>
                    </p:cNvSpPr>
                    <p:nvPr/>
                  </p:nvSpPr>
                  <p:spPr bwMode="auto">
                    <a:xfrm>
                      <a:off x="1368425" y="2305051"/>
                      <a:ext cx="12700" cy="7938"/>
                    </a:xfrm>
                    <a:custGeom>
                      <a:avLst/>
                      <a:gdLst>
                        <a:gd name="T0" fmla="*/ 0 w 27"/>
                        <a:gd name="T1" fmla="*/ 2147483646 h 16"/>
                        <a:gd name="T2" fmla="*/ 0 w 27"/>
                        <a:gd name="T3" fmla="*/ 2147483646 h 16"/>
                        <a:gd name="T4" fmla="*/ 0 w 27"/>
                        <a:gd name="T5" fmla="*/ 2147483646 h 16"/>
                        <a:gd name="T6" fmla="*/ 0 w 27"/>
                        <a:gd name="T7" fmla="*/ 2147483646 h 16"/>
                        <a:gd name="T8" fmla="*/ 0 w 27"/>
                        <a:gd name="T9" fmla="*/ 2147483646 h 16"/>
                        <a:gd name="T10" fmla="*/ 2147483646 w 27"/>
                        <a:gd name="T11" fmla="*/ 2147483646 h 16"/>
                        <a:gd name="T12" fmla="*/ 2147483646 w 27"/>
                        <a:gd name="T13" fmla="*/ 2147483646 h 16"/>
                        <a:gd name="T14" fmla="*/ 2147483646 w 27"/>
                        <a:gd name="T15" fmla="*/ 2147483646 h 16"/>
                        <a:gd name="T16" fmla="*/ 2147483646 w 27"/>
                        <a:gd name="T17" fmla="*/ 0 h 16"/>
                        <a:gd name="T18" fmla="*/ 0 w 27"/>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6"/>
                        <a:gd name="T32" fmla="*/ 27 w 2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6">
                          <a:moveTo>
                            <a:pt x="0" y="15"/>
                          </a:moveTo>
                          <a:lnTo>
                            <a:pt x="0" y="15"/>
                          </a:lnTo>
                          <a:cubicBezTo>
                            <a:pt x="0" y="15"/>
                            <a:pt x="0" y="16"/>
                            <a:pt x="0" y="16"/>
                          </a:cubicBezTo>
                          <a:cubicBezTo>
                            <a:pt x="0" y="16"/>
                            <a:pt x="0" y="16"/>
                            <a:pt x="0" y="16"/>
                          </a:cubicBezTo>
                          <a:cubicBezTo>
                            <a:pt x="3" y="16"/>
                            <a:pt x="15" y="16"/>
                            <a:pt x="15" y="16"/>
                          </a:cubicBezTo>
                          <a:cubicBezTo>
                            <a:pt x="15" y="16"/>
                            <a:pt x="17" y="16"/>
                            <a:pt x="19" y="15"/>
                          </a:cubicBezTo>
                          <a:cubicBezTo>
                            <a:pt x="19" y="15"/>
                            <a:pt x="23" y="14"/>
                            <a:pt x="26" y="9"/>
                          </a:cubicBezTo>
                          <a:cubicBezTo>
                            <a:pt x="26" y="9"/>
                            <a:pt x="27" y="5"/>
                            <a:pt x="26" y="0"/>
                          </a:cubicBezTo>
                          <a:cubicBezTo>
                            <a:pt x="26" y="0"/>
                            <a:pt x="9" y="9"/>
                            <a:pt x="0" y="1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1" name="Freeform 187"/>
                    <p:cNvSpPr>
                      <a:spLocks/>
                    </p:cNvSpPr>
                    <p:nvPr/>
                  </p:nvSpPr>
                  <p:spPr bwMode="auto">
                    <a:xfrm>
                      <a:off x="1366838" y="2297113"/>
                      <a:ext cx="11113" cy="14288"/>
                    </a:xfrm>
                    <a:custGeom>
                      <a:avLst/>
                      <a:gdLst>
                        <a:gd name="T0" fmla="*/ 0 w 24"/>
                        <a:gd name="T1" fmla="*/ 2147483646 h 30"/>
                        <a:gd name="T2" fmla="*/ 0 w 24"/>
                        <a:gd name="T3" fmla="*/ 2147483646 h 30"/>
                        <a:gd name="T4" fmla="*/ 0 w 24"/>
                        <a:gd name="T5" fmla="*/ 2147483646 h 30"/>
                        <a:gd name="T6" fmla="*/ 0 w 24"/>
                        <a:gd name="T7" fmla="*/ 2147483646 h 30"/>
                        <a:gd name="T8" fmla="*/ 2147483646 w 24"/>
                        <a:gd name="T9" fmla="*/ 2147483646 h 30"/>
                        <a:gd name="T10" fmla="*/ 2147483646 w 24"/>
                        <a:gd name="T11" fmla="*/ 2147483646 h 30"/>
                        <a:gd name="T12" fmla="*/ 2147483646 w 24"/>
                        <a:gd name="T13" fmla="*/ 0 h 30"/>
                        <a:gd name="T14" fmla="*/ 0 w 24"/>
                        <a:gd name="T15" fmla="*/ 2147483646 h 3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0"/>
                        <a:gd name="T26" fmla="*/ 24 w 24"/>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0">
                          <a:moveTo>
                            <a:pt x="0" y="30"/>
                          </a:moveTo>
                          <a:lnTo>
                            <a:pt x="0" y="30"/>
                          </a:lnTo>
                          <a:cubicBezTo>
                            <a:pt x="0" y="30"/>
                            <a:pt x="0" y="30"/>
                            <a:pt x="0" y="30"/>
                          </a:cubicBezTo>
                          <a:cubicBezTo>
                            <a:pt x="0" y="30"/>
                            <a:pt x="0" y="30"/>
                            <a:pt x="0" y="30"/>
                          </a:cubicBezTo>
                          <a:cubicBezTo>
                            <a:pt x="3" y="29"/>
                            <a:pt x="15" y="23"/>
                            <a:pt x="20" y="18"/>
                          </a:cubicBezTo>
                          <a:cubicBezTo>
                            <a:pt x="20" y="18"/>
                            <a:pt x="24" y="15"/>
                            <a:pt x="24" y="11"/>
                          </a:cubicBezTo>
                          <a:cubicBezTo>
                            <a:pt x="24" y="6"/>
                            <a:pt x="18" y="0"/>
                            <a:pt x="18" y="0"/>
                          </a:cubicBezTo>
                          <a:cubicBezTo>
                            <a:pt x="18" y="0"/>
                            <a:pt x="8" y="13"/>
                            <a:pt x="0" y="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2" name="Freeform 188"/>
                    <p:cNvSpPr>
                      <a:spLocks/>
                    </p:cNvSpPr>
                    <p:nvPr/>
                  </p:nvSpPr>
                  <p:spPr bwMode="auto">
                    <a:xfrm>
                      <a:off x="1474788" y="24098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3" name="Freeform 189"/>
                    <p:cNvSpPr>
                      <a:spLocks/>
                    </p:cNvSpPr>
                    <p:nvPr/>
                  </p:nvSpPr>
                  <p:spPr bwMode="auto">
                    <a:xfrm>
                      <a:off x="1479550"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4" name="Freeform 190"/>
                    <p:cNvSpPr>
                      <a:spLocks noEditPoints="1"/>
                    </p:cNvSpPr>
                    <p:nvPr/>
                  </p:nvSpPr>
                  <p:spPr bwMode="auto">
                    <a:xfrm>
                      <a:off x="1482725" y="24098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5" name="Freeform 191"/>
                    <p:cNvSpPr>
                      <a:spLocks/>
                    </p:cNvSpPr>
                    <p:nvPr/>
                  </p:nvSpPr>
                  <p:spPr bwMode="auto">
                    <a:xfrm>
                      <a:off x="1487488" y="24098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6" name="Freeform 192"/>
                    <p:cNvSpPr>
                      <a:spLocks/>
                    </p:cNvSpPr>
                    <p:nvPr/>
                  </p:nvSpPr>
                  <p:spPr bwMode="auto">
                    <a:xfrm>
                      <a:off x="1493838" y="24098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7" name="Freeform 193"/>
                    <p:cNvSpPr>
                      <a:spLocks/>
                    </p:cNvSpPr>
                    <p:nvPr/>
                  </p:nvSpPr>
                  <p:spPr bwMode="auto">
                    <a:xfrm>
                      <a:off x="1498600" y="24098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8" name="Freeform 194"/>
                    <p:cNvSpPr>
                      <a:spLocks/>
                    </p:cNvSpPr>
                    <p:nvPr/>
                  </p:nvSpPr>
                  <p:spPr bwMode="auto">
                    <a:xfrm>
                      <a:off x="1462088" y="2406651"/>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9" name="Freeform 195"/>
                    <p:cNvSpPr>
                      <a:spLocks/>
                    </p:cNvSpPr>
                    <p:nvPr/>
                  </p:nvSpPr>
                  <p:spPr bwMode="auto">
                    <a:xfrm>
                      <a:off x="1462088" y="2413001"/>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0" name="Freeform 196"/>
                    <p:cNvSpPr>
                      <a:spLocks/>
                    </p:cNvSpPr>
                    <p:nvPr/>
                  </p:nvSpPr>
                  <p:spPr bwMode="auto">
                    <a:xfrm>
                      <a:off x="1460500" y="2409826"/>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1" name="Freeform 197"/>
                    <p:cNvSpPr>
                      <a:spLocks/>
                    </p:cNvSpPr>
                    <p:nvPr/>
                  </p:nvSpPr>
                  <p:spPr bwMode="auto">
                    <a:xfrm>
                      <a:off x="1463675" y="240506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2" name="Freeform 198"/>
                    <p:cNvSpPr>
                      <a:spLocks/>
                    </p:cNvSpPr>
                    <p:nvPr/>
                  </p:nvSpPr>
                  <p:spPr bwMode="auto">
                    <a:xfrm>
                      <a:off x="1466850" y="240506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3" name="Freeform 199"/>
                    <p:cNvSpPr>
                      <a:spLocks/>
                    </p:cNvSpPr>
                    <p:nvPr/>
                  </p:nvSpPr>
                  <p:spPr bwMode="auto">
                    <a:xfrm>
                      <a:off x="1468438" y="2413001"/>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4" name="Freeform 200"/>
                    <p:cNvSpPr>
                      <a:spLocks/>
                    </p:cNvSpPr>
                    <p:nvPr/>
                  </p:nvSpPr>
                  <p:spPr bwMode="auto">
                    <a:xfrm>
                      <a:off x="1468438" y="2409826"/>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5" name="Freeform 201"/>
                    <p:cNvSpPr>
                      <a:spLocks/>
                    </p:cNvSpPr>
                    <p:nvPr/>
                  </p:nvSpPr>
                  <p:spPr bwMode="auto">
                    <a:xfrm>
                      <a:off x="1466850" y="2406651"/>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6" name="Freeform 202"/>
                    <p:cNvSpPr>
                      <a:spLocks/>
                    </p:cNvSpPr>
                    <p:nvPr/>
                  </p:nvSpPr>
                  <p:spPr bwMode="auto">
                    <a:xfrm>
                      <a:off x="1474788" y="2511426"/>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5"/>
                          </a:lnTo>
                          <a:lnTo>
                            <a:pt x="2" y="5"/>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7" name="Freeform 203"/>
                    <p:cNvSpPr>
                      <a:spLocks/>
                    </p:cNvSpPr>
                    <p:nvPr/>
                  </p:nvSpPr>
                  <p:spPr bwMode="auto">
                    <a:xfrm>
                      <a:off x="1479550"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7"/>
                            <a:pt x="7" y="7"/>
                          </a:cubicBezTo>
                          <a:cubicBezTo>
                            <a:pt x="6" y="8"/>
                            <a:pt x="5" y="8"/>
                            <a:pt x="3" y="8"/>
                          </a:cubicBezTo>
                          <a:cubicBezTo>
                            <a:pt x="2" y="8"/>
                            <a:pt x="1" y="8"/>
                            <a:pt x="0" y="7"/>
                          </a:cubicBezTo>
                          <a:cubicBezTo>
                            <a:pt x="0" y="7"/>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8" name="Freeform 204"/>
                    <p:cNvSpPr>
                      <a:spLocks noEditPoints="1"/>
                    </p:cNvSpPr>
                    <p:nvPr/>
                  </p:nvSpPr>
                  <p:spPr bwMode="auto">
                    <a:xfrm>
                      <a:off x="1482725" y="2511426"/>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5"/>
                          </a:moveTo>
                          <a:lnTo>
                            <a:pt x="3" y="5"/>
                          </a:lnTo>
                          <a:lnTo>
                            <a:pt x="5" y="5"/>
                          </a:lnTo>
                          <a:lnTo>
                            <a:pt x="4" y="1"/>
                          </a:lnTo>
                          <a:lnTo>
                            <a:pt x="3" y="5"/>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9" name="Freeform 205"/>
                    <p:cNvSpPr>
                      <a:spLocks/>
                    </p:cNvSpPr>
                    <p:nvPr/>
                  </p:nvSpPr>
                  <p:spPr bwMode="auto">
                    <a:xfrm>
                      <a:off x="1487488" y="2511426"/>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0" name="Freeform 206"/>
                    <p:cNvSpPr>
                      <a:spLocks/>
                    </p:cNvSpPr>
                    <p:nvPr/>
                  </p:nvSpPr>
                  <p:spPr bwMode="auto">
                    <a:xfrm>
                      <a:off x="1493838" y="2511426"/>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5"/>
                          </a:lnTo>
                          <a:lnTo>
                            <a:pt x="2" y="5"/>
                          </a:lnTo>
                          <a:cubicBezTo>
                            <a:pt x="2" y="6"/>
                            <a:pt x="2" y="7"/>
                            <a:pt x="4" y="7"/>
                          </a:cubicBezTo>
                          <a:lnTo>
                            <a:pt x="7" y="7"/>
                          </a:lnTo>
                          <a:lnTo>
                            <a:pt x="7" y="8"/>
                          </a:lnTo>
                          <a:lnTo>
                            <a:pt x="4" y="8"/>
                          </a:lnTo>
                          <a:cubicBezTo>
                            <a:pt x="3" y="8"/>
                            <a:pt x="2" y="8"/>
                            <a:pt x="1" y="7"/>
                          </a:cubicBezTo>
                          <a:cubicBezTo>
                            <a:pt x="0" y="7"/>
                            <a:pt x="0" y="6"/>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1" name="Freeform 207"/>
                    <p:cNvSpPr>
                      <a:spLocks/>
                    </p:cNvSpPr>
                    <p:nvPr/>
                  </p:nvSpPr>
                  <p:spPr bwMode="auto">
                    <a:xfrm>
                      <a:off x="1498600" y="2511426"/>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2" name="Freeform 208"/>
                    <p:cNvSpPr>
                      <a:spLocks/>
                    </p:cNvSpPr>
                    <p:nvPr/>
                  </p:nvSpPr>
                  <p:spPr bwMode="auto">
                    <a:xfrm>
                      <a:off x="1462088" y="2509838"/>
                      <a:ext cx="3175" cy="4763"/>
                    </a:xfrm>
                    <a:custGeom>
                      <a:avLst/>
                      <a:gdLst>
                        <a:gd name="T0" fmla="*/ 0 w 9"/>
                        <a:gd name="T1" fmla="*/ 2147483646 h 11"/>
                        <a:gd name="T2" fmla="*/ 0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0 h 11"/>
                        <a:gd name="T14" fmla="*/ 0 w 9"/>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1"/>
                        <a:gd name="T26" fmla="*/ 9 w 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1">
                          <a:moveTo>
                            <a:pt x="0" y="4"/>
                          </a:moveTo>
                          <a:lnTo>
                            <a:pt x="0" y="4"/>
                          </a:lnTo>
                          <a:cubicBezTo>
                            <a:pt x="0" y="5"/>
                            <a:pt x="1" y="6"/>
                            <a:pt x="1" y="6"/>
                          </a:cubicBezTo>
                          <a:cubicBezTo>
                            <a:pt x="3" y="8"/>
                            <a:pt x="8" y="10"/>
                            <a:pt x="9" y="11"/>
                          </a:cubicBezTo>
                          <a:cubicBezTo>
                            <a:pt x="9" y="11"/>
                            <a:pt x="9" y="11"/>
                            <a:pt x="9" y="11"/>
                          </a:cubicBezTo>
                          <a:cubicBezTo>
                            <a:pt x="9" y="11"/>
                            <a:pt x="9" y="11"/>
                            <a:pt x="9" y="11"/>
                          </a:cubicBezTo>
                          <a:cubicBezTo>
                            <a:pt x="6" y="4"/>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3" name="Freeform 209"/>
                    <p:cNvSpPr>
                      <a:spLocks/>
                    </p:cNvSpPr>
                    <p:nvPr/>
                  </p:nvSpPr>
                  <p:spPr bwMode="auto">
                    <a:xfrm>
                      <a:off x="1462088" y="2516188"/>
                      <a:ext cx="3175" cy="1588"/>
                    </a:xfrm>
                    <a:custGeom>
                      <a:avLst/>
                      <a:gdLst>
                        <a:gd name="T0" fmla="*/ 0 w 8"/>
                        <a:gd name="T1" fmla="*/ 0 h 2"/>
                        <a:gd name="T2" fmla="*/ 0 w 8"/>
                        <a:gd name="T3" fmla="*/ 0 h 2"/>
                        <a:gd name="T4" fmla="*/ 2147483646 w 8"/>
                        <a:gd name="T5" fmla="*/ 2147483646 h 2"/>
                        <a:gd name="T6" fmla="*/ 2147483646 w 8"/>
                        <a:gd name="T7" fmla="*/ 0 h 2"/>
                        <a:gd name="T8" fmla="*/ 2147483646 w 8"/>
                        <a:gd name="T9" fmla="*/ 0 h 2"/>
                        <a:gd name="T10" fmla="*/ 2147483646 w 8"/>
                        <a:gd name="T11" fmla="*/ 0 h 2"/>
                        <a:gd name="T12" fmla="*/ 2147483646 w 8"/>
                        <a:gd name="T13" fmla="*/ 0 h 2"/>
                        <a:gd name="T14" fmla="*/ 0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0" y="0"/>
                          </a:moveTo>
                          <a:lnTo>
                            <a:pt x="0" y="0"/>
                          </a:lnTo>
                          <a:cubicBezTo>
                            <a:pt x="1" y="1"/>
                            <a:pt x="3" y="2"/>
                            <a:pt x="4" y="2"/>
                          </a:cubicBezTo>
                          <a:cubicBezTo>
                            <a:pt x="5" y="2"/>
                            <a:pt x="7" y="0"/>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4" name="Freeform 210"/>
                    <p:cNvSpPr>
                      <a:spLocks/>
                    </p:cNvSpPr>
                    <p:nvPr/>
                  </p:nvSpPr>
                  <p:spPr bwMode="auto">
                    <a:xfrm>
                      <a:off x="1460500" y="2513013"/>
                      <a:ext cx="4763" cy="1588"/>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6"/>
                            <a:pt x="3" y="6"/>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5" name="Freeform 211"/>
                    <p:cNvSpPr>
                      <a:spLocks/>
                    </p:cNvSpPr>
                    <p:nvPr/>
                  </p:nvSpPr>
                  <p:spPr bwMode="auto">
                    <a:xfrm>
                      <a:off x="1463675" y="2508251"/>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6" name="Freeform 212"/>
                    <p:cNvSpPr>
                      <a:spLocks/>
                    </p:cNvSpPr>
                    <p:nvPr/>
                  </p:nvSpPr>
                  <p:spPr bwMode="auto">
                    <a:xfrm>
                      <a:off x="1466850" y="2508251"/>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7" name="Freeform 213"/>
                    <p:cNvSpPr>
                      <a:spLocks/>
                    </p:cNvSpPr>
                    <p:nvPr/>
                  </p:nvSpPr>
                  <p:spPr bwMode="auto">
                    <a:xfrm>
                      <a:off x="1468438" y="2516188"/>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0"/>
                            <a:pt x="3" y="2"/>
                            <a:pt x="4" y="2"/>
                          </a:cubicBezTo>
                          <a:cubicBezTo>
                            <a:pt x="4" y="2"/>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8" name="Freeform 214"/>
                    <p:cNvSpPr>
                      <a:spLocks/>
                    </p:cNvSpPr>
                    <p:nvPr/>
                  </p:nvSpPr>
                  <p:spPr bwMode="auto">
                    <a:xfrm>
                      <a:off x="1468438" y="2513013"/>
                      <a:ext cx="4763" cy="1588"/>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6"/>
                          </a:cubicBezTo>
                          <a:cubicBezTo>
                            <a:pt x="7" y="6"/>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9" name="Freeform 215"/>
                    <p:cNvSpPr>
                      <a:spLocks/>
                    </p:cNvSpPr>
                    <p:nvPr/>
                  </p:nvSpPr>
                  <p:spPr bwMode="auto">
                    <a:xfrm>
                      <a:off x="1466850" y="2509838"/>
                      <a:ext cx="4763" cy="4763"/>
                    </a:xfrm>
                    <a:custGeom>
                      <a:avLst/>
                      <a:gdLst>
                        <a:gd name="T0" fmla="*/ 0 w 10"/>
                        <a:gd name="T1" fmla="*/ 2147483646 h 11"/>
                        <a:gd name="T2" fmla="*/ 0 w 10"/>
                        <a:gd name="T3" fmla="*/ 2147483646 h 11"/>
                        <a:gd name="T4" fmla="*/ 0 w 10"/>
                        <a:gd name="T5" fmla="*/ 2147483646 h 11"/>
                        <a:gd name="T6" fmla="*/ 2147483646 w 10"/>
                        <a:gd name="T7" fmla="*/ 2147483646 h 11"/>
                        <a:gd name="T8" fmla="*/ 2147483646 w 10"/>
                        <a:gd name="T9" fmla="*/ 2147483646 h 11"/>
                        <a:gd name="T10" fmla="*/ 2147483646 w 10"/>
                        <a:gd name="T11" fmla="*/ 2147483646 h 11"/>
                        <a:gd name="T12" fmla="*/ 2147483646 w 10"/>
                        <a:gd name="T13" fmla="*/ 0 h 11"/>
                        <a:gd name="T14" fmla="*/ 0 w 10"/>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1"/>
                        <a:gd name="T26" fmla="*/ 10 w 10"/>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1">
                          <a:moveTo>
                            <a:pt x="0" y="11"/>
                          </a:moveTo>
                          <a:lnTo>
                            <a:pt x="0" y="11"/>
                          </a:lnTo>
                          <a:cubicBezTo>
                            <a:pt x="0" y="11"/>
                            <a:pt x="0" y="11"/>
                            <a:pt x="0" y="11"/>
                          </a:cubicBezTo>
                          <a:cubicBezTo>
                            <a:pt x="0" y="11"/>
                            <a:pt x="1" y="11"/>
                            <a:pt x="1" y="11"/>
                          </a:cubicBezTo>
                          <a:cubicBezTo>
                            <a:pt x="2" y="10"/>
                            <a:pt x="6" y="8"/>
                            <a:pt x="8" y="6"/>
                          </a:cubicBezTo>
                          <a:cubicBezTo>
                            <a:pt x="8" y="6"/>
                            <a:pt x="9" y="5"/>
                            <a:pt x="9" y="4"/>
                          </a:cubicBezTo>
                          <a:cubicBezTo>
                            <a:pt x="10" y="2"/>
                            <a:pt x="7" y="0"/>
                            <a:pt x="7" y="0"/>
                          </a:cubicBezTo>
                          <a:cubicBezTo>
                            <a:pt x="7" y="0"/>
                            <a:pt x="3" y="4"/>
                            <a:pt x="0" y="1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0" name="Freeform 216"/>
                    <p:cNvSpPr>
                      <a:spLocks/>
                    </p:cNvSpPr>
                    <p:nvPr/>
                  </p:nvSpPr>
                  <p:spPr bwMode="auto">
                    <a:xfrm>
                      <a:off x="1474788" y="2668588"/>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1" name="Freeform 217"/>
                    <p:cNvSpPr>
                      <a:spLocks/>
                    </p:cNvSpPr>
                    <p:nvPr/>
                  </p:nvSpPr>
                  <p:spPr bwMode="auto">
                    <a:xfrm>
                      <a:off x="1479550"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5"/>
                          </a:moveTo>
                          <a:lnTo>
                            <a:pt x="1" y="5"/>
                          </a:lnTo>
                          <a:cubicBezTo>
                            <a:pt x="1" y="6"/>
                            <a:pt x="2" y="7"/>
                            <a:pt x="3" y="7"/>
                          </a:cubicBezTo>
                          <a:cubicBezTo>
                            <a:pt x="5" y="7"/>
                            <a:pt x="5" y="6"/>
                            <a:pt x="5" y="5"/>
                          </a:cubicBezTo>
                          <a:lnTo>
                            <a:pt x="5" y="0"/>
                          </a:lnTo>
                          <a:lnTo>
                            <a:pt x="7" y="0"/>
                          </a:lnTo>
                          <a:lnTo>
                            <a:pt x="7" y="5"/>
                          </a:lnTo>
                          <a:cubicBezTo>
                            <a:pt x="7" y="6"/>
                            <a:pt x="7" y="6"/>
                            <a:pt x="7" y="7"/>
                          </a:cubicBezTo>
                          <a:cubicBezTo>
                            <a:pt x="6" y="8"/>
                            <a:pt x="5" y="8"/>
                            <a:pt x="3" y="8"/>
                          </a:cubicBezTo>
                          <a:cubicBezTo>
                            <a:pt x="2" y="8"/>
                            <a:pt x="1" y="8"/>
                            <a:pt x="0" y="7"/>
                          </a:cubicBezTo>
                          <a:cubicBezTo>
                            <a:pt x="0" y="6"/>
                            <a:pt x="0" y="6"/>
                            <a:pt x="0" y="5"/>
                          </a:cubicBezTo>
                          <a:lnTo>
                            <a:pt x="0" y="0"/>
                          </a:lnTo>
                          <a:lnTo>
                            <a:pt x="1" y="0"/>
                          </a:lnTo>
                          <a:lnTo>
                            <a:pt x="1" y="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2" name="Freeform 218"/>
                    <p:cNvSpPr>
                      <a:spLocks noEditPoints="1"/>
                    </p:cNvSpPr>
                    <p:nvPr/>
                  </p:nvSpPr>
                  <p:spPr bwMode="auto">
                    <a:xfrm>
                      <a:off x="1482725" y="2668588"/>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3" name="Freeform 219"/>
                    <p:cNvSpPr>
                      <a:spLocks/>
                    </p:cNvSpPr>
                    <p:nvPr/>
                  </p:nvSpPr>
                  <p:spPr bwMode="auto">
                    <a:xfrm>
                      <a:off x="1487488" y="2668588"/>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4" name="Freeform 220"/>
                    <p:cNvSpPr>
                      <a:spLocks/>
                    </p:cNvSpPr>
                    <p:nvPr/>
                  </p:nvSpPr>
                  <p:spPr bwMode="auto">
                    <a:xfrm>
                      <a:off x="1493838" y="2668588"/>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5" name="Freeform 221"/>
                    <p:cNvSpPr>
                      <a:spLocks/>
                    </p:cNvSpPr>
                    <p:nvPr/>
                  </p:nvSpPr>
                  <p:spPr bwMode="auto">
                    <a:xfrm>
                      <a:off x="1498600" y="2668588"/>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6" name="Freeform 222"/>
                    <p:cNvSpPr>
                      <a:spLocks/>
                    </p:cNvSpPr>
                    <p:nvPr/>
                  </p:nvSpPr>
                  <p:spPr bwMode="auto">
                    <a:xfrm>
                      <a:off x="1462088" y="2667001"/>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5"/>
                          </a:moveTo>
                          <a:lnTo>
                            <a:pt x="0" y="5"/>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7" name="Freeform 224"/>
                    <p:cNvSpPr>
                      <a:spLocks/>
                    </p:cNvSpPr>
                    <p:nvPr/>
                  </p:nvSpPr>
                  <p:spPr bwMode="auto">
                    <a:xfrm>
                      <a:off x="1462088" y="2673350"/>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8" name="Freeform 225"/>
                    <p:cNvSpPr>
                      <a:spLocks/>
                    </p:cNvSpPr>
                    <p:nvPr/>
                  </p:nvSpPr>
                  <p:spPr bwMode="auto">
                    <a:xfrm>
                      <a:off x="1460501" y="267017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9" name="Freeform 226"/>
                    <p:cNvSpPr>
                      <a:spLocks/>
                    </p:cNvSpPr>
                    <p:nvPr/>
                  </p:nvSpPr>
                  <p:spPr bwMode="auto">
                    <a:xfrm>
                      <a:off x="1463676" y="2665413"/>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0" name="Freeform 227"/>
                    <p:cNvSpPr>
                      <a:spLocks/>
                    </p:cNvSpPr>
                    <p:nvPr/>
                  </p:nvSpPr>
                  <p:spPr bwMode="auto">
                    <a:xfrm>
                      <a:off x="1466851" y="2665413"/>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1" name="Freeform 228"/>
                    <p:cNvSpPr>
                      <a:spLocks/>
                    </p:cNvSpPr>
                    <p:nvPr/>
                  </p:nvSpPr>
                  <p:spPr bwMode="auto">
                    <a:xfrm>
                      <a:off x="1468438" y="2673350"/>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2" name="Freeform 229"/>
                    <p:cNvSpPr>
                      <a:spLocks/>
                    </p:cNvSpPr>
                    <p:nvPr/>
                  </p:nvSpPr>
                  <p:spPr bwMode="auto">
                    <a:xfrm>
                      <a:off x="1468438" y="267017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2"/>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3" name="Freeform 230"/>
                    <p:cNvSpPr>
                      <a:spLocks/>
                    </p:cNvSpPr>
                    <p:nvPr/>
                  </p:nvSpPr>
                  <p:spPr bwMode="auto">
                    <a:xfrm>
                      <a:off x="1466851" y="2667000"/>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5"/>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4" name="Freeform 231"/>
                    <p:cNvSpPr>
                      <a:spLocks/>
                    </p:cNvSpPr>
                    <p:nvPr/>
                  </p:nvSpPr>
                  <p:spPr bwMode="auto">
                    <a:xfrm>
                      <a:off x="1474788" y="2768600"/>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5" name="Freeform 232"/>
                    <p:cNvSpPr>
                      <a:spLocks/>
                    </p:cNvSpPr>
                    <p:nvPr/>
                  </p:nvSpPr>
                  <p:spPr bwMode="auto">
                    <a:xfrm>
                      <a:off x="1479551"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5"/>
                          </a:lnTo>
                          <a:cubicBezTo>
                            <a:pt x="7" y="6"/>
                            <a:pt x="7" y="6"/>
                            <a:pt x="7" y="7"/>
                          </a:cubicBezTo>
                          <a:cubicBezTo>
                            <a:pt x="6" y="7"/>
                            <a:pt x="5" y="8"/>
                            <a:pt x="3" y="8"/>
                          </a:cubicBezTo>
                          <a:cubicBezTo>
                            <a:pt x="2" y="8"/>
                            <a:pt x="1" y="7"/>
                            <a:pt x="0" y="7"/>
                          </a:cubicBezTo>
                          <a:cubicBezTo>
                            <a:pt x="0" y="6"/>
                            <a:pt x="0" y="6"/>
                            <a:pt x="0" y="5"/>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6" name="Freeform 233"/>
                    <p:cNvSpPr>
                      <a:spLocks noEditPoints="1"/>
                    </p:cNvSpPr>
                    <p:nvPr/>
                  </p:nvSpPr>
                  <p:spPr bwMode="auto">
                    <a:xfrm>
                      <a:off x="1482726" y="2768600"/>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7" name="Freeform 234"/>
                    <p:cNvSpPr>
                      <a:spLocks/>
                    </p:cNvSpPr>
                    <p:nvPr/>
                  </p:nvSpPr>
                  <p:spPr bwMode="auto">
                    <a:xfrm>
                      <a:off x="1487488" y="2768600"/>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8" name="Freeform 235"/>
                    <p:cNvSpPr>
                      <a:spLocks/>
                    </p:cNvSpPr>
                    <p:nvPr/>
                  </p:nvSpPr>
                  <p:spPr bwMode="auto">
                    <a:xfrm>
                      <a:off x="1493838" y="2768600"/>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9" name="Freeform 236"/>
                    <p:cNvSpPr>
                      <a:spLocks/>
                    </p:cNvSpPr>
                    <p:nvPr/>
                  </p:nvSpPr>
                  <p:spPr bwMode="auto">
                    <a:xfrm>
                      <a:off x="1498601" y="2768600"/>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0" name="Freeform 237"/>
                    <p:cNvSpPr>
                      <a:spLocks/>
                    </p:cNvSpPr>
                    <p:nvPr/>
                  </p:nvSpPr>
                  <p:spPr bwMode="auto">
                    <a:xfrm>
                      <a:off x="1462088" y="2765425"/>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1" name="Freeform 238"/>
                    <p:cNvSpPr>
                      <a:spLocks/>
                    </p:cNvSpPr>
                    <p:nvPr/>
                  </p:nvSpPr>
                  <p:spPr bwMode="auto">
                    <a:xfrm>
                      <a:off x="1462088" y="2771775"/>
                      <a:ext cx="3175" cy="1588"/>
                    </a:xfrm>
                    <a:custGeom>
                      <a:avLst/>
                      <a:gdLst>
                        <a:gd name="T0" fmla="*/ 0 w 8"/>
                        <a:gd name="T1" fmla="*/ 2147483646 h 3"/>
                        <a:gd name="T2" fmla="*/ 0 w 8"/>
                        <a:gd name="T3" fmla="*/ 2147483646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2147483646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1"/>
                          </a:moveTo>
                          <a:lnTo>
                            <a:pt x="0" y="1"/>
                          </a:lnTo>
                          <a:cubicBezTo>
                            <a:pt x="1" y="2"/>
                            <a:pt x="3" y="3"/>
                            <a:pt x="4" y="3"/>
                          </a:cubicBezTo>
                          <a:cubicBezTo>
                            <a:pt x="5" y="3"/>
                            <a:pt x="7" y="1"/>
                            <a:pt x="8" y="0"/>
                          </a:cubicBezTo>
                          <a:cubicBezTo>
                            <a:pt x="8" y="0"/>
                            <a:pt x="8" y="0"/>
                            <a:pt x="8" y="0"/>
                          </a:cubicBezTo>
                          <a:cubicBezTo>
                            <a:pt x="8" y="0"/>
                            <a:pt x="8" y="0"/>
                            <a:pt x="8" y="0"/>
                          </a:cubicBezTo>
                          <a:lnTo>
                            <a:pt x="0" y="1"/>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2" name="Freeform 239"/>
                    <p:cNvSpPr>
                      <a:spLocks/>
                    </p:cNvSpPr>
                    <p:nvPr/>
                  </p:nvSpPr>
                  <p:spPr bwMode="auto">
                    <a:xfrm>
                      <a:off x="1460501" y="2768600"/>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6"/>
                            <a:pt x="10" y="6"/>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3" name="Freeform 240"/>
                    <p:cNvSpPr>
                      <a:spLocks/>
                    </p:cNvSpPr>
                    <p:nvPr/>
                  </p:nvSpPr>
                  <p:spPr bwMode="auto">
                    <a:xfrm>
                      <a:off x="1463676" y="2763838"/>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4" name="Freeform 241"/>
                    <p:cNvSpPr>
                      <a:spLocks/>
                    </p:cNvSpPr>
                    <p:nvPr/>
                  </p:nvSpPr>
                  <p:spPr bwMode="auto">
                    <a:xfrm>
                      <a:off x="1466851" y="2763838"/>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5" name="Freeform 242"/>
                    <p:cNvSpPr>
                      <a:spLocks/>
                    </p:cNvSpPr>
                    <p:nvPr/>
                  </p:nvSpPr>
                  <p:spPr bwMode="auto">
                    <a:xfrm>
                      <a:off x="1468438" y="2771775"/>
                      <a:ext cx="3175" cy="1588"/>
                    </a:xfrm>
                    <a:custGeom>
                      <a:avLst/>
                      <a:gdLst>
                        <a:gd name="T0" fmla="*/ 0 w 8"/>
                        <a:gd name="T1" fmla="*/ 0 h 4"/>
                        <a:gd name="T2" fmla="*/ 0 w 8"/>
                        <a:gd name="T3" fmla="*/ 0 h 4"/>
                        <a:gd name="T4" fmla="*/ 0 w 8"/>
                        <a:gd name="T5" fmla="*/ 0 h 4"/>
                        <a:gd name="T6" fmla="*/ 2147483646 w 8"/>
                        <a:gd name="T7" fmla="*/ 2147483646 h 4"/>
                        <a:gd name="T8" fmla="*/ 2147483646 w 8"/>
                        <a:gd name="T9" fmla="*/ 2147483646 h 4"/>
                        <a:gd name="T10" fmla="*/ 0 w 8"/>
                        <a:gd name="T11" fmla="*/ 0 h 4"/>
                        <a:gd name="T12" fmla="*/ 0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0" y="0"/>
                          </a:moveTo>
                          <a:lnTo>
                            <a:pt x="0" y="0"/>
                          </a:lnTo>
                          <a:cubicBezTo>
                            <a:pt x="0" y="0"/>
                            <a:pt x="0" y="0"/>
                            <a:pt x="0" y="0"/>
                          </a:cubicBezTo>
                          <a:cubicBezTo>
                            <a:pt x="1" y="1"/>
                            <a:pt x="3" y="3"/>
                            <a:pt x="4" y="3"/>
                          </a:cubicBezTo>
                          <a:cubicBezTo>
                            <a:pt x="4" y="3"/>
                            <a:pt x="6" y="4"/>
                            <a:pt x="8" y="1"/>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6" name="Freeform 243"/>
                    <p:cNvSpPr>
                      <a:spLocks/>
                    </p:cNvSpPr>
                    <p:nvPr/>
                  </p:nvSpPr>
                  <p:spPr bwMode="auto">
                    <a:xfrm>
                      <a:off x="1468438" y="2768600"/>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6"/>
                          </a:moveTo>
                          <a:lnTo>
                            <a:pt x="0" y="6"/>
                          </a:lnTo>
                          <a:cubicBezTo>
                            <a:pt x="0" y="6"/>
                            <a:pt x="0" y="6"/>
                            <a:pt x="0" y="6"/>
                          </a:cubicBezTo>
                          <a:cubicBezTo>
                            <a:pt x="0" y="6"/>
                            <a:pt x="0" y="6"/>
                            <a:pt x="0" y="6"/>
                          </a:cubicBezTo>
                          <a:lnTo>
                            <a:pt x="6" y="6"/>
                          </a:lnTo>
                          <a:cubicBezTo>
                            <a:pt x="6" y="6"/>
                            <a:pt x="7" y="6"/>
                            <a:pt x="7" y="5"/>
                          </a:cubicBezTo>
                          <a:cubicBezTo>
                            <a:pt x="7" y="5"/>
                            <a:pt x="9" y="5"/>
                            <a:pt x="10" y="3"/>
                          </a:cubicBezTo>
                          <a:cubicBezTo>
                            <a:pt x="10" y="3"/>
                            <a:pt x="11" y="1"/>
                            <a:pt x="10" y="0"/>
                          </a:cubicBezTo>
                          <a:cubicBezTo>
                            <a:pt x="10" y="0"/>
                            <a:pt x="3" y="3"/>
                            <a:pt x="0" y="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7" name="Freeform 244"/>
                    <p:cNvSpPr>
                      <a:spLocks/>
                    </p:cNvSpPr>
                    <p:nvPr/>
                  </p:nvSpPr>
                  <p:spPr bwMode="auto">
                    <a:xfrm>
                      <a:off x="1466851" y="2765425"/>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8" name="Freeform 245"/>
                    <p:cNvSpPr>
                      <a:spLocks/>
                    </p:cNvSpPr>
                    <p:nvPr/>
                  </p:nvSpPr>
                  <p:spPr bwMode="auto">
                    <a:xfrm>
                      <a:off x="1474788" y="2867025"/>
                      <a:ext cx="3175" cy="3175"/>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9" name="Freeform 246"/>
                    <p:cNvSpPr>
                      <a:spLocks/>
                    </p:cNvSpPr>
                    <p:nvPr/>
                  </p:nvSpPr>
                  <p:spPr bwMode="auto">
                    <a:xfrm>
                      <a:off x="1479551"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6"/>
                            <a:pt x="7" y="6"/>
                            <a:pt x="7" y="7"/>
                          </a:cubicBezTo>
                          <a:cubicBezTo>
                            <a:pt x="6" y="7"/>
                            <a:pt x="5" y="8"/>
                            <a:pt x="3" y="8"/>
                          </a:cubicBezTo>
                          <a:cubicBezTo>
                            <a:pt x="2" y="8"/>
                            <a:pt x="1" y="7"/>
                            <a:pt x="0" y="7"/>
                          </a:cubicBezTo>
                          <a:cubicBezTo>
                            <a:pt x="0" y="6"/>
                            <a:pt x="0" y="6"/>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0" name="Freeform 247"/>
                    <p:cNvSpPr>
                      <a:spLocks noEditPoints="1"/>
                    </p:cNvSpPr>
                    <p:nvPr/>
                  </p:nvSpPr>
                  <p:spPr bwMode="auto">
                    <a:xfrm>
                      <a:off x="1482726" y="2867025"/>
                      <a:ext cx="4763" cy="3175"/>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1" name="Freeform 248"/>
                    <p:cNvSpPr>
                      <a:spLocks/>
                    </p:cNvSpPr>
                    <p:nvPr/>
                  </p:nvSpPr>
                  <p:spPr bwMode="auto">
                    <a:xfrm>
                      <a:off x="1487488" y="2867025"/>
                      <a:ext cx="6350" cy="3175"/>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2" name="Freeform 249"/>
                    <p:cNvSpPr>
                      <a:spLocks/>
                    </p:cNvSpPr>
                    <p:nvPr/>
                  </p:nvSpPr>
                  <p:spPr bwMode="auto">
                    <a:xfrm>
                      <a:off x="1493838" y="2867025"/>
                      <a:ext cx="3175" cy="3175"/>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3" name="Freeform 250"/>
                    <p:cNvSpPr>
                      <a:spLocks/>
                    </p:cNvSpPr>
                    <p:nvPr/>
                  </p:nvSpPr>
                  <p:spPr bwMode="auto">
                    <a:xfrm>
                      <a:off x="1498601" y="2867025"/>
                      <a:ext cx="1588" cy="3175"/>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4" name="Freeform 251"/>
                    <p:cNvSpPr>
                      <a:spLocks/>
                    </p:cNvSpPr>
                    <p:nvPr/>
                  </p:nvSpPr>
                  <p:spPr bwMode="auto">
                    <a:xfrm>
                      <a:off x="1462088" y="2863850"/>
                      <a:ext cx="3175" cy="6350"/>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5" name="Freeform 252"/>
                    <p:cNvSpPr>
                      <a:spLocks/>
                    </p:cNvSpPr>
                    <p:nvPr/>
                  </p:nvSpPr>
                  <p:spPr bwMode="auto">
                    <a:xfrm>
                      <a:off x="1462088" y="2870200"/>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3"/>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6" name="Freeform 253"/>
                    <p:cNvSpPr>
                      <a:spLocks/>
                    </p:cNvSpPr>
                    <p:nvPr/>
                  </p:nvSpPr>
                  <p:spPr bwMode="auto">
                    <a:xfrm>
                      <a:off x="1460501" y="2867025"/>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6"/>
                            <a:pt x="10" y="5"/>
                            <a:pt x="10" y="5"/>
                          </a:cubicBezTo>
                          <a:cubicBezTo>
                            <a:pt x="7" y="3"/>
                            <a:pt x="0" y="0"/>
                            <a:pt x="0" y="0"/>
                          </a:cubicBezTo>
                          <a:cubicBezTo>
                            <a:pt x="0" y="2"/>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7" name="Freeform 254"/>
                    <p:cNvSpPr>
                      <a:spLocks/>
                    </p:cNvSpPr>
                    <p:nvPr/>
                  </p:nvSpPr>
                  <p:spPr bwMode="auto">
                    <a:xfrm>
                      <a:off x="1463676" y="2863850"/>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3"/>
                            <a:pt x="0" y="3"/>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8" name="Freeform 255"/>
                    <p:cNvSpPr>
                      <a:spLocks/>
                    </p:cNvSpPr>
                    <p:nvPr/>
                  </p:nvSpPr>
                  <p:spPr bwMode="auto">
                    <a:xfrm>
                      <a:off x="1466851" y="2863850"/>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0 h 14"/>
                        <a:gd name="T16" fmla="*/ 2147483646 w 7"/>
                        <a:gd name="T17" fmla="*/ 0 h 14"/>
                        <a:gd name="T18" fmla="*/ 2147483646 w 7"/>
                        <a:gd name="T19" fmla="*/ 214748364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
                        <a:gd name="T32" fmla="*/ 7 w 7"/>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
                          <a:moveTo>
                            <a:pt x="1" y="14"/>
                          </a:moveTo>
                          <a:lnTo>
                            <a:pt x="1" y="14"/>
                          </a:lnTo>
                          <a:cubicBezTo>
                            <a:pt x="1" y="14"/>
                            <a:pt x="1" y="14"/>
                            <a:pt x="1" y="14"/>
                          </a:cubicBezTo>
                          <a:cubicBezTo>
                            <a:pt x="2" y="14"/>
                            <a:pt x="2" y="14"/>
                            <a:pt x="2" y="14"/>
                          </a:cubicBezTo>
                          <a:cubicBezTo>
                            <a:pt x="2" y="13"/>
                            <a:pt x="6" y="8"/>
                            <a:pt x="6" y="5"/>
                          </a:cubicBezTo>
                          <a:cubicBezTo>
                            <a:pt x="6" y="5"/>
                            <a:pt x="7" y="4"/>
                            <a:pt x="6" y="3"/>
                          </a:cubicBezTo>
                          <a:cubicBezTo>
                            <a:pt x="6" y="3"/>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9" name="Freeform 256"/>
                    <p:cNvSpPr>
                      <a:spLocks/>
                    </p:cNvSpPr>
                    <p:nvPr/>
                  </p:nvSpPr>
                  <p:spPr bwMode="auto">
                    <a:xfrm>
                      <a:off x="1468438" y="2870200"/>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0" name="Freeform 257"/>
                    <p:cNvSpPr>
                      <a:spLocks/>
                    </p:cNvSpPr>
                    <p:nvPr/>
                  </p:nvSpPr>
                  <p:spPr bwMode="auto">
                    <a:xfrm>
                      <a:off x="1468438" y="2867025"/>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6"/>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1" name="Freeform 258"/>
                    <p:cNvSpPr>
                      <a:spLocks/>
                    </p:cNvSpPr>
                    <p:nvPr/>
                  </p:nvSpPr>
                  <p:spPr bwMode="auto">
                    <a:xfrm>
                      <a:off x="1466851" y="2863850"/>
                      <a:ext cx="4763" cy="6350"/>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2" name="Freeform 259"/>
                    <p:cNvSpPr>
                      <a:spLocks/>
                    </p:cNvSpPr>
                    <p:nvPr/>
                  </p:nvSpPr>
                  <p:spPr bwMode="auto">
                    <a:xfrm>
                      <a:off x="1474788" y="2965450"/>
                      <a:ext cx="3175" cy="4763"/>
                    </a:xfrm>
                    <a:custGeom>
                      <a:avLst/>
                      <a:gdLst>
                        <a:gd name="T0" fmla="*/ 2147483646 w 8"/>
                        <a:gd name="T1" fmla="*/ 2147483646 h 8"/>
                        <a:gd name="T2" fmla="*/ 2147483646 w 8"/>
                        <a:gd name="T3" fmla="*/ 2147483646 h 8"/>
                        <a:gd name="T4" fmla="*/ 2147483646 w 8"/>
                        <a:gd name="T5" fmla="*/ 2147483646 h 8"/>
                        <a:gd name="T6" fmla="*/ 2147483646 w 8"/>
                        <a:gd name="T7" fmla="*/ 0 h 8"/>
                        <a:gd name="T8" fmla="*/ 2147483646 w 8"/>
                        <a:gd name="T9" fmla="*/ 0 h 8"/>
                        <a:gd name="T10" fmla="*/ 2147483646 w 8"/>
                        <a:gd name="T11" fmla="*/ 2147483646 h 8"/>
                        <a:gd name="T12" fmla="*/ 2147483646 w 8"/>
                        <a:gd name="T13" fmla="*/ 2147483646 h 8"/>
                        <a:gd name="T14" fmla="*/ 2147483646 w 8"/>
                        <a:gd name="T15" fmla="*/ 2147483646 h 8"/>
                        <a:gd name="T16" fmla="*/ 2147483646 w 8"/>
                        <a:gd name="T17" fmla="*/ 2147483646 h 8"/>
                        <a:gd name="T18" fmla="*/ 2147483646 w 8"/>
                        <a:gd name="T19" fmla="*/ 2147483646 h 8"/>
                        <a:gd name="T20" fmla="*/ 0 w 8"/>
                        <a:gd name="T21" fmla="*/ 2147483646 h 8"/>
                        <a:gd name="T22" fmla="*/ 0 w 8"/>
                        <a:gd name="T23" fmla="*/ 0 h 8"/>
                        <a:gd name="T24" fmla="*/ 2147483646 w 8"/>
                        <a:gd name="T25" fmla="*/ 0 h 8"/>
                        <a:gd name="T26" fmla="*/ 2147483646 w 8"/>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3"/>
                          </a:moveTo>
                          <a:lnTo>
                            <a:pt x="2" y="3"/>
                          </a:lnTo>
                          <a:lnTo>
                            <a:pt x="6" y="3"/>
                          </a:lnTo>
                          <a:lnTo>
                            <a:pt x="6" y="0"/>
                          </a:lnTo>
                          <a:lnTo>
                            <a:pt x="8" y="0"/>
                          </a:lnTo>
                          <a:lnTo>
                            <a:pt x="8" y="8"/>
                          </a:lnTo>
                          <a:lnTo>
                            <a:pt x="6" y="8"/>
                          </a:lnTo>
                          <a:lnTo>
                            <a:pt x="6" y="4"/>
                          </a:lnTo>
                          <a:lnTo>
                            <a:pt x="2" y="4"/>
                          </a:lnTo>
                          <a:lnTo>
                            <a:pt x="2" y="8"/>
                          </a:lnTo>
                          <a:lnTo>
                            <a:pt x="0" y="8"/>
                          </a:lnTo>
                          <a:lnTo>
                            <a:pt x="0" y="0"/>
                          </a:lnTo>
                          <a:lnTo>
                            <a:pt x="2" y="0"/>
                          </a:lnTo>
                          <a:lnTo>
                            <a:pt x="2" y="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3" name="Freeform 260"/>
                    <p:cNvSpPr>
                      <a:spLocks/>
                    </p:cNvSpPr>
                    <p:nvPr/>
                  </p:nvSpPr>
                  <p:spPr bwMode="auto">
                    <a:xfrm>
                      <a:off x="1479551"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0 h 8"/>
                        <a:gd name="T10" fmla="*/ 2147483646 w 7"/>
                        <a:gd name="T11" fmla="*/ 0 h 8"/>
                        <a:gd name="T12" fmla="*/ 2147483646 w 7"/>
                        <a:gd name="T13" fmla="*/ 2147483646 h 8"/>
                        <a:gd name="T14" fmla="*/ 2147483646 w 7"/>
                        <a:gd name="T15" fmla="*/ 2147483646 h 8"/>
                        <a:gd name="T16" fmla="*/ 2147483646 w 7"/>
                        <a:gd name="T17" fmla="*/ 2147483646 h 8"/>
                        <a:gd name="T18" fmla="*/ 0 w 7"/>
                        <a:gd name="T19" fmla="*/ 2147483646 h 8"/>
                        <a:gd name="T20" fmla="*/ 0 w 7"/>
                        <a:gd name="T21" fmla="*/ 2147483646 h 8"/>
                        <a:gd name="T22" fmla="*/ 0 w 7"/>
                        <a:gd name="T23" fmla="*/ 0 h 8"/>
                        <a:gd name="T24" fmla="*/ 2147483646 w 7"/>
                        <a:gd name="T25" fmla="*/ 0 h 8"/>
                        <a:gd name="T26" fmla="*/ 2147483646 w 7"/>
                        <a:gd name="T27" fmla="*/ 214748364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8"/>
                        <a:gd name="T44" fmla="*/ 7 w 7"/>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8">
                          <a:moveTo>
                            <a:pt x="1" y="4"/>
                          </a:moveTo>
                          <a:lnTo>
                            <a:pt x="1" y="4"/>
                          </a:lnTo>
                          <a:cubicBezTo>
                            <a:pt x="1" y="6"/>
                            <a:pt x="2" y="6"/>
                            <a:pt x="3" y="6"/>
                          </a:cubicBezTo>
                          <a:cubicBezTo>
                            <a:pt x="5" y="6"/>
                            <a:pt x="5" y="6"/>
                            <a:pt x="5" y="4"/>
                          </a:cubicBezTo>
                          <a:lnTo>
                            <a:pt x="5" y="0"/>
                          </a:lnTo>
                          <a:lnTo>
                            <a:pt x="7" y="0"/>
                          </a:lnTo>
                          <a:lnTo>
                            <a:pt x="7" y="4"/>
                          </a:lnTo>
                          <a:cubicBezTo>
                            <a:pt x="7" y="5"/>
                            <a:pt x="7" y="6"/>
                            <a:pt x="7" y="7"/>
                          </a:cubicBezTo>
                          <a:cubicBezTo>
                            <a:pt x="6" y="7"/>
                            <a:pt x="5" y="8"/>
                            <a:pt x="3" y="8"/>
                          </a:cubicBezTo>
                          <a:cubicBezTo>
                            <a:pt x="2" y="8"/>
                            <a:pt x="1" y="7"/>
                            <a:pt x="0" y="7"/>
                          </a:cubicBezTo>
                          <a:cubicBezTo>
                            <a:pt x="0" y="6"/>
                            <a:pt x="0" y="5"/>
                            <a:pt x="0" y="4"/>
                          </a:cubicBezTo>
                          <a:lnTo>
                            <a:pt x="0" y="0"/>
                          </a:lnTo>
                          <a:lnTo>
                            <a:pt x="1" y="0"/>
                          </a:lnTo>
                          <a:lnTo>
                            <a:pt x="1" y="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4" name="Freeform 261"/>
                    <p:cNvSpPr>
                      <a:spLocks noEditPoints="1"/>
                    </p:cNvSpPr>
                    <p:nvPr/>
                  </p:nvSpPr>
                  <p:spPr bwMode="auto">
                    <a:xfrm>
                      <a:off x="1482726" y="2965450"/>
                      <a:ext cx="4763" cy="4763"/>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2147483646 w 9"/>
                        <a:gd name="T11" fmla="*/ 0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0 w 9"/>
                        <a:gd name="T25" fmla="*/ 2147483646 h 8"/>
                        <a:gd name="T26" fmla="*/ 2147483646 w 9"/>
                        <a:gd name="T27" fmla="*/ 0 h 8"/>
                        <a:gd name="T28" fmla="*/ 2147483646 w 9"/>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
                        <a:gd name="T47" fmla="*/ 9 w 9"/>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
                          <a:moveTo>
                            <a:pt x="3" y="4"/>
                          </a:moveTo>
                          <a:lnTo>
                            <a:pt x="3" y="4"/>
                          </a:lnTo>
                          <a:lnTo>
                            <a:pt x="5" y="4"/>
                          </a:lnTo>
                          <a:lnTo>
                            <a:pt x="4" y="1"/>
                          </a:lnTo>
                          <a:lnTo>
                            <a:pt x="3" y="4"/>
                          </a:lnTo>
                          <a:close/>
                          <a:moveTo>
                            <a:pt x="5" y="0"/>
                          </a:moveTo>
                          <a:lnTo>
                            <a:pt x="5" y="0"/>
                          </a:lnTo>
                          <a:lnTo>
                            <a:pt x="9" y="8"/>
                          </a:lnTo>
                          <a:lnTo>
                            <a:pt x="7" y="8"/>
                          </a:lnTo>
                          <a:lnTo>
                            <a:pt x="6" y="6"/>
                          </a:lnTo>
                          <a:lnTo>
                            <a:pt x="2" y="6"/>
                          </a:lnTo>
                          <a:lnTo>
                            <a:pt x="1" y="8"/>
                          </a:lnTo>
                          <a:lnTo>
                            <a:pt x="0" y="8"/>
                          </a:lnTo>
                          <a:lnTo>
                            <a:pt x="3" y="0"/>
                          </a:lnTo>
                          <a:lnTo>
                            <a:pt x="5"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5" name="Freeform 262"/>
                    <p:cNvSpPr>
                      <a:spLocks/>
                    </p:cNvSpPr>
                    <p:nvPr/>
                  </p:nvSpPr>
                  <p:spPr bwMode="auto">
                    <a:xfrm>
                      <a:off x="1487488" y="2965450"/>
                      <a:ext cx="6350" cy="4763"/>
                    </a:xfrm>
                    <a:custGeom>
                      <a:avLst/>
                      <a:gdLst>
                        <a:gd name="T0" fmla="*/ 2147483646 w 13"/>
                        <a:gd name="T1" fmla="*/ 0 h 8"/>
                        <a:gd name="T2" fmla="*/ 2147483646 w 13"/>
                        <a:gd name="T3" fmla="*/ 0 h 8"/>
                        <a:gd name="T4" fmla="*/ 2147483646 w 13"/>
                        <a:gd name="T5" fmla="*/ 2147483646 h 8"/>
                        <a:gd name="T6" fmla="*/ 2147483646 w 13"/>
                        <a:gd name="T7" fmla="*/ 0 h 8"/>
                        <a:gd name="T8" fmla="*/ 2147483646 w 13"/>
                        <a:gd name="T9" fmla="*/ 0 h 8"/>
                        <a:gd name="T10" fmla="*/ 2147483646 w 13"/>
                        <a:gd name="T11" fmla="*/ 2147483646 h 8"/>
                        <a:gd name="T12" fmla="*/ 2147483646 w 13"/>
                        <a:gd name="T13" fmla="*/ 0 h 8"/>
                        <a:gd name="T14" fmla="*/ 2147483646 w 13"/>
                        <a:gd name="T15" fmla="*/ 0 h 8"/>
                        <a:gd name="T16" fmla="*/ 2147483646 w 13"/>
                        <a:gd name="T17" fmla="*/ 2147483646 h 8"/>
                        <a:gd name="T18" fmla="*/ 2147483646 w 13"/>
                        <a:gd name="T19" fmla="*/ 2147483646 h 8"/>
                        <a:gd name="T20" fmla="*/ 2147483646 w 13"/>
                        <a:gd name="T21" fmla="*/ 2147483646 h 8"/>
                        <a:gd name="T22" fmla="*/ 2147483646 w 13"/>
                        <a:gd name="T23" fmla="*/ 2147483646 h 8"/>
                        <a:gd name="T24" fmla="*/ 2147483646 w 13"/>
                        <a:gd name="T25" fmla="*/ 2147483646 h 8"/>
                        <a:gd name="T26" fmla="*/ 0 w 13"/>
                        <a:gd name="T27" fmla="*/ 0 h 8"/>
                        <a:gd name="T28" fmla="*/ 2147483646 w 13"/>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8"/>
                        <a:gd name="T47" fmla="*/ 13 w 1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8">
                          <a:moveTo>
                            <a:pt x="2" y="0"/>
                          </a:moveTo>
                          <a:lnTo>
                            <a:pt x="2" y="0"/>
                          </a:lnTo>
                          <a:lnTo>
                            <a:pt x="4" y="6"/>
                          </a:lnTo>
                          <a:lnTo>
                            <a:pt x="5" y="0"/>
                          </a:lnTo>
                          <a:lnTo>
                            <a:pt x="8" y="0"/>
                          </a:lnTo>
                          <a:lnTo>
                            <a:pt x="10" y="6"/>
                          </a:lnTo>
                          <a:lnTo>
                            <a:pt x="11" y="0"/>
                          </a:lnTo>
                          <a:lnTo>
                            <a:pt x="13" y="0"/>
                          </a:lnTo>
                          <a:lnTo>
                            <a:pt x="11" y="8"/>
                          </a:lnTo>
                          <a:lnTo>
                            <a:pt x="8" y="8"/>
                          </a:lnTo>
                          <a:lnTo>
                            <a:pt x="7" y="2"/>
                          </a:lnTo>
                          <a:lnTo>
                            <a:pt x="5" y="8"/>
                          </a:lnTo>
                          <a:lnTo>
                            <a:pt x="3" y="8"/>
                          </a:lnTo>
                          <a:lnTo>
                            <a:pt x="0" y="0"/>
                          </a:lnTo>
                          <a:lnTo>
                            <a:pt x="2"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6" name="Freeform 263"/>
                    <p:cNvSpPr>
                      <a:spLocks/>
                    </p:cNvSpPr>
                    <p:nvPr/>
                  </p:nvSpPr>
                  <p:spPr bwMode="auto">
                    <a:xfrm>
                      <a:off x="1493838" y="2965450"/>
                      <a:ext cx="3175" cy="4763"/>
                    </a:xfrm>
                    <a:custGeom>
                      <a:avLst/>
                      <a:gdLst>
                        <a:gd name="T0" fmla="*/ 2147483646 w 7"/>
                        <a:gd name="T1" fmla="*/ 2147483646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2147483646 h 8"/>
                        <a:gd name="T18" fmla="*/ 2147483646 w 7"/>
                        <a:gd name="T19" fmla="*/ 2147483646 h 8"/>
                        <a:gd name="T20" fmla="*/ 0 w 7"/>
                        <a:gd name="T21" fmla="*/ 2147483646 h 8"/>
                        <a:gd name="T22" fmla="*/ 2147483646 w 7"/>
                        <a:gd name="T23" fmla="*/ 0 h 8"/>
                        <a:gd name="T24" fmla="*/ 2147483646 w 7"/>
                        <a:gd name="T25" fmla="*/ 0 h 8"/>
                        <a:gd name="T26" fmla="*/ 2147483646 w 7"/>
                        <a:gd name="T27" fmla="*/ 2147483646 h 8"/>
                        <a:gd name="T28" fmla="*/ 2147483646 w 7"/>
                        <a:gd name="T29" fmla="*/ 2147483646 h 8"/>
                        <a:gd name="T30" fmla="*/ 2147483646 w 7"/>
                        <a:gd name="T31" fmla="*/ 2147483646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8"/>
                        <a:gd name="T50" fmla="*/ 7 w 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8">
                          <a:moveTo>
                            <a:pt x="2" y="3"/>
                          </a:moveTo>
                          <a:lnTo>
                            <a:pt x="2" y="3"/>
                          </a:lnTo>
                          <a:lnTo>
                            <a:pt x="7" y="3"/>
                          </a:lnTo>
                          <a:lnTo>
                            <a:pt x="7" y="4"/>
                          </a:lnTo>
                          <a:lnTo>
                            <a:pt x="2" y="4"/>
                          </a:lnTo>
                          <a:cubicBezTo>
                            <a:pt x="2" y="6"/>
                            <a:pt x="2" y="6"/>
                            <a:pt x="4" y="6"/>
                          </a:cubicBezTo>
                          <a:lnTo>
                            <a:pt x="7" y="6"/>
                          </a:lnTo>
                          <a:lnTo>
                            <a:pt x="7" y="8"/>
                          </a:lnTo>
                          <a:lnTo>
                            <a:pt x="4" y="8"/>
                          </a:lnTo>
                          <a:cubicBezTo>
                            <a:pt x="3" y="8"/>
                            <a:pt x="2" y="8"/>
                            <a:pt x="1" y="7"/>
                          </a:cubicBezTo>
                          <a:cubicBezTo>
                            <a:pt x="0" y="6"/>
                            <a:pt x="0" y="5"/>
                            <a:pt x="0" y="4"/>
                          </a:cubicBezTo>
                          <a:cubicBezTo>
                            <a:pt x="0" y="1"/>
                            <a:pt x="1" y="0"/>
                            <a:pt x="4" y="0"/>
                          </a:cubicBezTo>
                          <a:lnTo>
                            <a:pt x="7" y="0"/>
                          </a:lnTo>
                          <a:lnTo>
                            <a:pt x="7" y="1"/>
                          </a:lnTo>
                          <a:lnTo>
                            <a:pt x="4" y="1"/>
                          </a:lnTo>
                          <a:cubicBezTo>
                            <a:pt x="3" y="1"/>
                            <a:pt x="2" y="2"/>
                            <a:pt x="2"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7" name="Freeform 264"/>
                    <p:cNvSpPr>
                      <a:spLocks/>
                    </p:cNvSpPr>
                    <p:nvPr/>
                  </p:nvSpPr>
                  <p:spPr bwMode="auto">
                    <a:xfrm>
                      <a:off x="1498601" y="2965450"/>
                      <a:ext cx="1588" cy="4763"/>
                    </a:xfrm>
                    <a:custGeom>
                      <a:avLst/>
                      <a:gdLst>
                        <a:gd name="T0" fmla="*/ 0 w 1"/>
                        <a:gd name="T1" fmla="*/ 0 h 8"/>
                        <a:gd name="T2" fmla="*/ 0 w 1"/>
                        <a:gd name="T3" fmla="*/ 0 h 8"/>
                        <a:gd name="T4" fmla="*/ 2147483646 w 1"/>
                        <a:gd name="T5" fmla="*/ 0 h 8"/>
                        <a:gd name="T6" fmla="*/ 2147483646 w 1"/>
                        <a:gd name="T7" fmla="*/ 2147483646 h 8"/>
                        <a:gd name="T8" fmla="*/ 0 w 1"/>
                        <a:gd name="T9" fmla="*/ 2147483646 h 8"/>
                        <a:gd name="T10" fmla="*/ 0 w 1"/>
                        <a:gd name="T11" fmla="*/ 0 h 8"/>
                        <a:gd name="T12" fmla="*/ 0 60000 65536"/>
                        <a:gd name="T13" fmla="*/ 0 60000 65536"/>
                        <a:gd name="T14" fmla="*/ 0 60000 65536"/>
                        <a:gd name="T15" fmla="*/ 0 60000 65536"/>
                        <a:gd name="T16" fmla="*/ 0 60000 65536"/>
                        <a:gd name="T17" fmla="*/ 0 60000 65536"/>
                        <a:gd name="T18" fmla="*/ 0 w 1"/>
                        <a:gd name="T19" fmla="*/ 0 h 8"/>
                        <a:gd name="T20" fmla="*/ 1 w 1"/>
                        <a:gd name="T21" fmla="*/ 8 h 8"/>
                      </a:gdLst>
                      <a:ahLst/>
                      <a:cxnLst>
                        <a:cxn ang="T12">
                          <a:pos x="T0" y="T1"/>
                        </a:cxn>
                        <a:cxn ang="T13">
                          <a:pos x="T2" y="T3"/>
                        </a:cxn>
                        <a:cxn ang="T14">
                          <a:pos x="T4" y="T5"/>
                        </a:cxn>
                        <a:cxn ang="T15">
                          <a:pos x="T6" y="T7"/>
                        </a:cxn>
                        <a:cxn ang="T16">
                          <a:pos x="T8" y="T9"/>
                        </a:cxn>
                        <a:cxn ang="T17">
                          <a:pos x="T10" y="T11"/>
                        </a:cxn>
                      </a:cxnLst>
                      <a:rect l="T18" t="T19" r="T20" b="T21"/>
                      <a:pathLst>
                        <a:path w="1" h="8">
                          <a:moveTo>
                            <a:pt x="0" y="0"/>
                          </a:moveTo>
                          <a:lnTo>
                            <a:pt x="0" y="0"/>
                          </a:lnTo>
                          <a:lnTo>
                            <a:pt x="1" y="0"/>
                          </a:lnTo>
                          <a:lnTo>
                            <a:pt x="1" y="8"/>
                          </a:lnTo>
                          <a:lnTo>
                            <a:pt x="0" y="8"/>
                          </a:ln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8" name="Freeform 265"/>
                    <p:cNvSpPr>
                      <a:spLocks/>
                    </p:cNvSpPr>
                    <p:nvPr/>
                  </p:nvSpPr>
                  <p:spPr bwMode="auto">
                    <a:xfrm>
                      <a:off x="1462088" y="2963863"/>
                      <a:ext cx="3175" cy="4763"/>
                    </a:xfrm>
                    <a:custGeom>
                      <a:avLst/>
                      <a:gdLst>
                        <a:gd name="T0" fmla="*/ 0 w 9"/>
                        <a:gd name="T1" fmla="*/ 2147483646 h 12"/>
                        <a:gd name="T2" fmla="*/ 0 w 9"/>
                        <a:gd name="T3" fmla="*/ 2147483646 h 12"/>
                        <a:gd name="T4" fmla="*/ 2147483646 w 9"/>
                        <a:gd name="T5" fmla="*/ 2147483646 h 12"/>
                        <a:gd name="T6" fmla="*/ 2147483646 w 9"/>
                        <a:gd name="T7" fmla="*/ 2147483646 h 12"/>
                        <a:gd name="T8" fmla="*/ 2147483646 w 9"/>
                        <a:gd name="T9" fmla="*/ 2147483646 h 12"/>
                        <a:gd name="T10" fmla="*/ 2147483646 w 9"/>
                        <a:gd name="T11" fmla="*/ 2147483646 h 12"/>
                        <a:gd name="T12" fmla="*/ 2147483646 w 9"/>
                        <a:gd name="T13" fmla="*/ 0 h 12"/>
                        <a:gd name="T14" fmla="*/ 0 w 9"/>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2"/>
                        <a:gd name="T26" fmla="*/ 9 w 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2">
                          <a:moveTo>
                            <a:pt x="0" y="4"/>
                          </a:moveTo>
                          <a:lnTo>
                            <a:pt x="0" y="4"/>
                          </a:lnTo>
                          <a:cubicBezTo>
                            <a:pt x="0" y="6"/>
                            <a:pt x="1" y="7"/>
                            <a:pt x="1" y="7"/>
                          </a:cubicBezTo>
                          <a:cubicBezTo>
                            <a:pt x="3" y="9"/>
                            <a:pt x="8" y="11"/>
                            <a:pt x="9" y="12"/>
                          </a:cubicBezTo>
                          <a:cubicBezTo>
                            <a:pt x="9" y="12"/>
                            <a:pt x="9" y="12"/>
                            <a:pt x="9" y="12"/>
                          </a:cubicBezTo>
                          <a:cubicBezTo>
                            <a:pt x="9" y="12"/>
                            <a:pt x="9" y="12"/>
                            <a:pt x="9" y="12"/>
                          </a:cubicBezTo>
                          <a:cubicBezTo>
                            <a:pt x="6" y="5"/>
                            <a:pt x="2" y="0"/>
                            <a:pt x="2" y="0"/>
                          </a:cubicBezTo>
                          <a:cubicBezTo>
                            <a:pt x="2" y="0"/>
                            <a:pt x="0" y="2"/>
                            <a:pt x="0" y="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9" name="Freeform 266"/>
                    <p:cNvSpPr>
                      <a:spLocks/>
                    </p:cNvSpPr>
                    <p:nvPr/>
                  </p:nvSpPr>
                  <p:spPr bwMode="auto">
                    <a:xfrm>
                      <a:off x="1462088" y="2970213"/>
                      <a:ext cx="3175" cy="1588"/>
                    </a:xfrm>
                    <a:custGeom>
                      <a:avLst/>
                      <a:gdLst>
                        <a:gd name="T0" fmla="*/ 0 w 8"/>
                        <a:gd name="T1" fmla="*/ 0 h 3"/>
                        <a:gd name="T2" fmla="*/ 0 w 8"/>
                        <a:gd name="T3" fmla="*/ 0 h 3"/>
                        <a:gd name="T4" fmla="*/ 2147483646 w 8"/>
                        <a:gd name="T5" fmla="*/ 2147483646 h 3"/>
                        <a:gd name="T6" fmla="*/ 2147483646 w 8"/>
                        <a:gd name="T7" fmla="*/ 0 h 3"/>
                        <a:gd name="T8" fmla="*/ 2147483646 w 8"/>
                        <a:gd name="T9" fmla="*/ 0 h 3"/>
                        <a:gd name="T10" fmla="*/ 2147483646 w 8"/>
                        <a:gd name="T11" fmla="*/ 0 h 3"/>
                        <a:gd name="T12" fmla="*/ 2147483646 w 8"/>
                        <a:gd name="T13" fmla="*/ 0 h 3"/>
                        <a:gd name="T14" fmla="*/ 0 w 8"/>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
                        <a:gd name="T26" fmla="*/ 8 w 8"/>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
                          <a:moveTo>
                            <a:pt x="0" y="0"/>
                          </a:moveTo>
                          <a:lnTo>
                            <a:pt x="0" y="0"/>
                          </a:lnTo>
                          <a:cubicBezTo>
                            <a:pt x="1" y="2"/>
                            <a:pt x="3" y="3"/>
                            <a:pt x="4" y="3"/>
                          </a:cubicBezTo>
                          <a:cubicBezTo>
                            <a:pt x="5" y="2"/>
                            <a:pt x="7" y="1"/>
                            <a:pt x="8" y="0"/>
                          </a:cubicBezTo>
                          <a:cubicBezTo>
                            <a:pt x="8" y="0"/>
                            <a:pt x="8" y="0"/>
                            <a:pt x="8" y="0"/>
                          </a:cubicBezTo>
                          <a:cubicBezTo>
                            <a:pt x="8" y="0"/>
                            <a:pt x="8" y="0"/>
                            <a:pt x="8" y="0"/>
                          </a:cubicBezTo>
                          <a:lnTo>
                            <a:pt x="0" y="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0" name="Freeform 267"/>
                    <p:cNvSpPr>
                      <a:spLocks/>
                    </p:cNvSpPr>
                    <p:nvPr/>
                  </p:nvSpPr>
                  <p:spPr bwMode="auto">
                    <a:xfrm>
                      <a:off x="1460501" y="2967038"/>
                      <a:ext cx="4763" cy="3175"/>
                    </a:xfrm>
                    <a:custGeom>
                      <a:avLst/>
                      <a:gdLst>
                        <a:gd name="T0" fmla="*/ 2147483646 w 10"/>
                        <a:gd name="T1" fmla="*/ 2147483646 h 6"/>
                        <a:gd name="T2" fmla="*/ 2147483646 w 10"/>
                        <a:gd name="T3" fmla="*/ 2147483646 h 6"/>
                        <a:gd name="T4" fmla="*/ 2147483646 w 10"/>
                        <a:gd name="T5" fmla="*/ 2147483646 h 6"/>
                        <a:gd name="T6" fmla="*/ 2147483646 w 10"/>
                        <a:gd name="T7" fmla="*/ 2147483646 h 6"/>
                        <a:gd name="T8" fmla="*/ 2147483646 w 10"/>
                        <a:gd name="T9" fmla="*/ 2147483646 h 6"/>
                        <a:gd name="T10" fmla="*/ 2147483646 w 10"/>
                        <a:gd name="T11" fmla="*/ 2147483646 h 6"/>
                        <a:gd name="T12" fmla="*/ 2147483646 w 10"/>
                        <a:gd name="T13" fmla="*/ 2147483646 h 6"/>
                        <a:gd name="T14" fmla="*/ 0 w 10"/>
                        <a:gd name="T15" fmla="*/ 0 h 6"/>
                        <a:gd name="T16" fmla="*/ 2147483646 w 10"/>
                        <a:gd name="T17" fmla="*/ 214748364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3"/>
                          </a:moveTo>
                          <a:lnTo>
                            <a:pt x="1" y="3"/>
                          </a:lnTo>
                          <a:cubicBezTo>
                            <a:pt x="1" y="5"/>
                            <a:pt x="3" y="5"/>
                            <a:pt x="3" y="5"/>
                          </a:cubicBezTo>
                          <a:cubicBezTo>
                            <a:pt x="4" y="6"/>
                            <a:pt x="4" y="6"/>
                            <a:pt x="4" y="6"/>
                          </a:cubicBezTo>
                          <a:cubicBezTo>
                            <a:pt x="5" y="6"/>
                            <a:pt x="9" y="6"/>
                            <a:pt x="10" y="6"/>
                          </a:cubicBezTo>
                          <a:cubicBezTo>
                            <a:pt x="10" y="6"/>
                            <a:pt x="10" y="6"/>
                            <a:pt x="10" y="6"/>
                          </a:cubicBezTo>
                          <a:cubicBezTo>
                            <a:pt x="10" y="5"/>
                            <a:pt x="10" y="5"/>
                            <a:pt x="10" y="5"/>
                          </a:cubicBezTo>
                          <a:cubicBezTo>
                            <a:pt x="7" y="3"/>
                            <a:pt x="0" y="0"/>
                            <a:pt x="0" y="0"/>
                          </a:cubicBezTo>
                          <a:cubicBezTo>
                            <a:pt x="0" y="1"/>
                            <a:pt x="1" y="3"/>
                            <a:pt x="1" y="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1" name="Freeform 268"/>
                    <p:cNvSpPr>
                      <a:spLocks/>
                    </p:cNvSpPr>
                    <p:nvPr/>
                  </p:nvSpPr>
                  <p:spPr bwMode="auto">
                    <a:xfrm>
                      <a:off x="1463676" y="2962275"/>
                      <a:ext cx="3175" cy="6350"/>
                    </a:xfrm>
                    <a:custGeom>
                      <a:avLst/>
                      <a:gdLst>
                        <a:gd name="T0" fmla="*/ 2147483646 w 6"/>
                        <a:gd name="T1" fmla="*/ 0 h 14"/>
                        <a:gd name="T2" fmla="*/ 2147483646 w 6"/>
                        <a:gd name="T3" fmla="*/ 0 h 14"/>
                        <a:gd name="T4" fmla="*/ 0 w 6"/>
                        <a:gd name="T5" fmla="*/ 2147483646 h 14"/>
                        <a:gd name="T6" fmla="*/ 0 w 6"/>
                        <a:gd name="T7" fmla="*/ 2147483646 h 14"/>
                        <a:gd name="T8" fmla="*/ 2147483646 w 6"/>
                        <a:gd name="T9" fmla="*/ 2147483646 h 14"/>
                        <a:gd name="T10" fmla="*/ 2147483646 w 6"/>
                        <a:gd name="T11" fmla="*/ 2147483646 h 14"/>
                        <a:gd name="T12" fmla="*/ 2147483646 w 6"/>
                        <a:gd name="T13" fmla="*/ 2147483646 h 14"/>
                        <a:gd name="T14" fmla="*/ 2147483646 w 6"/>
                        <a:gd name="T15" fmla="*/ 0 h 14"/>
                        <a:gd name="T16" fmla="*/ 2147483646 w 6"/>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4"/>
                        <a:gd name="T29" fmla="*/ 6 w 6"/>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4">
                          <a:moveTo>
                            <a:pt x="3" y="0"/>
                          </a:moveTo>
                          <a:lnTo>
                            <a:pt x="3" y="0"/>
                          </a:lnTo>
                          <a:cubicBezTo>
                            <a:pt x="1" y="1"/>
                            <a:pt x="0" y="2"/>
                            <a:pt x="0" y="2"/>
                          </a:cubicBezTo>
                          <a:cubicBezTo>
                            <a:pt x="0" y="4"/>
                            <a:pt x="0" y="5"/>
                            <a:pt x="0" y="5"/>
                          </a:cubicBezTo>
                          <a:cubicBezTo>
                            <a:pt x="1" y="8"/>
                            <a:pt x="4" y="13"/>
                            <a:pt x="5" y="14"/>
                          </a:cubicBezTo>
                          <a:cubicBezTo>
                            <a:pt x="5" y="14"/>
                            <a:pt x="5" y="14"/>
                            <a:pt x="5" y="14"/>
                          </a:cubicBezTo>
                          <a:cubicBezTo>
                            <a:pt x="5" y="14"/>
                            <a:pt x="5" y="14"/>
                            <a:pt x="5" y="14"/>
                          </a:cubicBezTo>
                          <a:cubicBezTo>
                            <a:pt x="6" y="3"/>
                            <a:pt x="4" y="0"/>
                            <a:pt x="4" y="0"/>
                          </a:cubicBezTo>
                          <a:cubicBezTo>
                            <a:pt x="4" y="0"/>
                            <a:pt x="3" y="0"/>
                            <a:pt x="3"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2" name="Freeform 269"/>
                    <p:cNvSpPr>
                      <a:spLocks/>
                    </p:cNvSpPr>
                    <p:nvPr/>
                  </p:nvSpPr>
                  <p:spPr bwMode="auto">
                    <a:xfrm>
                      <a:off x="1466851" y="2962275"/>
                      <a:ext cx="3175" cy="6350"/>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2147483646 w 7"/>
                        <a:gd name="T13" fmla="*/ 2147483646 h 14"/>
                        <a:gd name="T14" fmla="*/ 2147483646 w 7"/>
                        <a:gd name="T15" fmla="*/ 2147483646 h 14"/>
                        <a:gd name="T16" fmla="*/ 2147483646 w 7"/>
                        <a:gd name="T17" fmla="*/ 0 h 14"/>
                        <a:gd name="T18" fmla="*/ 2147483646 w 7"/>
                        <a:gd name="T19" fmla="*/ 0 h 14"/>
                        <a:gd name="T20" fmla="*/ 2147483646 w 7"/>
                        <a:gd name="T21" fmla="*/ 214748364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4"/>
                        <a:gd name="T35" fmla="*/ 7 w 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4">
                          <a:moveTo>
                            <a:pt x="1" y="14"/>
                          </a:moveTo>
                          <a:lnTo>
                            <a:pt x="1" y="14"/>
                          </a:lnTo>
                          <a:cubicBezTo>
                            <a:pt x="2" y="14"/>
                            <a:pt x="2" y="14"/>
                            <a:pt x="2" y="14"/>
                          </a:cubicBezTo>
                          <a:cubicBezTo>
                            <a:pt x="2" y="13"/>
                            <a:pt x="6" y="8"/>
                            <a:pt x="6" y="5"/>
                          </a:cubicBezTo>
                          <a:cubicBezTo>
                            <a:pt x="6" y="5"/>
                            <a:pt x="7" y="3"/>
                            <a:pt x="6" y="2"/>
                          </a:cubicBezTo>
                          <a:cubicBezTo>
                            <a:pt x="6" y="2"/>
                            <a:pt x="6" y="1"/>
                            <a:pt x="4" y="0"/>
                          </a:cubicBezTo>
                          <a:cubicBezTo>
                            <a:pt x="4" y="0"/>
                            <a:pt x="3" y="0"/>
                            <a:pt x="3" y="0"/>
                          </a:cubicBezTo>
                          <a:cubicBezTo>
                            <a:pt x="3" y="0"/>
                            <a:pt x="0" y="3"/>
                            <a:pt x="1" y="14"/>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3" name="Freeform 270"/>
                    <p:cNvSpPr>
                      <a:spLocks/>
                    </p:cNvSpPr>
                    <p:nvPr/>
                  </p:nvSpPr>
                  <p:spPr bwMode="auto">
                    <a:xfrm>
                      <a:off x="1468438" y="2970213"/>
                      <a:ext cx="3175" cy="1588"/>
                    </a:xfrm>
                    <a:custGeom>
                      <a:avLst/>
                      <a:gdLst>
                        <a:gd name="T0" fmla="*/ 0 w 8"/>
                        <a:gd name="T1" fmla="*/ 0 h 3"/>
                        <a:gd name="T2" fmla="*/ 0 w 8"/>
                        <a:gd name="T3" fmla="*/ 0 h 3"/>
                        <a:gd name="T4" fmla="*/ 0 w 8"/>
                        <a:gd name="T5" fmla="*/ 0 h 3"/>
                        <a:gd name="T6" fmla="*/ 2147483646 w 8"/>
                        <a:gd name="T7" fmla="*/ 2147483646 h 3"/>
                        <a:gd name="T8" fmla="*/ 2147483646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0" y="0"/>
                          </a:lnTo>
                          <a:cubicBezTo>
                            <a:pt x="0" y="0"/>
                            <a:pt x="0" y="0"/>
                            <a:pt x="0" y="0"/>
                          </a:cubicBezTo>
                          <a:cubicBezTo>
                            <a:pt x="1" y="1"/>
                            <a:pt x="3" y="2"/>
                            <a:pt x="4" y="3"/>
                          </a:cubicBezTo>
                          <a:cubicBezTo>
                            <a:pt x="4" y="3"/>
                            <a:pt x="6" y="3"/>
                            <a:pt x="8" y="0"/>
                          </a:cubicBezTo>
                          <a:lnTo>
                            <a:pt x="0" y="0"/>
                          </a:lnTo>
                          <a:cubicBezTo>
                            <a:pt x="0" y="0"/>
                            <a:pt x="0" y="0"/>
                            <a:pt x="0" y="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4" name="Freeform 271"/>
                    <p:cNvSpPr>
                      <a:spLocks/>
                    </p:cNvSpPr>
                    <p:nvPr/>
                  </p:nvSpPr>
                  <p:spPr bwMode="auto">
                    <a:xfrm>
                      <a:off x="1468438" y="2967038"/>
                      <a:ext cx="4763" cy="3175"/>
                    </a:xfrm>
                    <a:custGeom>
                      <a:avLst/>
                      <a:gdLst>
                        <a:gd name="T0" fmla="*/ 0 w 11"/>
                        <a:gd name="T1" fmla="*/ 2147483646 h 6"/>
                        <a:gd name="T2" fmla="*/ 0 w 11"/>
                        <a:gd name="T3" fmla="*/ 2147483646 h 6"/>
                        <a:gd name="T4" fmla="*/ 0 w 11"/>
                        <a:gd name="T5" fmla="*/ 2147483646 h 6"/>
                        <a:gd name="T6" fmla="*/ 0 w 11"/>
                        <a:gd name="T7" fmla="*/ 2147483646 h 6"/>
                        <a:gd name="T8" fmla="*/ 0 w 11"/>
                        <a:gd name="T9" fmla="*/ 2147483646 h 6"/>
                        <a:gd name="T10" fmla="*/ 2147483646 w 11"/>
                        <a:gd name="T11" fmla="*/ 2147483646 h 6"/>
                        <a:gd name="T12" fmla="*/ 2147483646 w 11"/>
                        <a:gd name="T13" fmla="*/ 2147483646 h 6"/>
                        <a:gd name="T14" fmla="*/ 2147483646 w 11"/>
                        <a:gd name="T15" fmla="*/ 2147483646 h 6"/>
                        <a:gd name="T16" fmla="*/ 2147483646 w 11"/>
                        <a:gd name="T17" fmla="*/ 0 h 6"/>
                        <a:gd name="T18" fmla="*/ 0 w 11"/>
                        <a:gd name="T19" fmla="*/ 214748364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0" y="5"/>
                          </a:moveTo>
                          <a:lnTo>
                            <a:pt x="0" y="5"/>
                          </a:lnTo>
                          <a:cubicBezTo>
                            <a:pt x="0" y="5"/>
                            <a:pt x="0" y="5"/>
                            <a:pt x="0" y="6"/>
                          </a:cubicBezTo>
                          <a:cubicBezTo>
                            <a:pt x="0" y="6"/>
                            <a:pt x="0" y="6"/>
                            <a:pt x="0" y="6"/>
                          </a:cubicBezTo>
                          <a:cubicBezTo>
                            <a:pt x="1" y="6"/>
                            <a:pt x="6" y="6"/>
                            <a:pt x="6" y="6"/>
                          </a:cubicBezTo>
                          <a:cubicBezTo>
                            <a:pt x="6" y="6"/>
                            <a:pt x="7" y="6"/>
                            <a:pt x="7" y="5"/>
                          </a:cubicBezTo>
                          <a:cubicBezTo>
                            <a:pt x="7" y="5"/>
                            <a:pt x="9" y="5"/>
                            <a:pt x="10" y="3"/>
                          </a:cubicBezTo>
                          <a:cubicBezTo>
                            <a:pt x="10" y="3"/>
                            <a:pt x="11" y="1"/>
                            <a:pt x="10" y="0"/>
                          </a:cubicBezTo>
                          <a:cubicBezTo>
                            <a:pt x="10" y="0"/>
                            <a:pt x="3" y="3"/>
                            <a:pt x="0" y="5"/>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5" name="Freeform 272"/>
                    <p:cNvSpPr>
                      <a:spLocks/>
                    </p:cNvSpPr>
                    <p:nvPr/>
                  </p:nvSpPr>
                  <p:spPr bwMode="auto">
                    <a:xfrm>
                      <a:off x="1466851" y="2963863"/>
                      <a:ext cx="4763" cy="4763"/>
                    </a:xfrm>
                    <a:custGeom>
                      <a:avLst/>
                      <a:gdLst>
                        <a:gd name="T0" fmla="*/ 0 w 10"/>
                        <a:gd name="T1" fmla="*/ 2147483646 h 12"/>
                        <a:gd name="T2" fmla="*/ 0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0 h 12"/>
                        <a:gd name="T14" fmla="*/ 0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0" y="12"/>
                          </a:moveTo>
                          <a:lnTo>
                            <a:pt x="0" y="12"/>
                          </a:lnTo>
                          <a:cubicBezTo>
                            <a:pt x="0" y="12"/>
                            <a:pt x="0" y="12"/>
                            <a:pt x="0" y="12"/>
                          </a:cubicBezTo>
                          <a:cubicBezTo>
                            <a:pt x="0" y="12"/>
                            <a:pt x="1" y="12"/>
                            <a:pt x="1" y="12"/>
                          </a:cubicBezTo>
                          <a:cubicBezTo>
                            <a:pt x="2" y="11"/>
                            <a:pt x="6" y="9"/>
                            <a:pt x="8" y="7"/>
                          </a:cubicBezTo>
                          <a:cubicBezTo>
                            <a:pt x="8" y="7"/>
                            <a:pt x="9" y="6"/>
                            <a:pt x="9" y="4"/>
                          </a:cubicBezTo>
                          <a:cubicBezTo>
                            <a:pt x="10" y="2"/>
                            <a:pt x="7" y="0"/>
                            <a:pt x="7" y="0"/>
                          </a:cubicBezTo>
                          <a:cubicBezTo>
                            <a:pt x="7" y="0"/>
                            <a:pt x="3" y="5"/>
                            <a:pt x="0" y="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6" name="Freeform 273"/>
                    <p:cNvSpPr>
                      <a:spLocks/>
                    </p:cNvSpPr>
                    <p:nvPr/>
                  </p:nvSpPr>
                  <p:spPr bwMode="auto">
                    <a:xfrm>
                      <a:off x="1374776" y="2608263"/>
                      <a:ext cx="49213" cy="7938"/>
                    </a:xfrm>
                    <a:custGeom>
                      <a:avLst/>
                      <a:gdLst>
                        <a:gd name="T0" fmla="*/ 2147483646 w 106"/>
                        <a:gd name="T1" fmla="*/ 2147483646 h 17"/>
                        <a:gd name="T2" fmla="*/ 2147483646 w 106"/>
                        <a:gd name="T3" fmla="*/ 2147483646 h 17"/>
                        <a:gd name="T4" fmla="*/ 0 w 106"/>
                        <a:gd name="T5" fmla="*/ 2147483646 h 17"/>
                        <a:gd name="T6" fmla="*/ 0 w 106"/>
                        <a:gd name="T7" fmla="*/ 0 h 17"/>
                        <a:gd name="T8" fmla="*/ 2147483646 w 106"/>
                        <a:gd name="T9" fmla="*/ 0 h 17"/>
                        <a:gd name="T10" fmla="*/ 2147483646 w 106"/>
                        <a:gd name="T11" fmla="*/ 2147483646 h 17"/>
                        <a:gd name="T12" fmla="*/ 0 60000 65536"/>
                        <a:gd name="T13" fmla="*/ 0 60000 65536"/>
                        <a:gd name="T14" fmla="*/ 0 60000 65536"/>
                        <a:gd name="T15" fmla="*/ 0 60000 65536"/>
                        <a:gd name="T16" fmla="*/ 0 60000 65536"/>
                        <a:gd name="T17" fmla="*/ 0 60000 65536"/>
                        <a:gd name="T18" fmla="*/ 0 w 106"/>
                        <a:gd name="T19" fmla="*/ 0 h 17"/>
                        <a:gd name="T20" fmla="*/ 106 w 10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06" h="17">
                          <a:moveTo>
                            <a:pt x="106" y="17"/>
                          </a:moveTo>
                          <a:lnTo>
                            <a:pt x="106" y="17"/>
                          </a:lnTo>
                          <a:lnTo>
                            <a:pt x="0" y="17"/>
                          </a:lnTo>
                          <a:lnTo>
                            <a:pt x="0" y="0"/>
                          </a:lnTo>
                          <a:lnTo>
                            <a:pt x="106" y="0"/>
                          </a:lnTo>
                          <a:lnTo>
                            <a:pt x="106" y="1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7" name="Freeform 274"/>
                    <p:cNvSpPr>
                      <a:spLocks noEditPoints="1"/>
                    </p:cNvSpPr>
                    <p:nvPr/>
                  </p:nvSpPr>
                  <p:spPr bwMode="auto">
                    <a:xfrm>
                      <a:off x="1214438" y="2133600"/>
                      <a:ext cx="368300" cy="34925"/>
                    </a:xfrm>
                    <a:custGeom>
                      <a:avLst/>
                      <a:gdLst>
                        <a:gd name="T0" fmla="*/ 2147483646 w 781"/>
                        <a:gd name="T1" fmla="*/ 0 h 73"/>
                        <a:gd name="T2" fmla="*/ 2147483646 w 781"/>
                        <a:gd name="T3" fmla="*/ 0 h 73"/>
                        <a:gd name="T4" fmla="*/ 2147483646 w 781"/>
                        <a:gd name="T5" fmla="*/ 0 h 73"/>
                        <a:gd name="T6" fmla="*/ 0 w 781"/>
                        <a:gd name="T7" fmla="*/ 2147483646 h 73"/>
                        <a:gd name="T8" fmla="*/ 2147483646 w 781"/>
                        <a:gd name="T9" fmla="*/ 2147483646 h 73"/>
                        <a:gd name="T10" fmla="*/ 2147483646 w 781"/>
                        <a:gd name="T11" fmla="*/ 0 h 73"/>
                        <a:gd name="T12" fmla="*/ 2147483646 w 781"/>
                        <a:gd name="T13" fmla="*/ 2147483646 h 73"/>
                        <a:gd name="T14" fmla="*/ 2147483646 w 781"/>
                        <a:gd name="T15" fmla="*/ 2147483646 h 73"/>
                        <a:gd name="T16" fmla="*/ 2147483646 w 781"/>
                        <a:gd name="T17" fmla="*/ 2147483646 h 73"/>
                        <a:gd name="T18" fmla="*/ 2147483646 w 781"/>
                        <a:gd name="T19" fmla="*/ 2147483646 h 73"/>
                        <a:gd name="T20" fmla="*/ 2147483646 w 781"/>
                        <a:gd name="T21" fmla="*/ 2147483646 h 73"/>
                        <a:gd name="T22" fmla="*/ 2147483646 w 781"/>
                        <a:gd name="T23" fmla="*/ 2147483646 h 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1"/>
                        <a:gd name="T37" fmla="*/ 0 h 73"/>
                        <a:gd name="T38" fmla="*/ 781 w 781"/>
                        <a:gd name="T39" fmla="*/ 73 h 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1" h="73">
                          <a:moveTo>
                            <a:pt x="675" y="0"/>
                          </a:moveTo>
                          <a:lnTo>
                            <a:pt x="675" y="0"/>
                          </a:lnTo>
                          <a:lnTo>
                            <a:pt x="122" y="0"/>
                          </a:lnTo>
                          <a:lnTo>
                            <a:pt x="0" y="73"/>
                          </a:lnTo>
                          <a:lnTo>
                            <a:pt x="781" y="73"/>
                          </a:lnTo>
                          <a:lnTo>
                            <a:pt x="675" y="0"/>
                          </a:lnTo>
                          <a:close/>
                          <a:moveTo>
                            <a:pt x="667" y="27"/>
                          </a:moveTo>
                          <a:lnTo>
                            <a:pt x="667" y="27"/>
                          </a:lnTo>
                          <a:lnTo>
                            <a:pt x="696" y="46"/>
                          </a:lnTo>
                          <a:lnTo>
                            <a:pt x="96" y="46"/>
                          </a:lnTo>
                          <a:lnTo>
                            <a:pt x="130" y="27"/>
                          </a:lnTo>
                          <a:lnTo>
                            <a:pt x="667"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8" name="Freeform 275"/>
                    <p:cNvSpPr>
                      <a:spLocks/>
                    </p:cNvSpPr>
                    <p:nvPr/>
                  </p:nvSpPr>
                  <p:spPr bwMode="auto">
                    <a:xfrm>
                      <a:off x="1284288"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9" name="Freeform 276"/>
                    <p:cNvSpPr>
                      <a:spLocks/>
                    </p:cNvSpPr>
                    <p:nvPr/>
                  </p:nvSpPr>
                  <p:spPr bwMode="auto">
                    <a:xfrm>
                      <a:off x="1508126" y="2395538"/>
                      <a:ext cx="6350" cy="657225"/>
                    </a:xfrm>
                    <a:custGeom>
                      <a:avLst/>
                      <a:gdLst>
                        <a:gd name="T0" fmla="*/ 2147483646 w 14"/>
                        <a:gd name="T1" fmla="*/ 2147483646 h 1396"/>
                        <a:gd name="T2" fmla="*/ 2147483646 w 14"/>
                        <a:gd name="T3" fmla="*/ 2147483646 h 1396"/>
                        <a:gd name="T4" fmla="*/ 0 w 14"/>
                        <a:gd name="T5" fmla="*/ 2147483646 h 1396"/>
                        <a:gd name="T6" fmla="*/ 0 w 14"/>
                        <a:gd name="T7" fmla="*/ 0 h 1396"/>
                        <a:gd name="T8" fmla="*/ 2147483646 w 14"/>
                        <a:gd name="T9" fmla="*/ 0 h 1396"/>
                        <a:gd name="T10" fmla="*/ 2147483646 w 14"/>
                        <a:gd name="T11" fmla="*/ 2147483646 h 1396"/>
                        <a:gd name="T12" fmla="*/ 0 60000 65536"/>
                        <a:gd name="T13" fmla="*/ 0 60000 65536"/>
                        <a:gd name="T14" fmla="*/ 0 60000 65536"/>
                        <a:gd name="T15" fmla="*/ 0 60000 65536"/>
                        <a:gd name="T16" fmla="*/ 0 60000 65536"/>
                        <a:gd name="T17" fmla="*/ 0 60000 65536"/>
                        <a:gd name="T18" fmla="*/ 0 w 14"/>
                        <a:gd name="T19" fmla="*/ 0 h 1396"/>
                        <a:gd name="T20" fmla="*/ 14 w 14"/>
                        <a:gd name="T21" fmla="*/ 1396 h 1396"/>
                      </a:gdLst>
                      <a:ahLst/>
                      <a:cxnLst>
                        <a:cxn ang="T12">
                          <a:pos x="T0" y="T1"/>
                        </a:cxn>
                        <a:cxn ang="T13">
                          <a:pos x="T2" y="T3"/>
                        </a:cxn>
                        <a:cxn ang="T14">
                          <a:pos x="T4" y="T5"/>
                        </a:cxn>
                        <a:cxn ang="T15">
                          <a:pos x="T6" y="T7"/>
                        </a:cxn>
                        <a:cxn ang="T16">
                          <a:pos x="T8" y="T9"/>
                        </a:cxn>
                        <a:cxn ang="T17">
                          <a:pos x="T10" y="T11"/>
                        </a:cxn>
                      </a:cxnLst>
                      <a:rect l="T18" t="T19" r="T20" b="T21"/>
                      <a:pathLst>
                        <a:path w="14" h="1396">
                          <a:moveTo>
                            <a:pt x="14" y="1396"/>
                          </a:moveTo>
                          <a:lnTo>
                            <a:pt x="14" y="1396"/>
                          </a:lnTo>
                          <a:lnTo>
                            <a:pt x="0" y="1396"/>
                          </a:lnTo>
                          <a:lnTo>
                            <a:pt x="0" y="0"/>
                          </a:lnTo>
                          <a:lnTo>
                            <a:pt x="14" y="0"/>
                          </a:lnTo>
                          <a:lnTo>
                            <a:pt x="14" y="139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0" name="Freeform 277"/>
                    <p:cNvSpPr>
                      <a:spLocks/>
                    </p:cNvSpPr>
                    <p:nvPr/>
                  </p:nvSpPr>
                  <p:spPr bwMode="auto">
                    <a:xfrm>
                      <a:off x="1352551"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1" name="Freeform 278"/>
                    <p:cNvSpPr>
                      <a:spLocks/>
                    </p:cNvSpPr>
                    <p:nvPr/>
                  </p:nvSpPr>
                  <p:spPr bwMode="auto">
                    <a:xfrm>
                      <a:off x="1452563" y="3078163"/>
                      <a:ext cx="65088" cy="66675"/>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sp>
            <p:nvSpPr>
              <p:cNvPr id="641" name="文本框 640"/>
              <p:cNvSpPr txBox="1"/>
              <p:nvPr/>
            </p:nvSpPr>
            <p:spPr>
              <a:xfrm>
                <a:off x="1487834" y="4430474"/>
                <a:ext cx="1210954" cy="646331"/>
              </a:xfrm>
              <a:prstGeom prst="rect">
                <a:avLst/>
              </a:prstGeom>
              <a:noFill/>
            </p:spPr>
            <p:txBody>
              <a:bodyPr wrap="square" rtlCol="0">
                <a:spAutoFit/>
              </a:bodyPr>
              <a:lstStyle/>
              <a:p>
                <a:pPr algn="ctr" fontAlgn="ctr"/>
                <a:r>
                  <a:rPr lang="en-US" sz="1200" u="none" dirty="0">
                    <a:latin typeface="Huawei Sans" panose="020C0503030203020204" pitchFamily="34" charset="0"/>
                  </a:rPr>
                  <a:t>Huawei </a:t>
                </a:r>
                <a:r>
                  <a:rPr lang="en-US" sz="1200" u="none" dirty="0" err="1">
                    <a:latin typeface="Huawei Sans" panose="020C0503030203020204" pitchFamily="34" charset="0"/>
                  </a:rPr>
                  <a:t>OceanStor</a:t>
                </a:r>
                <a:r>
                  <a:rPr lang="en-US" sz="1200" u="none" dirty="0">
                    <a:latin typeface="Huawei Sans" panose="020C0503030203020204" pitchFamily="34" charset="0"/>
                  </a:rPr>
                  <a:t> Dorado 18000</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2" name="文本框 641"/>
              <p:cNvSpPr txBox="1"/>
              <p:nvPr/>
            </p:nvSpPr>
            <p:spPr>
              <a:xfrm>
                <a:off x="2565440" y="4405157"/>
                <a:ext cx="1422361" cy="646331"/>
              </a:xfrm>
              <a:prstGeom prst="rect">
                <a:avLst/>
              </a:prstGeom>
              <a:noFill/>
            </p:spPr>
            <p:txBody>
              <a:bodyPr wrap="square" rtlCol="0">
                <a:spAutoFit/>
              </a:bodyPr>
              <a:lstStyle/>
              <a:p>
                <a:pPr algn="ctr" fontAlgn="ctr"/>
                <a:r>
                  <a:rPr lang="en-US" sz="1200" u="none" dirty="0">
                    <a:latin typeface="Huawei Sans" panose="020C0503030203020204" pitchFamily="34" charset="0"/>
                  </a:rPr>
                  <a:t>Huawei </a:t>
                </a:r>
                <a:r>
                  <a:rPr lang="en-US" sz="1200" u="none" dirty="0" err="1">
                    <a:latin typeface="Huawei Sans" panose="020C0503030203020204" pitchFamily="34" charset="0"/>
                  </a:rPr>
                  <a:t>OceanStor</a:t>
                </a:r>
                <a:r>
                  <a:rPr lang="en-US" sz="1200" u="none" dirty="0">
                    <a:latin typeface="Huawei Sans" panose="020C0503030203020204" pitchFamily="34" charset="0"/>
                  </a:rPr>
                  <a:t> hybrid flash storage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3" name="文本框 642"/>
              <p:cNvSpPr txBox="1"/>
              <p:nvPr/>
            </p:nvSpPr>
            <p:spPr>
              <a:xfrm>
                <a:off x="3775559" y="4430424"/>
                <a:ext cx="1393589" cy="646331"/>
              </a:xfrm>
              <a:prstGeom prst="rect">
                <a:avLst/>
              </a:prstGeom>
              <a:noFill/>
            </p:spPr>
            <p:txBody>
              <a:bodyPr wrap="square" rtlCol="0">
                <a:spAutoFit/>
              </a:bodyPr>
              <a:lstStyle/>
              <a:p>
                <a:pPr algn="ctr" fontAlgn="ctr"/>
                <a:r>
                  <a:rPr lang="en-US" sz="1200" u="none" dirty="0">
                    <a:latin typeface="Huawei Sans" panose="020C0503030203020204" pitchFamily="34" charset="0"/>
                  </a:rPr>
                  <a:t>Huawei </a:t>
                </a:r>
                <a:r>
                  <a:rPr lang="en-US" sz="1200" u="none" dirty="0" err="1">
                    <a:latin typeface="Huawei Sans" panose="020C0503030203020204" pitchFamily="34" charset="0"/>
                  </a:rPr>
                  <a:t>OceanStor</a:t>
                </a:r>
                <a:r>
                  <a:rPr lang="en-US" sz="1200" u="none" dirty="0">
                    <a:latin typeface="Huawei Sans" panose="020C0503030203020204" pitchFamily="34" charset="0"/>
                  </a:rPr>
                  <a:t> scale-out storage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44" name="直接连接符 643"/>
              <p:cNvCxnSpPr/>
              <p:nvPr/>
            </p:nvCxnSpPr>
            <p:spPr>
              <a:xfrm flipH="1">
                <a:off x="2222541" y="3124511"/>
                <a:ext cx="2108161" cy="53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5" name="矩形 644"/>
              <p:cNvSpPr/>
              <p:nvPr/>
            </p:nvSpPr>
            <p:spPr>
              <a:xfrm>
                <a:off x="1672925" y="5264425"/>
                <a:ext cx="3338530" cy="892503"/>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err="1">
                    <a:solidFill>
                      <a:srgbClr val="C7000B"/>
                    </a:solidFill>
                    <a:latin typeface="Huawei Sans" panose="020C0503030203020204" pitchFamily="34" charset="0"/>
                  </a:rPr>
                  <a:t>DeviceManager</a:t>
                </a:r>
                <a:endParaRPr lang="en-US" sz="1200" u="none" dirty="0">
                  <a:solidFill>
                    <a:srgbClr val="C7000B"/>
                  </a:solidFill>
                  <a:latin typeface="Huawei Sans" panose="020C0503030203020204" pitchFamily="34" charset="0"/>
                </a:endParaRPr>
              </a:p>
              <a:p>
                <a:pPr algn="ctr" fontAlgn="ctr"/>
                <a:r>
                  <a:rPr lang="en-US" sz="1200" u="none" dirty="0">
                    <a:solidFill>
                      <a:schemeClr val="tx1"/>
                    </a:solidFill>
                    <a:latin typeface="Huawei Sans" panose="020C0503030203020204" pitchFamily="34" charset="0"/>
                  </a:rPr>
                  <a:t>Single-device management</a:t>
                </a:r>
              </a:p>
              <a:p>
                <a:pPr algn="ctr" fontAlgn="ctr"/>
                <a:r>
                  <a:rPr lang="en-US" sz="1200" u="none" dirty="0">
                    <a:solidFill>
                      <a:srgbClr val="30B5C5"/>
                    </a:solidFill>
                    <a:latin typeface="Huawei Sans" panose="020C0503030203020204" pitchFamily="34" charset="0"/>
                  </a:rPr>
                  <a:t>O&amp;M administrator</a:t>
                </a:r>
              </a:p>
              <a:p>
                <a:pPr algn="ctr" fontAlgn="ctr"/>
                <a:r>
                  <a:rPr lang="en-US" sz="1400" u="none" dirty="0">
                    <a:solidFill>
                      <a:schemeClr val="tx1"/>
                    </a:solidFill>
                    <a:latin typeface="Huawei Sans" panose="020C0503030203020204" pitchFamily="34" charset="0"/>
                  </a:rPr>
                  <a:t>Configuration and alarm</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6" name="矩形 645"/>
              <p:cNvSpPr/>
              <p:nvPr/>
            </p:nvSpPr>
            <p:spPr>
              <a:xfrm>
                <a:off x="1756935" y="3845418"/>
                <a:ext cx="830600"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err="1">
                    <a:solidFill>
                      <a:schemeClr val="tx1"/>
                    </a:solidFill>
                    <a:latin typeface="Huawei Sans" panose="020C0503030203020204" pitchFamily="34" charset="0"/>
                  </a:rPr>
                  <a:t>DeviceManager</a:t>
                </a:r>
                <a:r>
                  <a:rPr lang="en-US" sz="1200" u="none" dirty="0">
                    <a:solidFill>
                      <a:schemeClr val="tx1"/>
                    </a:solidFill>
                    <a:latin typeface="Huawei Sans" panose="020C0503030203020204" pitchFamily="34" charset="0"/>
                  </a:rPr>
                  <a:t> </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7" name="矩形 646"/>
              <p:cNvSpPr/>
              <p:nvPr/>
            </p:nvSpPr>
            <p:spPr>
              <a:xfrm>
                <a:off x="4060523" y="3845418"/>
                <a:ext cx="830600"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err="1">
                    <a:solidFill>
                      <a:schemeClr val="tx1"/>
                    </a:solidFill>
                    <a:latin typeface="Huawei Sans" panose="020C0503030203020204" pitchFamily="34" charset="0"/>
                  </a:rPr>
                  <a:t>DeviceManager</a:t>
                </a:r>
                <a:endParaRPr lang="en-US" sz="1200" u="none" dirty="0">
                  <a:solidFill>
                    <a:schemeClr val="tx1"/>
                  </a:solidFill>
                  <a:latin typeface="Huawei Sans" panose="020C0503030203020204" pitchFamily="34" charset="0"/>
                </a:endParaRPr>
              </a:p>
            </p:txBody>
          </p:sp>
          <p:sp>
            <p:nvSpPr>
              <p:cNvPr id="648" name="矩形 647"/>
              <p:cNvSpPr/>
              <p:nvPr/>
            </p:nvSpPr>
            <p:spPr>
              <a:xfrm>
                <a:off x="2900657" y="3845418"/>
                <a:ext cx="830600" cy="417220"/>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err="1">
                    <a:solidFill>
                      <a:schemeClr val="tx1"/>
                    </a:solidFill>
                    <a:latin typeface="Huawei Sans" panose="020C0503030203020204" pitchFamily="34" charset="0"/>
                  </a:rPr>
                  <a:t>DeviceManager</a:t>
                </a:r>
                <a:endParaRPr lang="en-US" sz="1200" u="none" dirty="0">
                  <a:solidFill>
                    <a:schemeClr val="tx1"/>
                  </a:solidFill>
                  <a:latin typeface="Huawei Sans" panose="020C0503030203020204" pitchFamily="34" charset="0"/>
                </a:endParaRPr>
              </a:p>
            </p:txBody>
          </p:sp>
          <p:sp>
            <p:nvSpPr>
              <p:cNvPr id="649" name="矩形 648"/>
              <p:cNvSpPr/>
              <p:nvPr/>
            </p:nvSpPr>
            <p:spPr>
              <a:xfrm>
                <a:off x="5385864" y="1413881"/>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solidFill>
                      <a:srgbClr val="C7000B"/>
                    </a:solidFill>
                    <a:latin typeface="Huawei Sans" panose="020C0503030203020204" pitchFamily="34" charset="0"/>
                  </a:rPr>
                  <a:t>DME</a:t>
                </a:r>
              </a:p>
              <a:p>
                <a:pPr algn="ctr" fontAlgn="ctr"/>
                <a:r>
                  <a:rPr lang="en-US" sz="1200" u="none" dirty="0">
                    <a:solidFill>
                      <a:schemeClr val="tx1"/>
                    </a:solidFill>
                    <a:latin typeface="Huawei Sans" panose="020C0503030203020204" pitchFamily="34" charset="0"/>
                  </a:rPr>
                  <a:t>Storage resource control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rgbClr val="30B5C5"/>
                    </a:solidFill>
                    <a:latin typeface="Huawei Sans" panose="020C0503030203020204" pitchFamily="34" charset="0"/>
                  </a:rPr>
                  <a:t>O&amp;M administrator</a:t>
                </a:r>
                <a:endParaRPr lang="en-US" altLang="zh-CN" sz="1200" dirty="0">
                  <a:solidFill>
                    <a:srgbClr val="30B5C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Resource pooling and service orchestration</a:t>
                </a:r>
              </a:p>
            </p:txBody>
          </p:sp>
          <p:sp>
            <p:nvSpPr>
              <p:cNvPr id="650" name="矩形 649"/>
              <p:cNvSpPr/>
              <p:nvPr/>
            </p:nvSpPr>
            <p:spPr>
              <a:xfrm>
                <a:off x="5385864" y="2528676"/>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solidFill>
                      <a:srgbClr val="C7000B"/>
                    </a:solidFill>
                    <a:latin typeface="Huawei Sans" panose="020C0503030203020204" pitchFamily="34" charset="0"/>
                  </a:rPr>
                  <a:t>eSight</a:t>
                </a:r>
              </a:p>
              <a:p>
                <a:pPr algn="ctr" fontAlgn="ctr"/>
                <a:r>
                  <a:rPr lang="en-US" sz="1200" u="none" dirty="0">
                    <a:solidFill>
                      <a:schemeClr val="tx1"/>
                    </a:solidFill>
                    <a:latin typeface="Huawei Sans" panose="020C0503030203020204" pitchFamily="34" charset="0"/>
                  </a:rPr>
                  <a:t>Multi-device management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rgbClr val="30B5C5"/>
                    </a:solidFill>
                    <a:latin typeface="Huawei Sans" panose="020C0503030203020204" pitchFamily="34" charset="0"/>
                  </a:rPr>
                  <a:t>O&amp;M administrator</a:t>
                </a:r>
                <a:endParaRPr lang="en-US" altLang="zh-CN" sz="1200" dirty="0">
                  <a:solidFill>
                    <a:srgbClr val="30B5C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Fault monitoring and performance report</a:t>
                </a:r>
              </a:p>
            </p:txBody>
          </p:sp>
          <p:sp>
            <p:nvSpPr>
              <p:cNvPr id="651" name="矩形 650"/>
              <p:cNvSpPr/>
              <p:nvPr/>
            </p:nvSpPr>
            <p:spPr>
              <a:xfrm>
                <a:off x="5385864" y="3643471"/>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solidFill>
                      <a:srgbClr val="C7000B"/>
                    </a:solidFill>
                    <a:latin typeface="Huawei Sans" panose="020C0503030203020204" pitchFamily="34" charset="0"/>
                  </a:rPr>
                  <a:t>eService</a:t>
                </a:r>
              </a:p>
              <a:p>
                <a:pPr algn="ctr" fontAlgn="ctr"/>
                <a:r>
                  <a:rPr lang="en-US" sz="1200" u="none" dirty="0">
                    <a:solidFill>
                      <a:schemeClr val="tx1"/>
                    </a:solidFill>
                    <a:latin typeface="Huawei Sans" panose="020C0503030203020204" pitchFamily="34" charset="0"/>
                  </a:rPr>
                  <a:t>Remote maintenance</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rgbClr val="30B5C5"/>
                    </a:solidFill>
                    <a:latin typeface="Huawei Sans" panose="020C0503030203020204" pitchFamily="34" charset="0"/>
                  </a:rPr>
                  <a:t>O&amp;M administrator</a:t>
                </a:r>
                <a:endParaRPr lang="en-US" altLang="zh-CN" sz="1200" dirty="0">
                  <a:solidFill>
                    <a:srgbClr val="30B5C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Fault monitoring and fault upload</a:t>
                </a:r>
              </a:p>
            </p:txBody>
          </p:sp>
          <p:sp>
            <p:nvSpPr>
              <p:cNvPr id="652" name="矩形 651"/>
              <p:cNvSpPr/>
              <p:nvPr/>
            </p:nvSpPr>
            <p:spPr>
              <a:xfrm>
                <a:off x="5385864" y="4758266"/>
                <a:ext cx="3074742" cy="978729"/>
              </a:xfrm>
              <a:prstGeom prst="rect">
                <a:avLst/>
              </a:prstGeom>
              <a:solidFill>
                <a:schemeClr val="bg1"/>
              </a:solidFill>
              <a:ln>
                <a:solidFill>
                  <a:srgbClr val="56C4D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err="1">
                    <a:solidFill>
                      <a:srgbClr val="C7000B"/>
                    </a:solidFill>
                    <a:latin typeface="Huawei Sans" panose="020C0503030203020204" pitchFamily="34" charset="0"/>
                  </a:rPr>
                  <a:t>SmartKit</a:t>
                </a:r>
                <a:endParaRPr lang="en-US" altLang="zh-CN" sz="1200"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Storage service tool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rgbClr val="30B5C5"/>
                    </a:solidFill>
                    <a:latin typeface="Huawei Sans" panose="020C0503030203020204" pitchFamily="34" charset="0"/>
                  </a:rPr>
                  <a:t>Service personnel</a:t>
                </a:r>
                <a:endParaRPr lang="en-US" altLang="zh-CN" sz="1200" dirty="0">
                  <a:solidFill>
                    <a:srgbClr val="30B5C5"/>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solidFill>
                      <a:schemeClr val="tx1"/>
                    </a:solidFill>
                    <a:latin typeface="Huawei Sans" panose="020C0503030203020204" pitchFamily="34" charset="0"/>
                  </a:rPr>
                  <a:t>Delivery, upgrade, and troubleshooting</a:t>
                </a:r>
              </a:p>
            </p:txBody>
          </p:sp>
          <p:cxnSp>
            <p:nvCxnSpPr>
              <p:cNvPr id="653" name="肘形连接符 652"/>
              <p:cNvCxnSpPr>
                <a:stCxn id="652" idx="1"/>
                <a:endCxn id="649" idx="1"/>
              </p:cNvCxnSpPr>
              <p:nvPr/>
            </p:nvCxnSpPr>
            <p:spPr>
              <a:xfrm rot="10800000">
                <a:off x="5385864" y="1903247"/>
                <a:ext cx="12700" cy="3344385"/>
              </a:xfrm>
              <a:prstGeom prst="bentConnector3">
                <a:avLst>
                  <a:gd name="adj1" fmla="val 1269472"/>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4" name="直接连接符 653"/>
              <p:cNvCxnSpPr>
                <a:stCxn id="1083" idx="3"/>
              </p:cNvCxnSpPr>
              <p:nvPr/>
            </p:nvCxnSpPr>
            <p:spPr>
              <a:xfrm>
                <a:off x="5113288" y="2214136"/>
                <a:ext cx="12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5" name="直接连接符 654"/>
              <p:cNvCxnSpPr>
                <a:stCxn id="1055" idx="3"/>
              </p:cNvCxnSpPr>
              <p:nvPr/>
            </p:nvCxnSpPr>
            <p:spPr>
              <a:xfrm>
                <a:off x="5113288" y="3047887"/>
                <a:ext cx="12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6" name="直接连接符 655"/>
              <p:cNvCxnSpPr>
                <a:stCxn id="1052" idx="3"/>
              </p:cNvCxnSpPr>
              <p:nvPr/>
            </p:nvCxnSpPr>
            <p:spPr>
              <a:xfrm flipV="1">
                <a:off x="5113288" y="4146728"/>
                <a:ext cx="126000" cy="2311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7" name="直接连接符 656"/>
              <p:cNvCxnSpPr>
                <a:endCxn id="650" idx="1"/>
              </p:cNvCxnSpPr>
              <p:nvPr/>
            </p:nvCxnSpPr>
            <p:spPr>
              <a:xfrm>
                <a:off x="5257288" y="3018041"/>
                <a:ext cx="1285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8" name="直接连接符 657"/>
              <p:cNvCxnSpPr>
                <a:endCxn id="651" idx="1"/>
              </p:cNvCxnSpPr>
              <p:nvPr/>
            </p:nvCxnSpPr>
            <p:spPr>
              <a:xfrm flipV="1">
                <a:off x="5257288" y="4132836"/>
                <a:ext cx="12857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85" name="组合 584"/>
            <p:cNvGrpSpPr/>
            <p:nvPr/>
          </p:nvGrpSpPr>
          <p:grpSpPr>
            <a:xfrm>
              <a:off x="8645752" y="4428081"/>
              <a:ext cx="2702984" cy="1551474"/>
              <a:chOff x="7630781" y="7418856"/>
              <a:chExt cx="2702984" cy="1551474"/>
            </a:xfrm>
          </p:grpSpPr>
          <p:sp>
            <p:nvSpPr>
              <p:cNvPr id="619" name="矩形 618"/>
              <p:cNvSpPr/>
              <p:nvPr/>
            </p:nvSpPr>
            <p:spPr>
              <a:xfrm>
                <a:off x="7820737" y="7833422"/>
                <a:ext cx="2323072" cy="307777"/>
              </a:xfrm>
              <a:prstGeom prst="rect">
                <a:avLst/>
              </a:prstGeom>
            </p:spPr>
            <p:txBody>
              <a:bodyPr wrap="none">
                <a:spAutoFit/>
              </a:bodyPr>
              <a:lstStyle/>
              <a:p>
                <a:pPr fontAlgn="ctr"/>
                <a:r>
                  <a:rPr lang="en-US" sz="1400" u="none" dirty="0">
                    <a:latin typeface="Huawei Sans" panose="020C0503030203020204" pitchFamily="34" charset="0"/>
                  </a:rPr>
                  <a:t>Equipment archive system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0" name="矩形 619"/>
              <p:cNvSpPr/>
              <p:nvPr/>
            </p:nvSpPr>
            <p:spPr>
              <a:xfrm>
                <a:off x="7630781" y="8247988"/>
                <a:ext cx="2702984" cy="307777"/>
              </a:xfrm>
              <a:prstGeom prst="rect">
                <a:avLst/>
              </a:prstGeom>
            </p:spPr>
            <p:txBody>
              <a:bodyPr wrap="none">
                <a:spAutoFit/>
              </a:bodyPr>
              <a:lstStyle/>
              <a:p>
                <a:pPr fontAlgn="ctr"/>
                <a:r>
                  <a:rPr lang="en-US" sz="1400" u="none" dirty="0">
                    <a:latin typeface="Huawei Sans" panose="020C0503030203020204" pitchFamily="34" charset="0"/>
                  </a:rPr>
                  <a:t>Trouble ticket handling system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1" name="矩形 620"/>
              <p:cNvSpPr/>
              <p:nvPr/>
            </p:nvSpPr>
            <p:spPr>
              <a:xfrm>
                <a:off x="7683680" y="8662553"/>
                <a:ext cx="2597186" cy="307777"/>
              </a:xfrm>
              <a:prstGeom prst="rect">
                <a:avLst/>
              </a:prstGeom>
            </p:spPr>
            <p:txBody>
              <a:bodyPr wrap="none">
                <a:spAutoFit/>
              </a:bodyPr>
              <a:lstStyle/>
              <a:p>
                <a:pPr fontAlgn="ctr"/>
                <a:r>
                  <a:rPr lang="en-US" sz="1400" u="none" dirty="0">
                    <a:latin typeface="Huawei Sans" panose="020C0503030203020204" pitchFamily="34" charset="0"/>
                  </a:rPr>
                  <a:t>Fault diagnosis expert system</a:t>
                </a:r>
              </a:p>
            </p:txBody>
          </p:sp>
          <p:sp>
            <p:nvSpPr>
              <p:cNvPr id="622" name="矩形 621"/>
              <p:cNvSpPr/>
              <p:nvPr/>
            </p:nvSpPr>
            <p:spPr>
              <a:xfrm>
                <a:off x="7977832" y="7418856"/>
                <a:ext cx="2008883" cy="307777"/>
              </a:xfrm>
              <a:prstGeom prst="rect">
                <a:avLst/>
              </a:prstGeom>
            </p:spPr>
            <p:txBody>
              <a:bodyPr wrap="none">
                <a:spAutoFit/>
              </a:bodyPr>
              <a:lstStyle/>
              <a:p>
                <a:pPr fontAlgn="ctr"/>
                <a:r>
                  <a:rPr lang="en-US" sz="1400" u="none" dirty="0">
                    <a:latin typeface="Huawei Sans" panose="020C0503030203020204" pitchFamily="34" charset="0"/>
                  </a:rPr>
                  <a:t>Authentication system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86" name="组合 585"/>
            <p:cNvGrpSpPr/>
            <p:nvPr/>
          </p:nvGrpSpPr>
          <p:grpSpPr>
            <a:xfrm>
              <a:off x="9082460" y="2996641"/>
              <a:ext cx="1104059" cy="450592"/>
              <a:chOff x="7445375" y="2132013"/>
              <a:chExt cx="1184276" cy="484188"/>
            </a:xfrm>
            <a:solidFill>
              <a:srgbClr val="3C3C3B"/>
            </a:solidFill>
          </p:grpSpPr>
          <p:sp>
            <p:nvSpPr>
              <p:cNvPr id="616" name="Freeform 160"/>
              <p:cNvSpPr>
                <a:spLocks noEditPoints="1"/>
              </p:cNvSpPr>
              <p:nvPr/>
            </p:nvSpPr>
            <p:spPr bwMode="auto">
              <a:xfrm>
                <a:off x="7445375" y="2154238"/>
                <a:ext cx="228600" cy="336550"/>
              </a:xfrm>
              <a:custGeom>
                <a:avLst/>
                <a:gdLst>
                  <a:gd name="T0" fmla="*/ 52 w 528"/>
                  <a:gd name="T1" fmla="*/ 630 h 782"/>
                  <a:gd name="T2" fmla="*/ 264 w 528"/>
                  <a:gd name="T3" fmla="*/ 688 h 782"/>
                  <a:gd name="T4" fmla="*/ 475 w 528"/>
                  <a:gd name="T5" fmla="*/ 630 h 782"/>
                  <a:gd name="T6" fmla="*/ 52 w 528"/>
                  <a:gd name="T7" fmla="*/ 630 h 782"/>
                  <a:gd name="T8" fmla="*/ 264 w 528"/>
                  <a:gd name="T9" fmla="*/ 53 h 782"/>
                  <a:gd name="T10" fmla="*/ 264 w 528"/>
                  <a:gd name="T11" fmla="*/ 252 h 782"/>
                  <a:gd name="T12" fmla="*/ 264 w 528"/>
                  <a:gd name="T13" fmla="*/ 53 h 782"/>
                  <a:gd name="T14" fmla="*/ 264 w 528"/>
                  <a:gd name="T15" fmla="*/ 353 h 782"/>
                  <a:gd name="T16" fmla="*/ 52 w 528"/>
                  <a:gd name="T17" fmla="*/ 245 h 782"/>
                  <a:gd name="T18" fmla="*/ 475 w 528"/>
                  <a:gd name="T19" fmla="*/ 245 h 782"/>
                  <a:gd name="T20" fmla="*/ 264 w 528"/>
                  <a:gd name="T21" fmla="*/ 353 h 782"/>
                  <a:gd name="T22" fmla="*/ 475 w 528"/>
                  <a:gd name="T23" fmla="*/ 347 h 782"/>
                  <a:gd name="T24" fmla="*/ 52 w 528"/>
                  <a:gd name="T25" fmla="*/ 347 h 782"/>
                  <a:gd name="T26" fmla="*/ 264 w 528"/>
                  <a:gd name="T27" fmla="*/ 406 h 782"/>
                  <a:gd name="T28" fmla="*/ 475 w 528"/>
                  <a:gd name="T29" fmla="*/ 347 h 782"/>
                  <a:gd name="T30" fmla="*/ 475 w 528"/>
                  <a:gd name="T31" fmla="*/ 441 h 782"/>
                  <a:gd name="T32" fmla="*/ 52 w 528"/>
                  <a:gd name="T33" fmla="*/ 441 h 782"/>
                  <a:gd name="T34" fmla="*/ 264 w 528"/>
                  <a:gd name="T35" fmla="*/ 500 h 782"/>
                  <a:gd name="T36" fmla="*/ 475 w 528"/>
                  <a:gd name="T37" fmla="*/ 441 h 782"/>
                  <a:gd name="T38" fmla="*/ 475 w 528"/>
                  <a:gd name="T39" fmla="*/ 536 h 782"/>
                  <a:gd name="T40" fmla="*/ 52 w 528"/>
                  <a:gd name="T41" fmla="*/ 536 h 782"/>
                  <a:gd name="T42" fmla="*/ 264 w 528"/>
                  <a:gd name="T43" fmla="*/ 594 h 782"/>
                  <a:gd name="T44" fmla="*/ 475 w 528"/>
                  <a:gd name="T45" fmla="*/ 536 h 782"/>
                  <a:gd name="T46" fmla="*/ 528 w 528"/>
                  <a:gd name="T47" fmla="*/ 630 h 782"/>
                  <a:gd name="T48" fmla="*/ 528 w 528"/>
                  <a:gd name="T49" fmla="*/ 441 h 782"/>
                  <a:gd name="T50" fmla="*/ 528 w 528"/>
                  <a:gd name="T51" fmla="*/ 348 h 782"/>
                  <a:gd name="T52" fmla="*/ 528 w 528"/>
                  <a:gd name="T53" fmla="*/ 160 h 782"/>
                  <a:gd name="T54" fmla="*/ 528 w 528"/>
                  <a:gd name="T55" fmla="*/ 152 h 782"/>
                  <a:gd name="T56" fmla="*/ 0 w 528"/>
                  <a:gd name="T57" fmla="*/ 152 h 782"/>
                  <a:gd name="T58" fmla="*/ 0 w 528"/>
                  <a:gd name="T59" fmla="*/ 160 h 782"/>
                  <a:gd name="T60" fmla="*/ 0 w 528"/>
                  <a:gd name="T61" fmla="*/ 254 h 782"/>
                  <a:gd name="T62" fmla="*/ 264 w 528"/>
                  <a:gd name="T63"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782">
                    <a:moveTo>
                      <a:pt x="52" y="630"/>
                    </a:moveTo>
                    <a:lnTo>
                      <a:pt x="52" y="630"/>
                    </a:lnTo>
                    <a:lnTo>
                      <a:pt x="52" y="628"/>
                    </a:lnTo>
                    <a:cubicBezTo>
                      <a:pt x="100" y="665"/>
                      <a:pt x="176" y="688"/>
                      <a:pt x="264" y="688"/>
                    </a:cubicBezTo>
                    <a:cubicBezTo>
                      <a:pt x="351" y="688"/>
                      <a:pt x="427" y="665"/>
                      <a:pt x="475" y="628"/>
                    </a:cubicBezTo>
                    <a:lnTo>
                      <a:pt x="475" y="630"/>
                    </a:lnTo>
                    <a:cubicBezTo>
                      <a:pt x="475" y="677"/>
                      <a:pt x="388" y="730"/>
                      <a:pt x="264" y="730"/>
                    </a:cubicBezTo>
                    <a:cubicBezTo>
                      <a:pt x="139" y="730"/>
                      <a:pt x="52" y="677"/>
                      <a:pt x="52" y="630"/>
                    </a:cubicBezTo>
                    <a:close/>
                    <a:moveTo>
                      <a:pt x="264" y="53"/>
                    </a:moveTo>
                    <a:lnTo>
                      <a:pt x="264" y="53"/>
                    </a:lnTo>
                    <a:cubicBezTo>
                      <a:pt x="388" y="53"/>
                      <a:pt x="475" y="105"/>
                      <a:pt x="475" y="152"/>
                    </a:cubicBezTo>
                    <a:cubicBezTo>
                      <a:pt x="475" y="200"/>
                      <a:pt x="388" y="252"/>
                      <a:pt x="264" y="252"/>
                    </a:cubicBezTo>
                    <a:cubicBezTo>
                      <a:pt x="139" y="252"/>
                      <a:pt x="52" y="200"/>
                      <a:pt x="52" y="152"/>
                    </a:cubicBezTo>
                    <a:cubicBezTo>
                      <a:pt x="52" y="105"/>
                      <a:pt x="139" y="53"/>
                      <a:pt x="264" y="53"/>
                    </a:cubicBezTo>
                    <a:close/>
                    <a:moveTo>
                      <a:pt x="264" y="353"/>
                    </a:moveTo>
                    <a:lnTo>
                      <a:pt x="264" y="353"/>
                    </a:lnTo>
                    <a:cubicBezTo>
                      <a:pt x="139" y="353"/>
                      <a:pt x="52" y="300"/>
                      <a:pt x="52" y="253"/>
                    </a:cubicBezTo>
                    <a:lnTo>
                      <a:pt x="52" y="245"/>
                    </a:lnTo>
                    <a:cubicBezTo>
                      <a:pt x="100" y="282"/>
                      <a:pt x="176" y="305"/>
                      <a:pt x="264" y="305"/>
                    </a:cubicBezTo>
                    <a:cubicBezTo>
                      <a:pt x="351" y="305"/>
                      <a:pt x="427" y="282"/>
                      <a:pt x="475" y="245"/>
                    </a:cubicBezTo>
                    <a:lnTo>
                      <a:pt x="475" y="253"/>
                    </a:lnTo>
                    <a:cubicBezTo>
                      <a:pt x="475" y="300"/>
                      <a:pt x="388" y="353"/>
                      <a:pt x="264" y="353"/>
                    </a:cubicBezTo>
                    <a:close/>
                    <a:moveTo>
                      <a:pt x="475" y="347"/>
                    </a:moveTo>
                    <a:lnTo>
                      <a:pt x="475" y="347"/>
                    </a:lnTo>
                    <a:cubicBezTo>
                      <a:pt x="475" y="394"/>
                      <a:pt x="388" y="447"/>
                      <a:pt x="264" y="447"/>
                    </a:cubicBezTo>
                    <a:cubicBezTo>
                      <a:pt x="139" y="447"/>
                      <a:pt x="52" y="394"/>
                      <a:pt x="52" y="347"/>
                    </a:cubicBezTo>
                    <a:lnTo>
                      <a:pt x="52" y="346"/>
                    </a:lnTo>
                    <a:cubicBezTo>
                      <a:pt x="100" y="382"/>
                      <a:pt x="176" y="406"/>
                      <a:pt x="264" y="406"/>
                    </a:cubicBezTo>
                    <a:cubicBezTo>
                      <a:pt x="351" y="406"/>
                      <a:pt x="427" y="382"/>
                      <a:pt x="475" y="346"/>
                    </a:cubicBezTo>
                    <a:lnTo>
                      <a:pt x="475" y="347"/>
                    </a:lnTo>
                    <a:close/>
                    <a:moveTo>
                      <a:pt x="475" y="441"/>
                    </a:moveTo>
                    <a:lnTo>
                      <a:pt x="475" y="441"/>
                    </a:lnTo>
                    <a:cubicBezTo>
                      <a:pt x="475" y="489"/>
                      <a:pt x="388" y="541"/>
                      <a:pt x="264" y="541"/>
                    </a:cubicBezTo>
                    <a:cubicBezTo>
                      <a:pt x="139" y="541"/>
                      <a:pt x="52" y="489"/>
                      <a:pt x="52" y="441"/>
                    </a:cubicBezTo>
                    <a:lnTo>
                      <a:pt x="52" y="440"/>
                    </a:lnTo>
                    <a:cubicBezTo>
                      <a:pt x="100" y="476"/>
                      <a:pt x="176" y="500"/>
                      <a:pt x="264" y="500"/>
                    </a:cubicBezTo>
                    <a:cubicBezTo>
                      <a:pt x="351" y="500"/>
                      <a:pt x="427" y="476"/>
                      <a:pt x="475" y="440"/>
                    </a:cubicBezTo>
                    <a:lnTo>
                      <a:pt x="475" y="441"/>
                    </a:lnTo>
                    <a:close/>
                    <a:moveTo>
                      <a:pt x="475" y="536"/>
                    </a:moveTo>
                    <a:lnTo>
                      <a:pt x="475" y="536"/>
                    </a:lnTo>
                    <a:cubicBezTo>
                      <a:pt x="475" y="583"/>
                      <a:pt x="388" y="635"/>
                      <a:pt x="264" y="635"/>
                    </a:cubicBezTo>
                    <a:cubicBezTo>
                      <a:pt x="139" y="635"/>
                      <a:pt x="52" y="583"/>
                      <a:pt x="52" y="536"/>
                    </a:cubicBezTo>
                    <a:lnTo>
                      <a:pt x="52" y="534"/>
                    </a:lnTo>
                    <a:cubicBezTo>
                      <a:pt x="100" y="571"/>
                      <a:pt x="176" y="594"/>
                      <a:pt x="264" y="594"/>
                    </a:cubicBezTo>
                    <a:cubicBezTo>
                      <a:pt x="351" y="594"/>
                      <a:pt x="427" y="571"/>
                      <a:pt x="475" y="534"/>
                    </a:cubicBezTo>
                    <a:lnTo>
                      <a:pt x="475" y="536"/>
                    </a:lnTo>
                    <a:close/>
                    <a:moveTo>
                      <a:pt x="528" y="630"/>
                    </a:moveTo>
                    <a:lnTo>
                      <a:pt x="528" y="630"/>
                    </a:lnTo>
                    <a:lnTo>
                      <a:pt x="528" y="442"/>
                    </a:lnTo>
                    <a:lnTo>
                      <a:pt x="528" y="441"/>
                    </a:lnTo>
                    <a:lnTo>
                      <a:pt x="528" y="348"/>
                    </a:lnTo>
                    <a:lnTo>
                      <a:pt x="528" y="348"/>
                    </a:lnTo>
                    <a:lnTo>
                      <a:pt x="528" y="347"/>
                    </a:lnTo>
                    <a:lnTo>
                      <a:pt x="528" y="160"/>
                    </a:lnTo>
                    <a:lnTo>
                      <a:pt x="527" y="160"/>
                    </a:lnTo>
                    <a:cubicBezTo>
                      <a:pt x="528" y="157"/>
                      <a:pt x="528" y="155"/>
                      <a:pt x="528" y="152"/>
                    </a:cubicBezTo>
                    <a:cubicBezTo>
                      <a:pt x="528" y="67"/>
                      <a:pt x="412" y="0"/>
                      <a:pt x="264" y="0"/>
                    </a:cubicBezTo>
                    <a:cubicBezTo>
                      <a:pt x="116" y="0"/>
                      <a:pt x="0" y="67"/>
                      <a:pt x="0" y="152"/>
                    </a:cubicBezTo>
                    <a:cubicBezTo>
                      <a:pt x="0" y="154"/>
                      <a:pt x="0" y="155"/>
                      <a:pt x="0" y="156"/>
                    </a:cubicBezTo>
                    <a:cubicBezTo>
                      <a:pt x="0" y="157"/>
                      <a:pt x="0" y="159"/>
                      <a:pt x="0" y="160"/>
                    </a:cubicBezTo>
                    <a:lnTo>
                      <a:pt x="0" y="253"/>
                    </a:lnTo>
                    <a:lnTo>
                      <a:pt x="0" y="254"/>
                    </a:lnTo>
                    <a:lnTo>
                      <a:pt x="0" y="630"/>
                    </a:lnTo>
                    <a:cubicBezTo>
                      <a:pt x="0" y="715"/>
                      <a:pt x="116" y="782"/>
                      <a:pt x="264" y="782"/>
                    </a:cubicBezTo>
                    <a:cubicBezTo>
                      <a:pt x="412" y="782"/>
                      <a:pt x="528" y="715"/>
                      <a:pt x="528" y="630"/>
                    </a:cubicBezTo>
                    <a:close/>
                  </a:path>
                </a:pathLst>
              </a:custGeom>
              <a:grpFill/>
              <a:ln w="0">
                <a:noFill/>
                <a:prstDash val="solid"/>
                <a:round/>
                <a:headEnd/>
                <a:tailEnd/>
              </a:ln>
            </p:spPr>
            <p:txBody>
              <a:bodyPr/>
              <a:lstStyle/>
              <a:p>
                <a:pPr defTabSz="511816" eaLnBrk="1" fontAlgn="ctr" hangingPunct="1">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7" name="Freeform 161"/>
              <p:cNvSpPr>
                <a:spLocks noEditPoints="1"/>
              </p:cNvSpPr>
              <p:nvPr/>
            </p:nvSpPr>
            <p:spPr bwMode="auto">
              <a:xfrm>
                <a:off x="7715250" y="2154238"/>
                <a:ext cx="228600" cy="336550"/>
              </a:xfrm>
              <a:custGeom>
                <a:avLst/>
                <a:gdLst>
                  <a:gd name="T0" fmla="*/ 264 w 529"/>
                  <a:gd name="T1" fmla="*/ 53 h 782"/>
                  <a:gd name="T2" fmla="*/ 264 w 529"/>
                  <a:gd name="T3" fmla="*/ 252 h 782"/>
                  <a:gd name="T4" fmla="*/ 264 w 529"/>
                  <a:gd name="T5" fmla="*/ 53 h 782"/>
                  <a:gd name="T6" fmla="*/ 264 w 529"/>
                  <a:gd name="T7" fmla="*/ 353 h 782"/>
                  <a:gd name="T8" fmla="*/ 53 w 529"/>
                  <a:gd name="T9" fmla="*/ 245 h 782"/>
                  <a:gd name="T10" fmla="*/ 476 w 529"/>
                  <a:gd name="T11" fmla="*/ 245 h 782"/>
                  <a:gd name="T12" fmla="*/ 264 w 529"/>
                  <a:gd name="T13" fmla="*/ 353 h 782"/>
                  <a:gd name="T14" fmla="*/ 476 w 529"/>
                  <a:gd name="T15" fmla="*/ 347 h 782"/>
                  <a:gd name="T16" fmla="*/ 53 w 529"/>
                  <a:gd name="T17" fmla="*/ 347 h 782"/>
                  <a:gd name="T18" fmla="*/ 264 w 529"/>
                  <a:gd name="T19" fmla="*/ 406 h 782"/>
                  <a:gd name="T20" fmla="*/ 476 w 529"/>
                  <a:gd name="T21" fmla="*/ 347 h 782"/>
                  <a:gd name="T22" fmla="*/ 476 w 529"/>
                  <a:gd name="T23" fmla="*/ 441 h 782"/>
                  <a:gd name="T24" fmla="*/ 53 w 529"/>
                  <a:gd name="T25" fmla="*/ 441 h 782"/>
                  <a:gd name="T26" fmla="*/ 264 w 529"/>
                  <a:gd name="T27" fmla="*/ 500 h 782"/>
                  <a:gd name="T28" fmla="*/ 476 w 529"/>
                  <a:gd name="T29" fmla="*/ 441 h 782"/>
                  <a:gd name="T30" fmla="*/ 476 w 529"/>
                  <a:gd name="T31" fmla="*/ 536 h 782"/>
                  <a:gd name="T32" fmla="*/ 53 w 529"/>
                  <a:gd name="T33" fmla="*/ 536 h 782"/>
                  <a:gd name="T34" fmla="*/ 264 w 529"/>
                  <a:gd name="T35" fmla="*/ 594 h 782"/>
                  <a:gd name="T36" fmla="*/ 476 w 529"/>
                  <a:gd name="T37" fmla="*/ 536 h 782"/>
                  <a:gd name="T38" fmla="*/ 476 w 529"/>
                  <a:gd name="T39" fmla="*/ 630 h 782"/>
                  <a:gd name="T40" fmla="*/ 53 w 529"/>
                  <a:gd name="T41" fmla="*/ 630 h 782"/>
                  <a:gd name="T42" fmla="*/ 264 w 529"/>
                  <a:gd name="T43" fmla="*/ 688 h 782"/>
                  <a:gd name="T44" fmla="*/ 476 w 529"/>
                  <a:gd name="T45" fmla="*/ 630 h 782"/>
                  <a:gd name="T46" fmla="*/ 264 w 529"/>
                  <a:gd name="T47" fmla="*/ 782 h 782"/>
                  <a:gd name="T48" fmla="*/ 529 w 529"/>
                  <a:gd name="T49" fmla="*/ 442 h 782"/>
                  <a:gd name="T50" fmla="*/ 529 w 529"/>
                  <a:gd name="T51" fmla="*/ 348 h 782"/>
                  <a:gd name="T52" fmla="*/ 529 w 529"/>
                  <a:gd name="T53" fmla="*/ 347 h 782"/>
                  <a:gd name="T54" fmla="*/ 528 w 529"/>
                  <a:gd name="T55" fmla="*/ 160 h 782"/>
                  <a:gd name="T56" fmla="*/ 264 w 529"/>
                  <a:gd name="T57" fmla="*/ 0 h 782"/>
                  <a:gd name="T58" fmla="*/ 1 w 529"/>
                  <a:gd name="T59" fmla="*/ 156 h 782"/>
                  <a:gd name="T60" fmla="*/ 0 w 529"/>
                  <a:gd name="T61" fmla="*/ 253 h 782"/>
                  <a:gd name="T62" fmla="*/ 0 w 529"/>
                  <a:gd name="T63" fmla="*/ 63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782">
                    <a:moveTo>
                      <a:pt x="264" y="53"/>
                    </a:moveTo>
                    <a:lnTo>
                      <a:pt x="264" y="53"/>
                    </a:lnTo>
                    <a:cubicBezTo>
                      <a:pt x="389" y="53"/>
                      <a:pt x="476" y="105"/>
                      <a:pt x="476" y="152"/>
                    </a:cubicBezTo>
                    <a:cubicBezTo>
                      <a:pt x="476" y="200"/>
                      <a:pt x="389" y="252"/>
                      <a:pt x="264" y="252"/>
                    </a:cubicBezTo>
                    <a:cubicBezTo>
                      <a:pt x="140" y="252"/>
                      <a:pt x="53" y="200"/>
                      <a:pt x="53" y="152"/>
                    </a:cubicBezTo>
                    <a:cubicBezTo>
                      <a:pt x="53" y="105"/>
                      <a:pt x="140" y="53"/>
                      <a:pt x="264" y="53"/>
                    </a:cubicBezTo>
                    <a:close/>
                    <a:moveTo>
                      <a:pt x="264" y="353"/>
                    </a:moveTo>
                    <a:lnTo>
                      <a:pt x="264" y="353"/>
                    </a:lnTo>
                    <a:cubicBezTo>
                      <a:pt x="140" y="353"/>
                      <a:pt x="53" y="300"/>
                      <a:pt x="53" y="253"/>
                    </a:cubicBezTo>
                    <a:lnTo>
                      <a:pt x="53" y="245"/>
                    </a:lnTo>
                    <a:cubicBezTo>
                      <a:pt x="101" y="282"/>
                      <a:pt x="177" y="305"/>
                      <a:pt x="264" y="305"/>
                    </a:cubicBezTo>
                    <a:cubicBezTo>
                      <a:pt x="352" y="305"/>
                      <a:pt x="428" y="282"/>
                      <a:pt x="476" y="245"/>
                    </a:cubicBezTo>
                    <a:lnTo>
                      <a:pt x="476" y="253"/>
                    </a:lnTo>
                    <a:cubicBezTo>
                      <a:pt x="476" y="300"/>
                      <a:pt x="389" y="353"/>
                      <a:pt x="264" y="353"/>
                    </a:cubicBezTo>
                    <a:close/>
                    <a:moveTo>
                      <a:pt x="476" y="347"/>
                    </a:moveTo>
                    <a:lnTo>
                      <a:pt x="476" y="347"/>
                    </a:lnTo>
                    <a:cubicBezTo>
                      <a:pt x="476" y="394"/>
                      <a:pt x="389" y="447"/>
                      <a:pt x="264" y="447"/>
                    </a:cubicBezTo>
                    <a:cubicBezTo>
                      <a:pt x="140" y="447"/>
                      <a:pt x="53" y="394"/>
                      <a:pt x="53" y="347"/>
                    </a:cubicBezTo>
                    <a:lnTo>
                      <a:pt x="53" y="346"/>
                    </a:lnTo>
                    <a:cubicBezTo>
                      <a:pt x="101" y="382"/>
                      <a:pt x="177" y="406"/>
                      <a:pt x="264" y="406"/>
                    </a:cubicBezTo>
                    <a:cubicBezTo>
                      <a:pt x="352" y="406"/>
                      <a:pt x="428" y="382"/>
                      <a:pt x="476" y="346"/>
                    </a:cubicBezTo>
                    <a:lnTo>
                      <a:pt x="476" y="347"/>
                    </a:lnTo>
                    <a:close/>
                    <a:moveTo>
                      <a:pt x="476" y="441"/>
                    </a:moveTo>
                    <a:lnTo>
                      <a:pt x="476" y="441"/>
                    </a:lnTo>
                    <a:cubicBezTo>
                      <a:pt x="476" y="489"/>
                      <a:pt x="389" y="541"/>
                      <a:pt x="264" y="541"/>
                    </a:cubicBezTo>
                    <a:cubicBezTo>
                      <a:pt x="140" y="541"/>
                      <a:pt x="53" y="489"/>
                      <a:pt x="53" y="441"/>
                    </a:cubicBezTo>
                    <a:lnTo>
                      <a:pt x="53" y="440"/>
                    </a:lnTo>
                    <a:cubicBezTo>
                      <a:pt x="101" y="476"/>
                      <a:pt x="177" y="500"/>
                      <a:pt x="264" y="500"/>
                    </a:cubicBezTo>
                    <a:cubicBezTo>
                      <a:pt x="352" y="500"/>
                      <a:pt x="428" y="476"/>
                      <a:pt x="476" y="440"/>
                    </a:cubicBezTo>
                    <a:lnTo>
                      <a:pt x="476" y="441"/>
                    </a:lnTo>
                    <a:close/>
                    <a:moveTo>
                      <a:pt x="476" y="536"/>
                    </a:moveTo>
                    <a:lnTo>
                      <a:pt x="476" y="536"/>
                    </a:lnTo>
                    <a:cubicBezTo>
                      <a:pt x="476" y="583"/>
                      <a:pt x="389" y="635"/>
                      <a:pt x="264" y="635"/>
                    </a:cubicBezTo>
                    <a:cubicBezTo>
                      <a:pt x="140" y="635"/>
                      <a:pt x="53" y="583"/>
                      <a:pt x="53" y="536"/>
                    </a:cubicBezTo>
                    <a:lnTo>
                      <a:pt x="53" y="534"/>
                    </a:lnTo>
                    <a:cubicBezTo>
                      <a:pt x="101" y="571"/>
                      <a:pt x="177" y="594"/>
                      <a:pt x="264" y="594"/>
                    </a:cubicBezTo>
                    <a:cubicBezTo>
                      <a:pt x="352" y="594"/>
                      <a:pt x="428" y="571"/>
                      <a:pt x="476" y="534"/>
                    </a:cubicBezTo>
                    <a:lnTo>
                      <a:pt x="476" y="536"/>
                    </a:lnTo>
                    <a:close/>
                    <a:moveTo>
                      <a:pt x="476" y="630"/>
                    </a:moveTo>
                    <a:lnTo>
                      <a:pt x="476" y="630"/>
                    </a:lnTo>
                    <a:cubicBezTo>
                      <a:pt x="476" y="677"/>
                      <a:pt x="389" y="730"/>
                      <a:pt x="264" y="730"/>
                    </a:cubicBezTo>
                    <a:cubicBezTo>
                      <a:pt x="140" y="730"/>
                      <a:pt x="53" y="677"/>
                      <a:pt x="53" y="630"/>
                    </a:cubicBezTo>
                    <a:lnTo>
                      <a:pt x="53" y="628"/>
                    </a:lnTo>
                    <a:cubicBezTo>
                      <a:pt x="101" y="665"/>
                      <a:pt x="177" y="688"/>
                      <a:pt x="264" y="688"/>
                    </a:cubicBezTo>
                    <a:cubicBezTo>
                      <a:pt x="352" y="688"/>
                      <a:pt x="428" y="665"/>
                      <a:pt x="476" y="628"/>
                    </a:cubicBezTo>
                    <a:lnTo>
                      <a:pt x="476" y="630"/>
                    </a:lnTo>
                    <a:close/>
                    <a:moveTo>
                      <a:pt x="264" y="782"/>
                    </a:moveTo>
                    <a:lnTo>
                      <a:pt x="264" y="782"/>
                    </a:lnTo>
                    <a:cubicBezTo>
                      <a:pt x="413" y="782"/>
                      <a:pt x="529" y="715"/>
                      <a:pt x="529" y="630"/>
                    </a:cubicBezTo>
                    <a:lnTo>
                      <a:pt x="529" y="442"/>
                    </a:lnTo>
                    <a:lnTo>
                      <a:pt x="529" y="441"/>
                    </a:lnTo>
                    <a:lnTo>
                      <a:pt x="529" y="348"/>
                    </a:lnTo>
                    <a:lnTo>
                      <a:pt x="529" y="348"/>
                    </a:lnTo>
                    <a:lnTo>
                      <a:pt x="529" y="347"/>
                    </a:lnTo>
                    <a:lnTo>
                      <a:pt x="529" y="160"/>
                    </a:lnTo>
                    <a:lnTo>
                      <a:pt x="528" y="160"/>
                    </a:lnTo>
                    <a:cubicBezTo>
                      <a:pt x="528" y="157"/>
                      <a:pt x="529" y="155"/>
                      <a:pt x="529" y="152"/>
                    </a:cubicBezTo>
                    <a:cubicBezTo>
                      <a:pt x="529" y="67"/>
                      <a:pt x="413" y="0"/>
                      <a:pt x="264" y="0"/>
                    </a:cubicBezTo>
                    <a:cubicBezTo>
                      <a:pt x="116" y="0"/>
                      <a:pt x="0" y="67"/>
                      <a:pt x="0" y="152"/>
                    </a:cubicBezTo>
                    <a:cubicBezTo>
                      <a:pt x="0" y="154"/>
                      <a:pt x="1" y="155"/>
                      <a:pt x="1" y="156"/>
                    </a:cubicBezTo>
                    <a:cubicBezTo>
                      <a:pt x="0" y="157"/>
                      <a:pt x="0" y="159"/>
                      <a:pt x="0" y="160"/>
                    </a:cubicBezTo>
                    <a:lnTo>
                      <a:pt x="0" y="253"/>
                    </a:lnTo>
                    <a:lnTo>
                      <a:pt x="0" y="254"/>
                    </a:lnTo>
                    <a:lnTo>
                      <a:pt x="0" y="630"/>
                    </a:lnTo>
                    <a:cubicBezTo>
                      <a:pt x="0" y="715"/>
                      <a:pt x="116" y="782"/>
                      <a:pt x="264" y="782"/>
                    </a:cubicBezTo>
                    <a:close/>
                  </a:path>
                </a:pathLst>
              </a:custGeom>
              <a:grpFill/>
              <a:ln w="0">
                <a:noFill/>
                <a:prstDash val="solid"/>
                <a:round/>
                <a:headEnd/>
                <a:tailEnd/>
              </a:ln>
            </p:spPr>
            <p:txBody>
              <a:bodyPr/>
              <a:lstStyle/>
              <a:p>
                <a:pPr defTabSz="511816" eaLnBrk="1" fontAlgn="ctr" hangingPunct="1">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8" name="Freeform 162"/>
              <p:cNvSpPr>
                <a:spLocks noEditPoints="1"/>
              </p:cNvSpPr>
              <p:nvPr/>
            </p:nvSpPr>
            <p:spPr bwMode="auto">
              <a:xfrm>
                <a:off x="7491413" y="2132013"/>
                <a:ext cx="1138238" cy="484188"/>
              </a:xfrm>
              <a:custGeom>
                <a:avLst/>
                <a:gdLst>
                  <a:gd name="T0" fmla="*/ 2209 w 2634"/>
                  <a:gd name="T1" fmla="*/ 531 h 1123"/>
                  <a:gd name="T2" fmla="*/ 2531 w 2634"/>
                  <a:gd name="T3" fmla="*/ 632 h 1123"/>
                  <a:gd name="T4" fmla="*/ 2209 w 2634"/>
                  <a:gd name="T5" fmla="*/ 531 h 1123"/>
                  <a:gd name="T6" fmla="*/ 2060 w 2634"/>
                  <a:gd name="T7" fmla="*/ 847 h 1123"/>
                  <a:gd name="T8" fmla="*/ 1248 w 2634"/>
                  <a:gd name="T9" fmla="*/ 765 h 1123"/>
                  <a:gd name="T10" fmla="*/ 2142 w 2634"/>
                  <a:gd name="T11" fmla="*/ 762 h 1123"/>
                  <a:gd name="T12" fmla="*/ 2142 w 2634"/>
                  <a:gd name="T13" fmla="*/ 765 h 1123"/>
                  <a:gd name="T14" fmla="*/ 2061 w 2634"/>
                  <a:gd name="T15" fmla="*/ 1023 h 1123"/>
                  <a:gd name="T16" fmla="*/ 1866 w 2634"/>
                  <a:gd name="T17" fmla="*/ 1023 h 1123"/>
                  <a:gd name="T18" fmla="*/ 2060 w 2634"/>
                  <a:gd name="T19" fmla="*/ 913 h 1123"/>
                  <a:gd name="T20" fmla="*/ 2061 w 2634"/>
                  <a:gd name="T21" fmla="*/ 1023 h 1123"/>
                  <a:gd name="T22" fmla="*/ 1584 w 2634"/>
                  <a:gd name="T23" fmla="*/ 913 h 1123"/>
                  <a:gd name="T24" fmla="*/ 1796 w 2634"/>
                  <a:gd name="T25" fmla="*/ 1023 h 1123"/>
                  <a:gd name="T26" fmla="*/ 1584 w 2634"/>
                  <a:gd name="T27" fmla="*/ 913 h 1123"/>
                  <a:gd name="T28" fmla="*/ 1330 w 2634"/>
                  <a:gd name="T29" fmla="*/ 237 h 1123"/>
                  <a:gd name="T30" fmla="*/ 2142 w 2634"/>
                  <a:gd name="T31" fmla="*/ 319 h 1123"/>
                  <a:gd name="T32" fmla="*/ 2142 w 2634"/>
                  <a:gd name="T33" fmla="*/ 696 h 1123"/>
                  <a:gd name="T34" fmla="*/ 1248 w 2634"/>
                  <a:gd name="T35" fmla="*/ 319 h 1123"/>
                  <a:gd name="T36" fmla="*/ 2127 w 2634"/>
                  <a:gd name="T37" fmla="*/ 66 h 1123"/>
                  <a:gd name="T38" fmla="*/ 2531 w 2634"/>
                  <a:gd name="T39" fmla="*/ 66 h 1123"/>
                  <a:gd name="T40" fmla="*/ 2207 w 2634"/>
                  <a:gd name="T41" fmla="*/ 298 h 1123"/>
                  <a:gd name="T42" fmla="*/ 2127 w 2634"/>
                  <a:gd name="T43" fmla="*/ 66 h 1123"/>
                  <a:gd name="T44" fmla="*/ 2209 w 2634"/>
                  <a:gd name="T45" fmla="*/ 364 h 1123"/>
                  <a:gd name="T46" fmla="*/ 2531 w 2634"/>
                  <a:gd name="T47" fmla="*/ 465 h 1123"/>
                  <a:gd name="T48" fmla="*/ 2209 w 2634"/>
                  <a:gd name="T49" fmla="*/ 364 h 1123"/>
                  <a:gd name="T50" fmla="*/ 2598 w 2634"/>
                  <a:gd name="T51" fmla="*/ 993 h 1123"/>
                  <a:gd name="T52" fmla="*/ 2565 w 2634"/>
                  <a:gd name="T53" fmla="*/ 0 h 1123"/>
                  <a:gd name="T54" fmla="*/ 2061 w 2634"/>
                  <a:gd name="T55" fmla="*/ 33 h 1123"/>
                  <a:gd name="T56" fmla="*/ 2060 w 2634"/>
                  <a:gd name="T57" fmla="*/ 171 h 1123"/>
                  <a:gd name="T58" fmla="*/ 1181 w 2634"/>
                  <a:gd name="T59" fmla="*/ 319 h 1123"/>
                  <a:gd name="T60" fmla="*/ 1330 w 2634"/>
                  <a:gd name="T61" fmla="*/ 913 h 1123"/>
                  <a:gd name="T62" fmla="*/ 1478 w 2634"/>
                  <a:gd name="T63" fmla="*/ 1023 h 1123"/>
                  <a:gd name="T64" fmla="*/ 818 w 2634"/>
                  <a:gd name="T65" fmla="*/ 919 h 1123"/>
                  <a:gd name="T66" fmla="*/ 751 w 2634"/>
                  <a:gd name="T67" fmla="*/ 919 h 1123"/>
                  <a:gd name="T68" fmla="*/ 191 w 2634"/>
                  <a:gd name="T69" fmla="*/ 1023 h 1123"/>
                  <a:gd name="T70" fmla="*/ 158 w 2634"/>
                  <a:gd name="T71" fmla="*/ 873 h 1123"/>
                  <a:gd name="T72" fmla="*/ 124 w 2634"/>
                  <a:gd name="T73" fmla="*/ 1023 h 1123"/>
                  <a:gd name="T74" fmla="*/ 0 w 2634"/>
                  <a:gd name="T75" fmla="*/ 1057 h 1123"/>
                  <a:gd name="T76" fmla="*/ 2094 w 2634"/>
                  <a:gd name="T77" fmla="*/ 1090 h 1123"/>
                  <a:gd name="T78" fmla="*/ 2292 w 2634"/>
                  <a:gd name="T79" fmla="*/ 1123 h 1123"/>
                  <a:gd name="T80" fmla="*/ 2292 w 2634"/>
                  <a:gd name="T81" fmla="*/ 984 h 1123"/>
                  <a:gd name="T82" fmla="*/ 2127 w 2634"/>
                  <a:gd name="T83" fmla="*/ 1023 h 1123"/>
                  <a:gd name="T84" fmla="*/ 2209 w 2634"/>
                  <a:gd name="T85" fmla="*/ 765 h 1123"/>
                  <a:gd name="T86" fmla="*/ 2531 w 2634"/>
                  <a:gd name="T87" fmla="*/ 699 h 1123"/>
                  <a:gd name="T88" fmla="*/ 2495 w 2634"/>
                  <a:gd name="T89" fmla="*/ 1053 h 1123"/>
                  <a:gd name="T90" fmla="*/ 2634 w 2634"/>
                  <a:gd name="T91" fmla="*/ 105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34" h="1123">
                    <a:moveTo>
                      <a:pt x="2209" y="531"/>
                    </a:moveTo>
                    <a:lnTo>
                      <a:pt x="2209" y="531"/>
                    </a:lnTo>
                    <a:lnTo>
                      <a:pt x="2531" y="531"/>
                    </a:lnTo>
                    <a:lnTo>
                      <a:pt x="2531" y="632"/>
                    </a:lnTo>
                    <a:lnTo>
                      <a:pt x="2209" y="632"/>
                    </a:lnTo>
                    <a:lnTo>
                      <a:pt x="2209" y="531"/>
                    </a:lnTo>
                    <a:close/>
                    <a:moveTo>
                      <a:pt x="2060" y="847"/>
                    </a:moveTo>
                    <a:lnTo>
                      <a:pt x="2060" y="847"/>
                    </a:lnTo>
                    <a:lnTo>
                      <a:pt x="1330" y="847"/>
                    </a:lnTo>
                    <a:cubicBezTo>
                      <a:pt x="1285" y="847"/>
                      <a:pt x="1248" y="810"/>
                      <a:pt x="1248" y="765"/>
                    </a:cubicBezTo>
                    <a:lnTo>
                      <a:pt x="1248" y="762"/>
                    </a:lnTo>
                    <a:lnTo>
                      <a:pt x="2142" y="762"/>
                    </a:lnTo>
                    <a:cubicBezTo>
                      <a:pt x="2142" y="762"/>
                      <a:pt x="2142" y="762"/>
                      <a:pt x="2142" y="762"/>
                    </a:cubicBezTo>
                    <a:lnTo>
                      <a:pt x="2142" y="765"/>
                    </a:lnTo>
                    <a:cubicBezTo>
                      <a:pt x="2142" y="810"/>
                      <a:pt x="2105" y="847"/>
                      <a:pt x="2060" y="847"/>
                    </a:cubicBezTo>
                    <a:close/>
                    <a:moveTo>
                      <a:pt x="2061" y="1023"/>
                    </a:moveTo>
                    <a:lnTo>
                      <a:pt x="2061" y="1023"/>
                    </a:lnTo>
                    <a:lnTo>
                      <a:pt x="1866" y="1023"/>
                    </a:lnTo>
                    <a:lnTo>
                      <a:pt x="1830" y="913"/>
                    </a:lnTo>
                    <a:lnTo>
                      <a:pt x="2060" y="913"/>
                    </a:lnTo>
                    <a:cubicBezTo>
                      <a:pt x="2060" y="913"/>
                      <a:pt x="2061" y="913"/>
                      <a:pt x="2061" y="913"/>
                    </a:cubicBezTo>
                    <a:lnTo>
                      <a:pt x="2061" y="1023"/>
                    </a:lnTo>
                    <a:close/>
                    <a:moveTo>
                      <a:pt x="1584" y="913"/>
                    </a:moveTo>
                    <a:lnTo>
                      <a:pt x="1584" y="913"/>
                    </a:lnTo>
                    <a:lnTo>
                      <a:pt x="1760" y="913"/>
                    </a:lnTo>
                    <a:lnTo>
                      <a:pt x="1796" y="1023"/>
                    </a:lnTo>
                    <a:lnTo>
                      <a:pt x="1548" y="1023"/>
                    </a:lnTo>
                    <a:lnTo>
                      <a:pt x="1584" y="913"/>
                    </a:lnTo>
                    <a:close/>
                    <a:moveTo>
                      <a:pt x="1330" y="237"/>
                    </a:moveTo>
                    <a:lnTo>
                      <a:pt x="1330" y="237"/>
                    </a:lnTo>
                    <a:lnTo>
                      <a:pt x="2060" y="237"/>
                    </a:lnTo>
                    <a:cubicBezTo>
                      <a:pt x="2105" y="237"/>
                      <a:pt x="2142" y="274"/>
                      <a:pt x="2142" y="319"/>
                    </a:cubicBezTo>
                    <a:lnTo>
                      <a:pt x="2142" y="696"/>
                    </a:lnTo>
                    <a:cubicBezTo>
                      <a:pt x="2142" y="696"/>
                      <a:pt x="2142" y="696"/>
                      <a:pt x="2142" y="696"/>
                    </a:cubicBezTo>
                    <a:lnTo>
                      <a:pt x="1248" y="696"/>
                    </a:lnTo>
                    <a:lnTo>
                      <a:pt x="1248" y="319"/>
                    </a:lnTo>
                    <a:cubicBezTo>
                      <a:pt x="1248" y="274"/>
                      <a:pt x="1285" y="237"/>
                      <a:pt x="1330" y="237"/>
                    </a:cubicBezTo>
                    <a:close/>
                    <a:moveTo>
                      <a:pt x="2127" y="66"/>
                    </a:moveTo>
                    <a:lnTo>
                      <a:pt x="2127" y="66"/>
                    </a:lnTo>
                    <a:lnTo>
                      <a:pt x="2531" y="66"/>
                    </a:lnTo>
                    <a:lnTo>
                      <a:pt x="2531" y="298"/>
                    </a:lnTo>
                    <a:lnTo>
                      <a:pt x="2207" y="298"/>
                    </a:lnTo>
                    <a:cubicBezTo>
                      <a:pt x="2200" y="249"/>
                      <a:pt x="2169" y="208"/>
                      <a:pt x="2127" y="187"/>
                    </a:cubicBezTo>
                    <a:lnTo>
                      <a:pt x="2127" y="66"/>
                    </a:lnTo>
                    <a:close/>
                    <a:moveTo>
                      <a:pt x="2209" y="364"/>
                    </a:moveTo>
                    <a:lnTo>
                      <a:pt x="2209" y="364"/>
                    </a:lnTo>
                    <a:lnTo>
                      <a:pt x="2531" y="364"/>
                    </a:lnTo>
                    <a:lnTo>
                      <a:pt x="2531" y="465"/>
                    </a:lnTo>
                    <a:lnTo>
                      <a:pt x="2209" y="465"/>
                    </a:lnTo>
                    <a:lnTo>
                      <a:pt x="2209" y="364"/>
                    </a:lnTo>
                    <a:close/>
                    <a:moveTo>
                      <a:pt x="2598" y="993"/>
                    </a:moveTo>
                    <a:lnTo>
                      <a:pt x="2598" y="993"/>
                    </a:lnTo>
                    <a:lnTo>
                      <a:pt x="2598" y="33"/>
                    </a:lnTo>
                    <a:cubicBezTo>
                      <a:pt x="2598" y="14"/>
                      <a:pt x="2583" y="0"/>
                      <a:pt x="2565" y="0"/>
                    </a:cubicBezTo>
                    <a:lnTo>
                      <a:pt x="2094" y="0"/>
                    </a:lnTo>
                    <a:cubicBezTo>
                      <a:pt x="2076" y="0"/>
                      <a:pt x="2061" y="14"/>
                      <a:pt x="2061" y="33"/>
                    </a:cubicBezTo>
                    <a:lnTo>
                      <a:pt x="2061" y="171"/>
                    </a:lnTo>
                    <a:cubicBezTo>
                      <a:pt x="2061" y="171"/>
                      <a:pt x="2060" y="171"/>
                      <a:pt x="2060" y="171"/>
                    </a:cubicBezTo>
                    <a:lnTo>
                      <a:pt x="1330" y="171"/>
                    </a:lnTo>
                    <a:cubicBezTo>
                      <a:pt x="1248" y="171"/>
                      <a:pt x="1181" y="237"/>
                      <a:pt x="1181" y="319"/>
                    </a:cubicBezTo>
                    <a:lnTo>
                      <a:pt x="1181" y="765"/>
                    </a:lnTo>
                    <a:cubicBezTo>
                      <a:pt x="1181" y="847"/>
                      <a:pt x="1248" y="913"/>
                      <a:pt x="1330" y="913"/>
                    </a:cubicBezTo>
                    <a:lnTo>
                      <a:pt x="1514" y="913"/>
                    </a:lnTo>
                    <a:lnTo>
                      <a:pt x="1478" y="1023"/>
                    </a:lnTo>
                    <a:lnTo>
                      <a:pt x="818" y="1023"/>
                    </a:lnTo>
                    <a:lnTo>
                      <a:pt x="818" y="919"/>
                    </a:lnTo>
                    <a:cubicBezTo>
                      <a:pt x="818" y="900"/>
                      <a:pt x="803" y="885"/>
                      <a:pt x="785" y="885"/>
                    </a:cubicBezTo>
                    <a:cubicBezTo>
                      <a:pt x="766" y="885"/>
                      <a:pt x="751" y="900"/>
                      <a:pt x="751" y="919"/>
                    </a:cubicBezTo>
                    <a:lnTo>
                      <a:pt x="751" y="1023"/>
                    </a:lnTo>
                    <a:lnTo>
                      <a:pt x="191" y="1023"/>
                    </a:lnTo>
                    <a:lnTo>
                      <a:pt x="191" y="906"/>
                    </a:lnTo>
                    <a:cubicBezTo>
                      <a:pt x="191" y="888"/>
                      <a:pt x="176" y="873"/>
                      <a:pt x="158" y="873"/>
                    </a:cubicBezTo>
                    <a:cubicBezTo>
                      <a:pt x="139" y="873"/>
                      <a:pt x="124" y="888"/>
                      <a:pt x="124" y="906"/>
                    </a:cubicBezTo>
                    <a:lnTo>
                      <a:pt x="124" y="1023"/>
                    </a:lnTo>
                    <a:lnTo>
                      <a:pt x="33" y="1023"/>
                    </a:lnTo>
                    <a:cubicBezTo>
                      <a:pt x="15" y="1023"/>
                      <a:pt x="0" y="1038"/>
                      <a:pt x="0" y="1057"/>
                    </a:cubicBezTo>
                    <a:cubicBezTo>
                      <a:pt x="0" y="1075"/>
                      <a:pt x="15" y="1090"/>
                      <a:pt x="33" y="1090"/>
                    </a:cubicBezTo>
                    <a:lnTo>
                      <a:pt x="2094" y="1090"/>
                    </a:lnTo>
                    <a:lnTo>
                      <a:pt x="2234" y="1090"/>
                    </a:lnTo>
                    <a:cubicBezTo>
                      <a:pt x="2246" y="1109"/>
                      <a:pt x="2267" y="1123"/>
                      <a:pt x="2292" y="1123"/>
                    </a:cubicBezTo>
                    <a:cubicBezTo>
                      <a:pt x="2330" y="1123"/>
                      <a:pt x="2362" y="1091"/>
                      <a:pt x="2362" y="1053"/>
                    </a:cubicBezTo>
                    <a:cubicBezTo>
                      <a:pt x="2362" y="1015"/>
                      <a:pt x="2330" y="984"/>
                      <a:pt x="2292" y="984"/>
                    </a:cubicBezTo>
                    <a:cubicBezTo>
                      <a:pt x="2264" y="984"/>
                      <a:pt x="2241" y="1000"/>
                      <a:pt x="2230" y="1023"/>
                    </a:cubicBezTo>
                    <a:lnTo>
                      <a:pt x="2127" y="1023"/>
                    </a:lnTo>
                    <a:lnTo>
                      <a:pt x="2127" y="897"/>
                    </a:lnTo>
                    <a:cubicBezTo>
                      <a:pt x="2176" y="873"/>
                      <a:pt x="2209" y="822"/>
                      <a:pt x="2209" y="765"/>
                    </a:cubicBezTo>
                    <a:lnTo>
                      <a:pt x="2209" y="699"/>
                    </a:lnTo>
                    <a:lnTo>
                      <a:pt x="2531" y="699"/>
                    </a:lnTo>
                    <a:lnTo>
                      <a:pt x="2531" y="992"/>
                    </a:lnTo>
                    <a:cubicBezTo>
                      <a:pt x="2510" y="1004"/>
                      <a:pt x="2495" y="1027"/>
                      <a:pt x="2495" y="1053"/>
                    </a:cubicBezTo>
                    <a:cubicBezTo>
                      <a:pt x="2495" y="1091"/>
                      <a:pt x="2526" y="1123"/>
                      <a:pt x="2565" y="1123"/>
                    </a:cubicBezTo>
                    <a:cubicBezTo>
                      <a:pt x="2603" y="1123"/>
                      <a:pt x="2634" y="1091"/>
                      <a:pt x="2634" y="1053"/>
                    </a:cubicBezTo>
                    <a:cubicBezTo>
                      <a:pt x="2634" y="1027"/>
                      <a:pt x="2619" y="1004"/>
                      <a:pt x="2598" y="993"/>
                    </a:cubicBezTo>
                    <a:close/>
                  </a:path>
                </a:pathLst>
              </a:custGeom>
              <a:grpFill/>
              <a:ln w="0">
                <a:noFill/>
                <a:prstDash val="solid"/>
                <a:round/>
                <a:headEnd/>
                <a:tailEnd/>
              </a:ln>
            </p:spPr>
            <p:txBody>
              <a:bodyPr/>
              <a:lstStyle/>
              <a:p>
                <a:pPr defTabSz="511816" eaLnBrk="1" fontAlgn="ctr" hangingPunct="1">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87" name="矩形 586"/>
            <p:cNvSpPr/>
            <p:nvPr/>
          </p:nvSpPr>
          <p:spPr>
            <a:xfrm>
              <a:off x="8852660" y="2539300"/>
              <a:ext cx="2667718" cy="369332"/>
            </a:xfrm>
            <a:prstGeom prst="rect">
              <a:avLst/>
            </a:prstGeom>
          </p:spPr>
          <p:txBody>
            <a:bodyPr wrap="none">
              <a:spAutoFit/>
            </a:bodyPr>
            <a:lstStyle/>
            <a:p>
              <a:pPr algn="ctr" fontAlgn="ctr"/>
              <a:r>
                <a:rPr lang="en-US" u="none" dirty="0">
                  <a:solidFill>
                    <a:srgbClr val="C7000B"/>
                  </a:solidFill>
                  <a:latin typeface="Huawei Sans" panose="020C0503030203020204" pitchFamily="34" charset="0"/>
                </a:rPr>
                <a:t>eService cloud platform</a:t>
              </a:r>
              <a:endParaRPr lang="en-US" altLang="zh-CN"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88" name="组合 329"/>
            <p:cNvGrpSpPr>
              <a:grpSpLocks/>
            </p:cNvGrpSpPr>
            <p:nvPr/>
          </p:nvGrpSpPr>
          <p:grpSpPr bwMode="auto">
            <a:xfrm>
              <a:off x="10624844" y="2949974"/>
              <a:ext cx="623882" cy="497259"/>
              <a:chOff x="2978150" y="3884613"/>
              <a:chExt cx="669925" cy="534988"/>
            </a:xfrm>
          </p:grpSpPr>
          <p:sp>
            <p:nvSpPr>
              <p:cNvPr id="595" name="Freeform 102"/>
              <p:cNvSpPr>
                <a:spLocks/>
              </p:cNvSpPr>
              <p:nvPr/>
            </p:nvSpPr>
            <p:spPr bwMode="auto">
              <a:xfrm>
                <a:off x="3278188" y="3984626"/>
                <a:ext cx="119063" cy="215900"/>
              </a:xfrm>
              <a:custGeom>
                <a:avLst/>
                <a:gdLst>
                  <a:gd name="T0" fmla="*/ 2147483646 w 284"/>
                  <a:gd name="T1" fmla="*/ 2147483646 h 512"/>
                  <a:gd name="T2" fmla="*/ 2147483646 w 284"/>
                  <a:gd name="T3" fmla="*/ 2147483646 h 512"/>
                  <a:gd name="T4" fmla="*/ 2147483646 w 284"/>
                  <a:gd name="T5" fmla="*/ 2147483646 h 512"/>
                  <a:gd name="T6" fmla="*/ 0 w 284"/>
                  <a:gd name="T7" fmla="*/ 2147483646 h 512"/>
                  <a:gd name="T8" fmla="*/ 0 w 284"/>
                  <a:gd name="T9" fmla="*/ 2147483646 h 512"/>
                  <a:gd name="T10" fmla="*/ 2147483646 w 284"/>
                  <a:gd name="T11" fmla="*/ 0 h 512"/>
                  <a:gd name="T12" fmla="*/ 2147483646 w 284"/>
                  <a:gd name="T13" fmla="*/ 0 h 512"/>
                  <a:gd name="T14" fmla="*/ 2147483646 w 284"/>
                  <a:gd name="T15" fmla="*/ 2147483646 h 512"/>
                  <a:gd name="T16" fmla="*/ 2147483646 w 284"/>
                  <a:gd name="T17" fmla="*/ 2147483646 h 512"/>
                  <a:gd name="T18" fmla="*/ 2147483646 w 284"/>
                  <a:gd name="T19" fmla="*/ 2147483646 h 512"/>
                  <a:gd name="T20" fmla="*/ 2147483646 w 284"/>
                  <a:gd name="T21" fmla="*/ 2147483646 h 512"/>
                  <a:gd name="T22" fmla="*/ 2147483646 w 284"/>
                  <a:gd name="T23" fmla="*/ 2147483646 h 512"/>
                  <a:gd name="T24" fmla="*/ 2147483646 w 284"/>
                  <a:gd name="T25" fmla="*/ 2147483646 h 512"/>
                  <a:gd name="T26" fmla="*/ 2147483646 w 284"/>
                  <a:gd name="T27" fmla="*/ 2147483646 h 512"/>
                  <a:gd name="T28" fmla="*/ 2147483646 w 284"/>
                  <a:gd name="T29" fmla="*/ 2147483646 h 512"/>
                  <a:gd name="T30" fmla="*/ 2147483646 w 284"/>
                  <a:gd name="T31" fmla="*/ 2147483646 h 512"/>
                  <a:gd name="T32" fmla="*/ 2147483646 w 284"/>
                  <a:gd name="T33" fmla="*/ 2147483646 h 512"/>
                  <a:gd name="T34" fmla="*/ 2147483646 w 284"/>
                  <a:gd name="T35" fmla="*/ 2147483646 h 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512"/>
                  <a:gd name="T56" fmla="*/ 284 w 284"/>
                  <a:gd name="T57" fmla="*/ 512 h 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512">
                    <a:moveTo>
                      <a:pt x="152" y="512"/>
                    </a:moveTo>
                    <a:lnTo>
                      <a:pt x="152" y="512"/>
                    </a:lnTo>
                    <a:lnTo>
                      <a:pt x="36" y="512"/>
                    </a:lnTo>
                    <a:cubicBezTo>
                      <a:pt x="16" y="512"/>
                      <a:pt x="0" y="495"/>
                      <a:pt x="0" y="475"/>
                    </a:cubicBezTo>
                    <a:lnTo>
                      <a:pt x="0" y="36"/>
                    </a:lnTo>
                    <a:cubicBezTo>
                      <a:pt x="0" y="16"/>
                      <a:pt x="16" y="0"/>
                      <a:pt x="36" y="0"/>
                    </a:cubicBezTo>
                    <a:lnTo>
                      <a:pt x="248" y="0"/>
                    </a:lnTo>
                    <a:cubicBezTo>
                      <a:pt x="268" y="0"/>
                      <a:pt x="284" y="16"/>
                      <a:pt x="284" y="36"/>
                    </a:cubicBezTo>
                    <a:lnTo>
                      <a:pt x="284" y="306"/>
                    </a:lnTo>
                    <a:lnTo>
                      <a:pt x="258" y="306"/>
                    </a:lnTo>
                    <a:lnTo>
                      <a:pt x="258" y="36"/>
                    </a:lnTo>
                    <a:cubicBezTo>
                      <a:pt x="258" y="31"/>
                      <a:pt x="253" y="27"/>
                      <a:pt x="248" y="27"/>
                    </a:cubicBezTo>
                    <a:lnTo>
                      <a:pt x="36" y="27"/>
                    </a:lnTo>
                    <a:cubicBezTo>
                      <a:pt x="31" y="27"/>
                      <a:pt x="26" y="31"/>
                      <a:pt x="26" y="36"/>
                    </a:cubicBezTo>
                    <a:lnTo>
                      <a:pt x="26" y="475"/>
                    </a:lnTo>
                    <a:cubicBezTo>
                      <a:pt x="26" y="481"/>
                      <a:pt x="31" y="485"/>
                      <a:pt x="36" y="485"/>
                    </a:cubicBezTo>
                    <a:lnTo>
                      <a:pt x="152" y="485"/>
                    </a:lnTo>
                    <a:lnTo>
                      <a:pt x="152" y="51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6" name="Freeform 103"/>
              <p:cNvSpPr>
                <a:spLocks noEditPoints="1"/>
              </p:cNvSpPr>
              <p:nvPr/>
            </p:nvSpPr>
            <p:spPr bwMode="auto">
              <a:xfrm>
                <a:off x="3295650" y="4014788"/>
                <a:ext cx="82550" cy="41275"/>
              </a:xfrm>
              <a:custGeom>
                <a:avLst/>
                <a:gdLst>
                  <a:gd name="T0" fmla="*/ 2147483646 w 196"/>
                  <a:gd name="T1" fmla="*/ 2147483646 h 98"/>
                  <a:gd name="T2" fmla="*/ 2147483646 w 196"/>
                  <a:gd name="T3" fmla="*/ 2147483646 h 98"/>
                  <a:gd name="T4" fmla="*/ 2147483646 w 196"/>
                  <a:gd name="T5" fmla="*/ 2147483646 h 98"/>
                  <a:gd name="T6" fmla="*/ 2147483646 w 196"/>
                  <a:gd name="T7" fmla="*/ 2147483646 h 98"/>
                  <a:gd name="T8" fmla="*/ 2147483646 w 196"/>
                  <a:gd name="T9" fmla="*/ 2147483646 h 98"/>
                  <a:gd name="T10" fmla="*/ 2147483646 w 196"/>
                  <a:gd name="T11" fmla="*/ 2147483646 h 98"/>
                  <a:gd name="T12" fmla="*/ 2147483646 w 196"/>
                  <a:gd name="T13" fmla="*/ 2147483646 h 98"/>
                  <a:gd name="T14" fmla="*/ 2147483646 w 196"/>
                  <a:gd name="T15" fmla="*/ 2147483646 h 98"/>
                  <a:gd name="T16" fmla="*/ 0 w 196"/>
                  <a:gd name="T17" fmla="*/ 2147483646 h 98"/>
                  <a:gd name="T18" fmla="*/ 0 w 196"/>
                  <a:gd name="T19" fmla="*/ 0 h 98"/>
                  <a:gd name="T20" fmla="*/ 2147483646 w 196"/>
                  <a:gd name="T21" fmla="*/ 0 h 98"/>
                  <a:gd name="T22" fmla="*/ 2147483646 w 196"/>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8"/>
                  <a:gd name="T38" fmla="*/ 196 w 196"/>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8">
                    <a:moveTo>
                      <a:pt x="27" y="71"/>
                    </a:moveTo>
                    <a:lnTo>
                      <a:pt x="27" y="71"/>
                    </a:lnTo>
                    <a:lnTo>
                      <a:pt x="169" y="71"/>
                    </a:lnTo>
                    <a:lnTo>
                      <a:pt x="169" y="26"/>
                    </a:lnTo>
                    <a:lnTo>
                      <a:pt x="27" y="26"/>
                    </a:lnTo>
                    <a:lnTo>
                      <a:pt x="27" y="71"/>
                    </a:lnTo>
                    <a:close/>
                    <a:moveTo>
                      <a:pt x="196" y="98"/>
                    </a:moveTo>
                    <a:lnTo>
                      <a:pt x="196" y="98"/>
                    </a:lnTo>
                    <a:lnTo>
                      <a:pt x="0" y="98"/>
                    </a:lnTo>
                    <a:lnTo>
                      <a:pt x="0" y="0"/>
                    </a:lnTo>
                    <a:lnTo>
                      <a:pt x="196" y="0"/>
                    </a:lnTo>
                    <a:lnTo>
                      <a:pt x="196"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7" name="Freeform 104"/>
              <p:cNvSpPr>
                <a:spLocks noEditPoints="1"/>
              </p:cNvSpPr>
              <p:nvPr/>
            </p:nvSpPr>
            <p:spPr bwMode="auto">
              <a:xfrm>
                <a:off x="3295650" y="4060826"/>
                <a:ext cx="82550" cy="41275"/>
              </a:xfrm>
              <a:custGeom>
                <a:avLst/>
                <a:gdLst>
                  <a:gd name="T0" fmla="*/ 2147483646 w 196"/>
                  <a:gd name="T1" fmla="*/ 2147483646 h 98"/>
                  <a:gd name="T2" fmla="*/ 2147483646 w 196"/>
                  <a:gd name="T3" fmla="*/ 2147483646 h 98"/>
                  <a:gd name="T4" fmla="*/ 2147483646 w 196"/>
                  <a:gd name="T5" fmla="*/ 2147483646 h 98"/>
                  <a:gd name="T6" fmla="*/ 2147483646 w 196"/>
                  <a:gd name="T7" fmla="*/ 2147483646 h 98"/>
                  <a:gd name="T8" fmla="*/ 2147483646 w 196"/>
                  <a:gd name="T9" fmla="*/ 2147483646 h 98"/>
                  <a:gd name="T10" fmla="*/ 2147483646 w 196"/>
                  <a:gd name="T11" fmla="*/ 2147483646 h 98"/>
                  <a:gd name="T12" fmla="*/ 2147483646 w 196"/>
                  <a:gd name="T13" fmla="*/ 2147483646 h 98"/>
                  <a:gd name="T14" fmla="*/ 2147483646 w 196"/>
                  <a:gd name="T15" fmla="*/ 2147483646 h 98"/>
                  <a:gd name="T16" fmla="*/ 0 w 196"/>
                  <a:gd name="T17" fmla="*/ 2147483646 h 98"/>
                  <a:gd name="T18" fmla="*/ 0 w 196"/>
                  <a:gd name="T19" fmla="*/ 0 h 98"/>
                  <a:gd name="T20" fmla="*/ 2147483646 w 196"/>
                  <a:gd name="T21" fmla="*/ 0 h 98"/>
                  <a:gd name="T22" fmla="*/ 2147483646 w 196"/>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98"/>
                  <a:gd name="T38" fmla="*/ 196 w 196"/>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98">
                    <a:moveTo>
                      <a:pt x="27" y="71"/>
                    </a:moveTo>
                    <a:lnTo>
                      <a:pt x="27" y="71"/>
                    </a:lnTo>
                    <a:lnTo>
                      <a:pt x="169" y="71"/>
                    </a:lnTo>
                    <a:lnTo>
                      <a:pt x="169" y="26"/>
                    </a:lnTo>
                    <a:lnTo>
                      <a:pt x="27" y="26"/>
                    </a:lnTo>
                    <a:lnTo>
                      <a:pt x="27" y="71"/>
                    </a:lnTo>
                    <a:close/>
                    <a:moveTo>
                      <a:pt x="196" y="98"/>
                    </a:moveTo>
                    <a:lnTo>
                      <a:pt x="196" y="98"/>
                    </a:lnTo>
                    <a:lnTo>
                      <a:pt x="0" y="98"/>
                    </a:lnTo>
                    <a:lnTo>
                      <a:pt x="0" y="0"/>
                    </a:lnTo>
                    <a:lnTo>
                      <a:pt x="196" y="0"/>
                    </a:lnTo>
                    <a:lnTo>
                      <a:pt x="196"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8" name="Freeform 105"/>
              <p:cNvSpPr>
                <a:spLocks noEditPoints="1"/>
              </p:cNvSpPr>
              <p:nvPr/>
            </p:nvSpPr>
            <p:spPr bwMode="auto">
              <a:xfrm>
                <a:off x="3146425" y="3940176"/>
                <a:ext cx="142875" cy="260350"/>
              </a:xfrm>
              <a:custGeom>
                <a:avLst/>
                <a:gdLst>
                  <a:gd name="T0" fmla="*/ 2147483646 w 341"/>
                  <a:gd name="T1" fmla="*/ 2147483646 h 618"/>
                  <a:gd name="T2" fmla="*/ 2147483646 w 341"/>
                  <a:gd name="T3" fmla="*/ 2147483646 h 618"/>
                  <a:gd name="T4" fmla="*/ 2147483646 w 341"/>
                  <a:gd name="T5" fmla="*/ 2147483646 h 618"/>
                  <a:gd name="T6" fmla="*/ 2147483646 w 341"/>
                  <a:gd name="T7" fmla="*/ 2147483646 h 618"/>
                  <a:gd name="T8" fmla="*/ 2147483646 w 341"/>
                  <a:gd name="T9" fmla="*/ 2147483646 h 618"/>
                  <a:gd name="T10" fmla="*/ 2147483646 w 341"/>
                  <a:gd name="T11" fmla="*/ 2147483646 h 618"/>
                  <a:gd name="T12" fmla="*/ 2147483646 w 341"/>
                  <a:gd name="T13" fmla="*/ 2147483646 h 618"/>
                  <a:gd name="T14" fmla="*/ 2147483646 w 341"/>
                  <a:gd name="T15" fmla="*/ 2147483646 h 618"/>
                  <a:gd name="T16" fmla="*/ 2147483646 w 341"/>
                  <a:gd name="T17" fmla="*/ 2147483646 h 618"/>
                  <a:gd name="T18" fmla="*/ 2147483646 w 341"/>
                  <a:gd name="T19" fmla="*/ 2147483646 h 618"/>
                  <a:gd name="T20" fmla="*/ 2147483646 w 341"/>
                  <a:gd name="T21" fmla="*/ 2147483646 h 618"/>
                  <a:gd name="T22" fmla="*/ 2147483646 w 341"/>
                  <a:gd name="T23" fmla="*/ 2147483646 h 618"/>
                  <a:gd name="T24" fmla="*/ 2147483646 w 341"/>
                  <a:gd name="T25" fmla="*/ 2147483646 h 618"/>
                  <a:gd name="T26" fmla="*/ 0 w 341"/>
                  <a:gd name="T27" fmla="*/ 2147483646 h 618"/>
                  <a:gd name="T28" fmla="*/ 0 w 341"/>
                  <a:gd name="T29" fmla="*/ 2147483646 h 618"/>
                  <a:gd name="T30" fmla="*/ 2147483646 w 341"/>
                  <a:gd name="T31" fmla="*/ 0 h 618"/>
                  <a:gd name="T32" fmla="*/ 2147483646 w 341"/>
                  <a:gd name="T33" fmla="*/ 0 h 618"/>
                  <a:gd name="T34" fmla="*/ 2147483646 w 341"/>
                  <a:gd name="T35" fmla="*/ 2147483646 h 618"/>
                  <a:gd name="T36" fmla="*/ 2147483646 w 341"/>
                  <a:gd name="T37" fmla="*/ 2147483646 h 618"/>
                  <a:gd name="T38" fmla="*/ 2147483646 w 341"/>
                  <a:gd name="T39" fmla="*/ 2147483646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1"/>
                  <a:gd name="T61" fmla="*/ 0 h 618"/>
                  <a:gd name="T62" fmla="*/ 341 w 341"/>
                  <a:gd name="T63" fmla="*/ 618 h 6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1" h="618">
                    <a:moveTo>
                      <a:pt x="42" y="26"/>
                    </a:moveTo>
                    <a:lnTo>
                      <a:pt x="42" y="26"/>
                    </a:lnTo>
                    <a:cubicBezTo>
                      <a:pt x="34" y="26"/>
                      <a:pt x="27" y="33"/>
                      <a:pt x="27" y="41"/>
                    </a:cubicBezTo>
                    <a:lnTo>
                      <a:pt x="27" y="576"/>
                    </a:lnTo>
                    <a:cubicBezTo>
                      <a:pt x="27" y="584"/>
                      <a:pt x="34" y="591"/>
                      <a:pt x="42" y="591"/>
                    </a:cubicBezTo>
                    <a:lnTo>
                      <a:pt x="300" y="591"/>
                    </a:lnTo>
                    <a:cubicBezTo>
                      <a:pt x="308" y="591"/>
                      <a:pt x="315" y="584"/>
                      <a:pt x="315" y="576"/>
                    </a:cubicBezTo>
                    <a:lnTo>
                      <a:pt x="315" y="41"/>
                    </a:lnTo>
                    <a:cubicBezTo>
                      <a:pt x="315" y="33"/>
                      <a:pt x="308" y="26"/>
                      <a:pt x="300" y="26"/>
                    </a:cubicBezTo>
                    <a:lnTo>
                      <a:pt x="42" y="26"/>
                    </a:lnTo>
                    <a:close/>
                    <a:moveTo>
                      <a:pt x="300" y="618"/>
                    </a:moveTo>
                    <a:lnTo>
                      <a:pt x="300" y="618"/>
                    </a:lnTo>
                    <a:lnTo>
                      <a:pt x="42" y="618"/>
                    </a:lnTo>
                    <a:cubicBezTo>
                      <a:pt x="19" y="618"/>
                      <a:pt x="0" y="599"/>
                      <a:pt x="0" y="576"/>
                    </a:cubicBezTo>
                    <a:lnTo>
                      <a:pt x="0" y="41"/>
                    </a:lnTo>
                    <a:cubicBezTo>
                      <a:pt x="0" y="18"/>
                      <a:pt x="19" y="0"/>
                      <a:pt x="42" y="0"/>
                    </a:cubicBezTo>
                    <a:lnTo>
                      <a:pt x="300" y="0"/>
                    </a:lnTo>
                    <a:cubicBezTo>
                      <a:pt x="323" y="0"/>
                      <a:pt x="341" y="18"/>
                      <a:pt x="341" y="41"/>
                    </a:cubicBezTo>
                    <a:lnTo>
                      <a:pt x="341" y="576"/>
                    </a:lnTo>
                    <a:cubicBezTo>
                      <a:pt x="341" y="599"/>
                      <a:pt x="323" y="618"/>
                      <a:pt x="300" y="61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9" name="Freeform 106"/>
              <p:cNvSpPr>
                <a:spLocks noEditPoints="1"/>
              </p:cNvSpPr>
              <p:nvPr/>
            </p:nvSpPr>
            <p:spPr bwMode="auto">
              <a:xfrm>
                <a:off x="3168650" y="3976688"/>
                <a:ext cx="96838" cy="47625"/>
              </a:xfrm>
              <a:custGeom>
                <a:avLst/>
                <a:gdLst>
                  <a:gd name="T0" fmla="*/ 2147483646 w 232"/>
                  <a:gd name="T1" fmla="*/ 2147483646 h 114"/>
                  <a:gd name="T2" fmla="*/ 2147483646 w 232"/>
                  <a:gd name="T3" fmla="*/ 2147483646 h 114"/>
                  <a:gd name="T4" fmla="*/ 2147483646 w 232"/>
                  <a:gd name="T5" fmla="*/ 2147483646 h 114"/>
                  <a:gd name="T6" fmla="*/ 2147483646 w 232"/>
                  <a:gd name="T7" fmla="*/ 2147483646 h 114"/>
                  <a:gd name="T8" fmla="*/ 2147483646 w 232"/>
                  <a:gd name="T9" fmla="*/ 2147483646 h 114"/>
                  <a:gd name="T10" fmla="*/ 2147483646 w 232"/>
                  <a:gd name="T11" fmla="*/ 2147483646 h 114"/>
                  <a:gd name="T12" fmla="*/ 2147483646 w 232"/>
                  <a:gd name="T13" fmla="*/ 2147483646 h 114"/>
                  <a:gd name="T14" fmla="*/ 2147483646 w 232"/>
                  <a:gd name="T15" fmla="*/ 2147483646 h 114"/>
                  <a:gd name="T16" fmla="*/ 0 w 232"/>
                  <a:gd name="T17" fmla="*/ 2147483646 h 114"/>
                  <a:gd name="T18" fmla="*/ 0 w 232"/>
                  <a:gd name="T19" fmla="*/ 0 h 114"/>
                  <a:gd name="T20" fmla="*/ 2147483646 w 232"/>
                  <a:gd name="T21" fmla="*/ 0 h 114"/>
                  <a:gd name="T22" fmla="*/ 2147483646 w 232"/>
                  <a:gd name="T23" fmla="*/ 2147483646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114"/>
                  <a:gd name="T38" fmla="*/ 232 w 232"/>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114">
                    <a:moveTo>
                      <a:pt x="26" y="87"/>
                    </a:moveTo>
                    <a:lnTo>
                      <a:pt x="26" y="87"/>
                    </a:lnTo>
                    <a:lnTo>
                      <a:pt x="205" y="87"/>
                    </a:lnTo>
                    <a:lnTo>
                      <a:pt x="205" y="27"/>
                    </a:lnTo>
                    <a:lnTo>
                      <a:pt x="26" y="27"/>
                    </a:lnTo>
                    <a:lnTo>
                      <a:pt x="26" y="87"/>
                    </a:lnTo>
                    <a:close/>
                    <a:moveTo>
                      <a:pt x="232" y="114"/>
                    </a:moveTo>
                    <a:lnTo>
                      <a:pt x="232" y="114"/>
                    </a:lnTo>
                    <a:lnTo>
                      <a:pt x="0" y="114"/>
                    </a:lnTo>
                    <a:lnTo>
                      <a:pt x="0" y="0"/>
                    </a:lnTo>
                    <a:lnTo>
                      <a:pt x="232" y="0"/>
                    </a:lnTo>
                    <a:lnTo>
                      <a:pt x="232" y="1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0" name="Freeform 107"/>
              <p:cNvSpPr>
                <a:spLocks noEditPoints="1"/>
              </p:cNvSpPr>
              <p:nvPr/>
            </p:nvSpPr>
            <p:spPr bwMode="auto">
              <a:xfrm>
                <a:off x="3168650" y="4032251"/>
                <a:ext cx="96838" cy="47625"/>
              </a:xfrm>
              <a:custGeom>
                <a:avLst/>
                <a:gdLst>
                  <a:gd name="T0" fmla="*/ 2147483646 w 232"/>
                  <a:gd name="T1" fmla="*/ 2147483646 h 114"/>
                  <a:gd name="T2" fmla="*/ 2147483646 w 232"/>
                  <a:gd name="T3" fmla="*/ 2147483646 h 114"/>
                  <a:gd name="T4" fmla="*/ 2147483646 w 232"/>
                  <a:gd name="T5" fmla="*/ 2147483646 h 114"/>
                  <a:gd name="T6" fmla="*/ 2147483646 w 232"/>
                  <a:gd name="T7" fmla="*/ 2147483646 h 114"/>
                  <a:gd name="T8" fmla="*/ 2147483646 w 232"/>
                  <a:gd name="T9" fmla="*/ 2147483646 h 114"/>
                  <a:gd name="T10" fmla="*/ 2147483646 w 232"/>
                  <a:gd name="T11" fmla="*/ 2147483646 h 114"/>
                  <a:gd name="T12" fmla="*/ 2147483646 w 232"/>
                  <a:gd name="T13" fmla="*/ 2147483646 h 114"/>
                  <a:gd name="T14" fmla="*/ 2147483646 w 232"/>
                  <a:gd name="T15" fmla="*/ 2147483646 h 114"/>
                  <a:gd name="T16" fmla="*/ 0 w 232"/>
                  <a:gd name="T17" fmla="*/ 2147483646 h 114"/>
                  <a:gd name="T18" fmla="*/ 0 w 232"/>
                  <a:gd name="T19" fmla="*/ 0 h 114"/>
                  <a:gd name="T20" fmla="*/ 2147483646 w 232"/>
                  <a:gd name="T21" fmla="*/ 0 h 114"/>
                  <a:gd name="T22" fmla="*/ 2147483646 w 232"/>
                  <a:gd name="T23" fmla="*/ 2147483646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114"/>
                  <a:gd name="T38" fmla="*/ 232 w 232"/>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114">
                    <a:moveTo>
                      <a:pt x="26" y="87"/>
                    </a:moveTo>
                    <a:lnTo>
                      <a:pt x="26" y="87"/>
                    </a:lnTo>
                    <a:lnTo>
                      <a:pt x="205" y="87"/>
                    </a:lnTo>
                    <a:lnTo>
                      <a:pt x="205" y="26"/>
                    </a:lnTo>
                    <a:lnTo>
                      <a:pt x="26" y="26"/>
                    </a:lnTo>
                    <a:lnTo>
                      <a:pt x="26" y="87"/>
                    </a:lnTo>
                    <a:close/>
                    <a:moveTo>
                      <a:pt x="232" y="114"/>
                    </a:moveTo>
                    <a:lnTo>
                      <a:pt x="232" y="114"/>
                    </a:lnTo>
                    <a:lnTo>
                      <a:pt x="0" y="114"/>
                    </a:lnTo>
                    <a:lnTo>
                      <a:pt x="0" y="0"/>
                    </a:lnTo>
                    <a:lnTo>
                      <a:pt x="232" y="0"/>
                    </a:lnTo>
                    <a:lnTo>
                      <a:pt x="232" y="114"/>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1" name="Freeform 108"/>
              <p:cNvSpPr>
                <a:spLocks/>
              </p:cNvSpPr>
              <p:nvPr/>
            </p:nvSpPr>
            <p:spPr bwMode="auto">
              <a:xfrm>
                <a:off x="3240088" y="4089401"/>
                <a:ext cx="20638" cy="12700"/>
              </a:xfrm>
              <a:custGeom>
                <a:avLst/>
                <a:gdLst>
                  <a:gd name="T0" fmla="*/ 0 w 48"/>
                  <a:gd name="T1" fmla="*/ 2147483646 h 28"/>
                  <a:gd name="T2" fmla="*/ 0 w 48"/>
                  <a:gd name="T3" fmla="*/ 2147483646 h 28"/>
                  <a:gd name="T4" fmla="*/ 2147483646 w 48"/>
                  <a:gd name="T5" fmla="*/ 2147483646 h 28"/>
                  <a:gd name="T6" fmla="*/ 2147483646 w 48"/>
                  <a:gd name="T7" fmla="*/ 0 h 28"/>
                  <a:gd name="T8" fmla="*/ 0 w 48"/>
                  <a:gd name="T9" fmla="*/ 0 h 28"/>
                  <a:gd name="T10" fmla="*/ 0 w 48"/>
                  <a:gd name="T11" fmla="*/ 2147483646 h 28"/>
                  <a:gd name="T12" fmla="*/ 0 60000 65536"/>
                  <a:gd name="T13" fmla="*/ 0 60000 65536"/>
                  <a:gd name="T14" fmla="*/ 0 60000 65536"/>
                  <a:gd name="T15" fmla="*/ 0 60000 65536"/>
                  <a:gd name="T16" fmla="*/ 0 60000 65536"/>
                  <a:gd name="T17" fmla="*/ 0 60000 65536"/>
                  <a:gd name="T18" fmla="*/ 0 w 48"/>
                  <a:gd name="T19" fmla="*/ 0 h 28"/>
                  <a:gd name="T20" fmla="*/ 48 w 4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8" h="28">
                    <a:moveTo>
                      <a:pt x="0" y="28"/>
                    </a:moveTo>
                    <a:lnTo>
                      <a:pt x="0" y="28"/>
                    </a:lnTo>
                    <a:lnTo>
                      <a:pt x="48" y="28"/>
                    </a:lnTo>
                    <a:lnTo>
                      <a:pt x="48" y="0"/>
                    </a:lnTo>
                    <a:lnTo>
                      <a:pt x="0" y="0"/>
                    </a:lnTo>
                    <a:lnTo>
                      <a:pt x="0" y="2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2" name="Freeform 109"/>
              <p:cNvSpPr>
                <a:spLocks/>
              </p:cNvSpPr>
              <p:nvPr/>
            </p:nvSpPr>
            <p:spPr bwMode="auto">
              <a:xfrm>
                <a:off x="3240088" y="4108451"/>
                <a:ext cx="20638" cy="12700"/>
              </a:xfrm>
              <a:custGeom>
                <a:avLst/>
                <a:gdLst>
                  <a:gd name="T0" fmla="*/ 0 w 48"/>
                  <a:gd name="T1" fmla="*/ 2147483646 h 27"/>
                  <a:gd name="T2" fmla="*/ 0 w 48"/>
                  <a:gd name="T3" fmla="*/ 2147483646 h 27"/>
                  <a:gd name="T4" fmla="*/ 2147483646 w 48"/>
                  <a:gd name="T5" fmla="*/ 2147483646 h 27"/>
                  <a:gd name="T6" fmla="*/ 2147483646 w 48"/>
                  <a:gd name="T7" fmla="*/ 0 h 27"/>
                  <a:gd name="T8" fmla="*/ 0 w 48"/>
                  <a:gd name="T9" fmla="*/ 0 h 27"/>
                  <a:gd name="T10" fmla="*/ 0 w 48"/>
                  <a:gd name="T11" fmla="*/ 2147483646 h 27"/>
                  <a:gd name="T12" fmla="*/ 0 60000 65536"/>
                  <a:gd name="T13" fmla="*/ 0 60000 65536"/>
                  <a:gd name="T14" fmla="*/ 0 60000 65536"/>
                  <a:gd name="T15" fmla="*/ 0 60000 65536"/>
                  <a:gd name="T16" fmla="*/ 0 60000 65536"/>
                  <a:gd name="T17" fmla="*/ 0 60000 65536"/>
                  <a:gd name="T18" fmla="*/ 0 w 48"/>
                  <a:gd name="T19" fmla="*/ 0 h 27"/>
                  <a:gd name="T20" fmla="*/ 48 w 4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48" h="27">
                    <a:moveTo>
                      <a:pt x="0" y="27"/>
                    </a:moveTo>
                    <a:lnTo>
                      <a:pt x="0" y="27"/>
                    </a:lnTo>
                    <a:lnTo>
                      <a:pt x="48" y="27"/>
                    </a:lnTo>
                    <a:lnTo>
                      <a:pt x="48" y="0"/>
                    </a:lnTo>
                    <a:lnTo>
                      <a:pt x="0" y="0"/>
                    </a:lnTo>
                    <a:lnTo>
                      <a:pt x="0" y="27"/>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3" name="Freeform 110"/>
              <p:cNvSpPr>
                <a:spLocks noEditPoints="1"/>
              </p:cNvSpPr>
              <p:nvPr/>
            </p:nvSpPr>
            <p:spPr bwMode="auto">
              <a:xfrm>
                <a:off x="3038475" y="3984626"/>
                <a:ext cx="119063" cy="215900"/>
              </a:xfrm>
              <a:custGeom>
                <a:avLst/>
                <a:gdLst>
                  <a:gd name="T0" fmla="*/ 2147483646 w 284"/>
                  <a:gd name="T1" fmla="*/ 2147483646 h 512"/>
                  <a:gd name="T2" fmla="*/ 2147483646 w 284"/>
                  <a:gd name="T3" fmla="*/ 2147483646 h 512"/>
                  <a:gd name="T4" fmla="*/ 2147483646 w 284"/>
                  <a:gd name="T5" fmla="*/ 2147483646 h 512"/>
                  <a:gd name="T6" fmla="*/ 2147483646 w 284"/>
                  <a:gd name="T7" fmla="*/ 2147483646 h 512"/>
                  <a:gd name="T8" fmla="*/ 2147483646 w 284"/>
                  <a:gd name="T9" fmla="*/ 2147483646 h 512"/>
                  <a:gd name="T10" fmla="*/ 2147483646 w 284"/>
                  <a:gd name="T11" fmla="*/ 2147483646 h 512"/>
                  <a:gd name="T12" fmla="*/ 2147483646 w 284"/>
                  <a:gd name="T13" fmla="*/ 2147483646 h 512"/>
                  <a:gd name="T14" fmla="*/ 2147483646 w 284"/>
                  <a:gd name="T15" fmla="*/ 2147483646 h 512"/>
                  <a:gd name="T16" fmla="*/ 2147483646 w 284"/>
                  <a:gd name="T17" fmla="*/ 2147483646 h 512"/>
                  <a:gd name="T18" fmla="*/ 2147483646 w 284"/>
                  <a:gd name="T19" fmla="*/ 2147483646 h 512"/>
                  <a:gd name="T20" fmla="*/ 2147483646 w 284"/>
                  <a:gd name="T21" fmla="*/ 2147483646 h 512"/>
                  <a:gd name="T22" fmla="*/ 2147483646 w 284"/>
                  <a:gd name="T23" fmla="*/ 2147483646 h 512"/>
                  <a:gd name="T24" fmla="*/ 2147483646 w 284"/>
                  <a:gd name="T25" fmla="*/ 2147483646 h 512"/>
                  <a:gd name="T26" fmla="*/ 0 w 284"/>
                  <a:gd name="T27" fmla="*/ 2147483646 h 512"/>
                  <a:gd name="T28" fmla="*/ 0 w 284"/>
                  <a:gd name="T29" fmla="*/ 2147483646 h 512"/>
                  <a:gd name="T30" fmla="*/ 2147483646 w 284"/>
                  <a:gd name="T31" fmla="*/ 0 h 512"/>
                  <a:gd name="T32" fmla="*/ 2147483646 w 284"/>
                  <a:gd name="T33" fmla="*/ 0 h 512"/>
                  <a:gd name="T34" fmla="*/ 2147483646 w 284"/>
                  <a:gd name="T35" fmla="*/ 2147483646 h 512"/>
                  <a:gd name="T36" fmla="*/ 2147483646 w 284"/>
                  <a:gd name="T37" fmla="*/ 2147483646 h 512"/>
                  <a:gd name="T38" fmla="*/ 2147483646 w 284"/>
                  <a:gd name="T39" fmla="*/ 2147483646 h 5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512"/>
                  <a:gd name="T62" fmla="*/ 284 w 284"/>
                  <a:gd name="T63" fmla="*/ 512 h 5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512">
                    <a:moveTo>
                      <a:pt x="36" y="27"/>
                    </a:moveTo>
                    <a:lnTo>
                      <a:pt x="36" y="27"/>
                    </a:lnTo>
                    <a:cubicBezTo>
                      <a:pt x="31" y="27"/>
                      <a:pt x="26" y="31"/>
                      <a:pt x="26" y="36"/>
                    </a:cubicBezTo>
                    <a:lnTo>
                      <a:pt x="26" y="475"/>
                    </a:lnTo>
                    <a:cubicBezTo>
                      <a:pt x="26" y="481"/>
                      <a:pt x="31" y="485"/>
                      <a:pt x="36" y="485"/>
                    </a:cubicBezTo>
                    <a:lnTo>
                      <a:pt x="248" y="485"/>
                    </a:lnTo>
                    <a:cubicBezTo>
                      <a:pt x="253" y="485"/>
                      <a:pt x="257" y="481"/>
                      <a:pt x="257" y="475"/>
                    </a:cubicBezTo>
                    <a:lnTo>
                      <a:pt x="257" y="36"/>
                    </a:lnTo>
                    <a:cubicBezTo>
                      <a:pt x="257" y="31"/>
                      <a:pt x="253" y="27"/>
                      <a:pt x="248" y="27"/>
                    </a:cubicBezTo>
                    <a:lnTo>
                      <a:pt x="36" y="27"/>
                    </a:lnTo>
                    <a:close/>
                    <a:moveTo>
                      <a:pt x="248" y="512"/>
                    </a:moveTo>
                    <a:lnTo>
                      <a:pt x="248" y="512"/>
                    </a:lnTo>
                    <a:lnTo>
                      <a:pt x="36" y="512"/>
                    </a:lnTo>
                    <a:cubicBezTo>
                      <a:pt x="16" y="512"/>
                      <a:pt x="0" y="495"/>
                      <a:pt x="0" y="475"/>
                    </a:cubicBezTo>
                    <a:lnTo>
                      <a:pt x="0" y="36"/>
                    </a:lnTo>
                    <a:cubicBezTo>
                      <a:pt x="0" y="16"/>
                      <a:pt x="16" y="0"/>
                      <a:pt x="36" y="0"/>
                    </a:cubicBezTo>
                    <a:lnTo>
                      <a:pt x="248" y="0"/>
                    </a:lnTo>
                    <a:cubicBezTo>
                      <a:pt x="268" y="0"/>
                      <a:pt x="284" y="16"/>
                      <a:pt x="284" y="36"/>
                    </a:cubicBezTo>
                    <a:lnTo>
                      <a:pt x="284" y="475"/>
                    </a:lnTo>
                    <a:cubicBezTo>
                      <a:pt x="284" y="495"/>
                      <a:pt x="268" y="512"/>
                      <a:pt x="248" y="512"/>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4" name="Freeform 111"/>
              <p:cNvSpPr>
                <a:spLocks noEditPoints="1"/>
              </p:cNvSpPr>
              <p:nvPr/>
            </p:nvSpPr>
            <p:spPr bwMode="auto">
              <a:xfrm>
                <a:off x="3055938" y="4014788"/>
                <a:ext cx="82550" cy="41275"/>
              </a:xfrm>
              <a:custGeom>
                <a:avLst/>
                <a:gdLst>
                  <a:gd name="T0" fmla="*/ 2147483646 w 195"/>
                  <a:gd name="T1" fmla="*/ 2147483646 h 98"/>
                  <a:gd name="T2" fmla="*/ 2147483646 w 195"/>
                  <a:gd name="T3" fmla="*/ 2147483646 h 98"/>
                  <a:gd name="T4" fmla="*/ 2147483646 w 195"/>
                  <a:gd name="T5" fmla="*/ 2147483646 h 98"/>
                  <a:gd name="T6" fmla="*/ 2147483646 w 195"/>
                  <a:gd name="T7" fmla="*/ 2147483646 h 98"/>
                  <a:gd name="T8" fmla="*/ 2147483646 w 195"/>
                  <a:gd name="T9" fmla="*/ 2147483646 h 98"/>
                  <a:gd name="T10" fmla="*/ 2147483646 w 195"/>
                  <a:gd name="T11" fmla="*/ 2147483646 h 98"/>
                  <a:gd name="T12" fmla="*/ 2147483646 w 195"/>
                  <a:gd name="T13" fmla="*/ 2147483646 h 98"/>
                  <a:gd name="T14" fmla="*/ 2147483646 w 195"/>
                  <a:gd name="T15" fmla="*/ 2147483646 h 98"/>
                  <a:gd name="T16" fmla="*/ 0 w 195"/>
                  <a:gd name="T17" fmla="*/ 2147483646 h 98"/>
                  <a:gd name="T18" fmla="*/ 0 w 195"/>
                  <a:gd name="T19" fmla="*/ 0 h 98"/>
                  <a:gd name="T20" fmla="*/ 2147483646 w 195"/>
                  <a:gd name="T21" fmla="*/ 0 h 98"/>
                  <a:gd name="T22" fmla="*/ 2147483646 w 195"/>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98"/>
                  <a:gd name="T38" fmla="*/ 195 w 195"/>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98">
                    <a:moveTo>
                      <a:pt x="27" y="71"/>
                    </a:moveTo>
                    <a:lnTo>
                      <a:pt x="27" y="71"/>
                    </a:lnTo>
                    <a:lnTo>
                      <a:pt x="169" y="71"/>
                    </a:lnTo>
                    <a:lnTo>
                      <a:pt x="169" y="26"/>
                    </a:lnTo>
                    <a:lnTo>
                      <a:pt x="27" y="26"/>
                    </a:lnTo>
                    <a:lnTo>
                      <a:pt x="27" y="71"/>
                    </a:lnTo>
                    <a:close/>
                    <a:moveTo>
                      <a:pt x="195" y="98"/>
                    </a:moveTo>
                    <a:lnTo>
                      <a:pt x="195" y="98"/>
                    </a:lnTo>
                    <a:lnTo>
                      <a:pt x="0" y="98"/>
                    </a:lnTo>
                    <a:lnTo>
                      <a:pt x="0" y="0"/>
                    </a:lnTo>
                    <a:lnTo>
                      <a:pt x="195" y="0"/>
                    </a:lnTo>
                    <a:lnTo>
                      <a:pt x="195"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5" name="Freeform 112"/>
              <p:cNvSpPr>
                <a:spLocks noEditPoints="1"/>
              </p:cNvSpPr>
              <p:nvPr/>
            </p:nvSpPr>
            <p:spPr bwMode="auto">
              <a:xfrm>
                <a:off x="3055938" y="4060826"/>
                <a:ext cx="82550" cy="41275"/>
              </a:xfrm>
              <a:custGeom>
                <a:avLst/>
                <a:gdLst>
                  <a:gd name="T0" fmla="*/ 2147483646 w 195"/>
                  <a:gd name="T1" fmla="*/ 2147483646 h 98"/>
                  <a:gd name="T2" fmla="*/ 2147483646 w 195"/>
                  <a:gd name="T3" fmla="*/ 2147483646 h 98"/>
                  <a:gd name="T4" fmla="*/ 2147483646 w 195"/>
                  <a:gd name="T5" fmla="*/ 2147483646 h 98"/>
                  <a:gd name="T6" fmla="*/ 2147483646 w 195"/>
                  <a:gd name="T7" fmla="*/ 2147483646 h 98"/>
                  <a:gd name="T8" fmla="*/ 2147483646 w 195"/>
                  <a:gd name="T9" fmla="*/ 2147483646 h 98"/>
                  <a:gd name="T10" fmla="*/ 2147483646 w 195"/>
                  <a:gd name="T11" fmla="*/ 2147483646 h 98"/>
                  <a:gd name="T12" fmla="*/ 2147483646 w 195"/>
                  <a:gd name="T13" fmla="*/ 2147483646 h 98"/>
                  <a:gd name="T14" fmla="*/ 2147483646 w 195"/>
                  <a:gd name="T15" fmla="*/ 2147483646 h 98"/>
                  <a:gd name="T16" fmla="*/ 0 w 195"/>
                  <a:gd name="T17" fmla="*/ 2147483646 h 98"/>
                  <a:gd name="T18" fmla="*/ 0 w 195"/>
                  <a:gd name="T19" fmla="*/ 0 h 98"/>
                  <a:gd name="T20" fmla="*/ 2147483646 w 195"/>
                  <a:gd name="T21" fmla="*/ 0 h 98"/>
                  <a:gd name="T22" fmla="*/ 2147483646 w 195"/>
                  <a:gd name="T23" fmla="*/ 2147483646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98"/>
                  <a:gd name="T38" fmla="*/ 195 w 195"/>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98">
                    <a:moveTo>
                      <a:pt x="27" y="71"/>
                    </a:moveTo>
                    <a:lnTo>
                      <a:pt x="27" y="71"/>
                    </a:lnTo>
                    <a:lnTo>
                      <a:pt x="169" y="71"/>
                    </a:lnTo>
                    <a:lnTo>
                      <a:pt x="169" y="26"/>
                    </a:lnTo>
                    <a:lnTo>
                      <a:pt x="27" y="26"/>
                    </a:lnTo>
                    <a:lnTo>
                      <a:pt x="27" y="71"/>
                    </a:lnTo>
                    <a:close/>
                    <a:moveTo>
                      <a:pt x="195" y="98"/>
                    </a:moveTo>
                    <a:lnTo>
                      <a:pt x="195" y="98"/>
                    </a:lnTo>
                    <a:lnTo>
                      <a:pt x="0" y="98"/>
                    </a:lnTo>
                    <a:lnTo>
                      <a:pt x="0" y="0"/>
                    </a:lnTo>
                    <a:lnTo>
                      <a:pt x="195" y="0"/>
                    </a:lnTo>
                    <a:lnTo>
                      <a:pt x="195" y="9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6" name="Freeform 113"/>
              <p:cNvSpPr>
                <a:spLocks/>
              </p:cNvSpPr>
              <p:nvPr/>
            </p:nvSpPr>
            <p:spPr bwMode="auto">
              <a:xfrm>
                <a:off x="3116263" y="4108451"/>
                <a:ext cx="15875" cy="9525"/>
              </a:xfrm>
              <a:custGeom>
                <a:avLst/>
                <a:gdLst>
                  <a:gd name="T0" fmla="*/ 0 w 39"/>
                  <a:gd name="T1" fmla="*/ 2147483646 h 22"/>
                  <a:gd name="T2" fmla="*/ 0 w 39"/>
                  <a:gd name="T3" fmla="*/ 2147483646 h 22"/>
                  <a:gd name="T4" fmla="*/ 2147483646 w 39"/>
                  <a:gd name="T5" fmla="*/ 2147483646 h 22"/>
                  <a:gd name="T6" fmla="*/ 2147483646 w 39"/>
                  <a:gd name="T7" fmla="*/ 0 h 22"/>
                  <a:gd name="T8" fmla="*/ 0 w 39"/>
                  <a:gd name="T9" fmla="*/ 0 h 22"/>
                  <a:gd name="T10" fmla="*/ 0 w 39"/>
                  <a:gd name="T11" fmla="*/ 2147483646 h 22"/>
                  <a:gd name="T12" fmla="*/ 0 60000 65536"/>
                  <a:gd name="T13" fmla="*/ 0 60000 65536"/>
                  <a:gd name="T14" fmla="*/ 0 60000 65536"/>
                  <a:gd name="T15" fmla="*/ 0 60000 65536"/>
                  <a:gd name="T16" fmla="*/ 0 60000 65536"/>
                  <a:gd name="T17" fmla="*/ 0 60000 65536"/>
                  <a:gd name="T18" fmla="*/ 0 w 39"/>
                  <a:gd name="T19" fmla="*/ 0 h 22"/>
                  <a:gd name="T20" fmla="*/ 39 w 3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9" h="22">
                    <a:moveTo>
                      <a:pt x="0" y="22"/>
                    </a:moveTo>
                    <a:lnTo>
                      <a:pt x="0" y="22"/>
                    </a:lnTo>
                    <a:lnTo>
                      <a:pt x="39" y="22"/>
                    </a:lnTo>
                    <a:lnTo>
                      <a:pt x="39" y="0"/>
                    </a:lnTo>
                    <a:lnTo>
                      <a:pt x="0" y="0"/>
                    </a:lnTo>
                    <a:lnTo>
                      <a:pt x="0" y="22"/>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7" name="Freeform 114"/>
              <p:cNvSpPr>
                <a:spLocks/>
              </p:cNvSpPr>
              <p:nvPr/>
            </p:nvSpPr>
            <p:spPr bwMode="auto">
              <a:xfrm>
                <a:off x="3116263" y="4124326"/>
                <a:ext cx="15875" cy="9525"/>
              </a:xfrm>
              <a:custGeom>
                <a:avLst/>
                <a:gdLst>
                  <a:gd name="T0" fmla="*/ 0 w 39"/>
                  <a:gd name="T1" fmla="*/ 2147483646 h 23"/>
                  <a:gd name="T2" fmla="*/ 0 w 39"/>
                  <a:gd name="T3" fmla="*/ 2147483646 h 23"/>
                  <a:gd name="T4" fmla="*/ 2147483646 w 39"/>
                  <a:gd name="T5" fmla="*/ 2147483646 h 23"/>
                  <a:gd name="T6" fmla="*/ 2147483646 w 39"/>
                  <a:gd name="T7" fmla="*/ 0 h 23"/>
                  <a:gd name="T8" fmla="*/ 0 w 39"/>
                  <a:gd name="T9" fmla="*/ 0 h 23"/>
                  <a:gd name="T10" fmla="*/ 0 w 39"/>
                  <a:gd name="T11" fmla="*/ 2147483646 h 23"/>
                  <a:gd name="T12" fmla="*/ 0 60000 65536"/>
                  <a:gd name="T13" fmla="*/ 0 60000 65536"/>
                  <a:gd name="T14" fmla="*/ 0 60000 65536"/>
                  <a:gd name="T15" fmla="*/ 0 60000 65536"/>
                  <a:gd name="T16" fmla="*/ 0 60000 65536"/>
                  <a:gd name="T17" fmla="*/ 0 60000 65536"/>
                  <a:gd name="T18" fmla="*/ 0 w 39"/>
                  <a:gd name="T19" fmla="*/ 0 h 23"/>
                  <a:gd name="T20" fmla="*/ 39 w 3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9" h="23">
                    <a:moveTo>
                      <a:pt x="0" y="23"/>
                    </a:moveTo>
                    <a:lnTo>
                      <a:pt x="0" y="23"/>
                    </a:lnTo>
                    <a:lnTo>
                      <a:pt x="39" y="23"/>
                    </a:lnTo>
                    <a:lnTo>
                      <a:pt x="39" y="0"/>
                    </a:lnTo>
                    <a:lnTo>
                      <a:pt x="0" y="0"/>
                    </a:lnTo>
                    <a:lnTo>
                      <a:pt x="0" y="2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8" name="Freeform 115"/>
              <p:cNvSpPr>
                <a:spLocks/>
              </p:cNvSpPr>
              <p:nvPr/>
            </p:nvSpPr>
            <p:spPr bwMode="auto">
              <a:xfrm>
                <a:off x="3405188" y="4268788"/>
                <a:ext cx="33338" cy="60325"/>
              </a:xfrm>
              <a:custGeom>
                <a:avLst/>
                <a:gdLst>
                  <a:gd name="T0" fmla="*/ 2147483646 w 78"/>
                  <a:gd name="T1" fmla="*/ 2147483646 h 143"/>
                  <a:gd name="T2" fmla="*/ 2147483646 w 78"/>
                  <a:gd name="T3" fmla="*/ 2147483646 h 143"/>
                  <a:gd name="T4" fmla="*/ 2147483646 w 78"/>
                  <a:gd name="T5" fmla="*/ 2147483646 h 143"/>
                  <a:gd name="T6" fmla="*/ 2147483646 w 78"/>
                  <a:gd name="T7" fmla="*/ 2147483646 h 143"/>
                  <a:gd name="T8" fmla="*/ 2147483646 w 78"/>
                  <a:gd name="T9" fmla="*/ 2147483646 h 143"/>
                  <a:gd name="T10" fmla="*/ 2147483646 w 78"/>
                  <a:gd name="T11" fmla="*/ 2147483646 h 143"/>
                  <a:gd name="T12" fmla="*/ 2147483646 w 78"/>
                  <a:gd name="T13" fmla="*/ 2147483646 h 143"/>
                  <a:gd name="T14" fmla="*/ 2147483646 w 78"/>
                  <a:gd name="T15" fmla="*/ 2147483646 h 143"/>
                  <a:gd name="T16" fmla="*/ 2147483646 w 78"/>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43"/>
                  <a:gd name="T29" fmla="*/ 78 w 78"/>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43">
                    <a:moveTo>
                      <a:pt x="23" y="143"/>
                    </a:moveTo>
                    <a:lnTo>
                      <a:pt x="23" y="143"/>
                    </a:lnTo>
                    <a:cubicBezTo>
                      <a:pt x="21" y="143"/>
                      <a:pt x="18" y="143"/>
                      <a:pt x="16" y="142"/>
                    </a:cubicBezTo>
                    <a:cubicBezTo>
                      <a:pt x="6" y="138"/>
                      <a:pt x="0" y="127"/>
                      <a:pt x="4" y="117"/>
                    </a:cubicBezTo>
                    <a:lnTo>
                      <a:pt x="37" y="16"/>
                    </a:lnTo>
                    <a:cubicBezTo>
                      <a:pt x="40" y="6"/>
                      <a:pt x="52" y="0"/>
                      <a:pt x="62" y="4"/>
                    </a:cubicBezTo>
                    <a:cubicBezTo>
                      <a:pt x="73" y="7"/>
                      <a:pt x="78" y="18"/>
                      <a:pt x="75" y="29"/>
                    </a:cubicBezTo>
                    <a:lnTo>
                      <a:pt x="42" y="129"/>
                    </a:lnTo>
                    <a:cubicBezTo>
                      <a:pt x="39" y="138"/>
                      <a:pt x="31" y="143"/>
                      <a:pt x="23" y="1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9" name="Freeform 116"/>
              <p:cNvSpPr>
                <a:spLocks/>
              </p:cNvSpPr>
              <p:nvPr/>
            </p:nvSpPr>
            <p:spPr bwMode="auto">
              <a:xfrm>
                <a:off x="3473450" y="4268788"/>
                <a:ext cx="36513" cy="60325"/>
              </a:xfrm>
              <a:custGeom>
                <a:avLst/>
                <a:gdLst>
                  <a:gd name="T0" fmla="*/ 2147483646 w 86"/>
                  <a:gd name="T1" fmla="*/ 2147483646 h 143"/>
                  <a:gd name="T2" fmla="*/ 2147483646 w 86"/>
                  <a:gd name="T3" fmla="*/ 2147483646 h 143"/>
                  <a:gd name="T4" fmla="*/ 2147483646 w 86"/>
                  <a:gd name="T5" fmla="*/ 2147483646 h 143"/>
                  <a:gd name="T6" fmla="*/ 2147483646 w 86"/>
                  <a:gd name="T7" fmla="*/ 2147483646 h 143"/>
                  <a:gd name="T8" fmla="*/ 2147483646 w 86"/>
                  <a:gd name="T9" fmla="*/ 2147483646 h 143"/>
                  <a:gd name="T10" fmla="*/ 2147483646 w 86"/>
                  <a:gd name="T11" fmla="*/ 2147483646 h 143"/>
                  <a:gd name="T12" fmla="*/ 2147483646 w 86"/>
                  <a:gd name="T13" fmla="*/ 2147483646 h 143"/>
                  <a:gd name="T14" fmla="*/ 2147483646 w 86"/>
                  <a:gd name="T15" fmla="*/ 2147483646 h 143"/>
                  <a:gd name="T16" fmla="*/ 2147483646 w 86"/>
                  <a:gd name="T17" fmla="*/ 2147483646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143"/>
                  <a:gd name="T29" fmla="*/ 86 w 86"/>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143">
                    <a:moveTo>
                      <a:pt x="64" y="143"/>
                    </a:moveTo>
                    <a:lnTo>
                      <a:pt x="64" y="143"/>
                    </a:lnTo>
                    <a:cubicBezTo>
                      <a:pt x="56" y="143"/>
                      <a:pt x="48" y="138"/>
                      <a:pt x="45" y="130"/>
                    </a:cubicBezTo>
                    <a:lnTo>
                      <a:pt x="4" y="30"/>
                    </a:lnTo>
                    <a:cubicBezTo>
                      <a:pt x="0" y="20"/>
                      <a:pt x="5" y="8"/>
                      <a:pt x="15" y="4"/>
                    </a:cubicBezTo>
                    <a:cubicBezTo>
                      <a:pt x="25" y="0"/>
                      <a:pt x="37" y="5"/>
                      <a:pt x="41" y="15"/>
                    </a:cubicBezTo>
                    <a:lnTo>
                      <a:pt x="82" y="115"/>
                    </a:lnTo>
                    <a:cubicBezTo>
                      <a:pt x="86" y="126"/>
                      <a:pt x="81" y="137"/>
                      <a:pt x="71" y="141"/>
                    </a:cubicBezTo>
                    <a:cubicBezTo>
                      <a:pt x="69" y="142"/>
                      <a:pt x="66" y="143"/>
                      <a:pt x="64" y="14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0" name="Freeform 117"/>
              <p:cNvSpPr>
                <a:spLocks/>
              </p:cNvSpPr>
              <p:nvPr/>
            </p:nvSpPr>
            <p:spPr bwMode="auto">
              <a:xfrm>
                <a:off x="3384550" y="4311651"/>
                <a:ext cx="147638" cy="17463"/>
              </a:xfrm>
              <a:custGeom>
                <a:avLst/>
                <a:gdLst>
                  <a:gd name="T0" fmla="*/ 2147483646 w 351"/>
                  <a:gd name="T1" fmla="*/ 2147483646 h 40"/>
                  <a:gd name="T2" fmla="*/ 2147483646 w 351"/>
                  <a:gd name="T3" fmla="*/ 2147483646 h 40"/>
                  <a:gd name="T4" fmla="*/ 2147483646 w 351"/>
                  <a:gd name="T5" fmla="*/ 2147483646 h 40"/>
                  <a:gd name="T6" fmla="*/ 0 w 351"/>
                  <a:gd name="T7" fmla="*/ 2147483646 h 40"/>
                  <a:gd name="T8" fmla="*/ 2147483646 w 351"/>
                  <a:gd name="T9" fmla="*/ 0 h 40"/>
                  <a:gd name="T10" fmla="*/ 2147483646 w 351"/>
                  <a:gd name="T11" fmla="*/ 0 h 40"/>
                  <a:gd name="T12" fmla="*/ 2147483646 w 351"/>
                  <a:gd name="T13" fmla="*/ 2147483646 h 40"/>
                  <a:gd name="T14" fmla="*/ 2147483646 w 351"/>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40"/>
                  <a:gd name="T26" fmla="*/ 351 w 35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40">
                    <a:moveTo>
                      <a:pt x="331" y="40"/>
                    </a:moveTo>
                    <a:lnTo>
                      <a:pt x="331" y="40"/>
                    </a:lnTo>
                    <a:lnTo>
                      <a:pt x="20" y="40"/>
                    </a:lnTo>
                    <a:cubicBezTo>
                      <a:pt x="9" y="40"/>
                      <a:pt x="0" y="31"/>
                      <a:pt x="0" y="20"/>
                    </a:cubicBezTo>
                    <a:cubicBezTo>
                      <a:pt x="0" y="9"/>
                      <a:pt x="9" y="0"/>
                      <a:pt x="20" y="0"/>
                    </a:cubicBezTo>
                    <a:lnTo>
                      <a:pt x="331" y="0"/>
                    </a:lnTo>
                    <a:cubicBezTo>
                      <a:pt x="342" y="0"/>
                      <a:pt x="351" y="9"/>
                      <a:pt x="351" y="20"/>
                    </a:cubicBezTo>
                    <a:cubicBezTo>
                      <a:pt x="351" y="31"/>
                      <a:pt x="342" y="40"/>
                      <a:pt x="331" y="4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1" name="Freeform 118"/>
              <p:cNvSpPr>
                <a:spLocks/>
              </p:cNvSpPr>
              <p:nvPr/>
            </p:nvSpPr>
            <p:spPr bwMode="auto">
              <a:xfrm>
                <a:off x="3340100" y="4227513"/>
                <a:ext cx="234950" cy="17463"/>
              </a:xfrm>
              <a:custGeom>
                <a:avLst/>
                <a:gdLst>
                  <a:gd name="T0" fmla="*/ 2147483646 w 558"/>
                  <a:gd name="T1" fmla="*/ 2147483646 h 40"/>
                  <a:gd name="T2" fmla="*/ 2147483646 w 558"/>
                  <a:gd name="T3" fmla="*/ 2147483646 h 40"/>
                  <a:gd name="T4" fmla="*/ 2147483646 w 558"/>
                  <a:gd name="T5" fmla="*/ 2147483646 h 40"/>
                  <a:gd name="T6" fmla="*/ 0 w 558"/>
                  <a:gd name="T7" fmla="*/ 2147483646 h 40"/>
                  <a:gd name="T8" fmla="*/ 2147483646 w 558"/>
                  <a:gd name="T9" fmla="*/ 0 h 40"/>
                  <a:gd name="T10" fmla="*/ 2147483646 w 558"/>
                  <a:gd name="T11" fmla="*/ 0 h 40"/>
                  <a:gd name="T12" fmla="*/ 2147483646 w 558"/>
                  <a:gd name="T13" fmla="*/ 2147483646 h 40"/>
                  <a:gd name="T14" fmla="*/ 2147483646 w 55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558"/>
                  <a:gd name="T25" fmla="*/ 0 h 40"/>
                  <a:gd name="T26" fmla="*/ 558 w 55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8" h="40">
                    <a:moveTo>
                      <a:pt x="538" y="40"/>
                    </a:moveTo>
                    <a:lnTo>
                      <a:pt x="538" y="40"/>
                    </a:lnTo>
                    <a:lnTo>
                      <a:pt x="20" y="40"/>
                    </a:lnTo>
                    <a:cubicBezTo>
                      <a:pt x="9" y="40"/>
                      <a:pt x="0" y="31"/>
                      <a:pt x="0" y="20"/>
                    </a:cubicBezTo>
                    <a:cubicBezTo>
                      <a:pt x="0" y="9"/>
                      <a:pt x="9" y="0"/>
                      <a:pt x="20" y="0"/>
                    </a:cubicBezTo>
                    <a:lnTo>
                      <a:pt x="538" y="0"/>
                    </a:lnTo>
                    <a:cubicBezTo>
                      <a:pt x="549" y="0"/>
                      <a:pt x="558" y="9"/>
                      <a:pt x="558" y="20"/>
                    </a:cubicBezTo>
                    <a:cubicBezTo>
                      <a:pt x="558" y="31"/>
                      <a:pt x="549" y="40"/>
                      <a:pt x="538" y="4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2" name="Freeform 119"/>
              <p:cNvSpPr>
                <a:spLocks noEditPoints="1"/>
              </p:cNvSpPr>
              <p:nvPr/>
            </p:nvSpPr>
            <p:spPr bwMode="auto">
              <a:xfrm>
                <a:off x="3333750" y="4103688"/>
                <a:ext cx="249238" cy="180975"/>
              </a:xfrm>
              <a:custGeom>
                <a:avLst/>
                <a:gdLst>
                  <a:gd name="T0" fmla="*/ 2147483646 w 594"/>
                  <a:gd name="T1" fmla="*/ 2147483646 h 430"/>
                  <a:gd name="T2" fmla="*/ 2147483646 w 594"/>
                  <a:gd name="T3" fmla="*/ 2147483646 h 430"/>
                  <a:gd name="T4" fmla="*/ 2147483646 w 594"/>
                  <a:gd name="T5" fmla="*/ 2147483646 h 430"/>
                  <a:gd name="T6" fmla="*/ 2147483646 w 594"/>
                  <a:gd name="T7" fmla="*/ 2147483646 h 430"/>
                  <a:gd name="T8" fmla="*/ 2147483646 w 594"/>
                  <a:gd name="T9" fmla="*/ 2147483646 h 430"/>
                  <a:gd name="T10" fmla="*/ 2147483646 w 594"/>
                  <a:gd name="T11" fmla="*/ 2147483646 h 430"/>
                  <a:gd name="T12" fmla="*/ 2147483646 w 594"/>
                  <a:gd name="T13" fmla="*/ 2147483646 h 430"/>
                  <a:gd name="T14" fmla="*/ 2147483646 w 594"/>
                  <a:gd name="T15" fmla="*/ 2147483646 h 430"/>
                  <a:gd name="T16" fmla="*/ 2147483646 w 594"/>
                  <a:gd name="T17" fmla="*/ 2147483646 h 430"/>
                  <a:gd name="T18" fmla="*/ 2147483646 w 594"/>
                  <a:gd name="T19" fmla="*/ 2147483646 h 430"/>
                  <a:gd name="T20" fmla="*/ 2147483646 w 594"/>
                  <a:gd name="T21" fmla="*/ 2147483646 h 430"/>
                  <a:gd name="T22" fmla="*/ 2147483646 w 594"/>
                  <a:gd name="T23" fmla="*/ 2147483646 h 430"/>
                  <a:gd name="T24" fmla="*/ 2147483646 w 594"/>
                  <a:gd name="T25" fmla="*/ 2147483646 h 430"/>
                  <a:gd name="T26" fmla="*/ 0 w 594"/>
                  <a:gd name="T27" fmla="*/ 2147483646 h 430"/>
                  <a:gd name="T28" fmla="*/ 0 w 594"/>
                  <a:gd name="T29" fmla="*/ 2147483646 h 430"/>
                  <a:gd name="T30" fmla="*/ 2147483646 w 594"/>
                  <a:gd name="T31" fmla="*/ 0 h 430"/>
                  <a:gd name="T32" fmla="*/ 2147483646 w 594"/>
                  <a:gd name="T33" fmla="*/ 0 h 430"/>
                  <a:gd name="T34" fmla="*/ 2147483646 w 594"/>
                  <a:gd name="T35" fmla="*/ 2147483646 h 430"/>
                  <a:gd name="T36" fmla="*/ 2147483646 w 594"/>
                  <a:gd name="T37" fmla="*/ 2147483646 h 430"/>
                  <a:gd name="T38" fmla="*/ 2147483646 w 594"/>
                  <a:gd name="T39" fmla="*/ 2147483646 h 4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4"/>
                  <a:gd name="T61" fmla="*/ 0 h 430"/>
                  <a:gd name="T62" fmla="*/ 594 w 594"/>
                  <a:gd name="T63" fmla="*/ 430 h 4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4" h="430">
                    <a:moveTo>
                      <a:pt x="87" y="40"/>
                    </a:moveTo>
                    <a:lnTo>
                      <a:pt x="87" y="40"/>
                    </a:lnTo>
                    <a:cubicBezTo>
                      <a:pt x="61" y="40"/>
                      <a:pt x="40" y="61"/>
                      <a:pt x="40" y="87"/>
                    </a:cubicBezTo>
                    <a:lnTo>
                      <a:pt x="40" y="343"/>
                    </a:lnTo>
                    <a:cubicBezTo>
                      <a:pt x="40" y="369"/>
                      <a:pt x="61" y="390"/>
                      <a:pt x="87" y="390"/>
                    </a:cubicBezTo>
                    <a:lnTo>
                      <a:pt x="508" y="390"/>
                    </a:lnTo>
                    <a:cubicBezTo>
                      <a:pt x="533" y="390"/>
                      <a:pt x="554" y="369"/>
                      <a:pt x="554" y="343"/>
                    </a:cubicBezTo>
                    <a:lnTo>
                      <a:pt x="554" y="87"/>
                    </a:lnTo>
                    <a:cubicBezTo>
                      <a:pt x="554" y="61"/>
                      <a:pt x="533" y="40"/>
                      <a:pt x="508" y="40"/>
                    </a:cubicBezTo>
                    <a:lnTo>
                      <a:pt x="87" y="40"/>
                    </a:lnTo>
                    <a:close/>
                    <a:moveTo>
                      <a:pt x="508" y="430"/>
                    </a:moveTo>
                    <a:lnTo>
                      <a:pt x="508" y="430"/>
                    </a:lnTo>
                    <a:lnTo>
                      <a:pt x="87" y="430"/>
                    </a:lnTo>
                    <a:cubicBezTo>
                      <a:pt x="39" y="430"/>
                      <a:pt x="0" y="391"/>
                      <a:pt x="0" y="343"/>
                    </a:cubicBezTo>
                    <a:lnTo>
                      <a:pt x="0" y="87"/>
                    </a:lnTo>
                    <a:cubicBezTo>
                      <a:pt x="0" y="39"/>
                      <a:pt x="39" y="0"/>
                      <a:pt x="87" y="0"/>
                    </a:cubicBezTo>
                    <a:lnTo>
                      <a:pt x="508" y="0"/>
                    </a:lnTo>
                    <a:cubicBezTo>
                      <a:pt x="555" y="0"/>
                      <a:pt x="594" y="39"/>
                      <a:pt x="594" y="87"/>
                    </a:cubicBezTo>
                    <a:lnTo>
                      <a:pt x="594" y="343"/>
                    </a:lnTo>
                    <a:cubicBezTo>
                      <a:pt x="594" y="391"/>
                      <a:pt x="555" y="430"/>
                      <a:pt x="508" y="430"/>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3" name="Freeform 120"/>
              <p:cNvSpPr>
                <a:spLocks/>
              </p:cNvSpPr>
              <p:nvPr/>
            </p:nvSpPr>
            <p:spPr bwMode="auto">
              <a:xfrm>
                <a:off x="3424238" y="4360863"/>
                <a:ext cx="57150"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4" name="Freeform 121"/>
              <p:cNvSpPr>
                <a:spLocks/>
              </p:cNvSpPr>
              <p:nvPr/>
            </p:nvSpPr>
            <p:spPr bwMode="auto">
              <a:xfrm>
                <a:off x="3513138" y="436086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5" name="Freeform 122"/>
              <p:cNvSpPr>
                <a:spLocks/>
              </p:cNvSpPr>
              <p:nvPr/>
            </p:nvSpPr>
            <p:spPr bwMode="auto">
              <a:xfrm>
                <a:off x="2978150" y="3884613"/>
                <a:ext cx="669925" cy="520700"/>
              </a:xfrm>
              <a:custGeom>
                <a:avLst/>
                <a:gdLst>
                  <a:gd name="T0" fmla="*/ 2147483646 w 1597"/>
                  <a:gd name="T1" fmla="*/ 2147483646 h 1238"/>
                  <a:gd name="T2" fmla="*/ 2147483646 w 1597"/>
                  <a:gd name="T3" fmla="*/ 2147483646 h 1238"/>
                  <a:gd name="T4" fmla="*/ 2147483646 w 1597"/>
                  <a:gd name="T5" fmla="*/ 2147483646 h 1238"/>
                  <a:gd name="T6" fmla="*/ 2147483646 w 1597"/>
                  <a:gd name="T7" fmla="*/ 2147483646 h 1238"/>
                  <a:gd name="T8" fmla="*/ 2147483646 w 1597"/>
                  <a:gd name="T9" fmla="*/ 2147483646 h 1238"/>
                  <a:gd name="T10" fmla="*/ 2147483646 w 1597"/>
                  <a:gd name="T11" fmla="*/ 2147483646 h 1238"/>
                  <a:gd name="T12" fmla="*/ 2147483646 w 1597"/>
                  <a:gd name="T13" fmla="*/ 2147483646 h 1238"/>
                  <a:gd name="T14" fmla="*/ 2147483646 w 1597"/>
                  <a:gd name="T15" fmla="*/ 2147483646 h 1238"/>
                  <a:gd name="T16" fmla="*/ 2147483646 w 1597"/>
                  <a:gd name="T17" fmla="*/ 2147483646 h 1238"/>
                  <a:gd name="T18" fmla="*/ 2147483646 w 1597"/>
                  <a:gd name="T19" fmla="*/ 2147483646 h 1238"/>
                  <a:gd name="T20" fmla="*/ 2147483646 w 1597"/>
                  <a:gd name="T21" fmla="*/ 2147483646 h 1238"/>
                  <a:gd name="T22" fmla="*/ 2147483646 w 1597"/>
                  <a:gd name="T23" fmla="*/ 2147483646 h 1238"/>
                  <a:gd name="T24" fmla="*/ 2147483646 w 1597"/>
                  <a:gd name="T25" fmla="*/ 2147483646 h 1238"/>
                  <a:gd name="T26" fmla="*/ 2147483646 w 1597"/>
                  <a:gd name="T27" fmla="*/ 2147483646 h 1238"/>
                  <a:gd name="T28" fmla="*/ 2147483646 w 1597"/>
                  <a:gd name="T29" fmla="*/ 2147483646 h 1238"/>
                  <a:gd name="T30" fmla="*/ 2147483646 w 1597"/>
                  <a:gd name="T31" fmla="*/ 2147483646 h 1238"/>
                  <a:gd name="T32" fmla="*/ 2147483646 w 1597"/>
                  <a:gd name="T33" fmla="*/ 2147483646 h 1238"/>
                  <a:gd name="T34" fmla="*/ 0 w 1597"/>
                  <a:gd name="T35" fmla="*/ 2147483646 h 1238"/>
                  <a:gd name="T36" fmla="*/ 0 w 1597"/>
                  <a:gd name="T37" fmla="*/ 2147483646 h 1238"/>
                  <a:gd name="T38" fmla="*/ 2147483646 w 1597"/>
                  <a:gd name="T39" fmla="*/ 0 h 1238"/>
                  <a:gd name="T40" fmla="*/ 2147483646 w 1597"/>
                  <a:gd name="T41" fmla="*/ 0 h 1238"/>
                  <a:gd name="T42" fmla="*/ 2147483646 w 1597"/>
                  <a:gd name="T43" fmla="*/ 2147483646 h 1238"/>
                  <a:gd name="T44" fmla="*/ 2147483646 w 1597"/>
                  <a:gd name="T45" fmla="*/ 2147483646 h 1238"/>
                  <a:gd name="T46" fmla="*/ 2147483646 w 1597"/>
                  <a:gd name="T47" fmla="*/ 2147483646 h 1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7"/>
                  <a:gd name="T73" fmla="*/ 0 h 1238"/>
                  <a:gd name="T74" fmla="*/ 1597 w 1597"/>
                  <a:gd name="T75" fmla="*/ 1238 h 1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7" h="1238">
                    <a:moveTo>
                      <a:pt x="1484" y="1238"/>
                    </a:moveTo>
                    <a:lnTo>
                      <a:pt x="1484" y="1238"/>
                    </a:lnTo>
                    <a:lnTo>
                      <a:pt x="1341" y="1238"/>
                    </a:lnTo>
                    <a:cubicBezTo>
                      <a:pt x="1323" y="1238"/>
                      <a:pt x="1308" y="1223"/>
                      <a:pt x="1308" y="1205"/>
                    </a:cubicBezTo>
                    <a:cubicBezTo>
                      <a:pt x="1308" y="1186"/>
                      <a:pt x="1323" y="1171"/>
                      <a:pt x="1341" y="1171"/>
                    </a:cubicBezTo>
                    <a:lnTo>
                      <a:pt x="1484" y="1171"/>
                    </a:lnTo>
                    <a:cubicBezTo>
                      <a:pt x="1509" y="1171"/>
                      <a:pt x="1530" y="1150"/>
                      <a:pt x="1530" y="1125"/>
                    </a:cubicBezTo>
                    <a:lnTo>
                      <a:pt x="1530" y="113"/>
                    </a:lnTo>
                    <a:cubicBezTo>
                      <a:pt x="1530" y="88"/>
                      <a:pt x="1509" y="67"/>
                      <a:pt x="1484" y="67"/>
                    </a:cubicBezTo>
                    <a:lnTo>
                      <a:pt x="113" y="67"/>
                    </a:lnTo>
                    <a:cubicBezTo>
                      <a:pt x="88" y="67"/>
                      <a:pt x="67" y="88"/>
                      <a:pt x="67" y="113"/>
                    </a:cubicBezTo>
                    <a:lnTo>
                      <a:pt x="67" y="1125"/>
                    </a:lnTo>
                    <a:cubicBezTo>
                      <a:pt x="67" y="1150"/>
                      <a:pt x="88" y="1171"/>
                      <a:pt x="113" y="1171"/>
                    </a:cubicBezTo>
                    <a:lnTo>
                      <a:pt x="1132" y="1171"/>
                    </a:lnTo>
                    <a:cubicBezTo>
                      <a:pt x="1151" y="1171"/>
                      <a:pt x="1166" y="1186"/>
                      <a:pt x="1166" y="1205"/>
                    </a:cubicBezTo>
                    <a:cubicBezTo>
                      <a:pt x="1166" y="1223"/>
                      <a:pt x="1151" y="1238"/>
                      <a:pt x="1132" y="1238"/>
                    </a:cubicBezTo>
                    <a:lnTo>
                      <a:pt x="113" y="1238"/>
                    </a:lnTo>
                    <a:cubicBezTo>
                      <a:pt x="51" y="1238"/>
                      <a:pt x="0" y="1187"/>
                      <a:pt x="0" y="1125"/>
                    </a:cubicBezTo>
                    <a:lnTo>
                      <a:pt x="0" y="113"/>
                    </a:lnTo>
                    <a:cubicBezTo>
                      <a:pt x="0" y="51"/>
                      <a:pt x="51" y="0"/>
                      <a:pt x="113" y="0"/>
                    </a:cubicBezTo>
                    <a:lnTo>
                      <a:pt x="1484" y="0"/>
                    </a:lnTo>
                    <a:cubicBezTo>
                      <a:pt x="1546" y="0"/>
                      <a:pt x="1597" y="51"/>
                      <a:pt x="1597" y="113"/>
                    </a:cubicBezTo>
                    <a:lnTo>
                      <a:pt x="1597" y="1125"/>
                    </a:lnTo>
                    <a:cubicBezTo>
                      <a:pt x="1597" y="1187"/>
                      <a:pt x="1546" y="1238"/>
                      <a:pt x="1484" y="123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89" name="矩形 588"/>
            <p:cNvSpPr/>
            <p:nvPr/>
          </p:nvSpPr>
          <p:spPr>
            <a:xfrm>
              <a:off x="10027094" y="3423680"/>
              <a:ext cx="1452119" cy="461665"/>
            </a:xfrm>
            <a:prstGeom prst="rect">
              <a:avLst/>
            </a:prstGeom>
          </p:spPr>
          <p:txBody>
            <a:bodyPr wrap="square">
              <a:spAutoFit/>
            </a:bodyPr>
            <a:lstStyle/>
            <a:p>
              <a:pPr algn="ctr" fontAlgn="ctr"/>
              <a:r>
                <a:rPr lang="en-US" sz="1200" u="none" dirty="0">
                  <a:latin typeface="Huawei Sans" panose="020C0503030203020204" pitchFamily="34" charset="0"/>
                </a:rPr>
                <a:t>Remote command center</a:t>
              </a:r>
            </a:p>
          </p:txBody>
        </p:sp>
        <p:cxnSp>
          <p:nvCxnSpPr>
            <p:cNvPr id="590" name="直接箭头连接符 589"/>
            <p:cNvCxnSpPr>
              <a:endCxn id="649" idx="3"/>
            </p:cNvCxnSpPr>
            <p:nvPr/>
          </p:nvCxnSpPr>
          <p:spPr>
            <a:xfrm flipH="1" flipV="1">
              <a:off x="8460606" y="1903246"/>
              <a:ext cx="604112" cy="1233803"/>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1" name="直接箭头连接符 590"/>
            <p:cNvCxnSpPr>
              <a:endCxn id="650" idx="3"/>
            </p:cNvCxnSpPr>
            <p:nvPr/>
          </p:nvCxnSpPr>
          <p:spPr>
            <a:xfrm flipH="1" flipV="1">
              <a:off x="8460606" y="3018041"/>
              <a:ext cx="580275" cy="113425"/>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2" name="直接箭头连接符 591"/>
            <p:cNvCxnSpPr>
              <a:endCxn id="651" idx="3"/>
            </p:cNvCxnSpPr>
            <p:nvPr/>
          </p:nvCxnSpPr>
          <p:spPr>
            <a:xfrm flipH="1">
              <a:off x="8460606" y="3150954"/>
              <a:ext cx="596769" cy="981882"/>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3" name="直接箭头连接符 592"/>
            <p:cNvCxnSpPr>
              <a:endCxn id="652" idx="3"/>
            </p:cNvCxnSpPr>
            <p:nvPr/>
          </p:nvCxnSpPr>
          <p:spPr>
            <a:xfrm flipH="1">
              <a:off x="8460606" y="3254371"/>
              <a:ext cx="589330" cy="1993260"/>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94" name="直接箭头连接符 593"/>
            <p:cNvCxnSpPr/>
            <p:nvPr/>
          </p:nvCxnSpPr>
          <p:spPr>
            <a:xfrm flipV="1">
              <a:off x="10154649" y="3169830"/>
              <a:ext cx="479820" cy="0"/>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314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fontAlgn="ctr"/>
            <a:r>
              <a:rPr lang="en-US" u="none" dirty="0">
                <a:latin typeface="Huawei Sans" panose="020C0503030203020204" pitchFamily="34" charset="0"/>
              </a:rPr>
              <a:t>Storage System O&amp;M Management</a:t>
            </a:r>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08028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Introduction to </a:t>
            </a:r>
            <a:r>
              <a:rPr lang="en-US" u="none" dirty="0" err="1">
                <a:latin typeface="Huawei Sans" panose="020C0503030203020204" pitchFamily="34" charset="0"/>
              </a:rPr>
              <a:t>DeviceManager</a:t>
            </a:r>
            <a:endParaRPr lang="en-US" u="none" dirty="0">
              <a:latin typeface="Huawei Sans" panose="020C0503030203020204" pitchFamily="34" charset="0"/>
            </a:endParaRPr>
          </a:p>
        </p:txBody>
      </p:sp>
      <p:sp>
        <p:nvSpPr>
          <p:cNvPr id="3" name="文本占位符 2"/>
          <p:cNvSpPr>
            <a:spLocks noGrp="1"/>
          </p:cNvSpPr>
          <p:nvPr>
            <p:ph type="body" sz="quarter" idx="10"/>
          </p:nvPr>
        </p:nvSpPr>
        <p:spPr/>
        <p:txBody>
          <a:bodyPr/>
          <a:lstStyle/>
          <a:p>
            <a:r>
              <a:rPr lang="en-US" sz="1800" u="none" dirty="0" err="1">
                <a:latin typeface="Huawei Sans" panose="020C0503030203020204" pitchFamily="34" charset="0"/>
              </a:rPr>
              <a:t>DeviceManager</a:t>
            </a:r>
            <a:r>
              <a:rPr lang="en-US" sz="1800" u="none" dirty="0">
                <a:latin typeface="Huawei Sans" panose="020C0503030203020204" pitchFamily="34" charset="0"/>
              </a:rPr>
              <a:t> is the single-device management software designed by Huawei for easy configuration, management, and maintenance of storage devices.</a:t>
            </a:r>
          </a:p>
          <a:p>
            <a:r>
              <a:rPr lang="en-US" sz="1800" u="none" dirty="0">
                <a:latin typeface="Huawei Sans" panose="020C0503030203020204" pitchFamily="34" charset="0"/>
              </a:rPr>
              <a:t>Main software functions include storage resource allocation, user management, data protection feature management, device performance monitoring, and alarm management.</a:t>
            </a:r>
          </a:p>
          <a:p>
            <a:endParaRPr lang="en-US" altLang="zh-CN" sz="1800" dirty="0">
              <a:latin typeface="Huawei Sans" panose="020C0503030203020204" pitchFamily="34" charset="0"/>
              <a:sym typeface="Huawei Sans" panose="020C0503030203020204" pitchFamily="34" charset="0"/>
            </a:endParaRPr>
          </a:p>
        </p:txBody>
      </p:sp>
      <p:pic>
        <p:nvPicPr>
          <p:cNvPr id="5" name="图片 4">
            <a:extLst>
              <a:ext uri="{FF2B5EF4-FFF2-40B4-BE49-F238E27FC236}">
                <a16:creationId xmlns:a16="http://schemas.microsoft.com/office/drawing/2014/main" id="{828913C3-6C3A-407B-A99D-B88ADA643FBE}"/>
              </a:ext>
            </a:extLst>
          </p:cNvPr>
          <p:cNvPicPr/>
          <p:nvPr/>
        </p:nvPicPr>
        <p:blipFill>
          <a:blip r:embed="rId3"/>
          <a:stretch>
            <a:fillRect/>
          </a:stretch>
        </p:blipFill>
        <p:spPr>
          <a:xfrm>
            <a:off x="760139" y="3085432"/>
            <a:ext cx="10684421" cy="2950075"/>
          </a:xfrm>
          <a:prstGeom prst="rect">
            <a:avLst/>
          </a:prstGeom>
          <a:ln w="12700">
            <a:solidFill>
              <a:sysClr val="window" lastClr="FFFFFF">
                <a:lumMod val="85000"/>
              </a:sysClr>
            </a:solidFill>
          </a:ln>
        </p:spPr>
      </p:pic>
    </p:spTree>
    <p:extLst>
      <p:ext uri="{BB962C8B-B14F-4D97-AF65-F5344CB8AC3E}">
        <p14:creationId xmlns:p14="http://schemas.microsoft.com/office/powerpoint/2010/main" val="2983803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err="1">
                <a:latin typeface="Huawei Sans" panose="020C0503030203020204" pitchFamily="34" charset="0"/>
              </a:rPr>
              <a:t>DeviceManager</a:t>
            </a:r>
            <a:r>
              <a:rPr lang="en-US" u="none" dirty="0">
                <a:latin typeface="Huawei Sans" panose="020C0503030203020204" pitchFamily="34" charset="0"/>
              </a:rPr>
              <a:t> GUI</a:t>
            </a:r>
          </a:p>
        </p:txBody>
      </p:sp>
      <p:pic>
        <p:nvPicPr>
          <p:cNvPr id="15" name="图片 14">
            <a:extLst>
              <a:ext uri="{FF2B5EF4-FFF2-40B4-BE49-F238E27FC236}">
                <a16:creationId xmlns:a16="http://schemas.microsoft.com/office/drawing/2014/main" id="{608301F7-6ABD-4F5F-953E-B90289BE6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163252"/>
            <a:ext cx="10058400" cy="4914353"/>
          </a:xfrm>
          <a:prstGeom prst="rect">
            <a:avLst/>
          </a:prstGeom>
        </p:spPr>
      </p:pic>
    </p:spTree>
    <p:extLst>
      <p:ext uri="{BB962C8B-B14F-4D97-AF65-F5344CB8AC3E}">
        <p14:creationId xmlns:p14="http://schemas.microsoft.com/office/powerpoint/2010/main" val="2514532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Introduction to </a:t>
            </a:r>
            <a:r>
              <a:rPr lang="en-US" u="none" dirty="0" err="1">
                <a:latin typeface="Huawei Sans" panose="020C0503030203020204" pitchFamily="34" charset="0"/>
              </a:rPr>
              <a:t>SmartKit</a:t>
            </a:r>
            <a:endParaRPr lang="en-US" u="none" dirty="0">
              <a:latin typeface="Huawei Sans" panose="020C0503030203020204" pitchFamily="34" charset="0"/>
            </a:endParaRPr>
          </a:p>
        </p:txBody>
      </p:sp>
      <p:grpSp>
        <p:nvGrpSpPr>
          <p:cNvPr id="3" name="组合 2"/>
          <p:cNvGrpSpPr/>
          <p:nvPr/>
        </p:nvGrpSpPr>
        <p:grpSpPr>
          <a:xfrm>
            <a:off x="880409" y="1054130"/>
            <a:ext cx="10916304" cy="4749739"/>
            <a:chOff x="720389" y="1299387"/>
            <a:chExt cx="10916304" cy="4749739"/>
          </a:xfrm>
        </p:grpSpPr>
        <p:grpSp>
          <p:nvGrpSpPr>
            <p:cNvPr id="4" name="组合 3"/>
            <p:cNvGrpSpPr/>
            <p:nvPr/>
          </p:nvGrpSpPr>
          <p:grpSpPr>
            <a:xfrm>
              <a:off x="3925613" y="2890083"/>
              <a:ext cx="4696418" cy="1487445"/>
              <a:chOff x="773322" y="2876634"/>
              <a:chExt cx="4696418" cy="1487445"/>
            </a:xfrm>
          </p:grpSpPr>
          <p:sp>
            <p:nvSpPr>
              <p:cNvPr id="21" name="TextBox 39"/>
              <p:cNvSpPr txBox="1"/>
              <p:nvPr/>
            </p:nvSpPr>
            <p:spPr>
              <a:xfrm>
                <a:off x="1918918" y="3296761"/>
                <a:ext cx="3212509" cy="369223"/>
              </a:xfrm>
              <a:prstGeom prst="rect">
                <a:avLst/>
              </a:prstGeom>
              <a:noFill/>
              <a:effectLst/>
            </p:spPr>
            <p:txBody>
              <a:bodyPr wrap="none" lIns="91326" tIns="45666" rIns="91326" bIns="45666" rtlCol="0">
                <a:spAutoFit/>
              </a:bodyPr>
              <a:lstStyle/>
              <a:p>
                <a:pPr algn="ctr" fontAlgn="ctr">
                  <a:defRPr/>
                </a:pPr>
                <a:r>
                  <a:rPr lang="en-US" b="1" u="none" dirty="0">
                    <a:solidFill>
                      <a:srgbClr val="0076B0"/>
                    </a:solidFill>
                    <a:latin typeface="Huawei Sans" panose="020C0503030203020204" pitchFamily="34" charset="0"/>
                  </a:rPr>
                  <a:t>2. Scenario-based guidance</a:t>
                </a:r>
              </a:p>
            </p:txBody>
          </p:sp>
          <p:sp>
            <p:nvSpPr>
              <p:cNvPr id="22" name="TextBox 42"/>
              <p:cNvSpPr txBox="1"/>
              <p:nvPr/>
            </p:nvSpPr>
            <p:spPr>
              <a:xfrm>
                <a:off x="1797352" y="3692286"/>
                <a:ext cx="3672388" cy="671793"/>
              </a:xfrm>
              <a:prstGeom prst="rect">
                <a:avLst/>
              </a:prstGeom>
              <a:noFill/>
              <a:effectLst/>
            </p:spPr>
            <p:txBody>
              <a:bodyPr wrap="square" lIns="143940" tIns="0" rIns="143940" bIns="0" rtlCol="0" anchor="ctr" anchorCtr="0">
                <a:noAutofit/>
              </a:bodyPr>
              <a:lstStyle/>
              <a:p>
                <a:pPr fontAlgn="ctr">
                  <a:defRPr/>
                </a:pPr>
                <a:r>
                  <a:rPr lang="en-US" sz="1400" b="1" u="none" dirty="0">
                    <a:solidFill>
                      <a:srgbClr val="0070C0"/>
                    </a:solidFill>
                    <a:latin typeface="Huawei Sans" panose="020C0503030203020204" pitchFamily="34" charset="0"/>
                  </a:rPr>
                  <a:t>Tools specific to each O&amp;M scenario can be downloaded on demand.</a:t>
                </a:r>
                <a:endParaRPr lang="en-US" altLang="zh-CN" sz="1400" b="1" kern="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3" name="组合 47"/>
              <p:cNvGrpSpPr/>
              <p:nvPr/>
            </p:nvGrpSpPr>
            <p:grpSpPr>
              <a:xfrm>
                <a:off x="773322" y="2876634"/>
                <a:ext cx="1145596" cy="1449297"/>
                <a:chOff x="588338" y="1009227"/>
                <a:chExt cx="859462" cy="1087308"/>
              </a:xfrm>
            </p:grpSpPr>
            <p:sp>
              <p:nvSpPr>
                <p:cNvPr id="26"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0076B0"/>
                </a:solidFill>
                <a:ln w="25400">
                  <a:solidFill>
                    <a:srgbClr val="0076B0"/>
                  </a:solidFill>
                </a:ln>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椭圆 26"/>
                <p:cNvSpPr/>
                <p:nvPr/>
              </p:nvSpPr>
              <p:spPr bwMode="auto">
                <a:xfrm>
                  <a:off x="588338" y="1009227"/>
                  <a:ext cx="859462" cy="859462"/>
                </a:xfrm>
                <a:prstGeom prst="ellipse">
                  <a:avLst/>
                </a:prstGeom>
                <a:solidFill>
                  <a:schemeClr val="bg1"/>
                </a:solidFill>
                <a:ln w="25400">
                  <a:solidFill>
                    <a:srgbClr val="0076B0"/>
                  </a:solidFill>
                </a:ln>
                <a:extLst/>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24" name="直接连接符 23"/>
              <p:cNvCxnSpPr/>
              <p:nvPr/>
            </p:nvCxnSpPr>
            <p:spPr>
              <a:xfrm>
                <a:off x="1345780" y="4334388"/>
                <a:ext cx="371225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63"/>
              <p:cNvSpPr>
                <a:spLocks/>
              </p:cNvSpPr>
              <p:nvPr/>
            </p:nvSpPr>
            <p:spPr bwMode="auto">
              <a:xfrm rot="14809691">
                <a:off x="1125120" y="3220619"/>
                <a:ext cx="441995" cy="538711"/>
              </a:xfrm>
              <a:custGeom>
                <a:avLst/>
                <a:gdLst/>
                <a:ahLst/>
                <a:cxnLst>
                  <a:cxn ang="0">
                    <a:pos x="4913" y="0"/>
                  </a:cxn>
                  <a:cxn ang="0">
                    <a:pos x="11380" y="9251"/>
                  </a:cxn>
                  <a:cxn ang="0">
                    <a:pos x="8661" y="9251"/>
                  </a:cxn>
                  <a:cxn ang="0">
                    <a:pos x="8667" y="9270"/>
                  </a:cxn>
                  <a:cxn ang="0">
                    <a:pos x="4712" y="9270"/>
                  </a:cxn>
                  <a:cxn ang="0">
                    <a:pos x="6491" y="16420"/>
                  </a:cxn>
                  <a:cxn ang="0">
                    <a:pos x="0" y="7132"/>
                  </a:cxn>
                  <a:cxn ang="0">
                    <a:pos x="6689" y="7132"/>
                  </a:cxn>
                  <a:cxn ang="0">
                    <a:pos x="4913" y="0"/>
                  </a:cxn>
                </a:cxnLst>
                <a:rect l="0" t="0" r="r" b="b"/>
                <a:pathLst>
                  <a:path w="11380" h="16420">
                    <a:moveTo>
                      <a:pt x="4913" y="0"/>
                    </a:moveTo>
                    <a:lnTo>
                      <a:pt x="11380" y="9251"/>
                    </a:lnTo>
                    <a:lnTo>
                      <a:pt x="8661" y="9251"/>
                    </a:lnTo>
                    <a:lnTo>
                      <a:pt x="8667" y="9270"/>
                    </a:lnTo>
                    <a:lnTo>
                      <a:pt x="4712" y="9270"/>
                    </a:lnTo>
                    <a:lnTo>
                      <a:pt x="6491" y="16420"/>
                    </a:lnTo>
                    <a:lnTo>
                      <a:pt x="0" y="7132"/>
                    </a:lnTo>
                    <a:lnTo>
                      <a:pt x="6689" y="7132"/>
                    </a:lnTo>
                    <a:lnTo>
                      <a:pt x="4913" y="0"/>
                    </a:lnTo>
                    <a:close/>
                  </a:path>
                </a:pathLst>
              </a:custGeom>
              <a:solidFill>
                <a:srgbClr val="0076B0"/>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bodyPr>
              <a:lstStyle/>
              <a:p>
                <a:pPr fontAlgn="ct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 name="组合 4"/>
            <p:cNvGrpSpPr/>
            <p:nvPr/>
          </p:nvGrpSpPr>
          <p:grpSpPr>
            <a:xfrm>
              <a:off x="720389" y="1299387"/>
              <a:ext cx="6639039" cy="1457754"/>
              <a:chOff x="739751" y="1097340"/>
              <a:chExt cx="6639039" cy="1457754"/>
            </a:xfrm>
          </p:grpSpPr>
          <p:sp>
            <p:nvSpPr>
              <p:cNvPr id="14" name="TextBox 38"/>
              <p:cNvSpPr txBox="1"/>
              <p:nvPr/>
            </p:nvSpPr>
            <p:spPr>
              <a:xfrm>
                <a:off x="1893604" y="1399371"/>
                <a:ext cx="2311621" cy="369223"/>
              </a:xfrm>
              <a:prstGeom prst="rect">
                <a:avLst/>
              </a:prstGeom>
              <a:noFill/>
              <a:effectLst/>
            </p:spPr>
            <p:txBody>
              <a:bodyPr wrap="none" lIns="91326" tIns="45666" rIns="91326" bIns="45666" rtlCol="0">
                <a:spAutoFit/>
              </a:bodyPr>
              <a:lstStyle/>
              <a:p>
                <a:pPr algn="ctr" fontAlgn="ctr">
                  <a:defRPr/>
                </a:pPr>
                <a:r>
                  <a:rPr lang="en-US" b="1" u="none" dirty="0">
                    <a:solidFill>
                      <a:srgbClr val="0076B0"/>
                    </a:solidFill>
                    <a:latin typeface="Huawei Sans" panose="020C0503030203020204" pitchFamily="34" charset="0"/>
                  </a:rPr>
                  <a:t>1. Unified platform</a:t>
                </a:r>
                <a:endParaRPr lang="en-US" altLang="zh-CN" b="1" kern="0" dirty="0">
                  <a:solidFill>
                    <a:srgbClr val="0076B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5" name="组合 8"/>
              <p:cNvGrpSpPr/>
              <p:nvPr/>
            </p:nvGrpSpPr>
            <p:grpSpPr>
              <a:xfrm>
                <a:off x="739751" y="1097340"/>
                <a:ext cx="1145596" cy="1449297"/>
                <a:chOff x="588338" y="1009227"/>
                <a:chExt cx="859462" cy="1087308"/>
              </a:xfrm>
            </p:grpSpPr>
            <p:sp>
              <p:nvSpPr>
                <p:cNvPr id="19"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558ED5"/>
                </a:solidFill>
                <a:ln w="25400">
                  <a:solidFill>
                    <a:srgbClr val="558ED5"/>
                  </a:solidFill>
                </a:ln>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椭圆 19"/>
                <p:cNvSpPr/>
                <p:nvPr/>
              </p:nvSpPr>
              <p:spPr bwMode="auto">
                <a:xfrm>
                  <a:off x="588338" y="1009227"/>
                  <a:ext cx="859462" cy="859462"/>
                </a:xfrm>
                <a:prstGeom prst="ellipse">
                  <a:avLst/>
                </a:prstGeom>
                <a:solidFill>
                  <a:schemeClr val="bg1"/>
                </a:solidFill>
                <a:ln w="25400">
                  <a:solidFill>
                    <a:srgbClr val="558ED5"/>
                  </a:solidFill>
                </a:ln>
                <a:extLst/>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6" name="等腰三角形 15"/>
              <p:cNvSpPr/>
              <p:nvPr/>
            </p:nvSpPr>
            <p:spPr>
              <a:xfrm>
                <a:off x="1028481" y="1441825"/>
                <a:ext cx="568131" cy="383924"/>
              </a:xfrm>
              <a:prstGeom prst="triangle">
                <a:avLst/>
              </a:prstGeom>
              <a:solidFill>
                <a:srgbClr val="558ED5"/>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bodyPr>
              <a:lstStyle/>
              <a:p>
                <a:pPr fontAlgn="ct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 name="直接连接符 16"/>
              <p:cNvCxnSpPr/>
              <p:nvPr/>
            </p:nvCxnSpPr>
            <p:spPr>
              <a:xfrm>
                <a:off x="1312209" y="2555094"/>
                <a:ext cx="575755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51"/>
              <p:cNvSpPr txBox="1"/>
              <p:nvPr/>
            </p:nvSpPr>
            <p:spPr>
              <a:xfrm>
                <a:off x="1949181" y="1808333"/>
                <a:ext cx="5429609" cy="671793"/>
              </a:xfrm>
              <a:prstGeom prst="rect">
                <a:avLst/>
              </a:prstGeom>
              <a:noFill/>
              <a:effectLst/>
            </p:spPr>
            <p:txBody>
              <a:bodyPr wrap="square" lIns="143940" tIns="0" rIns="143940" bIns="0" rtlCol="0" anchor="ctr" anchorCtr="0">
                <a:noAutofit/>
              </a:bodyPr>
              <a:lstStyle/>
              <a:p>
                <a:pPr fontAlgn="ctr">
                  <a:lnSpc>
                    <a:spcPct val="150000"/>
                  </a:lnSpc>
                  <a:defRPr/>
                </a:pPr>
                <a:r>
                  <a:rPr lang="en-US" sz="1400" b="1" u="none" dirty="0">
                    <a:solidFill>
                      <a:srgbClr val="0070C0"/>
                    </a:solidFill>
                    <a:latin typeface="Huawei Sans" panose="020C0503030203020204" pitchFamily="34" charset="0"/>
                  </a:rPr>
                  <a:t>The desktop tool management platform integrates O&amp;M tools for storage systems, servers, and cloud computing.</a:t>
                </a:r>
              </a:p>
            </p:txBody>
          </p:sp>
        </p:grpSp>
        <p:grpSp>
          <p:nvGrpSpPr>
            <p:cNvPr id="6" name="组合 5"/>
            <p:cNvGrpSpPr/>
            <p:nvPr/>
          </p:nvGrpSpPr>
          <p:grpSpPr>
            <a:xfrm>
              <a:off x="7349904" y="4591372"/>
              <a:ext cx="4286789" cy="1457754"/>
              <a:chOff x="767143" y="4712516"/>
              <a:chExt cx="4286789" cy="1457754"/>
            </a:xfrm>
          </p:grpSpPr>
          <p:sp>
            <p:nvSpPr>
              <p:cNvPr id="7" name="TextBox 56"/>
              <p:cNvSpPr txBox="1"/>
              <p:nvPr/>
            </p:nvSpPr>
            <p:spPr>
              <a:xfrm>
                <a:off x="1627567" y="5057006"/>
                <a:ext cx="3162816" cy="369223"/>
              </a:xfrm>
              <a:prstGeom prst="rect">
                <a:avLst/>
              </a:prstGeom>
              <a:noFill/>
              <a:effectLst/>
            </p:spPr>
            <p:txBody>
              <a:bodyPr wrap="none" lIns="91326" tIns="45666" rIns="91326" bIns="45666" rtlCol="0">
                <a:spAutoFit/>
              </a:bodyPr>
              <a:lstStyle/>
              <a:p>
                <a:pPr algn="ctr" fontAlgn="ctr">
                  <a:defRPr/>
                </a:pPr>
                <a:r>
                  <a:rPr lang="en-US" b="1" u="none" dirty="0">
                    <a:solidFill>
                      <a:srgbClr val="0076B0"/>
                    </a:solidFill>
                    <a:latin typeface="Huawei Sans" panose="020C0503030203020204" pitchFamily="34" charset="0"/>
                  </a:rPr>
                  <a:t>3. Standardized operations</a:t>
                </a:r>
              </a:p>
            </p:txBody>
          </p:sp>
          <p:grpSp>
            <p:nvGrpSpPr>
              <p:cNvPr id="8" name="组合 58"/>
              <p:cNvGrpSpPr/>
              <p:nvPr/>
            </p:nvGrpSpPr>
            <p:grpSpPr>
              <a:xfrm>
                <a:off x="767143" y="4712516"/>
                <a:ext cx="1145596" cy="1449297"/>
                <a:chOff x="588338" y="1009227"/>
                <a:chExt cx="859462" cy="1087308"/>
              </a:xfrm>
            </p:grpSpPr>
            <p:sp>
              <p:nvSpPr>
                <p:cNvPr id="12" name="Freeform 6"/>
                <p:cNvSpPr>
                  <a:spLocks noChangeAspect="1"/>
                </p:cNvSpPr>
                <p:nvPr/>
              </p:nvSpPr>
              <p:spPr bwMode="auto">
                <a:xfrm>
                  <a:off x="588338" y="1009227"/>
                  <a:ext cx="859462" cy="1087308"/>
                </a:xfrm>
                <a:custGeom>
                  <a:avLst/>
                  <a:gdLst>
                    <a:gd name="T0" fmla="*/ 1704 w 3410"/>
                    <a:gd name="T1" fmla="*/ 4314 h 4314"/>
                    <a:gd name="T2" fmla="*/ 2050 w 3410"/>
                    <a:gd name="T3" fmla="*/ 3924 h 4314"/>
                    <a:gd name="T4" fmla="*/ 2424 w 3410"/>
                    <a:gd name="T5" fmla="*/ 3508 h 4314"/>
                    <a:gd name="T6" fmla="*/ 2700 w 3410"/>
                    <a:gd name="T7" fmla="*/ 3192 h 4314"/>
                    <a:gd name="T8" fmla="*/ 2872 w 3410"/>
                    <a:gd name="T9" fmla="*/ 2984 h 4314"/>
                    <a:gd name="T10" fmla="*/ 3028 w 3410"/>
                    <a:gd name="T11" fmla="*/ 2784 h 4314"/>
                    <a:gd name="T12" fmla="*/ 3098 w 3410"/>
                    <a:gd name="T13" fmla="*/ 2686 h 4314"/>
                    <a:gd name="T14" fmla="*/ 3170 w 3410"/>
                    <a:gd name="T15" fmla="*/ 2574 h 4314"/>
                    <a:gd name="T16" fmla="*/ 3232 w 3410"/>
                    <a:gd name="T17" fmla="*/ 2460 h 4314"/>
                    <a:gd name="T18" fmla="*/ 3286 w 3410"/>
                    <a:gd name="T19" fmla="*/ 2342 h 4314"/>
                    <a:gd name="T20" fmla="*/ 3330 w 3410"/>
                    <a:gd name="T21" fmla="*/ 2220 h 4314"/>
                    <a:gd name="T22" fmla="*/ 3364 w 3410"/>
                    <a:gd name="T23" fmla="*/ 2096 h 4314"/>
                    <a:gd name="T24" fmla="*/ 3390 w 3410"/>
                    <a:gd name="T25" fmla="*/ 1968 h 4314"/>
                    <a:gd name="T26" fmla="*/ 3404 w 3410"/>
                    <a:gd name="T27" fmla="*/ 1838 h 4314"/>
                    <a:gd name="T28" fmla="*/ 3410 w 3410"/>
                    <a:gd name="T29" fmla="*/ 1706 h 4314"/>
                    <a:gd name="T30" fmla="*/ 3406 w 3410"/>
                    <a:gd name="T31" fmla="*/ 1618 h 4314"/>
                    <a:gd name="T32" fmla="*/ 3390 w 3410"/>
                    <a:gd name="T33" fmla="*/ 1446 h 4314"/>
                    <a:gd name="T34" fmla="*/ 3356 w 3410"/>
                    <a:gd name="T35" fmla="*/ 1280 h 4314"/>
                    <a:gd name="T36" fmla="*/ 3306 w 3410"/>
                    <a:gd name="T37" fmla="*/ 1120 h 4314"/>
                    <a:gd name="T38" fmla="*/ 3240 w 3410"/>
                    <a:gd name="T39" fmla="*/ 966 h 4314"/>
                    <a:gd name="T40" fmla="*/ 3162 w 3410"/>
                    <a:gd name="T41" fmla="*/ 822 h 4314"/>
                    <a:gd name="T42" fmla="*/ 3070 w 3410"/>
                    <a:gd name="T43" fmla="*/ 686 h 4314"/>
                    <a:gd name="T44" fmla="*/ 2966 w 3410"/>
                    <a:gd name="T45" fmla="*/ 560 h 4314"/>
                    <a:gd name="T46" fmla="*/ 2850 w 3410"/>
                    <a:gd name="T47" fmla="*/ 444 h 4314"/>
                    <a:gd name="T48" fmla="*/ 2724 w 3410"/>
                    <a:gd name="T49" fmla="*/ 340 h 4314"/>
                    <a:gd name="T50" fmla="*/ 2588 w 3410"/>
                    <a:gd name="T51" fmla="*/ 248 h 4314"/>
                    <a:gd name="T52" fmla="*/ 2444 w 3410"/>
                    <a:gd name="T53" fmla="*/ 168 h 4314"/>
                    <a:gd name="T54" fmla="*/ 2290 w 3410"/>
                    <a:gd name="T55" fmla="*/ 104 h 4314"/>
                    <a:gd name="T56" fmla="*/ 2130 w 3410"/>
                    <a:gd name="T57" fmla="*/ 54 h 4314"/>
                    <a:gd name="T58" fmla="*/ 1964 w 3410"/>
                    <a:gd name="T59" fmla="*/ 20 h 4314"/>
                    <a:gd name="T60" fmla="*/ 1792 w 3410"/>
                    <a:gd name="T61" fmla="*/ 2 h 4314"/>
                    <a:gd name="T62" fmla="*/ 1704 w 3410"/>
                    <a:gd name="T63" fmla="*/ 0 h 4314"/>
                    <a:gd name="T64" fmla="*/ 1530 w 3410"/>
                    <a:gd name="T65" fmla="*/ 10 h 4314"/>
                    <a:gd name="T66" fmla="*/ 1360 w 3410"/>
                    <a:gd name="T67" fmla="*/ 36 h 4314"/>
                    <a:gd name="T68" fmla="*/ 1198 w 3410"/>
                    <a:gd name="T69" fmla="*/ 78 h 4314"/>
                    <a:gd name="T70" fmla="*/ 1040 w 3410"/>
                    <a:gd name="T71" fmla="*/ 134 h 4314"/>
                    <a:gd name="T72" fmla="*/ 892 w 3410"/>
                    <a:gd name="T73" fmla="*/ 206 h 4314"/>
                    <a:gd name="T74" fmla="*/ 752 w 3410"/>
                    <a:gd name="T75" fmla="*/ 292 h 4314"/>
                    <a:gd name="T76" fmla="*/ 620 w 3410"/>
                    <a:gd name="T77" fmla="*/ 390 h 4314"/>
                    <a:gd name="T78" fmla="*/ 500 w 3410"/>
                    <a:gd name="T79" fmla="*/ 500 h 4314"/>
                    <a:gd name="T80" fmla="*/ 388 w 3410"/>
                    <a:gd name="T81" fmla="*/ 620 h 4314"/>
                    <a:gd name="T82" fmla="*/ 290 w 3410"/>
                    <a:gd name="T83" fmla="*/ 752 h 4314"/>
                    <a:gd name="T84" fmla="*/ 206 w 3410"/>
                    <a:gd name="T85" fmla="*/ 892 h 4314"/>
                    <a:gd name="T86" fmla="*/ 134 w 3410"/>
                    <a:gd name="T87" fmla="*/ 1042 h 4314"/>
                    <a:gd name="T88" fmla="*/ 76 w 3410"/>
                    <a:gd name="T89" fmla="*/ 1198 h 4314"/>
                    <a:gd name="T90" fmla="*/ 34 w 3410"/>
                    <a:gd name="T91" fmla="*/ 1362 h 4314"/>
                    <a:gd name="T92" fmla="*/ 8 w 3410"/>
                    <a:gd name="T93" fmla="*/ 1530 h 4314"/>
                    <a:gd name="T94" fmla="*/ 0 w 3410"/>
                    <a:gd name="T95" fmla="*/ 1706 h 4314"/>
                    <a:gd name="T96" fmla="*/ 0 w 3410"/>
                    <a:gd name="T97" fmla="*/ 1772 h 4314"/>
                    <a:gd name="T98" fmla="*/ 10 w 3410"/>
                    <a:gd name="T99" fmla="*/ 1902 h 4314"/>
                    <a:gd name="T100" fmla="*/ 30 w 3410"/>
                    <a:gd name="T101" fmla="*/ 2030 h 4314"/>
                    <a:gd name="T102" fmla="*/ 60 w 3410"/>
                    <a:gd name="T103" fmla="*/ 2158 h 4314"/>
                    <a:gd name="T104" fmla="*/ 100 w 3410"/>
                    <a:gd name="T105" fmla="*/ 2282 h 4314"/>
                    <a:gd name="T106" fmla="*/ 148 w 3410"/>
                    <a:gd name="T107" fmla="*/ 2402 h 4314"/>
                    <a:gd name="T108" fmla="*/ 206 w 3410"/>
                    <a:gd name="T109" fmla="*/ 2518 h 4314"/>
                    <a:gd name="T110" fmla="*/ 274 w 3410"/>
                    <a:gd name="T111" fmla="*/ 2632 h 4314"/>
                    <a:gd name="T112" fmla="*/ 310 w 3410"/>
                    <a:gd name="T113" fmla="*/ 2686 h 4314"/>
                    <a:gd name="T114" fmla="*/ 456 w 3410"/>
                    <a:gd name="T115" fmla="*/ 2884 h 4314"/>
                    <a:gd name="T116" fmla="*/ 622 w 3410"/>
                    <a:gd name="T117" fmla="*/ 3088 h 4314"/>
                    <a:gd name="T118" fmla="*/ 798 w 3410"/>
                    <a:gd name="T119" fmla="*/ 3296 h 4314"/>
                    <a:gd name="T120" fmla="*/ 1172 w 3410"/>
                    <a:gd name="T121" fmla="*/ 3718 h 4314"/>
                    <a:gd name="T122" fmla="*/ 1538 w 3410"/>
                    <a:gd name="T123" fmla="*/ 4124 h 4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10" h="4314">
                      <a:moveTo>
                        <a:pt x="1704" y="4314"/>
                      </a:moveTo>
                      <a:lnTo>
                        <a:pt x="1704" y="4314"/>
                      </a:lnTo>
                      <a:lnTo>
                        <a:pt x="1872" y="4124"/>
                      </a:lnTo>
                      <a:lnTo>
                        <a:pt x="2050" y="3924"/>
                      </a:lnTo>
                      <a:lnTo>
                        <a:pt x="2236" y="3718"/>
                      </a:lnTo>
                      <a:lnTo>
                        <a:pt x="2424" y="3508"/>
                      </a:lnTo>
                      <a:lnTo>
                        <a:pt x="2610" y="3296"/>
                      </a:lnTo>
                      <a:lnTo>
                        <a:pt x="2700" y="3192"/>
                      </a:lnTo>
                      <a:lnTo>
                        <a:pt x="2788" y="3088"/>
                      </a:lnTo>
                      <a:lnTo>
                        <a:pt x="2872" y="2984"/>
                      </a:lnTo>
                      <a:lnTo>
                        <a:pt x="2952" y="2884"/>
                      </a:lnTo>
                      <a:lnTo>
                        <a:pt x="3028" y="2784"/>
                      </a:lnTo>
                      <a:lnTo>
                        <a:pt x="3098" y="2686"/>
                      </a:lnTo>
                      <a:lnTo>
                        <a:pt x="3098" y="2686"/>
                      </a:lnTo>
                      <a:lnTo>
                        <a:pt x="3136" y="2630"/>
                      </a:lnTo>
                      <a:lnTo>
                        <a:pt x="3170" y="2574"/>
                      </a:lnTo>
                      <a:lnTo>
                        <a:pt x="3202" y="2518"/>
                      </a:lnTo>
                      <a:lnTo>
                        <a:pt x="3232" y="2460"/>
                      </a:lnTo>
                      <a:lnTo>
                        <a:pt x="3260" y="2400"/>
                      </a:lnTo>
                      <a:lnTo>
                        <a:pt x="3286" y="2342"/>
                      </a:lnTo>
                      <a:lnTo>
                        <a:pt x="3310" y="2280"/>
                      </a:lnTo>
                      <a:lnTo>
                        <a:pt x="3330" y="2220"/>
                      </a:lnTo>
                      <a:lnTo>
                        <a:pt x="3348" y="2158"/>
                      </a:lnTo>
                      <a:lnTo>
                        <a:pt x="3364" y="2096"/>
                      </a:lnTo>
                      <a:lnTo>
                        <a:pt x="3378" y="2032"/>
                      </a:lnTo>
                      <a:lnTo>
                        <a:pt x="3390" y="1968"/>
                      </a:lnTo>
                      <a:lnTo>
                        <a:pt x="3398" y="1904"/>
                      </a:lnTo>
                      <a:lnTo>
                        <a:pt x="3404" y="1838"/>
                      </a:lnTo>
                      <a:lnTo>
                        <a:pt x="3408" y="1772"/>
                      </a:lnTo>
                      <a:lnTo>
                        <a:pt x="3410" y="1706"/>
                      </a:lnTo>
                      <a:lnTo>
                        <a:pt x="3410" y="1706"/>
                      </a:lnTo>
                      <a:lnTo>
                        <a:pt x="3406" y="1618"/>
                      </a:lnTo>
                      <a:lnTo>
                        <a:pt x="3400" y="1530"/>
                      </a:lnTo>
                      <a:lnTo>
                        <a:pt x="3390" y="1446"/>
                      </a:lnTo>
                      <a:lnTo>
                        <a:pt x="3374" y="1362"/>
                      </a:lnTo>
                      <a:lnTo>
                        <a:pt x="3356" y="1280"/>
                      </a:lnTo>
                      <a:lnTo>
                        <a:pt x="3332" y="1198"/>
                      </a:lnTo>
                      <a:lnTo>
                        <a:pt x="3306" y="1120"/>
                      </a:lnTo>
                      <a:lnTo>
                        <a:pt x="3276" y="1042"/>
                      </a:lnTo>
                      <a:lnTo>
                        <a:pt x="3240" y="966"/>
                      </a:lnTo>
                      <a:lnTo>
                        <a:pt x="3204" y="892"/>
                      </a:lnTo>
                      <a:lnTo>
                        <a:pt x="3162" y="822"/>
                      </a:lnTo>
                      <a:lnTo>
                        <a:pt x="3118" y="752"/>
                      </a:lnTo>
                      <a:lnTo>
                        <a:pt x="3070" y="686"/>
                      </a:lnTo>
                      <a:lnTo>
                        <a:pt x="3020" y="620"/>
                      </a:lnTo>
                      <a:lnTo>
                        <a:pt x="2966" y="560"/>
                      </a:lnTo>
                      <a:lnTo>
                        <a:pt x="2910" y="500"/>
                      </a:lnTo>
                      <a:lnTo>
                        <a:pt x="2850" y="444"/>
                      </a:lnTo>
                      <a:lnTo>
                        <a:pt x="2788" y="390"/>
                      </a:lnTo>
                      <a:lnTo>
                        <a:pt x="2724" y="340"/>
                      </a:lnTo>
                      <a:lnTo>
                        <a:pt x="2658" y="292"/>
                      </a:lnTo>
                      <a:lnTo>
                        <a:pt x="2588" y="248"/>
                      </a:lnTo>
                      <a:lnTo>
                        <a:pt x="2516" y="206"/>
                      </a:lnTo>
                      <a:lnTo>
                        <a:pt x="2444" y="168"/>
                      </a:lnTo>
                      <a:lnTo>
                        <a:pt x="2368" y="134"/>
                      </a:lnTo>
                      <a:lnTo>
                        <a:pt x="2290" y="104"/>
                      </a:lnTo>
                      <a:lnTo>
                        <a:pt x="2212" y="78"/>
                      </a:lnTo>
                      <a:lnTo>
                        <a:pt x="2130" y="54"/>
                      </a:lnTo>
                      <a:lnTo>
                        <a:pt x="2048" y="36"/>
                      </a:lnTo>
                      <a:lnTo>
                        <a:pt x="1964" y="20"/>
                      </a:lnTo>
                      <a:lnTo>
                        <a:pt x="1878" y="10"/>
                      </a:lnTo>
                      <a:lnTo>
                        <a:pt x="1792" y="2"/>
                      </a:lnTo>
                      <a:lnTo>
                        <a:pt x="1704" y="0"/>
                      </a:lnTo>
                      <a:lnTo>
                        <a:pt x="1704" y="0"/>
                      </a:lnTo>
                      <a:lnTo>
                        <a:pt x="1616" y="2"/>
                      </a:lnTo>
                      <a:lnTo>
                        <a:pt x="1530" y="10"/>
                      </a:lnTo>
                      <a:lnTo>
                        <a:pt x="1444" y="20"/>
                      </a:lnTo>
                      <a:lnTo>
                        <a:pt x="1360" y="36"/>
                      </a:lnTo>
                      <a:lnTo>
                        <a:pt x="1278" y="54"/>
                      </a:lnTo>
                      <a:lnTo>
                        <a:pt x="1198" y="78"/>
                      </a:lnTo>
                      <a:lnTo>
                        <a:pt x="1118" y="104"/>
                      </a:lnTo>
                      <a:lnTo>
                        <a:pt x="1040" y="134"/>
                      </a:lnTo>
                      <a:lnTo>
                        <a:pt x="966" y="168"/>
                      </a:lnTo>
                      <a:lnTo>
                        <a:pt x="892" y="206"/>
                      </a:lnTo>
                      <a:lnTo>
                        <a:pt x="820" y="248"/>
                      </a:lnTo>
                      <a:lnTo>
                        <a:pt x="752" y="292"/>
                      </a:lnTo>
                      <a:lnTo>
                        <a:pt x="684" y="340"/>
                      </a:lnTo>
                      <a:lnTo>
                        <a:pt x="620" y="390"/>
                      </a:lnTo>
                      <a:lnTo>
                        <a:pt x="558" y="444"/>
                      </a:lnTo>
                      <a:lnTo>
                        <a:pt x="500" y="500"/>
                      </a:lnTo>
                      <a:lnTo>
                        <a:pt x="442" y="560"/>
                      </a:lnTo>
                      <a:lnTo>
                        <a:pt x="388" y="620"/>
                      </a:lnTo>
                      <a:lnTo>
                        <a:pt x="338" y="686"/>
                      </a:lnTo>
                      <a:lnTo>
                        <a:pt x="290" y="752"/>
                      </a:lnTo>
                      <a:lnTo>
                        <a:pt x="246" y="822"/>
                      </a:lnTo>
                      <a:lnTo>
                        <a:pt x="206" y="892"/>
                      </a:lnTo>
                      <a:lnTo>
                        <a:pt x="168" y="966"/>
                      </a:lnTo>
                      <a:lnTo>
                        <a:pt x="134" y="1042"/>
                      </a:lnTo>
                      <a:lnTo>
                        <a:pt x="104" y="1120"/>
                      </a:lnTo>
                      <a:lnTo>
                        <a:pt x="76" y="1198"/>
                      </a:lnTo>
                      <a:lnTo>
                        <a:pt x="54" y="1280"/>
                      </a:lnTo>
                      <a:lnTo>
                        <a:pt x="34" y="1362"/>
                      </a:lnTo>
                      <a:lnTo>
                        <a:pt x="20" y="1446"/>
                      </a:lnTo>
                      <a:lnTo>
                        <a:pt x="8" y="1530"/>
                      </a:lnTo>
                      <a:lnTo>
                        <a:pt x="2" y="1618"/>
                      </a:lnTo>
                      <a:lnTo>
                        <a:pt x="0" y="1706"/>
                      </a:lnTo>
                      <a:lnTo>
                        <a:pt x="0" y="1706"/>
                      </a:lnTo>
                      <a:lnTo>
                        <a:pt x="0" y="1772"/>
                      </a:lnTo>
                      <a:lnTo>
                        <a:pt x="4" y="1836"/>
                      </a:lnTo>
                      <a:lnTo>
                        <a:pt x="10" y="1902"/>
                      </a:lnTo>
                      <a:lnTo>
                        <a:pt x="20" y="1966"/>
                      </a:lnTo>
                      <a:lnTo>
                        <a:pt x="30" y="2030"/>
                      </a:lnTo>
                      <a:lnTo>
                        <a:pt x="44" y="2094"/>
                      </a:lnTo>
                      <a:lnTo>
                        <a:pt x="60" y="2158"/>
                      </a:lnTo>
                      <a:lnTo>
                        <a:pt x="78" y="2220"/>
                      </a:lnTo>
                      <a:lnTo>
                        <a:pt x="100" y="2282"/>
                      </a:lnTo>
                      <a:lnTo>
                        <a:pt x="122" y="2342"/>
                      </a:lnTo>
                      <a:lnTo>
                        <a:pt x="148" y="2402"/>
                      </a:lnTo>
                      <a:lnTo>
                        <a:pt x="176" y="2460"/>
                      </a:lnTo>
                      <a:lnTo>
                        <a:pt x="206" y="2518"/>
                      </a:lnTo>
                      <a:lnTo>
                        <a:pt x="238" y="2576"/>
                      </a:lnTo>
                      <a:lnTo>
                        <a:pt x="274" y="2632"/>
                      </a:lnTo>
                      <a:lnTo>
                        <a:pt x="310" y="2686"/>
                      </a:lnTo>
                      <a:lnTo>
                        <a:pt x="310" y="2686"/>
                      </a:lnTo>
                      <a:lnTo>
                        <a:pt x="380" y="2784"/>
                      </a:lnTo>
                      <a:lnTo>
                        <a:pt x="456" y="2884"/>
                      </a:lnTo>
                      <a:lnTo>
                        <a:pt x="536" y="2984"/>
                      </a:lnTo>
                      <a:lnTo>
                        <a:pt x="622" y="3088"/>
                      </a:lnTo>
                      <a:lnTo>
                        <a:pt x="708" y="3192"/>
                      </a:lnTo>
                      <a:lnTo>
                        <a:pt x="798" y="3296"/>
                      </a:lnTo>
                      <a:lnTo>
                        <a:pt x="984" y="3508"/>
                      </a:lnTo>
                      <a:lnTo>
                        <a:pt x="1172" y="3718"/>
                      </a:lnTo>
                      <a:lnTo>
                        <a:pt x="1358" y="3924"/>
                      </a:lnTo>
                      <a:lnTo>
                        <a:pt x="1538" y="4124"/>
                      </a:lnTo>
                      <a:lnTo>
                        <a:pt x="1704" y="4314"/>
                      </a:lnTo>
                      <a:close/>
                    </a:path>
                  </a:pathLst>
                </a:custGeom>
                <a:solidFill>
                  <a:srgbClr val="0070C0"/>
                </a:solidFill>
                <a:ln w="25400">
                  <a:solidFill>
                    <a:srgbClr val="0070C0"/>
                  </a:solidFill>
                </a:ln>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椭圆 12"/>
                <p:cNvSpPr/>
                <p:nvPr/>
              </p:nvSpPr>
              <p:spPr bwMode="auto">
                <a:xfrm>
                  <a:off x="588338" y="1009227"/>
                  <a:ext cx="859462" cy="859462"/>
                </a:xfrm>
                <a:prstGeom prst="ellipse">
                  <a:avLst/>
                </a:prstGeom>
                <a:solidFill>
                  <a:schemeClr val="bg1"/>
                </a:solidFill>
                <a:ln w="25400">
                  <a:solidFill>
                    <a:srgbClr val="0070C0"/>
                  </a:solidFill>
                </a:ln>
                <a:extLst/>
              </p:spPr>
              <p:txBody>
                <a:bodyPr vert="horz" wrap="square" lIns="121882" tIns="60941" rIns="121882" bIns="60941" numCol="1" anchor="t" anchorCtr="0" compatLnSpc="1">
                  <a:prstTxWarp prst="textNoShape">
                    <a:avLst/>
                  </a:prstTxWarp>
                </a:bodyPr>
                <a:lstStyle/>
                <a:p>
                  <a:pPr font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9" name="直接连接符 8"/>
              <p:cNvCxnSpPr/>
              <p:nvPr/>
            </p:nvCxnSpPr>
            <p:spPr>
              <a:xfrm>
                <a:off x="1339601" y="6170270"/>
                <a:ext cx="345078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45"/>
              <p:cNvSpPr>
                <a:spLocks/>
              </p:cNvSpPr>
              <p:nvPr/>
            </p:nvSpPr>
            <p:spPr bwMode="auto">
              <a:xfrm>
                <a:off x="989992" y="5099812"/>
                <a:ext cx="699888" cy="337347"/>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solidFill>
                <a:srgbClr val="0070C0"/>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vert="horz" wrap="square" lIns="121872" tIns="60936" rIns="121872" bIns="60936" numCol="1" anchor="t" anchorCtr="0" compatLnSpc="1">
                <a:prstTxWarp prst="textNoShape">
                  <a:avLst/>
                </a:prstTxWarp>
              </a:bodyPr>
              <a:lstStyle/>
              <a:p>
                <a:pPr fontAlgn="ctr"/>
                <a:endParaRPr lang="en-US" altLang="zh-CN" sz="14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Box 42"/>
              <p:cNvSpPr txBox="1"/>
              <p:nvPr/>
            </p:nvSpPr>
            <p:spPr>
              <a:xfrm>
                <a:off x="1831694" y="5529600"/>
                <a:ext cx="3222238" cy="454963"/>
              </a:xfrm>
              <a:prstGeom prst="rect">
                <a:avLst/>
              </a:prstGeom>
              <a:noFill/>
              <a:effectLst/>
            </p:spPr>
            <p:txBody>
              <a:bodyPr wrap="square" lIns="143940" tIns="0" rIns="143940" bIns="0" rtlCol="0" anchor="ctr" anchorCtr="0">
                <a:noAutofit/>
              </a:bodyPr>
              <a:lstStyle/>
              <a:p>
                <a:pPr fontAlgn="ctr">
                  <a:defRPr/>
                </a:pPr>
                <a:r>
                  <a:rPr lang="en-US" sz="1400" b="1" u="none" dirty="0">
                    <a:solidFill>
                      <a:srgbClr val="0070C0"/>
                    </a:solidFill>
                    <a:latin typeface="Huawei Sans" panose="020C0503030203020204" pitchFamily="34" charset="0"/>
                  </a:rPr>
                  <a:t>The wizard guides you through operations based on scenarios in an easy and intelligent manner.</a:t>
                </a:r>
              </a:p>
            </p:txBody>
          </p:sp>
        </p:grpSp>
      </p:grpSp>
    </p:spTree>
    <p:extLst>
      <p:ext uri="{BB962C8B-B14F-4D97-AF65-F5344CB8AC3E}">
        <p14:creationId xmlns:p14="http://schemas.microsoft.com/office/powerpoint/2010/main" val="407312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https://support.huawei.com/hedex/pages/EDOC1100214752QEK0928U/03/EDOC1100214752QEK0928U/03/resources/en-us_image_0000001257310889.png">
            <a:extLst>
              <a:ext uri="{FF2B5EF4-FFF2-40B4-BE49-F238E27FC236}">
                <a16:creationId xmlns:a16="http://schemas.microsoft.com/office/drawing/2014/main" id="{E364993A-C15E-418B-B17C-22D770D75E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1099" y="1353398"/>
            <a:ext cx="8611589" cy="4837328"/>
          </a:xfrm>
          <a:prstGeom prst="rect">
            <a:avLst/>
          </a:prstGeom>
          <a:noFill/>
          <a:ln w="12700">
            <a:solidFill>
              <a:sysClr val="window" lastClr="FFFFFF">
                <a:lumMod val="85000"/>
              </a:sysClr>
            </a:solidFill>
          </a:ln>
        </p:spPr>
      </p:pic>
      <p:sp>
        <p:nvSpPr>
          <p:cNvPr id="3" name="标题 2"/>
          <p:cNvSpPr>
            <a:spLocks noGrp="1"/>
          </p:cNvSpPr>
          <p:nvPr>
            <p:ph type="title"/>
          </p:nvPr>
        </p:nvSpPr>
        <p:spPr/>
        <p:txBody>
          <a:bodyPr/>
          <a:lstStyle/>
          <a:p>
            <a:pPr fontAlgn="ctr"/>
            <a:r>
              <a:rPr lang="en-US" u="none" dirty="0" err="1">
                <a:latin typeface="Huawei Sans" panose="020C0503030203020204" pitchFamily="34" charset="0"/>
              </a:rPr>
              <a:t>SmartKit</a:t>
            </a:r>
            <a:r>
              <a:rPr lang="en-US" u="none" dirty="0">
                <a:latin typeface="Huawei Sans" panose="020C0503030203020204" pitchFamily="34" charset="0"/>
              </a:rPr>
              <a:t> GUI</a:t>
            </a:r>
          </a:p>
        </p:txBody>
      </p:sp>
      <p:sp>
        <p:nvSpPr>
          <p:cNvPr id="4" name="文本占位符 3"/>
          <p:cNvSpPr>
            <a:spLocks noGrp="1"/>
          </p:cNvSpPr>
          <p:nvPr>
            <p:ph type="body" sz="quarter" idx="10"/>
          </p:nvPr>
        </p:nvSpPr>
        <p:spPr>
          <a:xfrm>
            <a:off x="455612" y="944563"/>
            <a:ext cx="11293476" cy="4982993"/>
          </a:xfrm>
        </p:spPr>
        <p:txBody>
          <a:bodyPr/>
          <a:lstStyle/>
          <a:p>
            <a:r>
              <a:rPr lang="en-US" sz="1600" u="none" dirty="0">
                <a:latin typeface="Huawei Sans" panose="020C0503030203020204" pitchFamily="34" charset="0"/>
              </a:rPr>
              <a:t>Standardized and process-based operations in various service scenarios, improving operation efficiency</a:t>
            </a:r>
          </a:p>
          <a:p>
            <a:endParaRPr lang="en-US" altLang="zh-CN" sz="1600" dirty="0">
              <a:latin typeface="Huawei Sans" panose="020C0503030203020204" pitchFamily="34" charset="0"/>
              <a:sym typeface="Huawei Sans" panose="020C0503030203020204" pitchFamily="34" charset="0"/>
            </a:endParaRPr>
          </a:p>
        </p:txBody>
      </p:sp>
      <p:grpSp>
        <p:nvGrpSpPr>
          <p:cNvPr id="5" name="组合 4"/>
          <p:cNvGrpSpPr/>
          <p:nvPr/>
        </p:nvGrpSpPr>
        <p:grpSpPr>
          <a:xfrm>
            <a:off x="1015050" y="1510366"/>
            <a:ext cx="10024108" cy="4444243"/>
            <a:chOff x="1089391" y="1366721"/>
            <a:chExt cx="10024108" cy="4444243"/>
          </a:xfrm>
        </p:grpSpPr>
        <p:grpSp>
          <p:nvGrpSpPr>
            <p:cNvPr id="6" name="组合 5"/>
            <p:cNvGrpSpPr/>
            <p:nvPr/>
          </p:nvGrpSpPr>
          <p:grpSpPr>
            <a:xfrm>
              <a:off x="1089391" y="1366721"/>
              <a:ext cx="10024108" cy="4444243"/>
              <a:chOff x="1572341" y="1764004"/>
              <a:chExt cx="8498161" cy="3767709"/>
            </a:xfrm>
          </p:grpSpPr>
          <p:sp>
            <p:nvSpPr>
              <p:cNvPr id="11" name="矩形 10"/>
              <p:cNvSpPr/>
              <p:nvPr/>
            </p:nvSpPr>
            <p:spPr bwMode="auto">
              <a:xfrm>
                <a:off x="4478992" y="2601545"/>
                <a:ext cx="2181008" cy="231099"/>
              </a:xfrm>
              <a:prstGeom prst="rect">
                <a:avLst/>
              </a:prstGeom>
              <a:solidFill>
                <a:srgbClr val="FFFFFF">
                  <a:alpha val="15000"/>
                </a:srgbClr>
              </a:solidFill>
              <a:ln w="19050" algn="ctr">
                <a:solidFill>
                  <a:srgbClr val="C00000"/>
                </a:solidFill>
                <a:prstDash val="dash"/>
                <a:miter lim="800000"/>
                <a:headEnd/>
                <a:tailEnd/>
              </a:ln>
            </p:spPr>
            <p:txBody>
              <a:bodyPr lIns="105600" tIns="52800" rIns="105600" bIns="52800" rtlCol="0" anchor="ctr">
                <a:noAutofit/>
              </a:bodyPr>
              <a:lstStyle/>
              <a:p>
                <a:pPr algn="ctr" defTabSz="1219170" fontAlgn="ctr">
                  <a:spcBef>
                    <a:spcPts val="0"/>
                  </a:spcBef>
                  <a:spcAft>
                    <a:spcPts val="0"/>
                  </a:spcAft>
                  <a:defRPr/>
                </a:pPr>
                <a:endParaRPr lang="en-US" altLang="zh-CN" sz="2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文本框 11"/>
              <p:cNvSpPr txBox="1"/>
              <p:nvPr/>
            </p:nvSpPr>
            <p:spPr>
              <a:xfrm>
                <a:off x="3369930" y="2623906"/>
                <a:ext cx="403618" cy="208739"/>
              </a:xfrm>
              <a:prstGeom prst="rect">
                <a:avLst/>
              </a:prstGeom>
              <a:solidFill>
                <a:schemeClr val="bg1"/>
              </a:solidFill>
              <a:ln>
                <a:solidFill>
                  <a:schemeClr val="tx1"/>
                </a:solidFill>
              </a:ln>
            </p:spPr>
            <p:txBody>
              <a:bodyPr wrap="none" lIns="0" tIns="0" rIns="0" bIns="0" rtlCol="0">
                <a:spAutoFit/>
              </a:bodyPr>
              <a:lstStyle/>
              <a:p>
                <a:pPr algn="ctr" fontAlgn="ctr"/>
                <a:r>
                  <a:rPr lang="en-US" sz="1600" b="1" u="none" dirty="0">
                    <a:solidFill>
                      <a:srgbClr val="C7000B"/>
                    </a:solidFill>
                    <a:latin typeface="Huawei Sans" panose="020C0503030203020204" pitchFamily="34" charset="0"/>
                  </a:rPr>
                  <a:t>Field</a:t>
                </a:r>
              </a:p>
            </p:txBody>
          </p:sp>
          <p:cxnSp>
            <p:nvCxnSpPr>
              <p:cNvPr id="13" name="直接连接符 12"/>
              <p:cNvCxnSpPr>
                <a:cxnSpLocks/>
                <a:stCxn id="11" idx="1"/>
                <a:endCxn id="12" idx="3"/>
              </p:cNvCxnSpPr>
              <p:nvPr/>
            </p:nvCxnSpPr>
            <p:spPr>
              <a:xfrm flipH="1">
                <a:off x="3773548" y="2717095"/>
                <a:ext cx="705444" cy="1118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7488497" y="2588535"/>
                <a:ext cx="818810" cy="204763"/>
              </a:xfrm>
              <a:prstGeom prst="rect">
                <a:avLst/>
              </a:prstGeom>
              <a:solidFill>
                <a:srgbClr val="FFFFFF">
                  <a:alpha val="15000"/>
                </a:srgbClr>
              </a:solidFill>
              <a:ln w="19050" algn="ctr">
                <a:solidFill>
                  <a:srgbClr val="C00000"/>
                </a:solidFill>
                <a:prstDash val="dash"/>
                <a:miter lim="800000"/>
                <a:headEnd/>
                <a:tailEnd/>
              </a:ln>
            </p:spPr>
            <p:txBody>
              <a:bodyPr lIns="105600" tIns="52800" rIns="105600" bIns="52800" rtlCol="0" anchor="ctr">
                <a:noAutofit/>
              </a:bodyPr>
              <a:lstStyle/>
              <a:p>
                <a:pPr algn="ctr" defTabSz="1219170" fontAlgn="ctr">
                  <a:spcBef>
                    <a:spcPts val="0"/>
                  </a:spcBef>
                  <a:spcAft>
                    <a:spcPts val="0"/>
                  </a:spcAft>
                  <a:defRPr/>
                </a:pPr>
                <a:endParaRPr lang="en-US" altLang="zh-CN" sz="2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文本框 14"/>
              <p:cNvSpPr txBox="1"/>
              <p:nvPr/>
            </p:nvSpPr>
            <p:spPr>
              <a:xfrm>
                <a:off x="8861682" y="2482314"/>
                <a:ext cx="1208820" cy="417480"/>
              </a:xfrm>
              <a:prstGeom prst="rect">
                <a:avLst/>
              </a:prstGeom>
              <a:solidFill>
                <a:schemeClr val="bg1"/>
              </a:solidFill>
              <a:ln>
                <a:solidFill>
                  <a:schemeClr val="tx1"/>
                </a:solidFill>
              </a:ln>
            </p:spPr>
            <p:txBody>
              <a:bodyPr wrap="square" lIns="0" tIns="0" rIns="0" bIns="0" rtlCol="0">
                <a:spAutoFit/>
              </a:bodyPr>
              <a:lstStyle/>
              <a:p>
                <a:pPr algn="ctr" fontAlgn="ctr"/>
                <a:r>
                  <a:rPr lang="en-US" sz="1600" b="1" u="none" dirty="0">
                    <a:solidFill>
                      <a:srgbClr val="C7000B"/>
                    </a:solidFill>
                    <a:latin typeface="Huawei Sans" panose="020C0503030203020204" pitchFamily="34" charset="0"/>
                  </a:rPr>
                  <a:t>Function management</a:t>
                </a:r>
              </a:p>
            </p:txBody>
          </p:sp>
          <p:cxnSp>
            <p:nvCxnSpPr>
              <p:cNvPr id="16" name="直接连接符 15"/>
              <p:cNvCxnSpPr>
                <a:cxnSpLocks/>
                <a:stCxn id="14" idx="3"/>
                <a:endCxn id="15" idx="1"/>
              </p:cNvCxnSpPr>
              <p:nvPr/>
            </p:nvCxnSpPr>
            <p:spPr>
              <a:xfrm>
                <a:off x="8307307" y="2690917"/>
                <a:ext cx="554375" cy="13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3163671" y="1764004"/>
                <a:ext cx="1416699" cy="270095"/>
              </a:xfrm>
              <a:prstGeom prst="rect">
                <a:avLst/>
              </a:prstGeom>
              <a:solidFill>
                <a:srgbClr val="FFFFFF">
                  <a:alpha val="15000"/>
                </a:srgbClr>
              </a:solidFill>
              <a:ln w="19050" algn="ctr">
                <a:solidFill>
                  <a:srgbClr val="C00000"/>
                </a:solidFill>
                <a:prstDash val="dash"/>
                <a:miter lim="800000"/>
                <a:headEnd/>
                <a:tailEnd/>
              </a:ln>
            </p:spPr>
            <p:txBody>
              <a:bodyPr lIns="105600" tIns="52800" rIns="105600" bIns="52800" rtlCol="0" anchor="ctr">
                <a:noAutofit/>
              </a:bodyPr>
              <a:lstStyle/>
              <a:p>
                <a:pPr algn="ctr" defTabSz="1219170" fontAlgn="ctr">
                  <a:spcBef>
                    <a:spcPts val="0"/>
                  </a:spcBef>
                  <a:spcAft>
                    <a:spcPts val="0"/>
                  </a:spcAft>
                  <a:defRPr/>
                </a:pPr>
                <a:endParaRPr lang="en-US" altLang="zh-CN" sz="2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文本框 17"/>
              <p:cNvSpPr txBox="1"/>
              <p:nvPr/>
            </p:nvSpPr>
            <p:spPr>
              <a:xfrm>
                <a:off x="1572341" y="2129344"/>
                <a:ext cx="1392836" cy="417480"/>
              </a:xfrm>
              <a:prstGeom prst="rect">
                <a:avLst/>
              </a:prstGeom>
              <a:solidFill>
                <a:schemeClr val="bg1"/>
              </a:solidFill>
              <a:ln>
                <a:solidFill>
                  <a:schemeClr val="tx1"/>
                </a:solidFill>
              </a:ln>
            </p:spPr>
            <p:txBody>
              <a:bodyPr wrap="square" lIns="0" tIns="0" rIns="0" bIns="0" rtlCol="0">
                <a:spAutoFit/>
              </a:bodyPr>
              <a:lstStyle/>
              <a:p>
                <a:pPr algn="ctr" fontAlgn="ctr"/>
                <a:r>
                  <a:rPr lang="en-US" sz="1600" b="1" u="none" dirty="0">
                    <a:solidFill>
                      <a:srgbClr val="C7000B"/>
                    </a:solidFill>
                    <a:latin typeface="Huawei Sans" panose="020C0503030203020204" pitchFamily="34" charset="0"/>
                  </a:rPr>
                  <a:t>Function navigation bar</a:t>
                </a:r>
              </a:p>
            </p:txBody>
          </p:sp>
          <p:cxnSp>
            <p:nvCxnSpPr>
              <p:cNvPr id="19" name="直接连接符 18"/>
              <p:cNvCxnSpPr>
                <a:cxnSpLocks/>
                <a:stCxn id="21" idx="1"/>
                <a:endCxn id="22" idx="3"/>
              </p:cNvCxnSpPr>
              <p:nvPr/>
            </p:nvCxnSpPr>
            <p:spPr>
              <a:xfrm flipH="1">
                <a:off x="2710357" y="4247816"/>
                <a:ext cx="596038" cy="101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肘形连接符 19"/>
              <p:cNvCxnSpPr>
                <a:cxnSpLocks/>
                <a:stCxn id="17" idx="2"/>
                <a:endCxn id="18" idx="3"/>
              </p:cNvCxnSpPr>
              <p:nvPr/>
            </p:nvCxnSpPr>
            <p:spPr>
              <a:xfrm rot="5400000">
                <a:off x="3266608" y="1732670"/>
                <a:ext cx="303985" cy="906844"/>
              </a:xfrm>
              <a:prstGeom prst="bentConnector2">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bwMode="auto">
              <a:xfrm>
                <a:off x="3306396" y="2963919"/>
                <a:ext cx="5075452" cy="2567794"/>
              </a:xfrm>
              <a:prstGeom prst="rect">
                <a:avLst/>
              </a:prstGeom>
              <a:solidFill>
                <a:srgbClr val="FFFFFF">
                  <a:alpha val="15000"/>
                </a:srgbClr>
              </a:solidFill>
              <a:ln w="19050" algn="ctr">
                <a:solidFill>
                  <a:srgbClr val="C00000"/>
                </a:solidFill>
                <a:prstDash val="dash"/>
                <a:miter lim="800000"/>
                <a:headEnd/>
                <a:tailEnd/>
              </a:ln>
            </p:spPr>
            <p:txBody>
              <a:bodyPr lIns="105600" tIns="52800" rIns="105600" bIns="52800" rtlCol="0" anchor="ctr">
                <a:noAutofit/>
              </a:bodyPr>
              <a:lstStyle/>
              <a:p>
                <a:pPr algn="ctr" defTabSz="1219170" fontAlgn="ctr">
                  <a:spcBef>
                    <a:spcPts val="0"/>
                  </a:spcBef>
                  <a:spcAft>
                    <a:spcPts val="0"/>
                  </a:spcAft>
                  <a:defRPr/>
                </a:pPr>
                <a:endParaRPr lang="en-US" altLang="zh-CN" sz="2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文本框 21"/>
              <p:cNvSpPr txBox="1"/>
              <p:nvPr/>
            </p:nvSpPr>
            <p:spPr>
              <a:xfrm>
                <a:off x="1634216" y="4040086"/>
                <a:ext cx="1076142" cy="417480"/>
              </a:xfrm>
              <a:prstGeom prst="rect">
                <a:avLst/>
              </a:prstGeom>
              <a:solidFill>
                <a:schemeClr val="bg1"/>
              </a:solidFill>
              <a:ln>
                <a:solidFill>
                  <a:schemeClr val="tx1"/>
                </a:solidFill>
              </a:ln>
            </p:spPr>
            <p:txBody>
              <a:bodyPr wrap="square" lIns="0" tIns="0" rIns="0" bIns="0" rtlCol="0">
                <a:spAutoFit/>
              </a:bodyPr>
              <a:lstStyle/>
              <a:p>
                <a:pPr algn="ctr" fontAlgn="ctr"/>
                <a:r>
                  <a:rPr lang="en-US" sz="1600" b="1" u="none" dirty="0">
                    <a:solidFill>
                      <a:srgbClr val="C7000B"/>
                    </a:solidFill>
                    <a:latin typeface="Huawei Sans" panose="020C0503030203020204" pitchFamily="34" charset="0"/>
                  </a:rPr>
                  <a:t>Scenario-based entry</a:t>
                </a:r>
              </a:p>
            </p:txBody>
          </p:sp>
        </p:grpSp>
        <p:sp>
          <p:nvSpPr>
            <p:cNvPr id="7" name="矩形 6"/>
            <p:cNvSpPr/>
            <p:nvPr/>
          </p:nvSpPr>
          <p:spPr bwMode="auto">
            <a:xfrm>
              <a:off x="3055040" y="2155702"/>
              <a:ext cx="709262" cy="179326"/>
            </a:xfrm>
            <a:prstGeom prst="rect">
              <a:avLst/>
            </a:prstGeom>
            <a:solidFill>
              <a:srgbClr val="FFFFFF">
                <a:alpha val="15000"/>
              </a:srgbClr>
            </a:solidFill>
            <a:ln w="19050" algn="ctr">
              <a:solidFill>
                <a:srgbClr val="C00000"/>
              </a:solidFill>
              <a:prstDash val="dash"/>
              <a:miter lim="800000"/>
              <a:headEnd/>
              <a:tailEnd/>
            </a:ln>
          </p:spPr>
          <p:txBody>
            <a:bodyPr lIns="105600" tIns="52800" rIns="105600" bIns="52800" rtlCol="0" anchor="ctr">
              <a:noAutofit/>
            </a:bodyPr>
            <a:lstStyle/>
            <a:p>
              <a:pPr algn="ctr" defTabSz="1219170" fontAlgn="ctr">
                <a:spcBef>
                  <a:spcPts val="0"/>
                </a:spcBef>
                <a:spcAft>
                  <a:spcPts val="0"/>
                </a:spcAft>
                <a:defRPr/>
              </a:pPr>
              <a:endParaRPr lang="en-US" altLang="zh-CN" sz="24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文本框 7"/>
            <p:cNvSpPr txBox="1"/>
            <p:nvPr/>
          </p:nvSpPr>
          <p:spPr>
            <a:xfrm>
              <a:off x="1886312" y="2580837"/>
              <a:ext cx="828091" cy="246221"/>
            </a:xfrm>
            <a:prstGeom prst="rect">
              <a:avLst/>
            </a:prstGeom>
            <a:solidFill>
              <a:schemeClr val="bg1"/>
            </a:solidFill>
            <a:ln>
              <a:solidFill>
                <a:schemeClr val="tx1"/>
              </a:solidFill>
            </a:ln>
          </p:spPr>
          <p:txBody>
            <a:bodyPr wrap="square" lIns="0" tIns="0" rIns="0" bIns="0" rtlCol="0">
              <a:spAutoFit/>
            </a:bodyPr>
            <a:lstStyle/>
            <a:p>
              <a:pPr algn="ctr" fontAlgn="ctr"/>
              <a:r>
                <a:rPr lang="en-US" sz="1600" b="1" u="none" dirty="0">
                  <a:solidFill>
                    <a:srgbClr val="C7000B"/>
                  </a:solidFill>
                  <a:latin typeface="Huawei Sans" panose="020C0503030203020204" pitchFamily="34" charset="0"/>
                </a:rPr>
                <a:t>Device</a:t>
              </a:r>
            </a:p>
          </p:txBody>
        </p:sp>
        <p:cxnSp>
          <p:nvCxnSpPr>
            <p:cNvPr id="9" name="肘形连接符 8"/>
            <p:cNvCxnSpPr>
              <a:cxnSpLocks/>
              <a:stCxn id="7" idx="1"/>
              <a:endCxn id="8" idx="3"/>
            </p:cNvCxnSpPr>
            <p:nvPr/>
          </p:nvCxnSpPr>
          <p:spPr>
            <a:xfrm rot="10800000" flipV="1">
              <a:off x="2714404" y="2245364"/>
              <a:ext cx="340637" cy="458583"/>
            </a:xfrm>
            <a:prstGeom prst="bentConnector3">
              <a:avLst>
                <a:gd name="adj1" fmla="val 50000"/>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115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Introduction to DME Storage</a:t>
            </a:r>
          </a:p>
        </p:txBody>
      </p:sp>
      <p:grpSp>
        <p:nvGrpSpPr>
          <p:cNvPr id="5" name="组合 4"/>
          <p:cNvGrpSpPr/>
          <p:nvPr/>
        </p:nvGrpSpPr>
        <p:grpSpPr>
          <a:xfrm>
            <a:off x="455612" y="1008129"/>
            <a:ext cx="11293477" cy="5151636"/>
            <a:chOff x="890250" y="1271652"/>
            <a:chExt cx="10406400" cy="5151636"/>
          </a:xfrm>
        </p:grpSpPr>
        <p:sp>
          <p:nvSpPr>
            <p:cNvPr id="6" name="Rectangle 31"/>
            <p:cNvSpPr/>
            <p:nvPr/>
          </p:nvSpPr>
          <p:spPr>
            <a:xfrm>
              <a:off x="890251" y="4947852"/>
              <a:ext cx="10393095" cy="256081"/>
            </a:xfrm>
            <a:prstGeom prst="rect">
              <a:avLst/>
            </a:prstGeom>
            <a:solidFill>
              <a:srgbClr val="33CCCC"/>
            </a:solidFill>
            <a:ln w="12700" cap="flat" cmpd="sng" algn="ctr">
              <a:noFill/>
              <a:prstDash val="solid"/>
              <a:miter lim="800000"/>
            </a:ln>
            <a:effectLst/>
          </p:spPr>
          <p:txBody>
            <a:bodyPr rtlCol="0" anchor="ctr"/>
            <a:lstStyle/>
            <a:p>
              <a:pPr algn="ctr" defTabSz="914400" fontAlgn="ctr"/>
              <a:r>
                <a:rPr lang="en-US" sz="1400" b="1" u="none" dirty="0">
                  <a:solidFill>
                    <a:schemeClr val="bg2"/>
                  </a:solidFill>
                  <a:latin typeface="Huawei Sans" panose="020C0503030203020204" pitchFamily="34" charset="0"/>
                </a:rPr>
                <a:t>Open southbound API</a:t>
              </a:r>
              <a:endParaRPr lang="en-US" sz="1400" b="1"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 name="Up-Down Arrow 20"/>
            <p:cNvSpPr/>
            <p:nvPr/>
          </p:nvSpPr>
          <p:spPr>
            <a:xfrm>
              <a:off x="2937341" y="5164056"/>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 name="Up-Down Arrow 20"/>
            <p:cNvSpPr/>
            <p:nvPr/>
          </p:nvSpPr>
          <p:spPr>
            <a:xfrm>
              <a:off x="8607542" y="5170815"/>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9" name="矩形 8"/>
            <p:cNvSpPr/>
            <p:nvPr/>
          </p:nvSpPr>
          <p:spPr bwMode="auto">
            <a:xfrm>
              <a:off x="890251" y="2457177"/>
              <a:ext cx="10393095" cy="2476713"/>
            </a:xfrm>
            <a:prstGeom prst="rect">
              <a:avLst/>
            </a:prstGeom>
            <a:solidFill>
              <a:srgbClr val="FFFFFF"/>
            </a:solidFill>
            <a:ln w="12700" cap="flat" cmpd="sng" algn="ctr">
              <a:solidFill>
                <a:srgbClr val="1D1D1A">
                  <a:lumMod val="50000"/>
                  <a:lumOff val="50000"/>
                </a:srgbClr>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ctr"/>
              <a:endParaRPr lang="en-US" sz="14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10" name="组合 9"/>
            <p:cNvGrpSpPr/>
            <p:nvPr/>
          </p:nvGrpSpPr>
          <p:grpSpPr>
            <a:xfrm>
              <a:off x="1831998" y="2562848"/>
              <a:ext cx="1144614" cy="616578"/>
              <a:chOff x="1535061" y="3031045"/>
              <a:chExt cx="807283" cy="616578"/>
            </a:xfrm>
            <a:solidFill>
              <a:srgbClr val="0070C0"/>
            </a:solidFill>
          </p:grpSpPr>
          <p:sp>
            <p:nvSpPr>
              <p:cNvPr id="66" name="六边形 3"/>
              <p:cNvSpPr>
                <a:spLocks noChangeAspect="1"/>
              </p:cNvSpPr>
              <p:nvPr/>
            </p:nvSpPr>
            <p:spPr>
              <a:xfrm>
                <a:off x="1535061" y="3031045"/>
                <a:ext cx="807283" cy="616578"/>
              </a:xfrm>
              <a:prstGeom prst="hexagon">
                <a:avLst/>
              </a:prstGeom>
              <a:grp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7" name="矩形 12"/>
              <p:cNvSpPr/>
              <p:nvPr/>
            </p:nvSpPr>
            <p:spPr>
              <a:xfrm>
                <a:off x="1640649" y="3186038"/>
                <a:ext cx="594911" cy="276999"/>
              </a:xfrm>
              <a:prstGeom prst="rect">
                <a:avLst/>
              </a:prstGeom>
              <a:noFill/>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1" u="none" dirty="0">
                    <a:solidFill>
                      <a:schemeClr val="bg2"/>
                    </a:solidFill>
                    <a:latin typeface="Huawei Sans" panose="020C0503030203020204" pitchFamily="34" charset="0"/>
                  </a:rPr>
                  <a:t>Planning</a:t>
                </a:r>
                <a:endParaRPr kumimoji="0" lang="en-US" altLang="zh-CN" sz="1000" b="1"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sp>
          <p:nvSpPr>
            <p:cNvPr id="11" name="AutoShape 4"/>
            <p:cNvSpPr>
              <a:spLocks noChangeArrowheads="1"/>
            </p:cNvSpPr>
            <p:nvPr/>
          </p:nvSpPr>
          <p:spPr bwMode="gray">
            <a:xfrm>
              <a:off x="3440271" y="2753086"/>
              <a:ext cx="382574" cy="261610"/>
            </a:xfrm>
            <a:prstGeom prst="rightArrow">
              <a:avLst>
                <a:gd name="adj1" fmla="val 54375"/>
                <a:gd name="adj2" fmla="val 43660"/>
              </a:avLst>
            </a:prstGeom>
            <a:solidFill>
              <a:srgbClr val="0070C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12" name="组合 11"/>
            <p:cNvGrpSpPr/>
            <p:nvPr/>
          </p:nvGrpSpPr>
          <p:grpSpPr>
            <a:xfrm>
              <a:off x="4320181" y="2570173"/>
              <a:ext cx="1160363" cy="616578"/>
              <a:chOff x="3115155" y="3038370"/>
              <a:chExt cx="818391" cy="616578"/>
            </a:xfrm>
            <a:solidFill>
              <a:srgbClr val="0070C0"/>
            </a:solidFill>
          </p:grpSpPr>
          <p:sp>
            <p:nvSpPr>
              <p:cNvPr id="64" name="六边形 3"/>
              <p:cNvSpPr>
                <a:spLocks noChangeAspect="1"/>
              </p:cNvSpPr>
              <p:nvPr/>
            </p:nvSpPr>
            <p:spPr>
              <a:xfrm>
                <a:off x="3126262" y="3038370"/>
                <a:ext cx="807284" cy="616578"/>
              </a:xfrm>
              <a:prstGeom prst="hexagon">
                <a:avLst/>
              </a:prstGeom>
              <a:grp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5" name="矩形 12"/>
              <p:cNvSpPr/>
              <p:nvPr/>
            </p:nvSpPr>
            <p:spPr>
              <a:xfrm>
                <a:off x="3115155" y="3186038"/>
                <a:ext cx="797285" cy="276999"/>
              </a:xfrm>
              <a:prstGeom prst="rect">
                <a:avLst/>
              </a:prstGeom>
              <a:noFill/>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1" u="none" dirty="0">
                    <a:solidFill>
                      <a:schemeClr val="bg2"/>
                    </a:solidFill>
                    <a:latin typeface="Huawei Sans" panose="020C0503030203020204" pitchFamily="34" charset="0"/>
                  </a:rPr>
                  <a:t>Construction</a:t>
                </a:r>
              </a:p>
            </p:txBody>
          </p:sp>
        </p:grpSp>
        <p:grpSp>
          <p:nvGrpSpPr>
            <p:cNvPr id="13" name="组合 12"/>
            <p:cNvGrpSpPr/>
            <p:nvPr/>
          </p:nvGrpSpPr>
          <p:grpSpPr>
            <a:xfrm>
              <a:off x="6690650" y="2570173"/>
              <a:ext cx="1144615" cy="616578"/>
              <a:chOff x="3126261" y="3038370"/>
              <a:chExt cx="807284" cy="616578"/>
            </a:xfrm>
            <a:solidFill>
              <a:srgbClr val="0070C0"/>
            </a:solidFill>
          </p:grpSpPr>
          <p:sp>
            <p:nvSpPr>
              <p:cNvPr id="62" name="六边形 3"/>
              <p:cNvSpPr>
                <a:spLocks noChangeAspect="1"/>
              </p:cNvSpPr>
              <p:nvPr/>
            </p:nvSpPr>
            <p:spPr>
              <a:xfrm>
                <a:off x="3126261" y="3038370"/>
                <a:ext cx="807284" cy="616578"/>
              </a:xfrm>
              <a:prstGeom prst="hexagon">
                <a:avLst/>
              </a:prstGeom>
              <a:grp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3" name="矩形 12"/>
              <p:cNvSpPr/>
              <p:nvPr/>
            </p:nvSpPr>
            <p:spPr>
              <a:xfrm>
                <a:off x="3311309" y="3186038"/>
                <a:ext cx="404973" cy="276999"/>
              </a:xfrm>
              <a:prstGeom prst="rect">
                <a:avLst/>
              </a:prstGeom>
              <a:noFill/>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1" u="none" dirty="0">
                    <a:solidFill>
                      <a:schemeClr val="bg2"/>
                    </a:solidFill>
                    <a:latin typeface="Huawei Sans" panose="020C0503030203020204" pitchFamily="34" charset="0"/>
                  </a:rPr>
                  <a:t>O&amp;M</a:t>
                </a:r>
              </a:p>
            </p:txBody>
          </p:sp>
        </p:grpSp>
        <p:sp>
          <p:nvSpPr>
            <p:cNvPr id="14" name="AutoShape 4"/>
            <p:cNvSpPr>
              <a:spLocks noChangeArrowheads="1"/>
            </p:cNvSpPr>
            <p:nvPr/>
          </p:nvSpPr>
          <p:spPr bwMode="gray">
            <a:xfrm>
              <a:off x="6010363" y="2753086"/>
              <a:ext cx="382574" cy="261610"/>
            </a:xfrm>
            <a:prstGeom prst="rightArrow">
              <a:avLst>
                <a:gd name="adj1" fmla="val 54375"/>
                <a:gd name="adj2" fmla="val 43660"/>
              </a:avLst>
            </a:prstGeom>
            <a:solidFill>
              <a:srgbClr val="0070C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15" name="组合 14"/>
            <p:cNvGrpSpPr/>
            <p:nvPr/>
          </p:nvGrpSpPr>
          <p:grpSpPr>
            <a:xfrm>
              <a:off x="9271167" y="2559775"/>
              <a:ext cx="1160895" cy="616578"/>
              <a:chOff x="3285508" y="3038370"/>
              <a:chExt cx="818766" cy="616578"/>
            </a:xfrm>
            <a:solidFill>
              <a:srgbClr val="0070C0"/>
            </a:solidFill>
          </p:grpSpPr>
          <p:sp>
            <p:nvSpPr>
              <p:cNvPr id="60" name="六边形 3"/>
              <p:cNvSpPr>
                <a:spLocks noChangeAspect="1"/>
              </p:cNvSpPr>
              <p:nvPr/>
            </p:nvSpPr>
            <p:spPr>
              <a:xfrm>
                <a:off x="3287202" y="3038370"/>
                <a:ext cx="807283" cy="616578"/>
              </a:xfrm>
              <a:prstGeom prst="hexagon">
                <a:avLst/>
              </a:prstGeom>
              <a:grp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1" name="矩形 12"/>
              <p:cNvSpPr/>
              <p:nvPr/>
            </p:nvSpPr>
            <p:spPr>
              <a:xfrm>
                <a:off x="3285508" y="3196436"/>
                <a:ext cx="818766" cy="276999"/>
              </a:xfrm>
              <a:prstGeom prst="rect">
                <a:avLst/>
              </a:prstGeom>
              <a:noFill/>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200" b="1" u="none" dirty="0">
                    <a:solidFill>
                      <a:schemeClr val="bg2"/>
                    </a:solidFill>
                    <a:latin typeface="Huawei Sans" panose="020C0503030203020204" pitchFamily="34" charset="0"/>
                  </a:rPr>
                  <a:t>Optimization</a:t>
                </a:r>
              </a:p>
            </p:txBody>
          </p:sp>
        </p:grpSp>
        <p:sp>
          <p:nvSpPr>
            <p:cNvPr id="16" name="AutoShape 4"/>
            <p:cNvSpPr>
              <a:spLocks noChangeArrowheads="1"/>
            </p:cNvSpPr>
            <p:nvPr/>
          </p:nvSpPr>
          <p:spPr bwMode="gray">
            <a:xfrm>
              <a:off x="8473230" y="2753086"/>
              <a:ext cx="382574" cy="261610"/>
            </a:xfrm>
            <a:prstGeom prst="rightArrow">
              <a:avLst>
                <a:gd name="adj1" fmla="val 54375"/>
                <a:gd name="adj2" fmla="val 43660"/>
              </a:avLst>
            </a:prstGeom>
            <a:solidFill>
              <a:srgbClr val="0070C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solidFill>
                  <a:schemeClr val="bg2"/>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17" name="图片 16"/>
            <p:cNvPicPr>
              <a:picLocks noChangeAspect="1"/>
            </p:cNvPicPr>
            <p:nvPr/>
          </p:nvPicPr>
          <p:blipFill>
            <a:blip r:embed="rId3"/>
            <a:stretch>
              <a:fillRect/>
            </a:stretch>
          </p:blipFill>
          <p:spPr>
            <a:xfrm>
              <a:off x="1597238" y="4068840"/>
              <a:ext cx="1541477" cy="518884"/>
            </a:xfrm>
            <a:prstGeom prst="rect">
              <a:avLst/>
            </a:prstGeom>
            <a:ln>
              <a:noFill/>
            </a:ln>
            <a:effectLst>
              <a:outerShdw blurRad="190500" algn="tl" rotWithShape="0">
                <a:srgbClr val="000000">
                  <a:alpha val="70000"/>
                </a:srgbClr>
              </a:outerShdw>
            </a:effectLst>
          </p:spPr>
        </p:pic>
        <p:sp>
          <p:nvSpPr>
            <p:cNvPr id="18" name="流程图: 磁盘 95"/>
            <p:cNvSpPr/>
            <p:nvPr/>
          </p:nvSpPr>
          <p:spPr bwMode="auto">
            <a:xfrm>
              <a:off x="1361440" y="4526882"/>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r>
                <a:rPr lang="en-US" sz="1200" u="none" dirty="0">
                  <a:solidFill>
                    <a:schemeClr val="bg2"/>
                  </a:solidFill>
                  <a:latin typeface="Huawei Sans" panose="020C0503030203020204" pitchFamily="34" charset="0"/>
                </a:rPr>
                <a:t>Gold</a:t>
              </a:r>
              <a:endParaRPr lang="en-US" altLang="zh-CN" sz="9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9" name="流程图: 磁盘 95"/>
            <p:cNvSpPr/>
            <p:nvPr/>
          </p:nvSpPr>
          <p:spPr bwMode="auto">
            <a:xfrm>
              <a:off x="2117002" y="4526882"/>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r>
                <a:rPr lang="en-US" sz="1200" u="none" dirty="0">
                  <a:solidFill>
                    <a:schemeClr val="bg2"/>
                  </a:solidFill>
                  <a:latin typeface="Huawei Sans" panose="020C0503030203020204" pitchFamily="34" charset="0"/>
                </a:rPr>
                <a:t>Silver</a:t>
              </a:r>
              <a:endParaRPr lang="en-US" altLang="zh-CN" sz="12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0" name="流程图: 磁盘 95"/>
            <p:cNvSpPr/>
            <p:nvPr/>
          </p:nvSpPr>
          <p:spPr bwMode="auto">
            <a:xfrm>
              <a:off x="2878966" y="4530228"/>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r>
                <a:rPr lang="en-US" sz="1200" u="none" dirty="0">
                  <a:solidFill>
                    <a:schemeClr val="bg2"/>
                  </a:solidFill>
                  <a:latin typeface="Huawei Sans" panose="020C0503030203020204" pitchFamily="34" charset="0"/>
                </a:rPr>
                <a:t>Bronze</a:t>
              </a:r>
              <a:endParaRPr lang="en-US" altLang="zh-CN" sz="12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1" name="Text Box 9"/>
            <p:cNvSpPr txBox="1">
              <a:spLocks noChangeArrowheads="1"/>
            </p:cNvSpPr>
            <p:nvPr/>
          </p:nvSpPr>
          <p:spPr bwMode="gray">
            <a:xfrm>
              <a:off x="1468989" y="3253634"/>
              <a:ext cx="1710911" cy="738664"/>
            </a:xfrm>
            <a:prstGeom prst="rect">
              <a:avLst/>
            </a:prstGeom>
            <a:noFill/>
            <a:ln w="9525" algn="ctr">
              <a:noFill/>
              <a:miter lim="800000"/>
              <a:headEnd/>
              <a:tailEnd/>
            </a:ln>
          </p:spPr>
          <p:txBody>
            <a:bodyPr wrap="square" lIns="0" tIns="0" rIns="0" bIns="0">
              <a:spAutoFit/>
            </a:bodyPr>
            <a:lstStyle/>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SLA-based pooling and integration</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Intelligent planning and automatic pooling</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22" name="Picture 2" descr="Image result for task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853" y="4053715"/>
              <a:ext cx="526771" cy="3715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icon stor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8689" y="4539875"/>
              <a:ext cx="313230" cy="2209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Image result for server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930" y="4569977"/>
              <a:ext cx="304674" cy="2148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Image result for network switch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5747" y="4520622"/>
              <a:ext cx="425000" cy="299748"/>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4012637" y="4488018"/>
              <a:ext cx="1655881" cy="322837"/>
            </a:xfrm>
            <a:prstGeom prst="round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Text Box 9"/>
            <p:cNvSpPr txBox="1">
              <a:spLocks noChangeArrowheads="1"/>
            </p:cNvSpPr>
            <p:nvPr/>
          </p:nvSpPr>
          <p:spPr bwMode="gray">
            <a:xfrm>
              <a:off x="4252405" y="3179426"/>
              <a:ext cx="1258025" cy="738664"/>
            </a:xfrm>
            <a:prstGeom prst="rect">
              <a:avLst/>
            </a:prstGeom>
            <a:noFill/>
            <a:ln w="9525" algn="ctr">
              <a:noFill/>
              <a:miter lim="800000"/>
              <a:headEnd/>
              <a:tailEnd/>
            </a:ln>
          </p:spPr>
          <p:txBody>
            <a:bodyPr wrap="square" lIns="0" tIns="0" rIns="0" bIns="0">
              <a:spAutoFit/>
            </a:bodyPr>
            <a:lstStyle/>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Flexible automation modes</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buClr>
                  <a:srgbClr val="F8E5B9"/>
                </a:buClr>
                <a:buSzPct val="50000"/>
                <a:buFont typeface="Wingdings" pitchFamily="2" charset="2"/>
                <a:buNone/>
              </a:pPr>
              <a:r>
                <a:rPr lang="en-US" sz="1200" u="none" dirty="0" err="1">
                  <a:solidFill>
                    <a:srgbClr val="1D1D1A">
                      <a:lumMod val="75000"/>
                      <a:lumOff val="25000"/>
                    </a:srgbClr>
                  </a:solidFill>
                  <a:latin typeface="Huawei Sans" panose="020C0503030203020204" pitchFamily="34" charset="0"/>
                </a:rPr>
                <a:t>Orchestratable</a:t>
              </a:r>
              <a:r>
                <a:rPr lang="en-US" sz="1200" u="none" dirty="0">
                  <a:solidFill>
                    <a:srgbClr val="1D1D1A">
                      <a:lumMod val="75000"/>
                      <a:lumOff val="25000"/>
                    </a:srgbClr>
                  </a:solidFill>
                  <a:latin typeface="Huawei Sans" panose="020C0503030203020204" pitchFamily="34" charset="0"/>
                </a:rPr>
                <a:t> scheduled tasks</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28" name="Picture 22" descr="Related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9264" y="4041029"/>
              <a:ext cx="1754321" cy="779341"/>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9"/>
            <p:cNvSpPr txBox="1">
              <a:spLocks noChangeArrowheads="1"/>
            </p:cNvSpPr>
            <p:nvPr/>
          </p:nvSpPr>
          <p:spPr bwMode="gray">
            <a:xfrm>
              <a:off x="6422096" y="3253634"/>
              <a:ext cx="1743926" cy="738664"/>
            </a:xfrm>
            <a:prstGeom prst="rect">
              <a:avLst/>
            </a:prstGeom>
            <a:noFill/>
            <a:ln w="9525" algn="ctr">
              <a:noFill/>
              <a:miter lim="800000"/>
              <a:headEnd/>
              <a:tailEnd/>
            </a:ln>
          </p:spPr>
          <p:txBody>
            <a:bodyPr wrap="square" lIns="0" tIns="0" rIns="0" bIns="0">
              <a:spAutoFit/>
            </a:bodyPr>
            <a:lstStyle/>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Automatic identification and proactive prevention</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Automatic analysis and quick locating</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0" name="流程图: 磁盘 95"/>
            <p:cNvSpPr/>
            <p:nvPr/>
          </p:nvSpPr>
          <p:spPr bwMode="auto">
            <a:xfrm>
              <a:off x="8958896" y="4227727"/>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r>
                <a:rPr lang="en-US" sz="1200" u="none" dirty="0">
                  <a:solidFill>
                    <a:schemeClr val="bg2"/>
                  </a:solidFill>
                  <a:latin typeface="Huawei Sans" panose="020C0503030203020204" pitchFamily="34" charset="0"/>
                </a:rPr>
                <a:t>Gold</a:t>
              </a:r>
              <a:endParaRPr lang="en-US" altLang="zh-CN" sz="9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1" name="流程图: 磁盘 95"/>
            <p:cNvSpPr/>
            <p:nvPr/>
          </p:nvSpPr>
          <p:spPr bwMode="auto">
            <a:xfrm>
              <a:off x="9714458" y="4227727"/>
              <a:ext cx="584224" cy="287228"/>
            </a:xfrm>
            <a:prstGeom prst="flowChartMagneticDisk">
              <a:avLst/>
            </a:prstGeom>
            <a:solidFill>
              <a:srgbClr val="00B0F0">
                <a:alpha val="50000"/>
              </a:srgbClr>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r>
                <a:rPr lang="en-US" sz="1200" u="none" dirty="0">
                  <a:solidFill>
                    <a:schemeClr val="bg2"/>
                  </a:solidFill>
                  <a:latin typeface="Huawei Sans" panose="020C0503030203020204" pitchFamily="34" charset="0"/>
                </a:rPr>
                <a:t>Silver</a:t>
              </a:r>
              <a:endParaRPr lang="en-US" altLang="zh-CN" sz="12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2" name="Text Box 9"/>
            <p:cNvSpPr txBox="1">
              <a:spLocks noChangeArrowheads="1"/>
            </p:cNvSpPr>
            <p:nvPr/>
          </p:nvSpPr>
          <p:spPr bwMode="gray">
            <a:xfrm>
              <a:off x="8797545" y="3253634"/>
              <a:ext cx="2092748" cy="738664"/>
            </a:xfrm>
            <a:prstGeom prst="rect">
              <a:avLst/>
            </a:prstGeom>
            <a:noFill/>
            <a:ln w="9525" algn="ctr">
              <a:noFill/>
              <a:miter lim="800000"/>
              <a:headEnd/>
              <a:tailEnd/>
            </a:ln>
          </p:spPr>
          <p:txBody>
            <a:bodyPr wrap="square" lIns="0" tIns="0" rIns="0" bIns="0">
              <a:spAutoFit/>
            </a:bodyPr>
            <a:lstStyle/>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Multi-dimensional analysis and optimization suggestions</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algn="ctr" fontAlgn="ctr">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One-click change and autonomous driving</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cxnSp>
          <p:nvCxnSpPr>
            <p:cNvPr id="33" name="曲线连接符 32"/>
            <p:cNvCxnSpPr>
              <a:stCxn id="30" idx="1"/>
              <a:endCxn id="31" idx="1"/>
            </p:cNvCxnSpPr>
            <p:nvPr/>
          </p:nvCxnSpPr>
          <p:spPr>
            <a:xfrm rot="5400000" flipH="1" flipV="1">
              <a:off x="9631443" y="3849946"/>
              <a:ext cx="12700" cy="755562"/>
            </a:xfrm>
            <a:prstGeom prst="curvedConnector3">
              <a:avLst>
                <a:gd name="adj1" fmla="val 1164709"/>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流程图: 磁盘 95"/>
            <p:cNvSpPr/>
            <p:nvPr/>
          </p:nvSpPr>
          <p:spPr bwMode="auto">
            <a:xfrm>
              <a:off x="8855572" y="4669959"/>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endParaRPr lang="en-US" altLang="zh-CN" sz="9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5" name="流程图: 磁盘 95"/>
            <p:cNvSpPr/>
            <p:nvPr/>
          </p:nvSpPr>
          <p:spPr bwMode="auto">
            <a:xfrm>
              <a:off x="9476716" y="4674321"/>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endParaRPr lang="en-US" altLang="zh-CN" sz="9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6" name="流程图: 磁盘 95"/>
            <p:cNvSpPr/>
            <p:nvPr/>
          </p:nvSpPr>
          <p:spPr bwMode="auto">
            <a:xfrm>
              <a:off x="10099860" y="4661505"/>
              <a:ext cx="292113" cy="140147"/>
            </a:xfrm>
            <a:prstGeom prst="flowChartMagneticDisk">
              <a:avLst/>
            </a:prstGeom>
            <a:solidFill>
              <a:srgbClr val="C1E8F4"/>
            </a:solidFill>
            <a:ln w="12700" cap="flat" cmpd="sng" algn="ctr">
              <a:solidFill>
                <a:srgbClr val="FFFFFF"/>
              </a:solidFill>
              <a:prstDash val="sysDot"/>
            </a:ln>
            <a:effectLst/>
            <a:extLst/>
          </p:spPr>
          <p:txBody>
            <a:bodyPr vert="horz" wrap="square" lIns="36000" tIns="36000" rIns="36000" bIns="36000" numCol="1" rtlCol="0" anchor="ctr" anchorCtr="0" compatLnSpc="1">
              <a:prstTxWarp prst="textNoShape">
                <a:avLst/>
              </a:prstTxWarp>
            </a:bodyPr>
            <a:lstStyle/>
            <a:p>
              <a:pPr algn="ctr" defTabSz="914277" eaLnBrk="0" fontAlgn="ctr" hangingPunct="0">
                <a:defRPr/>
              </a:pPr>
              <a:endParaRPr lang="en-US" altLang="zh-CN" sz="900"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7" name="等腰三角形 36"/>
            <p:cNvSpPr/>
            <p:nvPr/>
          </p:nvSpPr>
          <p:spPr>
            <a:xfrm>
              <a:off x="9035304" y="4534361"/>
              <a:ext cx="1210613" cy="106108"/>
            </a:xfrm>
            <a:prstGeom prst="triangl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左右箭头 37"/>
            <p:cNvSpPr/>
            <p:nvPr/>
          </p:nvSpPr>
          <p:spPr>
            <a:xfrm>
              <a:off x="9207853" y="4704345"/>
              <a:ext cx="204172" cy="80510"/>
            </a:xfrm>
            <a:prstGeom prst="lef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左右箭头 38"/>
            <p:cNvSpPr/>
            <p:nvPr/>
          </p:nvSpPr>
          <p:spPr>
            <a:xfrm>
              <a:off x="9843387" y="4704346"/>
              <a:ext cx="204172" cy="80510"/>
            </a:xfrm>
            <a:prstGeom prst="lef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ectangle 31"/>
            <p:cNvSpPr/>
            <p:nvPr/>
          </p:nvSpPr>
          <p:spPr>
            <a:xfrm>
              <a:off x="890250" y="2196388"/>
              <a:ext cx="10406399" cy="256081"/>
            </a:xfrm>
            <a:prstGeom prst="rect">
              <a:avLst/>
            </a:prstGeom>
            <a:solidFill>
              <a:srgbClr val="33CCCC"/>
            </a:solidFill>
            <a:ln w="12700" cap="flat" cmpd="sng" algn="ctr">
              <a:noFill/>
              <a:prstDash val="solid"/>
              <a:miter lim="800000"/>
            </a:ln>
            <a:effectLst/>
          </p:spPr>
          <p:txBody>
            <a:bodyPr rtlCol="0" anchor="ctr"/>
            <a:lstStyle/>
            <a:p>
              <a:pPr algn="ctr" defTabSz="914400" fontAlgn="ctr"/>
              <a:r>
                <a:rPr lang="en-US" sz="1400" b="1" u="none" dirty="0">
                  <a:solidFill>
                    <a:schemeClr val="bg2"/>
                  </a:solidFill>
                  <a:latin typeface="Huawei Sans" panose="020C0503030203020204" pitchFamily="34" charset="0"/>
                </a:rPr>
                <a:t>Open northbound API</a:t>
              </a:r>
              <a:endParaRPr lang="en-US" sz="1400" b="1" kern="0" dirty="0">
                <a:solidFill>
                  <a:schemeClr val="bg2"/>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1" name="Rectangle 8"/>
            <p:cNvSpPr/>
            <p:nvPr/>
          </p:nvSpPr>
          <p:spPr>
            <a:xfrm>
              <a:off x="890250"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1D1D1A">
                      <a:lumMod val="75000"/>
                      <a:lumOff val="25000"/>
                    </a:srgbClr>
                  </a:solidFill>
                  <a:latin typeface="Huawei Sans" panose="020C0503030203020204" pitchFamily="34" charset="0"/>
                </a:rPr>
                <a:t>Automation platform</a:t>
              </a:r>
              <a:endParaRPr kumimoji="0" lang="en-US" sz="14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2" name="Rectangle 8"/>
            <p:cNvSpPr/>
            <p:nvPr/>
          </p:nvSpPr>
          <p:spPr>
            <a:xfrm>
              <a:off x="4434556"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u="none" dirty="0">
                  <a:solidFill>
                    <a:srgbClr val="1D1D1A">
                      <a:lumMod val="75000"/>
                      <a:lumOff val="25000"/>
                    </a:srgbClr>
                  </a:solidFill>
                  <a:latin typeface="Huawei Sans" panose="020C0503030203020204" pitchFamily="34" charset="0"/>
                </a:rPr>
                <a:t>Monitoring platform</a:t>
              </a:r>
              <a:endParaRPr kumimoji="0" lang="en-US" sz="14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3" name="Rectangle 8"/>
            <p:cNvSpPr/>
            <p:nvPr/>
          </p:nvSpPr>
          <p:spPr>
            <a:xfrm>
              <a:off x="7978862" y="1636198"/>
              <a:ext cx="3317788"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0" u="none" dirty="0">
                  <a:solidFill>
                    <a:srgbClr val="1D1D1A">
                      <a:lumMod val="75000"/>
                      <a:lumOff val="25000"/>
                    </a:srgbClr>
                  </a:solidFill>
                  <a:latin typeface="Huawei Sans" panose="020C0503030203020204" pitchFamily="34" charset="0"/>
                </a:rPr>
                <a:t>Report platform</a:t>
              </a:r>
              <a:endParaRPr kumimoji="0" lang="en-US" sz="14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4" name="Rectangle 11"/>
            <p:cNvSpPr/>
            <p:nvPr/>
          </p:nvSpPr>
          <p:spPr>
            <a:xfrm>
              <a:off x="890250" y="1271652"/>
              <a:ext cx="10406399" cy="288000"/>
            </a:xfrm>
            <a:prstGeom prst="rect">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u="none" dirty="0">
                  <a:solidFill>
                    <a:srgbClr val="1D1D1A">
                      <a:lumMod val="75000"/>
                      <a:lumOff val="25000"/>
                    </a:srgbClr>
                  </a:solidFill>
                  <a:latin typeface="Huawei Sans" panose="020C0503030203020204" pitchFamily="34" charset="0"/>
                </a:rPr>
                <a:t>ITSM</a:t>
              </a:r>
              <a:endParaRPr kumimoji="0" lang="en-US" sz="14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5" name="Up-Down Arrow 20"/>
            <p:cNvSpPr/>
            <p:nvPr/>
          </p:nvSpPr>
          <p:spPr>
            <a:xfrm>
              <a:off x="2424608" y="19011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6" name="Up-Down Arrow 20"/>
            <p:cNvSpPr/>
            <p:nvPr/>
          </p:nvSpPr>
          <p:spPr>
            <a:xfrm>
              <a:off x="5979986" y="19011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7" name="Up-Down Arrow 20"/>
            <p:cNvSpPr/>
            <p:nvPr/>
          </p:nvSpPr>
          <p:spPr>
            <a:xfrm>
              <a:off x="9535364" y="1891521"/>
              <a:ext cx="215999" cy="324000"/>
            </a:xfrm>
            <a:prstGeom prst="upDownArrow">
              <a:avLst/>
            </a:prstGeom>
            <a:solidFill>
              <a:srgbClr val="FFFFFF"/>
            </a:solidFill>
            <a:ln w="12700" cap="flat" cmpd="sng" algn="ctr">
              <a:solidFill>
                <a:srgbClr val="1D1D1A">
                  <a:lumMod val="50000"/>
                  <a:lumOff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D1D1A">
                    <a:lumMod val="75000"/>
                    <a:lumOff val="25000"/>
                  </a:srgbClr>
                </a:solidFill>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9" name="矩形 48"/>
            <p:cNvSpPr/>
            <p:nvPr/>
          </p:nvSpPr>
          <p:spPr bwMode="auto">
            <a:xfrm>
              <a:off x="890251" y="5465382"/>
              <a:ext cx="10384539" cy="851586"/>
            </a:xfrm>
            <a:prstGeom prst="rect">
              <a:avLst/>
            </a:prstGeom>
            <a:solidFill>
              <a:srgbClr val="FFFFFF"/>
            </a:solidFill>
            <a:ln w="12700" cap="flat" cmpd="sng" algn="ctr">
              <a:solidFill>
                <a:srgbClr val="1D1D1A">
                  <a:lumMod val="50000"/>
                  <a:lumOff val="50000"/>
                </a:srgbClr>
              </a:soli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ctr"/>
              <a:endParaRPr lang="en-US" altLang="zh-CN" sz="1400" kern="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0" name="Text Box 9"/>
            <p:cNvSpPr txBox="1">
              <a:spLocks noChangeArrowheads="1"/>
            </p:cNvSpPr>
            <p:nvPr/>
          </p:nvSpPr>
          <p:spPr bwMode="gray">
            <a:xfrm>
              <a:off x="3804751" y="5523850"/>
              <a:ext cx="2486748" cy="156966"/>
            </a:xfrm>
            <a:prstGeom prst="rect">
              <a:avLst/>
            </a:prstGeom>
            <a:noFill/>
            <a:ln w="9525" algn="ctr">
              <a:noFill/>
              <a:miter lim="800000"/>
              <a:headEnd/>
              <a:tailEnd/>
            </a:ln>
          </p:spPr>
          <p:txBody>
            <a:bodyPr wrap="square" lIns="0" tIns="0" rIns="0" bIns="0">
              <a:spAutoFit/>
            </a:bodyPr>
            <a:lstStyle/>
            <a:p>
              <a:pPr algn="ctr" fontAlgn="ctr">
                <a:lnSpc>
                  <a:spcPct val="85000"/>
                </a:lnSpc>
                <a:spcBef>
                  <a:spcPct val="30000"/>
                </a:spcBef>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Huawei </a:t>
              </a:r>
              <a:r>
                <a:rPr lang="en-US" sz="1200" u="none" dirty="0" err="1">
                  <a:solidFill>
                    <a:srgbClr val="1D1D1A">
                      <a:lumMod val="75000"/>
                      <a:lumOff val="25000"/>
                    </a:srgbClr>
                  </a:solidFill>
                  <a:latin typeface="Huawei Sans" panose="020C0503030203020204" pitchFamily="34" charset="0"/>
                </a:rPr>
                <a:t>OceanStor</a:t>
              </a:r>
              <a:r>
                <a:rPr lang="en-US" sz="1200" u="none" dirty="0">
                  <a:solidFill>
                    <a:srgbClr val="1D1D1A">
                      <a:lumMod val="75000"/>
                      <a:lumOff val="25000"/>
                    </a:srgbClr>
                  </a:solidFill>
                  <a:latin typeface="Huawei Sans" panose="020C0503030203020204" pitchFamily="34" charset="0"/>
                </a:rPr>
                <a:t> scale-out storage</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1" name="Text Box 9"/>
            <p:cNvSpPr txBox="1">
              <a:spLocks noChangeArrowheads="1"/>
            </p:cNvSpPr>
            <p:nvPr/>
          </p:nvSpPr>
          <p:spPr bwMode="gray">
            <a:xfrm>
              <a:off x="1224310" y="5507830"/>
              <a:ext cx="2459894" cy="156966"/>
            </a:xfrm>
            <a:prstGeom prst="rect">
              <a:avLst/>
            </a:prstGeom>
            <a:noFill/>
            <a:ln w="9525" algn="ctr">
              <a:noFill/>
              <a:miter lim="800000"/>
              <a:headEnd/>
              <a:tailEnd/>
            </a:ln>
          </p:spPr>
          <p:txBody>
            <a:bodyPr wrap="square" lIns="0" tIns="0" rIns="0" bIns="0">
              <a:spAutoFit/>
            </a:bodyPr>
            <a:lstStyle/>
            <a:p>
              <a:pPr algn="ctr" fontAlgn="ctr">
                <a:lnSpc>
                  <a:spcPct val="85000"/>
                </a:lnSpc>
                <a:spcBef>
                  <a:spcPct val="30000"/>
                </a:spcBef>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Huawei </a:t>
              </a:r>
              <a:r>
                <a:rPr lang="en-US" sz="1200" u="none" dirty="0" err="1">
                  <a:solidFill>
                    <a:srgbClr val="1D1D1A">
                      <a:lumMod val="75000"/>
                      <a:lumOff val="25000"/>
                    </a:srgbClr>
                  </a:solidFill>
                  <a:latin typeface="Huawei Sans" panose="020C0503030203020204" pitchFamily="34" charset="0"/>
                </a:rPr>
                <a:t>OceanStor</a:t>
              </a:r>
              <a:r>
                <a:rPr lang="en-US" sz="1200" u="none" dirty="0">
                  <a:solidFill>
                    <a:srgbClr val="1D1D1A">
                      <a:lumMod val="75000"/>
                      <a:lumOff val="25000"/>
                    </a:srgbClr>
                  </a:solidFill>
                  <a:latin typeface="Huawei Sans" panose="020C0503030203020204" pitchFamily="34" charset="0"/>
                </a:rPr>
                <a:t> all-flash storage</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2" name="Text Box 9"/>
            <p:cNvSpPr txBox="1">
              <a:spLocks noChangeArrowheads="1"/>
            </p:cNvSpPr>
            <p:nvPr/>
          </p:nvSpPr>
          <p:spPr bwMode="gray">
            <a:xfrm>
              <a:off x="8464119" y="5535315"/>
              <a:ext cx="1545935" cy="159531"/>
            </a:xfrm>
            <a:prstGeom prst="rect">
              <a:avLst/>
            </a:prstGeom>
            <a:noFill/>
            <a:ln w="9525" algn="ctr">
              <a:noFill/>
              <a:miter lim="800000"/>
              <a:headEnd/>
              <a:tailEnd/>
            </a:ln>
          </p:spPr>
          <p:txBody>
            <a:bodyPr wrap="square" lIns="0" tIns="0" rIns="0" bIns="0">
              <a:spAutoFit/>
            </a:bodyPr>
            <a:lstStyle/>
            <a:p>
              <a:pPr algn="ctr" fontAlgn="ctr">
                <a:lnSpc>
                  <a:spcPct val="85000"/>
                </a:lnSpc>
                <a:spcBef>
                  <a:spcPct val="30000"/>
                </a:spcBef>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Third-party storage</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3" name="Text Box 9"/>
            <p:cNvSpPr txBox="1">
              <a:spLocks noChangeArrowheads="1"/>
            </p:cNvSpPr>
            <p:nvPr/>
          </p:nvSpPr>
          <p:spPr bwMode="gray">
            <a:xfrm>
              <a:off x="6153686" y="5535315"/>
              <a:ext cx="1968198" cy="159531"/>
            </a:xfrm>
            <a:prstGeom prst="rect">
              <a:avLst/>
            </a:prstGeom>
            <a:noFill/>
            <a:ln w="9525" algn="ctr">
              <a:noFill/>
              <a:miter lim="800000"/>
              <a:headEnd/>
              <a:tailEnd/>
            </a:ln>
          </p:spPr>
          <p:txBody>
            <a:bodyPr wrap="square" lIns="0" tIns="0" rIns="0" bIns="0">
              <a:spAutoFit/>
            </a:bodyPr>
            <a:lstStyle/>
            <a:p>
              <a:pPr algn="ctr" fontAlgn="ctr">
                <a:lnSpc>
                  <a:spcPct val="85000"/>
                </a:lnSpc>
                <a:spcBef>
                  <a:spcPct val="30000"/>
                </a:spcBef>
                <a:buClr>
                  <a:srgbClr val="F8E5B9"/>
                </a:buClr>
                <a:buSzPct val="50000"/>
                <a:buFont typeface="Wingdings" pitchFamily="2" charset="2"/>
                <a:buNone/>
              </a:pPr>
              <a:r>
                <a:rPr lang="en-US" sz="1200" u="none" dirty="0">
                  <a:solidFill>
                    <a:srgbClr val="1D1D1A">
                      <a:lumMod val="75000"/>
                      <a:lumOff val="25000"/>
                    </a:srgbClr>
                  </a:solidFill>
                  <a:latin typeface="Huawei Sans" panose="020C0503030203020204" pitchFamily="34" charset="0"/>
                </a:rPr>
                <a:t>FC switch</a:t>
              </a:r>
              <a:endParaRPr lang="en-US" altLang="zh-CN" sz="1200" dirty="0">
                <a:solidFill>
                  <a:srgbClr val="1D1D1A">
                    <a:lumMod val="75000"/>
                    <a:lumOff val="25000"/>
                  </a:srgbClr>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pic>
          <p:nvPicPr>
            <p:cNvPr id="54" name="Picture 461" descr="图片152"/>
            <p:cNvPicPr>
              <a:picLocks noChangeArrowheads="1"/>
            </p:cNvPicPr>
            <p:nvPr/>
          </p:nvPicPr>
          <p:blipFill>
            <a:blip r:embed="rId9" cstate="print"/>
            <a:srcRect/>
            <a:stretch>
              <a:fillRect/>
            </a:stretch>
          </p:blipFill>
          <p:spPr bwMode="auto">
            <a:xfrm>
              <a:off x="6642692" y="5942447"/>
              <a:ext cx="977992" cy="20172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5" name="Picture 152" descr="2shelf-straight"/>
            <p:cNvPicPr>
              <a:picLocks noChangeAspect="1" noChangeArrowheads="1"/>
            </p:cNvPicPr>
            <p:nvPr/>
          </p:nvPicPr>
          <p:blipFill>
            <a:blip r:embed="rId10" cstate="print"/>
            <a:srcRect/>
            <a:stretch>
              <a:fillRect/>
            </a:stretch>
          </p:blipFill>
          <p:spPr bwMode="auto">
            <a:xfrm>
              <a:off x="8861300" y="5892877"/>
              <a:ext cx="820906" cy="261371"/>
            </a:xfrm>
            <a:prstGeom prst="rect">
              <a:avLst/>
            </a:prstGeom>
            <a:noFill/>
            <a:ln w="9525">
              <a:noFill/>
              <a:miter lim="800000"/>
              <a:headEnd/>
              <a:tailEnd/>
            </a:ln>
          </p:spPr>
        </p:pic>
        <p:pic>
          <p:nvPicPr>
            <p:cNvPr id="56" name="image53.png" descr="图片 11"/>
            <p:cNvPicPr>
              <a:picLocks noChangeAspect="1"/>
            </p:cNvPicPr>
            <p:nvPr/>
          </p:nvPicPr>
          <p:blipFill>
            <a:blip r:embed="rId11">
              <a:extLst/>
            </a:blip>
            <a:stretch>
              <a:fillRect/>
            </a:stretch>
          </p:blipFill>
          <p:spPr>
            <a:xfrm>
              <a:off x="4794191" y="5755853"/>
              <a:ext cx="449718" cy="667435"/>
            </a:xfrm>
            <a:prstGeom prst="rect">
              <a:avLst/>
            </a:prstGeom>
            <a:ln w="12700">
              <a:miter lim="400000"/>
            </a:ln>
          </p:spPr>
        </p:pic>
        <p:grpSp>
          <p:nvGrpSpPr>
            <p:cNvPr id="57" name="Group 1609" descr="组合 30"/>
            <p:cNvGrpSpPr/>
            <p:nvPr/>
          </p:nvGrpSpPr>
          <p:grpSpPr>
            <a:xfrm>
              <a:off x="2150520" y="5699867"/>
              <a:ext cx="944868" cy="561116"/>
              <a:chOff x="0" y="0"/>
              <a:chExt cx="1405785" cy="950743"/>
            </a:xfrm>
          </p:grpSpPr>
          <p:pic>
            <p:nvPicPr>
              <p:cNvPr id="58" name="image54.png" descr="Picture 2"/>
              <p:cNvPicPr>
                <a:picLocks noChangeAspect="1"/>
              </p:cNvPicPr>
              <p:nvPr/>
            </p:nvPicPr>
            <p:blipFill>
              <a:blip r:embed="rId12">
                <a:extLst/>
              </a:blip>
              <a:stretch>
                <a:fillRect/>
              </a:stretch>
            </p:blipFill>
            <p:spPr>
              <a:xfrm>
                <a:off x="0" y="86993"/>
                <a:ext cx="1386644" cy="863751"/>
              </a:xfrm>
              <a:prstGeom prst="rect">
                <a:avLst/>
              </a:prstGeom>
              <a:ln w="12700" cap="flat">
                <a:noFill/>
                <a:miter lim="400000"/>
              </a:ln>
              <a:effectLst>
                <a:outerShdw blurRad="241300" dist="114300" dir="2700000" rotWithShape="0">
                  <a:srgbClr val="333333">
                    <a:alpha val="64999"/>
                  </a:srgbClr>
                </a:outerShdw>
              </a:effectLst>
            </p:spPr>
          </p:pic>
          <p:pic>
            <p:nvPicPr>
              <p:cNvPr id="59" name="image55.png" descr="图片 13"/>
              <p:cNvPicPr>
                <a:picLocks noChangeAspect="1"/>
              </p:cNvPicPr>
              <p:nvPr/>
            </p:nvPicPr>
            <p:blipFill>
              <a:blip r:embed="rId13">
                <a:extLst/>
              </a:blip>
              <a:stretch>
                <a:fillRect/>
              </a:stretch>
            </p:blipFill>
            <p:spPr>
              <a:xfrm>
                <a:off x="545124" y="-1"/>
                <a:ext cx="860662" cy="669828"/>
              </a:xfrm>
              <a:prstGeom prst="rect">
                <a:avLst/>
              </a:prstGeom>
              <a:ln w="12700" cap="flat">
                <a:noFill/>
                <a:miter lim="400000"/>
              </a:ln>
              <a:effectLst/>
            </p:spPr>
          </p:pic>
        </p:grpSp>
      </p:grpSp>
    </p:spTree>
    <p:extLst>
      <p:ext uri="{BB962C8B-B14F-4D97-AF65-F5344CB8AC3E}">
        <p14:creationId xmlns:p14="http://schemas.microsoft.com/office/powerpoint/2010/main" val="359373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DME Storage Functions and Features</a:t>
            </a:r>
          </a:p>
        </p:txBody>
      </p:sp>
      <p:sp>
        <p:nvSpPr>
          <p:cNvPr id="4" name="矩形 3"/>
          <p:cNvSpPr/>
          <p:nvPr/>
        </p:nvSpPr>
        <p:spPr>
          <a:xfrm>
            <a:off x="493713" y="5646915"/>
            <a:ext cx="11212705" cy="519434"/>
          </a:xfrm>
          <a:prstGeom prst="rect">
            <a:avLst/>
          </a:prstGeom>
          <a:solidFill>
            <a:srgbClr val="7FD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5" name="组合 4"/>
          <p:cNvGrpSpPr/>
          <p:nvPr/>
        </p:nvGrpSpPr>
        <p:grpSpPr>
          <a:xfrm>
            <a:off x="832915" y="1138105"/>
            <a:ext cx="1447731" cy="780454"/>
            <a:chOff x="1518786" y="3320097"/>
            <a:chExt cx="1041399" cy="571011"/>
          </a:xfrm>
        </p:grpSpPr>
        <p:sp>
          <p:nvSpPr>
            <p:cNvPr id="63" name="六边形 3"/>
            <p:cNvSpPr>
              <a:spLocks noChangeAspect="1"/>
            </p:cNvSpPr>
            <p:nvPr/>
          </p:nvSpPr>
          <p:spPr>
            <a:xfrm>
              <a:off x="1518786" y="3320097"/>
              <a:ext cx="1041399" cy="571011"/>
            </a:xfrm>
            <a:prstGeom prst="hexagon">
              <a:avLst/>
            </a:prstGeom>
            <a:solidFill>
              <a:srgbClr val="00B0F0"/>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4" name="矩形 12"/>
            <p:cNvSpPr/>
            <p:nvPr/>
          </p:nvSpPr>
          <p:spPr>
            <a:xfrm>
              <a:off x="1694035" y="3485107"/>
              <a:ext cx="685166" cy="225182"/>
            </a:xfrm>
            <a:prstGeom prst="rect">
              <a:avLst/>
            </a:prstGeom>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u="none" dirty="0">
                  <a:latin typeface="Huawei Sans" panose="020C0503030203020204" pitchFamily="34" charset="0"/>
                </a:rPr>
                <a:t>Planning</a:t>
              </a:r>
              <a:endParaRPr kumimoji="0" lang="en-US" altLang="zh-CN" sz="1050" b="1"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sp>
        <p:nvSpPr>
          <p:cNvPr id="6" name="AutoShape 4"/>
          <p:cNvSpPr>
            <a:spLocks noChangeArrowheads="1"/>
          </p:cNvSpPr>
          <p:nvPr/>
        </p:nvSpPr>
        <p:spPr bwMode="gray">
          <a:xfrm>
            <a:off x="2658182" y="1388675"/>
            <a:ext cx="269825" cy="261610"/>
          </a:xfrm>
          <a:prstGeom prst="rightArrow">
            <a:avLst>
              <a:gd name="adj1" fmla="val 54375"/>
              <a:gd name="adj2" fmla="val 43660"/>
            </a:avLst>
          </a:prstGeom>
          <a:solidFill>
            <a:srgbClr val="00B0F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7" name="AutoShape 4"/>
          <p:cNvSpPr>
            <a:spLocks noChangeArrowheads="1"/>
          </p:cNvSpPr>
          <p:nvPr/>
        </p:nvSpPr>
        <p:spPr bwMode="gray">
          <a:xfrm>
            <a:off x="5377618" y="1388675"/>
            <a:ext cx="269825" cy="261610"/>
          </a:xfrm>
          <a:prstGeom prst="rightArrow">
            <a:avLst>
              <a:gd name="adj1" fmla="val 54375"/>
              <a:gd name="adj2" fmla="val 43660"/>
            </a:avLst>
          </a:prstGeom>
          <a:solidFill>
            <a:srgbClr val="00B0F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8" name="AutoShape 4"/>
          <p:cNvSpPr>
            <a:spLocks noChangeArrowheads="1"/>
          </p:cNvSpPr>
          <p:nvPr/>
        </p:nvSpPr>
        <p:spPr bwMode="gray">
          <a:xfrm>
            <a:off x="8555849" y="1388675"/>
            <a:ext cx="269825" cy="261610"/>
          </a:xfrm>
          <a:prstGeom prst="rightArrow">
            <a:avLst>
              <a:gd name="adj1" fmla="val 54375"/>
              <a:gd name="adj2" fmla="val 43660"/>
            </a:avLst>
          </a:prstGeom>
          <a:solidFill>
            <a:srgbClr val="00B0F0"/>
          </a:solidFill>
          <a:ln w="19050" cap="flat" cmpd="sng" algn="ctr">
            <a:noFill/>
            <a:prstDash val="solid"/>
            <a:miter lim="800000"/>
          </a:ln>
          <a:effectLst/>
        </p:spPr>
        <p:txBody>
          <a:bodyPr rtlCol="0" anchor="ctr"/>
          <a:lstStyle/>
          <a:p>
            <a:pPr marL="0" marR="0" lvl="0" indent="0" algn="ctr" defTabSz="406359" eaLnBrk="1" fontAlgn="ctr" latinLnBrk="0" hangingPunct="1">
              <a:lnSpc>
                <a:spcPct val="100000"/>
              </a:lnSpc>
              <a:spcBef>
                <a:spcPts val="0"/>
              </a:spcBef>
              <a:spcAft>
                <a:spcPts val="0"/>
              </a:spcAft>
              <a:buClr>
                <a:srgbClr val="CC9900"/>
              </a:buClr>
              <a:buSzPct val="60000"/>
              <a:buFont typeface="Wingdings" pitchFamily="2" charset="2"/>
              <a:buChar char="n"/>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grpSp>
        <p:nvGrpSpPr>
          <p:cNvPr id="9" name="组合 8"/>
          <p:cNvGrpSpPr/>
          <p:nvPr/>
        </p:nvGrpSpPr>
        <p:grpSpPr>
          <a:xfrm>
            <a:off x="3393867" y="1138105"/>
            <a:ext cx="1447730" cy="780454"/>
            <a:chOff x="1518786" y="3320097"/>
            <a:chExt cx="1041399" cy="571011"/>
          </a:xfrm>
        </p:grpSpPr>
        <p:sp>
          <p:nvSpPr>
            <p:cNvPr id="61" name="六边形 3"/>
            <p:cNvSpPr>
              <a:spLocks noChangeAspect="1"/>
            </p:cNvSpPr>
            <p:nvPr/>
          </p:nvSpPr>
          <p:spPr>
            <a:xfrm>
              <a:off x="1518786" y="3320097"/>
              <a:ext cx="1041399" cy="571011"/>
            </a:xfrm>
            <a:prstGeom prst="hexagon">
              <a:avLst/>
            </a:prstGeom>
            <a:solidFill>
              <a:srgbClr val="00B0F0"/>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2" name="矩形 12"/>
            <p:cNvSpPr/>
            <p:nvPr/>
          </p:nvSpPr>
          <p:spPr>
            <a:xfrm>
              <a:off x="1572960" y="3491360"/>
              <a:ext cx="927316" cy="225182"/>
            </a:xfrm>
            <a:prstGeom prst="rect">
              <a:avLst/>
            </a:prstGeom>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u="none" dirty="0">
                  <a:latin typeface="Huawei Sans" panose="020C0503030203020204" pitchFamily="34" charset="0"/>
                </a:rPr>
                <a:t>Construction</a:t>
              </a:r>
            </a:p>
          </p:txBody>
        </p:sp>
      </p:grpSp>
      <p:grpSp>
        <p:nvGrpSpPr>
          <p:cNvPr id="10" name="组合 9"/>
          <p:cNvGrpSpPr/>
          <p:nvPr/>
        </p:nvGrpSpPr>
        <p:grpSpPr>
          <a:xfrm>
            <a:off x="6314030" y="1138105"/>
            <a:ext cx="1447730" cy="780454"/>
            <a:chOff x="1518786" y="3320097"/>
            <a:chExt cx="1041399" cy="571011"/>
          </a:xfrm>
        </p:grpSpPr>
        <p:sp>
          <p:nvSpPr>
            <p:cNvPr id="59" name="六边形 3"/>
            <p:cNvSpPr>
              <a:spLocks noChangeAspect="1"/>
            </p:cNvSpPr>
            <p:nvPr/>
          </p:nvSpPr>
          <p:spPr>
            <a:xfrm>
              <a:off x="1518786" y="3320097"/>
              <a:ext cx="1041399" cy="571011"/>
            </a:xfrm>
            <a:prstGeom prst="hexagon">
              <a:avLst/>
            </a:prstGeom>
            <a:solidFill>
              <a:srgbClr val="00B0F0"/>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60" name="矩形 12"/>
            <p:cNvSpPr/>
            <p:nvPr/>
          </p:nvSpPr>
          <p:spPr>
            <a:xfrm>
              <a:off x="1807040" y="3491360"/>
              <a:ext cx="459161" cy="225182"/>
            </a:xfrm>
            <a:prstGeom prst="rect">
              <a:avLst/>
            </a:prstGeom>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u="none" dirty="0">
                  <a:latin typeface="Huawei Sans" panose="020C0503030203020204" pitchFamily="34" charset="0"/>
                </a:rPr>
                <a:t>O&amp;M</a:t>
              </a:r>
            </a:p>
          </p:txBody>
        </p:sp>
      </p:grpSp>
      <p:grpSp>
        <p:nvGrpSpPr>
          <p:cNvPr id="11" name="组合 10"/>
          <p:cNvGrpSpPr/>
          <p:nvPr/>
        </p:nvGrpSpPr>
        <p:grpSpPr>
          <a:xfrm>
            <a:off x="9475057" y="1138105"/>
            <a:ext cx="1447730" cy="780454"/>
            <a:chOff x="1518784" y="3320097"/>
            <a:chExt cx="1041399" cy="571011"/>
          </a:xfrm>
        </p:grpSpPr>
        <p:sp>
          <p:nvSpPr>
            <p:cNvPr id="57" name="六边形 3"/>
            <p:cNvSpPr>
              <a:spLocks noChangeAspect="1"/>
            </p:cNvSpPr>
            <p:nvPr/>
          </p:nvSpPr>
          <p:spPr>
            <a:xfrm>
              <a:off x="1518784" y="3320097"/>
              <a:ext cx="1041399" cy="571011"/>
            </a:xfrm>
            <a:prstGeom prst="hexagon">
              <a:avLst/>
            </a:prstGeom>
            <a:solidFill>
              <a:srgbClr val="00B0F0"/>
            </a:solidFill>
            <a:ln w="12700" cap="flat" cmpd="sng" algn="ctr">
              <a:noFill/>
              <a:prstDash val="solid"/>
              <a:miter lim="800000"/>
            </a:ln>
            <a:effectLst/>
          </p:spPr>
          <p:txBody>
            <a:bodyPr rtlCol="0" anchor="ctr"/>
            <a:lstStyle/>
            <a:p>
              <a:pPr marL="0" marR="0" lvl="0" indent="0" algn="ctr" defTabSz="914400"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effectLst/>
                <a:uLnTx/>
                <a:uFillTx/>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8" name="矩形 12"/>
            <p:cNvSpPr/>
            <p:nvPr/>
          </p:nvSpPr>
          <p:spPr>
            <a:xfrm>
              <a:off x="1560279" y="3491360"/>
              <a:ext cx="952685" cy="225182"/>
            </a:xfrm>
            <a:prstGeom prst="rect">
              <a:avLst/>
            </a:prstGeom>
          </p:spPr>
          <p:txBody>
            <a:bodyPr wrap="none">
              <a:spAutoFit/>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u="none" dirty="0">
                  <a:latin typeface="Huawei Sans" panose="020C0503030203020204" pitchFamily="34" charset="0"/>
                </a:rPr>
                <a:t>Optimization</a:t>
              </a:r>
            </a:p>
          </p:txBody>
        </p:sp>
      </p:grpSp>
      <p:sp>
        <p:nvSpPr>
          <p:cNvPr id="12" name="Rectangle 1"/>
          <p:cNvSpPr/>
          <p:nvPr/>
        </p:nvSpPr>
        <p:spPr>
          <a:xfrm>
            <a:off x="519381" y="2111972"/>
            <a:ext cx="2030189" cy="3410979"/>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3" name="Rectangle 1"/>
          <p:cNvSpPr/>
          <p:nvPr/>
        </p:nvSpPr>
        <p:spPr>
          <a:xfrm>
            <a:off x="2779889" y="2112101"/>
            <a:ext cx="2616914" cy="3403504"/>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4" name="Rectangle 1"/>
          <p:cNvSpPr/>
          <p:nvPr/>
        </p:nvSpPr>
        <p:spPr>
          <a:xfrm>
            <a:off x="5617598" y="2112101"/>
            <a:ext cx="3001076" cy="3403504"/>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ct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marL="285750" indent="-285750" fontAlgn="ctr">
              <a:buFontTx/>
              <a:buChar char="-"/>
            </a:pP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5" name="Rectangle 1"/>
          <p:cNvSpPr/>
          <p:nvPr/>
        </p:nvSpPr>
        <p:spPr>
          <a:xfrm>
            <a:off x="8784191" y="2103426"/>
            <a:ext cx="2922227" cy="3410979"/>
          </a:xfrm>
          <a:prstGeom prst="rect">
            <a:avLst/>
          </a:prstGeom>
          <a:solidFill>
            <a:schemeClr val="tx1">
              <a:lumMod val="10000"/>
              <a:lumOff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fontAlgn="ctr">
              <a:buFontTx/>
              <a:buChar char="-"/>
            </a:pPr>
            <a:endParaRPr lang="en-US" altLang="zh-CN" sz="1200" dirty="0">
              <a:solidFill>
                <a:schemeClr val="tx1"/>
              </a:solidFill>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6" name="矩形 15">
            <a:hlinkClick r:id="rId3" action="ppaction://hlinksldjump"/>
          </p:cNvPr>
          <p:cNvSpPr/>
          <p:nvPr/>
        </p:nvSpPr>
        <p:spPr>
          <a:xfrm>
            <a:off x="493713" y="5648972"/>
            <a:ext cx="2208843" cy="523220"/>
          </a:xfrm>
          <a:prstGeom prst="rect">
            <a:avLst/>
          </a:prstGeom>
        </p:spPr>
        <p:txBody>
          <a:bodyPr wrap="square">
            <a:spAutoFit/>
          </a:bodyPr>
          <a:lstStyle/>
          <a:p>
            <a:pPr algn="ctr" fontAlgn="ctr"/>
            <a:r>
              <a:rPr lang="en-US" sz="1400" b="1" dirty="0">
                <a:latin typeface="Huawei Sans" panose="020C0503030203020204" pitchFamily="34" charset="0"/>
              </a:rPr>
              <a:t>Infrastructure management</a:t>
            </a:r>
            <a:r>
              <a:rPr lang="en-US" sz="1400" u="none" dirty="0">
                <a:latin typeface="Huawei Sans" panose="020C0503030203020204" pitchFamily="34" charset="0"/>
              </a:rPr>
              <a:t>                                                      </a:t>
            </a:r>
            <a:endParaRPr lang="en-US" altLang="zh-CN" sz="14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7" name="矩形 16">
            <a:hlinkClick r:id="rId3" action="ppaction://hlinksldjump"/>
          </p:cNvPr>
          <p:cNvSpPr/>
          <p:nvPr/>
        </p:nvSpPr>
        <p:spPr>
          <a:xfrm>
            <a:off x="3008235" y="5761300"/>
            <a:ext cx="2274521" cy="307777"/>
          </a:xfrm>
          <a:prstGeom prst="rect">
            <a:avLst/>
          </a:prstGeom>
        </p:spPr>
        <p:txBody>
          <a:bodyPr wrap="square">
            <a:spAutoFit/>
          </a:bodyPr>
          <a:lstStyle/>
          <a:p>
            <a:pPr algn="ctr" fontAlgn="ctr"/>
            <a:r>
              <a:rPr lang="en-US" sz="1400" b="1" u="none" dirty="0">
                <a:latin typeface="Huawei Sans" panose="020C0503030203020204" pitchFamily="34" charset="0"/>
              </a:rPr>
              <a:t>User role management</a:t>
            </a:r>
          </a:p>
        </p:txBody>
      </p:sp>
      <p:sp>
        <p:nvSpPr>
          <p:cNvPr id="18" name="矩形 17">
            <a:hlinkClick r:id="rId4" action="ppaction://hlinksldjump"/>
          </p:cNvPr>
          <p:cNvSpPr/>
          <p:nvPr/>
        </p:nvSpPr>
        <p:spPr>
          <a:xfrm>
            <a:off x="9534328" y="5780350"/>
            <a:ext cx="1579662" cy="307777"/>
          </a:xfrm>
          <a:prstGeom prst="rect">
            <a:avLst/>
          </a:prstGeom>
        </p:spPr>
        <p:txBody>
          <a:bodyPr wrap="square">
            <a:spAutoFit/>
          </a:bodyPr>
          <a:lstStyle/>
          <a:p>
            <a:pPr algn="ctr" fontAlgn="ctr"/>
            <a:r>
              <a:rPr lang="en-US" sz="1400" b="1" u="none" dirty="0">
                <a:latin typeface="Huawei Sans" panose="020C0503030203020204" pitchFamily="34" charset="0"/>
              </a:rPr>
              <a:t>Open API</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19" name="矩形 18">
            <a:hlinkClick r:id="rId5" action="ppaction://hlinksldjump"/>
          </p:cNvPr>
          <p:cNvSpPr/>
          <p:nvPr/>
        </p:nvSpPr>
        <p:spPr>
          <a:xfrm>
            <a:off x="556555" y="2170599"/>
            <a:ext cx="1954964" cy="523220"/>
          </a:xfrm>
          <a:prstGeom prst="rect">
            <a:avLst/>
          </a:prstGeom>
        </p:spPr>
        <p:txBody>
          <a:bodyPr wrap="square">
            <a:spAutoFit/>
          </a:bodyPr>
          <a:lstStyle/>
          <a:p>
            <a:pPr lvl="0" algn="ctr" fontAlgn="ctr"/>
            <a:r>
              <a:rPr lang="en-US" sz="1400" b="1" u="none" dirty="0">
                <a:latin typeface="Huawei Sans" panose="020C0503030203020204" pitchFamily="34" charset="0"/>
              </a:rPr>
              <a:t>SLA-based pooling and integration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0" name="矩形 19"/>
          <p:cNvSpPr/>
          <p:nvPr/>
        </p:nvSpPr>
        <p:spPr>
          <a:xfrm>
            <a:off x="558235" y="2796788"/>
            <a:ext cx="1931939"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Workload evaluation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1" name="矩形 20"/>
          <p:cNvSpPr/>
          <p:nvPr/>
        </p:nvSpPr>
        <p:spPr>
          <a:xfrm>
            <a:off x="558235" y="3076297"/>
            <a:ext cx="1213794" cy="276999"/>
          </a:xfrm>
          <a:prstGeom prst="rect">
            <a:avLst/>
          </a:prstGeom>
        </p:spPr>
        <p:txBody>
          <a:bodyPr wrap="none">
            <a:spAutoFit/>
          </a:bodyPr>
          <a:lstStyle/>
          <a:p>
            <a:pPr marL="285750" lvl="0" indent="-285750" fontAlgn="ctr">
              <a:buFontTx/>
              <a:buChar char="-"/>
            </a:pPr>
            <a:r>
              <a:rPr lang="en-US" sz="1200" u="none" dirty="0" err="1">
                <a:latin typeface="Huawei Sans" panose="020C0503030203020204" pitchFamily="34" charset="0"/>
              </a:rPr>
              <a:t>QoS</a:t>
            </a:r>
            <a:r>
              <a:rPr lang="en-US" sz="1200" u="none" dirty="0">
                <a:latin typeface="Huawei Sans" panose="020C0503030203020204" pitchFamily="34" charset="0"/>
              </a:rPr>
              <a:t>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2" name="矩形 21"/>
          <p:cNvSpPr/>
          <p:nvPr/>
        </p:nvSpPr>
        <p:spPr>
          <a:xfrm>
            <a:off x="558235" y="3361269"/>
            <a:ext cx="1612942"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Threshold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3" name="矩形 22"/>
          <p:cNvSpPr/>
          <p:nvPr/>
        </p:nvSpPr>
        <p:spPr>
          <a:xfrm>
            <a:off x="558235" y="3646241"/>
            <a:ext cx="1683474"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Scheduling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4" name="矩形 23"/>
          <p:cNvSpPr/>
          <p:nvPr/>
        </p:nvSpPr>
        <p:spPr>
          <a:xfrm>
            <a:off x="558235" y="3963850"/>
            <a:ext cx="1362874"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Quota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5" name="矩形 24"/>
          <p:cNvSpPr/>
          <p:nvPr/>
        </p:nvSpPr>
        <p:spPr>
          <a:xfrm>
            <a:off x="558235" y="4281459"/>
            <a:ext cx="1638590"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Protection policy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6" name="矩形 25">
            <a:hlinkClick r:id="rId6" action="ppaction://hlinksldjump"/>
          </p:cNvPr>
          <p:cNvSpPr/>
          <p:nvPr/>
        </p:nvSpPr>
        <p:spPr>
          <a:xfrm>
            <a:off x="2809385" y="2170599"/>
            <a:ext cx="2209259" cy="307777"/>
          </a:xfrm>
          <a:prstGeom prst="rect">
            <a:avLst/>
          </a:prstGeom>
        </p:spPr>
        <p:txBody>
          <a:bodyPr wrap="none">
            <a:spAutoFit/>
          </a:bodyPr>
          <a:lstStyle/>
          <a:p>
            <a:pPr lvl="0" fontAlgn="ctr"/>
            <a:r>
              <a:rPr lang="en-US" sz="1400" b="1" u="none" dirty="0">
                <a:latin typeface="Huawei Sans" panose="020C0503030203020204" pitchFamily="34" charset="0"/>
              </a:rPr>
              <a:t>Automatic provisioning</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7" name="矩形 26"/>
          <p:cNvSpPr/>
          <p:nvPr/>
        </p:nvSpPr>
        <p:spPr>
          <a:xfrm>
            <a:off x="2805289" y="2525395"/>
            <a:ext cx="2170787"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Full-process automation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8" name="矩形 27"/>
          <p:cNvSpPr/>
          <p:nvPr/>
        </p:nvSpPr>
        <p:spPr>
          <a:xfrm>
            <a:off x="2805289" y="2815461"/>
            <a:ext cx="1939955"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Auxiliary automation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29" name="矩形 28"/>
          <p:cNvSpPr/>
          <p:nvPr/>
        </p:nvSpPr>
        <p:spPr>
          <a:xfrm>
            <a:off x="2805289" y="3124091"/>
            <a:ext cx="2658100" cy="276999"/>
          </a:xfrm>
          <a:prstGeom prst="rect">
            <a:avLst/>
          </a:prstGeom>
        </p:spPr>
        <p:txBody>
          <a:bodyPr wrap="none">
            <a:spAutoFit/>
          </a:bodyPr>
          <a:lstStyle/>
          <a:p>
            <a:pPr marL="285750" lvl="0" indent="-285750" fontAlgn="ctr">
              <a:buFontTx/>
              <a:buChar char="-"/>
            </a:pPr>
            <a:r>
              <a:rPr lang="en-US" sz="1200" u="none" dirty="0" err="1">
                <a:latin typeface="Huawei Sans" panose="020C0503030203020204" pitchFamily="34" charset="0"/>
              </a:rPr>
              <a:t>Orchestratable</a:t>
            </a:r>
            <a:r>
              <a:rPr lang="en-US" sz="1200" u="none" dirty="0">
                <a:latin typeface="Huawei Sans" panose="020C0503030203020204" pitchFamily="34" charset="0"/>
              </a:rPr>
              <a:t> scheduled tasks</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0" name="矩形 29"/>
          <p:cNvSpPr/>
          <p:nvPr/>
        </p:nvSpPr>
        <p:spPr>
          <a:xfrm>
            <a:off x="2805289" y="3421985"/>
            <a:ext cx="1936749"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Application template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1" name="矩形 30">
            <a:hlinkClick r:id="rId5" action="ppaction://hlinksldjump"/>
          </p:cNvPr>
          <p:cNvSpPr/>
          <p:nvPr/>
        </p:nvSpPr>
        <p:spPr>
          <a:xfrm>
            <a:off x="2809385" y="3770628"/>
            <a:ext cx="2040943" cy="307777"/>
          </a:xfrm>
          <a:prstGeom prst="rect">
            <a:avLst/>
          </a:prstGeom>
        </p:spPr>
        <p:txBody>
          <a:bodyPr wrap="none">
            <a:spAutoFit/>
          </a:bodyPr>
          <a:lstStyle/>
          <a:p>
            <a:pPr lvl="0" fontAlgn="ctr"/>
            <a:r>
              <a:rPr lang="en-US" sz="1400" b="1" u="none" dirty="0">
                <a:latin typeface="Huawei Sans" panose="020C0503030203020204" pitchFamily="34" charset="0"/>
              </a:rPr>
              <a:t>Automatic protection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2" name="矩形 31"/>
          <p:cNvSpPr/>
          <p:nvPr/>
        </p:nvSpPr>
        <p:spPr>
          <a:xfrm>
            <a:off x="2805289" y="4099000"/>
            <a:ext cx="1435008"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Copy creation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3" name="矩形 32"/>
          <p:cNvSpPr/>
          <p:nvPr/>
        </p:nvSpPr>
        <p:spPr>
          <a:xfrm>
            <a:off x="2805289" y="4392289"/>
            <a:ext cx="1731564"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Copy visualization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4" name="矩形 33"/>
          <p:cNvSpPr/>
          <p:nvPr/>
        </p:nvSpPr>
        <p:spPr>
          <a:xfrm>
            <a:off x="2805289" y="4660459"/>
            <a:ext cx="1470274"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Copy enabling</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5" name="矩形 34">
            <a:hlinkClick r:id="rId7" action="ppaction://hlinksldjump"/>
          </p:cNvPr>
          <p:cNvSpPr/>
          <p:nvPr/>
        </p:nvSpPr>
        <p:spPr>
          <a:xfrm>
            <a:off x="5621948" y="2072598"/>
            <a:ext cx="2989543" cy="307777"/>
          </a:xfrm>
          <a:prstGeom prst="rect">
            <a:avLst/>
          </a:prstGeom>
        </p:spPr>
        <p:txBody>
          <a:bodyPr wrap="square">
            <a:spAutoFit/>
          </a:bodyPr>
          <a:lstStyle/>
          <a:p>
            <a:pPr lvl="0" fontAlgn="ctr"/>
            <a:r>
              <a:rPr lang="en-US" sz="1400" b="1" u="none" dirty="0">
                <a:latin typeface="Huawei Sans" panose="020C0503030203020204" pitchFamily="34" charset="0"/>
              </a:rPr>
              <a:t>Proactive problem identification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6" name="矩形 35"/>
          <p:cNvSpPr/>
          <p:nvPr/>
        </p:nvSpPr>
        <p:spPr>
          <a:xfrm>
            <a:off x="5668802" y="3216931"/>
            <a:ext cx="2765501"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Capacity/Performance prediction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7" name="矩形 36"/>
          <p:cNvSpPr/>
          <p:nvPr/>
        </p:nvSpPr>
        <p:spPr>
          <a:xfrm>
            <a:off x="5668802" y="3493541"/>
            <a:ext cx="2300630"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Disk service life prediction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8" name="矩形 37"/>
          <p:cNvSpPr/>
          <p:nvPr/>
        </p:nvSpPr>
        <p:spPr>
          <a:xfrm>
            <a:off x="5668802" y="2908227"/>
            <a:ext cx="2727029"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Capacity/Performance threshold</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39" name="矩形 38"/>
          <p:cNvSpPr/>
          <p:nvPr/>
        </p:nvSpPr>
        <p:spPr>
          <a:xfrm>
            <a:off x="5668802" y="3759249"/>
            <a:ext cx="2712602"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Disk health/Abnormal workload</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0" name="矩形 39"/>
          <p:cNvSpPr/>
          <p:nvPr/>
        </p:nvSpPr>
        <p:spPr>
          <a:xfrm>
            <a:off x="5660097" y="2498637"/>
            <a:ext cx="2652725" cy="461665"/>
          </a:xfrm>
          <a:prstGeom prst="rect">
            <a:avLst/>
          </a:prstGeom>
        </p:spPr>
        <p:txBody>
          <a:bodyPr wrap="square">
            <a:spAutoFit/>
          </a:bodyPr>
          <a:lstStyle/>
          <a:p>
            <a:pPr marL="285750" lvl="0" indent="-285750" fontAlgn="ctr">
              <a:buFontTx/>
              <a:buChar char="-"/>
            </a:pPr>
            <a:r>
              <a:rPr lang="en-US" sz="1200" u="none" dirty="0">
                <a:latin typeface="Huawei Sans" panose="020C0503030203020204" pitchFamily="34" charset="0"/>
              </a:rPr>
              <a:t>Configuration compliance/</a:t>
            </a:r>
            <a:br>
              <a:rPr lang="en-US" sz="1200" u="none" dirty="0">
                <a:latin typeface="Huawei Sans" panose="020C0503030203020204" pitchFamily="34" charset="0"/>
              </a:rPr>
            </a:br>
            <a:r>
              <a:rPr lang="en-US" sz="1200" u="none" dirty="0">
                <a:latin typeface="Huawei Sans" panose="020C0503030203020204" pitchFamily="34" charset="0"/>
              </a:rPr>
              <a:t>Data protection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1" name="矩形 40">
            <a:hlinkClick r:id="rId8" action="ppaction://hlinksldjump"/>
          </p:cNvPr>
          <p:cNvSpPr/>
          <p:nvPr/>
        </p:nvSpPr>
        <p:spPr>
          <a:xfrm>
            <a:off x="5699607" y="4043210"/>
            <a:ext cx="2613216" cy="307777"/>
          </a:xfrm>
          <a:prstGeom prst="rect">
            <a:avLst/>
          </a:prstGeom>
        </p:spPr>
        <p:txBody>
          <a:bodyPr wrap="none">
            <a:spAutoFit/>
          </a:bodyPr>
          <a:lstStyle/>
          <a:p>
            <a:pPr lvl="0" fontAlgn="ctr"/>
            <a:r>
              <a:rPr lang="en-US" sz="1400" b="1" u="none" dirty="0">
                <a:latin typeface="Huawei Sans" panose="020C0503030203020204" pitchFamily="34" charset="0"/>
              </a:rPr>
              <a:t>Automatic problem analysis</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2" name="矩形 41"/>
          <p:cNvSpPr/>
          <p:nvPr/>
        </p:nvSpPr>
        <p:spPr>
          <a:xfrm>
            <a:off x="5678112" y="4350708"/>
            <a:ext cx="2914486" cy="461665"/>
          </a:xfrm>
          <a:prstGeom prst="rect">
            <a:avLst/>
          </a:prstGeom>
        </p:spPr>
        <p:txBody>
          <a:bodyPr wrap="square">
            <a:spAutoFit/>
          </a:bodyPr>
          <a:lstStyle/>
          <a:p>
            <a:pPr marL="285750" lvl="0" indent="-285750" fontAlgn="ctr">
              <a:buFontTx/>
              <a:buChar char="-"/>
            </a:pPr>
            <a:r>
              <a:rPr lang="en-US" sz="1200" u="none" dirty="0">
                <a:latin typeface="Huawei Sans" panose="020C0503030203020204" pitchFamily="34" charset="0"/>
              </a:rPr>
              <a:t>Automatic masking/aggregation/association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3" name="矩形 42">
            <a:hlinkClick r:id="rId9" action="ppaction://hlinksldjump"/>
          </p:cNvPr>
          <p:cNvSpPr/>
          <p:nvPr/>
        </p:nvSpPr>
        <p:spPr>
          <a:xfrm>
            <a:off x="5699607" y="4798180"/>
            <a:ext cx="1774845" cy="307777"/>
          </a:xfrm>
          <a:prstGeom prst="rect">
            <a:avLst/>
          </a:prstGeom>
        </p:spPr>
        <p:txBody>
          <a:bodyPr wrap="none">
            <a:spAutoFit/>
          </a:bodyPr>
          <a:lstStyle/>
          <a:p>
            <a:pPr lvl="0" fontAlgn="ctr"/>
            <a:r>
              <a:rPr lang="en-US" sz="1400" b="1" u="none" dirty="0">
                <a:latin typeface="Huawei Sans" panose="020C0503030203020204" pitchFamily="34" charset="0"/>
              </a:rPr>
              <a:t>Fast fault locating</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4" name="矩形 43"/>
          <p:cNvSpPr/>
          <p:nvPr/>
        </p:nvSpPr>
        <p:spPr>
          <a:xfrm>
            <a:off x="5685746" y="5026175"/>
            <a:ext cx="2944562" cy="276999"/>
          </a:xfrm>
          <a:prstGeom prst="rect">
            <a:avLst/>
          </a:prstGeom>
        </p:spPr>
        <p:txBody>
          <a:bodyPr wrap="square">
            <a:spAutoFit/>
          </a:bodyPr>
          <a:lstStyle/>
          <a:p>
            <a:pPr marL="285750" lvl="0" indent="-285750" fontAlgn="ctr">
              <a:buFontTx/>
              <a:buChar char="-"/>
            </a:pPr>
            <a:r>
              <a:rPr lang="en-US" sz="1200" u="none" dirty="0">
                <a:latin typeface="Huawei Sans" panose="020C0503030203020204" pitchFamily="34" charset="0"/>
              </a:rPr>
              <a:t>End-to-end performance analysis</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5" name="矩形 44"/>
          <p:cNvSpPr/>
          <p:nvPr/>
        </p:nvSpPr>
        <p:spPr>
          <a:xfrm>
            <a:off x="5697704" y="5240881"/>
            <a:ext cx="1923925"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End-to-end topology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6" name="矩形 45">
            <a:hlinkClick r:id="rId10" action="ppaction://hlinksldjump"/>
          </p:cNvPr>
          <p:cNvSpPr/>
          <p:nvPr/>
        </p:nvSpPr>
        <p:spPr>
          <a:xfrm>
            <a:off x="8825674" y="2049854"/>
            <a:ext cx="2790134" cy="307777"/>
          </a:xfrm>
          <a:prstGeom prst="rect">
            <a:avLst/>
          </a:prstGeom>
        </p:spPr>
        <p:txBody>
          <a:bodyPr wrap="square">
            <a:spAutoFit/>
          </a:bodyPr>
          <a:lstStyle/>
          <a:p>
            <a:pPr lvl="0" fontAlgn="ctr"/>
            <a:r>
              <a:rPr lang="en-US" sz="1400" b="1" u="none" dirty="0">
                <a:latin typeface="Huawei Sans" panose="020C0503030203020204" pitchFamily="34" charset="0"/>
              </a:rPr>
              <a:t>Automatic problem resolution</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7" name="矩形 46"/>
          <p:cNvSpPr/>
          <p:nvPr/>
        </p:nvSpPr>
        <p:spPr>
          <a:xfrm>
            <a:off x="8846846" y="2478930"/>
            <a:ext cx="1287532"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SLA change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8" name="矩形 47"/>
          <p:cNvSpPr/>
          <p:nvPr/>
        </p:nvSpPr>
        <p:spPr>
          <a:xfrm>
            <a:off x="8846845" y="2735609"/>
            <a:ext cx="2954629" cy="461665"/>
          </a:xfrm>
          <a:prstGeom prst="rect">
            <a:avLst/>
          </a:prstGeom>
        </p:spPr>
        <p:txBody>
          <a:bodyPr wrap="square">
            <a:spAutoFit/>
          </a:bodyPr>
          <a:lstStyle/>
          <a:p>
            <a:pPr marL="285750" lvl="0" indent="-285750" fontAlgn="ctr">
              <a:buFontTx/>
              <a:buChar char="-"/>
            </a:pPr>
            <a:r>
              <a:rPr lang="en-US" sz="1200" u="none" dirty="0">
                <a:latin typeface="Huawei Sans" panose="020C0503030203020204" pitchFamily="34" charset="0"/>
              </a:rPr>
              <a:t>Data flow (reclamation/migration)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a:p>
            <a:pPr marL="285750" lvl="0" indent="-285750" fontAlgn="ctr">
              <a:buFontTx/>
              <a:buChar char="-"/>
            </a:pPr>
            <a:r>
              <a:rPr lang="en-US" sz="1200" u="none" dirty="0">
                <a:latin typeface="Huawei Sans" panose="020C0503030203020204" pitchFamily="34" charset="0"/>
              </a:rPr>
              <a:t>Best practice implementation</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49" name="矩形 48">
            <a:hlinkClick r:id="rId11" action="ppaction://hlinksldjump"/>
          </p:cNvPr>
          <p:cNvSpPr/>
          <p:nvPr/>
        </p:nvSpPr>
        <p:spPr>
          <a:xfrm>
            <a:off x="8835212" y="3310483"/>
            <a:ext cx="2525050" cy="307777"/>
          </a:xfrm>
          <a:prstGeom prst="rect">
            <a:avLst/>
          </a:prstGeom>
        </p:spPr>
        <p:txBody>
          <a:bodyPr wrap="none">
            <a:spAutoFit/>
          </a:bodyPr>
          <a:lstStyle/>
          <a:p>
            <a:pPr lvl="0" fontAlgn="ctr"/>
            <a:r>
              <a:rPr lang="en-US" sz="1400" b="1" u="none" dirty="0">
                <a:latin typeface="Huawei Sans" panose="020C0503030203020204" pitchFamily="34" charset="0"/>
              </a:rPr>
              <a:t>Multi-dimensional analysis</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0" name="矩形 49"/>
          <p:cNvSpPr/>
          <p:nvPr/>
        </p:nvSpPr>
        <p:spPr>
          <a:xfrm>
            <a:off x="8849431" y="3627463"/>
            <a:ext cx="2704587"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SLA/Cost/Capacity/Performance</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1" name="矩形 50"/>
          <p:cNvSpPr/>
          <p:nvPr/>
        </p:nvSpPr>
        <p:spPr>
          <a:xfrm>
            <a:off x="8852016" y="3882068"/>
            <a:ext cx="2754280"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Application/Device/Project/Label</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2" name="矩形 51"/>
          <p:cNvSpPr/>
          <p:nvPr/>
        </p:nvSpPr>
        <p:spPr>
          <a:xfrm>
            <a:off x="8854387" y="4109787"/>
            <a:ext cx="2560316"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Customized report/dashboard</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3" name="矩形 52">
            <a:hlinkClick r:id="rId10" action="ppaction://hlinksldjump"/>
          </p:cNvPr>
          <p:cNvSpPr/>
          <p:nvPr/>
        </p:nvSpPr>
        <p:spPr>
          <a:xfrm>
            <a:off x="8835212" y="4466144"/>
            <a:ext cx="1951175" cy="307777"/>
          </a:xfrm>
          <a:prstGeom prst="rect">
            <a:avLst/>
          </a:prstGeom>
        </p:spPr>
        <p:txBody>
          <a:bodyPr wrap="none">
            <a:spAutoFit/>
          </a:bodyPr>
          <a:lstStyle/>
          <a:p>
            <a:pPr fontAlgn="ctr"/>
            <a:r>
              <a:rPr lang="en-US" sz="1400" b="1" u="none" dirty="0">
                <a:latin typeface="Huawei Sans" panose="020C0503030203020204" pitchFamily="34" charset="0"/>
              </a:rPr>
              <a:t>Autonomous driving</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矩形 53"/>
          <p:cNvSpPr/>
          <p:nvPr/>
        </p:nvSpPr>
        <p:spPr>
          <a:xfrm>
            <a:off x="8846846" y="4757410"/>
            <a:ext cx="2105063"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Policy-based autonomy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5" name="矩形 54"/>
          <p:cNvSpPr/>
          <p:nvPr/>
        </p:nvSpPr>
        <p:spPr>
          <a:xfrm>
            <a:off x="8852016" y="5002502"/>
            <a:ext cx="2541080" cy="276999"/>
          </a:xfrm>
          <a:prstGeom prst="rect">
            <a:avLst/>
          </a:prstGeom>
        </p:spPr>
        <p:txBody>
          <a:bodyPr wrap="none">
            <a:spAutoFit/>
          </a:bodyPr>
          <a:lstStyle/>
          <a:p>
            <a:pPr marL="285750" lvl="0" indent="-285750" fontAlgn="ctr">
              <a:buFontTx/>
              <a:buChar char="-"/>
            </a:pPr>
            <a:r>
              <a:rPr lang="en-US" sz="1200" u="none" dirty="0">
                <a:latin typeface="Huawei Sans" panose="020C0503030203020204" pitchFamily="34" charset="0"/>
              </a:rPr>
              <a:t>AI-based inference autonomy</a:t>
            </a:r>
            <a:endParaRPr lang="en-US" altLang="zh-CN" sz="1200"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
        <p:nvSpPr>
          <p:cNvPr id="56" name="矩形 55">
            <a:hlinkClick r:id="rId3" action="ppaction://hlinksldjump"/>
          </p:cNvPr>
          <p:cNvSpPr/>
          <p:nvPr/>
        </p:nvSpPr>
        <p:spPr>
          <a:xfrm>
            <a:off x="5855656" y="5762186"/>
            <a:ext cx="2391791" cy="307777"/>
          </a:xfrm>
          <a:prstGeom prst="rect">
            <a:avLst/>
          </a:prstGeom>
        </p:spPr>
        <p:txBody>
          <a:bodyPr wrap="square">
            <a:spAutoFit/>
          </a:bodyPr>
          <a:lstStyle/>
          <a:p>
            <a:pPr algn="ctr" fontAlgn="ctr"/>
            <a:r>
              <a:rPr lang="en-US" sz="1400" b="1" u="none" dirty="0">
                <a:latin typeface="Huawei Sans" panose="020C0503030203020204" pitchFamily="34" charset="0"/>
              </a:rPr>
              <a:t>Multi-DC management</a:t>
            </a:r>
            <a:endParaRPr lang="en-US" altLang="zh-CN" sz="1400" b="1" dirty="0">
              <a:latin typeface="Huawei Sans" panose="020C0503030203020204" pitchFamily="34" charset="0"/>
              <a:ea typeface="方正兰亭黑简体" panose="02000000000000000000" pitchFamily="2" charset="-122"/>
              <a:cs typeface="Times New Roman" panose="02020603050405020304" pitchFamily="18" charset="0"/>
              <a:sym typeface="Huawei Sans" panose="020C0503030203020204" pitchFamily="34" charset="0"/>
            </a:endParaRPr>
          </a:p>
        </p:txBody>
      </p:sp>
    </p:spTree>
    <p:extLst>
      <p:ext uri="{BB962C8B-B14F-4D97-AF65-F5344CB8AC3E}">
        <p14:creationId xmlns:p14="http://schemas.microsoft.com/office/powerpoint/2010/main" val="2191024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Introduction to eSight</a:t>
            </a:r>
          </a:p>
        </p:txBody>
      </p:sp>
      <p:sp>
        <p:nvSpPr>
          <p:cNvPr id="4" name="文本占位符 3"/>
          <p:cNvSpPr>
            <a:spLocks noGrp="1"/>
          </p:cNvSpPr>
          <p:nvPr>
            <p:ph type="body" sz="quarter" idx="10"/>
          </p:nvPr>
        </p:nvSpPr>
        <p:spPr/>
        <p:txBody>
          <a:bodyPr/>
          <a:lstStyle/>
          <a:p>
            <a:r>
              <a:rPr lang="en-US" sz="1800" u="none" dirty="0">
                <a:latin typeface="Huawei Sans" panose="020C0503030203020204" pitchFamily="34" charset="0"/>
              </a:rPr>
              <a:t>eSight provides multi-vendor device adaptation for unified network-wide device management, component-based architecture for on-demand construction of enterprise O&amp;M platforms, and lightweight design and web client for lower system maintenance and upgrade costs.</a:t>
            </a:r>
          </a:p>
          <a:p>
            <a:endParaRPr lang="en-US" altLang="zh-CN" sz="1800" dirty="0">
              <a:latin typeface="Huawei Sans" panose="020C0503030203020204" pitchFamily="34" charset="0"/>
              <a:sym typeface="Huawei Sans" panose="020C0503030203020204" pitchFamily="34" charset="0"/>
            </a:endParaRPr>
          </a:p>
        </p:txBody>
      </p:sp>
      <p:grpSp>
        <p:nvGrpSpPr>
          <p:cNvPr id="8" name="组合 7"/>
          <p:cNvGrpSpPr/>
          <p:nvPr/>
        </p:nvGrpSpPr>
        <p:grpSpPr>
          <a:xfrm>
            <a:off x="1231364" y="2361912"/>
            <a:ext cx="9835893" cy="3527544"/>
            <a:chOff x="1231364" y="2361912"/>
            <a:chExt cx="9835893" cy="3527544"/>
          </a:xfrm>
        </p:grpSpPr>
        <p:grpSp>
          <p:nvGrpSpPr>
            <p:cNvPr id="9" name="组合 348"/>
            <p:cNvGrpSpPr>
              <a:grpSpLocks/>
            </p:cNvGrpSpPr>
            <p:nvPr/>
          </p:nvGrpSpPr>
          <p:grpSpPr bwMode="auto">
            <a:xfrm>
              <a:off x="1278450" y="3598260"/>
              <a:ext cx="758825" cy="671512"/>
              <a:chOff x="1008063" y="555626"/>
              <a:chExt cx="758825" cy="669925"/>
            </a:xfrm>
          </p:grpSpPr>
          <p:sp>
            <p:nvSpPr>
              <p:cNvPr id="24" name="Freeform 25"/>
              <p:cNvSpPr>
                <a:spLocks noEditPoints="1"/>
              </p:cNvSpPr>
              <p:nvPr/>
            </p:nvSpPr>
            <p:spPr bwMode="auto">
              <a:xfrm>
                <a:off x="1409700" y="719138"/>
                <a:ext cx="265113" cy="454025"/>
              </a:xfrm>
              <a:custGeom>
                <a:avLst/>
                <a:gdLst>
                  <a:gd name="T0" fmla="*/ 2147483646 w 563"/>
                  <a:gd name="T1" fmla="*/ 2147483646 h 967"/>
                  <a:gd name="T2" fmla="*/ 2147483646 w 563"/>
                  <a:gd name="T3" fmla="*/ 2147483646 h 967"/>
                  <a:gd name="T4" fmla="*/ 2147483646 w 563"/>
                  <a:gd name="T5" fmla="*/ 2147483646 h 967"/>
                  <a:gd name="T6" fmla="*/ 2147483646 w 563"/>
                  <a:gd name="T7" fmla="*/ 2147483646 h 967"/>
                  <a:gd name="T8" fmla="*/ 2147483646 w 563"/>
                  <a:gd name="T9" fmla="*/ 2147483646 h 967"/>
                  <a:gd name="T10" fmla="*/ 2147483646 w 563"/>
                  <a:gd name="T11" fmla="*/ 2147483646 h 967"/>
                  <a:gd name="T12" fmla="*/ 2147483646 w 563"/>
                  <a:gd name="T13" fmla="*/ 2147483646 h 967"/>
                  <a:gd name="T14" fmla="*/ 2147483646 w 563"/>
                  <a:gd name="T15" fmla="*/ 2147483646 h 967"/>
                  <a:gd name="T16" fmla="*/ 2147483646 w 563"/>
                  <a:gd name="T17" fmla="*/ 2147483646 h 967"/>
                  <a:gd name="T18" fmla="*/ 2147483646 w 563"/>
                  <a:gd name="T19" fmla="*/ 2147483646 h 967"/>
                  <a:gd name="T20" fmla="*/ 2147483646 w 563"/>
                  <a:gd name="T21" fmla="*/ 2147483646 h 967"/>
                  <a:gd name="T22" fmla="*/ 2147483646 w 563"/>
                  <a:gd name="T23" fmla="*/ 2147483646 h 967"/>
                  <a:gd name="T24" fmla="*/ 2147483646 w 563"/>
                  <a:gd name="T25" fmla="*/ 2147483646 h 967"/>
                  <a:gd name="T26" fmla="*/ 2147483646 w 563"/>
                  <a:gd name="T27" fmla="*/ 2147483646 h 967"/>
                  <a:gd name="T28" fmla="*/ 2147483646 w 563"/>
                  <a:gd name="T29" fmla="*/ 2147483646 h 967"/>
                  <a:gd name="T30" fmla="*/ 2147483646 w 563"/>
                  <a:gd name="T31" fmla="*/ 2147483646 h 967"/>
                  <a:gd name="T32" fmla="*/ 2147483646 w 563"/>
                  <a:gd name="T33" fmla="*/ 2147483646 h 967"/>
                  <a:gd name="T34" fmla="*/ 2147483646 w 563"/>
                  <a:gd name="T35" fmla="*/ 2147483646 h 967"/>
                  <a:gd name="T36" fmla="*/ 2147483646 w 563"/>
                  <a:gd name="T37" fmla="*/ 2147483646 h 967"/>
                  <a:gd name="T38" fmla="*/ 2147483646 w 563"/>
                  <a:gd name="T39" fmla="*/ 2147483646 h 967"/>
                  <a:gd name="T40" fmla="*/ 2147483646 w 563"/>
                  <a:gd name="T41" fmla="*/ 2147483646 h 967"/>
                  <a:gd name="T42" fmla="*/ 2147483646 w 563"/>
                  <a:gd name="T43" fmla="*/ 2147483646 h 967"/>
                  <a:gd name="T44" fmla="*/ 2147483646 w 563"/>
                  <a:gd name="T45" fmla="*/ 2147483646 h 967"/>
                  <a:gd name="T46" fmla="*/ 2147483646 w 563"/>
                  <a:gd name="T47" fmla="*/ 2147483646 h 967"/>
                  <a:gd name="T48" fmla="*/ 2147483646 w 563"/>
                  <a:gd name="T49" fmla="*/ 2147483646 h 967"/>
                  <a:gd name="T50" fmla="*/ 2147483646 w 563"/>
                  <a:gd name="T51" fmla="*/ 2147483646 h 967"/>
                  <a:gd name="T52" fmla="*/ 2147483646 w 563"/>
                  <a:gd name="T53" fmla="*/ 2147483646 h 967"/>
                  <a:gd name="T54" fmla="*/ 2147483646 w 563"/>
                  <a:gd name="T55" fmla="*/ 2147483646 h 967"/>
                  <a:gd name="T56" fmla="*/ 2147483646 w 563"/>
                  <a:gd name="T57" fmla="*/ 2147483646 h 967"/>
                  <a:gd name="T58" fmla="*/ 2147483646 w 563"/>
                  <a:gd name="T59" fmla="*/ 2147483646 h 967"/>
                  <a:gd name="T60" fmla="*/ 2147483646 w 563"/>
                  <a:gd name="T61" fmla="*/ 2147483646 h 967"/>
                  <a:gd name="T62" fmla="*/ 2147483646 w 563"/>
                  <a:gd name="T63" fmla="*/ 2147483646 h 967"/>
                  <a:gd name="T64" fmla="*/ 2147483646 w 563"/>
                  <a:gd name="T65" fmla="*/ 2147483646 h 967"/>
                  <a:gd name="T66" fmla="*/ 2147483646 w 563"/>
                  <a:gd name="T67" fmla="*/ 2147483646 h 967"/>
                  <a:gd name="T68" fmla="*/ 2147483646 w 563"/>
                  <a:gd name="T69" fmla="*/ 2147483646 h 967"/>
                  <a:gd name="T70" fmla="*/ 2147483646 w 563"/>
                  <a:gd name="T71" fmla="*/ 2147483646 h 967"/>
                  <a:gd name="T72" fmla="*/ 2147483646 w 563"/>
                  <a:gd name="T73" fmla="*/ 2147483646 h 967"/>
                  <a:gd name="T74" fmla="*/ 2147483646 w 563"/>
                  <a:gd name="T75" fmla="*/ 2147483646 h 967"/>
                  <a:gd name="T76" fmla="*/ 2147483646 w 563"/>
                  <a:gd name="T77" fmla="*/ 2147483646 h 967"/>
                  <a:gd name="T78" fmla="*/ 2147483646 w 563"/>
                  <a:gd name="T79" fmla="*/ 0 h 967"/>
                  <a:gd name="T80" fmla="*/ 0 w 563"/>
                  <a:gd name="T81" fmla="*/ 2147483646 h 967"/>
                  <a:gd name="T82" fmla="*/ 2147483646 w 563"/>
                  <a:gd name="T83" fmla="*/ 2147483646 h 967"/>
                  <a:gd name="T84" fmla="*/ 0 w 563"/>
                  <a:gd name="T85" fmla="*/ 2147483646 h 967"/>
                  <a:gd name="T86" fmla="*/ 0 w 563"/>
                  <a:gd name="T87" fmla="*/ 2147483646 h 967"/>
                  <a:gd name="T88" fmla="*/ 2147483646 w 563"/>
                  <a:gd name="T89" fmla="*/ 2147483646 h 967"/>
                  <a:gd name="T90" fmla="*/ 2147483646 w 563"/>
                  <a:gd name="T91" fmla="*/ 2147483646 h 967"/>
                  <a:gd name="T92" fmla="*/ 2147483646 w 563"/>
                  <a:gd name="T93" fmla="*/ 2147483646 h 9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3"/>
                  <a:gd name="T142" fmla="*/ 0 h 967"/>
                  <a:gd name="T143" fmla="*/ 563 w 563"/>
                  <a:gd name="T144" fmla="*/ 967 h 9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3" h="967">
                    <a:moveTo>
                      <a:pt x="282" y="58"/>
                    </a:moveTo>
                    <a:lnTo>
                      <a:pt x="282" y="58"/>
                    </a:lnTo>
                    <a:cubicBezTo>
                      <a:pt x="403" y="58"/>
                      <a:pt x="505" y="115"/>
                      <a:pt x="505" y="182"/>
                    </a:cubicBezTo>
                    <a:cubicBezTo>
                      <a:pt x="505" y="249"/>
                      <a:pt x="403" y="305"/>
                      <a:pt x="282" y="305"/>
                    </a:cubicBezTo>
                    <a:cubicBezTo>
                      <a:pt x="161" y="305"/>
                      <a:pt x="58" y="249"/>
                      <a:pt x="58" y="182"/>
                    </a:cubicBezTo>
                    <a:cubicBezTo>
                      <a:pt x="58" y="115"/>
                      <a:pt x="161" y="58"/>
                      <a:pt x="282" y="58"/>
                    </a:cubicBezTo>
                    <a:close/>
                    <a:moveTo>
                      <a:pt x="299" y="909"/>
                    </a:moveTo>
                    <a:lnTo>
                      <a:pt x="299" y="909"/>
                    </a:lnTo>
                    <a:cubicBezTo>
                      <a:pt x="294" y="909"/>
                      <a:pt x="288" y="909"/>
                      <a:pt x="282" y="909"/>
                    </a:cubicBezTo>
                    <a:cubicBezTo>
                      <a:pt x="161" y="909"/>
                      <a:pt x="58" y="853"/>
                      <a:pt x="58" y="786"/>
                    </a:cubicBezTo>
                    <a:lnTo>
                      <a:pt x="58" y="756"/>
                    </a:lnTo>
                    <a:cubicBezTo>
                      <a:pt x="109" y="799"/>
                      <a:pt x="190" y="826"/>
                      <a:pt x="282" y="826"/>
                    </a:cubicBezTo>
                    <a:cubicBezTo>
                      <a:pt x="288" y="826"/>
                      <a:pt x="294" y="826"/>
                      <a:pt x="299" y="826"/>
                    </a:cubicBezTo>
                    <a:lnTo>
                      <a:pt x="299" y="768"/>
                    </a:lnTo>
                    <a:cubicBezTo>
                      <a:pt x="294" y="768"/>
                      <a:pt x="288" y="768"/>
                      <a:pt x="282" y="768"/>
                    </a:cubicBezTo>
                    <a:cubicBezTo>
                      <a:pt x="161" y="768"/>
                      <a:pt x="58" y="712"/>
                      <a:pt x="58" y="645"/>
                    </a:cubicBezTo>
                    <a:lnTo>
                      <a:pt x="58" y="604"/>
                    </a:lnTo>
                    <a:cubicBezTo>
                      <a:pt x="109" y="647"/>
                      <a:pt x="190" y="674"/>
                      <a:pt x="282" y="674"/>
                    </a:cubicBezTo>
                    <a:cubicBezTo>
                      <a:pt x="288" y="674"/>
                      <a:pt x="294" y="674"/>
                      <a:pt x="299" y="674"/>
                    </a:cubicBezTo>
                    <a:lnTo>
                      <a:pt x="299" y="616"/>
                    </a:lnTo>
                    <a:cubicBezTo>
                      <a:pt x="294" y="616"/>
                      <a:pt x="288" y="616"/>
                      <a:pt x="282" y="616"/>
                    </a:cubicBezTo>
                    <a:cubicBezTo>
                      <a:pt x="161" y="616"/>
                      <a:pt x="58" y="560"/>
                      <a:pt x="58" y="493"/>
                    </a:cubicBezTo>
                    <a:lnTo>
                      <a:pt x="58" y="453"/>
                    </a:lnTo>
                    <a:cubicBezTo>
                      <a:pt x="109" y="496"/>
                      <a:pt x="190" y="523"/>
                      <a:pt x="282" y="523"/>
                    </a:cubicBezTo>
                    <a:cubicBezTo>
                      <a:pt x="288" y="523"/>
                      <a:pt x="294" y="523"/>
                      <a:pt x="299" y="522"/>
                    </a:cubicBezTo>
                    <a:lnTo>
                      <a:pt x="299" y="508"/>
                    </a:lnTo>
                    <a:cubicBezTo>
                      <a:pt x="299" y="493"/>
                      <a:pt x="303" y="478"/>
                      <a:pt x="309" y="464"/>
                    </a:cubicBezTo>
                    <a:cubicBezTo>
                      <a:pt x="300" y="464"/>
                      <a:pt x="291" y="465"/>
                      <a:pt x="282" y="465"/>
                    </a:cubicBezTo>
                    <a:cubicBezTo>
                      <a:pt x="161" y="465"/>
                      <a:pt x="58" y="408"/>
                      <a:pt x="58" y="341"/>
                    </a:cubicBezTo>
                    <a:lnTo>
                      <a:pt x="58" y="293"/>
                    </a:lnTo>
                    <a:cubicBezTo>
                      <a:pt x="109" y="336"/>
                      <a:pt x="190" y="363"/>
                      <a:pt x="282" y="363"/>
                    </a:cubicBezTo>
                    <a:cubicBezTo>
                      <a:pt x="374" y="363"/>
                      <a:pt x="454" y="336"/>
                      <a:pt x="505" y="293"/>
                    </a:cubicBezTo>
                    <a:lnTo>
                      <a:pt x="505" y="341"/>
                    </a:lnTo>
                    <a:cubicBezTo>
                      <a:pt x="505" y="347"/>
                      <a:pt x="504" y="352"/>
                      <a:pt x="503" y="356"/>
                    </a:cubicBezTo>
                    <a:cubicBezTo>
                      <a:pt x="513" y="356"/>
                      <a:pt x="524" y="355"/>
                      <a:pt x="534" y="355"/>
                    </a:cubicBezTo>
                    <a:cubicBezTo>
                      <a:pt x="544" y="355"/>
                      <a:pt x="553" y="356"/>
                      <a:pt x="563" y="356"/>
                    </a:cubicBezTo>
                    <a:lnTo>
                      <a:pt x="563" y="190"/>
                    </a:lnTo>
                    <a:cubicBezTo>
                      <a:pt x="563" y="187"/>
                      <a:pt x="563" y="184"/>
                      <a:pt x="563" y="182"/>
                    </a:cubicBezTo>
                    <a:cubicBezTo>
                      <a:pt x="563" y="80"/>
                      <a:pt x="439" y="0"/>
                      <a:pt x="282" y="0"/>
                    </a:cubicBezTo>
                    <a:cubicBezTo>
                      <a:pt x="124" y="0"/>
                      <a:pt x="0" y="80"/>
                      <a:pt x="0" y="182"/>
                    </a:cubicBezTo>
                    <a:cubicBezTo>
                      <a:pt x="0" y="184"/>
                      <a:pt x="0" y="185"/>
                      <a:pt x="1" y="187"/>
                    </a:cubicBezTo>
                    <a:cubicBezTo>
                      <a:pt x="0" y="188"/>
                      <a:pt x="0" y="189"/>
                      <a:pt x="0" y="190"/>
                    </a:cubicBezTo>
                    <a:lnTo>
                      <a:pt x="0" y="786"/>
                    </a:lnTo>
                    <a:cubicBezTo>
                      <a:pt x="0" y="887"/>
                      <a:pt x="124" y="967"/>
                      <a:pt x="282" y="967"/>
                    </a:cubicBezTo>
                    <a:cubicBezTo>
                      <a:pt x="288" y="967"/>
                      <a:pt x="322" y="967"/>
                      <a:pt x="328" y="967"/>
                    </a:cubicBezTo>
                    <a:lnTo>
                      <a:pt x="299" y="909"/>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26"/>
              <p:cNvSpPr>
                <a:spLocks/>
              </p:cNvSpPr>
              <p:nvPr/>
            </p:nvSpPr>
            <p:spPr bwMode="auto">
              <a:xfrm>
                <a:off x="1008063" y="555626"/>
                <a:ext cx="738188" cy="465138"/>
              </a:xfrm>
              <a:custGeom>
                <a:avLst/>
                <a:gdLst>
                  <a:gd name="T0" fmla="*/ 2147483646 w 1570"/>
                  <a:gd name="T1" fmla="*/ 2147483646 h 988"/>
                  <a:gd name="T2" fmla="*/ 2147483646 w 1570"/>
                  <a:gd name="T3" fmla="*/ 2147483646 h 988"/>
                  <a:gd name="T4" fmla="*/ 2147483646 w 1570"/>
                  <a:gd name="T5" fmla="*/ 2147483646 h 988"/>
                  <a:gd name="T6" fmla="*/ 0 w 1570"/>
                  <a:gd name="T7" fmla="*/ 2147483646 h 988"/>
                  <a:gd name="T8" fmla="*/ 0 w 1570"/>
                  <a:gd name="T9" fmla="*/ 2147483646 h 988"/>
                  <a:gd name="T10" fmla="*/ 2147483646 w 1570"/>
                  <a:gd name="T11" fmla="*/ 0 h 988"/>
                  <a:gd name="T12" fmla="*/ 2147483646 w 1570"/>
                  <a:gd name="T13" fmla="*/ 0 h 988"/>
                  <a:gd name="T14" fmla="*/ 2147483646 w 1570"/>
                  <a:gd name="T15" fmla="*/ 2147483646 h 988"/>
                  <a:gd name="T16" fmla="*/ 2147483646 w 1570"/>
                  <a:gd name="T17" fmla="*/ 2147483646 h 988"/>
                  <a:gd name="T18" fmla="*/ 2147483646 w 1570"/>
                  <a:gd name="T19" fmla="*/ 2147483646 h 988"/>
                  <a:gd name="T20" fmla="*/ 2147483646 w 1570"/>
                  <a:gd name="T21" fmla="*/ 2147483646 h 988"/>
                  <a:gd name="T22" fmla="*/ 2147483646 w 1570"/>
                  <a:gd name="T23" fmla="*/ 2147483646 h 988"/>
                  <a:gd name="T24" fmla="*/ 2147483646 w 1570"/>
                  <a:gd name="T25" fmla="*/ 2147483646 h 988"/>
                  <a:gd name="T26" fmla="*/ 2147483646 w 1570"/>
                  <a:gd name="T27" fmla="*/ 2147483646 h 988"/>
                  <a:gd name="T28" fmla="*/ 2147483646 w 1570"/>
                  <a:gd name="T29" fmla="*/ 2147483646 h 988"/>
                  <a:gd name="T30" fmla="*/ 2147483646 w 1570"/>
                  <a:gd name="T31" fmla="*/ 2147483646 h 988"/>
                  <a:gd name="T32" fmla="*/ 2147483646 w 1570"/>
                  <a:gd name="T33" fmla="*/ 2147483646 h 988"/>
                  <a:gd name="T34" fmla="*/ 2147483646 w 1570"/>
                  <a:gd name="T35" fmla="*/ 2147483646 h 9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0"/>
                  <a:gd name="T55" fmla="*/ 0 h 988"/>
                  <a:gd name="T56" fmla="*/ 1570 w 1570"/>
                  <a:gd name="T57" fmla="*/ 988 h 9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0" h="988">
                    <a:moveTo>
                      <a:pt x="880" y="988"/>
                    </a:moveTo>
                    <a:lnTo>
                      <a:pt x="880" y="988"/>
                    </a:lnTo>
                    <a:lnTo>
                      <a:pt x="80" y="988"/>
                    </a:lnTo>
                    <a:cubicBezTo>
                      <a:pt x="36" y="988"/>
                      <a:pt x="0" y="952"/>
                      <a:pt x="0" y="907"/>
                    </a:cubicBezTo>
                    <a:lnTo>
                      <a:pt x="0" y="81"/>
                    </a:lnTo>
                    <a:cubicBezTo>
                      <a:pt x="0" y="36"/>
                      <a:pt x="36" y="0"/>
                      <a:pt x="80" y="0"/>
                    </a:cubicBezTo>
                    <a:lnTo>
                      <a:pt x="1489" y="0"/>
                    </a:lnTo>
                    <a:cubicBezTo>
                      <a:pt x="1534" y="0"/>
                      <a:pt x="1570" y="36"/>
                      <a:pt x="1570" y="81"/>
                    </a:cubicBezTo>
                    <a:lnTo>
                      <a:pt x="1570" y="771"/>
                    </a:lnTo>
                    <a:lnTo>
                      <a:pt x="1503" y="771"/>
                    </a:lnTo>
                    <a:lnTo>
                      <a:pt x="1503" y="81"/>
                    </a:lnTo>
                    <a:cubicBezTo>
                      <a:pt x="1503" y="73"/>
                      <a:pt x="1497" y="67"/>
                      <a:pt x="1489" y="67"/>
                    </a:cubicBezTo>
                    <a:lnTo>
                      <a:pt x="80" y="67"/>
                    </a:lnTo>
                    <a:cubicBezTo>
                      <a:pt x="73" y="67"/>
                      <a:pt x="66" y="73"/>
                      <a:pt x="66" y="81"/>
                    </a:cubicBezTo>
                    <a:lnTo>
                      <a:pt x="66" y="907"/>
                    </a:lnTo>
                    <a:cubicBezTo>
                      <a:pt x="66" y="915"/>
                      <a:pt x="73" y="921"/>
                      <a:pt x="80" y="921"/>
                    </a:cubicBezTo>
                    <a:lnTo>
                      <a:pt x="880" y="921"/>
                    </a:lnTo>
                    <a:lnTo>
                      <a:pt x="880" y="988"/>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Freeform 27"/>
              <p:cNvSpPr>
                <a:spLocks/>
              </p:cNvSpPr>
              <p:nvPr/>
            </p:nvSpPr>
            <p:spPr bwMode="auto">
              <a:xfrm>
                <a:off x="1282700" y="1004888"/>
                <a:ext cx="31750" cy="96838"/>
              </a:xfrm>
              <a:custGeom>
                <a:avLst/>
                <a:gdLst>
                  <a:gd name="T0" fmla="*/ 2147483646 w 67"/>
                  <a:gd name="T1" fmla="*/ 2147483646 h 206"/>
                  <a:gd name="T2" fmla="*/ 2147483646 w 67"/>
                  <a:gd name="T3" fmla="*/ 2147483646 h 206"/>
                  <a:gd name="T4" fmla="*/ 0 w 67"/>
                  <a:gd name="T5" fmla="*/ 2147483646 h 206"/>
                  <a:gd name="T6" fmla="*/ 0 w 67"/>
                  <a:gd name="T7" fmla="*/ 0 h 206"/>
                  <a:gd name="T8" fmla="*/ 2147483646 w 67"/>
                  <a:gd name="T9" fmla="*/ 0 h 206"/>
                  <a:gd name="T10" fmla="*/ 2147483646 w 67"/>
                  <a:gd name="T11" fmla="*/ 2147483646 h 206"/>
                  <a:gd name="T12" fmla="*/ 0 60000 65536"/>
                  <a:gd name="T13" fmla="*/ 0 60000 65536"/>
                  <a:gd name="T14" fmla="*/ 0 60000 65536"/>
                  <a:gd name="T15" fmla="*/ 0 60000 65536"/>
                  <a:gd name="T16" fmla="*/ 0 60000 65536"/>
                  <a:gd name="T17" fmla="*/ 0 60000 65536"/>
                  <a:gd name="T18" fmla="*/ 0 w 67"/>
                  <a:gd name="T19" fmla="*/ 0 h 206"/>
                  <a:gd name="T20" fmla="*/ 67 w 67"/>
                  <a:gd name="T21" fmla="*/ 206 h 206"/>
                </a:gdLst>
                <a:ahLst/>
                <a:cxnLst>
                  <a:cxn ang="T12">
                    <a:pos x="T0" y="T1"/>
                  </a:cxn>
                  <a:cxn ang="T13">
                    <a:pos x="T2" y="T3"/>
                  </a:cxn>
                  <a:cxn ang="T14">
                    <a:pos x="T4" y="T5"/>
                  </a:cxn>
                  <a:cxn ang="T15">
                    <a:pos x="T6" y="T7"/>
                  </a:cxn>
                  <a:cxn ang="T16">
                    <a:pos x="T8" y="T9"/>
                  </a:cxn>
                  <a:cxn ang="T17">
                    <a:pos x="T10" y="T11"/>
                  </a:cxn>
                </a:cxnLst>
                <a:rect l="T18" t="T19" r="T20" b="T21"/>
                <a:pathLst>
                  <a:path w="67" h="206">
                    <a:moveTo>
                      <a:pt x="67" y="206"/>
                    </a:moveTo>
                    <a:lnTo>
                      <a:pt x="67" y="206"/>
                    </a:lnTo>
                    <a:lnTo>
                      <a:pt x="0" y="206"/>
                    </a:lnTo>
                    <a:lnTo>
                      <a:pt x="0" y="0"/>
                    </a:lnTo>
                    <a:lnTo>
                      <a:pt x="67" y="0"/>
                    </a:lnTo>
                    <a:lnTo>
                      <a:pt x="67" y="206"/>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Freeform 28"/>
              <p:cNvSpPr>
                <a:spLocks/>
              </p:cNvSpPr>
              <p:nvPr/>
            </p:nvSpPr>
            <p:spPr bwMode="auto">
              <a:xfrm>
                <a:off x="1090613" y="1085851"/>
                <a:ext cx="346075" cy="31750"/>
              </a:xfrm>
              <a:custGeom>
                <a:avLst/>
                <a:gdLst>
                  <a:gd name="T0" fmla="*/ 2147483646 w 737"/>
                  <a:gd name="T1" fmla="*/ 2147483646 h 66"/>
                  <a:gd name="T2" fmla="*/ 2147483646 w 737"/>
                  <a:gd name="T3" fmla="*/ 2147483646 h 66"/>
                  <a:gd name="T4" fmla="*/ 2147483646 w 737"/>
                  <a:gd name="T5" fmla="*/ 2147483646 h 66"/>
                  <a:gd name="T6" fmla="*/ 0 w 737"/>
                  <a:gd name="T7" fmla="*/ 2147483646 h 66"/>
                  <a:gd name="T8" fmla="*/ 2147483646 w 737"/>
                  <a:gd name="T9" fmla="*/ 0 h 66"/>
                  <a:gd name="T10" fmla="*/ 2147483646 w 737"/>
                  <a:gd name="T11" fmla="*/ 0 h 66"/>
                  <a:gd name="T12" fmla="*/ 2147483646 w 737"/>
                  <a:gd name="T13" fmla="*/ 2147483646 h 66"/>
                  <a:gd name="T14" fmla="*/ 2147483646 w 737"/>
                  <a:gd name="T15" fmla="*/ 2147483646 h 66"/>
                  <a:gd name="T16" fmla="*/ 0 60000 65536"/>
                  <a:gd name="T17" fmla="*/ 0 60000 65536"/>
                  <a:gd name="T18" fmla="*/ 0 60000 65536"/>
                  <a:gd name="T19" fmla="*/ 0 60000 65536"/>
                  <a:gd name="T20" fmla="*/ 0 60000 65536"/>
                  <a:gd name="T21" fmla="*/ 0 60000 65536"/>
                  <a:gd name="T22" fmla="*/ 0 60000 65536"/>
                  <a:gd name="T23" fmla="*/ 0 60000 65536"/>
                  <a:gd name="T24" fmla="*/ 0 w 737"/>
                  <a:gd name="T25" fmla="*/ 0 h 66"/>
                  <a:gd name="T26" fmla="*/ 737 w 73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7" h="66">
                    <a:moveTo>
                      <a:pt x="704" y="66"/>
                    </a:moveTo>
                    <a:lnTo>
                      <a:pt x="704" y="66"/>
                    </a:lnTo>
                    <a:lnTo>
                      <a:pt x="34" y="66"/>
                    </a:lnTo>
                    <a:cubicBezTo>
                      <a:pt x="15" y="66"/>
                      <a:pt x="0" y="52"/>
                      <a:pt x="0" y="33"/>
                    </a:cubicBezTo>
                    <a:cubicBezTo>
                      <a:pt x="0" y="15"/>
                      <a:pt x="15" y="0"/>
                      <a:pt x="34" y="0"/>
                    </a:cubicBezTo>
                    <a:lnTo>
                      <a:pt x="704" y="0"/>
                    </a:lnTo>
                    <a:cubicBezTo>
                      <a:pt x="722" y="0"/>
                      <a:pt x="737" y="15"/>
                      <a:pt x="737" y="33"/>
                    </a:cubicBezTo>
                    <a:cubicBezTo>
                      <a:pt x="737" y="52"/>
                      <a:pt x="722" y="66"/>
                      <a:pt x="704" y="66"/>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Freeform 29"/>
              <p:cNvSpPr>
                <a:spLocks noEditPoints="1"/>
              </p:cNvSpPr>
              <p:nvPr/>
            </p:nvSpPr>
            <p:spPr bwMode="auto">
              <a:xfrm>
                <a:off x="1543050" y="884238"/>
                <a:ext cx="223838" cy="144463"/>
              </a:xfrm>
              <a:custGeom>
                <a:avLst/>
                <a:gdLst>
                  <a:gd name="T0" fmla="*/ 2147483646 w 473"/>
                  <a:gd name="T1" fmla="*/ 2147483646 h 307"/>
                  <a:gd name="T2" fmla="*/ 2147483646 w 473"/>
                  <a:gd name="T3" fmla="*/ 2147483646 h 307"/>
                  <a:gd name="T4" fmla="*/ 2147483646 w 473"/>
                  <a:gd name="T5" fmla="*/ 2147483646 h 307"/>
                  <a:gd name="T6" fmla="*/ 2147483646 w 473"/>
                  <a:gd name="T7" fmla="*/ 2147483646 h 307"/>
                  <a:gd name="T8" fmla="*/ 2147483646 w 473"/>
                  <a:gd name="T9" fmla="*/ 2147483646 h 307"/>
                  <a:gd name="T10" fmla="*/ 2147483646 w 473"/>
                  <a:gd name="T11" fmla="*/ 2147483646 h 307"/>
                  <a:gd name="T12" fmla="*/ 2147483646 w 473"/>
                  <a:gd name="T13" fmla="*/ 2147483646 h 307"/>
                  <a:gd name="T14" fmla="*/ 2147483646 w 473"/>
                  <a:gd name="T15" fmla="*/ 2147483646 h 307"/>
                  <a:gd name="T16" fmla="*/ 0 w 473"/>
                  <a:gd name="T17" fmla="*/ 2147483646 h 307"/>
                  <a:gd name="T18" fmla="*/ 2147483646 w 473"/>
                  <a:gd name="T19" fmla="*/ 0 h 307"/>
                  <a:gd name="T20" fmla="*/ 2147483646 w 473"/>
                  <a:gd name="T21" fmla="*/ 2147483646 h 307"/>
                  <a:gd name="T22" fmla="*/ 2147483646 w 473"/>
                  <a:gd name="T23" fmla="*/ 2147483646 h 3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3"/>
                  <a:gd name="T37" fmla="*/ 0 h 307"/>
                  <a:gd name="T38" fmla="*/ 473 w 473"/>
                  <a:gd name="T39" fmla="*/ 307 h 3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3" h="307">
                    <a:moveTo>
                      <a:pt x="237" y="53"/>
                    </a:moveTo>
                    <a:lnTo>
                      <a:pt x="237" y="53"/>
                    </a:lnTo>
                    <a:cubicBezTo>
                      <a:pt x="137" y="53"/>
                      <a:pt x="53" y="99"/>
                      <a:pt x="53" y="153"/>
                    </a:cubicBezTo>
                    <a:cubicBezTo>
                      <a:pt x="53" y="207"/>
                      <a:pt x="137" y="253"/>
                      <a:pt x="237" y="253"/>
                    </a:cubicBezTo>
                    <a:cubicBezTo>
                      <a:pt x="336" y="253"/>
                      <a:pt x="420" y="207"/>
                      <a:pt x="420" y="153"/>
                    </a:cubicBezTo>
                    <a:cubicBezTo>
                      <a:pt x="420" y="99"/>
                      <a:pt x="336" y="53"/>
                      <a:pt x="237" y="53"/>
                    </a:cubicBezTo>
                    <a:close/>
                    <a:moveTo>
                      <a:pt x="237" y="307"/>
                    </a:moveTo>
                    <a:lnTo>
                      <a:pt x="237" y="307"/>
                    </a:lnTo>
                    <a:cubicBezTo>
                      <a:pt x="104" y="307"/>
                      <a:pt x="0" y="239"/>
                      <a:pt x="0" y="153"/>
                    </a:cubicBezTo>
                    <a:cubicBezTo>
                      <a:pt x="0" y="67"/>
                      <a:pt x="104" y="0"/>
                      <a:pt x="237" y="0"/>
                    </a:cubicBezTo>
                    <a:cubicBezTo>
                      <a:pt x="370" y="0"/>
                      <a:pt x="473" y="67"/>
                      <a:pt x="473" y="153"/>
                    </a:cubicBezTo>
                    <a:cubicBezTo>
                      <a:pt x="473" y="239"/>
                      <a:pt x="370" y="307"/>
                      <a:pt x="237" y="30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Freeform 30"/>
              <p:cNvSpPr>
                <a:spLocks noEditPoints="1"/>
              </p:cNvSpPr>
              <p:nvPr/>
            </p:nvSpPr>
            <p:spPr bwMode="auto">
              <a:xfrm>
                <a:off x="1543050" y="947738"/>
                <a:ext cx="223838" cy="203200"/>
              </a:xfrm>
              <a:custGeom>
                <a:avLst/>
                <a:gdLst>
                  <a:gd name="T0" fmla="*/ 2147483646 w 473"/>
                  <a:gd name="T1" fmla="*/ 2147483646 h 431"/>
                  <a:gd name="T2" fmla="*/ 2147483646 w 473"/>
                  <a:gd name="T3" fmla="*/ 2147483646 h 431"/>
                  <a:gd name="T4" fmla="*/ 2147483646 w 473"/>
                  <a:gd name="T5" fmla="*/ 2147483646 h 431"/>
                  <a:gd name="T6" fmla="*/ 2147483646 w 473"/>
                  <a:gd name="T7" fmla="*/ 2147483646 h 431"/>
                  <a:gd name="T8" fmla="*/ 2147483646 w 473"/>
                  <a:gd name="T9" fmla="*/ 2147483646 h 431"/>
                  <a:gd name="T10" fmla="*/ 2147483646 w 473"/>
                  <a:gd name="T11" fmla="*/ 2147483646 h 431"/>
                  <a:gd name="T12" fmla="*/ 2147483646 w 473"/>
                  <a:gd name="T13" fmla="*/ 2147483646 h 431"/>
                  <a:gd name="T14" fmla="*/ 2147483646 w 473"/>
                  <a:gd name="T15" fmla="*/ 2147483646 h 431"/>
                  <a:gd name="T16" fmla="*/ 2147483646 w 473"/>
                  <a:gd name="T17" fmla="*/ 2147483646 h 431"/>
                  <a:gd name="T18" fmla="*/ 2147483646 w 473"/>
                  <a:gd name="T19" fmla="*/ 2147483646 h 431"/>
                  <a:gd name="T20" fmla="*/ 2147483646 w 473"/>
                  <a:gd name="T21" fmla="*/ 2147483646 h 431"/>
                  <a:gd name="T22" fmla="*/ 2147483646 w 473"/>
                  <a:gd name="T23" fmla="*/ 2147483646 h 431"/>
                  <a:gd name="T24" fmla="*/ 2147483646 w 473"/>
                  <a:gd name="T25" fmla="*/ 2147483646 h 431"/>
                  <a:gd name="T26" fmla="*/ 0 w 473"/>
                  <a:gd name="T27" fmla="*/ 2147483646 h 431"/>
                  <a:gd name="T28" fmla="*/ 0 w 473"/>
                  <a:gd name="T29" fmla="*/ 2147483646 h 431"/>
                  <a:gd name="T30" fmla="*/ 2147483646 w 473"/>
                  <a:gd name="T31" fmla="*/ 0 h 431"/>
                  <a:gd name="T32" fmla="*/ 2147483646 w 473"/>
                  <a:gd name="T33" fmla="*/ 2147483646 h 431"/>
                  <a:gd name="T34" fmla="*/ 2147483646 w 473"/>
                  <a:gd name="T35" fmla="*/ 2147483646 h 431"/>
                  <a:gd name="T36" fmla="*/ 2147483646 w 473"/>
                  <a:gd name="T37" fmla="*/ 2147483646 h 431"/>
                  <a:gd name="T38" fmla="*/ 2147483646 w 473"/>
                  <a:gd name="T39" fmla="*/ 2147483646 h 431"/>
                  <a:gd name="T40" fmla="*/ 2147483646 w 473"/>
                  <a:gd name="T41" fmla="*/ 2147483646 h 431"/>
                  <a:gd name="T42" fmla="*/ 2147483646 w 473"/>
                  <a:gd name="T43" fmla="*/ 2147483646 h 431"/>
                  <a:gd name="T44" fmla="*/ 2147483646 w 473"/>
                  <a:gd name="T45" fmla="*/ 2147483646 h 431"/>
                  <a:gd name="T46" fmla="*/ 2147483646 w 473"/>
                  <a:gd name="T47" fmla="*/ 2147483646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3"/>
                  <a:gd name="T73" fmla="*/ 0 h 431"/>
                  <a:gd name="T74" fmla="*/ 473 w 473"/>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3" h="431">
                    <a:moveTo>
                      <a:pt x="53" y="278"/>
                    </a:moveTo>
                    <a:lnTo>
                      <a:pt x="53" y="278"/>
                    </a:lnTo>
                    <a:cubicBezTo>
                      <a:pt x="53" y="332"/>
                      <a:pt x="137" y="378"/>
                      <a:pt x="237" y="378"/>
                    </a:cubicBezTo>
                    <a:cubicBezTo>
                      <a:pt x="336" y="378"/>
                      <a:pt x="420" y="332"/>
                      <a:pt x="420" y="278"/>
                    </a:cubicBezTo>
                    <a:lnTo>
                      <a:pt x="420" y="250"/>
                    </a:lnTo>
                    <a:cubicBezTo>
                      <a:pt x="377" y="284"/>
                      <a:pt x="311" y="306"/>
                      <a:pt x="237" y="306"/>
                    </a:cubicBezTo>
                    <a:cubicBezTo>
                      <a:pt x="162" y="306"/>
                      <a:pt x="97" y="284"/>
                      <a:pt x="53" y="250"/>
                    </a:cubicBezTo>
                    <a:lnTo>
                      <a:pt x="53" y="278"/>
                    </a:lnTo>
                    <a:close/>
                    <a:moveTo>
                      <a:pt x="237" y="431"/>
                    </a:moveTo>
                    <a:lnTo>
                      <a:pt x="237" y="431"/>
                    </a:lnTo>
                    <a:cubicBezTo>
                      <a:pt x="162" y="431"/>
                      <a:pt x="97" y="410"/>
                      <a:pt x="53" y="376"/>
                    </a:cubicBezTo>
                    <a:lnTo>
                      <a:pt x="53" y="405"/>
                    </a:lnTo>
                    <a:cubicBezTo>
                      <a:pt x="53" y="420"/>
                      <a:pt x="42" y="431"/>
                      <a:pt x="27" y="431"/>
                    </a:cubicBezTo>
                    <a:cubicBezTo>
                      <a:pt x="12" y="431"/>
                      <a:pt x="0" y="420"/>
                      <a:pt x="0" y="405"/>
                    </a:cubicBezTo>
                    <a:lnTo>
                      <a:pt x="0" y="26"/>
                    </a:lnTo>
                    <a:cubicBezTo>
                      <a:pt x="0" y="12"/>
                      <a:pt x="12" y="0"/>
                      <a:pt x="27" y="0"/>
                    </a:cubicBezTo>
                    <a:cubicBezTo>
                      <a:pt x="42" y="0"/>
                      <a:pt x="53" y="12"/>
                      <a:pt x="53" y="26"/>
                    </a:cubicBezTo>
                    <a:lnTo>
                      <a:pt x="53" y="152"/>
                    </a:lnTo>
                    <a:cubicBezTo>
                      <a:pt x="53" y="206"/>
                      <a:pt x="137" y="252"/>
                      <a:pt x="237" y="252"/>
                    </a:cubicBezTo>
                    <a:cubicBezTo>
                      <a:pt x="336" y="252"/>
                      <a:pt x="420" y="206"/>
                      <a:pt x="420" y="152"/>
                    </a:cubicBezTo>
                    <a:lnTo>
                      <a:pt x="420" y="26"/>
                    </a:lnTo>
                    <a:lnTo>
                      <a:pt x="473" y="26"/>
                    </a:lnTo>
                    <a:lnTo>
                      <a:pt x="473" y="278"/>
                    </a:lnTo>
                    <a:cubicBezTo>
                      <a:pt x="473" y="364"/>
                      <a:pt x="370" y="431"/>
                      <a:pt x="237" y="4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Freeform 31"/>
              <p:cNvSpPr>
                <a:spLocks/>
              </p:cNvSpPr>
              <p:nvPr/>
            </p:nvSpPr>
            <p:spPr bwMode="auto">
              <a:xfrm>
                <a:off x="1689100" y="1093788"/>
                <a:ext cx="77788" cy="107950"/>
              </a:xfrm>
              <a:custGeom>
                <a:avLst/>
                <a:gdLst>
                  <a:gd name="T0" fmla="*/ 2147483646 w 164"/>
                  <a:gd name="T1" fmla="*/ 2147483646 h 231"/>
                  <a:gd name="T2" fmla="*/ 2147483646 w 164"/>
                  <a:gd name="T3" fmla="*/ 2147483646 h 231"/>
                  <a:gd name="T4" fmla="*/ 2147483646 w 164"/>
                  <a:gd name="T5" fmla="*/ 2147483646 h 231"/>
                  <a:gd name="T6" fmla="*/ 2147483646 w 164"/>
                  <a:gd name="T7" fmla="*/ 2147483646 h 231"/>
                  <a:gd name="T8" fmla="*/ 2147483646 w 164"/>
                  <a:gd name="T9" fmla="*/ 2147483646 h 231"/>
                  <a:gd name="T10" fmla="*/ 2147483646 w 164"/>
                  <a:gd name="T11" fmla="*/ 0 h 231"/>
                  <a:gd name="T12" fmla="*/ 2147483646 w 164"/>
                  <a:gd name="T13" fmla="*/ 0 h 231"/>
                  <a:gd name="T14" fmla="*/ 2147483646 w 164"/>
                  <a:gd name="T15" fmla="*/ 2147483646 h 231"/>
                  <a:gd name="T16" fmla="*/ 2147483646 w 164"/>
                  <a:gd name="T17" fmla="*/ 2147483646 h 231"/>
                  <a:gd name="T18" fmla="*/ 2147483646 w 164"/>
                  <a:gd name="T19" fmla="*/ 2147483646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231"/>
                  <a:gd name="T32" fmla="*/ 164 w 16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231">
                    <a:moveTo>
                      <a:pt x="30" y="231"/>
                    </a:moveTo>
                    <a:lnTo>
                      <a:pt x="30" y="231"/>
                    </a:lnTo>
                    <a:cubicBezTo>
                      <a:pt x="19" y="231"/>
                      <a:pt x="8" y="224"/>
                      <a:pt x="5" y="213"/>
                    </a:cubicBezTo>
                    <a:cubicBezTo>
                      <a:pt x="0" y="199"/>
                      <a:pt x="7" y="184"/>
                      <a:pt x="21" y="179"/>
                    </a:cubicBezTo>
                    <a:cubicBezTo>
                      <a:pt x="76" y="161"/>
                      <a:pt x="111" y="127"/>
                      <a:pt x="111" y="94"/>
                    </a:cubicBezTo>
                    <a:lnTo>
                      <a:pt x="111" y="0"/>
                    </a:lnTo>
                    <a:lnTo>
                      <a:pt x="164" y="0"/>
                    </a:lnTo>
                    <a:lnTo>
                      <a:pt x="164" y="95"/>
                    </a:lnTo>
                    <a:cubicBezTo>
                      <a:pt x="164" y="152"/>
                      <a:pt x="116" y="204"/>
                      <a:pt x="38" y="230"/>
                    </a:cubicBezTo>
                    <a:cubicBezTo>
                      <a:pt x="35" y="231"/>
                      <a:pt x="33" y="231"/>
                      <a:pt x="30" y="231"/>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Freeform 32"/>
              <p:cNvSpPr>
                <a:spLocks/>
              </p:cNvSpPr>
              <p:nvPr/>
            </p:nvSpPr>
            <p:spPr bwMode="auto">
              <a:xfrm>
                <a:off x="1543050" y="1049338"/>
                <a:ext cx="90488" cy="157163"/>
              </a:xfrm>
              <a:custGeom>
                <a:avLst/>
                <a:gdLst>
                  <a:gd name="T0" fmla="*/ 2147483646 w 192"/>
                  <a:gd name="T1" fmla="*/ 2147483646 h 333"/>
                  <a:gd name="T2" fmla="*/ 2147483646 w 192"/>
                  <a:gd name="T3" fmla="*/ 2147483646 h 333"/>
                  <a:gd name="T4" fmla="*/ 2147483646 w 192"/>
                  <a:gd name="T5" fmla="*/ 2147483646 h 333"/>
                  <a:gd name="T6" fmla="*/ 0 w 192"/>
                  <a:gd name="T7" fmla="*/ 2147483646 h 333"/>
                  <a:gd name="T8" fmla="*/ 0 w 192"/>
                  <a:gd name="T9" fmla="*/ 0 h 333"/>
                  <a:gd name="T10" fmla="*/ 2147483646 w 192"/>
                  <a:gd name="T11" fmla="*/ 0 h 333"/>
                  <a:gd name="T12" fmla="*/ 2147483646 w 192"/>
                  <a:gd name="T13" fmla="*/ 2147483646 h 333"/>
                  <a:gd name="T14" fmla="*/ 2147483646 w 192"/>
                  <a:gd name="T15" fmla="*/ 2147483646 h 333"/>
                  <a:gd name="T16" fmla="*/ 2147483646 w 192"/>
                  <a:gd name="T17" fmla="*/ 2147483646 h 333"/>
                  <a:gd name="T18" fmla="*/ 2147483646 w 192"/>
                  <a:gd name="T19" fmla="*/ 2147483646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333"/>
                  <a:gd name="T32" fmla="*/ 192 w 192"/>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333">
                    <a:moveTo>
                      <a:pt x="163" y="333"/>
                    </a:moveTo>
                    <a:lnTo>
                      <a:pt x="163" y="333"/>
                    </a:lnTo>
                    <a:cubicBezTo>
                      <a:pt x="161" y="333"/>
                      <a:pt x="159" y="333"/>
                      <a:pt x="157" y="333"/>
                    </a:cubicBezTo>
                    <a:cubicBezTo>
                      <a:pt x="62" y="311"/>
                      <a:pt x="0" y="254"/>
                      <a:pt x="0" y="188"/>
                    </a:cubicBezTo>
                    <a:lnTo>
                      <a:pt x="0" y="0"/>
                    </a:lnTo>
                    <a:lnTo>
                      <a:pt x="54" y="0"/>
                    </a:lnTo>
                    <a:lnTo>
                      <a:pt x="54" y="188"/>
                    </a:lnTo>
                    <a:cubicBezTo>
                      <a:pt x="54" y="227"/>
                      <a:pt x="101" y="265"/>
                      <a:pt x="169" y="281"/>
                    </a:cubicBezTo>
                    <a:cubicBezTo>
                      <a:pt x="183" y="284"/>
                      <a:pt x="192" y="298"/>
                      <a:pt x="189" y="312"/>
                    </a:cubicBezTo>
                    <a:cubicBezTo>
                      <a:pt x="186" y="325"/>
                      <a:pt x="175" y="333"/>
                      <a:pt x="163" y="333"/>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33"/>
              <p:cNvSpPr>
                <a:spLocks/>
              </p:cNvSpPr>
              <p:nvPr/>
            </p:nvSpPr>
            <p:spPr bwMode="auto">
              <a:xfrm>
                <a:off x="1741488" y="1036638"/>
                <a:ext cx="25400" cy="69850"/>
              </a:xfrm>
              <a:custGeom>
                <a:avLst/>
                <a:gdLst>
                  <a:gd name="T0" fmla="*/ 2147483646 w 53"/>
                  <a:gd name="T1" fmla="*/ 2147483646 h 147"/>
                  <a:gd name="T2" fmla="*/ 2147483646 w 53"/>
                  <a:gd name="T3" fmla="*/ 2147483646 h 147"/>
                  <a:gd name="T4" fmla="*/ 0 w 53"/>
                  <a:gd name="T5" fmla="*/ 2147483646 h 147"/>
                  <a:gd name="T6" fmla="*/ 0 w 53"/>
                  <a:gd name="T7" fmla="*/ 2147483646 h 147"/>
                  <a:gd name="T8" fmla="*/ 2147483646 w 53"/>
                  <a:gd name="T9" fmla="*/ 0 h 147"/>
                  <a:gd name="T10" fmla="*/ 2147483646 w 53"/>
                  <a:gd name="T11" fmla="*/ 2147483646 h 147"/>
                  <a:gd name="T12" fmla="*/ 2147483646 w 53"/>
                  <a:gd name="T13" fmla="*/ 2147483646 h 147"/>
                  <a:gd name="T14" fmla="*/ 2147483646 w 53"/>
                  <a:gd name="T15" fmla="*/ 2147483646 h 1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147"/>
                  <a:gd name="T26" fmla="*/ 53 w 53"/>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147">
                    <a:moveTo>
                      <a:pt x="27" y="147"/>
                    </a:moveTo>
                    <a:lnTo>
                      <a:pt x="27" y="147"/>
                    </a:lnTo>
                    <a:cubicBezTo>
                      <a:pt x="12" y="147"/>
                      <a:pt x="0" y="135"/>
                      <a:pt x="0" y="120"/>
                    </a:cubicBezTo>
                    <a:lnTo>
                      <a:pt x="0" y="27"/>
                    </a:lnTo>
                    <a:cubicBezTo>
                      <a:pt x="0" y="12"/>
                      <a:pt x="12" y="0"/>
                      <a:pt x="27" y="0"/>
                    </a:cubicBezTo>
                    <a:cubicBezTo>
                      <a:pt x="41" y="0"/>
                      <a:pt x="53" y="12"/>
                      <a:pt x="53" y="27"/>
                    </a:cubicBezTo>
                    <a:lnTo>
                      <a:pt x="53" y="120"/>
                    </a:lnTo>
                    <a:cubicBezTo>
                      <a:pt x="53" y="135"/>
                      <a:pt x="41" y="147"/>
                      <a:pt x="27" y="14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Freeform 34"/>
              <p:cNvSpPr>
                <a:spLocks noEditPoints="1"/>
              </p:cNvSpPr>
              <p:nvPr/>
            </p:nvSpPr>
            <p:spPr bwMode="auto">
              <a:xfrm>
                <a:off x="1168400" y="647701"/>
                <a:ext cx="244475" cy="155575"/>
              </a:xfrm>
              <a:custGeom>
                <a:avLst/>
                <a:gdLst>
                  <a:gd name="T0" fmla="*/ 2147483646 w 517"/>
                  <a:gd name="T1" fmla="*/ 2147483646 h 328"/>
                  <a:gd name="T2" fmla="*/ 2147483646 w 517"/>
                  <a:gd name="T3" fmla="*/ 2147483646 h 328"/>
                  <a:gd name="T4" fmla="*/ 2147483646 w 517"/>
                  <a:gd name="T5" fmla="*/ 2147483646 h 328"/>
                  <a:gd name="T6" fmla="*/ 2147483646 w 517"/>
                  <a:gd name="T7" fmla="*/ 2147483646 h 328"/>
                  <a:gd name="T8" fmla="*/ 2147483646 w 517"/>
                  <a:gd name="T9" fmla="*/ 2147483646 h 328"/>
                  <a:gd name="T10" fmla="*/ 2147483646 w 517"/>
                  <a:gd name="T11" fmla="*/ 2147483646 h 328"/>
                  <a:gd name="T12" fmla="*/ 2147483646 w 517"/>
                  <a:gd name="T13" fmla="*/ 2147483646 h 328"/>
                  <a:gd name="T14" fmla="*/ 2147483646 w 517"/>
                  <a:gd name="T15" fmla="*/ 2147483646 h 328"/>
                  <a:gd name="T16" fmla="*/ 2147483646 w 517"/>
                  <a:gd name="T17" fmla="*/ 2147483646 h 328"/>
                  <a:gd name="T18" fmla="*/ 2147483646 w 517"/>
                  <a:gd name="T19" fmla="*/ 2147483646 h 328"/>
                  <a:gd name="T20" fmla="*/ 2147483646 w 517"/>
                  <a:gd name="T21" fmla="*/ 2147483646 h 328"/>
                  <a:gd name="T22" fmla="*/ 2147483646 w 517"/>
                  <a:gd name="T23" fmla="*/ 2147483646 h 328"/>
                  <a:gd name="T24" fmla="*/ 2147483646 w 517"/>
                  <a:gd name="T25" fmla="*/ 2147483646 h 328"/>
                  <a:gd name="T26" fmla="*/ 2147483646 w 517"/>
                  <a:gd name="T27" fmla="*/ 2147483646 h 328"/>
                  <a:gd name="T28" fmla="*/ 2147483646 w 517"/>
                  <a:gd name="T29" fmla="*/ 2147483646 h 328"/>
                  <a:gd name="T30" fmla="*/ 2147483646 w 517"/>
                  <a:gd name="T31" fmla="*/ 2147483646 h 328"/>
                  <a:gd name="T32" fmla="*/ 2147483646 w 517"/>
                  <a:gd name="T33" fmla="*/ 2147483646 h 328"/>
                  <a:gd name="T34" fmla="*/ 0 w 517"/>
                  <a:gd name="T35" fmla="*/ 2147483646 h 328"/>
                  <a:gd name="T36" fmla="*/ 2147483646 w 517"/>
                  <a:gd name="T37" fmla="*/ 2147483646 h 328"/>
                  <a:gd name="T38" fmla="*/ 2147483646 w 517"/>
                  <a:gd name="T39" fmla="*/ 0 h 328"/>
                  <a:gd name="T40" fmla="*/ 2147483646 w 517"/>
                  <a:gd name="T41" fmla="*/ 2147483646 h 328"/>
                  <a:gd name="T42" fmla="*/ 2147483646 w 517"/>
                  <a:gd name="T43" fmla="*/ 2147483646 h 328"/>
                  <a:gd name="T44" fmla="*/ 2147483646 w 517"/>
                  <a:gd name="T45" fmla="*/ 2147483646 h 328"/>
                  <a:gd name="T46" fmla="*/ 2147483646 w 517"/>
                  <a:gd name="T47" fmla="*/ 2147483646 h 3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7"/>
                  <a:gd name="T73" fmla="*/ 0 h 328"/>
                  <a:gd name="T74" fmla="*/ 517 w 517"/>
                  <a:gd name="T75" fmla="*/ 328 h 3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7" h="328">
                    <a:moveTo>
                      <a:pt x="248" y="53"/>
                    </a:moveTo>
                    <a:lnTo>
                      <a:pt x="248" y="53"/>
                    </a:lnTo>
                    <a:cubicBezTo>
                      <a:pt x="187" y="53"/>
                      <a:pt x="134" y="94"/>
                      <a:pt x="119" y="153"/>
                    </a:cubicBezTo>
                    <a:lnTo>
                      <a:pt x="114" y="170"/>
                    </a:lnTo>
                    <a:lnTo>
                      <a:pt x="97" y="173"/>
                    </a:lnTo>
                    <a:cubicBezTo>
                      <a:pt x="72" y="176"/>
                      <a:pt x="53" y="198"/>
                      <a:pt x="53" y="223"/>
                    </a:cubicBezTo>
                    <a:cubicBezTo>
                      <a:pt x="53" y="251"/>
                      <a:pt x="76" y="274"/>
                      <a:pt x="104" y="274"/>
                    </a:cubicBezTo>
                    <a:lnTo>
                      <a:pt x="427" y="274"/>
                    </a:lnTo>
                    <a:cubicBezTo>
                      <a:pt x="428" y="274"/>
                      <a:pt x="431" y="273"/>
                      <a:pt x="435" y="269"/>
                    </a:cubicBezTo>
                    <a:cubicBezTo>
                      <a:pt x="455" y="253"/>
                      <a:pt x="464" y="235"/>
                      <a:pt x="464" y="212"/>
                    </a:cubicBezTo>
                    <a:cubicBezTo>
                      <a:pt x="464" y="170"/>
                      <a:pt x="430" y="136"/>
                      <a:pt x="388" y="136"/>
                    </a:cubicBezTo>
                    <a:lnTo>
                      <a:pt x="372" y="135"/>
                    </a:lnTo>
                    <a:lnTo>
                      <a:pt x="365" y="122"/>
                    </a:lnTo>
                    <a:cubicBezTo>
                      <a:pt x="341" y="79"/>
                      <a:pt x="296" y="53"/>
                      <a:pt x="248" y="53"/>
                    </a:cubicBezTo>
                    <a:close/>
                    <a:moveTo>
                      <a:pt x="428" y="328"/>
                    </a:moveTo>
                    <a:lnTo>
                      <a:pt x="428" y="328"/>
                    </a:lnTo>
                    <a:lnTo>
                      <a:pt x="104" y="328"/>
                    </a:lnTo>
                    <a:cubicBezTo>
                      <a:pt x="47" y="328"/>
                      <a:pt x="0" y="281"/>
                      <a:pt x="0" y="223"/>
                    </a:cubicBezTo>
                    <a:cubicBezTo>
                      <a:pt x="0" y="178"/>
                      <a:pt x="30" y="138"/>
                      <a:pt x="72" y="124"/>
                    </a:cubicBezTo>
                    <a:cubicBezTo>
                      <a:pt x="98" y="50"/>
                      <a:pt x="168" y="0"/>
                      <a:pt x="248" y="0"/>
                    </a:cubicBezTo>
                    <a:cubicBezTo>
                      <a:pt x="311" y="0"/>
                      <a:pt x="369" y="31"/>
                      <a:pt x="403" y="83"/>
                    </a:cubicBezTo>
                    <a:cubicBezTo>
                      <a:pt x="467" y="92"/>
                      <a:pt x="517" y="147"/>
                      <a:pt x="517" y="212"/>
                    </a:cubicBezTo>
                    <a:cubicBezTo>
                      <a:pt x="517" y="252"/>
                      <a:pt x="501" y="285"/>
                      <a:pt x="469" y="310"/>
                    </a:cubicBezTo>
                    <a:cubicBezTo>
                      <a:pt x="455" y="322"/>
                      <a:pt x="441" y="328"/>
                      <a:pt x="428" y="328"/>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Freeform 35"/>
              <p:cNvSpPr>
                <a:spLocks/>
              </p:cNvSpPr>
              <p:nvPr/>
            </p:nvSpPr>
            <p:spPr bwMode="auto">
              <a:xfrm>
                <a:off x="1163638" y="782638"/>
                <a:ext cx="79375" cy="85725"/>
              </a:xfrm>
              <a:custGeom>
                <a:avLst/>
                <a:gdLst>
                  <a:gd name="T0" fmla="*/ 2147483646 w 167"/>
                  <a:gd name="T1" fmla="*/ 2147483646 h 185"/>
                  <a:gd name="T2" fmla="*/ 2147483646 w 167"/>
                  <a:gd name="T3" fmla="*/ 2147483646 h 185"/>
                  <a:gd name="T4" fmla="*/ 0 w 167"/>
                  <a:gd name="T5" fmla="*/ 2147483646 h 185"/>
                  <a:gd name="T6" fmla="*/ 2147483646 w 167"/>
                  <a:gd name="T7" fmla="*/ 0 h 185"/>
                  <a:gd name="T8" fmla="*/ 2147483646 w 167"/>
                  <a:gd name="T9" fmla="*/ 2147483646 h 185"/>
                  <a:gd name="T10" fmla="*/ 2147483646 w 167"/>
                  <a:gd name="T11" fmla="*/ 2147483646 h 185"/>
                  <a:gd name="T12" fmla="*/ 0 60000 65536"/>
                  <a:gd name="T13" fmla="*/ 0 60000 65536"/>
                  <a:gd name="T14" fmla="*/ 0 60000 65536"/>
                  <a:gd name="T15" fmla="*/ 0 60000 65536"/>
                  <a:gd name="T16" fmla="*/ 0 60000 65536"/>
                  <a:gd name="T17" fmla="*/ 0 60000 65536"/>
                  <a:gd name="T18" fmla="*/ 0 w 167"/>
                  <a:gd name="T19" fmla="*/ 0 h 185"/>
                  <a:gd name="T20" fmla="*/ 167 w 167"/>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67" h="185">
                    <a:moveTo>
                      <a:pt x="42" y="185"/>
                    </a:moveTo>
                    <a:lnTo>
                      <a:pt x="42" y="185"/>
                    </a:lnTo>
                    <a:lnTo>
                      <a:pt x="0" y="151"/>
                    </a:lnTo>
                    <a:lnTo>
                      <a:pt x="126" y="0"/>
                    </a:lnTo>
                    <a:lnTo>
                      <a:pt x="167" y="34"/>
                    </a:lnTo>
                    <a:lnTo>
                      <a:pt x="42" y="18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36"/>
              <p:cNvSpPr>
                <a:spLocks/>
              </p:cNvSpPr>
              <p:nvPr/>
            </p:nvSpPr>
            <p:spPr bwMode="auto">
              <a:xfrm>
                <a:off x="1343025" y="781051"/>
                <a:ext cx="87313" cy="90488"/>
              </a:xfrm>
              <a:custGeom>
                <a:avLst/>
                <a:gdLst>
                  <a:gd name="T0" fmla="*/ 2147483646 w 185"/>
                  <a:gd name="T1" fmla="*/ 2147483646 h 190"/>
                  <a:gd name="T2" fmla="*/ 2147483646 w 185"/>
                  <a:gd name="T3" fmla="*/ 2147483646 h 190"/>
                  <a:gd name="T4" fmla="*/ 0 w 185"/>
                  <a:gd name="T5" fmla="*/ 2147483646 h 190"/>
                  <a:gd name="T6" fmla="*/ 2147483646 w 185"/>
                  <a:gd name="T7" fmla="*/ 0 h 190"/>
                  <a:gd name="T8" fmla="*/ 2147483646 w 185"/>
                  <a:gd name="T9" fmla="*/ 2147483646 h 190"/>
                  <a:gd name="T10" fmla="*/ 2147483646 w 185"/>
                  <a:gd name="T11" fmla="*/ 2147483646 h 190"/>
                  <a:gd name="T12" fmla="*/ 0 60000 65536"/>
                  <a:gd name="T13" fmla="*/ 0 60000 65536"/>
                  <a:gd name="T14" fmla="*/ 0 60000 65536"/>
                  <a:gd name="T15" fmla="*/ 0 60000 65536"/>
                  <a:gd name="T16" fmla="*/ 0 60000 65536"/>
                  <a:gd name="T17" fmla="*/ 0 60000 65536"/>
                  <a:gd name="T18" fmla="*/ 0 w 185"/>
                  <a:gd name="T19" fmla="*/ 0 h 190"/>
                  <a:gd name="T20" fmla="*/ 185 w 185"/>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85" h="190">
                    <a:moveTo>
                      <a:pt x="146" y="190"/>
                    </a:moveTo>
                    <a:lnTo>
                      <a:pt x="146" y="190"/>
                    </a:lnTo>
                    <a:lnTo>
                      <a:pt x="0" y="36"/>
                    </a:lnTo>
                    <a:lnTo>
                      <a:pt x="38" y="0"/>
                    </a:lnTo>
                    <a:lnTo>
                      <a:pt x="185" y="153"/>
                    </a:lnTo>
                    <a:lnTo>
                      <a:pt x="146" y="190"/>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Freeform 37"/>
              <p:cNvSpPr>
                <a:spLocks noEditPoints="1"/>
              </p:cNvSpPr>
              <p:nvPr/>
            </p:nvSpPr>
            <p:spPr bwMode="auto">
              <a:xfrm>
                <a:off x="1119188" y="838201"/>
                <a:ext cx="87313" cy="88900"/>
              </a:xfrm>
              <a:custGeom>
                <a:avLst/>
                <a:gdLst>
                  <a:gd name="T0" fmla="*/ 2147483646 w 186"/>
                  <a:gd name="T1" fmla="*/ 2147483646 h 187"/>
                  <a:gd name="T2" fmla="*/ 2147483646 w 186"/>
                  <a:gd name="T3" fmla="*/ 2147483646 h 187"/>
                  <a:gd name="T4" fmla="*/ 2147483646 w 186"/>
                  <a:gd name="T5" fmla="*/ 2147483646 h 187"/>
                  <a:gd name="T6" fmla="*/ 2147483646 w 186"/>
                  <a:gd name="T7" fmla="*/ 2147483646 h 187"/>
                  <a:gd name="T8" fmla="*/ 2147483646 w 186"/>
                  <a:gd name="T9" fmla="*/ 2147483646 h 187"/>
                  <a:gd name="T10" fmla="*/ 2147483646 w 186"/>
                  <a:gd name="T11" fmla="*/ 2147483646 h 187"/>
                  <a:gd name="T12" fmla="*/ 2147483646 w 186"/>
                  <a:gd name="T13" fmla="*/ 2147483646 h 187"/>
                  <a:gd name="T14" fmla="*/ 2147483646 w 186"/>
                  <a:gd name="T15" fmla="*/ 2147483646 h 187"/>
                  <a:gd name="T16" fmla="*/ 0 w 186"/>
                  <a:gd name="T17" fmla="*/ 2147483646 h 187"/>
                  <a:gd name="T18" fmla="*/ 2147483646 w 186"/>
                  <a:gd name="T19" fmla="*/ 0 h 187"/>
                  <a:gd name="T20" fmla="*/ 2147483646 w 186"/>
                  <a:gd name="T21" fmla="*/ 2147483646 h 187"/>
                  <a:gd name="T22" fmla="*/ 2147483646 w 186"/>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187"/>
                  <a:gd name="T38" fmla="*/ 186 w 186"/>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187">
                    <a:moveTo>
                      <a:pt x="93" y="53"/>
                    </a:moveTo>
                    <a:lnTo>
                      <a:pt x="93" y="53"/>
                    </a:lnTo>
                    <a:cubicBezTo>
                      <a:pt x="71" y="53"/>
                      <a:pt x="53" y="71"/>
                      <a:pt x="53" y="93"/>
                    </a:cubicBezTo>
                    <a:cubicBezTo>
                      <a:pt x="53" y="115"/>
                      <a:pt x="71" y="133"/>
                      <a:pt x="93" y="133"/>
                    </a:cubicBezTo>
                    <a:cubicBezTo>
                      <a:pt x="115" y="133"/>
                      <a:pt x="133" y="115"/>
                      <a:pt x="133" y="93"/>
                    </a:cubicBezTo>
                    <a:cubicBezTo>
                      <a:pt x="133" y="71"/>
                      <a:pt x="115" y="53"/>
                      <a:pt x="93" y="53"/>
                    </a:cubicBezTo>
                    <a:close/>
                    <a:moveTo>
                      <a:pt x="93" y="187"/>
                    </a:moveTo>
                    <a:lnTo>
                      <a:pt x="93" y="187"/>
                    </a:lnTo>
                    <a:cubicBezTo>
                      <a:pt x="41" y="187"/>
                      <a:pt x="0" y="145"/>
                      <a:pt x="0" y="93"/>
                    </a:cubicBezTo>
                    <a:cubicBezTo>
                      <a:pt x="0" y="42"/>
                      <a:pt x="41" y="0"/>
                      <a:pt x="93" y="0"/>
                    </a:cubicBezTo>
                    <a:cubicBezTo>
                      <a:pt x="144" y="0"/>
                      <a:pt x="186" y="42"/>
                      <a:pt x="186" y="93"/>
                    </a:cubicBezTo>
                    <a:cubicBezTo>
                      <a:pt x="186" y="145"/>
                      <a:pt x="144" y="187"/>
                      <a:pt x="93" y="18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Freeform 38"/>
              <p:cNvSpPr>
                <a:spLocks noEditPoints="1"/>
              </p:cNvSpPr>
              <p:nvPr/>
            </p:nvSpPr>
            <p:spPr bwMode="auto">
              <a:xfrm>
                <a:off x="1250950" y="849313"/>
                <a:ext cx="88900" cy="87313"/>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0 w 187"/>
                  <a:gd name="T17" fmla="*/ 2147483646 h 187"/>
                  <a:gd name="T18" fmla="*/ 2147483646 w 187"/>
                  <a:gd name="T19" fmla="*/ 0 h 187"/>
                  <a:gd name="T20" fmla="*/ 2147483646 w 187"/>
                  <a:gd name="T21" fmla="*/ 2147483646 h 187"/>
                  <a:gd name="T22" fmla="*/ 2147483646 w 187"/>
                  <a:gd name="T23" fmla="*/ 2147483646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
                  <a:gd name="T37" fmla="*/ 0 h 187"/>
                  <a:gd name="T38" fmla="*/ 187 w 187"/>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 h="187">
                    <a:moveTo>
                      <a:pt x="93" y="54"/>
                    </a:moveTo>
                    <a:lnTo>
                      <a:pt x="93" y="54"/>
                    </a:lnTo>
                    <a:cubicBezTo>
                      <a:pt x="71" y="54"/>
                      <a:pt x="53" y="72"/>
                      <a:pt x="53" y="94"/>
                    </a:cubicBezTo>
                    <a:cubicBezTo>
                      <a:pt x="53" y="116"/>
                      <a:pt x="71" y="134"/>
                      <a:pt x="93" y="134"/>
                    </a:cubicBezTo>
                    <a:cubicBezTo>
                      <a:pt x="115" y="134"/>
                      <a:pt x="133" y="116"/>
                      <a:pt x="133" y="94"/>
                    </a:cubicBezTo>
                    <a:cubicBezTo>
                      <a:pt x="133" y="72"/>
                      <a:pt x="115" y="54"/>
                      <a:pt x="93" y="54"/>
                    </a:cubicBezTo>
                    <a:close/>
                    <a:moveTo>
                      <a:pt x="93" y="187"/>
                    </a:moveTo>
                    <a:lnTo>
                      <a:pt x="93" y="187"/>
                    </a:lnTo>
                    <a:cubicBezTo>
                      <a:pt x="42" y="187"/>
                      <a:pt x="0" y="145"/>
                      <a:pt x="0" y="94"/>
                    </a:cubicBezTo>
                    <a:cubicBezTo>
                      <a:pt x="0" y="42"/>
                      <a:pt x="42" y="0"/>
                      <a:pt x="93" y="0"/>
                    </a:cubicBezTo>
                    <a:cubicBezTo>
                      <a:pt x="145" y="0"/>
                      <a:pt x="187" y="42"/>
                      <a:pt x="187" y="94"/>
                    </a:cubicBezTo>
                    <a:cubicBezTo>
                      <a:pt x="187" y="145"/>
                      <a:pt x="145" y="187"/>
                      <a:pt x="93" y="187"/>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Freeform 39"/>
              <p:cNvSpPr>
                <a:spLocks/>
              </p:cNvSpPr>
              <p:nvPr/>
            </p:nvSpPr>
            <p:spPr bwMode="auto">
              <a:xfrm>
                <a:off x="1282700" y="790576"/>
                <a:ext cx="25400" cy="71438"/>
              </a:xfrm>
              <a:custGeom>
                <a:avLst/>
                <a:gdLst>
                  <a:gd name="T0" fmla="*/ 2147483646 w 53"/>
                  <a:gd name="T1" fmla="*/ 2147483646 h 153"/>
                  <a:gd name="T2" fmla="*/ 2147483646 w 53"/>
                  <a:gd name="T3" fmla="*/ 2147483646 h 153"/>
                  <a:gd name="T4" fmla="*/ 0 w 53"/>
                  <a:gd name="T5" fmla="*/ 2147483646 h 153"/>
                  <a:gd name="T6" fmla="*/ 0 w 53"/>
                  <a:gd name="T7" fmla="*/ 0 h 153"/>
                  <a:gd name="T8" fmla="*/ 2147483646 w 53"/>
                  <a:gd name="T9" fmla="*/ 0 h 153"/>
                  <a:gd name="T10" fmla="*/ 2147483646 w 53"/>
                  <a:gd name="T11" fmla="*/ 2147483646 h 153"/>
                  <a:gd name="T12" fmla="*/ 0 60000 65536"/>
                  <a:gd name="T13" fmla="*/ 0 60000 65536"/>
                  <a:gd name="T14" fmla="*/ 0 60000 65536"/>
                  <a:gd name="T15" fmla="*/ 0 60000 65536"/>
                  <a:gd name="T16" fmla="*/ 0 60000 65536"/>
                  <a:gd name="T17" fmla="*/ 0 60000 65536"/>
                  <a:gd name="T18" fmla="*/ 0 w 53"/>
                  <a:gd name="T19" fmla="*/ 0 h 153"/>
                  <a:gd name="T20" fmla="*/ 53 w 53"/>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53" h="153">
                    <a:moveTo>
                      <a:pt x="53" y="153"/>
                    </a:moveTo>
                    <a:lnTo>
                      <a:pt x="53" y="153"/>
                    </a:lnTo>
                    <a:lnTo>
                      <a:pt x="0" y="153"/>
                    </a:lnTo>
                    <a:lnTo>
                      <a:pt x="0" y="0"/>
                    </a:lnTo>
                    <a:lnTo>
                      <a:pt x="53" y="0"/>
                    </a:lnTo>
                    <a:lnTo>
                      <a:pt x="53" y="153"/>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40"/>
              <p:cNvSpPr>
                <a:spLocks/>
              </p:cNvSpPr>
              <p:nvPr/>
            </p:nvSpPr>
            <p:spPr bwMode="auto">
              <a:xfrm>
                <a:off x="1062038" y="608013"/>
                <a:ext cx="628650" cy="355600"/>
              </a:xfrm>
              <a:custGeom>
                <a:avLst/>
                <a:gdLst>
                  <a:gd name="T0" fmla="*/ 2147483646 w 1338"/>
                  <a:gd name="T1" fmla="*/ 2147483646 h 755"/>
                  <a:gd name="T2" fmla="*/ 2147483646 w 1338"/>
                  <a:gd name="T3" fmla="*/ 2147483646 h 755"/>
                  <a:gd name="T4" fmla="*/ 0 w 1338"/>
                  <a:gd name="T5" fmla="*/ 2147483646 h 755"/>
                  <a:gd name="T6" fmla="*/ 0 w 1338"/>
                  <a:gd name="T7" fmla="*/ 0 h 755"/>
                  <a:gd name="T8" fmla="*/ 2147483646 w 1338"/>
                  <a:gd name="T9" fmla="*/ 0 h 755"/>
                  <a:gd name="T10" fmla="*/ 2147483646 w 1338"/>
                  <a:gd name="T11" fmla="*/ 2147483646 h 755"/>
                  <a:gd name="T12" fmla="*/ 2147483646 w 1338"/>
                  <a:gd name="T13" fmla="*/ 2147483646 h 755"/>
                  <a:gd name="T14" fmla="*/ 2147483646 w 1338"/>
                  <a:gd name="T15" fmla="*/ 2147483646 h 755"/>
                  <a:gd name="T16" fmla="*/ 2147483646 w 1338"/>
                  <a:gd name="T17" fmla="*/ 2147483646 h 755"/>
                  <a:gd name="T18" fmla="*/ 2147483646 w 1338"/>
                  <a:gd name="T19" fmla="*/ 2147483646 h 755"/>
                  <a:gd name="T20" fmla="*/ 2147483646 w 1338"/>
                  <a:gd name="T21" fmla="*/ 2147483646 h 755"/>
                  <a:gd name="T22" fmla="*/ 2147483646 w 1338"/>
                  <a:gd name="T23" fmla="*/ 2147483646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8"/>
                  <a:gd name="T37" fmla="*/ 0 h 755"/>
                  <a:gd name="T38" fmla="*/ 1338 w 1338"/>
                  <a:gd name="T39" fmla="*/ 755 h 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8" h="755">
                    <a:moveTo>
                      <a:pt x="765" y="755"/>
                    </a:moveTo>
                    <a:lnTo>
                      <a:pt x="765" y="755"/>
                    </a:lnTo>
                    <a:lnTo>
                      <a:pt x="0" y="755"/>
                    </a:lnTo>
                    <a:lnTo>
                      <a:pt x="0" y="0"/>
                    </a:lnTo>
                    <a:lnTo>
                      <a:pt x="1338" y="0"/>
                    </a:lnTo>
                    <a:lnTo>
                      <a:pt x="1338" y="143"/>
                    </a:lnTo>
                    <a:lnTo>
                      <a:pt x="1311" y="143"/>
                    </a:lnTo>
                    <a:lnTo>
                      <a:pt x="1311" y="27"/>
                    </a:lnTo>
                    <a:lnTo>
                      <a:pt x="27" y="27"/>
                    </a:lnTo>
                    <a:lnTo>
                      <a:pt x="27" y="728"/>
                    </a:lnTo>
                    <a:lnTo>
                      <a:pt x="765" y="728"/>
                    </a:lnTo>
                    <a:lnTo>
                      <a:pt x="765" y="755"/>
                    </a:ln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41"/>
              <p:cNvSpPr>
                <a:spLocks/>
              </p:cNvSpPr>
              <p:nvPr/>
            </p:nvSpPr>
            <p:spPr bwMode="auto">
              <a:xfrm>
                <a:off x="1582738" y="1160463"/>
                <a:ext cx="65088" cy="65088"/>
              </a:xfrm>
              <a:custGeom>
                <a:avLst/>
                <a:gdLst>
                  <a:gd name="T0" fmla="*/ 2147483646 w 138"/>
                  <a:gd name="T1" fmla="*/ 2147483646 h 139"/>
                  <a:gd name="T2" fmla="*/ 2147483646 w 138"/>
                  <a:gd name="T3" fmla="*/ 2147483646 h 139"/>
                  <a:gd name="T4" fmla="*/ 0 w 138"/>
                  <a:gd name="T5" fmla="*/ 2147483646 h 139"/>
                  <a:gd name="T6" fmla="*/ 2147483646 w 138"/>
                  <a:gd name="T7" fmla="*/ 0 h 139"/>
                  <a:gd name="T8" fmla="*/ 2147483646 w 138"/>
                  <a:gd name="T9" fmla="*/ 2147483646 h 139"/>
                  <a:gd name="T10" fmla="*/ 2147483646 w 138"/>
                  <a:gd name="T11" fmla="*/ 2147483646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8"/>
                      <a:pt x="0" y="70"/>
                    </a:cubicBezTo>
                    <a:cubicBezTo>
                      <a:pt x="0" y="31"/>
                      <a:pt x="30" y="0"/>
                      <a:pt x="69" y="0"/>
                    </a:cubicBezTo>
                    <a:cubicBezTo>
                      <a:pt x="107" y="0"/>
                      <a:pt x="138" y="31"/>
                      <a:pt x="138" y="70"/>
                    </a:cubicBezTo>
                    <a:cubicBezTo>
                      <a:pt x="138" y="108"/>
                      <a:pt x="107" y="139"/>
                      <a:pt x="69"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Freeform 42"/>
              <p:cNvSpPr>
                <a:spLocks/>
              </p:cNvSpPr>
              <p:nvPr/>
            </p:nvSpPr>
            <p:spPr bwMode="auto">
              <a:xfrm>
                <a:off x="1670050" y="1160463"/>
                <a:ext cx="65088" cy="6508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8"/>
                      <a:pt x="0" y="70"/>
                    </a:cubicBezTo>
                    <a:cubicBezTo>
                      <a:pt x="0" y="31"/>
                      <a:pt x="31" y="0"/>
                      <a:pt x="70" y="0"/>
                    </a:cubicBezTo>
                    <a:cubicBezTo>
                      <a:pt x="108" y="0"/>
                      <a:pt x="139" y="31"/>
                      <a:pt x="139" y="70"/>
                    </a:cubicBezTo>
                    <a:cubicBezTo>
                      <a:pt x="139" y="108"/>
                      <a:pt x="108" y="139"/>
                      <a:pt x="70" y="139"/>
                    </a:cubicBezTo>
                    <a:close/>
                  </a:path>
                </a:pathLst>
              </a:custGeom>
              <a:solidFill>
                <a:srgbClr val="474747"/>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 name="文本框 9"/>
            <p:cNvSpPr txBox="1"/>
            <p:nvPr/>
          </p:nvSpPr>
          <p:spPr>
            <a:xfrm>
              <a:off x="1231364" y="4386607"/>
              <a:ext cx="889987" cy="369332"/>
            </a:xfrm>
            <a:prstGeom prst="rect">
              <a:avLst/>
            </a:prstGeom>
            <a:noFill/>
          </p:spPr>
          <p:txBody>
            <a:bodyPr wrap="none" rtlCol="0">
              <a:spAutoFit/>
            </a:bodyPr>
            <a:lstStyle/>
            <a:p>
              <a:pPr fontAlgn="ctr"/>
              <a:r>
                <a:rPr lang="en-US" b="1" u="none" dirty="0">
                  <a:solidFill>
                    <a:srgbClr val="C7000B"/>
                  </a:solidFill>
                  <a:latin typeface="Huawei Sans" panose="020C0503030203020204" pitchFamily="34" charset="0"/>
                </a:rPr>
                <a:t>eSight</a:t>
              </a:r>
              <a:endParaRPr lang="en-US" altLang="zh-CN"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等腰三角形 10"/>
            <p:cNvSpPr/>
            <p:nvPr/>
          </p:nvSpPr>
          <p:spPr>
            <a:xfrm rot="16200000">
              <a:off x="1942870" y="2856504"/>
              <a:ext cx="2556387" cy="2024538"/>
            </a:xfrm>
            <a:prstGeom prst="triangle">
              <a:avLst/>
            </a:prstGeom>
            <a:solidFill>
              <a:srgbClr val="D0E8C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文本框 11"/>
            <p:cNvSpPr txBox="1"/>
            <p:nvPr/>
          </p:nvSpPr>
          <p:spPr>
            <a:xfrm>
              <a:off x="2686513" y="3439142"/>
              <a:ext cx="1646890" cy="800219"/>
            </a:xfrm>
            <a:prstGeom prst="rect">
              <a:avLst/>
            </a:prstGeom>
            <a:noFill/>
          </p:spPr>
          <p:txBody>
            <a:bodyPr wrap="square" rtlCol="0">
              <a:spAutoFit/>
            </a:bodyPr>
            <a:lstStyle/>
            <a:p>
              <a:pPr algn="ctr" fontAlgn="ctr"/>
              <a:r>
                <a:rPr lang="en-US" u="none" dirty="0">
                  <a:latin typeface="Huawei Sans" panose="020C0503030203020204" pitchFamily="34" charset="0"/>
                </a:rPr>
                <a:t>Architecture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u="none" dirty="0">
                  <a:latin typeface="Huawei Sans" panose="020C0503030203020204" pitchFamily="34" charset="0"/>
                </a:rPr>
                <a:t>Platform + components</a:t>
              </a:r>
            </a:p>
          </p:txBody>
        </p:sp>
        <p:sp>
          <p:nvSpPr>
            <p:cNvPr id="13" name="矩形 12"/>
            <p:cNvSpPr/>
            <p:nvPr/>
          </p:nvSpPr>
          <p:spPr>
            <a:xfrm>
              <a:off x="4319717" y="5533590"/>
              <a:ext cx="6747540" cy="355866"/>
            </a:xfrm>
            <a:prstGeom prst="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u="none" dirty="0">
                  <a:solidFill>
                    <a:schemeClr val="bg1"/>
                  </a:solidFill>
                  <a:latin typeface="Huawei Sans" panose="020C0503030203020204" pitchFamily="34" charset="0"/>
                </a:rPr>
                <a:t>eSight basic management platform</a:t>
              </a:r>
            </a:p>
          </p:txBody>
        </p:sp>
        <p:grpSp>
          <p:nvGrpSpPr>
            <p:cNvPr id="14" name="组合 13"/>
            <p:cNvGrpSpPr/>
            <p:nvPr/>
          </p:nvGrpSpPr>
          <p:grpSpPr>
            <a:xfrm>
              <a:off x="4319717" y="2361912"/>
              <a:ext cx="6747540" cy="3141672"/>
              <a:chOff x="5903419" y="2885524"/>
              <a:chExt cx="6747540" cy="3141672"/>
            </a:xfrm>
          </p:grpSpPr>
          <p:sp>
            <p:nvSpPr>
              <p:cNvPr id="15" name="矩形 14"/>
              <p:cNvSpPr/>
              <p:nvPr/>
            </p:nvSpPr>
            <p:spPr>
              <a:xfrm>
                <a:off x="590341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u="none" dirty="0">
                    <a:solidFill>
                      <a:schemeClr val="tx1"/>
                    </a:solidFill>
                    <a:latin typeface="Huawei Sans" panose="020C0503030203020204" pitchFamily="34" charset="0"/>
                  </a:rPr>
                  <a:t>Switch/Router/WLAN management</a:t>
                </a:r>
              </a:p>
            </p:txBody>
          </p:sp>
          <p:sp>
            <p:nvSpPr>
              <p:cNvPr id="16" name="矩形 15"/>
              <p:cNvSpPr/>
              <p:nvPr/>
            </p:nvSpPr>
            <p:spPr>
              <a:xfrm>
                <a:off x="815259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PON management</a:t>
                </a:r>
              </a:p>
            </p:txBody>
          </p:sp>
          <p:sp>
            <p:nvSpPr>
              <p:cNvPr id="17" name="矩形 16"/>
              <p:cNvSpPr/>
              <p:nvPr/>
            </p:nvSpPr>
            <p:spPr>
              <a:xfrm>
                <a:off x="10401779" y="2885524"/>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590341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u="none" dirty="0">
                    <a:solidFill>
                      <a:schemeClr val="tx1"/>
                    </a:solidFill>
                    <a:latin typeface="Huawei Sans" panose="020C0503030203020204" pitchFamily="34" charset="0"/>
                  </a:rPr>
                  <a:t>UC/Telepresence and </a:t>
                </a:r>
                <a:r>
                  <a:rPr lang="en-US" sz="1600" dirty="0">
                    <a:solidFill>
                      <a:schemeClr val="tx1"/>
                    </a:solidFill>
                    <a:latin typeface="Huawei Sans" panose="020C0503030203020204" pitchFamily="34" charset="0"/>
                  </a:rPr>
                  <a:t>intelligent vision</a:t>
                </a:r>
                <a:r>
                  <a:rPr lang="en-US" sz="1600" u="none" dirty="0">
                    <a:solidFill>
                      <a:schemeClr val="tx1"/>
                    </a:solidFill>
                    <a:latin typeface="Huawei Sans" panose="020C0503030203020204" pitchFamily="34" charset="0"/>
                  </a:rPr>
                  <a:t> management</a:t>
                </a:r>
              </a:p>
            </p:txBody>
          </p:sp>
          <p:sp>
            <p:nvSpPr>
              <p:cNvPr id="19" name="矩形 18"/>
              <p:cNvSpPr/>
              <p:nvPr/>
            </p:nvSpPr>
            <p:spPr>
              <a:xfrm>
                <a:off x="815259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err="1">
                    <a:solidFill>
                      <a:schemeClr val="tx1"/>
                    </a:solidFill>
                    <a:latin typeface="Huawei Sans" panose="020C0503030203020204" pitchFamily="34" charset="0"/>
                  </a:rPr>
                  <a:t>eLTE</a:t>
                </a:r>
                <a:r>
                  <a:rPr lang="en-US" sz="1600" u="none" dirty="0">
                    <a:solidFill>
                      <a:schemeClr val="tx1"/>
                    </a:solidFill>
                    <a:latin typeface="Huawei Sans" panose="020C0503030203020204" pitchFamily="34" charset="0"/>
                  </a:rPr>
                  <a:t> management</a:t>
                </a:r>
              </a:p>
            </p:txBody>
          </p:sp>
          <p:sp>
            <p:nvSpPr>
              <p:cNvPr id="20" name="矩形 19"/>
              <p:cNvSpPr/>
              <p:nvPr/>
            </p:nvSpPr>
            <p:spPr>
              <a:xfrm>
                <a:off x="10401779" y="3932748"/>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Transport device management</a:t>
                </a:r>
              </a:p>
            </p:txBody>
          </p:sp>
          <p:sp>
            <p:nvSpPr>
              <p:cNvPr id="21" name="矩形 20"/>
              <p:cNvSpPr/>
              <p:nvPr/>
            </p:nvSpPr>
            <p:spPr>
              <a:xfrm>
                <a:off x="590341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Storage management</a:t>
                </a:r>
              </a:p>
            </p:txBody>
          </p:sp>
          <p:sp>
            <p:nvSpPr>
              <p:cNvPr id="22" name="矩形 21"/>
              <p:cNvSpPr/>
              <p:nvPr/>
            </p:nvSpPr>
            <p:spPr>
              <a:xfrm>
                <a:off x="815259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Server/Virtual resource management</a:t>
                </a:r>
              </a:p>
            </p:txBody>
          </p:sp>
          <p:sp>
            <p:nvSpPr>
              <p:cNvPr id="23" name="矩形 22"/>
              <p:cNvSpPr/>
              <p:nvPr/>
            </p:nvSpPr>
            <p:spPr>
              <a:xfrm>
                <a:off x="10401779" y="4979972"/>
                <a:ext cx="2249180" cy="1047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Equipment room facility management</a:t>
                </a:r>
              </a:p>
            </p:txBody>
          </p:sp>
        </p:grpSp>
      </p:grpSp>
    </p:spTree>
    <p:extLst>
      <p:ext uri="{BB962C8B-B14F-4D97-AF65-F5344CB8AC3E}">
        <p14:creationId xmlns:p14="http://schemas.microsoft.com/office/powerpoint/2010/main" val="1196361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Logical Architecture of eSight</a:t>
            </a:r>
          </a:p>
        </p:txBody>
      </p:sp>
      <p:grpSp>
        <p:nvGrpSpPr>
          <p:cNvPr id="8" name="组合 7"/>
          <p:cNvGrpSpPr/>
          <p:nvPr/>
        </p:nvGrpSpPr>
        <p:grpSpPr>
          <a:xfrm>
            <a:off x="455612" y="1079849"/>
            <a:ext cx="11271252" cy="4988635"/>
            <a:chOff x="188912" y="964402"/>
            <a:chExt cx="11271252" cy="4988635"/>
          </a:xfrm>
        </p:grpSpPr>
        <p:sp>
          <p:nvSpPr>
            <p:cNvPr id="9" name="矩形 8"/>
            <p:cNvSpPr/>
            <p:nvPr/>
          </p:nvSpPr>
          <p:spPr>
            <a:xfrm>
              <a:off x="1521618" y="5597171"/>
              <a:ext cx="9148764" cy="355866"/>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u="none" dirty="0">
                  <a:solidFill>
                    <a:schemeClr val="tx1"/>
                  </a:solidFill>
                  <a:latin typeface="Huawei Sans" panose="020C0503030203020204" pitchFamily="34" charset="0"/>
                </a:rPr>
                <a:t>Managed objects: servers, storage devices, VMs, switches, routers, firewalls...</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 name="组合 9"/>
            <p:cNvGrpSpPr/>
            <p:nvPr/>
          </p:nvGrpSpPr>
          <p:grpSpPr>
            <a:xfrm>
              <a:off x="188912" y="1483034"/>
              <a:ext cx="11271252" cy="3861355"/>
              <a:chOff x="188912" y="1168400"/>
              <a:chExt cx="11271252" cy="3861355"/>
            </a:xfrm>
          </p:grpSpPr>
          <p:sp>
            <p:nvSpPr>
              <p:cNvPr id="14" name="矩形 13"/>
              <p:cNvSpPr/>
              <p:nvPr/>
            </p:nvSpPr>
            <p:spPr>
              <a:xfrm>
                <a:off x="2187665" y="4623089"/>
                <a:ext cx="9148764" cy="355866"/>
              </a:xfrm>
              <a:prstGeom prst="rect">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u="none" dirty="0">
                    <a:solidFill>
                      <a:schemeClr val="bg1"/>
                    </a:solidFill>
                    <a:latin typeface="Huawei Sans" panose="020C0503030203020204" pitchFamily="34" charset="0"/>
                  </a:rPr>
                  <a:t>eSight management platform</a:t>
                </a:r>
              </a:p>
            </p:txBody>
          </p:sp>
          <p:grpSp>
            <p:nvGrpSpPr>
              <p:cNvPr id="15" name="组合 14"/>
              <p:cNvGrpSpPr/>
              <p:nvPr/>
            </p:nvGrpSpPr>
            <p:grpSpPr>
              <a:xfrm>
                <a:off x="2187666" y="1209368"/>
                <a:ext cx="9148763" cy="1467848"/>
                <a:chOff x="2311399" y="1209368"/>
                <a:chExt cx="9148763" cy="1467848"/>
              </a:xfrm>
            </p:grpSpPr>
            <p:sp>
              <p:nvSpPr>
                <p:cNvPr id="37" name="圆角矩形 36"/>
                <p:cNvSpPr/>
                <p:nvPr/>
              </p:nvSpPr>
              <p:spPr>
                <a:xfrm>
                  <a:off x="2311399" y="1209368"/>
                  <a:ext cx="9148763" cy="14678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8" name="组合 37"/>
                <p:cNvGrpSpPr/>
                <p:nvPr/>
              </p:nvGrpSpPr>
              <p:grpSpPr>
                <a:xfrm>
                  <a:off x="2381249" y="1334347"/>
                  <a:ext cx="9009063" cy="1342869"/>
                  <a:chOff x="-279400" y="-1495269"/>
                  <a:chExt cx="13068000" cy="1584000"/>
                </a:xfrm>
              </p:grpSpPr>
              <p:sp>
                <p:nvSpPr>
                  <p:cNvPr id="39" name="圆角矩形 38"/>
                  <p:cNvSpPr/>
                  <p:nvPr/>
                </p:nvSpPr>
                <p:spPr>
                  <a:xfrm>
                    <a:off x="-279400" y="-1495269"/>
                    <a:ext cx="4767976"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WLAN management</a:t>
                    </a:r>
                  </a:p>
                </p:txBody>
              </p:sp>
              <p:sp>
                <p:nvSpPr>
                  <p:cNvPr id="40" name="圆角矩形 39"/>
                  <p:cNvSpPr/>
                  <p:nvPr/>
                </p:nvSpPr>
                <p:spPr>
                  <a:xfrm>
                    <a:off x="4533797" y="-1495269"/>
                    <a:ext cx="3583884"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Storage capacity management</a:t>
                    </a:r>
                  </a:p>
                </p:txBody>
              </p:sp>
              <p:sp>
                <p:nvSpPr>
                  <p:cNvPr id="41" name="圆角矩形 40"/>
                  <p:cNvSpPr/>
                  <p:nvPr/>
                </p:nvSpPr>
                <p:spPr>
                  <a:xfrm>
                    <a:off x="8264221" y="-1495269"/>
                    <a:ext cx="4524379"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Server stateless computing</a:t>
                    </a:r>
                  </a:p>
                </p:txBody>
              </p:sp>
              <p:sp>
                <p:nvSpPr>
                  <p:cNvPr id="42" name="圆角矩形 41"/>
                  <p:cNvSpPr/>
                  <p:nvPr/>
                </p:nvSpPr>
                <p:spPr>
                  <a:xfrm>
                    <a:off x="-279400" y="-1099269"/>
                    <a:ext cx="4767976"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Network SLA and </a:t>
                    </a:r>
                    <a:r>
                      <a:rPr lang="en-US" sz="1200" u="none" dirty="0" err="1">
                        <a:solidFill>
                          <a:schemeClr val="tx1"/>
                        </a:solidFill>
                        <a:latin typeface="Huawei Sans" panose="020C0503030203020204" pitchFamily="34" charset="0"/>
                      </a:rPr>
                      <a:t>QoS</a:t>
                    </a:r>
                    <a:r>
                      <a:rPr lang="en-US" sz="1200" u="none" dirty="0">
                        <a:solidFill>
                          <a:schemeClr val="tx1"/>
                        </a:solidFill>
                        <a:latin typeface="Huawei Sans" panose="020C0503030203020204" pitchFamily="34" charset="0"/>
                      </a:rPr>
                      <a:t> management</a:t>
                    </a:r>
                  </a:p>
                </p:txBody>
              </p:sp>
              <p:sp>
                <p:nvSpPr>
                  <p:cNvPr id="43" name="圆角矩形 42"/>
                  <p:cNvSpPr/>
                  <p:nvPr/>
                </p:nvSpPr>
                <p:spPr>
                  <a:xfrm>
                    <a:off x="4533797" y="-1099269"/>
                    <a:ext cx="3629104"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Storage network analysis</a:t>
                    </a:r>
                  </a:p>
                </p:txBody>
              </p:sp>
              <p:sp>
                <p:nvSpPr>
                  <p:cNvPr id="44" name="圆角矩形 43"/>
                  <p:cNvSpPr/>
                  <p:nvPr/>
                </p:nvSpPr>
                <p:spPr>
                  <a:xfrm>
                    <a:off x="8264221" y="-1099269"/>
                    <a:ext cx="4524379"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Server configuration and deployment</a:t>
                    </a:r>
                  </a:p>
                </p:txBody>
              </p:sp>
              <p:sp>
                <p:nvSpPr>
                  <p:cNvPr id="45" name="圆角矩形 44"/>
                  <p:cNvSpPr/>
                  <p:nvPr/>
                </p:nvSpPr>
                <p:spPr>
                  <a:xfrm>
                    <a:off x="-279400" y="-703268"/>
                    <a:ext cx="4767976"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Network traffic analysis and management</a:t>
                    </a:r>
                  </a:p>
                </p:txBody>
              </p:sp>
              <p:sp>
                <p:nvSpPr>
                  <p:cNvPr id="46" name="圆角矩形 45"/>
                  <p:cNvSpPr/>
                  <p:nvPr/>
                </p:nvSpPr>
                <p:spPr>
                  <a:xfrm>
                    <a:off x="4589897" y="-714505"/>
                    <a:ext cx="3573005"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Service management</a:t>
                    </a:r>
                  </a:p>
                </p:txBody>
              </p:sp>
              <p:sp>
                <p:nvSpPr>
                  <p:cNvPr id="47" name="圆角矩形 46"/>
                  <p:cNvSpPr/>
                  <p:nvPr/>
                </p:nvSpPr>
                <p:spPr>
                  <a:xfrm>
                    <a:off x="8264221" y="-703268"/>
                    <a:ext cx="4524379" cy="396000"/>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Report management</a:t>
                    </a:r>
                  </a:p>
                </p:txBody>
              </p:sp>
              <p:sp>
                <p:nvSpPr>
                  <p:cNvPr id="48" name="圆角矩形 47"/>
                  <p:cNvSpPr/>
                  <p:nvPr/>
                </p:nvSpPr>
                <p:spPr>
                  <a:xfrm>
                    <a:off x="-2794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角矩形 48"/>
                  <p:cNvSpPr/>
                  <p:nvPr/>
                </p:nvSpPr>
                <p:spPr>
                  <a:xfrm>
                    <a:off x="40766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角矩形 49"/>
                  <p:cNvSpPr/>
                  <p:nvPr/>
                </p:nvSpPr>
                <p:spPr>
                  <a:xfrm>
                    <a:off x="8432600" y="-307269"/>
                    <a:ext cx="4356000" cy="39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p>
                </p:txBody>
              </p:sp>
            </p:grpSp>
          </p:grpSp>
          <p:grpSp>
            <p:nvGrpSpPr>
              <p:cNvPr id="16" name="组合 15"/>
              <p:cNvGrpSpPr/>
              <p:nvPr/>
            </p:nvGrpSpPr>
            <p:grpSpPr>
              <a:xfrm>
                <a:off x="2187666" y="2759305"/>
                <a:ext cx="9148763" cy="1820981"/>
                <a:chOff x="2311399" y="2959607"/>
                <a:chExt cx="9148763" cy="1820981"/>
              </a:xfrm>
            </p:grpSpPr>
            <p:sp>
              <p:nvSpPr>
                <p:cNvPr id="21" name="圆角矩形 20"/>
                <p:cNvSpPr/>
                <p:nvPr/>
              </p:nvSpPr>
              <p:spPr>
                <a:xfrm>
                  <a:off x="2311399" y="2959607"/>
                  <a:ext cx="9148763" cy="180356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21"/>
                <p:cNvSpPr/>
                <p:nvPr/>
              </p:nvSpPr>
              <p:spPr>
                <a:xfrm>
                  <a:off x="2381249" y="3111528"/>
                  <a:ext cx="357178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Unified communications device</a:t>
                  </a:r>
                </a:p>
              </p:txBody>
            </p:sp>
            <p:sp>
              <p:nvSpPr>
                <p:cNvPr id="23" name="圆角矩形 22"/>
                <p:cNvSpPr/>
                <p:nvPr/>
              </p:nvSpPr>
              <p:spPr>
                <a:xfrm>
                  <a:off x="5994308" y="3111528"/>
                  <a:ext cx="2470725"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Network device</a:t>
                  </a:r>
                </a:p>
              </p:txBody>
            </p:sp>
            <p:sp>
              <p:nvSpPr>
                <p:cNvPr id="24" name="圆角矩形 23"/>
                <p:cNvSpPr/>
                <p:nvPr/>
              </p:nvSpPr>
              <p:spPr>
                <a:xfrm>
                  <a:off x="8496208" y="3111528"/>
                  <a:ext cx="289410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err="1">
                      <a:solidFill>
                        <a:schemeClr val="tx1"/>
                      </a:solidFill>
                      <a:latin typeface="Huawei Sans" panose="020C0503030203020204" pitchFamily="34" charset="0"/>
                    </a:rPr>
                    <a:t>eLTE</a:t>
                  </a:r>
                  <a:r>
                    <a:rPr lang="en-US" sz="1200" u="none" dirty="0">
                      <a:solidFill>
                        <a:schemeClr val="tx1"/>
                      </a:solidFill>
                      <a:latin typeface="Huawei Sans" panose="020C0503030203020204" pitchFamily="34" charset="0"/>
                    </a:rPr>
                    <a:t> device</a:t>
                  </a:r>
                </a:p>
              </p:txBody>
            </p:sp>
            <p:sp>
              <p:nvSpPr>
                <p:cNvPr id="25" name="圆角矩形 24"/>
                <p:cNvSpPr/>
                <p:nvPr/>
              </p:nvSpPr>
              <p:spPr>
                <a:xfrm>
                  <a:off x="2381249" y="3437720"/>
                  <a:ext cx="357178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Telepresence and videoconferencing</a:t>
                  </a:r>
                </a:p>
              </p:txBody>
            </p:sp>
            <p:sp>
              <p:nvSpPr>
                <p:cNvPr id="26" name="圆角矩形 25"/>
                <p:cNvSpPr/>
                <p:nvPr/>
              </p:nvSpPr>
              <p:spPr>
                <a:xfrm>
                  <a:off x="5994308" y="3437720"/>
                  <a:ext cx="2470725"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Virtual resource</a:t>
                  </a:r>
                </a:p>
              </p:txBody>
            </p:sp>
            <p:sp>
              <p:nvSpPr>
                <p:cNvPr id="27" name="圆角矩形 26"/>
                <p:cNvSpPr/>
                <p:nvPr/>
              </p:nvSpPr>
              <p:spPr>
                <a:xfrm>
                  <a:off x="8496208" y="3437720"/>
                  <a:ext cx="289410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PON device</a:t>
                  </a:r>
                </a:p>
              </p:txBody>
            </p:sp>
            <p:sp>
              <p:nvSpPr>
                <p:cNvPr id="28" name="圆角矩形 27"/>
                <p:cNvSpPr/>
                <p:nvPr/>
              </p:nvSpPr>
              <p:spPr>
                <a:xfrm>
                  <a:off x="2381249" y="3773437"/>
                  <a:ext cx="357178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Terminal</a:t>
                  </a:r>
                </a:p>
              </p:txBody>
            </p:sp>
            <p:sp>
              <p:nvSpPr>
                <p:cNvPr id="29" name="圆角矩形 28"/>
                <p:cNvSpPr/>
                <p:nvPr/>
              </p:nvSpPr>
              <p:spPr>
                <a:xfrm>
                  <a:off x="5994308" y="3773437"/>
                  <a:ext cx="2470725"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Server device</a:t>
                  </a:r>
                </a:p>
              </p:txBody>
            </p:sp>
            <p:sp>
              <p:nvSpPr>
                <p:cNvPr id="30" name="圆角矩形 29"/>
                <p:cNvSpPr/>
                <p:nvPr/>
              </p:nvSpPr>
              <p:spPr>
                <a:xfrm>
                  <a:off x="8496208" y="3773437"/>
                  <a:ext cx="289410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Transport device</a:t>
                  </a:r>
                </a:p>
              </p:txBody>
            </p:sp>
            <p:sp>
              <p:nvSpPr>
                <p:cNvPr id="31" name="圆角矩形 30"/>
                <p:cNvSpPr/>
                <p:nvPr/>
              </p:nvSpPr>
              <p:spPr>
                <a:xfrm>
                  <a:off x="2381249" y="4109154"/>
                  <a:ext cx="357178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Intelligent </a:t>
                  </a:r>
                  <a:r>
                    <a:rPr lang="en-US" altLang="zh-CN" sz="1200" dirty="0">
                      <a:solidFill>
                        <a:schemeClr val="tx1"/>
                      </a:solidFill>
                      <a:latin typeface="Huawei Sans" panose="020C0503030203020204" pitchFamily="34" charset="0"/>
                    </a:rPr>
                    <a:t>vision</a:t>
                  </a:r>
                  <a:endParaRPr lang="en-US" sz="1200" u="none" dirty="0">
                    <a:solidFill>
                      <a:schemeClr val="tx1"/>
                    </a:solidFill>
                    <a:latin typeface="Huawei Sans" panose="020C0503030203020204" pitchFamily="34" charset="0"/>
                  </a:endParaRPr>
                </a:p>
              </p:txBody>
            </p:sp>
            <p:sp>
              <p:nvSpPr>
                <p:cNvPr id="32" name="圆角矩形 31"/>
                <p:cNvSpPr/>
                <p:nvPr/>
              </p:nvSpPr>
              <p:spPr>
                <a:xfrm>
                  <a:off x="5994308" y="4109154"/>
                  <a:ext cx="2470725"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altLang="zh-CN" sz="1200" dirty="0">
                      <a:solidFill>
                        <a:schemeClr val="tx1"/>
                      </a:solidFill>
                      <a:latin typeface="Huawei Sans" panose="020C0503030203020204" pitchFamily="34" charset="0"/>
                    </a:rPr>
                    <a:t>Storage device</a:t>
                  </a:r>
                </a:p>
              </p:txBody>
            </p:sp>
            <p:sp>
              <p:nvSpPr>
                <p:cNvPr id="33" name="圆角矩形 32"/>
                <p:cNvSpPr/>
                <p:nvPr/>
              </p:nvSpPr>
              <p:spPr>
                <a:xfrm>
                  <a:off x="8496208" y="4109154"/>
                  <a:ext cx="2894104" cy="335717"/>
                </a:xfrm>
                <a:prstGeom prst="roundRect">
                  <a:avLst/>
                </a:prstGeom>
                <a:solidFill>
                  <a:srgbClr val="FEEE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Equipment room facility</a:t>
                  </a:r>
                </a:p>
              </p:txBody>
            </p:sp>
            <p:sp>
              <p:nvSpPr>
                <p:cNvPr id="34" name="圆角矩形 33"/>
                <p:cNvSpPr/>
                <p:nvPr/>
              </p:nvSpPr>
              <p:spPr>
                <a:xfrm>
                  <a:off x="2381249"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圆角矩形 34"/>
                <p:cNvSpPr/>
                <p:nvPr/>
              </p:nvSpPr>
              <p:spPr>
                <a:xfrm>
                  <a:off x="5384270"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圆角矩形 35"/>
                <p:cNvSpPr/>
                <p:nvPr/>
              </p:nvSpPr>
              <p:spPr>
                <a:xfrm>
                  <a:off x="8387291" y="4444871"/>
                  <a:ext cx="3003021" cy="3357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r>
                    <a:rPr lang="en-US" sz="1200" u="none" dirty="0">
                      <a:solidFill>
                        <a:schemeClr val="tx1"/>
                      </a:solidFill>
                      <a:latin typeface="Huawei Sans" panose="020C0503030203020204" pitchFamily="34" charset="0"/>
                    </a:rPr>
                    <a:t>…</a:t>
                  </a:r>
                </a:p>
              </p:txBody>
            </p:sp>
          </p:grpSp>
          <p:sp>
            <p:nvSpPr>
              <p:cNvPr id="17" name="矩形 16"/>
              <p:cNvSpPr/>
              <p:nvPr/>
            </p:nvSpPr>
            <p:spPr>
              <a:xfrm>
                <a:off x="236538" y="1168400"/>
                <a:ext cx="11223626" cy="386135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343357" y="3371052"/>
                <a:ext cx="1864614" cy="307777"/>
              </a:xfrm>
              <a:prstGeom prst="rect">
                <a:avLst/>
              </a:prstGeom>
            </p:spPr>
            <p:txBody>
              <a:bodyPr wrap="none">
                <a:spAutoFit/>
              </a:bodyPr>
              <a:lstStyle/>
              <a:p>
                <a:pPr algn="ctr" fontAlgn="ctr"/>
                <a:r>
                  <a:rPr lang="en-US" sz="1400" u="none" dirty="0">
                    <a:latin typeface="Huawei Sans" panose="020C0503030203020204" pitchFamily="34" charset="0"/>
                  </a:rPr>
                  <a:t>Device management</a:t>
                </a:r>
              </a:p>
            </p:txBody>
          </p:sp>
          <p:sp>
            <p:nvSpPr>
              <p:cNvPr id="19" name="矩形 18"/>
              <p:cNvSpPr/>
              <p:nvPr/>
            </p:nvSpPr>
            <p:spPr>
              <a:xfrm>
                <a:off x="475337" y="1740555"/>
                <a:ext cx="1712328" cy="307777"/>
              </a:xfrm>
              <a:prstGeom prst="rect">
                <a:avLst/>
              </a:prstGeom>
            </p:spPr>
            <p:txBody>
              <a:bodyPr wrap="none">
                <a:spAutoFit/>
              </a:bodyPr>
              <a:lstStyle/>
              <a:p>
                <a:pPr algn="ctr" fontAlgn="ctr"/>
                <a:r>
                  <a:rPr lang="en-US" sz="1400" u="none" dirty="0">
                    <a:latin typeface="Huawei Sans" panose="020C0503030203020204" pitchFamily="34" charset="0"/>
                  </a:rPr>
                  <a:t>Value-added O&amp;M</a:t>
                </a:r>
              </a:p>
            </p:txBody>
          </p:sp>
          <p:sp>
            <p:nvSpPr>
              <p:cNvPr id="20" name="矩形 19"/>
              <p:cNvSpPr/>
              <p:nvPr/>
            </p:nvSpPr>
            <p:spPr>
              <a:xfrm>
                <a:off x="188912" y="4623089"/>
                <a:ext cx="2047355" cy="307777"/>
              </a:xfrm>
              <a:prstGeom prst="rect">
                <a:avLst/>
              </a:prstGeom>
            </p:spPr>
            <p:txBody>
              <a:bodyPr wrap="none">
                <a:spAutoFit/>
              </a:bodyPr>
              <a:lstStyle/>
              <a:p>
                <a:pPr algn="ctr" fontAlgn="ctr"/>
                <a:r>
                  <a:rPr lang="en-US" sz="1400" u="none" dirty="0">
                    <a:latin typeface="Huawei Sans" panose="020C0503030203020204" pitchFamily="34" charset="0"/>
                  </a:rPr>
                  <a:t>Management platform</a:t>
                </a:r>
              </a:p>
            </p:txBody>
          </p:sp>
        </p:grpSp>
        <p:sp>
          <p:nvSpPr>
            <p:cNvPr id="11" name="矩形 10"/>
            <p:cNvSpPr/>
            <p:nvPr/>
          </p:nvSpPr>
          <p:spPr>
            <a:xfrm>
              <a:off x="1275664" y="964402"/>
              <a:ext cx="9630371" cy="355866"/>
            </a:xfrm>
            <a:prstGeom prst="rect">
              <a:avLst/>
            </a:prstGeom>
            <a:solidFill>
              <a:schemeClr val="bg1"/>
            </a:solidFill>
            <a:ln>
              <a:solidFill>
                <a:srgbClr val="30B5C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u="none" dirty="0">
                  <a:solidFill>
                    <a:schemeClr val="tx1"/>
                  </a:solidFill>
                  <a:latin typeface="Huawei Sans" panose="020C0503030203020204" pitchFamily="34" charset="0"/>
                </a:rPr>
                <a:t>Administrator</a:t>
              </a:r>
            </a:p>
          </p:txBody>
        </p:sp>
        <p:sp>
          <p:nvSpPr>
            <p:cNvPr id="12" name="上下箭头 11"/>
            <p:cNvSpPr/>
            <p:nvPr/>
          </p:nvSpPr>
          <p:spPr>
            <a:xfrm>
              <a:off x="5989913" y="5254621"/>
              <a:ext cx="212175" cy="343714"/>
            </a:xfrm>
            <a:prstGeom prst="upDownArrow">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下箭头 12"/>
            <p:cNvSpPr/>
            <p:nvPr/>
          </p:nvSpPr>
          <p:spPr>
            <a:xfrm>
              <a:off x="5978893" y="1307561"/>
              <a:ext cx="234215" cy="298617"/>
            </a:xfrm>
            <a:prstGeom prst="downArrow">
              <a:avLst/>
            </a:prstGeom>
            <a:solidFill>
              <a:srgbClr val="30B5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ct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300043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Introduction to eService</a:t>
            </a:r>
          </a:p>
        </p:txBody>
      </p:sp>
      <p:sp>
        <p:nvSpPr>
          <p:cNvPr id="4" name="文本占位符 3"/>
          <p:cNvSpPr>
            <a:spLocks noGrp="1"/>
          </p:cNvSpPr>
          <p:nvPr>
            <p:ph type="body" sz="quarter" idx="10"/>
          </p:nvPr>
        </p:nvSpPr>
        <p:spPr>
          <a:xfrm>
            <a:off x="455612" y="1052514"/>
            <a:ext cx="11293476" cy="4875042"/>
          </a:xfrm>
        </p:spPr>
        <p:txBody>
          <a:bodyPr/>
          <a:lstStyle/>
          <a:p>
            <a:r>
              <a:rPr lang="en-US" sz="1600" u="none" dirty="0">
                <a:latin typeface="Huawei Sans" panose="020C0503030203020204" pitchFamily="34" charset="0"/>
              </a:rPr>
              <a:t>Based on Cloud-Native, Huawei eService cloud intelligent management platform uses big data analysis and AI technologies to provide services such as automatic fault reporting, capacity and performance prediction, and disk risk prediction, preventing potential risks and providing a basis for capacity planning.</a:t>
            </a:r>
          </a:p>
          <a:p>
            <a:endParaRPr lang="en-US" altLang="zh-CN" sz="1600" dirty="0">
              <a:latin typeface="Huawei Sans" panose="020C0503030203020204" pitchFamily="34" charset="0"/>
              <a:sym typeface="Huawei Sans" panose="020C0503030203020204" pitchFamily="34" charset="0"/>
            </a:endParaRPr>
          </a:p>
        </p:txBody>
      </p:sp>
      <p:grpSp>
        <p:nvGrpSpPr>
          <p:cNvPr id="5" name="组合 4"/>
          <p:cNvGrpSpPr/>
          <p:nvPr/>
        </p:nvGrpSpPr>
        <p:grpSpPr>
          <a:xfrm>
            <a:off x="779463" y="2323076"/>
            <a:ext cx="10555340" cy="3877699"/>
            <a:chOff x="904823" y="2141531"/>
            <a:chExt cx="10086446" cy="4338884"/>
          </a:xfrm>
        </p:grpSpPr>
        <p:sp>
          <p:nvSpPr>
            <p:cNvPr id="6" name="矩形 5"/>
            <p:cNvSpPr/>
            <p:nvPr/>
          </p:nvSpPr>
          <p:spPr>
            <a:xfrm>
              <a:off x="2222994" y="3808632"/>
              <a:ext cx="8768275" cy="2671783"/>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矩形 6"/>
            <p:cNvSpPr/>
            <p:nvPr/>
          </p:nvSpPr>
          <p:spPr>
            <a:xfrm>
              <a:off x="2222994" y="2141531"/>
              <a:ext cx="8768275" cy="634640"/>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object 12"/>
            <p:cNvSpPr txBox="1"/>
            <p:nvPr/>
          </p:nvSpPr>
          <p:spPr>
            <a:xfrm>
              <a:off x="968044" y="2343522"/>
              <a:ext cx="1255204" cy="273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400" u="none" dirty="0">
                  <a:solidFill>
                    <a:schemeClr val="tx1"/>
                  </a:solidFill>
                  <a:latin typeface="Huawei Sans" panose="020C0503030203020204" pitchFamily="34" charset="0"/>
                </a:rPr>
                <a:t>O&amp;M challenges</a:t>
              </a:r>
              <a:endParaRPr 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object 13"/>
            <p:cNvSpPr txBox="1"/>
            <p:nvPr/>
          </p:nvSpPr>
          <p:spPr>
            <a:xfrm>
              <a:off x="968044" y="3147957"/>
              <a:ext cx="1253512" cy="299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sz="1400" u="none" dirty="0">
                  <a:solidFill>
                    <a:schemeClr val="tx1"/>
                  </a:solidFill>
                  <a:latin typeface="Huawei Sans" panose="020C0503030203020204" pitchFamily="34" charset="0"/>
                </a:rPr>
                <a:t>Technical capabilities</a:t>
              </a:r>
            </a:p>
          </p:txBody>
        </p:sp>
        <p:sp>
          <p:nvSpPr>
            <p:cNvPr id="10" name="object 14"/>
            <p:cNvSpPr txBox="1"/>
            <p:nvPr/>
          </p:nvSpPr>
          <p:spPr>
            <a:xfrm>
              <a:off x="904823" y="5048955"/>
              <a:ext cx="1461052" cy="404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ctr"/>
              <a:r>
                <a:rPr lang="en-US" u="none" dirty="0">
                  <a:solidFill>
                    <a:schemeClr val="tx1"/>
                  </a:solidFill>
                  <a:latin typeface="Huawei Sans" panose="020C0503030203020204" pitchFamily="34" charset="0"/>
                </a:rPr>
                <a:t>eService</a:t>
              </a:r>
              <a:endParaRPr lang="en-US"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object 48"/>
            <p:cNvSpPr txBox="1"/>
            <p:nvPr/>
          </p:nvSpPr>
          <p:spPr>
            <a:xfrm>
              <a:off x="3000463" y="2320441"/>
              <a:ext cx="1775168" cy="256130"/>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b="0" u="none" dirty="0">
                  <a:solidFill>
                    <a:schemeClr val="tx1"/>
                  </a:solidFill>
                  <a:latin typeface="Huawei Sans" panose="020C0503030203020204" pitchFamily="34" charset="0"/>
                </a:rPr>
                <a:t>Reactive response</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object 61"/>
            <p:cNvSpPr txBox="1"/>
            <p:nvPr/>
          </p:nvSpPr>
          <p:spPr>
            <a:xfrm>
              <a:off x="8691361" y="2204117"/>
              <a:ext cx="2011471" cy="497197"/>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b="0" u="none" dirty="0">
                  <a:solidFill>
                    <a:schemeClr val="tx1"/>
                  </a:solidFill>
                  <a:latin typeface="Huawei Sans" panose="020C0503030203020204" pitchFamily="34" charset="0"/>
                </a:rPr>
                <a:t>Complex management for multiple devices</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 name="组合 12"/>
            <p:cNvGrpSpPr/>
            <p:nvPr/>
          </p:nvGrpSpPr>
          <p:grpSpPr>
            <a:xfrm>
              <a:off x="2222994" y="2969018"/>
              <a:ext cx="8768275" cy="634640"/>
              <a:chOff x="2223573" y="2884808"/>
              <a:chExt cx="8770558" cy="634805"/>
            </a:xfrm>
          </p:grpSpPr>
          <p:sp>
            <p:nvSpPr>
              <p:cNvPr id="27" name="矩形 26"/>
              <p:cNvSpPr/>
              <p:nvPr/>
            </p:nvSpPr>
            <p:spPr>
              <a:xfrm>
                <a:off x="2223573" y="2884808"/>
                <a:ext cx="8770558" cy="634805"/>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object 71"/>
              <p:cNvSpPr txBox="1"/>
              <p:nvPr/>
            </p:nvSpPr>
            <p:spPr>
              <a:xfrm>
                <a:off x="9494405" y="3069754"/>
                <a:ext cx="1318758" cy="256197"/>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fontAlgn="ctr"/>
                <a:r>
                  <a:rPr lang="en-US" sz="1400" b="0" u="none" dirty="0">
                    <a:solidFill>
                      <a:schemeClr val="tx1"/>
                    </a:solidFill>
                    <a:latin typeface="Huawei Sans" panose="020C0503030203020204" pitchFamily="34" charset="0"/>
                  </a:rPr>
                  <a:t>Asset platform</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object 78"/>
              <p:cNvSpPr txBox="1"/>
              <p:nvPr/>
            </p:nvSpPr>
            <p:spPr>
              <a:xfrm>
                <a:off x="5251588" y="3083809"/>
                <a:ext cx="1638087" cy="256197"/>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fontAlgn="ctr"/>
                <a:r>
                  <a:rPr lang="en-US" sz="1400" b="0" u="none" dirty="0">
                    <a:solidFill>
                      <a:schemeClr val="tx1"/>
                    </a:solidFill>
                    <a:latin typeface="Huawei Sans" panose="020C0503030203020204" pitchFamily="34" charset="0"/>
                  </a:rPr>
                  <a:t>Real-time analysis</a:t>
                </a:r>
              </a:p>
            </p:txBody>
          </p:sp>
          <p:sp>
            <p:nvSpPr>
              <p:cNvPr id="30" name="object 85"/>
              <p:cNvSpPr txBox="1"/>
              <p:nvPr/>
            </p:nvSpPr>
            <p:spPr>
              <a:xfrm>
                <a:off x="3130181" y="3069754"/>
                <a:ext cx="1353883" cy="256197"/>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fontAlgn="ctr"/>
                <a:r>
                  <a:rPr lang="en-US" sz="1400" b="0" u="none" dirty="0">
                    <a:solidFill>
                      <a:schemeClr val="tx1"/>
                    </a:solidFill>
                    <a:latin typeface="Huawei Sans" panose="020C0503030203020204" pitchFamily="34" charset="0"/>
                  </a:rPr>
                  <a:t>Rapid response</a:t>
                </a:r>
                <a:endParaRPr lang="en-US" sz="1400" b="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object 92"/>
              <p:cNvSpPr txBox="1"/>
              <p:nvPr/>
            </p:nvSpPr>
            <p:spPr>
              <a:xfrm>
                <a:off x="7372996" y="3069754"/>
                <a:ext cx="1814610" cy="256197"/>
              </a:xfrm>
              <a:prstGeom prst="rect">
                <a:avLst/>
              </a:prstGeom>
            </p:spPr>
            <p:txBody>
              <a:bodyPr vert="horz" wrap="square" lIns="0" tIns="13332" rIns="0" bIns="0" rtlCol="0">
                <a:spAutoFit/>
              </a:bodyPr>
              <a:lstStyle/>
              <a:p>
                <a:pPr marL="12696" fontAlgn="ctr">
                  <a:spcBef>
                    <a:spcPts val="105"/>
                  </a:spcBef>
                </a:pPr>
                <a:r>
                  <a:rPr lang="en-US" sz="1400" u="none" dirty="0">
                    <a:latin typeface="Huawei Sans" panose="020C0503030203020204" pitchFamily="34" charset="0"/>
                  </a:rPr>
                  <a:t>Intelligent prediction</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4" name="object 20"/>
            <p:cNvSpPr txBox="1"/>
            <p:nvPr/>
          </p:nvSpPr>
          <p:spPr>
            <a:xfrm>
              <a:off x="2826080" y="4397431"/>
              <a:ext cx="2405939" cy="256847"/>
            </a:xfrm>
            <a:prstGeom prst="rect">
              <a:avLst/>
            </a:prstGeom>
          </p:spPr>
          <p:txBody>
            <a:bodyPr vert="horz" wrap="square" lIns="0" tIns="13966" rIns="0" bIns="0" rtlCol="0">
              <a:spAutoFit/>
            </a:bodyPr>
            <a:lstStyle/>
            <a:p>
              <a:pPr marL="12696" algn="ctr" fontAlgn="ctr">
                <a:spcBef>
                  <a:spcPts val="110"/>
                </a:spcBef>
              </a:pPr>
              <a:r>
                <a:rPr lang="en-US" sz="1400" u="none" dirty="0">
                  <a:latin typeface="Huawei Sans" panose="020C0503030203020204" pitchFamily="34" charset="0"/>
                </a:rPr>
                <a:t>Proactive problem handling</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object 93"/>
            <p:cNvSpPr txBox="1"/>
            <p:nvPr/>
          </p:nvSpPr>
          <p:spPr>
            <a:xfrm>
              <a:off x="2656495" y="4776365"/>
              <a:ext cx="2611308" cy="1459312"/>
            </a:xfrm>
            <a:prstGeom prst="rect">
              <a:avLst/>
            </a:prstGeom>
          </p:spPr>
          <p:txBody>
            <a:bodyPr vert="horz" wrap="square" lIns="0" tIns="11427" rIns="0" bIns="0" rtlCol="0">
              <a:spAutoFit/>
            </a:bodyPr>
            <a:lstStyle/>
            <a:p>
              <a:pPr marL="323850" indent="-252413" defTabSz="914035" fontAlgn="ctr">
                <a:buFont typeface="Wingdings" panose="05000000000000000000" pitchFamily="2" charset="2"/>
                <a:buChar char="p"/>
              </a:pPr>
              <a:r>
                <a:rPr lang="en-US" sz="1200" u="none" dirty="0">
                  <a:latin typeface="Huawei Sans" panose="020C0503030203020204" pitchFamily="34" charset="0"/>
                </a:rPr>
                <a:t>Provides 24/7 remote monitoring for all IT devices, and automatic fault reporting and SR creation.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323850" indent="-252413" defTabSz="914035" fontAlgn="ctr">
                <a:buFont typeface="Wingdings" panose="05000000000000000000" pitchFamily="2" charset="2"/>
                <a:buChar char="p"/>
              </a:pPr>
              <a:r>
                <a:rPr lang="en-US" sz="1200" u="none" dirty="0">
                  <a:latin typeface="Huawei Sans" panose="020C0503030203020204" pitchFamily="34" charset="0"/>
                </a:rPr>
                <a:t>Provides proactive problem handling to reduce the troubleshooting duration and improve the operation efficiency.</a:t>
              </a:r>
            </a:p>
          </p:txBody>
        </p:sp>
        <p:sp>
          <p:nvSpPr>
            <p:cNvPr id="16" name="object 29"/>
            <p:cNvSpPr txBox="1"/>
            <p:nvPr/>
          </p:nvSpPr>
          <p:spPr>
            <a:xfrm>
              <a:off x="8745413" y="4397431"/>
              <a:ext cx="1799889" cy="256847"/>
            </a:xfrm>
            <a:prstGeom prst="rect">
              <a:avLst/>
            </a:prstGeom>
          </p:spPr>
          <p:txBody>
            <a:bodyPr vert="horz" wrap="square" lIns="0" tIns="13966" rIns="0" bIns="0" rtlCol="0">
              <a:spAutoFit/>
            </a:bodyPr>
            <a:lstStyle/>
            <a:p>
              <a:pPr marL="12696" algn="ctr" fontAlgn="ctr">
                <a:spcBef>
                  <a:spcPts val="110"/>
                </a:spcBef>
              </a:pPr>
              <a:r>
                <a:rPr lang="en-US" sz="1400" u="none" dirty="0">
                  <a:latin typeface="Huawei Sans" panose="020C0503030203020204" pitchFamily="34" charset="0"/>
                </a:rPr>
                <a:t>Asset management</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object 95"/>
            <p:cNvSpPr txBox="1"/>
            <p:nvPr/>
          </p:nvSpPr>
          <p:spPr>
            <a:xfrm>
              <a:off x="8336610" y="4780493"/>
              <a:ext cx="2553570" cy="1252683"/>
            </a:xfrm>
            <a:prstGeom prst="rect">
              <a:avLst/>
            </a:prstGeom>
          </p:spPr>
          <p:txBody>
            <a:bodyPr vert="horz" wrap="square" lIns="0" tIns="11427" rIns="0" bIns="0" rtlCol="0">
              <a:spAutoFit/>
            </a:bodyPr>
            <a:lstStyle/>
            <a:p>
              <a:pPr marL="323850" indent="-252413" defTabSz="914309" fontAlgn="ctr">
                <a:buFont typeface="Wingdings" panose="05000000000000000000" pitchFamily="2" charset="2"/>
                <a:buChar char="p"/>
              </a:pPr>
              <a:r>
                <a:rPr lang="en-US" sz="1200" u="none" dirty="0">
                  <a:latin typeface="Huawei Sans" panose="020C0503030203020204" pitchFamily="34" charset="0"/>
                </a:rPr>
                <a:t>Collects device asset information for future reference.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323850" indent="-252413" defTabSz="914309" fontAlgn="ctr">
                <a:buFont typeface="Wingdings" panose="05000000000000000000" pitchFamily="2" charset="2"/>
                <a:buChar char="p"/>
              </a:pPr>
              <a:r>
                <a:rPr lang="en-US" sz="1200" u="none" dirty="0">
                  <a:latin typeface="Huawei Sans" panose="020C0503030203020204" pitchFamily="34" charset="0"/>
                </a:rPr>
                <a:t>Provides product EOX information and device maintenance and warranty information.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object 94"/>
            <p:cNvSpPr txBox="1"/>
            <p:nvPr/>
          </p:nvSpPr>
          <p:spPr>
            <a:xfrm>
              <a:off x="5449111" y="4754646"/>
              <a:ext cx="2697089" cy="1665941"/>
            </a:xfrm>
            <a:prstGeom prst="rect">
              <a:avLst/>
            </a:prstGeom>
          </p:spPr>
          <p:txBody>
            <a:bodyPr vert="horz" wrap="square" lIns="0" tIns="11427" rIns="0" bIns="0" rtlCol="0">
              <a:spAutoFit/>
            </a:bodyPr>
            <a:lstStyle/>
            <a:p>
              <a:pPr marL="323850" indent="-252413" defTabSz="914035" fontAlgn="ctr">
                <a:buFont typeface="Wingdings" panose="05000000000000000000" pitchFamily="2" charset="2"/>
                <a:buChar char="p"/>
              </a:pPr>
              <a:r>
                <a:rPr lang="en-US" sz="1200" u="none" dirty="0">
                  <a:latin typeface="Huawei Sans" panose="020C0503030203020204" pitchFamily="34" charset="0"/>
                </a:rPr>
                <a:t>Intelligently identifies risky disks, ensuring data security.</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323850" indent="-252413" defTabSz="914035" fontAlgn="ctr">
                <a:buFont typeface="Wingdings" panose="05000000000000000000" pitchFamily="2" charset="2"/>
                <a:buChar char="p"/>
              </a:pPr>
              <a:r>
                <a:rPr lang="en-US" sz="1200" u="none" dirty="0">
                  <a:latin typeface="Huawei Sans" panose="020C0503030203020204" pitchFamily="34" charset="0"/>
                </a:rPr>
                <a:t>Predicts the capacity trend in the next 12 months to facilitate procurement planning.</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323850" indent="-252413" defTabSz="914035" fontAlgn="ctr">
                <a:buFont typeface="Wingdings" panose="05000000000000000000" pitchFamily="2" charset="2"/>
                <a:buChar char="p"/>
              </a:pPr>
              <a:r>
                <a:rPr lang="en-US" sz="1200" u="none" dirty="0">
                  <a:latin typeface="Huawei Sans" panose="020C0503030203020204" pitchFamily="34" charset="0"/>
                </a:rPr>
                <a:t>Predicts performance bottlenecks according to performance fluctuation rules.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object 96"/>
            <p:cNvSpPr txBox="1"/>
            <p:nvPr/>
          </p:nvSpPr>
          <p:spPr>
            <a:xfrm>
              <a:off x="5255061" y="4397431"/>
              <a:ext cx="3154576" cy="255413"/>
            </a:xfrm>
            <a:prstGeom prst="rect">
              <a:avLst/>
            </a:prstGeom>
          </p:spPr>
          <p:txBody>
            <a:bodyPr vert="horz" wrap="square" lIns="0" tIns="12697" rIns="0" bIns="0" rtlCol="0">
              <a:spAutoFit/>
            </a:bodyPr>
            <a:lstStyle/>
            <a:p>
              <a:pPr algn="ctr" fontAlgn="ctr">
                <a:spcBef>
                  <a:spcPts val="100"/>
                </a:spcBef>
                <a:tabLst>
                  <a:tab pos="352954" algn="l"/>
                </a:tabLst>
              </a:pPr>
              <a:r>
                <a:rPr lang="en-US" sz="1400" u="none" dirty="0">
                  <a:latin typeface="Huawei Sans" panose="020C0503030203020204" pitchFamily="34" charset="0"/>
                </a:rPr>
                <a:t>Intelligent prediction and analysis</a:t>
              </a:r>
              <a:endParaRPr lang="en-US"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文本框 19"/>
            <p:cNvSpPr txBox="1"/>
            <p:nvPr/>
          </p:nvSpPr>
          <p:spPr>
            <a:xfrm>
              <a:off x="4962747" y="3935792"/>
              <a:ext cx="3728613" cy="378819"/>
            </a:xfrm>
            <a:prstGeom prst="rect">
              <a:avLst/>
            </a:prstGeom>
            <a:noFill/>
          </p:spPr>
          <p:txBody>
            <a:bodyPr wrap="square" rtlCol="0">
              <a:spAutoFit/>
            </a:bodyPr>
            <a:lstStyle/>
            <a:p>
              <a:pPr algn="ctr" fontAlgn="ctr"/>
              <a:r>
                <a:rPr lang="en-US" sz="1600" u="none" dirty="0">
                  <a:latin typeface="Huawei Sans" panose="020C0503030203020204" pitchFamily="34" charset="0"/>
                </a:rPr>
                <a:t>Cloud platform capability building</a:t>
              </a:r>
              <a:endParaRPr lang="en-US"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文本框 20"/>
            <p:cNvSpPr txBox="1"/>
            <p:nvPr/>
          </p:nvSpPr>
          <p:spPr>
            <a:xfrm>
              <a:off x="5713778" y="2320441"/>
              <a:ext cx="2030336" cy="256130"/>
            </a:xfrm>
            <a:prstGeom prst="rect">
              <a:avLst/>
            </a:prstGeom>
          </p:spPr>
          <p:txBody>
            <a:bodyPr vert="horz" wrap="square" lIns="0" tIns="13332" rIns="0" bIns="0" rtlCol="0">
              <a:spAutoFit/>
            </a:bodyPr>
            <a:lstStyle>
              <a:defPPr>
                <a:defRPr lang="zh-CN"/>
              </a:defPPr>
              <a:lvl1pPr marL="12700">
                <a:lnSpc>
                  <a:spcPct val="100000"/>
                </a:lnSpc>
                <a:spcBef>
                  <a:spcPts val="105"/>
                </a:spcBef>
                <a:defRPr sz="1600" b="1">
                  <a:solidFill>
                    <a:schemeClr val="bg1"/>
                  </a:solidFill>
                  <a:latin typeface="Arial"/>
                  <a:cs typeface="微软雅黑"/>
                </a:defRPr>
              </a:lvl1pPr>
            </a:lstStyle>
            <a:p>
              <a:pPr algn="ctr" fontAlgn="ctr"/>
              <a:r>
                <a:rPr lang="en-US" sz="1400" b="0" u="none" dirty="0">
                  <a:solidFill>
                    <a:schemeClr val="tx1"/>
                  </a:solidFill>
                  <a:latin typeface="Huawei Sans" panose="020C0503030203020204" pitchFamily="34" charset="0"/>
                </a:rPr>
                <a:t>Service rollout delay</a:t>
              </a:r>
            </a:p>
          </p:txBody>
        </p:sp>
        <p:sp>
          <p:nvSpPr>
            <p:cNvPr id="22" name="矩形 21"/>
            <p:cNvSpPr/>
            <p:nvPr/>
          </p:nvSpPr>
          <p:spPr>
            <a:xfrm>
              <a:off x="2608717" y="4349061"/>
              <a:ext cx="2730707" cy="2059860"/>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矩形 22"/>
            <p:cNvSpPr/>
            <p:nvPr/>
          </p:nvSpPr>
          <p:spPr>
            <a:xfrm>
              <a:off x="5452160" y="4350068"/>
              <a:ext cx="2762614" cy="2059860"/>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矩形 23"/>
            <p:cNvSpPr/>
            <p:nvPr/>
          </p:nvSpPr>
          <p:spPr>
            <a:xfrm>
              <a:off x="8327509" y="4350068"/>
              <a:ext cx="2553570" cy="2059860"/>
            </a:xfrm>
            <a:prstGeom prst="rect">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下箭头 24"/>
            <p:cNvSpPr/>
            <p:nvPr/>
          </p:nvSpPr>
          <p:spPr>
            <a:xfrm>
              <a:off x="6311968" y="2776171"/>
              <a:ext cx="575914" cy="17958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下箭头 25"/>
            <p:cNvSpPr/>
            <p:nvPr/>
          </p:nvSpPr>
          <p:spPr>
            <a:xfrm>
              <a:off x="6319175" y="3603657"/>
              <a:ext cx="575914" cy="179582"/>
            </a:xfrm>
            <a:prstGeom prst="downArrow">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311026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System Architecture of eService</a:t>
            </a:r>
          </a:p>
        </p:txBody>
      </p:sp>
      <p:grpSp>
        <p:nvGrpSpPr>
          <p:cNvPr id="5" name="组合 4"/>
          <p:cNvGrpSpPr/>
          <p:nvPr/>
        </p:nvGrpSpPr>
        <p:grpSpPr>
          <a:xfrm>
            <a:off x="773095" y="1071521"/>
            <a:ext cx="10565465" cy="4923337"/>
            <a:chOff x="474133" y="1084653"/>
            <a:chExt cx="11271780" cy="4964218"/>
          </a:xfrm>
        </p:grpSpPr>
        <p:sp>
          <p:nvSpPr>
            <p:cNvPr id="6" name="矩形 5"/>
            <p:cNvSpPr/>
            <p:nvPr/>
          </p:nvSpPr>
          <p:spPr>
            <a:xfrm>
              <a:off x="9715221" y="1485290"/>
              <a:ext cx="2030692" cy="4535323"/>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fontAlgn="ct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矩形 6"/>
            <p:cNvSpPr/>
            <p:nvPr/>
          </p:nvSpPr>
          <p:spPr>
            <a:xfrm>
              <a:off x="474133" y="1464074"/>
              <a:ext cx="8446940" cy="4556539"/>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fontAlgn="ct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圆角矩形 7"/>
            <p:cNvSpPr/>
            <p:nvPr/>
          </p:nvSpPr>
          <p:spPr>
            <a:xfrm>
              <a:off x="612145" y="2880238"/>
              <a:ext cx="4242773" cy="3142520"/>
            </a:xfrm>
            <a:prstGeom prst="roundRect">
              <a:avLst>
                <a:gd name="adj" fmla="val 3862"/>
              </a:avLst>
            </a:prstGeom>
            <a:noFill/>
            <a:ln w="3175">
              <a:solidFill>
                <a:srgbClr val="17A5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ctr"/>
              <a:endParaRPr lang="en-US"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云形 8"/>
            <p:cNvSpPr/>
            <p:nvPr/>
          </p:nvSpPr>
          <p:spPr bwMode="auto">
            <a:xfrm rot="5400000">
              <a:off x="8186530" y="3222894"/>
              <a:ext cx="2283410" cy="765025"/>
            </a:xfrm>
            <a:prstGeom prst="cloud">
              <a:avLst/>
            </a:prstGeom>
            <a:noFill/>
            <a:ln>
              <a:solidFill>
                <a:schemeClr val="tx1"/>
              </a:solidFill>
            </a:ln>
            <a:effectLst/>
            <a:extLst/>
          </p:spPr>
          <p:style>
            <a:lnRef idx="1">
              <a:schemeClr val="accent5"/>
            </a:lnRef>
            <a:fillRef idx="3">
              <a:schemeClr val="accent5"/>
            </a:fillRef>
            <a:effectRef idx="2">
              <a:schemeClr val="accent5"/>
            </a:effectRef>
            <a:fontRef idx="minor">
              <a:schemeClr val="lt1"/>
            </a:fontRef>
          </p:style>
          <p:txBody>
            <a:bodyPr vert="horz" wrap="square" lIns="91437" tIns="45719" rIns="91437" bIns="45719" numCol="1" rtlCol="0" anchor="t" anchorCtr="0" compatLnSpc="1">
              <a:prstTxWarp prst="textNoShape">
                <a:avLst/>
              </a:prstTxWarp>
            </a:bodyPr>
            <a:lstStyle/>
            <a:p>
              <a:pPr defTabSz="914309" fontAlgn="ctr">
                <a:buClr>
                  <a:srgbClr val="CC9900"/>
                </a:buClr>
                <a:buFont typeface="Wingdings" pitchFamily="2" charset="2"/>
                <a:buChar char="n"/>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椭圆 9"/>
            <p:cNvSpPr/>
            <p:nvPr/>
          </p:nvSpPr>
          <p:spPr bwMode="auto">
            <a:xfrm>
              <a:off x="10882941" y="3260629"/>
              <a:ext cx="827976" cy="971972"/>
            </a:xfrm>
            <a:prstGeom prst="ellipse">
              <a:avLst/>
            </a:prstGeom>
            <a:solidFill>
              <a:schemeClr val="bg1"/>
            </a:solidFill>
            <a:ln w="9525" cap="rnd" cmpd="sng" algn="ctr">
              <a:solidFill>
                <a:srgbClr val="000000">
                  <a:lumMod val="50000"/>
                  <a:lumOff val="50000"/>
                </a:srgbClr>
              </a:solidFill>
              <a:prstDash val="solid"/>
              <a:round/>
              <a:headEnd type="none" w="med" len="med"/>
              <a:tailEnd type="arrow"/>
            </a:ln>
            <a:effectLst/>
          </p:spPr>
          <p:txBody>
            <a:bodyPr rtlCol="0" anchor="ctr"/>
            <a:lstStyle/>
            <a:p>
              <a:pPr algn="ct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Box 24"/>
            <p:cNvSpPr txBox="1"/>
            <p:nvPr/>
          </p:nvSpPr>
          <p:spPr>
            <a:xfrm>
              <a:off x="539323" y="2882393"/>
              <a:ext cx="952472" cy="307789"/>
            </a:xfrm>
            <a:prstGeom prst="rect">
              <a:avLst/>
            </a:prstGeom>
            <a:noFill/>
          </p:spPr>
          <p:txBody>
            <a:bodyPr wrap="square" lIns="121931" tIns="60966" rIns="121931" bIns="60966" rtlCol="0">
              <a:spAutoFit/>
            </a:bodyPr>
            <a:lstStyle/>
            <a:p>
              <a:pPr defTabSz="914309" fontAlgn="ctr"/>
              <a:r>
                <a:rPr lang="en-US" sz="1200" b="1" u="none" dirty="0">
                  <a:latin typeface="Huawei Sans" panose="020C0503030203020204" pitchFamily="34" charset="0"/>
                </a:rPr>
                <a:t>DC 1</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Freeform 15"/>
            <p:cNvSpPr>
              <a:spLocks/>
            </p:cNvSpPr>
            <p:nvPr/>
          </p:nvSpPr>
          <p:spPr bwMode="auto">
            <a:xfrm>
              <a:off x="612146" y="2077161"/>
              <a:ext cx="4242622" cy="568977"/>
            </a:xfrm>
            <a:prstGeom prst="roundRect">
              <a:avLst/>
            </a:prstGeom>
            <a:solidFill>
              <a:schemeClr val="bg1"/>
            </a:solidFill>
            <a:ln>
              <a:solidFill>
                <a:srgbClr val="000000"/>
              </a:solidFill>
            </a:ln>
            <a:extLst/>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TextBox 24"/>
            <p:cNvSpPr txBox="1"/>
            <p:nvPr/>
          </p:nvSpPr>
          <p:spPr>
            <a:xfrm>
              <a:off x="2337134" y="1704736"/>
              <a:ext cx="1282199" cy="310345"/>
            </a:xfrm>
            <a:prstGeom prst="rect">
              <a:avLst/>
            </a:prstGeom>
            <a:noFill/>
          </p:spPr>
          <p:txBody>
            <a:bodyPr wrap="square" lIns="121931" tIns="60966" rIns="121931" bIns="60966" rtlCol="0">
              <a:spAutoFit/>
            </a:bodyPr>
            <a:lstStyle/>
            <a:p>
              <a:pPr defTabSz="914309" fontAlgn="ctr"/>
              <a:r>
                <a:rPr lang="en-US" sz="1200" b="1" u="none" dirty="0" err="1">
                  <a:latin typeface="Huawei Sans" panose="020C0503030203020204" pitchFamily="34" charset="0"/>
                </a:rPr>
                <a:t>FusionCloud</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TextBox 24"/>
            <p:cNvSpPr txBox="1"/>
            <p:nvPr/>
          </p:nvSpPr>
          <p:spPr>
            <a:xfrm>
              <a:off x="2673271" y="2237820"/>
              <a:ext cx="1142967" cy="307784"/>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OC/SC</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5" name="Picture 458" descr="图片149"/>
            <p:cNvPicPr>
              <a:picLocks noChangeAspect="1" noChangeArrowheads="1"/>
            </p:cNvPicPr>
            <p:nvPr/>
          </p:nvPicPr>
          <p:blipFill>
            <a:blip r:embed="rId3" cstate="print"/>
            <a:srcRect/>
            <a:stretch>
              <a:fillRect/>
            </a:stretch>
          </p:blipFill>
          <p:spPr bwMode="auto">
            <a:xfrm>
              <a:off x="8255959" y="2480397"/>
              <a:ext cx="295623" cy="451054"/>
            </a:xfrm>
            <a:prstGeom prst="rect">
              <a:avLst/>
            </a:prstGeom>
            <a:noFill/>
            <a:ln w="9525">
              <a:noFill/>
              <a:miter lim="800000"/>
              <a:headEnd/>
              <a:tailEnd/>
            </a:ln>
          </p:spPr>
        </p:pic>
        <p:pic>
          <p:nvPicPr>
            <p:cNvPr id="16" name="Picture 2027" descr="图片252"/>
            <p:cNvPicPr>
              <a:picLocks noChangeAspect="1" noChangeArrowheads="1"/>
            </p:cNvPicPr>
            <p:nvPr/>
          </p:nvPicPr>
          <p:blipFill>
            <a:blip r:embed="rId4" cstate="print"/>
            <a:srcRect/>
            <a:stretch>
              <a:fillRect/>
            </a:stretch>
          </p:blipFill>
          <p:spPr bwMode="auto">
            <a:xfrm>
              <a:off x="8255960" y="4411599"/>
              <a:ext cx="298671" cy="454102"/>
            </a:xfrm>
            <a:prstGeom prst="rect">
              <a:avLst/>
            </a:prstGeom>
            <a:noFill/>
            <a:ln w="9525">
              <a:noFill/>
              <a:miter lim="800000"/>
              <a:headEnd/>
              <a:tailEnd/>
            </a:ln>
          </p:spPr>
        </p:pic>
        <p:cxnSp>
          <p:nvCxnSpPr>
            <p:cNvPr id="17" name="直接箭头连接符 16"/>
            <p:cNvCxnSpPr/>
            <p:nvPr/>
          </p:nvCxnSpPr>
          <p:spPr bwMode="auto">
            <a:xfrm>
              <a:off x="6802940" y="2708012"/>
              <a:ext cx="0" cy="1655291"/>
            </a:xfrm>
            <a:prstGeom prst="straightConnector1">
              <a:avLst/>
            </a:prstGeom>
            <a:solidFill>
              <a:srgbClr val="FFCC66"/>
            </a:solidFill>
            <a:ln w="19050" cap="rnd" cmpd="sng" algn="ctr">
              <a:solidFill>
                <a:schemeClr val="bg1">
                  <a:lumMod val="65000"/>
                </a:schemeClr>
              </a:solidFill>
              <a:prstDash val="solid"/>
              <a:round/>
              <a:headEnd type="none" w="med" len="med"/>
              <a:tailEnd type="none" w="med" len="med"/>
            </a:ln>
            <a:effectLst/>
          </p:spPr>
        </p:cxnSp>
        <p:cxnSp>
          <p:nvCxnSpPr>
            <p:cNvPr id="18" name="直接箭头连接符 17"/>
            <p:cNvCxnSpPr/>
            <p:nvPr/>
          </p:nvCxnSpPr>
          <p:spPr bwMode="auto">
            <a:xfrm>
              <a:off x="6796347" y="2705924"/>
              <a:ext cx="1439958" cy="1"/>
            </a:xfrm>
            <a:prstGeom prst="straightConnector1">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sp>
          <p:nvSpPr>
            <p:cNvPr id="19" name="TextBox 24"/>
            <p:cNvSpPr txBox="1"/>
            <p:nvPr/>
          </p:nvSpPr>
          <p:spPr>
            <a:xfrm>
              <a:off x="6173390" y="2224310"/>
              <a:ext cx="2085709" cy="744809"/>
            </a:xfrm>
            <a:prstGeom prst="rect">
              <a:avLst/>
            </a:prstGeom>
            <a:noFill/>
          </p:spPr>
          <p:txBody>
            <a:bodyPr wrap="square" lIns="35999" tIns="60966" rIns="35999" bIns="60966" rtlCol="0">
              <a:spAutoFit/>
            </a:bodyPr>
            <a:lstStyle/>
            <a:p>
              <a:pPr algn="ctr" defTabSz="914309" fontAlgn="ctr">
                <a:lnSpc>
                  <a:spcPts val="1600"/>
                </a:lnSpc>
              </a:pPr>
              <a:r>
                <a:rPr lang="en-US" sz="1200" u="none" dirty="0">
                  <a:latin typeface="Huawei Sans" panose="020C0503030203020204" pitchFamily="34" charset="0"/>
                </a:rPr>
                <a:t>Email (optional channel)</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lnSpc>
                  <a:spcPts val="1600"/>
                </a:lnSpc>
              </a:pPr>
              <a:r>
                <a:rPr lang="en-US" sz="1200" u="none" dirty="0">
                  <a:latin typeface="Huawei Sans" panose="020C0503030203020204" pitchFamily="34" charset="0"/>
                </a:rPr>
                <a:t>Only fault monitoring supported</a:t>
              </a:r>
            </a:p>
          </p:txBody>
        </p:sp>
        <p:sp>
          <p:nvSpPr>
            <p:cNvPr id="20" name="TextBox 24"/>
            <p:cNvSpPr txBox="1"/>
            <p:nvPr/>
          </p:nvSpPr>
          <p:spPr>
            <a:xfrm>
              <a:off x="6958763" y="4346000"/>
              <a:ext cx="692808" cy="310345"/>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HTTPS</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TextBox 24"/>
            <p:cNvSpPr txBox="1"/>
            <p:nvPr/>
          </p:nvSpPr>
          <p:spPr>
            <a:xfrm>
              <a:off x="7937145" y="2936289"/>
              <a:ext cx="894556" cy="682743"/>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Customer</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u="none" dirty="0">
                  <a:latin typeface="Huawei Sans" panose="020C0503030203020204" pitchFamily="34" charset="0"/>
                </a:rPr>
                <a:t>email server</a:t>
              </a:r>
            </a:p>
          </p:txBody>
        </p:sp>
        <p:sp>
          <p:nvSpPr>
            <p:cNvPr id="22" name="TextBox 24"/>
            <p:cNvSpPr txBox="1"/>
            <p:nvPr/>
          </p:nvSpPr>
          <p:spPr>
            <a:xfrm>
              <a:off x="7956227" y="4825690"/>
              <a:ext cx="960534" cy="682743"/>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Proxy server</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u="none" dirty="0">
                  <a:latin typeface="Huawei Sans" panose="020C0503030203020204" pitchFamily="34" charset="0"/>
                </a:rPr>
                <a:t>(optional)</a:t>
              </a:r>
            </a:p>
          </p:txBody>
        </p:sp>
        <p:sp>
          <p:nvSpPr>
            <p:cNvPr id="23" name="TextBox 24"/>
            <p:cNvSpPr txBox="1"/>
            <p:nvPr/>
          </p:nvSpPr>
          <p:spPr>
            <a:xfrm>
              <a:off x="3714604" y="1084653"/>
              <a:ext cx="2098221" cy="341377"/>
            </a:xfrm>
            <a:prstGeom prst="rect">
              <a:avLst/>
            </a:prstGeom>
            <a:noFill/>
          </p:spPr>
          <p:txBody>
            <a:bodyPr wrap="square" lIns="121931" tIns="60966" rIns="121931" bIns="60966" rtlCol="0">
              <a:spAutoFit/>
            </a:bodyPr>
            <a:lstStyle/>
            <a:p>
              <a:pPr algn="ctr" defTabSz="914309" fontAlgn="ctr"/>
              <a:r>
                <a:rPr lang="en-US" sz="1400" b="1" u="none" dirty="0">
                  <a:solidFill>
                    <a:srgbClr val="4F81BD"/>
                  </a:solidFill>
                  <a:latin typeface="Huawei Sans" panose="020C0503030203020204" pitchFamily="34" charset="0"/>
                </a:rPr>
                <a:t>Customer network</a:t>
              </a:r>
            </a:p>
          </p:txBody>
        </p:sp>
        <p:sp>
          <p:nvSpPr>
            <p:cNvPr id="24" name="TextBox 24"/>
            <p:cNvSpPr txBox="1"/>
            <p:nvPr/>
          </p:nvSpPr>
          <p:spPr>
            <a:xfrm>
              <a:off x="6875297" y="1606545"/>
              <a:ext cx="1028295" cy="310345"/>
            </a:xfrm>
            <a:prstGeom prst="rect">
              <a:avLst/>
            </a:prstGeom>
            <a:noFill/>
          </p:spPr>
          <p:txBody>
            <a:bodyPr wrap="square" lIns="121931" tIns="60966" rIns="121931" bIns="60966" rtlCol="0">
              <a:spAutoFit/>
            </a:bodyPr>
            <a:lstStyle/>
            <a:p>
              <a:pPr algn="ctr" defTabSz="914309" fontAlgn="ctr"/>
              <a:r>
                <a:rPr lang="en-US" sz="1200" b="1" u="none" dirty="0">
                  <a:latin typeface="Huawei Sans" panose="020C0503030203020204" pitchFamily="34" charset="0"/>
                </a:rPr>
                <a:t>Intranet</a:t>
              </a:r>
            </a:p>
          </p:txBody>
        </p:sp>
        <p:sp>
          <p:nvSpPr>
            <p:cNvPr id="25" name="TextBox 24"/>
            <p:cNvSpPr txBox="1"/>
            <p:nvPr/>
          </p:nvSpPr>
          <p:spPr>
            <a:xfrm>
              <a:off x="7913754" y="1606545"/>
              <a:ext cx="910676" cy="310345"/>
            </a:xfrm>
            <a:prstGeom prst="rect">
              <a:avLst/>
            </a:prstGeom>
            <a:noFill/>
          </p:spPr>
          <p:txBody>
            <a:bodyPr wrap="square" lIns="121931" tIns="60966" rIns="121931" bIns="60966" rtlCol="0">
              <a:spAutoFit/>
            </a:bodyPr>
            <a:lstStyle/>
            <a:p>
              <a:pPr algn="ctr" defTabSz="914309" fontAlgn="ctr"/>
              <a:r>
                <a:rPr lang="en-US" sz="1200" b="1" u="none" dirty="0">
                  <a:latin typeface="Huawei Sans" panose="020C0503030203020204" pitchFamily="34" charset="0"/>
                </a:rPr>
                <a:t>DMZ</a:t>
              </a:r>
            </a:p>
          </p:txBody>
        </p:sp>
        <p:sp>
          <p:nvSpPr>
            <p:cNvPr id="26" name="TextBox 24"/>
            <p:cNvSpPr txBox="1"/>
            <p:nvPr/>
          </p:nvSpPr>
          <p:spPr>
            <a:xfrm>
              <a:off x="9670672" y="1084653"/>
              <a:ext cx="1965539" cy="341377"/>
            </a:xfrm>
            <a:prstGeom prst="rect">
              <a:avLst/>
            </a:prstGeom>
            <a:noFill/>
          </p:spPr>
          <p:txBody>
            <a:bodyPr wrap="square" lIns="121931" tIns="60966" rIns="121931" bIns="60966" rtlCol="0">
              <a:spAutoFit/>
            </a:bodyPr>
            <a:lstStyle/>
            <a:p>
              <a:pPr algn="ctr" defTabSz="914309" fontAlgn="ctr"/>
              <a:r>
                <a:rPr lang="en-US" sz="1400" b="1" u="none" dirty="0">
                  <a:solidFill>
                    <a:srgbClr val="4F81BD"/>
                  </a:solidFill>
                  <a:latin typeface="Huawei Sans" panose="020C0503030203020204" pitchFamily="34" charset="0"/>
                </a:rPr>
                <a:t>Huawei network</a:t>
              </a:r>
            </a:p>
          </p:txBody>
        </p:sp>
        <p:pic>
          <p:nvPicPr>
            <p:cNvPr id="27" name="Picture 458" descr="图片149"/>
            <p:cNvPicPr>
              <a:picLocks noChangeAspect="1" noChangeArrowheads="1"/>
            </p:cNvPicPr>
            <p:nvPr/>
          </p:nvPicPr>
          <p:blipFill>
            <a:blip r:embed="rId3" cstate="print"/>
            <a:srcRect/>
            <a:stretch>
              <a:fillRect/>
            </a:stretch>
          </p:blipFill>
          <p:spPr bwMode="auto">
            <a:xfrm>
              <a:off x="10208527" y="2480397"/>
              <a:ext cx="295623" cy="451054"/>
            </a:xfrm>
            <a:prstGeom prst="rect">
              <a:avLst/>
            </a:prstGeom>
            <a:noFill/>
            <a:ln w="9525">
              <a:noFill/>
              <a:miter lim="800000"/>
              <a:headEnd/>
              <a:tailEnd/>
            </a:ln>
          </p:spPr>
        </p:pic>
        <p:pic>
          <p:nvPicPr>
            <p:cNvPr id="28" name="Picture 2027" descr="图片252"/>
            <p:cNvPicPr>
              <a:picLocks noChangeAspect="1" noChangeArrowheads="1"/>
            </p:cNvPicPr>
            <p:nvPr/>
          </p:nvPicPr>
          <p:blipFill>
            <a:blip r:embed="rId4" cstate="print"/>
            <a:srcRect/>
            <a:stretch>
              <a:fillRect/>
            </a:stretch>
          </p:blipFill>
          <p:spPr bwMode="auto">
            <a:xfrm>
              <a:off x="10208529" y="4411599"/>
              <a:ext cx="298671" cy="454102"/>
            </a:xfrm>
            <a:prstGeom prst="rect">
              <a:avLst/>
            </a:prstGeom>
            <a:noFill/>
            <a:ln w="9525">
              <a:noFill/>
              <a:miter lim="800000"/>
              <a:headEnd/>
              <a:tailEnd/>
            </a:ln>
          </p:spPr>
        </p:pic>
        <p:cxnSp>
          <p:nvCxnSpPr>
            <p:cNvPr id="29" name="直接箭头连接符 28"/>
            <p:cNvCxnSpPr/>
            <p:nvPr/>
          </p:nvCxnSpPr>
          <p:spPr bwMode="auto">
            <a:xfrm>
              <a:off x="8551583" y="2705924"/>
              <a:ext cx="1656946" cy="0"/>
            </a:xfrm>
            <a:prstGeom prst="straightConnector1">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cxnSp>
          <p:nvCxnSpPr>
            <p:cNvPr id="30" name="直接箭头连接符 400"/>
            <p:cNvCxnSpPr>
              <a:stCxn id="16" idx="3"/>
              <a:endCxn id="28" idx="1"/>
            </p:cNvCxnSpPr>
            <p:nvPr/>
          </p:nvCxnSpPr>
          <p:spPr bwMode="auto">
            <a:xfrm>
              <a:off x="8554632" y="4638650"/>
              <a:ext cx="1653897" cy="0"/>
            </a:xfrm>
            <a:prstGeom prst="straightConnector1">
              <a:avLst/>
            </a:prstGeom>
            <a:solidFill>
              <a:srgbClr val="FFCC66"/>
            </a:solidFill>
            <a:ln w="19050" cap="rnd" cmpd="sng" algn="ctr">
              <a:solidFill>
                <a:schemeClr val="bg1">
                  <a:lumMod val="50000"/>
                </a:schemeClr>
              </a:solidFill>
              <a:prstDash val="solid"/>
              <a:round/>
              <a:headEnd type="none" w="med" len="med"/>
              <a:tailEnd type="triangle" w="med" len="med"/>
            </a:ln>
            <a:effectLst/>
          </p:spPr>
        </p:cxnSp>
        <p:pic>
          <p:nvPicPr>
            <p:cNvPr id="31" name="Picture 796" descr="图片582"/>
            <p:cNvPicPr>
              <a:picLocks noChangeAspect="1" noChangeArrowheads="1"/>
            </p:cNvPicPr>
            <p:nvPr/>
          </p:nvPicPr>
          <p:blipFill>
            <a:blip r:embed="rId5" cstate="print"/>
            <a:srcRect/>
            <a:stretch>
              <a:fillRect/>
            </a:stretch>
          </p:blipFill>
          <p:spPr bwMode="auto">
            <a:xfrm>
              <a:off x="10930212" y="3401754"/>
              <a:ext cx="695657" cy="439885"/>
            </a:xfrm>
            <a:prstGeom prst="rect">
              <a:avLst/>
            </a:prstGeom>
            <a:noFill/>
            <a:ln w="9525">
              <a:noFill/>
              <a:miter lim="800000"/>
              <a:headEnd/>
              <a:tailEnd/>
            </a:ln>
          </p:spPr>
        </p:pic>
        <p:cxnSp>
          <p:nvCxnSpPr>
            <p:cNvPr id="32" name="直接箭头连接符 469"/>
            <p:cNvCxnSpPr>
              <a:stCxn id="27" idx="3"/>
              <a:endCxn id="10" idx="0"/>
            </p:cNvCxnSpPr>
            <p:nvPr/>
          </p:nvCxnSpPr>
          <p:spPr bwMode="auto">
            <a:xfrm>
              <a:off x="10504151" y="2705925"/>
              <a:ext cx="792779" cy="554705"/>
            </a:xfrm>
            <a:prstGeom prst="bentConnector2">
              <a:avLst/>
            </a:prstGeom>
            <a:solidFill>
              <a:srgbClr val="FFCC66"/>
            </a:solidFill>
            <a:ln w="12700" cap="rnd" cmpd="sng" algn="ctr">
              <a:solidFill>
                <a:schemeClr val="bg1">
                  <a:lumMod val="65000"/>
                </a:schemeClr>
              </a:solidFill>
              <a:prstDash val="solid"/>
              <a:round/>
              <a:headEnd type="none" w="med" len="med"/>
              <a:tailEnd type="triangle" w="med" len="med"/>
            </a:ln>
            <a:effectLst/>
          </p:spPr>
        </p:cxnSp>
        <p:cxnSp>
          <p:nvCxnSpPr>
            <p:cNvPr id="33" name="直接箭头连接符 469"/>
            <p:cNvCxnSpPr>
              <a:stCxn id="28" idx="3"/>
              <a:endCxn id="10" idx="4"/>
            </p:cNvCxnSpPr>
            <p:nvPr/>
          </p:nvCxnSpPr>
          <p:spPr bwMode="auto">
            <a:xfrm flipV="1">
              <a:off x="10507200" y="4232602"/>
              <a:ext cx="789729" cy="406049"/>
            </a:xfrm>
            <a:prstGeom prst="bentConnector2">
              <a:avLst/>
            </a:prstGeom>
            <a:solidFill>
              <a:srgbClr val="FFCC66"/>
            </a:solidFill>
            <a:ln w="19050" cap="rnd" cmpd="sng" algn="ctr">
              <a:solidFill>
                <a:schemeClr val="bg1"/>
              </a:solidFill>
              <a:prstDash val="solid"/>
              <a:round/>
              <a:headEnd type="none" w="med" len="med"/>
              <a:tailEnd type="triangle" w="med" len="med"/>
            </a:ln>
            <a:effectLst/>
          </p:spPr>
        </p:cxnSp>
        <p:sp>
          <p:nvSpPr>
            <p:cNvPr id="34" name="TextBox 24"/>
            <p:cNvSpPr txBox="1"/>
            <p:nvPr/>
          </p:nvSpPr>
          <p:spPr>
            <a:xfrm>
              <a:off x="9913824" y="2936289"/>
              <a:ext cx="931341" cy="682743"/>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Huawei</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defTabSz="914309" fontAlgn="ctr"/>
              <a:r>
                <a:rPr lang="en-US" sz="1200" b="1" u="none" dirty="0">
                  <a:latin typeface="Huawei Sans" panose="020C0503030203020204" pitchFamily="34" charset="0"/>
                </a:rPr>
                <a:t>email server</a:t>
              </a:r>
            </a:p>
          </p:txBody>
        </p:sp>
        <p:sp>
          <p:nvSpPr>
            <p:cNvPr id="35" name="TextBox 24"/>
            <p:cNvSpPr txBox="1"/>
            <p:nvPr/>
          </p:nvSpPr>
          <p:spPr>
            <a:xfrm>
              <a:off x="9963026" y="4880443"/>
              <a:ext cx="798967" cy="496544"/>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HTTPS</a:t>
              </a:r>
            </a:p>
            <a:p>
              <a:pPr algn="ctr" defTabSz="914309" fontAlgn="ctr"/>
              <a:r>
                <a:rPr lang="en-US" sz="1200" b="1" u="none" dirty="0">
                  <a:latin typeface="Huawei Sans" panose="020C0503030203020204" pitchFamily="34" charset="0"/>
                </a:rPr>
                <a:t>service</a:t>
              </a:r>
            </a:p>
          </p:txBody>
        </p:sp>
        <p:sp>
          <p:nvSpPr>
            <p:cNvPr id="36" name="TextBox 24"/>
            <p:cNvSpPr txBox="1"/>
            <p:nvPr/>
          </p:nvSpPr>
          <p:spPr>
            <a:xfrm>
              <a:off x="10882941" y="3759758"/>
              <a:ext cx="785381" cy="682743"/>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eService</a:t>
              </a:r>
            </a:p>
            <a:p>
              <a:pPr algn="ctr" defTabSz="914309" fontAlgn="ctr"/>
              <a:r>
                <a:rPr lang="en-US" sz="1200" b="1" u="none" dirty="0">
                  <a:latin typeface="Huawei Sans" panose="020C0503030203020204" pitchFamily="34" charset="0"/>
                </a:rPr>
                <a:t>cloud system</a:t>
              </a:r>
            </a:p>
          </p:txBody>
        </p:sp>
        <p:sp>
          <p:nvSpPr>
            <p:cNvPr id="37" name="TextBox 24"/>
            <p:cNvSpPr txBox="1"/>
            <p:nvPr/>
          </p:nvSpPr>
          <p:spPr>
            <a:xfrm>
              <a:off x="981853" y="3036541"/>
              <a:ext cx="952472" cy="307789"/>
            </a:xfrm>
            <a:prstGeom prst="rect">
              <a:avLst/>
            </a:prstGeom>
            <a:noFill/>
          </p:spPr>
          <p:txBody>
            <a:bodyPr wrap="square" lIns="121931" tIns="60966" rIns="121931" bIns="60966" rtlCol="0">
              <a:spAutoFit/>
            </a:bodyPr>
            <a:lstStyle/>
            <a:p>
              <a:pPr defTabSz="914309" fontAlgn="ctr"/>
              <a:r>
                <a:rPr lang="en-US" sz="1200" b="1" u="none" dirty="0">
                  <a:latin typeface="Huawei Sans" panose="020C0503030203020204" pitchFamily="34" charset="0"/>
                </a:rPr>
                <a:t>DC 2</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38" name="Picture 10" descr="图片13"/>
            <p:cNvPicPr>
              <a:picLocks noChangeAspect="1" noChangeArrowheads="1"/>
            </p:cNvPicPr>
            <p:nvPr/>
          </p:nvPicPr>
          <p:blipFill>
            <a:blip r:embed="rId6" cstate="print"/>
            <a:srcRect/>
            <a:stretch>
              <a:fillRect/>
            </a:stretch>
          </p:blipFill>
          <p:spPr bwMode="auto">
            <a:xfrm>
              <a:off x="2201820" y="4901689"/>
              <a:ext cx="969934" cy="444487"/>
            </a:xfrm>
            <a:prstGeom prst="rect">
              <a:avLst/>
            </a:prstGeom>
            <a:noFill/>
            <a:ln w="9525">
              <a:noFill/>
              <a:miter lim="800000"/>
              <a:headEnd/>
              <a:tailEnd/>
            </a:ln>
          </p:spPr>
        </p:pic>
        <p:sp>
          <p:nvSpPr>
            <p:cNvPr id="39" name="Freeform 15"/>
            <p:cNvSpPr>
              <a:spLocks/>
            </p:cNvSpPr>
            <p:nvPr/>
          </p:nvSpPr>
          <p:spPr bwMode="auto">
            <a:xfrm>
              <a:off x="989227" y="3272364"/>
              <a:ext cx="3008280" cy="865098"/>
            </a:xfrm>
            <a:prstGeom prst="roundRect">
              <a:avLst/>
            </a:prstGeom>
            <a:solidFill>
              <a:schemeClr val="bg1"/>
            </a:solidFill>
            <a:ln>
              <a:solidFill>
                <a:srgbClr val="000000"/>
              </a:solidFill>
            </a:ln>
            <a:extLst/>
          </p:spPr>
          <p:txBody>
            <a:bodyPr lIns="0" tIns="0" rIns="0" bIns="0"/>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0" name="组合 176"/>
            <p:cNvGrpSpPr/>
            <p:nvPr/>
          </p:nvGrpSpPr>
          <p:grpSpPr>
            <a:xfrm>
              <a:off x="1260907" y="3306862"/>
              <a:ext cx="492111" cy="304577"/>
              <a:chOff x="573088" y="1888583"/>
              <a:chExt cx="492125" cy="315912"/>
            </a:xfrm>
            <a:solidFill>
              <a:srgbClr val="FFFFFF"/>
            </a:solidFill>
          </p:grpSpPr>
          <p:sp>
            <p:nvSpPr>
              <p:cNvPr id="121" name="Freeform 11"/>
              <p:cNvSpPr>
                <a:spLocks noEditPoints="1"/>
              </p:cNvSpPr>
              <p:nvPr/>
            </p:nvSpPr>
            <p:spPr bwMode="auto">
              <a:xfrm>
                <a:off x="661988" y="2042570"/>
                <a:ext cx="336550" cy="84137"/>
              </a:xfrm>
              <a:custGeom>
                <a:avLst/>
                <a:gdLst>
                  <a:gd name="T0" fmla="*/ 0 w 90"/>
                  <a:gd name="T1" fmla="*/ 13 h 22"/>
                  <a:gd name="T2" fmla="*/ 9 w 90"/>
                  <a:gd name="T3" fmla="*/ 22 h 22"/>
                  <a:gd name="T4" fmla="*/ 81 w 90"/>
                  <a:gd name="T5" fmla="*/ 22 h 22"/>
                  <a:gd name="T6" fmla="*/ 90 w 90"/>
                  <a:gd name="T7" fmla="*/ 13 h 22"/>
                  <a:gd name="T8" fmla="*/ 90 w 90"/>
                  <a:gd name="T9" fmla="*/ 9 h 22"/>
                  <a:gd name="T10" fmla="*/ 81 w 90"/>
                  <a:gd name="T11" fmla="*/ 0 h 22"/>
                  <a:gd name="T12" fmla="*/ 9 w 90"/>
                  <a:gd name="T13" fmla="*/ 0 h 22"/>
                  <a:gd name="T14" fmla="*/ 0 w 90"/>
                  <a:gd name="T15" fmla="*/ 9 h 22"/>
                  <a:gd name="T16" fmla="*/ 0 w 90"/>
                  <a:gd name="T17" fmla="*/ 13 h 22"/>
                  <a:gd name="T18" fmla="*/ 5 w 90"/>
                  <a:gd name="T19" fmla="*/ 9 h 22"/>
                  <a:gd name="T20" fmla="*/ 9 w 90"/>
                  <a:gd name="T21" fmla="*/ 6 h 22"/>
                  <a:gd name="T22" fmla="*/ 81 w 90"/>
                  <a:gd name="T23" fmla="*/ 6 h 22"/>
                  <a:gd name="T24" fmla="*/ 85 w 90"/>
                  <a:gd name="T25" fmla="*/ 9 h 22"/>
                  <a:gd name="T26" fmla="*/ 85 w 90"/>
                  <a:gd name="T27" fmla="*/ 13 h 22"/>
                  <a:gd name="T28" fmla="*/ 81 w 90"/>
                  <a:gd name="T29" fmla="*/ 17 h 22"/>
                  <a:gd name="T30" fmla="*/ 9 w 90"/>
                  <a:gd name="T31" fmla="*/ 17 h 22"/>
                  <a:gd name="T32" fmla="*/ 5 w 90"/>
                  <a:gd name="T33" fmla="*/ 13 h 22"/>
                  <a:gd name="T34" fmla="*/ 5 w 90"/>
                  <a:gd name="T3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2">
                    <a:moveTo>
                      <a:pt x="0" y="13"/>
                    </a:moveTo>
                    <a:cubicBezTo>
                      <a:pt x="0" y="18"/>
                      <a:pt x="4" y="22"/>
                      <a:pt x="9" y="22"/>
                    </a:cubicBezTo>
                    <a:cubicBezTo>
                      <a:pt x="81" y="22"/>
                      <a:pt x="81" y="22"/>
                      <a:pt x="81" y="22"/>
                    </a:cubicBezTo>
                    <a:cubicBezTo>
                      <a:pt x="86" y="22"/>
                      <a:pt x="90" y="18"/>
                      <a:pt x="90" y="13"/>
                    </a:cubicBezTo>
                    <a:cubicBezTo>
                      <a:pt x="90" y="9"/>
                      <a:pt x="90" y="9"/>
                      <a:pt x="90" y="9"/>
                    </a:cubicBezTo>
                    <a:cubicBezTo>
                      <a:pt x="90" y="4"/>
                      <a:pt x="86" y="0"/>
                      <a:pt x="81" y="0"/>
                    </a:cubicBezTo>
                    <a:cubicBezTo>
                      <a:pt x="9" y="0"/>
                      <a:pt x="9" y="0"/>
                      <a:pt x="9" y="0"/>
                    </a:cubicBezTo>
                    <a:cubicBezTo>
                      <a:pt x="4" y="0"/>
                      <a:pt x="0" y="4"/>
                      <a:pt x="0" y="9"/>
                    </a:cubicBezTo>
                    <a:lnTo>
                      <a:pt x="0" y="13"/>
                    </a:lnTo>
                    <a:close/>
                    <a:moveTo>
                      <a:pt x="5" y="9"/>
                    </a:moveTo>
                    <a:cubicBezTo>
                      <a:pt x="5" y="7"/>
                      <a:pt x="7" y="6"/>
                      <a:pt x="9" y="6"/>
                    </a:cubicBezTo>
                    <a:cubicBezTo>
                      <a:pt x="81" y="6"/>
                      <a:pt x="81" y="6"/>
                      <a:pt x="81" y="6"/>
                    </a:cubicBezTo>
                    <a:cubicBezTo>
                      <a:pt x="83" y="6"/>
                      <a:pt x="85" y="7"/>
                      <a:pt x="85" y="9"/>
                    </a:cubicBezTo>
                    <a:cubicBezTo>
                      <a:pt x="85" y="13"/>
                      <a:pt x="85" y="13"/>
                      <a:pt x="85" y="13"/>
                    </a:cubicBezTo>
                    <a:cubicBezTo>
                      <a:pt x="85" y="15"/>
                      <a:pt x="83" y="17"/>
                      <a:pt x="81" y="17"/>
                    </a:cubicBezTo>
                    <a:cubicBezTo>
                      <a:pt x="9" y="17"/>
                      <a:pt x="9" y="17"/>
                      <a:pt x="9" y="17"/>
                    </a:cubicBezTo>
                    <a:cubicBezTo>
                      <a:pt x="7" y="17"/>
                      <a:pt x="5" y="15"/>
                      <a:pt x="5" y="13"/>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Oval 12"/>
              <p:cNvSpPr>
                <a:spLocks noChangeArrowheads="1"/>
              </p:cNvSpPr>
              <p:nvPr/>
            </p:nvSpPr>
            <p:spPr bwMode="auto">
              <a:xfrm>
                <a:off x="1001713" y="2128838"/>
                <a:ext cx="30162"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Freeform 13"/>
              <p:cNvSpPr>
                <a:spLocks/>
              </p:cNvSpPr>
              <p:nvPr/>
            </p:nvSpPr>
            <p:spPr bwMode="auto">
              <a:xfrm>
                <a:off x="661988" y="2145758"/>
                <a:ext cx="336550" cy="23812"/>
              </a:xfrm>
              <a:custGeom>
                <a:avLst/>
                <a:gdLst>
                  <a:gd name="T0" fmla="*/ 3 w 90"/>
                  <a:gd name="T1" fmla="*/ 6 h 6"/>
                  <a:gd name="T2" fmla="*/ 87 w 90"/>
                  <a:gd name="T3" fmla="*/ 6 h 6"/>
                  <a:gd name="T4" fmla="*/ 90 w 90"/>
                  <a:gd name="T5" fmla="*/ 3 h 6"/>
                  <a:gd name="T6" fmla="*/ 87 w 90"/>
                  <a:gd name="T7" fmla="*/ 0 h 6"/>
                  <a:gd name="T8" fmla="*/ 3 w 90"/>
                  <a:gd name="T9" fmla="*/ 0 h 6"/>
                  <a:gd name="T10" fmla="*/ 0 w 90"/>
                  <a:gd name="T11" fmla="*/ 3 h 6"/>
                  <a:gd name="T12" fmla="*/ 3 w 9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0" h="6">
                    <a:moveTo>
                      <a:pt x="3" y="6"/>
                    </a:moveTo>
                    <a:cubicBezTo>
                      <a:pt x="87" y="6"/>
                      <a:pt x="87" y="6"/>
                      <a:pt x="87" y="6"/>
                    </a:cubicBezTo>
                    <a:cubicBezTo>
                      <a:pt x="89" y="6"/>
                      <a:pt x="90" y="4"/>
                      <a:pt x="90" y="3"/>
                    </a:cubicBezTo>
                    <a:cubicBezTo>
                      <a:pt x="90" y="1"/>
                      <a:pt x="89" y="0"/>
                      <a:pt x="8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Freeform 42"/>
              <p:cNvSpPr>
                <a:spLocks noEditPoints="1"/>
              </p:cNvSpPr>
              <p:nvPr/>
            </p:nvSpPr>
            <p:spPr bwMode="auto">
              <a:xfrm>
                <a:off x="573088" y="1888583"/>
                <a:ext cx="492125" cy="315912"/>
              </a:xfrm>
              <a:custGeom>
                <a:avLst/>
                <a:gdLst>
                  <a:gd name="T0" fmla="*/ 101 w 131"/>
                  <a:gd name="T1" fmla="*/ 22 h 82"/>
                  <a:gd name="T2" fmla="*/ 99 w 131"/>
                  <a:gd name="T3" fmla="*/ 22 h 82"/>
                  <a:gd name="T4" fmla="*/ 63 w 131"/>
                  <a:gd name="T5" fmla="*/ 0 h 82"/>
                  <a:gd name="T6" fmla="*/ 23 w 131"/>
                  <a:gd name="T7" fmla="*/ 33 h 82"/>
                  <a:gd name="T8" fmla="*/ 0 w 131"/>
                  <a:gd name="T9" fmla="*/ 58 h 82"/>
                  <a:gd name="T10" fmla="*/ 25 w 131"/>
                  <a:gd name="T11" fmla="*/ 82 h 82"/>
                  <a:gd name="T12" fmla="*/ 101 w 131"/>
                  <a:gd name="T13" fmla="*/ 82 h 82"/>
                  <a:gd name="T14" fmla="*/ 131 w 131"/>
                  <a:gd name="T15" fmla="*/ 52 h 82"/>
                  <a:gd name="T16" fmla="*/ 101 w 131"/>
                  <a:gd name="T17" fmla="*/ 22 h 82"/>
                  <a:gd name="T18" fmla="*/ 101 w 131"/>
                  <a:gd name="T19" fmla="*/ 77 h 82"/>
                  <a:gd name="T20" fmla="*/ 25 w 131"/>
                  <a:gd name="T21" fmla="*/ 77 h 82"/>
                  <a:gd name="T22" fmla="*/ 6 w 131"/>
                  <a:gd name="T23" fmla="*/ 58 h 82"/>
                  <a:gd name="T24" fmla="*/ 25 w 131"/>
                  <a:gd name="T25" fmla="*/ 38 h 82"/>
                  <a:gd name="T26" fmla="*/ 28 w 131"/>
                  <a:gd name="T27" fmla="*/ 39 h 82"/>
                  <a:gd name="T28" fmla="*/ 28 w 131"/>
                  <a:gd name="T29" fmla="*/ 37 h 82"/>
                  <a:gd name="T30" fmla="*/ 29 w 131"/>
                  <a:gd name="T31" fmla="*/ 33 h 82"/>
                  <a:gd name="T32" fmla="*/ 29 w 131"/>
                  <a:gd name="T33" fmla="*/ 33 h 82"/>
                  <a:gd name="T34" fmla="*/ 29 w 131"/>
                  <a:gd name="T35" fmla="*/ 32 h 82"/>
                  <a:gd name="T36" fmla="*/ 29 w 131"/>
                  <a:gd name="T37" fmla="*/ 32 h 82"/>
                  <a:gd name="T38" fmla="*/ 63 w 131"/>
                  <a:gd name="T39" fmla="*/ 6 h 82"/>
                  <a:gd name="T40" fmla="*/ 94 w 131"/>
                  <a:gd name="T41" fmla="*/ 23 h 82"/>
                  <a:gd name="T42" fmla="*/ 83 w 131"/>
                  <a:gd name="T43" fmla="*/ 28 h 82"/>
                  <a:gd name="T44" fmla="*/ 83 w 131"/>
                  <a:gd name="T45" fmla="*/ 32 h 82"/>
                  <a:gd name="T46" fmla="*/ 87 w 131"/>
                  <a:gd name="T47" fmla="*/ 32 h 82"/>
                  <a:gd name="T48" fmla="*/ 98 w 131"/>
                  <a:gd name="T49" fmla="*/ 28 h 82"/>
                  <a:gd name="T50" fmla="*/ 101 w 131"/>
                  <a:gd name="T51" fmla="*/ 28 h 82"/>
                  <a:gd name="T52" fmla="*/ 126 w 131"/>
                  <a:gd name="T53" fmla="*/ 52 h 82"/>
                  <a:gd name="T54" fmla="*/ 101 w 131"/>
                  <a:gd name="T5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82">
                    <a:moveTo>
                      <a:pt x="101" y="22"/>
                    </a:moveTo>
                    <a:cubicBezTo>
                      <a:pt x="101" y="22"/>
                      <a:pt x="100" y="22"/>
                      <a:pt x="99" y="22"/>
                    </a:cubicBezTo>
                    <a:cubicBezTo>
                      <a:pt x="92" y="9"/>
                      <a:pt x="78" y="0"/>
                      <a:pt x="63" y="0"/>
                    </a:cubicBezTo>
                    <a:cubicBezTo>
                      <a:pt x="44" y="0"/>
                      <a:pt x="27" y="14"/>
                      <a:pt x="23" y="33"/>
                    </a:cubicBezTo>
                    <a:cubicBezTo>
                      <a:pt x="11" y="34"/>
                      <a:pt x="0" y="45"/>
                      <a:pt x="0" y="58"/>
                    </a:cubicBezTo>
                    <a:cubicBezTo>
                      <a:pt x="0" y="71"/>
                      <a:pt x="12" y="82"/>
                      <a:pt x="25" y="82"/>
                    </a:cubicBezTo>
                    <a:cubicBezTo>
                      <a:pt x="101" y="82"/>
                      <a:pt x="101" y="82"/>
                      <a:pt x="101" y="82"/>
                    </a:cubicBezTo>
                    <a:cubicBezTo>
                      <a:pt x="118" y="82"/>
                      <a:pt x="131" y="69"/>
                      <a:pt x="131" y="52"/>
                    </a:cubicBezTo>
                    <a:cubicBezTo>
                      <a:pt x="131" y="36"/>
                      <a:pt x="118" y="22"/>
                      <a:pt x="101" y="22"/>
                    </a:cubicBezTo>
                    <a:close/>
                    <a:moveTo>
                      <a:pt x="101" y="77"/>
                    </a:moveTo>
                    <a:cubicBezTo>
                      <a:pt x="25" y="77"/>
                      <a:pt x="25" y="77"/>
                      <a:pt x="25" y="77"/>
                    </a:cubicBezTo>
                    <a:cubicBezTo>
                      <a:pt x="15" y="77"/>
                      <a:pt x="6" y="68"/>
                      <a:pt x="6" y="58"/>
                    </a:cubicBezTo>
                    <a:cubicBezTo>
                      <a:pt x="6" y="47"/>
                      <a:pt x="15" y="38"/>
                      <a:pt x="25" y="38"/>
                    </a:cubicBezTo>
                    <a:cubicBezTo>
                      <a:pt x="26" y="38"/>
                      <a:pt x="27" y="39"/>
                      <a:pt x="28" y="39"/>
                    </a:cubicBezTo>
                    <a:cubicBezTo>
                      <a:pt x="28" y="38"/>
                      <a:pt x="28" y="38"/>
                      <a:pt x="28" y="37"/>
                    </a:cubicBezTo>
                    <a:cubicBezTo>
                      <a:pt x="28" y="36"/>
                      <a:pt x="28" y="35"/>
                      <a:pt x="29" y="33"/>
                    </a:cubicBezTo>
                    <a:cubicBezTo>
                      <a:pt x="29" y="33"/>
                      <a:pt x="29" y="33"/>
                      <a:pt x="29" y="33"/>
                    </a:cubicBezTo>
                    <a:cubicBezTo>
                      <a:pt x="29" y="33"/>
                      <a:pt x="29" y="33"/>
                      <a:pt x="29" y="32"/>
                    </a:cubicBezTo>
                    <a:cubicBezTo>
                      <a:pt x="29" y="32"/>
                      <a:pt x="29" y="32"/>
                      <a:pt x="29" y="32"/>
                    </a:cubicBezTo>
                    <a:cubicBezTo>
                      <a:pt x="34" y="17"/>
                      <a:pt x="47" y="6"/>
                      <a:pt x="63" y="6"/>
                    </a:cubicBezTo>
                    <a:cubicBezTo>
                      <a:pt x="76" y="6"/>
                      <a:pt x="87" y="13"/>
                      <a:pt x="94" y="23"/>
                    </a:cubicBezTo>
                    <a:cubicBezTo>
                      <a:pt x="90" y="24"/>
                      <a:pt x="86" y="26"/>
                      <a:pt x="83" y="28"/>
                    </a:cubicBezTo>
                    <a:cubicBezTo>
                      <a:pt x="82" y="29"/>
                      <a:pt x="82" y="31"/>
                      <a:pt x="83" y="32"/>
                    </a:cubicBezTo>
                    <a:cubicBezTo>
                      <a:pt x="84" y="33"/>
                      <a:pt x="85" y="33"/>
                      <a:pt x="87" y="32"/>
                    </a:cubicBezTo>
                    <a:cubicBezTo>
                      <a:pt x="90" y="30"/>
                      <a:pt x="94" y="28"/>
                      <a:pt x="98" y="28"/>
                    </a:cubicBezTo>
                    <a:cubicBezTo>
                      <a:pt x="99" y="28"/>
                      <a:pt x="100" y="28"/>
                      <a:pt x="101" y="28"/>
                    </a:cubicBezTo>
                    <a:cubicBezTo>
                      <a:pt x="115" y="28"/>
                      <a:pt x="126" y="39"/>
                      <a:pt x="126" y="52"/>
                    </a:cubicBezTo>
                    <a:cubicBezTo>
                      <a:pt x="126" y="66"/>
                      <a:pt x="115" y="77"/>
                      <a:pt x="10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1" name="TextBox 24"/>
            <p:cNvSpPr txBox="1"/>
            <p:nvPr/>
          </p:nvSpPr>
          <p:spPr>
            <a:xfrm>
              <a:off x="1958741" y="3299766"/>
              <a:ext cx="1537457" cy="307784"/>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Cloud OS</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TextBox 24"/>
            <p:cNvSpPr txBox="1"/>
            <p:nvPr/>
          </p:nvSpPr>
          <p:spPr>
            <a:xfrm>
              <a:off x="991179" y="3599017"/>
              <a:ext cx="2985559" cy="496544"/>
            </a:xfrm>
            <a:prstGeom prst="rect">
              <a:avLst/>
            </a:prstGeom>
            <a:noFill/>
          </p:spPr>
          <p:txBody>
            <a:bodyPr wrap="square" lIns="35999" tIns="60966" rIns="35999" bIns="60966" rtlCol="0">
              <a:spAutoFit/>
            </a:bodyPr>
            <a:lstStyle/>
            <a:p>
              <a:pPr algn="ctr" defTabSz="914309" fontAlgn="ctr"/>
              <a:r>
                <a:rPr lang="en-US" sz="1200" u="none" dirty="0" err="1">
                  <a:latin typeface="Huawei Sans" panose="020C0503030203020204" pitchFamily="34" charset="0"/>
                </a:rPr>
                <a:t>FusionManager</a:t>
              </a:r>
              <a:r>
                <a:rPr lang="en-US" sz="1200" u="none" dirty="0">
                  <a:latin typeface="Huawei Sans" panose="020C0503030203020204" pitchFamily="34" charset="0"/>
                </a:rPr>
                <a:t>/</a:t>
              </a:r>
              <a:r>
                <a:rPr lang="en-US" sz="1200" u="none" dirty="0" err="1">
                  <a:latin typeface="Huawei Sans" panose="020C0503030203020204" pitchFamily="34" charset="0"/>
                </a:rPr>
                <a:t>FusionCompute</a:t>
              </a:r>
              <a:r>
                <a:rPr lang="en-US" sz="1200" u="none" dirty="0">
                  <a:latin typeface="Huawei Sans" panose="020C0503030203020204" pitchFamily="34" charset="0"/>
                </a:rPr>
                <a:t>/</a:t>
              </a:r>
              <a:r>
                <a:rPr lang="en-US" sz="1200" u="none" dirty="0" err="1">
                  <a:latin typeface="Huawei Sans" panose="020C0503030203020204" pitchFamily="34" charset="0"/>
                </a:rPr>
                <a:t>FusionAccess</a:t>
              </a:r>
              <a:r>
                <a:rPr lang="en-US" sz="1200" u="none" dirty="0">
                  <a:latin typeface="Huawei Sans" panose="020C0503030203020204" pitchFamily="34" charset="0"/>
                </a:rPr>
                <a:t>/</a:t>
              </a:r>
              <a:r>
                <a:rPr lang="en-US" sz="1200" u="none" dirty="0" err="1">
                  <a:latin typeface="Huawei Sans" panose="020C0503030203020204" pitchFamily="34" charset="0"/>
                </a:rPr>
                <a:t>FusionSphere</a:t>
              </a:r>
              <a:r>
                <a:rPr lang="en-US" sz="1200" u="none" dirty="0">
                  <a:latin typeface="Huawei Sans" panose="020C0503030203020204" pitchFamily="34" charset="0"/>
                </a:rPr>
                <a:t> OpenStack OM </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3" name="直接箭头连接符 91"/>
            <p:cNvCxnSpPr>
              <a:endCxn id="51" idx="0"/>
            </p:cNvCxnSpPr>
            <p:nvPr/>
          </p:nvCxnSpPr>
          <p:spPr bwMode="auto">
            <a:xfrm>
              <a:off x="4009227" y="3425961"/>
              <a:ext cx="1671660" cy="711500"/>
            </a:xfrm>
            <a:prstGeom prst="bentConnector2">
              <a:avLst/>
            </a:prstGeom>
            <a:solidFill>
              <a:srgbClr val="FFCC66"/>
            </a:solidFill>
            <a:ln w="19050" cap="rnd" cmpd="sng" algn="ctr">
              <a:solidFill>
                <a:schemeClr val="bg1">
                  <a:lumMod val="50000"/>
                </a:schemeClr>
              </a:solidFill>
              <a:prstDash val="solid"/>
              <a:round/>
              <a:headEnd type="triangle" w="med" len="med"/>
              <a:tailEnd type="triangle" w="med" len="med"/>
            </a:ln>
            <a:effectLst/>
          </p:spPr>
        </p:cxnSp>
        <p:cxnSp>
          <p:nvCxnSpPr>
            <p:cNvPr id="44" name="直接箭头连接符 43"/>
            <p:cNvCxnSpPr/>
            <p:nvPr/>
          </p:nvCxnSpPr>
          <p:spPr bwMode="auto">
            <a:xfrm>
              <a:off x="4203599" y="4283184"/>
              <a:ext cx="287992" cy="1"/>
            </a:xfrm>
            <a:prstGeom prst="straightConnector1">
              <a:avLst/>
            </a:prstGeom>
            <a:solidFill>
              <a:srgbClr val="FFCC66"/>
            </a:solidFill>
            <a:ln w="19050" cap="rnd" cmpd="sng" algn="ctr">
              <a:solidFill>
                <a:srgbClr val="000000"/>
              </a:solidFill>
              <a:prstDash val="solid"/>
              <a:round/>
              <a:headEnd type="triangle" w="med" len="med"/>
              <a:tailEnd type="triangle" w="med" len="med"/>
            </a:ln>
            <a:effectLst/>
          </p:spPr>
        </p:cxnSp>
        <p:sp>
          <p:nvSpPr>
            <p:cNvPr id="45" name="矩形 44"/>
            <p:cNvSpPr/>
            <p:nvPr/>
          </p:nvSpPr>
          <p:spPr>
            <a:xfrm>
              <a:off x="2275208" y="4629194"/>
              <a:ext cx="737008" cy="273200"/>
            </a:xfrm>
            <a:prstGeom prst="rect">
              <a:avLst/>
            </a:prstGeom>
            <a:noFill/>
            <a:ln>
              <a:noFill/>
            </a:ln>
          </p:spPr>
          <p:txBody>
            <a:bodyPr wrap="none" lIns="91411" tIns="45706" rIns="91411" bIns="45706" anchor="ctr">
              <a:noAutofit/>
            </a:bodyPr>
            <a:lstStyle/>
            <a:p>
              <a:pPr defTabSz="914050" eaLnBrk="0" fontAlgn="ctr" hangingPunct="0">
                <a:defRPr/>
              </a:pPr>
              <a:r>
                <a:rPr lang="en-US" sz="1200" b="1" u="none" dirty="0">
                  <a:latin typeface="Huawei Sans" panose="020C0503030203020204" pitchFamily="34" charset="0"/>
                </a:rPr>
                <a:t>Storage</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46" name="直接箭头连接符 302"/>
            <p:cNvCxnSpPr/>
            <p:nvPr/>
          </p:nvCxnSpPr>
          <p:spPr bwMode="auto">
            <a:xfrm>
              <a:off x="4854767" y="2361650"/>
              <a:ext cx="826119" cy="1775811"/>
            </a:xfrm>
            <a:prstGeom prst="bentConnector2">
              <a:avLst/>
            </a:prstGeom>
            <a:solidFill>
              <a:srgbClr val="FFCC66"/>
            </a:solidFill>
            <a:ln w="19050" cap="rnd" cmpd="sng" algn="ctr">
              <a:solidFill>
                <a:schemeClr val="bg1">
                  <a:lumMod val="50000"/>
                </a:schemeClr>
              </a:solidFill>
              <a:prstDash val="solid"/>
              <a:round/>
              <a:headEnd type="triangle" w="med" len="med"/>
              <a:tailEnd type="triangle" w="med" len="med"/>
            </a:ln>
            <a:effectLst/>
          </p:spPr>
        </p:cxnSp>
        <p:grpSp>
          <p:nvGrpSpPr>
            <p:cNvPr id="47" name="组合 46"/>
            <p:cNvGrpSpPr/>
            <p:nvPr/>
          </p:nvGrpSpPr>
          <p:grpSpPr>
            <a:xfrm>
              <a:off x="4088518" y="3715896"/>
              <a:ext cx="675419" cy="1031215"/>
              <a:chOff x="4433889" y="3198771"/>
              <a:chExt cx="675439" cy="1980000"/>
            </a:xfrm>
            <a:solidFill>
              <a:schemeClr val="bg1"/>
            </a:solidFill>
          </p:grpSpPr>
          <p:sp>
            <p:nvSpPr>
              <p:cNvPr id="119" name="Freeform 15"/>
              <p:cNvSpPr>
                <a:spLocks/>
              </p:cNvSpPr>
              <p:nvPr/>
            </p:nvSpPr>
            <p:spPr bwMode="auto">
              <a:xfrm>
                <a:off x="4433889" y="3198771"/>
                <a:ext cx="675439" cy="1980000"/>
              </a:xfrm>
              <a:prstGeom prst="roundRect">
                <a:avLst/>
              </a:prstGeom>
              <a:grpFill/>
              <a:ln w="0">
                <a:solidFill>
                  <a:srgbClr val="000000"/>
                </a:solidFill>
                <a:prstDash val="solid"/>
                <a:round/>
                <a:headEnd/>
                <a:tailEnd/>
              </a:ln>
              <a:extLst/>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TextBox 24"/>
              <p:cNvSpPr txBox="1"/>
              <p:nvPr/>
            </p:nvSpPr>
            <p:spPr>
              <a:xfrm>
                <a:off x="4442922" y="3482731"/>
                <a:ext cx="647554" cy="590965"/>
              </a:xfrm>
              <a:prstGeom prst="rect">
                <a:avLst/>
              </a:prstGeom>
              <a:grpFill/>
              <a:ln>
                <a:noFill/>
              </a:ln>
            </p:spPr>
            <p:txBody>
              <a:bodyPr wrap="square" lIns="35999" tIns="60966" rIns="35999" bIns="60966" rtlCol="0">
                <a:spAutoFit/>
              </a:bodyPr>
              <a:lstStyle/>
              <a:p>
                <a:pPr algn="ctr" defTabSz="914309" fontAlgn="ctr"/>
                <a:r>
                  <a:rPr lang="en-US" sz="1200" b="1" u="none" dirty="0">
                    <a:latin typeface="Huawei Sans" panose="020C0503030203020204" pitchFamily="34" charset="0"/>
                  </a:rPr>
                  <a:t>eSight</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8" name="TextBox 24"/>
            <p:cNvSpPr txBox="1"/>
            <p:nvPr/>
          </p:nvSpPr>
          <p:spPr>
            <a:xfrm>
              <a:off x="4039283" y="4084866"/>
              <a:ext cx="770308" cy="682743"/>
            </a:xfrm>
            <a:prstGeom prst="rect">
              <a:avLst/>
            </a:prstGeom>
            <a:noFill/>
          </p:spPr>
          <p:txBody>
            <a:bodyPr wrap="square" lIns="35999" tIns="60966" rIns="35999" bIns="60966" rtlCol="0">
              <a:spAutoFit/>
            </a:bodyPr>
            <a:lstStyle/>
            <a:p>
              <a:pPr algn="ctr" defTabSz="914309" fontAlgn="ctr"/>
              <a:r>
                <a:rPr lang="en-US" sz="1200" u="none" dirty="0">
                  <a:latin typeface="Huawei Sans" panose="020C0503030203020204" pitchFamily="34" charset="0"/>
                </a:rPr>
                <a:t>Storage/</a:t>
              </a:r>
            </a:p>
            <a:p>
              <a:pPr algn="ctr" defTabSz="914309" fontAlgn="ctr"/>
              <a:r>
                <a:rPr lang="en-US" sz="1200" u="none" dirty="0">
                  <a:latin typeface="Huawei Sans" panose="020C0503030203020204" pitchFamily="34" charset="0"/>
                </a:rPr>
                <a:t>Server/</a:t>
              </a:r>
            </a:p>
            <a:p>
              <a:pPr algn="ctr" defTabSz="914309" fontAlgn="ctr"/>
              <a:r>
                <a:rPr lang="en-US" sz="1200" u="none" dirty="0">
                  <a:latin typeface="Huawei Sans" panose="020C0503030203020204" pitchFamily="34" charset="0"/>
                </a:rPr>
                <a:t>Network</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49" name="Picture 1440" descr="图片36"/>
            <p:cNvPicPr>
              <a:picLocks noChangeAspect="1" noChangeArrowheads="1"/>
            </p:cNvPicPr>
            <p:nvPr/>
          </p:nvPicPr>
          <p:blipFill>
            <a:blip r:embed="rId7" cstate="print"/>
            <a:srcRect/>
            <a:stretch>
              <a:fillRect/>
            </a:stretch>
          </p:blipFill>
          <p:spPr bwMode="auto">
            <a:xfrm>
              <a:off x="3022399" y="4488551"/>
              <a:ext cx="863575" cy="466711"/>
            </a:xfrm>
            <a:prstGeom prst="rect">
              <a:avLst/>
            </a:prstGeom>
            <a:noFill/>
            <a:ln w="9525">
              <a:noFill/>
              <a:miter lim="800000"/>
              <a:headEnd/>
              <a:tailEnd/>
            </a:ln>
          </p:spPr>
        </p:pic>
        <p:sp>
          <p:nvSpPr>
            <p:cNvPr id="50" name="矩形 49"/>
            <p:cNvSpPr/>
            <p:nvPr/>
          </p:nvSpPr>
          <p:spPr>
            <a:xfrm>
              <a:off x="3212541" y="4256751"/>
              <a:ext cx="461399" cy="285235"/>
            </a:xfrm>
            <a:prstGeom prst="rect">
              <a:avLst/>
            </a:prstGeom>
            <a:noFill/>
            <a:ln>
              <a:noFill/>
            </a:ln>
          </p:spPr>
          <p:txBody>
            <a:bodyPr wrap="none" lIns="91411" tIns="45706" rIns="91411" bIns="45706" anchor="ctr">
              <a:noAutofit/>
            </a:bodyPr>
            <a:lstStyle/>
            <a:p>
              <a:pPr defTabSz="914050" eaLnBrk="0" fontAlgn="ctr" hangingPunct="0">
                <a:defRPr/>
              </a:pPr>
              <a:r>
                <a:rPr lang="en-US" sz="1200" b="1" u="none" dirty="0">
                  <a:latin typeface="Huawei Sans" panose="020C0503030203020204" pitchFamily="34" charset="0"/>
                </a:rPr>
                <a:t>Network</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圆角矩形 50"/>
            <p:cNvSpPr/>
            <p:nvPr/>
          </p:nvSpPr>
          <p:spPr bwMode="auto">
            <a:xfrm>
              <a:off x="5089930" y="4137461"/>
              <a:ext cx="1181912" cy="1830579"/>
            </a:xfrm>
            <a:prstGeom prst="roundRect">
              <a:avLst>
                <a:gd name="adj" fmla="val 10636"/>
              </a:avLst>
            </a:prstGeom>
            <a:solidFill>
              <a:schemeClr val="bg1"/>
            </a:solidFill>
            <a:ln w="9525" cap="rnd" cmpd="sng" algn="ctr">
              <a:solidFill>
                <a:srgbClr val="000000"/>
              </a:solidFill>
              <a:prstDash val="solid"/>
              <a:round/>
              <a:headEnd type="none" w="med" len="med"/>
              <a:tailEnd type="arrow"/>
            </a:ln>
            <a:effectLst/>
          </p:spPr>
          <p:txBody>
            <a:bodyPr lIns="0" rIns="0" rtlCol="0" anchor="ctr"/>
            <a:lstStyle/>
            <a:p>
              <a:pPr algn="ctr" defTabSz="914309" fontAlgn="ctr">
                <a:defRPr/>
              </a:pPr>
              <a:r>
                <a:rPr lang="en-US" sz="1200" b="1" u="none" dirty="0">
                  <a:latin typeface="Huawei Sans" panose="020C0503030203020204" pitchFamily="34" charset="0"/>
                </a:rPr>
                <a:t>eService client</a:t>
              </a:r>
            </a:p>
            <a:p>
              <a:pPr algn="ctr" defTabSz="914309" fontAlgn="ctr">
                <a:defRPr/>
              </a:pPr>
              <a:r>
                <a:rPr lang="en-US" sz="1200" u="none" dirty="0">
                  <a:latin typeface="Huawei Sans" panose="020C0503030203020204" pitchFamily="34" charset="0"/>
                </a:rPr>
                <a:t>&amp; </a:t>
              </a:r>
              <a:r>
                <a:rPr lang="en-US" sz="1200" u="none" dirty="0" err="1">
                  <a:latin typeface="Huawei Sans" panose="020C0503030203020204" pitchFamily="34" charset="0"/>
                </a:rPr>
                <a:t>FusoinCare</a:t>
              </a:r>
              <a:endPar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2" name="Group 175"/>
            <p:cNvGrpSpPr>
              <a:grpSpLocks noChangeAspect="1"/>
            </p:cNvGrpSpPr>
            <p:nvPr/>
          </p:nvGrpSpPr>
          <p:grpSpPr bwMode="auto">
            <a:xfrm>
              <a:off x="5581230" y="4281934"/>
              <a:ext cx="231595" cy="380990"/>
              <a:chOff x="3278" y="2120"/>
              <a:chExt cx="355" cy="584"/>
            </a:xfrm>
          </p:grpSpPr>
          <p:sp>
            <p:nvSpPr>
              <p:cNvPr id="107" name="AutoShape 176"/>
              <p:cNvSpPr>
                <a:spLocks noChangeAspect="1" noChangeArrowheads="1" noTextEdit="1"/>
              </p:cNvSpPr>
              <p:nvPr/>
            </p:nvSpPr>
            <p:spPr bwMode="auto">
              <a:xfrm>
                <a:off x="3278" y="2120"/>
                <a:ext cx="355" cy="584"/>
              </a:xfrm>
              <a:prstGeom prst="rect">
                <a:avLst/>
              </a:prstGeom>
              <a:no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Freeform 177"/>
              <p:cNvSpPr>
                <a:spLocks/>
              </p:cNvSpPr>
              <p:nvPr/>
            </p:nvSpPr>
            <p:spPr bwMode="auto">
              <a:xfrm>
                <a:off x="3278" y="2120"/>
                <a:ext cx="355" cy="584"/>
              </a:xfrm>
              <a:custGeom>
                <a:avLst/>
                <a:gdLst/>
                <a:ahLst/>
                <a:cxnLst>
                  <a:cxn ang="0">
                    <a:pos x="9940" y="0"/>
                  </a:cxn>
                  <a:cxn ang="0">
                    <a:pos x="9940" y="0"/>
                  </a:cxn>
                  <a:cxn ang="0">
                    <a:pos x="9940" y="0"/>
                  </a:cxn>
                  <a:cxn ang="0">
                    <a:pos x="9940" y="13014"/>
                  </a:cxn>
                  <a:cxn ang="0">
                    <a:pos x="6586" y="16352"/>
                  </a:cxn>
                  <a:cxn ang="0">
                    <a:pos x="0" y="16352"/>
                  </a:cxn>
                  <a:cxn ang="0">
                    <a:pos x="0" y="3338"/>
                  </a:cxn>
                  <a:cxn ang="0">
                    <a:pos x="3345" y="1"/>
                  </a:cxn>
                  <a:cxn ang="0">
                    <a:pos x="9940" y="0"/>
                  </a:cxn>
                </a:cxnLst>
                <a:rect l="0" t="0" r="r" b="b"/>
                <a:pathLst>
                  <a:path w="9940" h="16352">
                    <a:moveTo>
                      <a:pt x="9940" y="0"/>
                    </a:moveTo>
                    <a:lnTo>
                      <a:pt x="9940" y="0"/>
                    </a:lnTo>
                    <a:lnTo>
                      <a:pt x="9940" y="0"/>
                    </a:lnTo>
                    <a:lnTo>
                      <a:pt x="9940" y="13014"/>
                    </a:lnTo>
                    <a:lnTo>
                      <a:pt x="6586" y="16352"/>
                    </a:lnTo>
                    <a:lnTo>
                      <a:pt x="0" y="16352"/>
                    </a:lnTo>
                    <a:lnTo>
                      <a:pt x="0" y="3338"/>
                    </a:lnTo>
                    <a:lnTo>
                      <a:pt x="3345" y="1"/>
                    </a:lnTo>
                    <a:lnTo>
                      <a:pt x="9940" y="0"/>
                    </a:lnTo>
                    <a:close/>
                  </a:path>
                </a:pathLst>
              </a:custGeom>
              <a:solidFill>
                <a:srgbClr val="5781A9"/>
              </a:solidFill>
              <a:ln w="9525">
                <a:noFill/>
                <a:round/>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Rectangle 178"/>
              <p:cNvSpPr>
                <a:spLocks noChangeArrowheads="1"/>
              </p:cNvSpPr>
              <p:nvPr/>
            </p:nvSpPr>
            <p:spPr bwMode="auto">
              <a:xfrm>
                <a:off x="3278" y="2239"/>
                <a:ext cx="235" cy="465"/>
              </a:xfrm>
              <a:prstGeom prst="rect">
                <a:avLst/>
              </a:prstGeom>
              <a:solidFill>
                <a:srgbClr val="4D7299"/>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Freeform 179"/>
              <p:cNvSpPr>
                <a:spLocks/>
              </p:cNvSpPr>
              <p:nvPr/>
            </p:nvSpPr>
            <p:spPr bwMode="auto">
              <a:xfrm>
                <a:off x="3513" y="2120"/>
                <a:ext cx="120" cy="584"/>
              </a:xfrm>
              <a:custGeom>
                <a:avLst/>
                <a:gdLst/>
                <a:ahLst/>
                <a:cxnLst>
                  <a:cxn ang="0">
                    <a:pos x="3354" y="0"/>
                  </a:cxn>
                  <a:cxn ang="0">
                    <a:pos x="0" y="3338"/>
                  </a:cxn>
                  <a:cxn ang="0">
                    <a:pos x="0" y="16352"/>
                  </a:cxn>
                  <a:cxn ang="0">
                    <a:pos x="3354" y="13014"/>
                  </a:cxn>
                  <a:cxn ang="0">
                    <a:pos x="3354" y="0"/>
                  </a:cxn>
                </a:cxnLst>
                <a:rect l="0" t="0" r="r" b="b"/>
                <a:pathLst>
                  <a:path w="3354" h="16352">
                    <a:moveTo>
                      <a:pt x="3354" y="0"/>
                    </a:moveTo>
                    <a:lnTo>
                      <a:pt x="0" y="3338"/>
                    </a:lnTo>
                    <a:lnTo>
                      <a:pt x="0" y="16352"/>
                    </a:lnTo>
                    <a:lnTo>
                      <a:pt x="3354" y="13014"/>
                    </a:lnTo>
                    <a:lnTo>
                      <a:pt x="3354" y="0"/>
                    </a:lnTo>
                    <a:close/>
                  </a:path>
                </a:pathLst>
              </a:custGeom>
              <a:solidFill>
                <a:srgbClr val="004264"/>
              </a:solidFill>
              <a:ln w="9525">
                <a:noFill/>
                <a:round/>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Freeform 180"/>
              <p:cNvSpPr>
                <a:spLocks/>
              </p:cNvSpPr>
              <p:nvPr/>
            </p:nvSpPr>
            <p:spPr bwMode="auto">
              <a:xfrm>
                <a:off x="3278" y="2120"/>
                <a:ext cx="355" cy="119"/>
              </a:xfrm>
              <a:custGeom>
                <a:avLst/>
                <a:gdLst/>
                <a:ahLst/>
                <a:cxnLst>
                  <a:cxn ang="0">
                    <a:pos x="0" y="3338"/>
                  </a:cxn>
                  <a:cxn ang="0">
                    <a:pos x="6586" y="3338"/>
                  </a:cxn>
                  <a:cxn ang="0">
                    <a:pos x="9940" y="0"/>
                  </a:cxn>
                  <a:cxn ang="0">
                    <a:pos x="3345" y="1"/>
                  </a:cxn>
                  <a:cxn ang="0">
                    <a:pos x="0" y="3338"/>
                  </a:cxn>
                </a:cxnLst>
                <a:rect l="0" t="0" r="r" b="b"/>
                <a:pathLst>
                  <a:path w="9940" h="3338">
                    <a:moveTo>
                      <a:pt x="0" y="3338"/>
                    </a:moveTo>
                    <a:lnTo>
                      <a:pt x="6586" y="3338"/>
                    </a:lnTo>
                    <a:lnTo>
                      <a:pt x="9940" y="0"/>
                    </a:lnTo>
                    <a:lnTo>
                      <a:pt x="3345" y="1"/>
                    </a:lnTo>
                    <a:lnTo>
                      <a:pt x="0" y="3338"/>
                    </a:lnTo>
                    <a:close/>
                  </a:path>
                </a:pathLst>
              </a:custGeom>
              <a:solidFill>
                <a:srgbClr val="7FA6C8"/>
              </a:solidFill>
              <a:ln w="9525">
                <a:noFill/>
                <a:round/>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Rectangle 181"/>
              <p:cNvSpPr>
                <a:spLocks noChangeArrowheads="1"/>
              </p:cNvSpPr>
              <p:nvPr/>
            </p:nvSpPr>
            <p:spPr bwMode="auto">
              <a:xfrm>
                <a:off x="3352" y="2251"/>
                <a:ext cx="154" cy="58"/>
              </a:xfrm>
              <a:prstGeom prst="rect">
                <a:avLst/>
              </a:prstGeom>
              <a:solidFill>
                <a:srgbClr val="7FA6C8"/>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Rectangle 182"/>
              <p:cNvSpPr>
                <a:spLocks noChangeArrowheads="1"/>
              </p:cNvSpPr>
              <p:nvPr/>
            </p:nvSpPr>
            <p:spPr bwMode="auto">
              <a:xfrm>
                <a:off x="3367" y="2264"/>
                <a:ext cx="127" cy="12"/>
              </a:xfrm>
              <a:prstGeom prst="rect">
                <a:avLst/>
              </a:prstGeom>
              <a:solidFill>
                <a:srgbClr val="004264"/>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Rectangle 183"/>
              <p:cNvSpPr>
                <a:spLocks noChangeArrowheads="1"/>
              </p:cNvSpPr>
              <p:nvPr/>
            </p:nvSpPr>
            <p:spPr bwMode="auto">
              <a:xfrm>
                <a:off x="3367" y="2264"/>
                <a:ext cx="127" cy="12"/>
              </a:xfrm>
              <a:prstGeom prst="rect">
                <a:avLst/>
              </a:prstGeom>
              <a:noFill/>
              <a:ln w="3175">
                <a:solidFill>
                  <a:srgbClr val="1F1A17"/>
                </a:solid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Rectangle 184"/>
              <p:cNvSpPr>
                <a:spLocks noChangeArrowheads="1"/>
              </p:cNvSpPr>
              <p:nvPr/>
            </p:nvSpPr>
            <p:spPr bwMode="auto">
              <a:xfrm>
                <a:off x="3352" y="2321"/>
                <a:ext cx="154" cy="115"/>
              </a:xfrm>
              <a:prstGeom prst="rect">
                <a:avLst/>
              </a:prstGeom>
              <a:solidFill>
                <a:srgbClr val="7FA6C8"/>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Rectangle 185"/>
              <p:cNvSpPr>
                <a:spLocks noChangeArrowheads="1"/>
              </p:cNvSpPr>
              <p:nvPr/>
            </p:nvSpPr>
            <p:spPr bwMode="auto">
              <a:xfrm>
                <a:off x="3352" y="2446"/>
                <a:ext cx="154" cy="231"/>
              </a:xfrm>
              <a:prstGeom prst="rect">
                <a:avLst/>
              </a:prstGeom>
              <a:solidFill>
                <a:srgbClr val="7FA6C8"/>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Rectangle 186"/>
              <p:cNvSpPr>
                <a:spLocks noChangeArrowheads="1"/>
              </p:cNvSpPr>
              <p:nvPr/>
            </p:nvSpPr>
            <p:spPr bwMode="auto">
              <a:xfrm>
                <a:off x="3367" y="2347"/>
                <a:ext cx="127" cy="12"/>
              </a:xfrm>
              <a:prstGeom prst="rect">
                <a:avLst/>
              </a:prstGeom>
              <a:solidFill>
                <a:srgbClr val="004264"/>
              </a:solidFill>
              <a:ln w="9525">
                <a:no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Rectangle 187"/>
              <p:cNvSpPr>
                <a:spLocks noChangeArrowheads="1"/>
              </p:cNvSpPr>
              <p:nvPr/>
            </p:nvSpPr>
            <p:spPr bwMode="auto">
              <a:xfrm>
                <a:off x="3367" y="2347"/>
                <a:ext cx="127" cy="12"/>
              </a:xfrm>
              <a:prstGeom prst="rect">
                <a:avLst/>
              </a:prstGeom>
              <a:noFill/>
              <a:ln w="3175">
                <a:solidFill>
                  <a:srgbClr val="1F1A17"/>
                </a:solidFill>
                <a:miter lim="800000"/>
                <a:headEnd/>
                <a:tailEnd/>
              </a:ln>
            </p:spPr>
            <p:txBody>
              <a:bodyPr/>
              <a:lstStyle/>
              <a:p>
                <a:pPr defTabSz="914309" fontAlgn="ct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53" name="直接箭头连接符 52"/>
            <p:cNvCxnSpPr/>
            <p:nvPr/>
          </p:nvCxnSpPr>
          <p:spPr bwMode="auto">
            <a:xfrm flipV="1">
              <a:off x="2275208" y="5447406"/>
              <a:ext cx="2825918" cy="1"/>
            </a:xfrm>
            <a:prstGeom prst="straightConnector1">
              <a:avLst/>
            </a:prstGeom>
            <a:solidFill>
              <a:srgbClr val="FFCC66"/>
            </a:solidFill>
            <a:ln w="19050" cap="rnd" cmpd="sng" algn="ctr">
              <a:solidFill>
                <a:schemeClr val="bg1">
                  <a:lumMod val="65000"/>
                </a:schemeClr>
              </a:solidFill>
              <a:prstDash val="solid"/>
              <a:round/>
              <a:headEnd type="triangle" w="med" len="med"/>
              <a:tailEnd type="triangle" w="med" len="med"/>
            </a:ln>
            <a:effectLst/>
          </p:spPr>
        </p:cxnSp>
        <p:cxnSp>
          <p:nvCxnSpPr>
            <p:cNvPr id="54" name="直接箭头连接符 53"/>
            <p:cNvCxnSpPr/>
            <p:nvPr/>
          </p:nvCxnSpPr>
          <p:spPr bwMode="auto">
            <a:xfrm>
              <a:off x="4760838" y="3873391"/>
              <a:ext cx="2033941" cy="0"/>
            </a:xfrm>
            <a:prstGeom prst="straightConnector1">
              <a:avLst/>
            </a:prstGeom>
            <a:solidFill>
              <a:srgbClr val="FFCC66"/>
            </a:solidFill>
            <a:ln w="19050" cap="rnd" cmpd="sng" algn="ctr">
              <a:solidFill>
                <a:schemeClr val="bg1">
                  <a:lumMod val="65000"/>
                </a:schemeClr>
              </a:solidFill>
              <a:prstDash val="dash"/>
              <a:round/>
              <a:headEnd type="none" w="med" len="med"/>
              <a:tailEnd type="triangle" w="med" len="med"/>
            </a:ln>
            <a:effectLst/>
          </p:spPr>
        </p:cxnSp>
        <p:pic>
          <p:nvPicPr>
            <p:cNvPr id="55" name="Picture 8" descr="图片8"/>
            <p:cNvPicPr>
              <a:picLocks noChangeAspect="1" noChangeArrowheads="1"/>
            </p:cNvPicPr>
            <p:nvPr/>
          </p:nvPicPr>
          <p:blipFill>
            <a:blip r:embed="rId8" cstate="print"/>
            <a:srcRect/>
            <a:stretch>
              <a:fillRect/>
            </a:stretch>
          </p:blipFill>
          <p:spPr bwMode="auto">
            <a:xfrm>
              <a:off x="1285858" y="5279503"/>
              <a:ext cx="1013567" cy="455599"/>
            </a:xfrm>
            <a:prstGeom prst="rect">
              <a:avLst/>
            </a:prstGeom>
            <a:noFill/>
            <a:ln w="9525">
              <a:noFill/>
              <a:miter lim="800000"/>
              <a:headEnd/>
              <a:tailEnd/>
            </a:ln>
          </p:spPr>
        </p:pic>
        <p:sp>
          <p:nvSpPr>
            <p:cNvPr id="56" name="TextBox 24"/>
            <p:cNvSpPr txBox="1"/>
            <p:nvPr/>
          </p:nvSpPr>
          <p:spPr>
            <a:xfrm>
              <a:off x="6324980" y="4621331"/>
              <a:ext cx="1778153" cy="1427540"/>
            </a:xfrm>
            <a:prstGeom prst="rect">
              <a:avLst/>
            </a:prstGeom>
            <a:noFill/>
          </p:spPr>
          <p:txBody>
            <a:bodyPr wrap="square" lIns="35999" tIns="60966" rIns="35999" bIns="60966" rtlCol="0">
              <a:spAutoFit/>
            </a:bodyPr>
            <a:lstStyle/>
            <a:p>
              <a:pPr defTabSz="914309" fontAlgn="ctr"/>
              <a:r>
                <a:rPr lang="en-US" sz="1200" u="none" dirty="0">
                  <a:latin typeface="Huawei Sans" panose="020C0503030203020204" pitchFamily="34" charset="0"/>
                </a:rPr>
                <a:t>Fault monitoring</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u="none" dirty="0">
                  <a:latin typeface="Huawei Sans" panose="020C0503030203020204" pitchFamily="34" charset="0"/>
                </a:rPr>
                <a:t>Remote inspection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u="none" dirty="0">
                  <a:latin typeface="Huawei Sans" panose="020C0503030203020204" pitchFamily="34" charset="0"/>
                </a:rPr>
                <a:t>Remote log collection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u="none" dirty="0">
                  <a:latin typeface="Huawei Sans" panose="020C0503030203020204" pitchFamily="34" charset="0"/>
                </a:rPr>
                <a:t>Capacity prediction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u="none" dirty="0">
                  <a:latin typeface="Huawei Sans" panose="020C0503030203020204" pitchFamily="34" charset="0"/>
                </a:rPr>
                <a:t>Performance exception analysis</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4309" fontAlgn="ctr"/>
              <a:r>
                <a:rPr lang="en-US" sz="1200" u="none" dirty="0">
                  <a:latin typeface="Huawei Sans" panose="020C0503030203020204" pitchFamily="34" charset="0"/>
                </a:rPr>
                <a:t>Disk prediction</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TextBox 24"/>
            <p:cNvSpPr txBox="1"/>
            <p:nvPr/>
          </p:nvSpPr>
          <p:spPr>
            <a:xfrm>
              <a:off x="4905963" y="5343120"/>
              <a:ext cx="1561042" cy="682743"/>
            </a:xfrm>
            <a:prstGeom prst="rect">
              <a:avLst/>
            </a:prstGeom>
            <a:noFill/>
          </p:spPr>
          <p:txBody>
            <a:bodyPr wrap="square" lIns="121931" tIns="60966" rIns="121931" bIns="60966" rtlCol="0">
              <a:spAutoFit/>
            </a:bodyPr>
            <a:lstStyle/>
            <a:p>
              <a:pPr algn="ctr" defTabSz="914309" fontAlgn="ctr"/>
              <a:r>
                <a:rPr lang="en-US" sz="1200" b="1" u="none" dirty="0">
                  <a:latin typeface="Huawei Sans" panose="020C0503030203020204" pitchFamily="34" charset="0"/>
                </a:rPr>
                <a:t>Customer maintenance host</a:t>
              </a:r>
            </a:p>
          </p:txBody>
        </p:sp>
        <p:sp>
          <p:nvSpPr>
            <p:cNvPr id="58" name="矩形 57"/>
            <p:cNvSpPr/>
            <p:nvPr/>
          </p:nvSpPr>
          <p:spPr>
            <a:xfrm>
              <a:off x="1469205" y="5034220"/>
              <a:ext cx="737008" cy="288963"/>
            </a:xfrm>
            <a:prstGeom prst="rect">
              <a:avLst/>
            </a:prstGeom>
            <a:noFill/>
            <a:ln>
              <a:noFill/>
            </a:ln>
          </p:spPr>
          <p:txBody>
            <a:bodyPr wrap="none" lIns="91411" tIns="45706" rIns="91411" bIns="45706" anchor="ctr">
              <a:noAutofit/>
            </a:bodyPr>
            <a:lstStyle/>
            <a:p>
              <a:pPr defTabSz="914050" eaLnBrk="0" fontAlgn="ctr" hangingPunct="0">
                <a:defRPr/>
              </a:pPr>
              <a:r>
                <a:rPr lang="en-US" sz="1200" b="1" u="none" dirty="0">
                  <a:latin typeface="Huawei Sans" panose="020C0503030203020204" pitchFamily="34" charset="0"/>
                </a:rPr>
                <a:t>Server</a:t>
              </a: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9" name="图片 5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842810" y="2564209"/>
              <a:ext cx="140191" cy="323052"/>
            </a:xfrm>
            <a:prstGeom prst="rect">
              <a:avLst/>
            </a:prstGeom>
          </p:spPr>
        </p:pic>
        <p:pic>
          <p:nvPicPr>
            <p:cNvPr id="60" name="图片 5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719866" y="2564209"/>
              <a:ext cx="140191" cy="323052"/>
            </a:xfrm>
            <a:prstGeom prst="rect">
              <a:avLst/>
            </a:prstGeom>
          </p:spPr>
        </p:pic>
        <p:pic>
          <p:nvPicPr>
            <p:cNvPr id="61" name="图片 6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719866" y="4466274"/>
              <a:ext cx="140191" cy="323052"/>
            </a:xfrm>
            <a:prstGeom prst="rect">
              <a:avLst/>
            </a:prstGeom>
          </p:spPr>
        </p:pic>
        <p:sp>
          <p:nvSpPr>
            <p:cNvPr id="62" name="圆角矩形 61"/>
            <p:cNvSpPr/>
            <p:nvPr/>
          </p:nvSpPr>
          <p:spPr>
            <a:xfrm>
              <a:off x="910040" y="3004744"/>
              <a:ext cx="3947984" cy="3021119"/>
            </a:xfrm>
            <a:prstGeom prst="roundRect">
              <a:avLst>
                <a:gd name="adj" fmla="val 4727"/>
              </a:avLst>
            </a:prstGeom>
            <a:noFill/>
            <a:ln w="3175">
              <a:solidFill>
                <a:srgbClr val="17A5E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fontAlgn="ctr"/>
              <a:endParaRPr lang="en-US"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TextBox 24"/>
            <p:cNvSpPr txBox="1"/>
            <p:nvPr/>
          </p:nvSpPr>
          <p:spPr>
            <a:xfrm>
              <a:off x="989226" y="4352579"/>
              <a:ext cx="1551252" cy="310345"/>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Hardware layer</a:t>
              </a:r>
            </a:p>
          </p:txBody>
        </p:sp>
        <p:cxnSp>
          <p:nvCxnSpPr>
            <p:cNvPr id="64" name="直接箭头连接符 63"/>
            <p:cNvCxnSpPr/>
            <p:nvPr/>
          </p:nvCxnSpPr>
          <p:spPr bwMode="auto">
            <a:xfrm>
              <a:off x="6256783" y="4371289"/>
              <a:ext cx="539984" cy="0"/>
            </a:xfrm>
            <a:prstGeom prst="straightConnector1">
              <a:avLst/>
            </a:prstGeom>
            <a:solidFill>
              <a:srgbClr val="FFCC66"/>
            </a:solidFill>
            <a:ln w="12700" cap="rnd" cmpd="sng" algn="ctr">
              <a:solidFill>
                <a:schemeClr val="bg1">
                  <a:lumMod val="50000"/>
                </a:schemeClr>
              </a:solidFill>
              <a:prstDash val="solid"/>
              <a:round/>
              <a:headEnd type="none" w="med" len="med"/>
              <a:tailEnd type="none" w="med" len="med"/>
            </a:ln>
            <a:effectLst/>
          </p:spPr>
        </p:cxnSp>
        <p:cxnSp>
          <p:nvCxnSpPr>
            <p:cNvPr id="65" name="直接箭头连接符 400"/>
            <p:cNvCxnSpPr/>
            <p:nvPr/>
          </p:nvCxnSpPr>
          <p:spPr bwMode="auto">
            <a:xfrm>
              <a:off x="6282693" y="4650143"/>
              <a:ext cx="1979942" cy="0"/>
            </a:xfrm>
            <a:prstGeom prst="straightConnector1">
              <a:avLst/>
            </a:prstGeom>
            <a:solidFill>
              <a:srgbClr val="FFCC66"/>
            </a:solidFill>
            <a:ln w="19050" cap="rnd" cmpd="sng" algn="ctr">
              <a:solidFill>
                <a:schemeClr val="bg1">
                  <a:lumMod val="50000"/>
                </a:schemeClr>
              </a:solidFill>
              <a:prstDash val="solid"/>
              <a:round/>
              <a:headEnd type="none" w="med" len="med"/>
              <a:tailEnd type="triangle" w="med" len="med"/>
            </a:ln>
            <a:effectLst/>
          </p:spPr>
        </p:cxnSp>
        <p:pic>
          <p:nvPicPr>
            <p:cNvPr id="66" name="图片 65"/>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842810" y="4466274"/>
              <a:ext cx="140191" cy="323052"/>
            </a:xfrm>
            <a:prstGeom prst="rect">
              <a:avLst/>
            </a:prstGeom>
          </p:spPr>
        </p:pic>
        <p:pic>
          <p:nvPicPr>
            <p:cNvPr id="67" name="图片 6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805532" y="2564209"/>
              <a:ext cx="140191" cy="323052"/>
            </a:xfrm>
            <a:prstGeom prst="rect">
              <a:avLst/>
            </a:prstGeom>
          </p:spPr>
        </p:pic>
        <p:pic>
          <p:nvPicPr>
            <p:cNvPr id="68" name="图片 6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840700" y="4466274"/>
              <a:ext cx="140191" cy="323052"/>
            </a:xfrm>
            <a:prstGeom prst="rect">
              <a:avLst/>
            </a:prstGeom>
          </p:spPr>
        </p:pic>
        <p:pic>
          <p:nvPicPr>
            <p:cNvPr id="69" name="图片 6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656154" y="2564209"/>
              <a:ext cx="140191" cy="323052"/>
            </a:xfrm>
            <a:prstGeom prst="rect">
              <a:avLst/>
            </a:prstGeom>
          </p:spPr>
        </p:pic>
        <p:pic>
          <p:nvPicPr>
            <p:cNvPr id="70" name="图片 6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656154" y="4466274"/>
              <a:ext cx="140191" cy="323052"/>
            </a:xfrm>
            <a:prstGeom prst="rect">
              <a:avLst/>
            </a:prstGeom>
          </p:spPr>
        </p:pic>
        <p:sp>
          <p:nvSpPr>
            <p:cNvPr id="71" name="TextBox 24"/>
            <p:cNvSpPr txBox="1"/>
            <p:nvPr/>
          </p:nvSpPr>
          <p:spPr>
            <a:xfrm>
              <a:off x="8856349" y="3526823"/>
              <a:ext cx="805438" cy="310345"/>
            </a:xfrm>
            <a:prstGeom prst="rect">
              <a:avLst/>
            </a:prstGeom>
            <a:noFill/>
          </p:spPr>
          <p:txBody>
            <a:bodyPr wrap="square" lIns="35999" tIns="60966" rIns="35999" bIns="60966" rtlCol="0">
              <a:spAutoFit/>
            </a:bodyPr>
            <a:lstStyle/>
            <a:p>
              <a:pPr algn="ctr" defTabSz="914309" fontAlgn="ctr"/>
              <a:r>
                <a:rPr lang="en-US" sz="1200" b="1" u="none" dirty="0">
                  <a:latin typeface="Huawei Sans" panose="020C0503030203020204" pitchFamily="34" charset="0"/>
                </a:rPr>
                <a:t>Internet</a:t>
              </a:r>
              <a:endParaRPr lang="en-US" altLang="zh-CN"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文本框 71"/>
            <p:cNvSpPr txBox="1"/>
            <p:nvPr/>
          </p:nvSpPr>
          <p:spPr>
            <a:xfrm>
              <a:off x="1491795" y="2205183"/>
              <a:ext cx="1530604" cy="279299"/>
            </a:xfrm>
            <a:prstGeom prst="rect">
              <a:avLst/>
            </a:prstGeom>
            <a:noFill/>
          </p:spPr>
          <p:txBody>
            <a:bodyPr wrap="square" rtlCol="0">
              <a:spAutoFit/>
            </a:bodyPr>
            <a:lstStyle/>
            <a:p>
              <a:pPr fontAlgn="ctr"/>
              <a:r>
                <a:rPr lang="en-US" sz="1200" u="none" dirty="0" err="1">
                  <a:latin typeface="Huawei Sans" panose="020C0503030203020204" pitchFamily="34" charset="0"/>
                </a:rPr>
                <a:t>ManageOne</a:t>
              </a:r>
              <a:endParaRPr lang="en-US"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3" name="组合 72"/>
            <p:cNvGrpSpPr/>
            <p:nvPr/>
          </p:nvGrpSpPr>
          <p:grpSpPr>
            <a:xfrm>
              <a:off x="872680" y="2133194"/>
              <a:ext cx="400040" cy="442372"/>
              <a:chOff x="1320800" y="873125"/>
              <a:chExt cx="557213" cy="414338"/>
            </a:xfrm>
            <a:solidFill>
              <a:srgbClr val="15B0E8"/>
            </a:solidFill>
          </p:grpSpPr>
          <p:sp>
            <p:nvSpPr>
              <p:cNvPr id="80"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a:lstStyle/>
              <a:p>
                <a:pPr defTabSz="543526" fontAlgn="ctr">
                  <a:defRPr/>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4" name="组合 176"/>
            <p:cNvGrpSpPr/>
            <p:nvPr/>
          </p:nvGrpSpPr>
          <p:grpSpPr>
            <a:xfrm>
              <a:off x="1212545" y="3294397"/>
              <a:ext cx="492111" cy="304577"/>
              <a:chOff x="573088" y="1888583"/>
              <a:chExt cx="492125" cy="315912"/>
            </a:xfrm>
            <a:solidFill>
              <a:srgbClr val="20B4E9"/>
            </a:solidFill>
          </p:grpSpPr>
          <p:sp>
            <p:nvSpPr>
              <p:cNvPr id="76" name="Freeform 11"/>
              <p:cNvSpPr>
                <a:spLocks noEditPoints="1"/>
              </p:cNvSpPr>
              <p:nvPr/>
            </p:nvSpPr>
            <p:spPr bwMode="auto">
              <a:xfrm>
                <a:off x="661988" y="2042570"/>
                <a:ext cx="336550" cy="84137"/>
              </a:xfrm>
              <a:custGeom>
                <a:avLst/>
                <a:gdLst>
                  <a:gd name="T0" fmla="*/ 0 w 90"/>
                  <a:gd name="T1" fmla="*/ 13 h 22"/>
                  <a:gd name="T2" fmla="*/ 9 w 90"/>
                  <a:gd name="T3" fmla="*/ 22 h 22"/>
                  <a:gd name="T4" fmla="*/ 81 w 90"/>
                  <a:gd name="T5" fmla="*/ 22 h 22"/>
                  <a:gd name="T6" fmla="*/ 90 w 90"/>
                  <a:gd name="T7" fmla="*/ 13 h 22"/>
                  <a:gd name="T8" fmla="*/ 90 w 90"/>
                  <a:gd name="T9" fmla="*/ 9 h 22"/>
                  <a:gd name="T10" fmla="*/ 81 w 90"/>
                  <a:gd name="T11" fmla="*/ 0 h 22"/>
                  <a:gd name="T12" fmla="*/ 9 w 90"/>
                  <a:gd name="T13" fmla="*/ 0 h 22"/>
                  <a:gd name="T14" fmla="*/ 0 w 90"/>
                  <a:gd name="T15" fmla="*/ 9 h 22"/>
                  <a:gd name="T16" fmla="*/ 0 w 90"/>
                  <a:gd name="T17" fmla="*/ 13 h 22"/>
                  <a:gd name="T18" fmla="*/ 5 w 90"/>
                  <a:gd name="T19" fmla="*/ 9 h 22"/>
                  <a:gd name="T20" fmla="*/ 9 w 90"/>
                  <a:gd name="T21" fmla="*/ 6 h 22"/>
                  <a:gd name="T22" fmla="*/ 81 w 90"/>
                  <a:gd name="T23" fmla="*/ 6 h 22"/>
                  <a:gd name="T24" fmla="*/ 85 w 90"/>
                  <a:gd name="T25" fmla="*/ 9 h 22"/>
                  <a:gd name="T26" fmla="*/ 85 w 90"/>
                  <a:gd name="T27" fmla="*/ 13 h 22"/>
                  <a:gd name="T28" fmla="*/ 81 w 90"/>
                  <a:gd name="T29" fmla="*/ 17 h 22"/>
                  <a:gd name="T30" fmla="*/ 9 w 90"/>
                  <a:gd name="T31" fmla="*/ 17 h 22"/>
                  <a:gd name="T32" fmla="*/ 5 w 90"/>
                  <a:gd name="T33" fmla="*/ 13 h 22"/>
                  <a:gd name="T34" fmla="*/ 5 w 90"/>
                  <a:gd name="T35"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2">
                    <a:moveTo>
                      <a:pt x="0" y="13"/>
                    </a:moveTo>
                    <a:cubicBezTo>
                      <a:pt x="0" y="18"/>
                      <a:pt x="4" y="22"/>
                      <a:pt x="9" y="22"/>
                    </a:cubicBezTo>
                    <a:cubicBezTo>
                      <a:pt x="81" y="22"/>
                      <a:pt x="81" y="22"/>
                      <a:pt x="81" y="22"/>
                    </a:cubicBezTo>
                    <a:cubicBezTo>
                      <a:pt x="86" y="22"/>
                      <a:pt x="90" y="18"/>
                      <a:pt x="90" y="13"/>
                    </a:cubicBezTo>
                    <a:cubicBezTo>
                      <a:pt x="90" y="9"/>
                      <a:pt x="90" y="9"/>
                      <a:pt x="90" y="9"/>
                    </a:cubicBezTo>
                    <a:cubicBezTo>
                      <a:pt x="90" y="4"/>
                      <a:pt x="86" y="0"/>
                      <a:pt x="81" y="0"/>
                    </a:cubicBezTo>
                    <a:cubicBezTo>
                      <a:pt x="9" y="0"/>
                      <a:pt x="9" y="0"/>
                      <a:pt x="9" y="0"/>
                    </a:cubicBezTo>
                    <a:cubicBezTo>
                      <a:pt x="4" y="0"/>
                      <a:pt x="0" y="4"/>
                      <a:pt x="0" y="9"/>
                    </a:cubicBezTo>
                    <a:lnTo>
                      <a:pt x="0" y="13"/>
                    </a:lnTo>
                    <a:close/>
                    <a:moveTo>
                      <a:pt x="5" y="9"/>
                    </a:moveTo>
                    <a:cubicBezTo>
                      <a:pt x="5" y="7"/>
                      <a:pt x="7" y="6"/>
                      <a:pt x="9" y="6"/>
                    </a:cubicBezTo>
                    <a:cubicBezTo>
                      <a:pt x="81" y="6"/>
                      <a:pt x="81" y="6"/>
                      <a:pt x="81" y="6"/>
                    </a:cubicBezTo>
                    <a:cubicBezTo>
                      <a:pt x="83" y="6"/>
                      <a:pt x="85" y="7"/>
                      <a:pt x="85" y="9"/>
                    </a:cubicBezTo>
                    <a:cubicBezTo>
                      <a:pt x="85" y="13"/>
                      <a:pt x="85" y="13"/>
                      <a:pt x="85" y="13"/>
                    </a:cubicBezTo>
                    <a:cubicBezTo>
                      <a:pt x="85" y="15"/>
                      <a:pt x="83" y="17"/>
                      <a:pt x="81" y="17"/>
                    </a:cubicBezTo>
                    <a:cubicBezTo>
                      <a:pt x="9" y="17"/>
                      <a:pt x="9" y="17"/>
                      <a:pt x="9" y="17"/>
                    </a:cubicBezTo>
                    <a:cubicBezTo>
                      <a:pt x="7" y="17"/>
                      <a:pt x="5" y="15"/>
                      <a:pt x="5" y="13"/>
                    </a:cubicBezTo>
                    <a:lnTo>
                      <a:pt x="5"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Oval 12"/>
              <p:cNvSpPr>
                <a:spLocks noChangeArrowheads="1"/>
              </p:cNvSpPr>
              <p:nvPr/>
            </p:nvSpPr>
            <p:spPr bwMode="auto">
              <a:xfrm>
                <a:off x="1001713" y="2128838"/>
                <a:ext cx="30162" cy="301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Freeform 13"/>
              <p:cNvSpPr>
                <a:spLocks/>
              </p:cNvSpPr>
              <p:nvPr/>
            </p:nvSpPr>
            <p:spPr bwMode="auto">
              <a:xfrm>
                <a:off x="661988" y="2145758"/>
                <a:ext cx="336550" cy="23812"/>
              </a:xfrm>
              <a:custGeom>
                <a:avLst/>
                <a:gdLst>
                  <a:gd name="T0" fmla="*/ 3 w 90"/>
                  <a:gd name="T1" fmla="*/ 6 h 6"/>
                  <a:gd name="T2" fmla="*/ 87 w 90"/>
                  <a:gd name="T3" fmla="*/ 6 h 6"/>
                  <a:gd name="T4" fmla="*/ 90 w 90"/>
                  <a:gd name="T5" fmla="*/ 3 h 6"/>
                  <a:gd name="T6" fmla="*/ 87 w 90"/>
                  <a:gd name="T7" fmla="*/ 0 h 6"/>
                  <a:gd name="T8" fmla="*/ 3 w 90"/>
                  <a:gd name="T9" fmla="*/ 0 h 6"/>
                  <a:gd name="T10" fmla="*/ 0 w 90"/>
                  <a:gd name="T11" fmla="*/ 3 h 6"/>
                  <a:gd name="T12" fmla="*/ 3 w 9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0" h="6">
                    <a:moveTo>
                      <a:pt x="3" y="6"/>
                    </a:moveTo>
                    <a:cubicBezTo>
                      <a:pt x="87" y="6"/>
                      <a:pt x="87" y="6"/>
                      <a:pt x="87" y="6"/>
                    </a:cubicBezTo>
                    <a:cubicBezTo>
                      <a:pt x="89" y="6"/>
                      <a:pt x="90" y="4"/>
                      <a:pt x="90" y="3"/>
                    </a:cubicBezTo>
                    <a:cubicBezTo>
                      <a:pt x="90" y="1"/>
                      <a:pt x="89" y="0"/>
                      <a:pt x="87"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Freeform 42"/>
              <p:cNvSpPr>
                <a:spLocks noEditPoints="1"/>
              </p:cNvSpPr>
              <p:nvPr/>
            </p:nvSpPr>
            <p:spPr bwMode="auto">
              <a:xfrm>
                <a:off x="573088" y="1888583"/>
                <a:ext cx="492125" cy="315912"/>
              </a:xfrm>
              <a:custGeom>
                <a:avLst/>
                <a:gdLst>
                  <a:gd name="T0" fmla="*/ 101 w 131"/>
                  <a:gd name="T1" fmla="*/ 22 h 82"/>
                  <a:gd name="T2" fmla="*/ 99 w 131"/>
                  <a:gd name="T3" fmla="*/ 22 h 82"/>
                  <a:gd name="T4" fmla="*/ 63 w 131"/>
                  <a:gd name="T5" fmla="*/ 0 h 82"/>
                  <a:gd name="T6" fmla="*/ 23 w 131"/>
                  <a:gd name="T7" fmla="*/ 33 h 82"/>
                  <a:gd name="T8" fmla="*/ 0 w 131"/>
                  <a:gd name="T9" fmla="*/ 58 h 82"/>
                  <a:gd name="T10" fmla="*/ 25 w 131"/>
                  <a:gd name="T11" fmla="*/ 82 h 82"/>
                  <a:gd name="T12" fmla="*/ 101 w 131"/>
                  <a:gd name="T13" fmla="*/ 82 h 82"/>
                  <a:gd name="T14" fmla="*/ 131 w 131"/>
                  <a:gd name="T15" fmla="*/ 52 h 82"/>
                  <a:gd name="T16" fmla="*/ 101 w 131"/>
                  <a:gd name="T17" fmla="*/ 22 h 82"/>
                  <a:gd name="T18" fmla="*/ 101 w 131"/>
                  <a:gd name="T19" fmla="*/ 77 h 82"/>
                  <a:gd name="T20" fmla="*/ 25 w 131"/>
                  <a:gd name="T21" fmla="*/ 77 h 82"/>
                  <a:gd name="T22" fmla="*/ 6 w 131"/>
                  <a:gd name="T23" fmla="*/ 58 h 82"/>
                  <a:gd name="T24" fmla="*/ 25 w 131"/>
                  <a:gd name="T25" fmla="*/ 38 h 82"/>
                  <a:gd name="T26" fmla="*/ 28 w 131"/>
                  <a:gd name="T27" fmla="*/ 39 h 82"/>
                  <a:gd name="T28" fmla="*/ 28 w 131"/>
                  <a:gd name="T29" fmla="*/ 37 h 82"/>
                  <a:gd name="T30" fmla="*/ 29 w 131"/>
                  <a:gd name="T31" fmla="*/ 33 h 82"/>
                  <a:gd name="T32" fmla="*/ 29 w 131"/>
                  <a:gd name="T33" fmla="*/ 33 h 82"/>
                  <a:gd name="T34" fmla="*/ 29 w 131"/>
                  <a:gd name="T35" fmla="*/ 32 h 82"/>
                  <a:gd name="T36" fmla="*/ 29 w 131"/>
                  <a:gd name="T37" fmla="*/ 32 h 82"/>
                  <a:gd name="T38" fmla="*/ 63 w 131"/>
                  <a:gd name="T39" fmla="*/ 6 h 82"/>
                  <a:gd name="T40" fmla="*/ 94 w 131"/>
                  <a:gd name="T41" fmla="*/ 23 h 82"/>
                  <a:gd name="T42" fmla="*/ 83 w 131"/>
                  <a:gd name="T43" fmla="*/ 28 h 82"/>
                  <a:gd name="T44" fmla="*/ 83 w 131"/>
                  <a:gd name="T45" fmla="*/ 32 h 82"/>
                  <a:gd name="T46" fmla="*/ 87 w 131"/>
                  <a:gd name="T47" fmla="*/ 32 h 82"/>
                  <a:gd name="T48" fmla="*/ 98 w 131"/>
                  <a:gd name="T49" fmla="*/ 28 h 82"/>
                  <a:gd name="T50" fmla="*/ 101 w 131"/>
                  <a:gd name="T51" fmla="*/ 28 h 82"/>
                  <a:gd name="T52" fmla="*/ 126 w 131"/>
                  <a:gd name="T53" fmla="*/ 52 h 82"/>
                  <a:gd name="T54" fmla="*/ 101 w 131"/>
                  <a:gd name="T5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82">
                    <a:moveTo>
                      <a:pt x="101" y="22"/>
                    </a:moveTo>
                    <a:cubicBezTo>
                      <a:pt x="101" y="22"/>
                      <a:pt x="100" y="22"/>
                      <a:pt x="99" y="22"/>
                    </a:cubicBezTo>
                    <a:cubicBezTo>
                      <a:pt x="92" y="9"/>
                      <a:pt x="78" y="0"/>
                      <a:pt x="63" y="0"/>
                    </a:cubicBezTo>
                    <a:cubicBezTo>
                      <a:pt x="44" y="0"/>
                      <a:pt x="27" y="14"/>
                      <a:pt x="23" y="33"/>
                    </a:cubicBezTo>
                    <a:cubicBezTo>
                      <a:pt x="11" y="34"/>
                      <a:pt x="0" y="45"/>
                      <a:pt x="0" y="58"/>
                    </a:cubicBezTo>
                    <a:cubicBezTo>
                      <a:pt x="0" y="71"/>
                      <a:pt x="12" y="82"/>
                      <a:pt x="25" y="82"/>
                    </a:cubicBezTo>
                    <a:cubicBezTo>
                      <a:pt x="101" y="82"/>
                      <a:pt x="101" y="82"/>
                      <a:pt x="101" y="82"/>
                    </a:cubicBezTo>
                    <a:cubicBezTo>
                      <a:pt x="118" y="82"/>
                      <a:pt x="131" y="69"/>
                      <a:pt x="131" y="52"/>
                    </a:cubicBezTo>
                    <a:cubicBezTo>
                      <a:pt x="131" y="36"/>
                      <a:pt x="118" y="22"/>
                      <a:pt x="101" y="22"/>
                    </a:cubicBezTo>
                    <a:close/>
                    <a:moveTo>
                      <a:pt x="101" y="77"/>
                    </a:moveTo>
                    <a:cubicBezTo>
                      <a:pt x="25" y="77"/>
                      <a:pt x="25" y="77"/>
                      <a:pt x="25" y="77"/>
                    </a:cubicBezTo>
                    <a:cubicBezTo>
                      <a:pt x="15" y="77"/>
                      <a:pt x="6" y="68"/>
                      <a:pt x="6" y="58"/>
                    </a:cubicBezTo>
                    <a:cubicBezTo>
                      <a:pt x="6" y="47"/>
                      <a:pt x="15" y="38"/>
                      <a:pt x="25" y="38"/>
                    </a:cubicBezTo>
                    <a:cubicBezTo>
                      <a:pt x="26" y="38"/>
                      <a:pt x="27" y="39"/>
                      <a:pt x="28" y="39"/>
                    </a:cubicBezTo>
                    <a:cubicBezTo>
                      <a:pt x="28" y="38"/>
                      <a:pt x="28" y="38"/>
                      <a:pt x="28" y="37"/>
                    </a:cubicBezTo>
                    <a:cubicBezTo>
                      <a:pt x="28" y="36"/>
                      <a:pt x="28" y="35"/>
                      <a:pt x="29" y="33"/>
                    </a:cubicBezTo>
                    <a:cubicBezTo>
                      <a:pt x="29" y="33"/>
                      <a:pt x="29" y="33"/>
                      <a:pt x="29" y="33"/>
                    </a:cubicBezTo>
                    <a:cubicBezTo>
                      <a:pt x="29" y="33"/>
                      <a:pt x="29" y="33"/>
                      <a:pt x="29" y="32"/>
                    </a:cubicBezTo>
                    <a:cubicBezTo>
                      <a:pt x="29" y="32"/>
                      <a:pt x="29" y="32"/>
                      <a:pt x="29" y="32"/>
                    </a:cubicBezTo>
                    <a:cubicBezTo>
                      <a:pt x="34" y="17"/>
                      <a:pt x="47" y="6"/>
                      <a:pt x="63" y="6"/>
                    </a:cubicBezTo>
                    <a:cubicBezTo>
                      <a:pt x="76" y="6"/>
                      <a:pt x="87" y="13"/>
                      <a:pt x="94" y="23"/>
                    </a:cubicBezTo>
                    <a:cubicBezTo>
                      <a:pt x="90" y="24"/>
                      <a:pt x="86" y="26"/>
                      <a:pt x="83" y="28"/>
                    </a:cubicBezTo>
                    <a:cubicBezTo>
                      <a:pt x="82" y="29"/>
                      <a:pt x="82" y="31"/>
                      <a:pt x="83" y="32"/>
                    </a:cubicBezTo>
                    <a:cubicBezTo>
                      <a:pt x="84" y="33"/>
                      <a:pt x="85" y="33"/>
                      <a:pt x="87" y="32"/>
                    </a:cubicBezTo>
                    <a:cubicBezTo>
                      <a:pt x="90" y="30"/>
                      <a:pt x="94" y="28"/>
                      <a:pt x="98" y="28"/>
                    </a:cubicBezTo>
                    <a:cubicBezTo>
                      <a:pt x="99" y="28"/>
                      <a:pt x="100" y="28"/>
                      <a:pt x="101" y="28"/>
                    </a:cubicBezTo>
                    <a:cubicBezTo>
                      <a:pt x="115" y="28"/>
                      <a:pt x="126" y="39"/>
                      <a:pt x="126" y="52"/>
                    </a:cubicBezTo>
                    <a:cubicBezTo>
                      <a:pt x="126" y="66"/>
                      <a:pt x="115" y="77"/>
                      <a:pt x="101"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7" tIns="45719" rIns="91437" bIns="45719" numCol="1" anchor="t" anchorCtr="0" compatLnSpc="1">
                <a:prstTxWarp prst="textNoShape">
                  <a:avLst/>
                </a:prstTxWarp>
              </a:bodyPr>
              <a:lstStyle/>
              <a:p>
                <a:pPr defTabSz="914309" fontAlgn="ctr">
                  <a:defRPr/>
                </a:pPr>
                <a:endParaRPr lang="en-US" altLang="zh-CN" sz="1200" b="1"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75" name="直接箭头连接符 74"/>
            <p:cNvCxnSpPr/>
            <p:nvPr/>
          </p:nvCxnSpPr>
          <p:spPr bwMode="auto">
            <a:xfrm flipV="1">
              <a:off x="3165402" y="5083962"/>
              <a:ext cx="1933145" cy="1"/>
            </a:xfrm>
            <a:prstGeom prst="straightConnector1">
              <a:avLst/>
            </a:prstGeom>
            <a:solidFill>
              <a:srgbClr val="FFCC66"/>
            </a:solidFill>
            <a:ln w="19050" cap="rnd" cmpd="sng" algn="ctr">
              <a:solidFill>
                <a:schemeClr val="bg1">
                  <a:lumMod val="65000"/>
                </a:schemeClr>
              </a:solidFill>
              <a:prstDash val="solid"/>
              <a:round/>
              <a:headEnd type="triangle" w="med" len="med"/>
              <a:tailEnd type="triangle" w="med" len="med"/>
            </a:ln>
            <a:effectLst/>
          </p:spPr>
        </p:cxnSp>
      </p:grpSp>
    </p:spTree>
    <p:extLst>
      <p:ext uri="{BB962C8B-B14F-4D97-AF65-F5344CB8AC3E}">
        <p14:creationId xmlns:p14="http://schemas.microsoft.com/office/powerpoint/2010/main" val="52894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u="none" dirty="0">
                <a:latin typeface="Huawei Sans" panose="020C0503030203020204" pitchFamily="34" charset="0"/>
              </a:rPr>
              <a:t>As the cost of storage devices decreases, large-capacity storage devices have been used by more and more enterprises to store data generated by enterprise service application systems and IT systems, such as emails, documents, service data, and data backup. Therefore, effective management of storage devices is critical to the continuity and stability of enterprise services.</a:t>
            </a: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83051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u="none" dirty="0">
                <a:solidFill>
                  <a:schemeClr val="bg1">
                    <a:lumMod val="50000"/>
                  </a:schemeClr>
                </a:solidFill>
                <a:latin typeface="Huawei Sans" panose="020C0503030203020204" pitchFamily="34" charset="0"/>
              </a:rPr>
              <a:t>O&amp;M Overview</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a:solidFill>
                  <a:schemeClr val="bg1">
                    <a:lumMod val="50000"/>
                  </a:schemeClr>
                </a:solidFill>
                <a:latin typeface="Huawei Sans" panose="020C0503030203020204" pitchFamily="34" charset="0"/>
              </a:rPr>
              <a:t>O&amp;M Tools</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b="1" dirty="0">
                <a:latin typeface="Huawei Sans" panose="020C0503030203020204" pitchFamily="34" charset="0"/>
              </a:rPr>
              <a:t>O&amp;M Scenarios</a:t>
            </a:r>
          </a:p>
        </p:txBody>
      </p:sp>
    </p:spTree>
    <p:extLst>
      <p:ext uri="{BB962C8B-B14F-4D97-AF65-F5344CB8AC3E}">
        <p14:creationId xmlns:p14="http://schemas.microsoft.com/office/powerpoint/2010/main" val="207970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Maintenance Item Overview</a:t>
            </a:r>
          </a:p>
        </p:txBody>
      </p:sp>
      <p:grpSp>
        <p:nvGrpSpPr>
          <p:cNvPr id="4" name="组合 3"/>
          <p:cNvGrpSpPr/>
          <p:nvPr/>
        </p:nvGrpSpPr>
        <p:grpSpPr>
          <a:xfrm>
            <a:off x="1076386" y="1315910"/>
            <a:ext cx="10127134" cy="4583529"/>
            <a:chOff x="784331" y="1224792"/>
            <a:chExt cx="10704624" cy="4909841"/>
          </a:xfrm>
        </p:grpSpPr>
        <p:sp>
          <p:nvSpPr>
            <p:cNvPr id="5" name="任意多边形 4"/>
            <p:cNvSpPr/>
            <p:nvPr/>
          </p:nvSpPr>
          <p:spPr bwMode="auto">
            <a:xfrm>
              <a:off x="784331" y="3079810"/>
              <a:ext cx="3124154" cy="3054823"/>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extBox 16"/>
            <p:cNvSpPr txBox="1"/>
            <p:nvPr/>
          </p:nvSpPr>
          <p:spPr bwMode="auto">
            <a:xfrm>
              <a:off x="916427" y="4330732"/>
              <a:ext cx="2992058" cy="1582502"/>
            </a:xfrm>
            <a:prstGeom prst="rect">
              <a:avLst/>
            </a:prstGeom>
            <a:noFill/>
          </p:spPr>
          <p:txBody>
            <a:bodyPr wrap="square" rtlCol="0">
              <a:spAutoFit/>
            </a:bodyPr>
            <a:lstStyle/>
            <a:p>
              <a:pPr marL="266700" indent="-266700" fontAlgn="ctr">
                <a:lnSpc>
                  <a:spcPct val="150000"/>
                </a:lnSpc>
                <a:buFont typeface="Wingdings" panose="05000000000000000000" pitchFamily="2" charset="2"/>
                <a:buChar char="p"/>
              </a:pPr>
              <a:r>
                <a:rPr lang="en-US" sz="1200" u="none" dirty="0">
                  <a:latin typeface="Huawei Sans" panose="020C0503030203020204" pitchFamily="34" charset="0"/>
                </a:rPr>
                <a:t>Checking the </a:t>
              </a:r>
              <a:r>
                <a:rPr lang="en-US" sz="1200" u="none" dirty="0" err="1">
                  <a:latin typeface="Huawei Sans" panose="020C0503030203020204" pitchFamily="34" charset="0"/>
                </a:rPr>
                <a:t>SmartKit</a:t>
              </a:r>
              <a:r>
                <a:rPr lang="en-US" sz="1200" u="none" dirty="0">
                  <a:latin typeface="Huawei Sans" panose="020C0503030203020204" pitchFamily="34" charset="0"/>
                </a:rPr>
                <a:t> installation</a:t>
              </a:r>
            </a:p>
            <a:p>
              <a:pPr marL="266700" indent="-266700" fontAlgn="ctr">
                <a:lnSpc>
                  <a:spcPct val="150000"/>
                </a:lnSpc>
                <a:buSzPct val="120000"/>
                <a:buFont typeface="Wingdings" panose="05000000000000000000" pitchFamily="2" charset="2"/>
                <a:buChar char="p"/>
                <a:defRPr/>
              </a:pPr>
              <a:r>
                <a:rPr lang="en-US" sz="1200" u="none" dirty="0">
                  <a:latin typeface="Huawei Sans" panose="020C0503030203020204" pitchFamily="34" charset="0"/>
                </a:rPr>
                <a:t>Checking the installation and configuration of eService</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266700" indent="-266700" fontAlgn="ctr">
                <a:lnSpc>
                  <a:spcPct val="150000"/>
                </a:lnSpc>
                <a:buSzPct val="120000"/>
                <a:buFont typeface="Wingdings" panose="05000000000000000000" pitchFamily="2" charset="2"/>
                <a:buChar char="p"/>
                <a:defRPr/>
              </a:pPr>
              <a:r>
                <a:rPr lang="en-US" sz="1200" u="none" dirty="0">
                  <a:latin typeface="Huawei Sans" panose="020C0503030203020204" pitchFamily="34" charset="0"/>
                </a:rPr>
                <a:t>Checking the alarm policy configuration</a:t>
              </a:r>
            </a:p>
          </p:txBody>
        </p:sp>
        <p:sp>
          <p:nvSpPr>
            <p:cNvPr id="7" name="Text Box 20"/>
            <p:cNvSpPr txBox="1">
              <a:spLocks noChangeArrowheads="1"/>
            </p:cNvSpPr>
            <p:nvPr/>
          </p:nvSpPr>
          <p:spPr bwMode="auto">
            <a:xfrm>
              <a:off x="1503085" y="3636182"/>
              <a:ext cx="2249790" cy="230782"/>
            </a:xfrm>
            <a:prstGeom prst="rect">
              <a:avLst/>
            </a:prstGeom>
          </p:spPr>
          <p:txBody>
            <a:bodyPr wrap="square" lIns="0" tIns="0" rIns="0" bIns="0">
              <a:spAutoFit/>
            </a:bodyPr>
            <a:lstStyle>
              <a:defPPr>
                <a:defRPr lang="zh-CN"/>
              </a:defPPr>
              <a:lvl1pPr fontAlgn="auto">
                <a:spcBef>
                  <a:spcPts val="0"/>
                </a:spcBef>
                <a:spcAft>
                  <a:spcPts val="0"/>
                </a:spcAft>
                <a:defRPr kern="0">
                  <a:solidFill>
                    <a:srgbClr val="00B050"/>
                  </a:solidFill>
                  <a:latin typeface="Arial" pitchFamily="34" charset="0"/>
                  <a:ea typeface="微软雅黑" pitchFamily="34" charset="-122"/>
                  <a:cs typeface="Arial" pitchFamily="34" charset="0"/>
                </a:defRPr>
              </a:lvl1pPr>
            </a:lstStyle>
            <a:p>
              <a:pPr fontAlgn="ctr"/>
              <a:r>
                <a:rPr lang="en-US" sz="1400" u="none" dirty="0">
                  <a:solidFill>
                    <a:srgbClr val="15B0E8"/>
                  </a:solidFill>
                  <a:latin typeface="Huawei Sans" panose="020C0503030203020204" pitchFamily="34" charset="0"/>
                </a:rPr>
                <a:t>Initial maintenance items</a:t>
              </a:r>
              <a:endParaRPr lang="en-US" altLang="zh-CN" sz="1400" dirty="0">
                <a:solidFill>
                  <a:srgbClr val="15B0E8"/>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弧形 7"/>
            <p:cNvSpPr/>
            <p:nvPr/>
          </p:nvSpPr>
          <p:spPr>
            <a:xfrm rot="21276795">
              <a:off x="2340878" y="1661451"/>
              <a:ext cx="3862335" cy="2529555"/>
            </a:xfrm>
            <a:prstGeom prst="arc">
              <a:avLst>
                <a:gd name="adj1" fmla="val 11192667"/>
                <a:gd name="adj2" fmla="val 20941462"/>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椭圆 8"/>
            <p:cNvSpPr/>
            <p:nvPr/>
          </p:nvSpPr>
          <p:spPr>
            <a:xfrm>
              <a:off x="2104575" y="2751349"/>
              <a:ext cx="483664" cy="483664"/>
            </a:xfrm>
            <a:prstGeom prst="ellipse">
              <a:avLst/>
            </a:prstGeom>
            <a:solidFill>
              <a:srgbClr val="15B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弧形 9"/>
            <p:cNvSpPr/>
            <p:nvPr/>
          </p:nvSpPr>
          <p:spPr>
            <a:xfrm rot="21276795">
              <a:off x="6061456" y="1224792"/>
              <a:ext cx="3976458" cy="2529555"/>
            </a:xfrm>
            <a:prstGeom prst="arc">
              <a:avLst>
                <a:gd name="adj1" fmla="val 11259817"/>
                <a:gd name="adj2" fmla="val 20936072"/>
              </a:avLst>
            </a:prstGeom>
            <a:ln w="127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Box 71"/>
            <p:cNvSpPr txBox="1"/>
            <p:nvPr/>
          </p:nvSpPr>
          <p:spPr>
            <a:xfrm>
              <a:off x="2009302" y="2771739"/>
              <a:ext cx="684854" cy="450711"/>
            </a:xfrm>
            <a:prstGeom prst="rect">
              <a:avLst/>
            </a:prstGeom>
            <a:noFill/>
          </p:spPr>
          <p:txBody>
            <a:bodyPr wrap="square" rtlCol="0">
              <a:spAutoFit/>
            </a:bodyPr>
            <a:lstStyle/>
            <a:p>
              <a:pPr algn="ctr" fontAlgn="ctr"/>
              <a:r>
                <a:rPr lang="en-US" sz="2134" u="none" dirty="0">
                  <a:solidFill>
                    <a:schemeClr val="bg1"/>
                  </a:solidFill>
                  <a:latin typeface="Huawei Sans" panose="020C0503030203020204" pitchFamily="34" charset="0"/>
                </a:rPr>
                <a:t>01</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任意多边形 11"/>
            <p:cNvSpPr/>
            <p:nvPr/>
          </p:nvSpPr>
          <p:spPr bwMode="auto">
            <a:xfrm>
              <a:off x="4539339" y="2601975"/>
              <a:ext cx="3124154" cy="3021576"/>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8FA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椭圆 12"/>
            <p:cNvSpPr/>
            <p:nvPr/>
          </p:nvSpPr>
          <p:spPr>
            <a:xfrm>
              <a:off x="5859583" y="2273513"/>
              <a:ext cx="483664" cy="483664"/>
            </a:xfrm>
            <a:prstGeom prst="ellipse">
              <a:avLst/>
            </a:prstGeom>
            <a:solidFill>
              <a:srgbClr val="8FA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TextBox 101"/>
            <p:cNvSpPr txBox="1"/>
            <p:nvPr/>
          </p:nvSpPr>
          <p:spPr>
            <a:xfrm>
              <a:off x="5757958" y="2295630"/>
              <a:ext cx="684854" cy="450711"/>
            </a:xfrm>
            <a:prstGeom prst="rect">
              <a:avLst/>
            </a:prstGeom>
            <a:noFill/>
          </p:spPr>
          <p:txBody>
            <a:bodyPr wrap="square" rtlCol="0">
              <a:spAutoFit/>
            </a:bodyPr>
            <a:lstStyle/>
            <a:p>
              <a:pPr algn="ctr" fontAlgn="ctr"/>
              <a:r>
                <a:rPr lang="en-US" sz="2134" u="none" dirty="0">
                  <a:solidFill>
                    <a:schemeClr val="bg1"/>
                  </a:solidFill>
                  <a:latin typeface="Huawei Sans" panose="020C0503030203020204" pitchFamily="34" charset="0"/>
                </a:rPr>
                <a:t>02</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TextBox 17"/>
            <p:cNvSpPr txBox="1"/>
            <p:nvPr/>
          </p:nvSpPr>
          <p:spPr bwMode="auto">
            <a:xfrm>
              <a:off x="4744842" y="3871547"/>
              <a:ext cx="2798316" cy="296719"/>
            </a:xfrm>
            <a:prstGeom prst="rect">
              <a:avLst/>
            </a:prstGeom>
            <a:noFill/>
          </p:spPr>
          <p:txBody>
            <a:bodyPr wrap="square" rtlCol="0">
              <a:spAutoFit/>
            </a:bodyPr>
            <a:lstStyle/>
            <a:p>
              <a:pPr marL="266700" indent="-266700" fontAlgn="ctr">
                <a:buFont typeface="Wingdings" panose="05000000000000000000" pitchFamily="2" charset="2"/>
                <a:buChar char="p"/>
              </a:pPr>
              <a:r>
                <a:rPr lang="en-US" sz="1200" u="none" dirty="0">
                  <a:latin typeface="Huawei Sans" panose="020C0503030203020204" pitchFamily="34" charset="0"/>
                </a:rPr>
                <a:t>Checking and handling alarms</a:t>
              </a:r>
            </a:p>
          </p:txBody>
        </p:sp>
        <p:sp>
          <p:nvSpPr>
            <p:cNvPr id="16" name="Text Box 24"/>
            <p:cNvSpPr txBox="1">
              <a:spLocks noChangeArrowheads="1"/>
            </p:cNvSpPr>
            <p:nvPr/>
          </p:nvSpPr>
          <p:spPr bwMode="auto">
            <a:xfrm>
              <a:off x="5389703" y="3193552"/>
              <a:ext cx="2266207" cy="230782"/>
            </a:xfrm>
            <a:prstGeom prst="rect">
              <a:avLst/>
            </a:prstGeom>
          </p:spPr>
          <p:txBody>
            <a:bodyPr wrap="square" lIns="0" tIns="0" rIns="0" bIns="0">
              <a:spAutoFit/>
            </a:bodyPr>
            <a:lstStyle>
              <a:defPPr>
                <a:defRPr lang="zh-CN"/>
              </a:defPPr>
              <a:lvl1pPr fontAlgn="auto">
                <a:spcBef>
                  <a:spcPts val="0"/>
                </a:spcBef>
                <a:spcAft>
                  <a:spcPts val="0"/>
                </a:spcAft>
                <a:defRPr kern="0">
                  <a:solidFill>
                    <a:srgbClr val="0070C0"/>
                  </a:solidFill>
                  <a:latin typeface="Arial" pitchFamily="34" charset="0"/>
                  <a:ea typeface="微软雅黑" pitchFamily="34" charset="-122"/>
                  <a:cs typeface="Arial" pitchFamily="34" charset="0"/>
                </a:defRPr>
              </a:lvl1pPr>
            </a:lstStyle>
            <a:p>
              <a:pPr fontAlgn="ctr"/>
              <a:r>
                <a:rPr lang="en-US" sz="1400" u="none" dirty="0">
                  <a:solidFill>
                    <a:srgbClr val="8FA1B4"/>
                  </a:solidFill>
                  <a:latin typeface="Huawei Sans" panose="020C0503030203020204" pitchFamily="34" charset="0"/>
                </a:rPr>
                <a:t>Daily maintenance items</a:t>
              </a:r>
              <a:endParaRPr lang="en-US" altLang="zh-CN" sz="1400" dirty="0">
                <a:solidFill>
                  <a:srgbClr val="8FA1B4"/>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任意多边形 16"/>
            <p:cNvSpPr/>
            <p:nvPr/>
          </p:nvSpPr>
          <p:spPr bwMode="auto">
            <a:xfrm>
              <a:off x="8336332" y="2129194"/>
              <a:ext cx="3124154" cy="3018347"/>
            </a:xfrm>
            <a:custGeom>
              <a:avLst/>
              <a:gdLst>
                <a:gd name="connsiteX0" fmla="*/ 0 w 2342573"/>
                <a:gd name="connsiteY0" fmla="*/ 0 h 2489720"/>
                <a:gd name="connsiteX1" fmla="*/ 2342573 w 2342573"/>
                <a:gd name="connsiteY1" fmla="*/ 0 h 2489720"/>
                <a:gd name="connsiteX2" fmla="*/ 2342573 w 2342573"/>
                <a:gd name="connsiteY2" fmla="*/ 2489720 h 2489720"/>
                <a:gd name="connsiteX3" fmla="*/ 0 w 2342573"/>
                <a:gd name="connsiteY3" fmla="*/ 2489720 h 2489720"/>
                <a:gd name="connsiteX4" fmla="*/ 0 w 2342573"/>
                <a:gd name="connsiteY4" fmla="*/ 0 h 2489720"/>
                <a:gd name="connsiteX0" fmla="*/ 0 w 2342573"/>
                <a:gd name="connsiteY0" fmla="*/ 463 h 2490183"/>
                <a:gd name="connsiteX1" fmla="*/ 981740 w 2342573"/>
                <a:gd name="connsiteY1" fmla="*/ 0 h 2490183"/>
                <a:gd name="connsiteX2" fmla="*/ 2342573 w 2342573"/>
                <a:gd name="connsiteY2" fmla="*/ 463 h 2490183"/>
                <a:gd name="connsiteX3" fmla="*/ 2342573 w 2342573"/>
                <a:gd name="connsiteY3" fmla="*/ 2490183 h 2490183"/>
                <a:gd name="connsiteX4" fmla="*/ 0 w 2342573"/>
                <a:gd name="connsiteY4" fmla="*/ 2490183 h 2490183"/>
                <a:gd name="connsiteX5" fmla="*/ 0 w 2342573"/>
                <a:gd name="connsiteY5"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98174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463 h 2490183"/>
                <a:gd name="connsiteX1" fmla="*/ 807050 w 2342573"/>
                <a:gd name="connsiteY1" fmla="*/ 0 h 2490183"/>
                <a:gd name="connsiteX2" fmla="*/ 1522760 w 2342573"/>
                <a:gd name="connsiteY2" fmla="*/ 1 h 2490183"/>
                <a:gd name="connsiteX3" fmla="*/ 2342573 w 2342573"/>
                <a:gd name="connsiteY3" fmla="*/ 463 h 2490183"/>
                <a:gd name="connsiteX4" fmla="*/ 2342573 w 2342573"/>
                <a:gd name="connsiteY4" fmla="*/ 2490183 h 2490183"/>
                <a:gd name="connsiteX5" fmla="*/ 0 w 2342573"/>
                <a:gd name="connsiteY5" fmla="*/ 2490183 h 2490183"/>
                <a:gd name="connsiteX6" fmla="*/ 0 w 2342573"/>
                <a:gd name="connsiteY6" fmla="*/ 463 h 2490183"/>
                <a:gd name="connsiteX0" fmla="*/ 0 w 2342573"/>
                <a:gd name="connsiteY0" fmla="*/ 5225 h 2494945"/>
                <a:gd name="connsiteX1" fmla="*/ 807050 w 2342573"/>
                <a:gd name="connsiteY1" fmla="*/ 4762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1362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980087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1310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286159 w 2342573"/>
                <a:gd name="connsiteY2" fmla="*/ 0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14750 h 2504470"/>
                <a:gd name="connsiteX1" fmla="*/ 1024475 w 2342573"/>
                <a:gd name="connsiteY1" fmla="*/ 9525 h 2504470"/>
                <a:gd name="connsiteX2" fmla="*/ 1343309 w 2342573"/>
                <a:gd name="connsiteY2" fmla="*/ 0 h 2504470"/>
                <a:gd name="connsiteX3" fmla="*/ 2342573 w 2342573"/>
                <a:gd name="connsiteY3" fmla="*/ 14750 h 2504470"/>
                <a:gd name="connsiteX4" fmla="*/ 2342573 w 2342573"/>
                <a:gd name="connsiteY4" fmla="*/ 2504470 h 2504470"/>
                <a:gd name="connsiteX5" fmla="*/ 0 w 2342573"/>
                <a:gd name="connsiteY5" fmla="*/ 2504470 h 2504470"/>
                <a:gd name="connsiteX6" fmla="*/ 0 w 2342573"/>
                <a:gd name="connsiteY6" fmla="*/ 14750 h 2504470"/>
                <a:gd name="connsiteX0" fmla="*/ 0 w 2342573"/>
                <a:gd name="connsiteY0" fmla="*/ 5225 h 2494945"/>
                <a:gd name="connsiteX1" fmla="*/ 1024475 w 2342573"/>
                <a:gd name="connsiteY1" fmla="*/ 0 h 2494945"/>
                <a:gd name="connsiteX2" fmla="*/ 1343309 w 2342573"/>
                <a:gd name="connsiteY2" fmla="*/ 793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5225 h 2494945"/>
                <a:gd name="connsiteX1" fmla="*/ 1024475 w 2342573"/>
                <a:gd name="connsiteY1" fmla="*/ 0 h 2494945"/>
                <a:gd name="connsiteX2" fmla="*/ 1352834 w 2342573"/>
                <a:gd name="connsiteY2" fmla="*/ 3141 h 2494945"/>
                <a:gd name="connsiteX3" fmla="*/ 2342573 w 2342573"/>
                <a:gd name="connsiteY3" fmla="*/ 5225 h 2494945"/>
                <a:gd name="connsiteX4" fmla="*/ 2342573 w 2342573"/>
                <a:gd name="connsiteY4" fmla="*/ 2494945 h 2494945"/>
                <a:gd name="connsiteX5" fmla="*/ 0 w 2342573"/>
                <a:gd name="connsiteY5" fmla="*/ 2494945 h 2494945"/>
                <a:gd name="connsiteX6" fmla="*/ 0 w 2342573"/>
                <a:gd name="connsiteY6" fmla="*/ 5225 h 2494945"/>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25434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4475 w 2342573"/>
                <a:gd name="connsiteY1" fmla="*/ 77787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5283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287683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29237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685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3304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2084 h 2491804"/>
                <a:gd name="connsiteX1" fmla="*/ 1038762 w 2342573"/>
                <a:gd name="connsiteY1" fmla="*/ 6349 h 2491804"/>
                <a:gd name="connsiteX2" fmla="*/ 1292384 w 2342573"/>
                <a:gd name="connsiteY2" fmla="*/ 0 h 2491804"/>
                <a:gd name="connsiteX3" fmla="*/ 2342573 w 2342573"/>
                <a:gd name="connsiteY3" fmla="*/ 2084 h 2491804"/>
                <a:gd name="connsiteX4" fmla="*/ 2342573 w 2342573"/>
                <a:gd name="connsiteY4" fmla="*/ 2491804 h 2491804"/>
                <a:gd name="connsiteX5" fmla="*/ 0 w 2342573"/>
                <a:gd name="connsiteY5" fmla="*/ 2491804 h 2491804"/>
                <a:gd name="connsiteX6" fmla="*/ 0 w 2342573"/>
                <a:gd name="connsiteY6" fmla="*/ 2084 h 2491804"/>
                <a:gd name="connsiteX0" fmla="*/ 0 w 2342573"/>
                <a:gd name="connsiteY0" fmla="*/ 11609 h 2501329"/>
                <a:gd name="connsiteX1" fmla="*/ 1038762 w 2342573"/>
                <a:gd name="connsiteY1" fmla="*/ 15874 h 2501329"/>
                <a:gd name="connsiteX2" fmla="*/ 1316197 w 2342573"/>
                <a:gd name="connsiteY2" fmla="*/ 0 h 2501329"/>
                <a:gd name="connsiteX3" fmla="*/ 2342573 w 2342573"/>
                <a:gd name="connsiteY3" fmla="*/ 11609 h 2501329"/>
                <a:gd name="connsiteX4" fmla="*/ 2342573 w 2342573"/>
                <a:gd name="connsiteY4" fmla="*/ 2501329 h 2501329"/>
                <a:gd name="connsiteX5" fmla="*/ 0 w 2342573"/>
                <a:gd name="connsiteY5" fmla="*/ 2501329 h 2501329"/>
                <a:gd name="connsiteX6" fmla="*/ 0 w 2342573"/>
                <a:gd name="connsiteY6" fmla="*/ 11609 h 2501329"/>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1038762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00585 w 2342573"/>
                <a:gd name="connsiteY1" fmla="*/ 4265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10122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54510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8935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3374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05109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1049497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497 h 2490217"/>
                <a:gd name="connsiteX1" fmla="*/ 947833 w 2342573"/>
                <a:gd name="connsiteY1" fmla="*/ 0 h 2490217"/>
                <a:gd name="connsiteX2" fmla="*/ 1320959 w 2342573"/>
                <a:gd name="connsiteY2" fmla="*/ 3176 h 2490217"/>
                <a:gd name="connsiteX3" fmla="*/ 2342573 w 2342573"/>
                <a:gd name="connsiteY3" fmla="*/ 497 h 2490217"/>
                <a:gd name="connsiteX4" fmla="*/ 2342573 w 2342573"/>
                <a:gd name="connsiteY4" fmla="*/ 2490217 h 2490217"/>
                <a:gd name="connsiteX5" fmla="*/ 0 w 2342573"/>
                <a:gd name="connsiteY5" fmla="*/ 2490217 h 2490217"/>
                <a:gd name="connsiteX6" fmla="*/ 0 w 2342573"/>
                <a:gd name="connsiteY6" fmla="*/ 497 h 2490217"/>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20959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65347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98633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330422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47836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98620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290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31958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3029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1119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846044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 name="connsiteX0" fmla="*/ 0 w 2342573"/>
                <a:gd name="connsiteY0" fmla="*/ 0 h 2489720"/>
                <a:gd name="connsiteX1" fmla="*/ 926945 w 2342573"/>
                <a:gd name="connsiteY1" fmla="*/ 2678 h 2489720"/>
                <a:gd name="connsiteX2" fmla="*/ 1419261 w 2342573"/>
                <a:gd name="connsiteY2" fmla="*/ 2679 h 2489720"/>
                <a:gd name="connsiteX3" fmla="*/ 2342573 w 2342573"/>
                <a:gd name="connsiteY3" fmla="*/ 0 h 2489720"/>
                <a:gd name="connsiteX4" fmla="*/ 2342573 w 2342573"/>
                <a:gd name="connsiteY4" fmla="*/ 2489720 h 2489720"/>
                <a:gd name="connsiteX5" fmla="*/ 0 w 2342573"/>
                <a:gd name="connsiteY5" fmla="*/ 2489720 h 2489720"/>
                <a:gd name="connsiteX6" fmla="*/ 0 w 2342573"/>
                <a:gd name="connsiteY6" fmla="*/ 0 h 248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573" h="2489720">
                  <a:moveTo>
                    <a:pt x="0" y="0"/>
                  </a:moveTo>
                  <a:lnTo>
                    <a:pt x="926945" y="2678"/>
                  </a:lnTo>
                  <a:cubicBezTo>
                    <a:pt x="959869" y="224181"/>
                    <a:pt x="1361244" y="268771"/>
                    <a:pt x="1419261" y="2679"/>
                  </a:cubicBezTo>
                  <a:lnTo>
                    <a:pt x="2342573" y="0"/>
                  </a:lnTo>
                  <a:lnTo>
                    <a:pt x="2342573" y="2489720"/>
                  </a:lnTo>
                  <a:lnTo>
                    <a:pt x="0" y="2489720"/>
                  </a:lnTo>
                  <a:lnTo>
                    <a:pt x="0" y="0"/>
                  </a:lnTo>
                  <a:close/>
                </a:path>
              </a:pathLst>
            </a:custGeom>
            <a:noFill/>
            <a:ln w="9525">
              <a:solidFill>
                <a:srgbClr val="415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3201" baseline="-25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椭圆 17"/>
            <p:cNvSpPr/>
            <p:nvPr/>
          </p:nvSpPr>
          <p:spPr>
            <a:xfrm>
              <a:off x="9656576" y="1800733"/>
              <a:ext cx="483664" cy="483664"/>
            </a:xfrm>
            <a:prstGeom prst="ellipse">
              <a:avLst/>
            </a:prstGeom>
            <a:solidFill>
              <a:srgbClr val="415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334"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TextBox 107"/>
            <p:cNvSpPr txBox="1"/>
            <p:nvPr/>
          </p:nvSpPr>
          <p:spPr>
            <a:xfrm>
              <a:off x="9554951" y="1822850"/>
              <a:ext cx="684854" cy="450711"/>
            </a:xfrm>
            <a:prstGeom prst="rect">
              <a:avLst/>
            </a:prstGeom>
            <a:noFill/>
          </p:spPr>
          <p:txBody>
            <a:bodyPr wrap="square" rtlCol="0">
              <a:spAutoFit/>
            </a:bodyPr>
            <a:lstStyle/>
            <a:p>
              <a:pPr algn="ctr" fontAlgn="ctr"/>
              <a:r>
                <a:rPr lang="en-US" sz="2134" u="none" dirty="0">
                  <a:solidFill>
                    <a:schemeClr val="bg1"/>
                  </a:solidFill>
                  <a:latin typeface="Huawei Sans" panose="020C0503030203020204" pitchFamily="34" charset="0"/>
                </a:rPr>
                <a:t>03</a:t>
              </a:r>
              <a:endParaRPr lang="en-US" altLang="zh-CN" sz="2134"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Text Box 14"/>
            <p:cNvSpPr txBox="1">
              <a:spLocks noChangeArrowheads="1"/>
            </p:cNvSpPr>
            <p:nvPr/>
          </p:nvSpPr>
          <p:spPr bwMode="auto">
            <a:xfrm>
              <a:off x="9051063" y="2679925"/>
              <a:ext cx="2437892" cy="230782"/>
            </a:xfrm>
            <a:prstGeom prst="rect">
              <a:avLst/>
            </a:prstGeom>
          </p:spPr>
          <p:txBody>
            <a:bodyPr wrap="square" lIns="0" tIns="0" rIns="0" bIns="0">
              <a:spAutoFit/>
            </a:bodyPr>
            <a:lstStyle>
              <a:defPPr>
                <a:defRPr lang="zh-CN"/>
              </a:defPPr>
              <a:lvl1pPr fontAlgn="auto">
                <a:spcBef>
                  <a:spcPts val="0"/>
                </a:spcBef>
                <a:spcAft>
                  <a:spcPts val="0"/>
                </a:spcAft>
                <a:defRPr sz="1600" kern="0">
                  <a:solidFill>
                    <a:srgbClr val="FF6600"/>
                  </a:solidFill>
                  <a:latin typeface="Arial" pitchFamily="34" charset="0"/>
                  <a:ea typeface="微软雅黑" pitchFamily="34" charset="-122"/>
                  <a:cs typeface="Arial" pitchFamily="34" charset="0"/>
                </a:defRPr>
              </a:lvl1pPr>
            </a:lstStyle>
            <a:p>
              <a:pPr fontAlgn="ctr"/>
              <a:r>
                <a:rPr lang="en-US" sz="1400" u="none" dirty="0">
                  <a:solidFill>
                    <a:srgbClr val="8FA1B4"/>
                  </a:solidFill>
                  <a:latin typeface="Huawei Sans" panose="020C0503030203020204" pitchFamily="34" charset="0"/>
                </a:rPr>
                <a:t>Weekly maintenance items</a:t>
              </a:r>
              <a:endParaRPr lang="en-US" altLang="zh-CN" sz="1400" dirty="0">
                <a:solidFill>
                  <a:srgbClr val="8FA1B4"/>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1" name="组合 921"/>
            <p:cNvGrpSpPr/>
            <p:nvPr/>
          </p:nvGrpSpPr>
          <p:grpSpPr>
            <a:xfrm>
              <a:off x="954287" y="3476046"/>
              <a:ext cx="467460" cy="457304"/>
              <a:chOff x="4131641" y="2997231"/>
              <a:chExt cx="149292" cy="146050"/>
            </a:xfrm>
          </p:grpSpPr>
          <p:sp>
            <p:nvSpPr>
              <p:cNvPr id="29" name="Freeform 235"/>
              <p:cNvSpPr>
                <a:spLocks/>
              </p:cNvSpPr>
              <p:nvPr/>
            </p:nvSpPr>
            <p:spPr bwMode="auto">
              <a:xfrm>
                <a:off x="4131641" y="3028981"/>
                <a:ext cx="114299" cy="114300"/>
              </a:xfrm>
              <a:custGeom>
                <a:avLst/>
                <a:gdLst/>
                <a:ahLst/>
                <a:cxnLst>
                  <a:cxn ang="0">
                    <a:pos x="55" y="0"/>
                  </a:cxn>
                  <a:cxn ang="0">
                    <a:pos x="0" y="0"/>
                  </a:cxn>
                  <a:cxn ang="0">
                    <a:pos x="0" y="72"/>
                  </a:cxn>
                  <a:cxn ang="0">
                    <a:pos x="72" y="72"/>
                  </a:cxn>
                  <a:cxn ang="0">
                    <a:pos x="72" y="16"/>
                  </a:cxn>
                </a:cxnLst>
                <a:rect l="0" t="0" r="r" b="b"/>
                <a:pathLst>
                  <a:path w="72" h="72">
                    <a:moveTo>
                      <a:pt x="55" y="0"/>
                    </a:moveTo>
                    <a:lnTo>
                      <a:pt x="0" y="0"/>
                    </a:lnTo>
                    <a:lnTo>
                      <a:pt x="0" y="72"/>
                    </a:lnTo>
                    <a:lnTo>
                      <a:pt x="72" y="72"/>
                    </a:lnTo>
                    <a:lnTo>
                      <a:pt x="72" y="16"/>
                    </a:lnTo>
                  </a:path>
                </a:pathLst>
              </a:custGeom>
              <a:noFill/>
              <a:ln w="28575">
                <a:solidFill>
                  <a:srgbClr val="15B0E8"/>
                </a:solidFill>
                <a:prstDash val="solid"/>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Line 236"/>
              <p:cNvSpPr>
                <a:spLocks noChangeShapeType="1"/>
              </p:cNvSpPr>
              <p:nvPr/>
            </p:nvSpPr>
            <p:spPr bwMode="auto">
              <a:xfrm>
                <a:off x="4279345" y="2997231"/>
                <a:ext cx="1588" cy="50800"/>
              </a:xfrm>
              <a:prstGeom prst="line">
                <a:avLst/>
              </a:prstGeom>
              <a:noFill/>
              <a:ln w="28575">
                <a:solidFill>
                  <a:srgbClr val="15B0E8"/>
                </a:solidFill>
                <a:prstDash val="solid"/>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Line 237"/>
              <p:cNvSpPr>
                <a:spLocks noChangeShapeType="1"/>
              </p:cNvSpPr>
              <p:nvPr/>
            </p:nvSpPr>
            <p:spPr bwMode="auto">
              <a:xfrm>
                <a:off x="4230132" y="2997231"/>
                <a:ext cx="49213" cy="1588"/>
              </a:xfrm>
              <a:prstGeom prst="line">
                <a:avLst/>
              </a:prstGeom>
              <a:noFill/>
              <a:ln w="28575">
                <a:solidFill>
                  <a:srgbClr val="15B0E8"/>
                </a:solidFill>
                <a:prstDash val="solid"/>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Line 238"/>
              <p:cNvSpPr>
                <a:spLocks noChangeShapeType="1"/>
              </p:cNvSpPr>
              <p:nvPr/>
            </p:nvSpPr>
            <p:spPr bwMode="auto">
              <a:xfrm flipV="1">
                <a:off x="4177676" y="2997231"/>
                <a:ext cx="98424" cy="100014"/>
              </a:xfrm>
              <a:prstGeom prst="line">
                <a:avLst/>
              </a:prstGeom>
              <a:noFill/>
              <a:ln w="28575">
                <a:solidFill>
                  <a:srgbClr val="15B0E8"/>
                </a:solidFill>
                <a:prstDash val="solid"/>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2" name="组合 78"/>
            <p:cNvGrpSpPr/>
            <p:nvPr/>
          </p:nvGrpSpPr>
          <p:grpSpPr>
            <a:xfrm>
              <a:off x="4722411" y="3098505"/>
              <a:ext cx="533527" cy="520698"/>
              <a:chOff x="13220798" y="2738634"/>
              <a:chExt cx="235051" cy="229399"/>
            </a:xfrm>
            <a:solidFill>
              <a:srgbClr val="20BA92"/>
            </a:solidFill>
          </p:grpSpPr>
          <p:sp>
            <p:nvSpPr>
              <p:cNvPr id="26" name="Freeform 809"/>
              <p:cNvSpPr>
                <a:spLocks/>
              </p:cNvSpPr>
              <p:nvPr/>
            </p:nvSpPr>
            <p:spPr bwMode="auto">
              <a:xfrm>
                <a:off x="13220798" y="2738634"/>
                <a:ext cx="235051" cy="151047"/>
              </a:xfrm>
              <a:custGeom>
                <a:avLst/>
                <a:gdLst/>
                <a:ahLst/>
                <a:cxnLst>
                  <a:cxn ang="0">
                    <a:pos x="159" y="177"/>
                  </a:cxn>
                  <a:cxn ang="0">
                    <a:pos x="252" y="176"/>
                  </a:cxn>
                  <a:cxn ang="0">
                    <a:pos x="271" y="166"/>
                  </a:cxn>
                  <a:cxn ang="0">
                    <a:pos x="280" y="147"/>
                  </a:cxn>
                  <a:cxn ang="0">
                    <a:pos x="280" y="133"/>
                  </a:cxn>
                  <a:cxn ang="0">
                    <a:pos x="271" y="116"/>
                  </a:cxn>
                  <a:cxn ang="0">
                    <a:pos x="253" y="105"/>
                  </a:cxn>
                  <a:cxn ang="0">
                    <a:pos x="242" y="97"/>
                  </a:cxn>
                  <a:cxn ang="0">
                    <a:pos x="249" y="71"/>
                  </a:cxn>
                  <a:cxn ang="0">
                    <a:pos x="244" y="46"/>
                  </a:cxn>
                  <a:cxn ang="0">
                    <a:pos x="222" y="19"/>
                  </a:cxn>
                  <a:cxn ang="0">
                    <a:pos x="189" y="10"/>
                  </a:cxn>
                  <a:cxn ang="0">
                    <a:pos x="161" y="16"/>
                  </a:cxn>
                  <a:cxn ang="0">
                    <a:pos x="136" y="39"/>
                  </a:cxn>
                  <a:cxn ang="0">
                    <a:pos x="127" y="30"/>
                  </a:cxn>
                  <a:cxn ang="0">
                    <a:pos x="108" y="25"/>
                  </a:cxn>
                  <a:cxn ang="0">
                    <a:pos x="95" y="27"/>
                  </a:cxn>
                  <a:cxn ang="0">
                    <a:pos x="80" y="39"/>
                  </a:cxn>
                  <a:cxn ang="0">
                    <a:pos x="73" y="57"/>
                  </a:cxn>
                  <a:cxn ang="0">
                    <a:pos x="67" y="61"/>
                  </a:cxn>
                  <a:cxn ang="0">
                    <a:pos x="34" y="71"/>
                  </a:cxn>
                  <a:cxn ang="0">
                    <a:pos x="14" y="97"/>
                  </a:cxn>
                  <a:cxn ang="0">
                    <a:pos x="9" y="119"/>
                  </a:cxn>
                  <a:cxn ang="0">
                    <a:pos x="19" y="151"/>
                  </a:cxn>
                  <a:cxn ang="0">
                    <a:pos x="42" y="171"/>
                  </a:cxn>
                  <a:cxn ang="0">
                    <a:pos x="66" y="177"/>
                  </a:cxn>
                  <a:cxn ang="0">
                    <a:pos x="59" y="187"/>
                  </a:cxn>
                  <a:cxn ang="0">
                    <a:pos x="36" y="179"/>
                  </a:cxn>
                  <a:cxn ang="0">
                    <a:pos x="9" y="155"/>
                  </a:cxn>
                  <a:cxn ang="0">
                    <a:pos x="0" y="119"/>
                  </a:cxn>
                  <a:cxn ang="0">
                    <a:pos x="4" y="94"/>
                  </a:cxn>
                  <a:cxn ang="0">
                    <a:pos x="28" y="64"/>
                  </a:cxn>
                  <a:cxn ang="0">
                    <a:pos x="66" y="52"/>
                  </a:cxn>
                  <a:cxn ang="0">
                    <a:pos x="70" y="38"/>
                  </a:cxn>
                  <a:cxn ang="0">
                    <a:pos x="86" y="22"/>
                  </a:cxn>
                  <a:cxn ang="0">
                    <a:pos x="108" y="16"/>
                  </a:cxn>
                  <a:cxn ang="0">
                    <a:pos x="122" y="17"/>
                  </a:cxn>
                  <a:cxn ang="0">
                    <a:pos x="134" y="25"/>
                  </a:cxn>
                  <a:cxn ang="0">
                    <a:pos x="174" y="2"/>
                  </a:cxn>
                  <a:cxn ang="0">
                    <a:pos x="203" y="2"/>
                  </a:cxn>
                  <a:cxn ang="0">
                    <a:pos x="238" y="21"/>
                  </a:cxn>
                  <a:cxn ang="0">
                    <a:pos x="257" y="57"/>
                  </a:cxn>
                  <a:cxn ang="0">
                    <a:pos x="258" y="83"/>
                  </a:cxn>
                  <a:cxn ang="0">
                    <a:pos x="261" y="97"/>
                  </a:cxn>
                  <a:cxn ang="0">
                    <a:pos x="280" y="111"/>
                  </a:cxn>
                  <a:cxn ang="0">
                    <a:pos x="289" y="132"/>
                  </a:cxn>
                  <a:cxn ang="0">
                    <a:pos x="289" y="149"/>
                  </a:cxn>
                  <a:cxn ang="0">
                    <a:pos x="277" y="172"/>
                  </a:cxn>
                  <a:cxn ang="0">
                    <a:pos x="255" y="185"/>
                  </a:cxn>
                </a:cxnLst>
                <a:rect l="0" t="0" r="r" b="b"/>
                <a:pathLst>
                  <a:path w="291" h="187">
                    <a:moveTo>
                      <a:pt x="246" y="187"/>
                    </a:moveTo>
                    <a:lnTo>
                      <a:pt x="159" y="187"/>
                    </a:lnTo>
                    <a:lnTo>
                      <a:pt x="159" y="177"/>
                    </a:lnTo>
                    <a:lnTo>
                      <a:pt x="246" y="177"/>
                    </a:lnTo>
                    <a:lnTo>
                      <a:pt x="246" y="177"/>
                    </a:lnTo>
                    <a:lnTo>
                      <a:pt x="252" y="176"/>
                    </a:lnTo>
                    <a:lnTo>
                      <a:pt x="260" y="174"/>
                    </a:lnTo>
                    <a:lnTo>
                      <a:pt x="266" y="171"/>
                    </a:lnTo>
                    <a:lnTo>
                      <a:pt x="271" y="166"/>
                    </a:lnTo>
                    <a:lnTo>
                      <a:pt x="275" y="161"/>
                    </a:lnTo>
                    <a:lnTo>
                      <a:pt x="278" y="155"/>
                    </a:lnTo>
                    <a:lnTo>
                      <a:pt x="280" y="147"/>
                    </a:lnTo>
                    <a:lnTo>
                      <a:pt x="282" y="141"/>
                    </a:lnTo>
                    <a:lnTo>
                      <a:pt x="282" y="141"/>
                    </a:lnTo>
                    <a:lnTo>
                      <a:pt x="280" y="133"/>
                    </a:lnTo>
                    <a:lnTo>
                      <a:pt x="278" y="127"/>
                    </a:lnTo>
                    <a:lnTo>
                      <a:pt x="275" y="121"/>
                    </a:lnTo>
                    <a:lnTo>
                      <a:pt x="271" y="116"/>
                    </a:lnTo>
                    <a:lnTo>
                      <a:pt x="266" y="111"/>
                    </a:lnTo>
                    <a:lnTo>
                      <a:pt x="260" y="108"/>
                    </a:lnTo>
                    <a:lnTo>
                      <a:pt x="253" y="105"/>
                    </a:lnTo>
                    <a:lnTo>
                      <a:pt x="247" y="105"/>
                    </a:lnTo>
                    <a:lnTo>
                      <a:pt x="239" y="104"/>
                    </a:lnTo>
                    <a:lnTo>
                      <a:pt x="242" y="97"/>
                    </a:lnTo>
                    <a:lnTo>
                      <a:pt x="242" y="97"/>
                    </a:lnTo>
                    <a:lnTo>
                      <a:pt x="247" y="85"/>
                    </a:lnTo>
                    <a:lnTo>
                      <a:pt x="249" y="71"/>
                    </a:lnTo>
                    <a:lnTo>
                      <a:pt x="249" y="71"/>
                    </a:lnTo>
                    <a:lnTo>
                      <a:pt x="249" y="58"/>
                    </a:lnTo>
                    <a:lnTo>
                      <a:pt x="244" y="46"/>
                    </a:lnTo>
                    <a:lnTo>
                      <a:pt x="239" y="36"/>
                    </a:lnTo>
                    <a:lnTo>
                      <a:pt x="232" y="27"/>
                    </a:lnTo>
                    <a:lnTo>
                      <a:pt x="222" y="19"/>
                    </a:lnTo>
                    <a:lnTo>
                      <a:pt x="213" y="14"/>
                    </a:lnTo>
                    <a:lnTo>
                      <a:pt x="200" y="11"/>
                    </a:lnTo>
                    <a:lnTo>
                      <a:pt x="189" y="10"/>
                    </a:lnTo>
                    <a:lnTo>
                      <a:pt x="189" y="10"/>
                    </a:lnTo>
                    <a:lnTo>
                      <a:pt x="174" y="11"/>
                    </a:lnTo>
                    <a:lnTo>
                      <a:pt x="161" y="16"/>
                    </a:lnTo>
                    <a:lnTo>
                      <a:pt x="149" y="24"/>
                    </a:lnTo>
                    <a:lnTo>
                      <a:pt x="139" y="35"/>
                    </a:lnTo>
                    <a:lnTo>
                      <a:pt x="136" y="39"/>
                    </a:lnTo>
                    <a:lnTo>
                      <a:pt x="133" y="35"/>
                    </a:lnTo>
                    <a:lnTo>
                      <a:pt x="133" y="35"/>
                    </a:lnTo>
                    <a:lnTo>
                      <a:pt x="127" y="30"/>
                    </a:lnTo>
                    <a:lnTo>
                      <a:pt x="120" y="27"/>
                    </a:lnTo>
                    <a:lnTo>
                      <a:pt x="114" y="25"/>
                    </a:lnTo>
                    <a:lnTo>
                      <a:pt x="108" y="25"/>
                    </a:lnTo>
                    <a:lnTo>
                      <a:pt x="108" y="25"/>
                    </a:lnTo>
                    <a:lnTo>
                      <a:pt x="102" y="25"/>
                    </a:lnTo>
                    <a:lnTo>
                      <a:pt x="95" y="27"/>
                    </a:lnTo>
                    <a:lnTo>
                      <a:pt x="89" y="30"/>
                    </a:lnTo>
                    <a:lnTo>
                      <a:pt x="84" y="35"/>
                    </a:lnTo>
                    <a:lnTo>
                      <a:pt x="80" y="39"/>
                    </a:lnTo>
                    <a:lnTo>
                      <a:pt x="76" y="44"/>
                    </a:lnTo>
                    <a:lnTo>
                      <a:pt x="75" y="50"/>
                    </a:lnTo>
                    <a:lnTo>
                      <a:pt x="73" y="57"/>
                    </a:lnTo>
                    <a:lnTo>
                      <a:pt x="73" y="61"/>
                    </a:lnTo>
                    <a:lnTo>
                      <a:pt x="67" y="61"/>
                    </a:lnTo>
                    <a:lnTo>
                      <a:pt x="67" y="61"/>
                    </a:lnTo>
                    <a:lnTo>
                      <a:pt x="55" y="63"/>
                    </a:lnTo>
                    <a:lnTo>
                      <a:pt x="44" y="66"/>
                    </a:lnTo>
                    <a:lnTo>
                      <a:pt x="34" y="71"/>
                    </a:lnTo>
                    <a:lnTo>
                      <a:pt x="26" y="78"/>
                    </a:lnTo>
                    <a:lnTo>
                      <a:pt x="19" y="86"/>
                    </a:lnTo>
                    <a:lnTo>
                      <a:pt x="14" y="97"/>
                    </a:lnTo>
                    <a:lnTo>
                      <a:pt x="11" y="108"/>
                    </a:lnTo>
                    <a:lnTo>
                      <a:pt x="9" y="119"/>
                    </a:lnTo>
                    <a:lnTo>
                      <a:pt x="9" y="119"/>
                    </a:lnTo>
                    <a:lnTo>
                      <a:pt x="11" y="130"/>
                    </a:lnTo>
                    <a:lnTo>
                      <a:pt x="14" y="141"/>
                    </a:lnTo>
                    <a:lnTo>
                      <a:pt x="19" y="151"/>
                    </a:lnTo>
                    <a:lnTo>
                      <a:pt x="25" y="160"/>
                    </a:lnTo>
                    <a:lnTo>
                      <a:pt x="33" y="166"/>
                    </a:lnTo>
                    <a:lnTo>
                      <a:pt x="42" y="171"/>
                    </a:lnTo>
                    <a:lnTo>
                      <a:pt x="53" y="176"/>
                    </a:lnTo>
                    <a:lnTo>
                      <a:pt x="64" y="177"/>
                    </a:lnTo>
                    <a:lnTo>
                      <a:pt x="66" y="177"/>
                    </a:lnTo>
                    <a:lnTo>
                      <a:pt x="130" y="177"/>
                    </a:lnTo>
                    <a:lnTo>
                      <a:pt x="130" y="187"/>
                    </a:lnTo>
                    <a:lnTo>
                      <a:pt x="59" y="187"/>
                    </a:lnTo>
                    <a:lnTo>
                      <a:pt x="59" y="187"/>
                    </a:lnTo>
                    <a:lnTo>
                      <a:pt x="47" y="183"/>
                    </a:lnTo>
                    <a:lnTo>
                      <a:pt x="36" y="179"/>
                    </a:lnTo>
                    <a:lnTo>
                      <a:pt x="26" y="172"/>
                    </a:lnTo>
                    <a:lnTo>
                      <a:pt x="17" y="165"/>
                    </a:lnTo>
                    <a:lnTo>
                      <a:pt x="9" y="155"/>
                    </a:lnTo>
                    <a:lnTo>
                      <a:pt x="4" y="144"/>
                    </a:lnTo>
                    <a:lnTo>
                      <a:pt x="1" y="132"/>
                    </a:lnTo>
                    <a:lnTo>
                      <a:pt x="0" y="119"/>
                    </a:lnTo>
                    <a:lnTo>
                      <a:pt x="0" y="119"/>
                    </a:lnTo>
                    <a:lnTo>
                      <a:pt x="1" y="105"/>
                    </a:lnTo>
                    <a:lnTo>
                      <a:pt x="4" y="94"/>
                    </a:lnTo>
                    <a:lnTo>
                      <a:pt x="11" y="82"/>
                    </a:lnTo>
                    <a:lnTo>
                      <a:pt x="19" y="72"/>
                    </a:lnTo>
                    <a:lnTo>
                      <a:pt x="28" y="64"/>
                    </a:lnTo>
                    <a:lnTo>
                      <a:pt x="39" y="58"/>
                    </a:lnTo>
                    <a:lnTo>
                      <a:pt x="51" y="53"/>
                    </a:lnTo>
                    <a:lnTo>
                      <a:pt x="66" y="52"/>
                    </a:lnTo>
                    <a:lnTo>
                      <a:pt x="66" y="52"/>
                    </a:lnTo>
                    <a:lnTo>
                      <a:pt x="67" y="44"/>
                    </a:lnTo>
                    <a:lnTo>
                      <a:pt x="70" y="38"/>
                    </a:lnTo>
                    <a:lnTo>
                      <a:pt x="75" y="31"/>
                    </a:lnTo>
                    <a:lnTo>
                      <a:pt x="80" y="25"/>
                    </a:lnTo>
                    <a:lnTo>
                      <a:pt x="86" y="22"/>
                    </a:lnTo>
                    <a:lnTo>
                      <a:pt x="92" y="19"/>
                    </a:lnTo>
                    <a:lnTo>
                      <a:pt x="100" y="16"/>
                    </a:lnTo>
                    <a:lnTo>
                      <a:pt x="108" y="16"/>
                    </a:lnTo>
                    <a:lnTo>
                      <a:pt x="108" y="16"/>
                    </a:lnTo>
                    <a:lnTo>
                      <a:pt x="116" y="16"/>
                    </a:lnTo>
                    <a:lnTo>
                      <a:pt x="122" y="17"/>
                    </a:lnTo>
                    <a:lnTo>
                      <a:pt x="128" y="21"/>
                    </a:lnTo>
                    <a:lnTo>
                      <a:pt x="134" y="25"/>
                    </a:lnTo>
                    <a:lnTo>
                      <a:pt x="134" y="25"/>
                    </a:lnTo>
                    <a:lnTo>
                      <a:pt x="145" y="14"/>
                    </a:lnTo>
                    <a:lnTo>
                      <a:pt x="159" y="6"/>
                    </a:lnTo>
                    <a:lnTo>
                      <a:pt x="174" y="2"/>
                    </a:lnTo>
                    <a:lnTo>
                      <a:pt x="189" y="0"/>
                    </a:lnTo>
                    <a:lnTo>
                      <a:pt x="189" y="0"/>
                    </a:lnTo>
                    <a:lnTo>
                      <a:pt x="203" y="2"/>
                    </a:lnTo>
                    <a:lnTo>
                      <a:pt x="216" y="5"/>
                    </a:lnTo>
                    <a:lnTo>
                      <a:pt x="228" y="11"/>
                    </a:lnTo>
                    <a:lnTo>
                      <a:pt x="238" y="21"/>
                    </a:lnTo>
                    <a:lnTo>
                      <a:pt x="247" y="31"/>
                    </a:lnTo>
                    <a:lnTo>
                      <a:pt x="253" y="42"/>
                    </a:lnTo>
                    <a:lnTo>
                      <a:pt x="257" y="57"/>
                    </a:lnTo>
                    <a:lnTo>
                      <a:pt x="258" y="71"/>
                    </a:lnTo>
                    <a:lnTo>
                      <a:pt x="258" y="71"/>
                    </a:lnTo>
                    <a:lnTo>
                      <a:pt x="258" y="83"/>
                    </a:lnTo>
                    <a:lnTo>
                      <a:pt x="253" y="96"/>
                    </a:lnTo>
                    <a:lnTo>
                      <a:pt x="253" y="96"/>
                    </a:lnTo>
                    <a:lnTo>
                      <a:pt x="261" y="97"/>
                    </a:lnTo>
                    <a:lnTo>
                      <a:pt x="269" y="102"/>
                    </a:lnTo>
                    <a:lnTo>
                      <a:pt x="275" y="105"/>
                    </a:lnTo>
                    <a:lnTo>
                      <a:pt x="280" y="111"/>
                    </a:lnTo>
                    <a:lnTo>
                      <a:pt x="285" y="118"/>
                    </a:lnTo>
                    <a:lnTo>
                      <a:pt x="288" y="125"/>
                    </a:lnTo>
                    <a:lnTo>
                      <a:pt x="289" y="132"/>
                    </a:lnTo>
                    <a:lnTo>
                      <a:pt x="291" y="141"/>
                    </a:lnTo>
                    <a:lnTo>
                      <a:pt x="291" y="141"/>
                    </a:lnTo>
                    <a:lnTo>
                      <a:pt x="289" y="149"/>
                    </a:lnTo>
                    <a:lnTo>
                      <a:pt x="286" y="158"/>
                    </a:lnTo>
                    <a:lnTo>
                      <a:pt x="283" y="166"/>
                    </a:lnTo>
                    <a:lnTo>
                      <a:pt x="277" y="172"/>
                    </a:lnTo>
                    <a:lnTo>
                      <a:pt x="271" y="179"/>
                    </a:lnTo>
                    <a:lnTo>
                      <a:pt x="263" y="182"/>
                    </a:lnTo>
                    <a:lnTo>
                      <a:pt x="255" y="185"/>
                    </a:lnTo>
                    <a:lnTo>
                      <a:pt x="246" y="187"/>
                    </a:lnTo>
                    <a:lnTo>
                      <a:pt x="246" y="187"/>
                    </a:lnTo>
                    <a:close/>
                  </a:path>
                </a:pathLst>
              </a:custGeom>
              <a:grpFill/>
              <a:ln w="9525">
                <a:solidFill>
                  <a:srgbClr val="8FA1B4"/>
                </a:solidFill>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Freeform 810"/>
              <p:cNvSpPr>
                <a:spLocks/>
              </p:cNvSpPr>
              <p:nvPr/>
            </p:nvSpPr>
            <p:spPr bwMode="auto">
              <a:xfrm>
                <a:off x="13299894" y="2923606"/>
                <a:ext cx="78349" cy="44427"/>
              </a:xfrm>
              <a:custGeom>
                <a:avLst/>
                <a:gdLst/>
                <a:ahLst/>
                <a:cxnLst>
                  <a:cxn ang="0">
                    <a:pos x="48" y="55"/>
                  </a:cxn>
                  <a:cxn ang="0">
                    <a:pos x="0" y="6"/>
                  </a:cxn>
                  <a:cxn ang="0">
                    <a:pos x="6" y="0"/>
                  </a:cxn>
                  <a:cxn ang="0">
                    <a:pos x="48" y="41"/>
                  </a:cxn>
                  <a:cxn ang="0">
                    <a:pos x="91" y="0"/>
                  </a:cxn>
                  <a:cxn ang="0">
                    <a:pos x="97" y="6"/>
                  </a:cxn>
                  <a:cxn ang="0">
                    <a:pos x="48" y="55"/>
                  </a:cxn>
                </a:cxnLst>
                <a:rect l="0" t="0" r="r" b="b"/>
                <a:pathLst>
                  <a:path w="97" h="55">
                    <a:moveTo>
                      <a:pt x="48" y="55"/>
                    </a:moveTo>
                    <a:lnTo>
                      <a:pt x="0" y="6"/>
                    </a:lnTo>
                    <a:lnTo>
                      <a:pt x="6" y="0"/>
                    </a:lnTo>
                    <a:lnTo>
                      <a:pt x="48" y="41"/>
                    </a:lnTo>
                    <a:lnTo>
                      <a:pt x="91" y="0"/>
                    </a:lnTo>
                    <a:lnTo>
                      <a:pt x="97" y="6"/>
                    </a:lnTo>
                    <a:lnTo>
                      <a:pt x="48" y="55"/>
                    </a:lnTo>
                    <a:close/>
                  </a:path>
                </a:pathLst>
              </a:custGeom>
              <a:grpFill/>
              <a:ln w="9525">
                <a:solidFill>
                  <a:srgbClr val="8FA1B4"/>
                </a:solidFill>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Rectangle 811"/>
              <p:cNvSpPr>
                <a:spLocks noChangeArrowheads="1"/>
              </p:cNvSpPr>
              <p:nvPr/>
            </p:nvSpPr>
            <p:spPr bwMode="auto">
              <a:xfrm>
                <a:off x="13339870" y="2814565"/>
                <a:ext cx="7268" cy="145393"/>
              </a:xfrm>
              <a:prstGeom prst="rect">
                <a:avLst/>
              </a:prstGeom>
              <a:grpFill/>
              <a:ln w="9525">
                <a:solidFill>
                  <a:srgbClr val="8FA1B4"/>
                </a:solidFill>
                <a:miter lim="800000"/>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3" name="组合 83"/>
            <p:cNvGrpSpPr/>
            <p:nvPr/>
          </p:nvGrpSpPr>
          <p:grpSpPr>
            <a:xfrm>
              <a:off x="8450137" y="2541630"/>
              <a:ext cx="482721" cy="453237"/>
              <a:chOff x="7172805" y="1419154"/>
              <a:chExt cx="482956" cy="453456"/>
            </a:xfrm>
            <a:solidFill>
              <a:srgbClr val="415463"/>
            </a:solidFill>
          </p:grpSpPr>
          <p:sp>
            <p:nvSpPr>
              <p:cNvPr id="24" name="Freeform 688"/>
              <p:cNvSpPr>
                <a:spLocks noEditPoints="1"/>
              </p:cNvSpPr>
              <p:nvPr/>
            </p:nvSpPr>
            <p:spPr bwMode="auto">
              <a:xfrm>
                <a:off x="7172805" y="1419154"/>
                <a:ext cx="482956" cy="199648"/>
              </a:xfrm>
              <a:custGeom>
                <a:avLst/>
                <a:gdLst/>
                <a:ahLst/>
                <a:cxnLst>
                  <a:cxn ang="0">
                    <a:pos x="149" y="105"/>
                  </a:cxn>
                  <a:cxn ang="0">
                    <a:pos x="187" y="68"/>
                  </a:cxn>
                  <a:cxn ang="0">
                    <a:pos x="158" y="49"/>
                  </a:cxn>
                  <a:cxn ang="0">
                    <a:pos x="124" y="42"/>
                  </a:cxn>
                  <a:cxn ang="0">
                    <a:pos x="110" y="42"/>
                  </a:cxn>
                  <a:cxn ang="0">
                    <a:pos x="83" y="52"/>
                  </a:cxn>
                  <a:cxn ang="0">
                    <a:pos x="61" y="68"/>
                  </a:cxn>
                  <a:cxn ang="0">
                    <a:pos x="44" y="89"/>
                  </a:cxn>
                  <a:cxn ang="0">
                    <a:pos x="36" y="105"/>
                  </a:cxn>
                  <a:cxn ang="0">
                    <a:pos x="2" y="89"/>
                  </a:cxn>
                  <a:cxn ang="0">
                    <a:pos x="10" y="71"/>
                  </a:cxn>
                  <a:cxn ang="0">
                    <a:pos x="35" y="39"/>
                  </a:cxn>
                  <a:cxn ang="0">
                    <a:pos x="66" y="17"/>
                  </a:cxn>
                  <a:cxn ang="0">
                    <a:pos x="104" y="5"/>
                  </a:cxn>
                  <a:cxn ang="0">
                    <a:pos x="124" y="3"/>
                  </a:cxn>
                  <a:cxn ang="0">
                    <a:pos x="149" y="6"/>
                  </a:cxn>
                  <a:cxn ang="0">
                    <a:pos x="173" y="13"/>
                  </a:cxn>
                  <a:cxn ang="0">
                    <a:pos x="195" y="25"/>
                  </a:cxn>
                  <a:cxn ang="0">
                    <a:pos x="213" y="39"/>
                  </a:cxn>
                  <a:cxn ang="0">
                    <a:pos x="254" y="105"/>
                  </a:cxn>
                  <a:cxn ang="0">
                    <a:pos x="248" y="99"/>
                  </a:cxn>
                  <a:cxn ang="0">
                    <a:pos x="215" y="49"/>
                  </a:cxn>
                  <a:cxn ang="0">
                    <a:pos x="212" y="47"/>
                  </a:cxn>
                  <a:cxn ang="0">
                    <a:pos x="193" y="32"/>
                  </a:cxn>
                  <a:cxn ang="0">
                    <a:pos x="171" y="19"/>
                  </a:cxn>
                  <a:cxn ang="0">
                    <a:pos x="149" y="13"/>
                  </a:cxn>
                  <a:cxn ang="0">
                    <a:pos x="124" y="10"/>
                  </a:cxn>
                  <a:cxn ang="0">
                    <a:pos x="105" y="11"/>
                  </a:cxn>
                  <a:cxn ang="0">
                    <a:pos x="71" y="22"/>
                  </a:cxn>
                  <a:cxn ang="0">
                    <a:pos x="41" y="42"/>
                  </a:cxn>
                  <a:cxn ang="0">
                    <a:pos x="18" y="71"/>
                  </a:cxn>
                  <a:cxn ang="0">
                    <a:pos x="33" y="97"/>
                  </a:cxn>
                  <a:cxn ang="0">
                    <a:pos x="39" y="83"/>
                  </a:cxn>
                  <a:cxn ang="0">
                    <a:pos x="58" y="61"/>
                  </a:cxn>
                  <a:cxn ang="0">
                    <a:pos x="82" y="46"/>
                  </a:cxn>
                  <a:cxn ang="0">
                    <a:pos x="110" y="36"/>
                  </a:cxn>
                  <a:cxn ang="0">
                    <a:pos x="124" y="36"/>
                  </a:cxn>
                  <a:cxn ang="0">
                    <a:pos x="143" y="38"/>
                  </a:cxn>
                  <a:cxn ang="0">
                    <a:pos x="162" y="44"/>
                  </a:cxn>
                  <a:cxn ang="0">
                    <a:pos x="179" y="52"/>
                  </a:cxn>
                  <a:cxn ang="0">
                    <a:pos x="195" y="64"/>
                  </a:cxn>
                  <a:cxn ang="0">
                    <a:pos x="163" y="99"/>
                  </a:cxn>
                </a:cxnLst>
                <a:rect l="0" t="0" r="r" b="b"/>
                <a:pathLst>
                  <a:path w="254" h="105">
                    <a:moveTo>
                      <a:pt x="254" y="105"/>
                    </a:moveTo>
                    <a:lnTo>
                      <a:pt x="149" y="105"/>
                    </a:lnTo>
                    <a:lnTo>
                      <a:pt x="187" y="68"/>
                    </a:lnTo>
                    <a:lnTo>
                      <a:pt x="187" y="68"/>
                    </a:lnTo>
                    <a:lnTo>
                      <a:pt x="173" y="57"/>
                    </a:lnTo>
                    <a:lnTo>
                      <a:pt x="158" y="49"/>
                    </a:lnTo>
                    <a:lnTo>
                      <a:pt x="141" y="44"/>
                    </a:lnTo>
                    <a:lnTo>
                      <a:pt x="124" y="42"/>
                    </a:lnTo>
                    <a:lnTo>
                      <a:pt x="124" y="42"/>
                    </a:lnTo>
                    <a:lnTo>
                      <a:pt x="110" y="42"/>
                    </a:lnTo>
                    <a:lnTo>
                      <a:pt x="96" y="47"/>
                    </a:lnTo>
                    <a:lnTo>
                      <a:pt x="83" y="52"/>
                    </a:lnTo>
                    <a:lnTo>
                      <a:pt x="71" y="58"/>
                    </a:lnTo>
                    <a:lnTo>
                      <a:pt x="61" y="68"/>
                    </a:lnTo>
                    <a:lnTo>
                      <a:pt x="52" y="77"/>
                    </a:lnTo>
                    <a:lnTo>
                      <a:pt x="44" y="89"/>
                    </a:lnTo>
                    <a:lnTo>
                      <a:pt x="38" y="102"/>
                    </a:lnTo>
                    <a:lnTo>
                      <a:pt x="36" y="105"/>
                    </a:lnTo>
                    <a:lnTo>
                      <a:pt x="0" y="91"/>
                    </a:lnTo>
                    <a:lnTo>
                      <a:pt x="2" y="89"/>
                    </a:lnTo>
                    <a:lnTo>
                      <a:pt x="2" y="89"/>
                    </a:lnTo>
                    <a:lnTo>
                      <a:pt x="10" y="71"/>
                    </a:lnTo>
                    <a:lnTo>
                      <a:pt x="21" y="53"/>
                    </a:lnTo>
                    <a:lnTo>
                      <a:pt x="35" y="39"/>
                    </a:lnTo>
                    <a:lnTo>
                      <a:pt x="50" y="27"/>
                    </a:lnTo>
                    <a:lnTo>
                      <a:pt x="66" y="17"/>
                    </a:lnTo>
                    <a:lnTo>
                      <a:pt x="85" y="10"/>
                    </a:lnTo>
                    <a:lnTo>
                      <a:pt x="104" y="5"/>
                    </a:lnTo>
                    <a:lnTo>
                      <a:pt x="124" y="3"/>
                    </a:lnTo>
                    <a:lnTo>
                      <a:pt x="124" y="3"/>
                    </a:lnTo>
                    <a:lnTo>
                      <a:pt x="137" y="5"/>
                    </a:lnTo>
                    <a:lnTo>
                      <a:pt x="149" y="6"/>
                    </a:lnTo>
                    <a:lnTo>
                      <a:pt x="162" y="10"/>
                    </a:lnTo>
                    <a:lnTo>
                      <a:pt x="173" y="13"/>
                    </a:lnTo>
                    <a:lnTo>
                      <a:pt x="184" y="19"/>
                    </a:lnTo>
                    <a:lnTo>
                      <a:pt x="195" y="25"/>
                    </a:lnTo>
                    <a:lnTo>
                      <a:pt x="204" y="32"/>
                    </a:lnTo>
                    <a:lnTo>
                      <a:pt x="213" y="39"/>
                    </a:lnTo>
                    <a:lnTo>
                      <a:pt x="254" y="0"/>
                    </a:lnTo>
                    <a:lnTo>
                      <a:pt x="254" y="105"/>
                    </a:lnTo>
                    <a:close/>
                    <a:moveTo>
                      <a:pt x="163" y="99"/>
                    </a:moveTo>
                    <a:lnTo>
                      <a:pt x="248" y="99"/>
                    </a:lnTo>
                    <a:lnTo>
                      <a:pt x="248" y="14"/>
                    </a:lnTo>
                    <a:lnTo>
                      <a:pt x="215" y="49"/>
                    </a:lnTo>
                    <a:lnTo>
                      <a:pt x="212" y="47"/>
                    </a:lnTo>
                    <a:lnTo>
                      <a:pt x="212" y="47"/>
                    </a:lnTo>
                    <a:lnTo>
                      <a:pt x="202" y="38"/>
                    </a:lnTo>
                    <a:lnTo>
                      <a:pt x="193" y="32"/>
                    </a:lnTo>
                    <a:lnTo>
                      <a:pt x="182" y="25"/>
                    </a:lnTo>
                    <a:lnTo>
                      <a:pt x="171" y="19"/>
                    </a:lnTo>
                    <a:lnTo>
                      <a:pt x="160" y="16"/>
                    </a:lnTo>
                    <a:lnTo>
                      <a:pt x="149" y="13"/>
                    </a:lnTo>
                    <a:lnTo>
                      <a:pt x="137" y="11"/>
                    </a:lnTo>
                    <a:lnTo>
                      <a:pt x="124" y="10"/>
                    </a:lnTo>
                    <a:lnTo>
                      <a:pt x="124" y="10"/>
                    </a:lnTo>
                    <a:lnTo>
                      <a:pt x="105" y="11"/>
                    </a:lnTo>
                    <a:lnTo>
                      <a:pt x="88" y="16"/>
                    </a:lnTo>
                    <a:lnTo>
                      <a:pt x="71" y="22"/>
                    </a:lnTo>
                    <a:lnTo>
                      <a:pt x="55" y="32"/>
                    </a:lnTo>
                    <a:lnTo>
                      <a:pt x="41" y="42"/>
                    </a:lnTo>
                    <a:lnTo>
                      <a:pt x="27" y="57"/>
                    </a:lnTo>
                    <a:lnTo>
                      <a:pt x="18" y="71"/>
                    </a:lnTo>
                    <a:lnTo>
                      <a:pt x="8" y="88"/>
                    </a:lnTo>
                    <a:lnTo>
                      <a:pt x="33" y="97"/>
                    </a:lnTo>
                    <a:lnTo>
                      <a:pt x="33" y="97"/>
                    </a:lnTo>
                    <a:lnTo>
                      <a:pt x="39" y="83"/>
                    </a:lnTo>
                    <a:lnTo>
                      <a:pt x="47" y="72"/>
                    </a:lnTo>
                    <a:lnTo>
                      <a:pt x="58" y="61"/>
                    </a:lnTo>
                    <a:lnTo>
                      <a:pt x="69" y="52"/>
                    </a:lnTo>
                    <a:lnTo>
                      <a:pt x="82" y="46"/>
                    </a:lnTo>
                    <a:lnTo>
                      <a:pt x="96" y="41"/>
                    </a:lnTo>
                    <a:lnTo>
                      <a:pt x="110" y="36"/>
                    </a:lnTo>
                    <a:lnTo>
                      <a:pt x="124" y="36"/>
                    </a:lnTo>
                    <a:lnTo>
                      <a:pt x="124" y="36"/>
                    </a:lnTo>
                    <a:lnTo>
                      <a:pt x="133" y="36"/>
                    </a:lnTo>
                    <a:lnTo>
                      <a:pt x="143" y="38"/>
                    </a:lnTo>
                    <a:lnTo>
                      <a:pt x="152" y="39"/>
                    </a:lnTo>
                    <a:lnTo>
                      <a:pt x="162" y="44"/>
                    </a:lnTo>
                    <a:lnTo>
                      <a:pt x="171" y="47"/>
                    </a:lnTo>
                    <a:lnTo>
                      <a:pt x="179" y="52"/>
                    </a:lnTo>
                    <a:lnTo>
                      <a:pt x="187" y="58"/>
                    </a:lnTo>
                    <a:lnTo>
                      <a:pt x="195" y="64"/>
                    </a:lnTo>
                    <a:lnTo>
                      <a:pt x="196" y="68"/>
                    </a:lnTo>
                    <a:lnTo>
                      <a:pt x="163" y="99"/>
                    </a:lnTo>
                    <a:close/>
                  </a:path>
                </a:pathLst>
              </a:custGeom>
              <a:grpFill/>
              <a:ln w="3175">
                <a:solidFill>
                  <a:srgbClr val="415463"/>
                </a:solidFill>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Freeform 688"/>
              <p:cNvSpPr>
                <a:spLocks noEditPoints="1"/>
              </p:cNvSpPr>
              <p:nvPr/>
            </p:nvSpPr>
            <p:spPr bwMode="auto">
              <a:xfrm flipH="1" flipV="1">
                <a:off x="7172805" y="1672962"/>
                <a:ext cx="482956" cy="199648"/>
              </a:xfrm>
              <a:custGeom>
                <a:avLst/>
                <a:gdLst/>
                <a:ahLst/>
                <a:cxnLst>
                  <a:cxn ang="0">
                    <a:pos x="149" y="105"/>
                  </a:cxn>
                  <a:cxn ang="0">
                    <a:pos x="187" y="68"/>
                  </a:cxn>
                  <a:cxn ang="0">
                    <a:pos x="158" y="49"/>
                  </a:cxn>
                  <a:cxn ang="0">
                    <a:pos x="124" y="42"/>
                  </a:cxn>
                  <a:cxn ang="0">
                    <a:pos x="110" y="42"/>
                  </a:cxn>
                  <a:cxn ang="0">
                    <a:pos x="83" y="52"/>
                  </a:cxn>
                  <a:cxn ang="0">
                    <a:pos x="61" y="68"/>
                  </a:cxn>
                  <a:cxn ang="0">
                    <a:pos x="44" y="89"/>
                  </a:cxn>
                  <a:cxn ang="0">
                    <a:pos x="36" y="105"/>
                  </a:cxn>
                  <a:cxn ang="0">
                    <a:pos x="2" y="89"/>
                  </a:cxn>
                  <a:cxn ang="0">
                    <a:pos x="10" y="71"/>
                  </a:cxn>
                  <a:cxn ang="0">
                    <a:pos x="35" y="39"/>
                  </a:cxn>
                  <a:cxn ang="0">
                    <a:pos x="66" y="17"/>
                  </a:cxn>
                  <a:cxn ang="0">
                    <a:pos x="104" y="5"/>
                  </a:cxn>
                  <a:cxn ang="0">
                    <a:pos x="124" y="3"/>
                  </a:cxn>
                  <a:cxn ang="0">
                    <a:pos x="149" y="6"/>
                  </a:cxn>
                  <a:cxn ang="0">
                    <a:pos x="173" y="13"/>
                  </a:cxn>
                  <a:cxn ang="0">
                    <a:pos x="195" y="25"/>
                  </a:cxn>
                  <a:cxn ang="0">
                    <a:pos x="213" y="39"/>
                  </a:cxn>
                  <a:cxn ang="0">
                    <a:pos x="254" y="105"/>
                  </a:cxn>
                  <a:cxn ang="0">
                    <a:pos x="248" y="99"/>
                  </a:cxn>
                  <a:cxn ang="0">
                    <a:pos x="215" y="49"/>
                  </a:cxn>
                  <a:cxn ang="0">
                    <a:pos x="212" y="47"/>
                  </a:cxn>
                  <a:cxn ang="0">
                    <a:pos x="193" y="32"/>
                  </a:cxn>
                  <a:cxn ang="0">
                    <a:pos x="171" y="19"/>
                  </a:cxn>
                  <a:cxn ang="0">
                    <a:pos x="149" y="13"/>
                  </a:cxn>
                  <a:cxn ang="0">
                    <a:pos x="124" y="10"/>
                  </a:cxn>
                  <a:cxn ang="0">
                    <a:pos x="105" y="11"/>
                  </a:cxn>
                  <a:cxn ang="0">
                    <a:pos x="71" y="22"/>
                  </a:cxn>
                  <a:cxn ang="0">
                    <a:pos x="41" y="42"/>
                  </a:cxn>
                  <a:cxn ang="0">
                    <a:pos x="18" y="71"/>
                  </a:cxn>
                  <a:cxn ang="0">
                    <a:pos x="33" y="97"/>
                  </a:cxn>
                  <a:cxn ang="0">
                    <a:pos x="39" y="83"/>
                  </a:cxn>
                  <a:cxn ang="0">
                    <a:pos x="58" y="61"/>
                  </a:cxn>
                  <a:cxn ang="0">
                    <a:pos x="82" y="46"/>
                  </a:cxn>
                  <a:cxn ang="0">
                    <a:pos x="110" y="36"/>
                  </a:cxn>
                  <a:cxn ang="0">
                    <a:pos x="124" y="36"/>
                  </a:cxn>
                  <a:cxn ang="0">
                    <a:pos x="143" y="38"/>
                  </a:cxn>
                  <a:cxn ang="0">
                    <a:pos x="162" y="44"/>
                  </a:cxn>
                  <a:cxn ang="0">
                    <a:pos x="179" y="52"/>
                  </a:cxn>
                  <a:cxn ang="0">
                    <a:pos x="195" y="64"/>
                  </a:cxn>
                  <a:cxn ang="0">
                    <a:pos x="163" y="99"/>
                  </a:cxn>
                </a:cxnLst>
                <a:rect l="0" t="0" r="r" b="b"/>
                <a:pathLst>
                  <a:path w="254" h="105">
                    <a:moveTo>
                      <a:pt x="254" y="105"/>
                    </a:moveTo>
                    <a:lnTo>
                      <a:pt x="149" y="105"/>
                    </a:lnTo>
                    <a:lnTo>
                      <a:pt x="187" y="68"/>
                    </a:lnTo>
                    <a:lnTo>
                      <a:pt x="187" y="68"/>
                    </a:lnTo>
                    <a:lnTo>
                      <a:pt x="173" y="57"/>
                    </a:lnTo>
                    <a:lnTo>
                      <a:pt x="158" y="49"/>
                    </a:lnTo>
                    <a:lnTo>
                      <a:pt x="141" y="44"/>
                    </a:lnTo>
                    <a:lnTo>
                      <a:pt x="124" y="42"/>
                    </a:lnTo>
                    <a:lnTo>
                      <a:pt x="124" y="42"/>
                    </a:lnTo>
                    <a:lnTo>
                      <a:pt x="110" y="42"/>
                    </a:lnTo>
                    <a:lnTo>
                      <a:pt x="96" y="47"/>
                    </a:lnTo>
                    <a:lnTo>
                      <a:pt x="83" y="52"/>
                    </a:lnTo>
                    <a:lnTo>
                      <a:pt x="71" y="58"/>
                    </a:lnTo>
                    <a:lnTo>
                      <a:pt x="61" y="68"/>
                    </a:lnTo>
                    <a:lnTo>
                      <a:pt x="52" y="77"/>
                    </a:lnTo>
                    <a:lnTo>
                      <a:pt x="44" y="89"/>
                    </a:lnTo>
                    <a:lnTo>
                      <a:pt x="38" y="102"/>
                    </a:lnTo>
                    <a:lnTo>
                      <a:pt x="36" y="105"/>
                    </a:lnTo>
                    <a:lnTo>
                      <a:pt x="0" y="91"/>
                    </a:lnTo>
                    <a:lnTo>
                      <a:pt x="2" y="89"/>
                    </a:lnTo>
                    <a:lnTo>
                      <a:pt x="2" y="89"/>
                    </a:lnTo>
                    <a:lnTo>
                      <a:pt x="10" y="71"/>
                    </a:lnTo>
                    <a:lnTo>
                      <a:pt x="21" y="53"/>
                    </a:lnTo>
                    <a:lnTo>
                      <a:pt x="35" y="39"/>
                    </a:lnTo>
                    <a:lnTo>
                      <a:pt x="50" y="27"/>
                    </a:lnTo>
                    <a:lnTo>
                      <a:pt x="66" y="17"/>
                    </a:lnTo>
                    <a:lnTo>
                      <a:pt x="85" y="10"/>
                    </a:lnTo>
                    <a:lnTo>
                      <a:pt x="104" y="5"/>
                    </a:lnTo>
                    <a:lnTo>
                      <a:pt x="124" y="3"/>
                    </a:lnTo>
                    <a:lnTo>
                      <a:pt x="124" y="3"/>
                    </a:lnTo>
                    <a:lnTo>
                      <a:pt x="137" y="5"/>
                    </a:lnTo>
                    <a:lnTo>
                      <a:pt x="149" y="6"/>
                    </a:lnTo>
                    <a:lnTo>
                      <a:pt x="162" y="10"/>
                    </a:lnTo>
                    <a:lnTo>
                      <a:pt x="173" y="13"/>
                    </a:lnTo>
                    <a:lnTo>
                      <a:pt x="184" y="19"/>
                    </a:lnTo>
                    <a:lnTo>
                      <a:pt x="195" y="25"/>
                    </a:lnTo>
                    <a:lnTo>
                      <a:pt x="204" y="32"/>
                    </a:lnTo>
                    <a:lnTo>
                      <a:pt x="213" y="39"/>
                    </a:lnTo>
                    <a:lnTo>
                      <a:pt x="254" y="0"/>
                    </a:lnTo>
                    <a:lnTo>
                      <a:pt x="254" y="105"/>
                    </a:lnTo>
                    <a:close/>
                    <a:moveTo>
                      <a:pt x="163" y="99"/>
                    </a:moveTo>
                    <a:lnTo>
                      <a:pt x="248" y="99"/>
                    </a:lnTo>
                    <a:lnTo>
                      <a:pt x="248" y="14"/>
                    </a:lnTo>
                    <a:lnTo>
                      <a:pt x="215" y="49"/>
                    </a:lnTo>
                    <a:lnTo>
                      <a:pt x="212" y="47"/>
                    </a:lnTo>
                    <a:lnTo>
                      <a:pt x="212" y="47"/>
                    </a:lnTo>
                    <a:lnTo>
                      <a:pt x="202" y="38"/>
                    </a:lnTo>
                    <a:lnTo>
                      <a:pt x="193" y="32"/>
                    </a:lnTo>
                    <a:lnTo>
                      <a:pt x="182" y="25"/>
                    </a:lnTo>
                    <a:lnTo>
                      <a:pt x="171" y="19"/>
                    </a:lnTo>
                    <a:lnTo>
                      <a:pt x="160" y="16"/>
                    </a:lnTo>
                    <a:lnTo>
                      <a:pt x="149" y="13"/>
                    </a:lnTo>
                    <a:lnTo>
                      <a:pt x="137" y="11"/>
                    </a:lnTo>
                    <a:lnTo>
                      <a:pt x="124" y="10"/>
                    </a:lnTo>
                    <a:lnTo>
                      <a:pt x="124" y="10"/>
                    </a:lnTo>
                    <a:lnTo>
                      <a:pt x="105" y="11"/>
                    </a:lnTo>
                    <a:lnTo>
                      <a:pt x="88" y="16"/>
                    </a:lnTo>
                    <a:lnTo>
                      <a:pt x="71" y="22"/>
                    </a:lnTo>
                    <a:lnTo>
                      <a:pt x="55" y="32"/>
                    </a:lnTo>
                    <a:lnTo>
                      <a:pt x="41" y="42"/>
                    </a:lnTo>
                    <a:lnTo>
                      <a:pt x="27" y="57"/>
                    </a:lnTo>
                    <a:lnTo>
                      <a:pt x="18" y="71"/>
                    </a:lnTo>
                    <a:lnTo>
                      <a:pt x="8" y="88"/>
                    </a:lnTo>
                    <a:lnTo>
                      <a:pt x="33" y="97"/>
                    </a:lnTo>
                    <a:lnTo>
                      <a:pt x="33" y="97"/>
                    </a:lnTo>
                    <a:lnTo>
                      <a:pt x="39" y="83"/>
                    </a:lnTo>
                    <a:lnTo>
                      <a:pt x="47" y="72"/>
                    </a:lnTo>
                    <a:lnTo>
                      <a:pt x="58" y="61"/>
                    </a:lnTo>
                    <a:lnTo>
                      <a:pt x="69" y="52"/>
                    </a:lnTo>
                    <a:lnTo>
                      <a:pt x="82" y="46"/>
                    </a:lnTo>
                    <a:lnTo>
                      <a:pt x="96" y="41"/>
                    </a:lnTo>
                    <a:lnTo>
                      <a:pt x="110" y="36"/>
                    </a:lnTo>
                    <a:lnTo>
                      <a:pt x="124" y="36"/>
                    </a:lnTo>
                    <a:lnTo>
                      <a:pt x="124" y="36"/>
                    </a:lnTo>
                    <a:lnTo>
                      <a:pt x="133" y="36"/>
                    </a:lnTo>
                    <a:lnTo>
                      <a:pt x="143" y="38"/>
                    </a:lnTo>
                    <a:lnTo>
                      <a:pt x="152" y="39"/>
                    </a:lnTo>
                    <a:lnTo>
                      <a:pt x="162" y="44"/>
                    </a:lnTo>
                    <a:lnTo>
                      <a:pt x="171" y="47"/>
                    </a:lnTo>
                    <a:lnTo>
                      <a:pt x="179" y="52"/>
                    </a:lnTo>
                    <a:lnTo>
                      <a:pt x="187" y="58"/>
                    </a:lnTo>
                    <a:lnTo>
                      <a:pt x="195" y="64"/>
                    </a:lnTo>
                    <a:lnTo>
                      <a:pt x="196" y="68"/>
                    </a:lnTo>
                    <a:lnTo>
                      <a:pt x="163" y="99"/>
                    </a:lnTo>
                    <a:close/>
                  </a:path>
                </a:pathLst>
              </a:custGeom>
              <a:grpFill/>
              <a:ln w="3175">
                <a:solidFill>
                  <a:srgbClr val="415463"/>
                </a:solidFill>
                <a:round/>
                <a:headEnd/>
                <a:tailEnd/>
              </a:ln>
            </p:spPr>
            <p:txBody>
              <a:bodyPr vert="horz" wrap="square" lIns="121948" tIns="60974" rIns="121948" bIns="60974" numCol="1" anchor="t" anchorCtr="0" compatLnSpc="1">
                <a:prstTxWarp prst="textNoShape">
                  <a:avLst/>
                </a:prstTxWarp>
              </a:bodyPr>
              <a:lstStyle/>
              <a:p>
                <a:pPr fontAlgn="ctr"/>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33" name="TextBox 16"/>
          <p:cNvSpPr txBox="1"/>
          <p:nvPr/>
        </p:nvSpPr>
        <p:spPr bwMode="auto">
          <a:xfrm>
            <a:off x="8239611" y="3279140"/>
            <a:ext cx="2936975" cy="1477328"/>
          </a:xfrm>
          <a:prstGeom prst="rect">
            <a:avLst/>
          </a:prstGeom>
          <a:noFill/>
        </p:spPr>
        <p:txBody>
          <a:bodyPr wrap="square" rtlCol="0">
            <a:spAutoFit/>
          </a:bodyPr>
          <a:lstStyle/>
          <a:p>
            <a:pPr marL="266700" indent="-266700" fontAlgn="ctr">
              <a:lnSpc>
                <a:spcPct val="150000"/>
              </a:lnSpc>
              <a:buFont typeface="Wingdings" panose="05000000000000000000" pitchFamily="2" charset="2"/>
              <a:buChar char="p"/>
            </a:pPr>
            <a:r>
              <a:rPr lang="en-US" sz="1200" u="none" dirty="0">
                <a:latin typeface="Huawei Sans" panose="020C0503030203020204" pitchFamily="34" charset="0"/>
              </a:rPr>
              <a:t>Inspecting storage devices</a:t>
            </a:r>
          </a:p>
          <a:p>
            <a:pPr marL="266700" indent="-266700" fontAlgn="ctr">
              <a:lnSpc>
                <a:spcPct val="150000"/>
              </a:lnSpc>
              <a:buFont typeface="Wingdings" panose="05000000000000000000" pitchFamily="2" charset="2"/>
              <a:buChar char="p"/>
            </a:pPr>
            <a:r>
              <a:rPr lang="en-US" sz="1200" u="none" dirty="0">
                <a:latin typeface="Huawei Sans" panose="020C0503030203020204" pitchFamily="34" charset="0"/>
              </a:rPr>
              <a:t>Checking the equipment room environment</a:t>
            </a:r>
          </a:p>
          <a:p>
            <a:pPr marL="266700" indent="-266700" fontAlgn="ctr">
              <a:lnSpc>
                <a:spcPct val="150000"/>
              </a:lnSpc>
              <a:buFont typeface="Wingdings" panose="05000000000000000000" pitchFamily="2" charset="2"/>
              <a:buChar char="p"/>
            </a:pPr>
            <a:r>
              <a:rPr lang="en-US" sz="1200" u="none" dirty="0">
                <a:latin typeface="Huawei Sans" panose="020C0503030203020204" pitchFamily="34" charset="0"/>
              </a:rPr>
              <a:t>Checking the internal environment of racks</a:t>
            </a:r>
          </a:p>
        </p:txBody>
      </p:sp>
    </p:spTree>
    <p:extLst>
      <p:ext uri="{BB962C8B-B14F-4D97-AF65-F5344CB8AC3E}">
        <p14:creationId xmlns:p14="http://schemas.microsoft.com/office/powerpoint/2010/main" val="321610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Quick Maintenance Process</a:t>
            </a:r>
          </a:p>
        </p:txBody>
      </p:sp>
      <p:grpSp>
        <p:nvGrpSpPr>
          <p:cNvPr id="3" name="组合 2"/>
          <p:cNvGrpSpPr/>
          <p:nvPr/>
        </p:nvGrpSpPr>
        <p:grpSpPr>
          <a:xfrm>
            <a:off x="1215189" y="964858"/>
            <a:ext cx="9511748" cy="5176917"/>
            <a:chOff x="1711083" y="1210175"/>
            <a:chExt cx="9511748" cy="5176917"/>
          </a:xfrm>
        </p:grpSpPr>
        <p:grpSp>
          <p:nvGrpSpPr>
            <p:cNvPr id="4" name="组合 3"/>
            <p:cNvGrpSpPr/>
            <p:nvPr/>
          </p:nvGrpSpPr>
          <p:grpSpPr>
            <a:xfrm>
              <a:off x="1711083" y="1210175"/>
              <a:ext cx="2875958" cy="5176917"/>
              <a:chOff x="1711083" y="1210175"/>
              <a:chExt cx="2875958" cy="5176917"/>
            </a:xfrm>
          </p:grpSpPr>
          <p:sp>
            <p:nvSpPr>
              <p:cNvPr id="13" name="流程图: 终止 12"/>
              <p:cNvSpPr/>
              <p:nvPr/>
            </p:nvSpPr>
            <p:spPr>
              <a:xfrm>
                <a:off x="2325366" y="1210175"/>
                <a:ext cx="1400176" cy="292893"/>
              </a:xfrm>
              <a:prstGeom prst="flowChartTermina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Start</a:t>
                </a:r>
              </a:p>
            </p:txBody>
          </p:sp>
          <p:sp>
            <p:nvSpPr>
              <p:cNvPr id="14" name="流程图: 终止 13"/>
              <p:cNvSpPr/>
              <p:nvPr/>
            </p:nvSpPr>
            <p:spPr>
              <a:xfrm>
                <a:off x="2212071" y="6110867"/>
                <a:ext cx="1626766" cy="276225"/>
              </a:xfrm>
              <a:prstGeom prst="flowChartTermina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400" u="none" dirty="0">
                    <a:latin typeface="Huawei Sans" panose="020C0503030203020204" pitchFamily="34" charset="0"/>
                  </a:rPr>
                  <a:t>End</a:t>
                </a:r>
              </a:p>
            </p:txBody>
          </p:sp>
          <p:sp>
            <p:nvSpPr>
              <p:cNvPr id="15" name="圆角矩形 14"/>
              <p:cNvSpPr/>
              <p:nvPr/>
            </p:nvSpPr>
            <p:spPr>
              <a:xfrm>
                <a:off x="1711083" y="1721475"/>
                <a:ext cx="2628743" cy="45736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Check the indicator status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latin typeface="Huawei Sans" panose="020C0503030203020204" pitchFamily="34" charset="0"/>
                  </a:rPr>
                  <a:t>and handle related exceptions.</a:t>
                </a:r>
              </a:p>
            </p:txBody>
          </p:sp>
          <p:sp>
            <p:nvSpPr>
              <p:cNvPr id="16" name="圆角矩形 15"/>
              <p:cNvSpPr/>
              <p:nvPr/>
            </p:nvSpPr>
            <p:spPr>
              <a:xfrm>
                <a:off x="1711083" y="2391750"/>
                <a:ext cx="2628743" cy="45736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Check the service status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latin typeface="Huawei Sans" panose="020C0503030203020204" pitchFamily="34" charset="0"/>
                  </a:rPr>
                  <a:t>and handle related exceptions.</a:t>
                </a:r>
              </a:p>
            </p:txBody>
          </p:sp>
          <p:sp>
            <p:nvSpPr>
              <p:cNvPr id="17" name="圆角矩形 16"/>
              <p:cNvSpPr/>
              <p:nvPr/>
            </p:nvSpPr>
            <p:spPr>
              <a:xfrm>
                <a:off x="1711083" y="3087074"/>
                <a:ext cx="2628743" cy="45736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Check the system performance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u="none" dirty="0">
                    <a:latin typeface="Huawei Sans" panose="020C0503030203020204" pitchFamily="34" charset="0"/>
                  </a:rPr>
                  <a:t>and handle related exceptions.</a:t>
                </a:r>
              </a:p>
            </p:txBody>
          </p:sp>
          <p:sp>
            <p:nvSpPr>
              <p:cNvPr id="18" name="圆角矩形 17"/>
              <p:cNvSpPr/>
              <p:nvPr/>
            </p:nvSpPr>
            <p:spPr>
              <a:xfrm>
                <a:off x="1711083" y="3764054"/>
                <a:ext cx="2628743" cy="3507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Check and clear alarms.</a:t>
                </a:r>
              </a:p>
            </p:txBody>
          </p:sp>
          <p:sp>
            <p:nvSpPr>
              <p:cNvPr id="19" name="菱形 18"/>
              <p:cNvSpPr/>
              <p:nvPr/>
            </p:nvSpPr>
            <p:spPr>
              <a:xfrm>
                <a:off x="1805500" y="4363413"/>
                <a:ext cx="2434733" cy="803625"/>
              </a:xfrm>
              <a:prstGeom prst="diamond">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sz="1200" u="none" dirty="0">
                  <a:latin typeface="Huawei Sans" panose="020C0503030203020204" pitchFamily="34" charset="0"/>
                </a:endParaRPr>
              </a:p>
            </p:txBody>
          </p:sp>
          <p:sp>
            <p:nvSpPr>
              <p:cNvPr id="20" name="圆角矩形 19"/>
              <p:cNvSpPr/>
              <p:nvPr/>
            </p:nvSpPr>
            <p:spPr>
              <a:xfrm>
                <a:off x="1711083" y="5482552"/>
                <a:ext cx="2628742" cy="350748"/>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Collect information and report faults.</a:t>
                </a:r>
              </a:p>
            </p:txBody>
          </p:sp>
          <p:cxnSp>
            <p:nvCxnSpPr>
              <p:cNvPr id="21" name="直接箭头连接符 20"/>
              <p:cNvCxnSpPr>
                <a:stCxn id="13" idx="2"/>
                <a:endCxn id="15" idx="0"/>
              </p:cNvCxnSpPr>
              <p:nvPr/>
            </p:nvCxnSpPr>
            <p:spPr>
              <a:xfrm>
                <a:off x="3025454" y="1503068"/>
                <a:ext cx="1" cy="218407"/>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5" idx="2"/>
                <a:endCxn id="16" idx="0"/>
              </p:cNvCxnSpPr>
              <p:nvPr/>
            </p:nvCxnSpPr>
            <p:spPr>
              <a:xfrm>
                <a:off x="3025455" y="2178844"/>
                <a:ext cx="0" cy="212906"/>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6" idx="2"/>
                <a:endCxn id="17" idx="0"/>
              </p:cNvCxnSpPr>
              <p:nvPr/>
            </p:nvCxnSpPr>
            <p:spPr>
              <a:xfrm>
                <a:off x="3025455" y="2849119"/>
                <a:ext cx="0" cy="237955"/>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7" idx="2"/>
                <a:endCxn id="18" idx="0"/>
              </p:cNvCxnSpPr>
              <p:nvPr/>
            </p:nvCxnSpPr>
            <p:spPr>
              <a:xfrm>
                <a:off x="3025455" y="3544443"/>
                <a:ext cx="0" cy="219611"/>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8" idx="2"/>
                <a:endCxn id="19" idx="0"/>
              </p:cNvCxnSpPr>
              <p:nvPr/>
            </p:nvCxnSpPr>
            <p:spPr>
              <a:xfrm flipH="1">
                <a:off x="3022867" y="4114802"/>
                <a:ext cx="2588" cy="248611"/>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9" idx="2"/>
                <a:endCxn id="20" idx="0"/>
              </p:cNvCxnSpPr>
              <p:nvPr/>
            </p:nvCxnSpPr>
            <p:spPr>
              <a:xfrm>
                <a:off x="3022867" y="5167038"/>
                <a:ext cx="2587" cy="315514"/>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19" idx="3"/>
                <a:endCxn id="14" idx="3"/>
              </p:cNvCxnSpPr>
              <p:nvPr/>
            </p:nvCxnSpPr>
            <p:spPr>
              <a:xfrm flipH="1">
                <a:off x="3838837" y="4765226"/>
                <a:ext cx="401396" cy="1483754"/>
              </a:xfrm>
              <a:prstGeom prst="bentConnector3">
                <a:avLst>
                  <a:gd name="adj1" fmla="val -5695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0" idx="2"/>
                <a:endCxn id="14" idx="0"/>
              </p:cNvCxnSpPr>
              <p:nvPr/>
            </p:nvCxnSpPr>
            <p:spPr>
              <a:xfrm>
                <a:off x="3025454" y="5833300"/>
                <a:ext cx="0" cy="277567"/>
              </a:xfrm>
              <a:prstGeom prst="straightConnector1">
                <a:avLst/>
              </a:prstGeom>
              <a:ln w="19050">
                <a:solidFill>
                  <a:srgbClr val="0070C0"/>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168337" y="4451467"/>
                <a:ext cx="418704" cy="276999"/>
              </a:xfrm>
              <a:prstGeom prst="rect">
                <a:avLst/>
              </a:prstGeom>
              <a:noFill/>
            </p:spPr>
            <p:txBody>
              <a:bodyPr wrap="none" rtlCol="0">
                <a:spAutoFit/>
              </a:bodyPr>
              <a:lstStyle/>
              <a:p>
                <a:pPr fontAlgn="ctr"/>
                <a:r>
                  <a:rPr lang="en-US" sz="1200" u="none" dirty="0">
                    <a:latin typeface="Huawei Sans" panose="020C0503030203020204" pitchFamily="34" charset="0"/>
                  </a:rPr>
                  <a:t>Yes</a:t>
                </a:r>
              </a:p>
            </p:txBody>
          </p:sp>
          <p:sp>
            <p:nvSpPr>
              <p:cNvPr id="30" name="文本框 29"/>
              <p:cNvSpPr txBox="1"/>
              <p:nvPr/>
            </p:nvSpPr>
            <p:spPr>
              <a:xfrm>
                <a:off x="2686550" y="5168679"/>
                <a:ext cx="389850" cy="276999"/>
              </a:xfrm>
              <a:prstGeom prst="rect">
                <a:avLst/>
              </a:prstGeom>
              <a:noFill/>
            </p:spPr>
            <p:txBody>
              <a:bodyPr wrap="none" rtlCol="0">
                <a:spAutoFit/>
              </a:bodyPr>
              <a:lstStyle/>
              <a:p>
                <a:pPr fontAlgn="ctr"/>
                <a:r>
                  <a:rPr lang="en-US" sz="1200" u="none" dirty="0">
                    <a:latin typeface="Huawei Sans" panose="020C0503030203020204" pitchFamily="34" charset="0"/>
                  </a:rPr>
                  <a:t>No</a:t>
                </a:r>
              </a:p>
            </p:txBody>
          </p:sp>
        </p:grpSp>
        <p:sp>
          <p:nvSpPr>
            <p:cNvPr id="5" name="矩形 4"/>
            <p:cNvSpPr/>
            <p:nvPr/>
          </p:nvSpPr>
          <p:spPr>
            <a:xfrm>
              <a:off x="5007769" y="1721645"/>
              <a:ext cx="6215062"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u="none" dirty="0">
                  <a:solidFill>
                    <a:schemeClr val="tx1"/>
                  </a:solidFill>
                  <a:latin typeface="Huawei Sans" panose="020C0503030203020204" pitchFamily="34" charset="0"/>
                </a:rPr>
                <a:t>The indicators on the front and rear panels of the storage devices indicate the device running status and help you discover and rectify common hardware faults.</a:t>
              </a:r>
            </a:p>
          </p:txBody>
        </p:sp>
        <p:sp>
          <p:nvSpPr>
            <p:cNvPr id="6" name="矩形 5"/>
            <p:cNvSpPr/>
            <p:nvPr/>
          </p:nvSpPr>
          <p:spPr>
            <a:xfrm>
              <a:off x="5007769" y="2316253"/>
              <a:ext cx="6215062" cy="60853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u="none" dirty="0">
                  <a:solidFill>
                    <a:schemeClr val="tx1"/>
                  </a:solidFill>
                  <a:latin typeface="Huawei Sans" panose="020C0503030203020204" pitchFamily="34" charset="0"/>
                </a:rPr>
                <a:t>By checking the system information and service status, you can learn about the basic information, alarms, capacity trend, and performance of the storage system, as well as the status of storage resource allocation and value-added features.</a:t>
              </a:r>
            </a:p>
          </p:txBody>
        </p:sp>
        <p:sp>
          <p:nvSpPr>
            <p:cNvPr id="7" name="矩形 6"/>
            <p:cNvSpPr/>
            <p:nvPr/>
          </p:nvSpPr>
          <p:spPr>
            <a:xfrm>
              <a:off x="5007769" y="3087243"/>
              <a:ext cx="6215062" cy="457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u="none" dirty="0">
                  <a:solidFill>
                    <a:schemeClr val="tx1"/>
                  </a:solidFill>
                  <a:latin typeface="Huawei Sans" panose="020C0503030203020204" pitchFamily="34" charset="0"/>
                </a:rPr>
                <a:t>You can query the real-time and historical performance statistics on </a:t>
              </a:r>
              <a:r>
                <a:rPr lang="en-US" sz="1200" u="none" dirty="0" err="1">
                  <a:solidFill>
                    <a:schemeClr val="tx1"/>
                  </a:solidFill>
                  <a:latin typeface="Huawei Sans" panose="020C0503030203020204" pitchFamily="34" charset="0"/>
                </a:rPr>
                <a:t>DeviceManager</a:t>
              </a:r>
              <a:r>
                <a:rPr lang="en-US" sz="1200" u="none" dirty="0">
                  <a:solidFill>
                    <a:schemeClr val="tx1"/>
                  </a:solidFill>
                  <a:latin typeface="Huawei Sans" panose="020C0503030203020204" pitchFamily="34" charset="0"/>
                </a:rPr>
                <a:t>.</a:t>
              </a:r>
            </a:p>
          </p:txBody>
        </p:sp>
        <p:sp>
          <p:nvSpPr>
            <p:cNvPr id="8" name="矩形 7"/>
            <p:cNvSpPr/>
            <p:nvPr/>
          </p:nvSpPr>
          <p:spPr>
            <a:xfrm>
              <a:off x="5007769" y="3724982"/>
              <a:ext cx="6215062" cy="6201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en-US" sz="1200" u="none" dirty="0">
                  <a:solidFill>
                    <a:schemeClr val="tx1"/>
                  </a:solidFill>
                  <a:latin typeface="Huawei Sans" panose="020C0503030203020204" pitchFamily="34" charset="0"/>
                </a:rPr>
                <a:t>If a fault occurs in the storage system, </a:t>
              </a:r>
              <a:r>
                <a:rPr lang="en-US" sz="1200" u="none" dirty="0" err="1">
                  <a:solidFill>
                    <a:schemeClr val="tx1"/>
                  </a:solidFill>
                  <a:latin typeface="Huawei Sans" panose="020C0503030203020204" pitchFamily="34" charset="0"/>
                </a:rPr>
                <a:t>DeviceManager</a:t>
              </a:r>
              <a:r>
                <a:rPr lang="en-US" sz="1200" u="none" dirty="0">
                  <a:solidFill>
                    <a:schemeClr val="tx1"/>
                  </a:solidFill>
                  <a:latin typeface="Huawei Sans" panose="020C0503030203020204" pitchFamily="34" charset="0"/>
                </a:rPr>
                <a:t> automatically determines the severity of the fault and reports an alarm. Maintenance personnel should rectify the fault in a timely manner to prevent service interruption or data loss.</a:t>
              </a:r>
            </a:p>
          </p:txBody>
        </p:sp>
        <p:sp>
          <p:nvSpPr>
            <p:cNvPr id="9" name="右箭头 8"/>
            <p:cNvSpPr/>
            <p:nvPr/>
          </p:nvSpPr>
          <p:spPr>
            <a:xfrm>
              <a:off x="4479131" y="1863035"/>
              <a:ext cx="385763" cy="206101"/>
            </a:xfrm>
            <a:prstGeom prst="rightArrow">
              <a:avLst>
                <a:gd name="adj1" fmla="val 345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右箭头 9"/>
            <p:cNvSpPr/>
            <p:nvPr/>
          </p:nvSpPr>
          <p:spPr>
            <a:xfrm>
              <a:off x="4479130" y="2517383"/>
              <a:ext cx="385763" cy="206101"/>
            </a:xfrm>
            <a:prstGeom prst="rightArrow">
              <a:avLst>
                <a:gd name="adj1" fmla="val 345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右箭头 10"/>
            <p:cNvSpPr/>
            <p:nvPr/>
          </p:nvSpPr>
          <p:spPr>
            <a:xfrm>
              <a:off x="4479131" y="3208430"/>
              <a:ext cx="385763" cy="206101"/>
            </a:xfrm>
            <a:prstGeom prst="rightArrow">
              <a:avLst>
                <a:gd name="adj1" fmla="val 345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右箭头 11"/>
            <p:cNvSpPr/>
            <p:nvPr/>
          </p:nvSpPr>
          <p:spPr>
            <a:xfrm>
              <a:off x="4479131" y="3836377"/>
              <a:ext cx="385763" cy="206101"/>
            </a:xfrm>
            <a:prstGeom prst="rightArrow">
              <a:avLst>
                <a:gd name="adj1" fmla="val 3459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3" name="矩形 32"/>
          <p:cNvSpPr/>
          <p:nvPr/>
        </p:nvSpPr>
        <p:spPr>
          <a:xfrm>
            <a:off x="1672765" y="4156802"/>
            <a:ext cx="1815481" cy="646331"/>
          </a:xfrm>
          <a:prstGeom prst="rect">
            <a:avLst/>
          </a:prstGeom>
        </p:spPr>
        <p:txBody>
          <a:bodyPr wrap="square">
            <a:spAutoFit/>
          </a:bodyPr>
          <a:lstStyle/>
          <a:p>
            <a:pPr lvl="0" algn="ctr" fontAlgn="ctr"/>
            <a:r>
              <a:rPr lang="en-US" altLang="zh-CN" sz="1200" dirty="0">
                <a:solidFill>
                  <a:prstClr val="white"/>
                </a:solidFill>
                <a:latin typeface="Huawei Sans" panose="020C0503030203020204" pitchFamily="34" charset="0"/>
              </a:rPr>
              <a:t>Can the </a:t>
            </a:r>
            <a:br>
              <a:rPr lang="en-US" altLang="zh-CN" sz="1200" dirty="0">
                <a:solidFill>
                  <a:prstClr val="white"/>
                </a:solidFill>
                <a:latin typeface="Huawei Sans" panose="020C0503030203020204" pitchFamily="34" charset="0"/>
              </a:rPr>
            </a:br>
            <a:r>
              <a:rPr lang="en-US" altLang="zh-CN" sz="1200" dirty="0">
                <a:solidFill>
                  <a:prstClr val="white"/>
                </a:solidFill>
                <a:latin typeface="Huawei Sans" panose="020C0503030203020204" pitchFamily="34" charset="0"/>
              </a:rPr>
              <a:t>preceding exceptions be handled?</a:t>
            </a:r>
          </a:p>
        </p:txBody>
      </p:sp>
    </p:spTree>
    <p:extLst>
      <p:ext uri="{BB962C8B-B14F-4D97-AF65-F5344CB8AC3E}">
        <p14:creationId xmlns:p14="http://schemas.microsoft.com/office/powerpoint/2010/main" val="221582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O&amp;M Scenario 1: Inspection</a:t>
            </a:r>
          </a:p>
        </p:txBody>
      </p:sp>
      <p:grpSp>
        <p:nvGrpSpPr>
          <p:cNvPr id="3" name="组合 2"/>
          <p:cNvGrpSpPr/>
          <p:nvPr/>
        </p:nvGrpSpPr>
        <p:grpSpPr>
          <a:xfrm>
            <a:off x="1516355" y="1587223"/>
            <a:ext cx="7706458" cy="3241951"/>
            <a:chOff x="1246949" y="1587223"/>
            <a:chExt cx="7706458" cy="3241951"/>
          </a:xfrm>
        </p:grpSpPr>
        <p:cxnSp>
          <p:nvCxnSpPr>
            <p:cNvPr id="4"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2400" u="none" dirty="0">
                  <a:solidFill>
                    <a:srgbClr val="FEFFFF"/>
                  </a:solidFill>
                  <a:latin typeface="Huawei Sans" panose="020C0503030203020204" pitchFamily="34" charset="0"/>
                </a:rPr>
                <a:t>01</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516355" y="2222403"/>
              <a:ext cx="48274" cy="2606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6"/>
            <p:cNvSpPr txBox="1"/>
            <p:nvPr/>
          </p:nvSpPr>
          <p:spPr>
            <a:xfrm>
              <a:off x="2803694" y="1587223"/>
              <a:ext cx="2127505" cy="523220"/>
            </a:xfrm>
            <a:prstGeom prst="rect">
              <a:avLst/>
            </a:prstGeom>
            <a:noFill/>
          </p:spPr>
          <p:txBody>
            <a:bodyPr wrap="none" rtlCol="0">
              <a:spAutoFit/>
            </a:bodyPr>
            <a:lstStyle/>
            <a:p>
              <a:pPr fontAlgn="ctr"/>
              <a:r>
                <a:rPr lang="en-US" sz="2800" u="none" dirty="0">
                  <a:latin typeface="Huawei Sans" panose="020C0503030203020204" pitchFamily="34" charset="0"/>
                </a:rPr>
                <a:t>Background</a:t>
              </a:r>
            </a:p>
          </p:txBody>
        </p:sp>
        <p:sp>
          <p:nvSpPr>
            <p:cNvPr id="8" name="文本占位符 3"/>
            <p:cNvSpPr txBox="1">
              <a:spLocks/>
            </p:cNvSpPr>
            <p:nvPr/>
          </p:nvSpPr>
          <p:spPr>
            <a:xfrm>
              <a:off x="1516355" y="2222404"/>
              <a:ext cx="7437052" cy="2245518"/>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u="none" dirty="0">
                  <a:latin typeface="Huawei Sans" panose="020C0503030203020204" pitchFamily="34" charset="0"/>
                </a:rPr>
                <a:t>After the storage devices purchased by company E are deployed, services are deployed and running properly. To ensure the storage security of core devices in the service system, engineer A in the IT department is responsible for the inspection of storage devices. Help engineer A make an inspection plan.</a:t>
              </a:r>
            </a:p>
            <a:p>
              <a:endParaRPr lang="en-US" altLang="zh-CN" sz="2000" dirty="0">
                <a:latin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71791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Inspection Method</a:t>
            </a:r>
          </a:p>
        </p:txBody>
      </p:sp>
      <p:grpSp>
        <p:nvGrpSpPr>
          <p:cNvPr id="3" name="组合 2"/>
          <p:cNvGrpSpPr/>
          <p:nvPr/>
        </p:nvGrpSpPr>
        <p:grpSpPr>
          <a:xfrm>
            <a:off x="731404" y="1142346"/>
            <a:ext cx="10760723" cy="4564520"/>
            <a:chOff x="731404" y="1264267"/>
            <a:chExt cx="10760723" cy="4564520"/>
          </a:xfrm>
        </p:grpSpPr>
        <p:grpSp>
          <p:nvGrpSpPr>
            <p:cNvPr id="4" name="组合 3"/>
            <p:cNvGrpSpPr/>
            <p:nvPr/>
          </p:nvGrpSpPr>
          <p:grpSpPr>
            <a:xfrm>
              <a:off x="5552238" y="3408922"/>
              <a:ext cx="1479866" cy="432979"/>
              <a:chOff x="5226833" y="2938677"/>
              <a:chExt cx="1479866" cy="432979"/>
            </a:xfrm>
          </p:grpSpPr>
          <p:pic>
            <p:nvPicPr>
              <p:cNvPr id="24" name="Picture 6" descr="F:\2012项目\美化图标\平面\0421png\41-1\未标题-9.png"/>
              <p:cNvPicPr>
                <a:picLocks noChangeAspect="1" noChangeArrowheads="1"/>
              </p:cNvPicPr>
              <p:nvPr/>
            </p:nvPicPr>
            <p:blipFill>
              <a:blip r:embed="rId3" cstate="print"/>
              <a:srcRect/>
              <a:stretch>
                <a:fillRect/>
              </a:stretch>
            </p:blipFill>
            <p:spPr bwMode="auto">
              <a:xfrm flipH="1">
                <a:off x="5226833" y="2938677"/>
                <a:ext cx="1479866" cy="432979"/>
              </a:xfrm>
              <a:prstGeom prst="rect">
                <a:avLst/>
              </a:prstGeom>
              <a:noFill/>
              <a:ln w="9525">
                <a:noFill/>
                <a:miter lim="800000"/>
                <a:headEnd/>
                <a:tailEnd/>
              </a:ln>
            </p:spPr>
          </p:pic>
          <p:pic>
            <p:nvPicPr>
              <p:cNvPr id="25" name="Picture 12" descr="F:\2012项目\美化图标\平面\0421png\41-1\未标题-15.png"/>
              <p:cNvPicPr>
                <a:picLocks noChangeAspect="1" noChangeArrowheads="1"/>
              </p:cNvPicPr>
              <p:nvPr/>
            </p:nvPicPr>
            <p:blipFill>
              <a:blip r:embed="rId4" cstate="print"/>
              <a:srcRect/>
              <a:stretch>
                <a:fillRect/>
              </a:stretch>
            </p:blipFill>
            <p:spPr bwMode="auto">
              <a:xfrm>
                <a:off x="6441590" y="2973969"/>
                <a:ext cx="176666" cy="282762"/>
              </a:xfrm>
              <a:prstGeom prst="rect">
                <a:avLst/>
              </a:prstGeom>
              <a:noFill/>
              <a:ln w="9525">
                <a:noFill/>
                <a:miter lim="800000"/>
                <a:headEnd/>
                <a:tailEnd/>
              </a:ln>
            </p:spPr>
          </p:pic>
        </p:grpSp>
        <p:grpSp>
          <p:nvGrpSpPr>
            <p:cNvPr id="5" name="组合 4"/>
            <p:cNvGrpSpPr/>
            <p:nvPr/>
          </p:nvGrpSpPr>
          <p:grpSpPr>
            <a:xfrm>
              <a:off x="2819636" y="4765812"/>
              <a:ext cx="1446888" cy="408237"/>
              <a:chOff x="3117362" y="4289038"/>
              <a:chExt cx="1446888" cy="408237"/>
            </a:xfrm>
          </p:grpSpPr>
          <p:pic>
            <p:nvPicPr>
              <p:cNvPr id="22" name="Picture 10" descr="F:\2012项目\美化图标\平面\0421png\41-1\未标题-13.png"/>
              <p:cNvPicPr>
                <a:picLocks noChangeArrowheads="1"/>
              </p:cNvPicPr>
              <p:nvPr/>
            </p:nvPicPr>
            <p:blipFill>
              <a:blip r:embed="rId5" cstate="print"/>
              <a:srcRect/>
              <a:stretch>
                <a:fillRect/>
              </a:stretch>
            </p:blipFill>
            <p:spPr bwMode="auto">
              <a:xfrm>
                <a:off x="3117362" y="4289038"/>
                <a:ext cx="1446888" cy="408237"/>
              </a:xfrm>
              <a:prstGeom prst="rect">
                <a:avLst/>
              </a:prstGeom>
              <a:noFill/>
              <a:ln w="9525">
                <a:noFill/>
                <a:miter lim="800000"/>
                <a:headEnd/>
                <a:tailEnd/>
              </a:ln>
            </p:spPr>
          </p:pic>
          <p:pic>
            <p:nvPicPr>
              <p:cNvPr id="23" name="Picture 12" descr="F:\2012项目\美化图标\平面\0421png\41-1\未标题-15.png"/>
              <p:cNvPicPr>
                <a:picLocks noChangeAspect="1" noChangeArrowheads="1"/>
              </p:cNvPicPr>
              <p:nvPr/>
            </p:nvPicPr>
            <p:blipFill>
              <a:blip r:embed="rId4" cstate="print"/>
              <a:srcRect/>
              <a:stretch>
                <a:fillRect/>
              </a:stretch>
            </p:blipFill>
            <p:spPr bwMode="auto">
              <a:xfrm>
                <a:off x="3228066" y="4381373"/>
                <a:ext cx="176666" cy="282762"/>
              </a:xfrm>
              <a:prstGeom prst="rect">
                <a:avLst/>
              </a:prstGeom>
              <a:noFill/>
              <a:ln w="9525">
                <a:noFill/>
                <a:miter lim="800000"/>
                <a:headEnd/>
                <a:tailEnd/>
              </a:ln>
            </p:spPr>
          </p:pic>
        </p:grpSp>
        <p:grpSp>
          <p:nvGrpSpPr>
            <p:cNvPr id="6" name="组合 5"/>
            <p:cNvGrpSpPr/>
            <p:nvPr/>
          </p:nvGrpSpPr>
          <p:grpSpPr>
            <a:xfrm>
              <a:off x="2783632" y="1592228"/>
              <a:ext cx="1483988" cy="449473"/>
              <a:chOff x="3047133" y="1179327"/>
              <a:chExt cx="1483988" cy="449473"/>
            </a:xfrm>
          </p:grpSpPr>
          <p:pic>
            <p:nvPicPr>
              <p:cNvPr id="20" name="Picture 7" descr="F:\2012项目\美化图标\平面\0421png\41-1\未标题-10.png"/>
              <p:cNvPicPr>
                <a:picLocks noChangeAspect="1" noChangeArrowheads="1"/>
              </p:cNvPicPr>
              <p:nvPr/>
            </p:nvPicPr>
            <p:blipFill>
              <a:blip r:embed="rId6" cstate="print"/>
              <a:srcRect/>
              <a:stretch>
                <a:fillRect/>
              </a:stretch>
            </p:blipFill>
            <p:spPr bwMode="auto">
              <a:xfrm>
                <a:off x="3047133" y="1179327"/>
                <a:ext cx="1483988" cy="449473"/>
              </a:xfrm>
              <a:prstGeom prst="rect">
                <a:avLst/>
              </a:prstGeom>
              <a:noFill/>
              <a:ln w="9525">
                <a:noFill/>
                <a:miter lim="800000"/>
                <a:headEnd/>
                <a:tailEnd/>
              </a:ln>
            </p:spPr>
          </p:pic>
          <p:pic>
            <p:nvPicPr>
              <p:cNvPr id="21" name="Picture 12" descr="F:\2012项目\美化图标\平面\0421png\41-1\未标题-15.png"/>
              <p:cNvPicPr>
                <a:picLocks noChangeAspect="1" noChangeArrowheads="1"/>
              </p:cNvPicPr>
              <p:nvPr/>
            </p:nvPicPr>
            <p:blipFill>
              <a:blip r:embed="rId4" cstate="print"/>
              <a:srcRect/>
              <a:stretch>
                <a:fillRect/>
              </a:stretch>
            </p:blipFill>
            <p:spPr bwMode="auto">
              <a:xfrm>
                <a:off x="3161773" y="1184382"/>
                <a:ext cx="176666" cy="282762"/>
              </a:xfrm>
              <a:prstGeom prst="rect">
                <a:avLst/>
              </a:prstGeom>
              <a:noFill/>
              <a:ln w="9525">
                <a:noFill/>
                <a:miter lim="800000"/>
                <a:headEnd/>
                <a:tailEnd/>
              </a:ln>
            </p:spPr>
          </p:pic>
        </p:grpSp>
        <p:grpSp>
          <p:nvGrpSpPr>
            <p:cNvPr id="7" name="组合 6"/>
            <p:cNvGrpSpPr/>
            <p:nvPr/>
          </p:nvGrpSpPr>
          <p:grpSpPr>
            <a:xfrm>
              <a:off x="731404" y="3372918"/>
              <a:ext cx="1479866" cy="432979"/>
              <a:chOff x="731404" y="3212045"/>
              <a:chExt cx="1479866" cy="432979"/>
            </a:xfrm>
          </p:grpSpPr>
          <p:pic>
            <p:nvPicPr>
              <p:cNvPr id="18" name="Picture 6" descr="F:\2012项目\美化图标\平面\0421png\41-1\未标题-9.png"/>
              <p:cNvPicPr>
                <a:picLocks noChangeAspect="1" noChangeArrowheads="1"/>
              </p:cNvPicPr>
              <p:nvPr/>
            </p:nvPicPr>
            <p:blipFill>
              <a:blip r:embed="rId3" cstate="print"/>
              <a:srcRect/>
              <a:stretch>
                <a:fillRect/>
              </a:stretch>
            </p:blipFill>
            <p:spPr bwMode="auto">
              <a:xfrm>
                <a:off x="731404" y="3212045"/>
                <a:ext cx="1479866" cy="432979"/>
              </a:xfrm>
              <a:prstGeom prst="rect">
                <a:avLst/>
              </a:prstGeom>
              <a:noFill/>
              <a:ln w="9525">
                <a:noFill/>
                <a:miter lim="800000"/>
                <a:headEnd/>
                <a:tailEnd/>
              </a:ln>
            </p:spPr>
          </p:pic>
          <p:pic>
            <p:nvPicPr>
              <p:cNvPr id="19" name="Picture 12" descr="F:\2012项目\美化图标\平面\0421png\41-1\未标题-15.png"/>
              <p:cNvPicPr>
                <a:picLocks noChangeAspect="1" noChangeArrowheads="1"/>
              </p:cNvPicPr>
              <p:nvPr/>
            </p:nvPicPr>
            <p:blipFill>
              <a:blip r:embed="rId4" cstate="print"/>
              <a:srcRect/>
              <a:stretch>
                <a:fillRect/>
              </a:stretch>
            </p:blipFill>
            <p:spPr bwMode="auto">
              <a:xfrm>
                <a:off x="819737" y="3263733"/>
                <a:ext cx="176666" cy="282762"/>
              </a:xfrm>
              <a:prstGeom prst="rect">
                <a:avLst/>
              </a:prstGeom>
              <a:noFill/>
              <a:ln w="9525">
                <a:noFill/>
                <a:miter lim="800000"/>
                <a:headEnd/>
                <a:tailEnd/>
              </a:ln>
            </p:spPr>
          </p:pic>
        </p:grpSp>
        <p:pic>
          <p:nvPicPr>
            <p:cNvPr id="8" name="Picture 4" descr="F:\2012项目\美化图标\平面\0421png\41-1\未标题-23.png"/>
            <p:cNvPicPr>
              <a:picLocks noChangeAspect="1" noChangeArrowheads="1"/>
            </p:cNvPicPr>
            <p:nvPr/>
          </p:nvPicPr>
          <p:blipFill>
            <a:blip r:embed="rId7" cstate="print"/>
            <a:srcRect/>
            <a:stretch>
              <a:fillRect/>
            </a:stretch>
          </p:blipFill>
          <p:spPr bwMode="auto">
            <a:xfrm>
              <a:off x="1052565" y="1264267"/>
              <a:ext cx="5777676" cy="4564520"/>
            </a:xfrm>
            <a:prstGeom prst="rect">
              <a:avLst/>
            </a:prstGeom>
            <a:noFill/>
            <a:ln w="9525">
              <a:noFill/>
              <a:miter lim="800000"/>
              <a:headEnd/>
              <a:tailEnd/>
            </a:ln>
          </p:spPr>
        </p:pic>
        <p:pic>
          <p:nvPicPr>
            <p:cNvPr id="9" name="Picture 32" descr="D:\My Documents\原系统桌面上的文件\png\41\未标题-22.png"/>
            <p:cNvPicPr>
              <a:picLocks noChangeAspect="1" noChangeArrowheads="1"/>
            </p:cNvPicPr>
            <p:nvPr/>
          </p:nvPicPr>
          <p:blipFill>
            <a:blip r:embed="rId8" cstate="print"/>
            <a:srcRect/>
            <a:stretch>
              <a:fillRect/>
            </a:stretch>
          </p:blipFill>
          <p:spPr bwMode="auto">
            <a:xfrm>
              <a:off x="7833013" y="2761781"/>
              <a:ext cx="3294964" cy="1684015"/>
            </a:xfrm>
            <a:prstGeom prst="rect">
              <a:avLst/>
            </a:prstGeom>
            <a:noFill/>
            <a:ln w="9525">
              <a:noFill/>
              <a:miter lim="800000"/>
              <a:headEnd/>
              <a:tailEnd/>
            </a:ln>
          </p:spPr>
        </p:pic>
        <p:pic>
          <p:nvPicPr>
            <p:cNvPr id="10" name="Picture 5" descr="F:\2012项目\美化图标\平面\0412\41\未标题-27.png"/>
            <p:cNvPicPr>
              <a:picLocks noChangeAspect="1" noChangeArrowheads="1"/>
            </p:cNvPicPr>
            <p:nvPr/>
          </p:nvPicPr>
          <p:blipFill>
            <a:blip r:embed="rId9" cstate="print"/>
            <a:srcRect/>
            <a:stretch>
              <a:fillRect/>
            </a:stretch>
          </p:blipFill>
          <p:spPr bwMode="auto">
            <a:xfrm>
              <a:off x="10241947" y="3516925"/>
              <a:ext cx="1250180" cy="1885006"/>
            </a:xfrm>
            <a:prstGeom prst="rect">
              <a:avLst/>
            </a:prstGeom>
            <a:noFill/>
            <a:ln w="9525">
              <a:noFill/>
              <a:miter lim="800000"/>
              <a:headEnd/>
              <a:tailEnd/>
            </a:ln>
          </p:spPr>
        </p:pic>
        <p:pic>
          <p:nvPicPr>
            <p:cNvPr id="11" name="Picture 34" descr="D:\My Documents\原系统桌面上的文件\png\41\未标题-16.png"/>
            <p:cNvPicPr>
              <a:picLocks noChangeAspect="1" noChangeArrowheads="1"/>
            </p:cNvPicPr>
            <p:nvPr/>
          </p:nvPicPr>
          <p:blipFill>
            <a:blip r:embed="rId10" cstate="print"/>
            <a:srcRect/>
            <a:stretch>
              <a:fillRect/>
            </a:stretch>
          </p:blipFill>
          <p:spPr bwMode="auto">
            <a:xfrm>
              <a:off x="7047212" y="1996460"/>
              <a:ext cx="776980" cy="2936560"/>
            </a:xfrm>
            <a:prstGeom prst="rect">
              <a:avLst/>
            </a:prstGeom>
            <a:noFill/>
            <a:ln w="9525">
              <a:noFill/>
              <a:miter lim="800000"/>
              <a:headEnd/>
              <a:tailEnd/>
            </a:ln>
          </p:spPr>
        </p:pic>
        <p:sp>
          <p:nvSpPr>
            <p:cNvPr id="12" name="矩形 11"/>
            <p:cNvSpPr/>
            <p:nvPr/>
          </p:nvSpPr>
          <p:spPr>
            <a:xfrm>
              <a:off x="2917322" y="1296636"/>
              <a:ext cx="2054728" cy="1323439"/>
            </a:xfrm>
            <a:prstGeom prst="rect">
              <a:avLst/>
            </a:prstGeom>
          </p:spPr>
          <p:txBody>
            <a:bodyPr wrap="square">
              <a:spAutoFit/>
            </a:bodyPr>
            <a:lstStyle/>
            <a:p>
              <a:pPr algn="ctr" fontAlgn="ctr"/>
              <a:r>
                <a:rPr lang="en-US" sz="1600" u="none" dirty="0">
                  <a:solidFill>
                    <a:srgbClr val="0070C0"/>
                  </a:solidFill>
                  <a:latin typeface="Huawei Sans" panose="020C0503030203020204" pitchFamily="34" charset="0"/>
                </a:rPr>
                <a:t>Checking the storage system operating environment</a:t>
              </a:r>
              <a:endParaRPr lang="en-US" altLang="zh-CN" sz="16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1600" u="none" dirty="0">
                  <a:solidFill>
                    <a:srgbClr val="0070C0"/>
                  </a:solidFill>
                  <a:latin typeface="Huawei Sans" panose="020C0503030203020204" pitchFamily="34" charset="0"/>
                </a:rPr>
                <a:t> </a:t>
              </a:r>
            </a:p>
          </p:txBody>
        </p:sp>
        <p:sp>
          <p:nvSpPr>
            <p:cNvPr id="13" name="矩形 12"/>
            <p:cNvSpPr/>
            <p:nvPr/>
          </p:nvSpPr>
          <p:spPr>
            <a:xfrm>
              <a:off x="1156031" y="3344343"/>
              <a:ext cx="1431069" cy="584775"/>
            </a:xfrm>
            <a:prstGeom prst="rect">
              <a:avLst/>
            </a:prstGeom>
          </p:spPr>
          <p:txBody>
            <a:bodyPr wrap="square">
              <a:spAutoFit/>
            </a:bodyPr>
            <a:lstStyle/>
            <a:p>
              <a:pPr algn="ctr" fontAlgn="ctr"/>
              <a:r>
                <a:rPr lang="en-US" sz="1600" u="none" dirty="0">
                  <a:solidFill>
                    <a:srgbClr val="0070C0"/>
                  </a:solidFill>
                  <a:latin typeface="Huawei Sans" panose="020C0503030203020204" pitchFamily="34" charset="0"/>
                </a:rPr>
                <a:t>Checking indicators</a:t>
              </a:r>
            </a:p>
          </p:txBody>
        </p:sp>
        <p:sp>
          <p:nvSpPr>
            <p:cNvPr id="14" name="矩形 13"/>
            <p:cNvSpPr/>
            <p:nvPr/>
          </p:nvSpPr>
          <p:spPr>
            <a:xfrm>
              <a:off x="3218917" y="4631893"/>
              <a:ext cx="1600733" cy="830997"/>
            </a:xfrm>
            <a:prstGeom prst="rect">
              <a:avLst/>
            </a:prstGeom>
          </p:spPr>
          <p:txBody>
            <a:bodyPr wrap="square">
              <a:spAutoFit/>
            </a:bodyPr>
            <a:lstStyle/>
            <a:p>
              <a:pPr algn="ctr" fontAlgn="ctr"/>
              <a:r>
                <a:rPr lang="en-US" sz="1600" u="none" dirty="0">
                  <a:solidFill>
                    <a:srgbClr val="0070C0"/>
                  </a:solidFill>
                  <a:latin typeface="Huawei Sans" panose="020C0503030203020204" pitchFamily="34" charset="0"/>
                </a:rPr>
                <a:t>Checking the device running status</a:t>
              </a:r>
              <a:endParaRPr lang="en-US" altLang="zh-CN" sz="16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矩形 14"/>
            <p:cNvSpPr/>
            <p:nvPr/>
          </p:nvSpPr>
          <p:spPr>
            <a:xfrm>
              <a:off x="5109939" y="3187809"/>
              <a:ext cx="1543636" cy="830997"/>
            </a:xfrm>
            <a:prstGeom prst="rect">
              <a:avLst/>
            </a:prstGeom>
          </p:spPr>
          <p:txBody>
            <a:bodyPr wrap="square">
              <a:spAutoFit/>
            </a:bodyPr>
            <a:lstStyle/>
            <a:p>
              <a:pPr algn="ctr" fontAlgn="ctr"/>
              <a:r>
                <a:rPr lang="en-US" sz="1600" u="none" dirty="0">
                  <a:solidFill>
                    <a:srgbClr val="0070C0"/>
                  </a:solidFill>
                  <a:latin typeface="Huawei Sans" panose="020C0503030203020204" pitchFamily="34" charset="0"/>
                </a:rPr>
                <a:t>Checking the service running status</a:t>
              </a:r>
              <a:endParaRPr lang="en-US" altLang="zh-CN" sz="16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文本框 15"/>
            <p:cNvSpPr txBox="1"/>
            <p:nvPr/>
          </p:nvSpPr>
          <p:spPr bwMode="auto">
            <a:xfrm>
              <a:off x="3349937" y="2993630"/>
              <a:ext cx="1358733" cy="704213"/>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algn="ctr" fontAlgn="ctr"/>
              <a:r>
                <a:rPr lang="en-US" sz="2000" u="none" dirty="0">
                  <a:solidFill>
                    <a:srgbClr val="0070C0"/>
                  </a:solidFill>
                  <a:latin typeface="Huawei Sans" panose="020C0503030203020204" pitchFamily="34" charset="0"/>
                </a:rPr>
                <a:t>Manual</a:t>
              </a:r>
              <a:endParaRPr lang="en-US" altLang="zh-CN"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r>
                <a:rPr lang="en-US" sz="2000" u="none" dirty="0">
                  <a:solidFill>
                    <a:srgbClr val="0070C0"/>
                  </a:solidFill>
                  <a:latin typeface="Huawei Sans" panose="020C0503030203020204" pitchFamily="34" charset="0"/>
                </a:rPr>
                <a:t>inspection</a:t>
              </a:r>
            </a:p>
          </p:txBody>
        </p:sp>
        <p:sp>
          <p:nvSpPr>
            <p:cNvPr id="17" name="文本框 16"/>
            <p:cNvSpPr txBox="1"/>
            <p:nvPr/>
          </p:nvSpPr>
          <p:spPr bwMode="auto">
            <a:xfrm>
              <a:off x="8089647" y="2921424"/>
              <a:ext cx="2777390" cy="827323"/>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fontAlgn="ctr"/>
              <a:r>
                <a:rPr lang="en-US" sz="2000" u="none" dirty="0">
                  <a:solidFill>
                    <a:srgbClr val="0070C0"/>
                  </a:solidFill>
                  <a:latin typeface="Huawei Sans" panose="020C0503030203020204" pitchFamily="34" charset="0"/>
                </a:rPr>
                <a:t>Inspection using tools:</a:t>
              </a:r>
              <a:endParaRPr lang="en-US" altLang="zh-CN"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fontAlgn="ctr"/>
              <a:r>
                <a:rPr lang="en-US" sz="1400" u="none" dirty="0" err="1">
                  <a:solidFill>
                    <a:srgbClr val="0070C0"/>
                  </a:solidFill>
                  <a:latin typeface="Huawei Sans" panose="020C0503030203020204" pitchFamily="34" charset="0"/>
                </a:rPr>
                <a:t>SmartKit</a:t>
              </a:r>
              <a:r>
                <a:rPr lang="en-US" sz="1400" u="none" dirty="0">
                  <a:solidFill>
                    <a:srgbClr val="0070C0"/>
                  </a:solidFill>
                  <a:latin typeface="Huawei Sans" panose="020C0503030203020204" pitchFamily="34" charset="0"/>
                </a:rPr>
                <a:t> inspection</a:t>
              </a:r>
              <a:endParaRPr lang="en-US" altLang="zh-CN"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fontAlgn="ctr"/>
              <a:r>
                <a:rPr lang="en-US" sz="1400" u="none" dirty="0" err="1">
                  <a:solidFill>
                    <a:srgbClr val="0070C0"/>
                  </a:solidFill>
                  <a:latin typeface="Huawei Sans" panose="020C0503030203020204" pitchFamily="34" charset="0"/>
                </a:rPr>
                <a:t>DeviceManager</a:t>
              </a:r>
              <a:r>
                <a:rPr lang="en-US" sz="1400" u="none" dirty="0">
                  <a:solidFill>
                    <a:srgbClr val="0070C0"/>
                  </a:solidFill>
                  <a:latin typeface="Huawei Sans" panose="020C0503030203020204" pitchFamily="34" charset="0"/>
                </a:rPr>
                <a:t> inspection</a:t>
              </a:r>
            </a:p>
          </p:txBody>
        </p:sp>
      </p:grpSp>
    </p:spTree>
    <p:extLst>
      <p:ext uri="{BB962C8B-B14F-4D97-AF65-F5344CB8AC3E}">
        <p14:creationId xmlns:p14="http://schemas.microsoft.com/office/powerpoint/2010/main" val="2861777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O&amp;M Scenario 2: Performance Monitoring</a:t>
            </a:r>
          </a:p>
        </p:txBody>
      </p:sp>
      <p:grpSp>
        <p:nvGrpSpPr>
          <p:cNvPr id="3" name="组合 2"/>
          <p:cNvGrpSpPr/>
          <p:nvPr/>
        </p:nvGrpSpPr>
        <p:grpSpPr>
          <a:xfrm>
            <a:off x="1516355" y="1587223"/>
            <a:ext cx="7706458" cy="2880699"/>
            <a:chOff x="1246949" y="1587223"/>
            <a:chExt cx="7706458" cy="2880699"/>
          </a:xfrm>
        </p:grpSpPr>
        <p:cxnSp>
          <p:nvCxnSpPr>
            <p:cNvPr id="4"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2400" u="none" dirty="0">
                  <a:solidFill>
                    <a:srgbClr val="FEFFFF"/>
                  </a:solidFill>
                  <a:latin typeface="Huawei Sans" panose="020C0503030203020204" pitchFamily="34" charset="0"/>
                </a:rPr>
                <a:t>02</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516355" y="2222404"/>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6"/>
            <p:cNvSpPr txBox="1"/>
            <p:nvPr/>
          </p:nvSpPr>
          <p:spPr>
            <a:xfrm>
              <a:off x="2803694" y="1587223"/>
              <a:ext cx="2127505" cy="523220"/>
            </a:xfrm>
            <a:prstGeom prst="rect">
              <a:avLst/>
            </a:prstGeom>
            <a:noFill/>
          </p:spPr>
          <p:txBody>
            <a:bodyPr wrap="none" rtlCol="0">
              <a:spAutoFit/>
            </a:bodyPr>
            <a:lstStyle/>
            <a:p>
              <a:pPr fontAlgn="ctr"/>
              <a:r>
                <a:rPr lang="en-US" sz="2800" u="none" dirty="0">
                  <a:latin typeface="Huawei Sans" panose="020C0503030203020204" pitchFamily="34" charset="0"/>
                </a:rPr>
                <a:t>Background</a:t>
              </a:r>
            </a:p>
          </p:txBody>
        </p:sp>
        <p:sp>
          <p:nvSpPr>
            <p:cNvPr id="8" name="文本占位符 3"/>
            <p:cNvSpPr txBox="1">
              <a:spLocks/>
            </p:cNvSpPr>
            <p:nvPr/>
          </p:nvSpPr>
          <p:spPr>
            <a:xfrm>
              <a:off x="1516355" y="2222404"/>
              <a:ext cx="7437052" cy="2245518"/>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u="none" dirty="0">
                  <a:latin typeface="Huawei Sans" panose="020C0503030203020204" pitchFamily="34" charset="0"/>
                </a:rPr>
                <a:t>Company E's business has gone online. To learn about the performance usage of storage devices, engineer B in the IT department is responsible for monitoring the performance of the storage devices. Help engineer B monitor the performance of the storage devices.</a:t>
              </a:r>
            </a:p>
            <a:p>
              <a:endParaRPr lang="en-US" altLang="zh-CN" sz="2000" dirty="0">
                <a:latin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173562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Performance Monitoring Process</a:t>
            </a:r>
          </a:p>
        </p:txBody>
      </p:sp>
      <p:grpSp>
        <p:nvGrpSpPr>
          <p:cNvPr id="65" name="组合 64"/>
          <p:cNvGrpSpPr/>
          <p:nvPr/>
        </p:nvGrpSpPr>
        <p:grpSpPr>
          <a:xfrm>
            <a:off x="1095960" y="947833"/>
            <a:ext cx="10010189" cy="5237571"/>
            <a:chOff x="1095960" y="947833"/>
            <a:chExt cx="10010189" cy="5237571"/>
          </a:xfrm>
        </p:grpSpPr>
        <p:sp>
          <p:nvSpPr>
            <p:cNvPr id="4" name="流程图: 终止 3"/>
            <p:cNvSpPr/>
            <p:nvPr/>
          </p:nvSpPr>
          <p:spPr>
            <a:xfrm>
              <a:off x="5631293" y="947833"/>
              <a:ext cx="1233695" cy="276654"/>
            </a:xfrm>
            <a:prstGeom prst="flowChartTerminator">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Start</a:t>
              </a:r>
            </a:p>
          </p:txBody>
        </p:sp>
        <p:sp>
          <p:nvSpPr>
            <p:cNvPr id="5" name="流程图: 终止 4"/>
            <p:cNvSpPr/>
            <p:nvPr/>
          </p:nvSpPr>
          <p:spPr>
            <a:xfrm>
              <a:off x="5631293" y="5924494"/>
              <a:ext cx="1233695" cy="260910"/>
            </a:xfrm>
            <a:prstGeom prst="flowChartTerminator">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End</a:t>
              </a:r>
            </a:p>
          </p:txBody>
        </p:sp>
        <p:sp>
          <p:nvSpPr>
            <p:cNvPr id="6" name="圆角矩形 5"/>
            <p:cNvSpPr/>
            <p:nvPr/>
          </p:nvSpPr>
          <p:spPr>
            <a:xfrm>
              <a:off x="5200130" y="1679370"/>
              <a:ext cx="2096020" cy="432011"/>
            </a:xfrm>
            <a:prstGeom prst="roundRect">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Configure performance monitoring parameters.</a:t>
              </a:r>
            </a:p>
          </p:txBody>
        </p:sp>
        <p:sp>
          <p:nvSpPr>
            <p:cNvPr id="7" name="圆角矩形 6"/>
            <p:cNvSpPr/>
            <p:nvPr/>
          </p:nvSpPr>
          <p:spPr>
            <a:xfrm>
              <a:off x="5200130" y="2344987"/>
              <a:ext cx="2096020" cy="432011"/>
            </a:xfrm>
            <a:prstGeom prst="roundRect">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Configure thresholds.</a:t>
              </a:r>
            </a:p>
          </p:txBody>
        </p:sp>
        <p:sp>
          <p:nvSpPr>
            <p:cNvPr id="8" name="圆角矩形 7"/>
            <p:cNvSpPr/>
            <p:nvPr/>
          </p:nvSpPr>
          <p:spPr>
            <a:xfrm>
              <a:off x="5200130" y="4679968"/>
              <a:ext cx="2096020" cy="432011"/>
            </a:xfrm>
            <a:prstGeom prst="roundRect">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View the storage system performance information.</a:t>
              </a:r>
            </a:p>
          </p:txBody>
        </p:sp>
        <p:cxnSp>
          <p:nvCxnSpPr>
            <p:cNvPr id="9" name="直接箭头连接符 8"/>
            <p:cNvCxnSpPr>
              <a:stCxn id="4" idx="2"/>
              <a:endCxn id="6" idx="0"/>
            </p:cNvCxnSpPr>
            <p:nvPr/>
          </p:nvCxnSpPr>
          <p:spPr>
            <a:xfrm flipH="1">
              <a:off x="6248140" y="1224487"/>
              <a:ext cx="1" cy="454883"/>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2"/>
              <a:endCxn id="7" idx="0"/>
            </p:cNvCxnSpPr>
            <p:nvPr/>
          </p:nvCxnSpPr>
          <p:spPr>
            <a:xfrm>
              <a:off x="6248140" y="2111381"/>
              <a:ext cx="0" cy="233606"/>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30" idx="2"/>
              <a:endCxn id="8" idx="0"/>
            </p:cNvCxnSpPr>
            <p:nvPr/>
          </p:nvCxnSpPr>
          <p:spPr>
            <a:xfrm>
              <a:off x="6248140" y="4012283"/>
              <a:ext cx="0" cy="667685"/>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8" idx="2"/>
              <a:endCxn id="5" idx="0"/>
            </p:cNvCxnSpPr>
            <p:nvPr/>
          </p:nvCxnSpPr>
          <p:spPr>
            <a:xfrm>
              <a:off x="6248140" y="5111979"/>
              <a:ext cx="1" cy="812515"/>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8285797" y="4267688"/>
              <a:ext cx="2626845" cy="331302"/>
            </a:xfrm>
            <a:prstGeom prst="roundRect">
              <a:avLst/>
            </a:prstGeom>
            <a:solidFill>
              <a:schemeClr val="accent1">
                <a:lumMod val="60000"/>
                <a:lumOff val="40000"/>
              </a:schemeClr>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200" u="none" dirty="0">
                  <a:solidFill>
                    <a:schemeClr val="tx1"/>
                  </a:solidFill>
                  <a:latin typeface="Huawei Sans" panose="020C0503030203020204" pitchFamily="34" charset="0"/>
                </a:rPr>
                <a:t>View the performance monitoring data.</a:t>
              </a:r>
            </a:p>
          </p:txBody>
        </p:sp>
        <p:sp>
          <p:nvSpPr>
            <p:cNvPr id="14" name="圆角矩形 13"/>
            <p:cNvSpPr/>
            <p:nvPr/>
          </p:nvSpPr>
          <p:spPr>
            <a:xfrm>
              <a:off x="8285798" y="4660363"/>
              <a:ext cx="2626844" cy="331302"/>
            </a:xfrm>
            <a:prstGeom prst="roundRect">
              <a:avLst/>
            </a:prstGeom>
            <a:solidFill>
              <a:schemeClr val="accent1">
                <a:lumMod val="60000"/>
                <a:lumOff val="40000"/>
              </a:schemeClr>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200" u="none" dirty="0">
                  <a:solidFill>
                    <a:schemeClr val="tx1"/>
                  </a:solidFill>
                  <a:latin typeface="Huawei Sans" panose="020C0503030203020204" pitchFamily="34" charset="0"/>
                </a:rPr>
                <a:t>View the storage system alarm information.</a:t>
              </a:r>
            </a:p>
          </p:txBody>
        </p:sp>
        <p:sp>
          <p:nvSpPr>
            <p:cNvPr id="15" name="圆角矩形 14"/>
            <p:cNvSpPr/>
            <p:nvPr/>
          </p:nvSpPr>
          <p:spPr>
            <a:xfrm>
              <a:off x="8285798" y="5051912"/>
              <a:ext cx="2626844" cy="331302"/>
            </a:xfrm>
            <a:prstGeom prst="roundRect">
              <a:avLst/>
            </a:prstGeom>
            <a:solidFill>
              <a:schemeClr val="accent1">
                <a:lumMod val="60000"/>
                <a:lumOff val="40000"/>
              </a:schemeClr>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200" u="none" dirty="0">
                  <a:solidFill>
                    <a:schemeClr val="tx1"/>
                  </a:solidFill>
                  <a:latin typeface="Huawei Sans" panose="020C0503030203020204" pitchFamily="34" charset="0"/>
                </a:rPr>
                <a:t>View the storage system event information.</a:t>
              </a:r>
            </a:p>
          </p:txBody>
        </p:sp>
        <p:sp>
          <p:nvSpPr>
            <p:cNvPr id="16" name="圆角矩形 15"/>
            <p:cNvSpPr/>
            <p:nvPr/>
          </p:nvSpPr>
          <p:spPr>
            <a:xfrm>
              <a:off x="8285798" y="5443462"/>
              <a:ext cx="2626844" cy="331302"/>
            </a:xfrm>
            <a:prstGeom prst="roundRect">
              <a:avLst/>
            </a:prstGeom>
            <a:solidFill>
              <a:schemeClr val="accent1">
                <a:lumMod val="60000"/>
                <a:lumOff val="40000"/>
              </a:schemeClr>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200" u="none" dirty="0">
                  <a:solidFill>
                    <a:schemeClr val="tx1"/>
                  </a:solidFill>
                  <a:latin typeface="Huawei Sans" panose="020C0503030203020204" pitchFamily="34" charset="0"/>
                </a:rPr>
                <a:t>View the storage system power consumption information.</a:t>
              </a:r>
            </a:p>
          </p:txBody>
        </p:sp>
        <p:sp>
          <p:nvSpPr>
            <p:cNvPr id="17" name="文本框 16"/>
            <p:cNvSpPr txBox="1"/>
            <p:nvPr/>
          </p:nvSpPr>
          <p:spPr>
            <a:xfrm>
              <a:off x="1130613" y="1264932"/>
              <a:ext cx="4046936" cy="1015663"/>
            </a:xfrm>
            <a:prstGeom prst="rect">
              <a:avLst/>
            </a:prstGeom>
            <a:noFill/>
          </p:spPr>
          <p:txBody>
            <a:bodyPr wrap="square" rtlCol="0">
              <a:spAutoFit/>
            </a:bodyPr>
            <a:lstStyle/>
            <a:p>
              <a:pPr fontAlgn="ctr"/>
              <a:r>
                <a:rPr lang="en-US" sz="1200" u="none" dirty="0">
                  <a:latin typeface="Huawei Sans" panose="020C0503030203020204" pitchFamily="34" charset="0"/>
                </a:rPr>
                <a:t>Different service scenarios have special requirements on performance monitoring parameters. You can set performance monitoring parameters based on service requirements. Ensure that the performance monitoring function is enabled.</a:t>
              </a:r>
            </a:p>
          </p:txBody>
        </p:sp>
        <p:sp>
          <p:nvSpPr>
            <p:cNvPr id="18" name="文本框 17"/>
            <p:cNvSpPr txBox="1"/>
            <p:nvPr/>
          </p:nvSpPr>
          <p:spPr>
            <a:xfrm>
              <a:off x="1130613" y="2384979"/>
              <a:ext cx="3719625" cy="461665"/>
            </a:xfrm>
            <a:prstGeom prst="rect">
              <a:avLst/>
            </a:prstGeom>
            <a:noFill/>
          </p:spPr>
          <p:txBody>
            <a:bodyPr wrap="square" rtlCol="0">
              <a:spAutoFit/>
            </a:bodyPr>
            <a:lstStyle/>
            <a:p>
              <a:pPr fontAlgn="ctr"/>
              <a:r>
                <a:rPr lang="en-US" sz="1200" u="none" dirty="0">
                  <a:latin typeface="Huawei Sans" panose="020C0503030203020204" pitchFamily="34" charset="0"/>
                </a:rPr>
                <a:t>Configure the threshold. When the threshold is exceeded, check the alarm information.</a:t>
              </a:r>
            </a:p>
          </p:txBody>
        </p:sp>
        <p:sp>
          <p:nvSpPr>
            <p:cNvPr id="19" name="文本框 18"/>
            <p:cNvSpPr txBox="1"/>
            <p:nvPr/>
          </p:nvSpPr>
          <p:spPr>
            <a:xfrm>
              <a:off x="1130613" y="4712641"/>
              <a:ext cx="3719625" cy="646331"/>
            </a:xfrm>
            <a:prstGeom prst="rect">
              <a:avLst/>
            </a:prstGeom>
            <a:noFill/>
          </p:spPr>
          <p:txBody>
            <a:bodyPr wrap="square" rtlCol="0">
              <a:spAutoFit/>
            </a:bodyPr>
            <a:lstStyle/>
            <a:p>
              <a:pPr fontAlgn="ctr"/>
              <a:r>
                <a:rPr lang="en-US" sz="1200" u="none" dirty="0">
                  <a:latin typeface="Huawei Sans" panose="020C0503030203020204" pitchFamily="34" charset="0"/>
                </a:rPr>
                <a:t>View the storage device performance information, including real-time performance monitoring data, alarms, events, and power consumption.</a:t>
              </a:r>
            </a:p>
          </p:txBody>
        </p:sp>
        <p:cxnSp>
          <p:nvCxnSpPr>
            <p:cNvPr id="20" name="直接连接符 19"/>
            <p:cNvCxnSpPr/>
            <p:nvPr/>
          </p:nvCxnSpPr>
          <p:spPr>
            <a:xfrm>
              <a:off x="1140837" y="1291229"/>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4344" y="2244077"/>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30613" y="3479685"/>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8" idx="3"/>
              <a:endCxn id="13" idx="1"/>
            </p:cNvCxnSpPr>
            <p:nvPr/>
          </p:nvCxnSpPr>
          <p:spPr>
            <a:xfrm flipV="1">
              <a:off x="7296150" y="4433339"/>
              <a:ext cx="989647" cy="462635"/>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8" idx="3"/>
              <a:endCxn id="14" idx="1"/>
            </p:cNvCxnSpPr>
            <p:nvPr/>
          </p:nvCxnSpPr>
          <p:spPr>
            <a:xfrm flipV="1">
              <a:off x="7296150" y="4826014"/>
              <a:ext cx="989648" cy="6996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8" idx="3"/>
              <a:endCxn id="15" idx="1"/>
            </p:cNvCxnSpPr>
            <p:nvPr/>
          </p:nvCxnSpPr>
          <p:spPr>
            <a:xfrm>
              <a:off x="7296150" y="4895974"/>
              <a:ext cx="989648" cy="32158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8" idx="3"/>
              <a:endCxn id="16" idx="1"/>
            </p:cNvCxnSpPr>
            <p:nvPr/>
          </p:nvCxnSpPr>
          <p:spPr>
            <a:xfrm>
              <a:off x="7296150" y="4895974"/>
              <a:ext cx="989648" cy="71313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24343" y="5814714"/>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5200130" y="2965897"/>
              <a:ext cx="2096020" cy="432011"/>
            </a:xfrm>
            <a:prstGeom prst="roundRect">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Create a metric chart.</a:t>
              </a:r>
            </a:p>
          </p:txBody>
        </p:sp>
        <p:cxnSp>
          <p:nvCxnSpPr>
            <p:cNvPr id="29" name="直接箭头连接符 28"/>
            <p:cNvCxnSpPr>
              <a:stCxn id="7" idx="2"/>
              <a:endCxn id="28" idx="0"/>
            </p:cNvCxnSpPr>
            <p:nvPr/>
          </p:nvCxnSpPr>
          <p:spPr>
            <a:xfrm>
              <a:off x="6248140" y="2776998"/>
              <a:ext cx="0" cy="188899"/>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5200130" y="3580272"/>
              <a:ext cx="2096020" cy="432011"/>
            </a:xfrm>
            <a:prstGeom prst="roundRect">
              <a:avLst/>
            </a:prstGeom>
            <a:solidFill>
              <a:srgbClr val="0070C0"/>
            </a:solidFill>
            <a:ln w="25400" cmpd="thinThick">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sz="1200" u="none" dirty="0">
                  <a:latin typeface="Huawei Sans" panose="020C0503030203020204" pitchFamily="34" charset="0"/>
                </a:rPr>
                <a:t>Configure performance monitoring file dumping.</a:t>
              </a:r>
            </a:p>
          </p:txBody>
        </p:sp>
        <p:cxnSp>
          <p:nvCxnSpPr>
            <p:cNvPr id="31" name="直接箭头连接符 30"/>
            <p:cNvCxnSpPr>
              <a:stCxn id="28" idx="2"/>
              <a:endCxn id="30" idx="0"/>
            </p:cNvCxnSpPr>
            <p:nvPr/>
          </p:nvCxnSpPr>
          <p:spPr>
            <a:xfrm>
              <a:off x="6248140" y="3397908"/>
              <a:ext cx="0" cy="182364"/>
            </a:xfrm>
            <a:prstGeom prst="straightConnector1">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130613" y="2991485"/>
              <a:ext cx="4046936" cy="461665"/>
            </a:xfrm>
            <a:prstGeom prst="rect">
              <a:avLst/>
            </a:prstGeom>
            <a:noFill/>
          </p:spPr>
          <p:txBody>
            <a:bodyPr wrap="square" rtlCol="0">
              <a:spAutoFit/>
            </a:bodyPr>
            <a:lstStyle/>
            <a:p>
              <a:pPr fontAlgn="ctr"/>
              <a:r>
                <a:rPr lang="en-US" sz="1200" u="none" dirty="0">
                  <a:latin typeface="Huawei Sans" panose="020C0503030203020204" pitchFamily="34" charset="0"/>
                </a:rPr>
                <a:t>Create a service-related indicator template so that you can view the indicators in a timely manner.</a:t>
              </a:r>
            </a:p>
          </p:txBody>
        </p:sp>
        <p:sp>
          <p:nvSpPr>
            <p:cNvPr id="33" name="文本框 32"/>
            <p:cNvSpPr txBox="1"/>
            <p:nvPr/>
          </p:nvSpPr>
          <p:spPr>
            <a:xfrm>
              <a:off x="1130613" y="3453543"/>
              <a:ext cx="3917117" cy="830997"/>
            </a:xfrm>
            <a:prstGeom prst="rect">
              <a:avLst/>
            </a:prstGeom>
            <a:noFill/>
          </p:spPr>
          <p:txBody>
            <a:bodyPr wrap="square" rtlCol="0">
              <a:spAutoFit/>
            </a:bodyPr>
            <a:lstStyle/>
            <a:p>
              <a:pPr fontAlgn="ctr"/>
              <a:r>
                <a:rPr lang="en-US" sz="1200" u="none" dirty="0">
                  <a:latin typeface="Huawei Sans" panose="020C0503030203020204" pitchFamily="34" charset="0"/>
                </a:rPr>
                <a:t>After the dump function is enabled, newly-generated performance monitoring files are automatically dumped to the specified application server through the SFTP or FTP protocol.</a:t>
              </a:r>
            </a:p>
          </p:txBody>
        </p:sp>
        <p:cxnSp>
          <p:nvCxnSpPr>
            <p:cNvPr id="34" name="直接连接符 33"/>
            <p:cNvCxnSpPr/>
            <p:nvPr/>
          </p:nvCxnSpPr>
          <p:spPr>
            <a:xfrm>
              <a:off x="1140837" y="2878119"/>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95960" y="4227454"/>
              <a:ext cx="9965312" cy="0"/>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688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Performance Monitoring Metrics</a:t>
            </a:r>
          </a:p>
        </p:txBody>
      </p:sp>
      <p:grpSp>
        <p:nvGrpSpPr>
          <p:cNvPr id="31" name="组合 30"/>
          <p:cNvGrpSpPr/>
          <p:nvPr/>
        </p:nvGrpSpPr>
        <p:grpSpPr>
          <a:xfrm>
            <a:off x="752627" y="1424290"/>
            <a:ext cx="10700777" cy="4253837"/>
            <a:chOff x="684047" y="1424290"/>
            <a:chExt cx="10700777" cy="4253837"/>
          </a:xfrm>
        </p:grpSpPr>
        <p:grpSp>
          <p:nvGrpSpPr>
            <p:cNvPr id="32" name="组合 31"/>
            <p:cNvGrpSpPr/>
            <p:nvPr/>
          </p:nvGrpSpPr>
          <p:grpSpPr>
            <a:xfrm>
              <a:off x="684047" y="1512481"/>
              <a:ext cx="6563073" cy="4165646"/>
              <a:chOff x="1297646" y="1452319"/>
              <a:chExt cx="6563073" cy="4165646"/>
            </a:xfrm>
          </p:grpSpPr>
          <p:sp>
            <p:nvSpPr>
              <p:cNvPr id="34" name="矩形 33"/>
              <p:cNvSpPr/>
              <p:nvPr/>
            </p:nvSpPr>
            <p:spPr bwMode="auto">
              <a:xfrm>
                <a:off x="3823100" y="1452319"/>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sz="1600" u="none" dirty="0">
                    <a:latin typeface="Huawei Sans" panose="020C0503030203020204" pitchFamily="34" charset="0"/>
                  </a:rPr>
                  <a:t>IOPS</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Oval 9"/>
              <p:cNvSpPr>
                <a:spLocks noChangeAspect="1" noChangeArrowheads="1"/>
              </p:cNvSpPr>
              <p:nvPr/>
            </p:nvSpPr>
            <p:spPr bwMode="gray">
              <a:xfrm>
                <a:off x="2959100" y="2377965"/>
                <a:ext cx="3240000" cy="3240000"/>
              </a:xfrm>
              <a:prstGeom prst="donut">
                <a:avLst>
                  <a:gd name="adj" fmla="val 6787"/>
                </a:avLst>
              </a:prstGeom>
              <a:solidFill>
                <a:schemeClr val="bg1">
                  <a:lumMod val="65000"/>
                  <a:alpha val="40000"/>
                </a:schemeClr>
              </a:solidFill>
              <a:ln w="19050">
                <a:solidFill>
                  <a:schemeClr val="bg1">
                    <a:alpha val="70000"/>
                  </a:schemeClr>
                </a:solidFill>
              </a:ln>
              <a:effectLst>
                <a:outerShdw blurRad="76200" dir="2700000" algn="tl" rotWithShape="0">
                  <a:prstClr val="black">
                    <a:alpha val="30000"/>
                  </a:prstClr>
                </a:outerShdw>
              </a:effectLst>
              <a:sp3d contourW="12700" prstMaterial="plastic">
                <a:bevelT w="82550" h="101600" prst="convex"/>
                <a:contourClr>
                  <a:schemeClr val="tx2">
                    <a:lumMod val="7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0" lvl="2" algn="ctr" fontAlgn="ctr">
                  <a:spcBef>
                    <a:spcPts val="0"/>
                  </a:spcBef>
                  <a:spcAft>
                    <a:spcPts val="0"/>
                  </a:spcAft>
                  <a:buClr>
                    <a:srgbClr val="FF0000"/>
                  </a:buClr>
                  <a:buSzPct val="70000"/>
                  <a:tabLst>
                    <a:tab pos="136525" algn="l"/>
                  </a:tabLst>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6" name="组合 23"/>
              <p:cNvGrpSpPr>
                <a:grpSpLocks/>
              </p:cNvGrpSpPr>
              <p:nvPr/>
            </p:nvGrpSpPr>
            <p:grpSpPr bwMode="auto">
              <a:xfrm>
                <a:off x="3678238" y="3097213"/>
                <a:ext cx="1800225" cy="1800225"/>
                <a:chOff x="3678988" y="3097853"/>
                <a:chExt cx="1800225" cy="1800225"/>
              </a:xfrm>
            </p:grpSpPr>
            <p:sp>
              <p:nvSpPr>
                <p:cNvPr id="42" name="椭圆 41"/>
                <p:cNvSpPr/>
                <p:nvPr/>
              </p:nvSpPr>
              <p:spPr bwMode="auto">
                <a:xfrm>
                  <a:off x="3678988" y="3097853"/>
                  <a:ext cx="1800225" cy="1800225"/>
                </a:xfrm>
                <a:prstGeom prst="ellipse">
                  <a:avLst/>
                </a:prstGeom>
                <a:gradFill flip="none" rotWithShape="1">
                  <a:gsLst>
                    <a:gs pos="0">
                      <a:srgbClr val="00DFF6"/>
                    </a:gs>
                    <a:gs pos="90000">
                      <a:srgbClr val="002774"/>
                    </a:gs>
                  </a:gsLst>
                  <a:lin ang="2700000" scaled="1"/>
                  <a:tileRect/>
                </a:gradFill>
                <a:ln w="25400">
                  <a:noFill/>
                </a:ln>
                <a:effectLst>
                  <a:outerShdw blurRad="50800" dist="38100" dir="2700000" algn="tl" rotWithShape="0">
                    <a:prstClr val="black">
                      <a:alpha val="40000"/>
                    </a:prstClr>
                  </a:outerShdw>
                </a:effectLst>
                <a:scene3d>
                  <a:camera prst="orthographicFront"/>
                  <a:lightRig rig="flat" dir="t"/>
                </a:scene3d>
                <a:sp3d contourW="25400" prstMaterial="plastic">
                  <a:bevelT w="241300" h="254000" prst="divot"/>
                  <a:contourClr>
                    <a:srgbClr val="AFEAFF"/>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defTabSz="912813" eaLnBrk="0" fontAlgn="ctr" hangingPunct="0">
                    <a:spcBef>
                      <a:spcPts val="0"/>
                    </a:spcBef>
                    <a:spcAft>
                      <a:spcPts val="0"/>
                    </a:spcAft>
                    <a:buClr>
                      <a:srgbClr val="FF0000"/>
                    </a:buClr>
                    <a:buSzPct val="70000"/>
                    <a:buFont typeface="Wingdings" pitchFamily="2" charset="2"/>
                    <a:buChar char="u"/>
                    <a:defRPr/>
                  </a:pPr>
                  <a:endParaRPr lang="en-US" altLang="zh-CN" sz="16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椭圆 42"/>
                <p:cNvSpPr/>
                <p:nvPr/>
              </p:nvSpPr>
              <p:spPr bwMode="auto">
                <a:xfrm>
                  <a:off x="3998684" y="3417549"/>
                  <a:ext cx="1160832" cy="1160832"/>
                </a:xfrm>
                <a:prstGeom prst="ellipse">
                  <a:avLst/>
                </a:prstGeom>
                <a:gradFill rotWithShape="1">
                  <a:gsLst>
                    <a:gs pos="0">
                      <a:schemeClr val="bg2">
                        <a:gamma/>
                        <a:tint val="0"/>
                        <a:invGamma/>
                      </a:schemeClr>
                    </a:gs>
                    <a:gs pos="100000">
                      <a:schemeClr val="bg1">
                        <a:lumMod val="85000"/>
                      </a:schemeClr>
                    </a:gs>
                  </a:gsLst>
                  <a:lin ang="5400000" scaled="1"/>
                </a:gradFill>
                <a:ln w="15875" algn="ctr">
                  <a:solidFill>
                    <a:schemeClr val="bg1">
                      <a:lumMod val="50000"/>
                    </a:schemeClr>
                  </a:solidFill>
                  <a:round/>
                  <a:headEnd/>
                  <a:tailEnd/>
                </a:ln>
                <a:effectLst/>
                <a:scene3d>
                  <a:camera prst="orthographicFront">
                    <a:rot lat="0" lon="0" rev="0"/>
                  </a:camera>
                  <a:lightRig rig="flat" dir="t"/>
                </a:scene3d>
                <a:sp3d prstMaterial="metal">
                  <a:bevelT w="101600"/>
                </a:sp3d>
              </p:spPr>
              <p:txBody>
                <a:bodyPr wrap="none" anchor="ctr"/>
                <a:lstStyle/>
                <a:p>
                  <a:pPr marL="0" lvl="2" algn="ctr" defTabSz="912813" eaLnBrk="0" fontAlgn="ctr" hangingPunct="0">
                    <a:spcBef>
                      <a:spcPts val="0"/>
                    </a:spcBef>
                    <a:spcAft>
                      <a:spcPts val="0"/>
                    </a:spcAft>
                    <a:buClr>
                      <a:schemeClr val="hlink"/>
                    </a:buClr>
                    <a:buSzPct val="80000"/>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Text Box 38"/>
                <p:cNvSpPr txBox="1">
                  <a:spLocks noChangeArrowheads="1"/>
                </p:cNvSpPr>
                <p:nvPr/>
              </p:nvSpPr>
              <p:spPr bwMode="auto">
                <a:xfrm>
                  <a:off x="3777793" y="3761563"/>
                  <a:ext cx="1638603" cy="584775"/>
                </a:xfrm>
                <a:prstGeom prst="rect">
                  <a:avLst/>
                </a:prstGeom>
                <a:noFill/>
              </p:spPr>
              <p:txBody>
                <a:bodyPr wrap="square">
                  <a:spAutoFit/>
                </a:bodyPr>
                <a:lstStyle/>
                <a:p>
                  <a:pPr algn="ctr" fontAlgn="ctr">
                    <a:spcBef>
                      <a:spcPts val="0"/>
                    </a:spcBef>
                    <a:spcAft>
                      <a:spcPts val="0"/>
                    </a:spcAft>
                    <a:buClr>
                      <a:schemeClr val="tx1"/>
                    </a:buClr>
                    <a:buSzPct val="120000"/>
                    <a:defRPr/>
                  </a:pPr>
                  <a:r>
                    <a:rPr lang="en-US" sz="1600" b="1" u="none" dirty="0">
                      <a:effectLst>
                        <a:glow rad="45500">
                          <a:srgbClr val="00B0F0">
                            <a:alpha val="35000"/>
                          </a:srgbClr>
                        </a:glow>
                      </a:effectLst>
                      <a:latin typeface="Huawei Sans" panose="020C0503030203020204" pitchFamily="34" charset="0"/>
                    </a:rPr>
                    <a:t>Monitoring</a:t>
                  </a:r>
                  <a:endParaRPr lang="en-US" altLang="zh-CN" sz="16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fontAlgn="ctr">
                    <a:spcBef>
                      <a:spcPts val="0"/>
                    </a:spcBef>
                    <a:spcAft>
                      <a:spcPts val="0"/>
                    </a:spcAft>
                    <a:buClr>
                      <a:schemeClr val="tx1"/>
                    </a:buClr>
                    <a:buSzPct val="120000"/>
                    <a:defRPr/>
                  </a:pPr>
                  <a:r>
                    <a:rPr lang="en-US" sz="1600" b="1" u="none" dirty="0">
                      <a:effectLst>
                        <a:glow rad="45500">
                          <a:srgbClr val="00B0F0">
                            <a:alpha val="35000"/>
                          </a:srgbClr>
                        </a:glow>
                      </a:effectLst>
                      <a:latin typeface="Huawei Sans" panose="020C0503030203020204" pitchFamily="34" charset="0"/>
                    </a:rPr>
                    <a:t>metrics</a:t>
                  </a:r>
                  <a:endParaRPr lang="en-US" altLang="zh-CN" sz="1600" b="1" spc="300" dirty="0">
                    <a:ln w="12700" cmpd="sng">
                      <a:solidFill>
                        <a:schemeClr val="accent1">
                          <a:tint val="10000"/>
                        </a:schemeClr>
                      </a:solidFill>
                      <a:prstDash val="solid"/>
                      <a:miter lim="800000"/>
                    </a:ln>
                    <a:gradFill>
                      <a:gsLst>
                        <a:gs pos="10000">
                          <a:srgbClr val="00B0F0"/>
                        </a:gs>
                        <a:gs pos="75000">
                          <a:srgbClr val="002774"/>
                        </a:gs>
                      </a:gsLst>
                      <a:lin ang="5400000"/>
                    </a:gradFill>
                    <a:effectLst>
                      <a:glow rad="45500">
                        <a:srgbClr val="00B0F0">
                          <a:alpha val="35000"/>
                        </a:srgbClr>
                      </a:glo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7" name="Freeform 6"/>
              <p:cNvSpPr>
                <a:spLocks/>
              </p:cNvSpPr>
              <p:nvPr/>
            </p:nvSpPr>
            <p:spPr bwMode="auto">
              <a:xfrm rot="10800000">
                <a:off x="4197830" y="2146527"/>
                <a:ext cx="759704" cy="1262835"/>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Freeform 6"/>
              <p:cNvSpPr>
                <a:spLocks/>
              </p:cNvSpPr>
              <p:nvPr/>
            </p:nvSpPr>
            <p:spPr bwMode="auto">
              <a:xfrm rot="3600000">
                <a:off x="3104795" y="3956227"/>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Freeform 6"/>
              <p:cNvSpPr>
                <a:spLocks/>
              </p:cNvSpPr>
              <p:nvPr/>
            </p:nvSpPr>
            <p:spPr bwMode="auto">
              <a:xfrm rot="18000000">
                <a:off x="5290922" y="3956227"/>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5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bwMode="auto">
              <a:xfrm>
                <a:off x="6348719" y="4610312"/>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sz="1600" u="none" dirty="0">
                    <a:latin typeface="Huawei Sans" panose="020C0503030203020204" pitchFamily="34" charset="0"/>
                  </a:rPr>
                  <a:t>Latency</a:t>
                </a:r>
              </a:p>
            </p:txBody>
          </p:sp>
          <p:sp>
            <p:nvSpPr>
              <p:cNvPr id="41" name="矩形 40"/>
              <p:cNvSpPr/>
              <p:nvPr/>
            </p:nvSpPr>
            <p:spPr bwMode="auto">
              <a:xfrm>
                <a:off x="1297646" y="4610312"/>
                <a:ext cx="1512000" cy="576000"/>
              </a:xfrm>
              <a:prstGeom prst="rect">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sz="1600" b="1" u="none" dirty="0">
                    <a:solidFill>
                      <a:schemeClr val="bg1"/>
                    </a:solidFill>
                    <a:latin typeface="Huawei Sans" panose="020C0503030203020204" pitchFamily="34" charset="0"/>
                  </a:rPr>
                  <a:t>Bandwidth</a:t>
                </a:r>
              </a:p>
            </p:txBody>
          </p:sp>
        </p:grpSp>
        <p:sp>
          <p:nvSpPr>
            <p:cNvPr id="33" name="线形标注 2 32"/>
            <p:cNvSpPr/>
            <p:nvPr/>
          </p:nvSpPr>
          <p:spPr bwMode="auto">
            <a:xfrm>
              <a:off x="6708068" y="1424290"/>
              <a:ext cx="4676756" cy="1860693"/>
            </a:xfrm>
            <a:prstGeom prst="borderCallout2">
              <a:avLst>
                <a:gd name="adj1" fmla="val 18750"/>
                <a:gd name="adj2" fmla="val -8333"/>
                <a:gd name="adj3" fmla="val 18750"/>
                <a:gd name="adj4" fmla="val -16667"/>
                <a:gd name="adj5" fmla="val 66206"/>
                <a:gd name="adj6" fmla="val -31932"/>
              </a:avLst>
            </a:prstGeom>
            <a:solidFill>
              <a:srgbClr val="C8C8C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ctr">
                <a:lnSpc>
                  <a:spcPct val="120000"/>
                </a:lnSpc>
                <a:spcBef>
                  <a:spcPts val="600"/>
                </a:spcBef>
                <a:spcAft>
                  <a:spcPts val="600"/>
                </a:spcAft>
                <a:buFont typeface="Arial" panose="020B0604020202020204" pitchFamily="34" charset="0"/>
                <a:buChar char="•"/>
              </a:pPr>
              <a:r>
                <a:rPr lang="en-US" sz="1400" u="none" dirty="0">
                  <a:latin typeface="Huawei Sans" panose="020C0503030203020204" pitchFamily="34" charset="0"/>
                </a:rPr>
                <a:t>For applications with an I/O size smaller than 64 KB, mainly focus on the IOPS.</a:t>
              </a:r>
            </a:p>
            <a:p>
              <a:pPr marL="285750" indent="-285750" fontAlgn="ctr">
                <a:lnSpc>
                  <a:spcPct val="120000"/>
                </a:lnSpc>
                <a:spcBef>
                  <a:spcPts val="600"/>
                </a:spcBef>
                <a:spcAft>
                  <a:spcPts val="600"/>
                </a:spcAft>
                <a:buFont typeface="Arial" panose="020B0604020202020204" pitchFamily="34" charset="0"/>
                <a:buChar char="•"/>
              </a:pPr>
              <a:r>
                <a:rPr lang="en-US" sz="1400" u="none" dirty="0">
                  <a:latin typeface="Huawei Sans" panose="020C0503030203020204" pitchFamily="34" charset="0"/>
                </a:rPr>
                <a:t>For applications with an I/O size greater than or equal to 64 KB, mainly focus on the bandwidth.</a:t>
              </a:r>
            </a:p>
          </p:txBody>
        </p:sp>
      </p:grpSp>
    </p:spTree>
    <p:extLst>
      <p:ext uri="{BB962C8B-B14F-4D97-AF65-F5344CB8AC3E}">
        <p14:creationId xmlns:p14="http://schemas.microsoft.com/office/powerpoint/2010/main" val="3747456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Performance Metrics</a:t>
            </a:r>
          </a:p>
        </p:txBody>
      </p:sp>
      <p:grpSp>
        <p:nvGrpSpPr>
          <p:cNvPr id="3" name="组合 2"/>
          <p:cNvGrpSpPr/>
          <p:nvPr/>
        </p:nvGrpSpPr>
        <p:grpSpPr>
          <a:xfrm>
            <a:off x="842645" y="1259996"/>
            <a:ext cx="10506710" cy="4510977"/>
            <a:chOff x="660400" y="1520788"/>
            <a:chExt cx="10858500" cy="4571302"/>
          </a:xfrm>
        </p:grpSpPr>
        <p:grpSp>
          <p:nvGrpSpPr>
            <p:cNvPr id="4" name="组合 3"/>
            <p:cNvGrpSpPr/>
            <p:nvPr/>
          </p:nvGrpSpPr>
          <p:grpSpPr>
            <a:xfrm>
              <a:off x="660400" y="1520788"/>
              <a:ext cx="3312062" cy="4571302"/>
              <a:chOff x="660400" y="1520788"/>
              <a:chExt cx="3312062" cy="4571302"/>
            </a:xfrm>
          </p:grpSpPr>
          <p:grpSp>
            <p:nvGrpSpPr>
              <p:cNvPr id="63" name="Group 4"/>
              <p:cNvGrpSpPr>
                <a:grpSpLocks/>
              </p:cNvGrpSpPr>
              <p:nvPr/>
            </p:nvGrpSpPr>
            <p:grpSpPr bwMode="auto">
              <a:xfrm>
                <a:off x="660400" y="1520788"/>
                <a:ext cx="3312062" cy="457200"/>
                <a:chOff x="1440" y="1488"/>
                <a:chExt cx="3072" cy="288"/>
              </a:xfrm>
            </p:grpSpPr>
            <p:sp>
              <p:nvSpPr>
                <p:cNvPr id="88" name="Rectangle 5"/>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Rectangle 6"/>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eaLnBrk="0" fontAlgn="ctr" latinLnBrk="0" hangingPunct="0">
                    <a:lnSpc>
                      <a:spcPct val="100000"/>
                    </a:lnSpc>
                    <a:spcBef>
                      <a:spcPts val="0"/>
                    </a:spcBef>
                    <a:spcAft>
                      <a:spcPts val="0"/>
                    </a:spcAft>
                    <a:buClrTx/>
                    <a:buSzTx/>
                    <a:buFontTx/>
                    <a:buNone/>
                    <a:tabLst/>
                    <a:defRPr/>
                  </a:pPr>
                  <a:r>
                    <a:rPr lang="en-US" sz="1600" u="none" dirty="0">
                      <a:solidFill>
                        <a:schemeClr val="tx1"/>
                      </a:solidFill>
                      <a:latin typeface="Huawei Sans" panose="020C0503030203020204" pitchFamily="34" charset="0"/>
                    </a:rPr>
                    <a:t>1</a:t>
                  </a:r>
                </a:p>
              </p:txBody>
            </p:sp>
            <p:sp>
              <p:nvSpPr>
                <p:cNvPr id="90" name="Rectangle 7"/>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Snapshot</a:t>
                  </a:r>
                </a:p>
              </p:txBody>
            </p:sp>
          </p:grpSp>
          <p:grpSp>
            <p:nvGrpSpPr>
              <p:cNvPr id="64" name="Group 8"/>
              <p:cNvGrpSpPr>
                <a:grpSpLocks/>
              </p:cNvGrpSpPr>
              <p:nvPr/>
            </p:nvGrpSpPr>
            <p:grpSpPr bwMode="auto">
              <a:xfrm>
                <a:off x="660400" y="2206588"/>
                <a:ext cx="3312062" cy="457200"/>
                <a:chOff x="1440" y="1488"/>
                <a:chExt cx="3072" cy="288"/>
              </a:xfrm>
            </p:grpSpPr>
            <p:sp>
              <p:nvSpPr>
                <p:cNvPr id="85" name="Rectangle 9"/>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Rectangle 10"/>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2</a:t>
                  </a:r>
                </a:p>
              </p:txBody>
            </p:sp>
            <p:sp>
              <p:nvSpPr>
                <p:cNvPr id="87" name="Rectangle 11"/>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Front-end Ethernet port</a:t>
                  </a:r>
                </a:p>
              </p:txBody>
            </p:sp>
          </p:grpSp>
          <p:grpSp>
            <p:nvGrpSpPr>
              <p:cNvPr id="65" name="Group 12"/>
              <p:cNvGrpSpPr>
                <a:grpSpLocks/>
              </p:cNvGrpSpPr>
              <p:nvPr/>
            </p:nvGrpSpPr>
            <p:grpSpPr bwMode="auto">
              <a:xfrm>
                <a:off x="660400" y="2892388"/>
                <a:ext cx="3312062" cy="457200"/>
                <a:chOff x="1440" y="1488"/>
                <a:chExt cx="3072" cy="288"/>
              </a:xfrm>
            </p:grpSpPr>
            <p:sp>
              <p:nvSpPr>
                <p:cNvPr id="82" name="Rectangle 13"/>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Rectangle 14"/>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3</a:t>
                  </a:r>
                </a:p>
              </p:txBody>
            </p:sp>
            <p:sp>
              <p:nvSpPr>
                <p:cNvPr id="84" name="Rectangle 15"/>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LUN priority</a:t>
                  </a:r>
                </a:p>
              </p:txBody>
            </p:sp>
          </p:grpSp>
          <p:grpSp>
            <p:nvGrpSpPr>
              <p:cNvPr id="66" name="Group 16"/>
              <p:cNvGrpSpPr>
                <a:grpSpLocks/>
              </p:cNvGrpSpPr>
              <p:nvPr/>
            </p:nvGrpSpPr>
            <p:grpSpPr bwMode="auto">
              <a:xfrm>
                <a:off x="660400" y="3579776"/>
                <a:ext cx="3312062" cy="457200"/>
                <a:chOff x="1440" y="1488"/>
                <a:chExt cx="3072" cy="288"/>
              </a:xfrm>
            </p:grpSpPr>
            <p:sp>
              <p:nvSpPr>
                <p:cNvPr id="79"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4</a:t>
                  </a:r>
                </a:p>
              </p:txBody>
            </p:sp>
            <p:sp>
              <p:nvSpPr>
                <p:cNvPr id="81"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Back-end SAS port</a:t>
                  </a:r>
                </a:p>
              </p:txBody>
            </p:sp>
          </p:grpSp>
          <p:grpSp>
            <p:nvGrpSpPr>
              <p:cNvPr id="67" name="Group 20"/>
              <p:cNvGrpSpPr>
                <a:grpSpLocks/>
              </p:cNvGrpSpPr>
              <p:nvPr/>
            </p:nvGrpSpPr>
            <p:grpSpPr bwMode="auto">
              <a:xfrm>
                <a:off x="660400" y="4265576"/>
                <a:ext cx="3312062" cy="457200"/>
                <a:chOff x="1440" y="1488"/>
                <a:chExt cx="3072" cy="288"/>
              </a:xfrm>
            </p:grpSpPr>
            <p:sp>
              <p:nvSpPr>
                <p:cNvPr id="76"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5</a:t>
                  </a:r>
                </a:p>
              </p:txBody>
            </p:sp>
            <p:sp>
              <p:nvSpPr>
                <p:cNvPr id="78"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Front-end FC port</a:t>
                  </a:r>
                </a:p>
              </p:txBody>
            </p:sp>
          </p:grpSp>
          <p:grpSp>
            <p:nvGrpSpPr>
              <p:cNvPr id="68" name="Group 16"/>
              <p:cNvGrpSpPr>
                <a:grpSpLocks/>
              </p:cNvGrpSpPr>
              <p:nvPr/>
            </p:nvGrpSpPr>
            <p:grpSpPr bwMode="auto">
              <a:xfrm>
                <a:off x="660400" y="4949090"/>
                <a:ext cx="3312062" cy="457200"/>
                <a:chOff x="1440" y="1488"/>
                <a:chExt cx="3072" cy="288"/>
              </a:xfrm>
            </p:grpSpPr>
            <p:sp>
              <p:nvSpPr>
                <p:cNvPr id="73"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6</a:t>
                  </a:r>
                </a:p>
              </p:txBody>
            </p:sp>
            <p:sp>
              <p:nvSpPr>
                <p:cNvPr id="75"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Front-end bond port</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Group 20"/>
              <p:cNvGrpSpPr>
                <a:grpSpLocks/>
              </p:cNvGrpSpPr>
              <p:nvPr/>
            </p:nvGrpSpPr>
            <p:grpSpPr bwMode="auto">
              <a:xfrm>
                <a:off x="660400" y="5634890"/>
                <a:ext cx="3312062" cy="457200"/>
                <a:chOff x="1440" y="1488"/>
                <a:chExt cx="3072" cy="288"/>
              </a:xfrm>
            </p:grpSpPr>
            <p:sp>
              <p:nvSpPr>
                <p:cNvPr id="70"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7</a:t>
                  </a:r>
                </a:p>
              </p:txBody>
            </p:sp>
            <p:sp>
              <p:nvSpPr>
                <p:cNvPr id="72"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Disk</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 name="组合 4"/>
            <p:cNvGrpSpPr/>
            <p:nvPr/>
          </p:nvGrpSpPr>
          <p:grpSpPr>
            <a:xfrm>
              <a:off x="4433619" y="1520788"/>
              <a:ext cx="3312062" cy="4571302"/>
              <a:chOff x="4116465" y="1520788"/>
              <a:chExt cx="3312062" cy="4571302"/>
            </a:xfrm>
          </p:grpSpPr>
          <p:grpSp>
            <p:nvGrpSpPr>
              <p:cNvPr id="35" name="Group 4"/>
              <p:cNvGrpSpPr>
                <a:grpSpLocks/>
              </p:cNvGrpSpPr>
              <p:nvPr/>
            </p:nvGrpSpPr>
            <p:grpSpPr bwMode="auto">
              <a:xfrm>
                <a:off x="4116465" y="1520788"/>
                <a:ext cx="3312062" cy="457200"/>
                <a:chOff x="1440" y="1488"/>
                <a:chExt cx="3072" cy="288"/>
              </a:xfrm>
            </p:grpSpPr>
            <p:sp>
              <p:nvSpPr>
                <p:cNvPr id="60" name="Rectangle 5"/>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6"/>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1</a:t>
                  </a:r>
                </a:p>
              </p:txBody>
            </p:sp>
            <p:sp>
              <p:nvSpPr>
                <p:cNvPr id="62" name="Rectangle 7"/>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Logical port</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6" name="Group 8"/>
              <p:cNvGrpSpPr>
                <a:grpSpLocks/>
              </p:cNvGrpSpPr>
              <p:nvPr/>
            </p:nvGrpSpPr>
            <p:grpSpPr bwMode="auto">
              <a:xfrm>
                <a:off x="4116465" y="2206588"/>
                <a:ext cx="3312062" cy="457200"/>
                <a:chOff x="1440" y="1488"/>
                <a:chExt cx="3072" cy="288"/>
              </a:xfrm>
            </p:grpSpPr>
            <p:sp>
              <p:nvSpPr>
                <p:cNvPr id="57" name="Rectangle 9"/>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10"/>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2</a:t>
                  </a:r>
                </a:p>
              </p:txBody>
            </p:sp>
            <p:sp>
              <p:nvSpPr>
                <p:cNvPr id="59" name="Rectangle 11"/>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Host</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7" name="Group 12"/>
              <p:cNvGrpSpPr>
                <a:grpSpLocks/>
              </p:cNvGrpSpPr>
              <p:nvPr/>
            </p:nvGrpSpPr>
            <p:grpSpPr bwMode="auto">
              <a:xfrm>
                <a:off x="4116465" y="2892388"/>
                <a:ext cx="3312062" cy="457200"/>
                <a:chOff x="1440" y="1488"/>
                <a:chExt cx="3072" cy="288"/>
              </a:xfrm>
            </p:grpSpPr>
            <p:sp>
              <p:nvSpPr>
                <p:cNvPr id="54" name="Rectangle 13"/>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14"/>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3</a:t>
                  </a:r>
                </a:p>
              </p:txBody>
            </p:sp>
            <p:sp>
              <p:nvSpPr>
                <p:cNvPr id="56" name="Rectangle 15"/>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Controller</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8" name="Group 16"/>
              <p:cNvGrpSpPr>
                <a:grpSpLocks/>
              </p:cNvGrpSpPr>
              <p:nvPr/>
            </p:nvGrpSpPr>
            <p:grpSpPr bwMode="auto">
              <a:xfrm>
                <a:off x="4116465" y="3579776"/>
                <a:ext cx="3312062" cy="457200"/>
                <a:chOff x="1440" y="1488"/>
                <a:chExt cx="3072" cy="288"/>
              </a:xfrm>
            </p:grpSpPr>
            <p:sp>
              <p:nvSpPr>
                <p:cNvPr id="51"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4</a:t>
                  </a:r>
                </a:p>
              </p:txBody>
            </p:sp>
            <p:sp>
              <p:nvSpPr>
                <p:cNvPr id="53"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LUN</a:t>
                  </a:r>
                </a:p>
              </p:txBody>
            </p:sp>
          </p:grpSp>
          <p:grpSp>
            <p:nvGrpSpPr>
              <p:cNvPr id="39" name="Group 20"/>
              <p:cNvGrpSpPr>
                <a:grpSpLocks/>
              </p:cNvGrpSpPr>
              <p:nvPr/>
            </p:nvGrpSpPr>
            <p:grpSpPr bwMode="auto">
              <a:xfrm>
                <a:off x="4116465" y="4265576"/>
                <a:ext cx="3312062" cy="457200"/>
                <a:chOff x="1440" y="1488"/>
                <a:chExt cx="3072" cy="288"/>
              </a:xfrm>
            </p:grpSpPr>
            <p:sp>
              <p:nvSpPr>
                <p:cNvPr id="48"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5</a:t>
                  </a:r>
                </a:p>
              </p:txBody>
            </p:sp>
            <p:sp>
              <p:nvSpPr>
                <p:cNvPr id="50"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Storage pool</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0" name="Group 16"/>
              <p:cNvGrpSpPr>
                <a:grpSpLocks/>
              </p:cNvGrpSpPr>
              <p:nvPr/>
            </p:nvGrpSpPr>
            <p:grpSpPr bwMode="auto">
              <a:xfrm>
                <a:off x="4116465" y="4949090"/>
                <a:ext cx="3312062" cy="457200"/>
                <a:chOff x="1440" y="1488"/>
                <a:chExt cx="3072" cy="288"/>
              </a:xfrm>
            </p:grpSpPr>
            <p:sp>
              <p:nvSpPr>
                <p:cNvPr id="45"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6</a:t>
                  </a:r>
                </a:p>
              </p:txBody>
            </p:sp>
            <p:sp>
              <p:nvSpPr>
                <p:cNvPr id="47"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err="1">
                      <a:solidFill>
                        <a:prstClr val="black"/>
                      </a:solidFill>
                      <a:latin typeface="Huawei Sans" panose="020C0503030203020204" pitchFamily="34" charset="0"/>
                    </a:rPr>
                    <a:t>SmartQoS</a:t>
                  </a:r>
                  <a:r>
                    <a:rPr lang="en-US" sz="1600" u="none" dirty="0">
                      <a:solidFill>
                        <a:prstClr val="black"/>
                      </a:solidFill>
                      <a:latin typeface="Huawei Sans" panose="020C0503030203020204" pitchFamily="34" charset="0"/>
                    </a:rPr>
                    <a:t> policy</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1" name="Group 20"/>
              <p:cNvGrpSpPr>
                <a:grpSpLocks/>
              </p:cNvGrpSpPr>
              <p:nvPr/>
            </p:nvGrpSpPr>
            <p:grpSpPr bwMode="auto">
              <a:xfrm>
                <a:off x="4116465" y="5634890"/>
                <a:ext cx="3312062" cy="457200"/>
                <a:chOff x="1440" y="1488"/>
                <a:chExt cx="3072" cy="288"/>
              </a:xfrm>
            </p:grpSpPr>
            <p:sp>
              <p:nvSpPr>
                <p:cNvPr id="42"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7</a:t>
                  </a:r>
                </a:p>
              </p:txBody>
            </p:sp>
            <p:sp>
              <p:nvSpPr>
                <p:cNvPr id="44"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LUN group</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6" name="组合 5"/>
            <p:cNvGrpSpPr/>
            <p:nvPr/>
          </p:nvGrpSpPr>
          <p:grpSpPr>
            <a:xfrm>
              <a:off x="8206838" y="1520788"/>
              <a:ext cx="3312062" cy="4571302"/>
              <a:chOff x="8206838" y="1520788"/>
              <a:chExt cx="3312062" cy="4571302"/>
            </a:xfrm>
          </p:grpSpPr>
          <p:grpSp>
            <p:nvGrpSpPr>
              <p:cNvPr id="7" name="Group 4"/>
              <p:cNvGrpSpPr>
                <a:grpSpLocks/>
              </p:cNvGrpSpPr>
              <p:nvPr/>
            </p:nvGrpSpPr>
            <p:grpSpPr bwMode="auto">
              <a:xfrm>
                <a:off x="8206838" y="1520788"/>
                <a:ext cx="3312062" cy="457200"/>
                <a:chOff x="1440" y="1488"/>
                <a:chExt cx="3072" cy="288"/>
              </a:xfrm>
            </p:grpSpPr>
            <p:sp>
              <p:nvSpPr>
                <p:cNvPr id="32" name="Rectangle 5"/>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Rectangle 6"/>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1</a:t>
                  </a:r>
                </a:p>
              </p:txBody>
            </p:sp>
            <p:sp>
              <p:nvSpPr>
                <p:cNvPr id="34" name="Rectangle 7"/>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Heterogeneous iSCSI link</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 name="Group 8"/>
              <p:cNvGrpSpPr>
                <a:grpSpLocks/>
              </p:cNvGrpSpPr>
              <p:nvPr/>
            </p:nvGrpSpPr>
            <p:grpSpPr bwMode="auto">
              <a:xfrm>
                <a:off x="8206838" y="2206588"/>
                <a:ext cx="3312062" cy="457200"/>
                <a:chOff x="1440" y="1488"/>
                <a:chExt cx="3072" cy="288"/>
              </a:xfrm>
            </p:grpSpPr>
            <p:sp>
              <p:nvSpPr>
                <p:cNvPr id="29" name="Rectangle 9"/>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Rectangle 10"/>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2</a:t>
                  </a:r>
                </a:p>
              </p:txBody>
            </p:sp>
            <p:sp>
              <p:nvSpPr>
                <p:cNvPr id="31" name="Rectangle 11"/>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Heterogeneous FC link</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 name="Group 12"/>
              <p:cNvGrpSpPr>
                <a:grpSpLocks/>
              </p:cNvGrpSpPr>
              <p:nvPr/>
            </p:nvGrpSpPr>
            <p:grpSpPr bwMode="auto">
              <a:xfrm>
                <a:off x="8206838" y="2892388"/>
                <a:ext cx="3312062" cy="457200"/>
                <a:chOff x="1440" y="1488"/>
                <a:chExt cx="3072" cy="288"/>
              </a:xfrm>
            </p:grpSpPr>
            <p:sp>
              <p:nvSpPr>
                <p:cNvPr id="26" name="Rectangle 13"/>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Rectangle 14"/>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3</a:t>
                  </a:r>
                </a:p>
              </p:txBody>
            </p:sp>
            <p:sp>
              <p:nvSpPr>
                <p:cNvPr id="28" name="Rectangle 15"/>
                <p:cNvSpPr>
                  <a:spLocks noChangeArrowheads="1"/>
                </p:cNvSpPr>
                <p:nvPr/>
              </p:nvSpPr>
              <p:spPr bwMode="gray">
                <a:xfrm>
                  <a:off x="1872" y="1504"/>
                  <a:ext cx="2544" cy="23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200" u="none" dirty="0">
                      <a:solidFill>
                        <a:prstClr val="black"/>
                      </a:solidFill>
                      <a:latin typeface="Huawei Sans" panose="020C0503030203020204" pitchFamily="34" charset="0"/>
                    </a:rPr>
                    <a:t>Remote replication consistency group</a:t>
                  </a:r>
                  <a:endParaRPr lang="en-US" altLang="zh-CN"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 name="Group 16"/>
              <p:cNvGrpSpPr>
                <a:grpSpLocks/>
              </p:cNvGrpSpPr>
              <p:nvPr/>
            </p:nvGrpSpPr>
            <p:grpSpPr bwMode="auto">
              <a:xfrm>
                <a:off x="8206838" y="3579776"/>
                <a:ext cx="3312062" cy="457200"/>
                <a:chOff x="1440" y="1488"/>
                <a:chExt cx="3072" cy="288"/>
              </a:xfrm>
            </p:grpSpPr>
            <p:sp>
              <p:nvSpPr>
                <p:cNvPr id="23"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4</a:t>
                  </a:r>
                </a:p>
              </p:txBody>
            </p:sp>
            <p:sp>
              <p:nvSpPr>
                <p:cNvPr id="25"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FC replication link</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 name="Group 20"/>
              <p:cNvGrpSpPr>
                <a:grpSpLocks/>
              </p:cNvGrpSpPr>
              <p:nvPr/>
            </p:nvGrpSpPr>
            <p:grpSpPr bwMode="auto">
              <a:xfrm>
                <a:off x="8206838" y="4265576"/>
                <a:ext cx="3312062" cy="457200"/>
                <a:chOff x="1440" y="1488"/>
                <a:chExt cx="3072" cy="288"/>
              </a:xfrm>
            </p:grpSpPr>
            <p:sp>
              <p:nvSpPr>
                <p:cNvPr id="20"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5</a:t>
                  </a:r>
                </a:p>
              </p:txBody>
            </p:sp>
            <p:sp>
              <p:nvSpPr>
                <p:cNvPr id="22"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Remote replication</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 name="Group 16"/>
              <p:cNvGrpSpPr>
                <a:grpSpLocks/>
              </p:cNvGrpSpPr>
              <p:nvPr/>
            </p:nvGrpSpPr>
            <p:grpSpPr bwMode="auto">
              <a:xfrm>
                <a:off x="8206838" y="4949090"/>
                <a:ext cx="3312062" cy="457200"/>
                <a:chOff x="1440" y="1488"/>
                <a:chExt cx="3072" cy="288"/>
              </a:xfrm>
            </p:grpSpPr>
            <p:sp>
              <p:nvSpPr>
                <p:cNvPr id="17" name="Rectangle 17"/>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Rectangle 18"/>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6</a:t>
                  </a:r>
                </a:p>
              </p:txBody>
            </p:sp>
            <p:sp>
              <p:nvSpPr>
                <p:cNvPr id="19" name="Rectangle 19"/>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System</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 name="Group 20"/>
              <p:cNvGrpSpPr>
                <a:grpSpLocks/>
              </p:cNvGrpSpPr>
              <p:nvPr/>
            </p:nvGrpSpPr>
            <p:grpSpPr bwMode="auto">
              <a:xfrm>
                <a:off x="8206838" y="5634890"/>
                <a:ext cx="3312062" cy="457200"/>
                <a:chOff x="1440" y="1488"/>
                <a:chExt cx="3072" cy="288"/>
              </a:xfrm>
            </p:grpSpPr>
            <p:sp>
              <p:nvSpPr>
                <p:cNvPr id="14" name="Rectangle 21"/>
                <p:cNvSpPr>
                  <a:spLocks noChangeArrowheads="1"/>
                </p:cNvSpPr>
                <p:nvPr/>
              </p:nvSpPr>
              <p:spPr bwMode="gray">
                <a:xfrm>
                  <a:off x="1776" y="1488"/>
                  <a:ext cx="2736"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Rectangle 22"/>
                <p:cNvSpPr>
                  <a:spLocks noChangeArrowheads="1"/>
                </p:cNvSpPr>
                <p:nvPr/>
              </p:nvSpPr>
              <p:spPr bwMode="gray">
                <a:xfrm>
                  <a:off x="1440" y="1488"/>
                  <a:ext cx="384" cy="2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7</a:t>
                  </a:r>
                </a:p>
              </p:txBody>
            </p:sp>
            <p:sp>
              <p:nvSpPr>
                <p:cNvPr id="16" name="Rectangle 23"/>
                <p:cNvSpPr>
                  <a:spLocks noChangeArrowheads="1"/>
                </p:cNvSpPr>
                <p:nvPr/>
              </p:nvSpPr>
              <p:spPr bwMode="gray">
                <a:xfrm>
                  <a:off x="1872" y="1504"/>
                  <a:ext cx="2544" cy="234"/>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ctr">
                    <a:spcBef>
                      <a:spcPts val="0"/>
                    </a:spcBef>
                    <a:spcAft>
                      <a:spcPts val="0"/>
                    </a:spcAft>
                  </a:pPr>
                  <a:r>
                    <a:rPr lang="en-US" sz="1600" u="none" dirty="0">
                      <a:solidFill>
                        <a:prstClr val="black"/>
                      </a:solidFill>
                      <a:latin typeface="Huawei Sans" panose="020C0503030203020204" pitchFamily="34" charset="0"/>
                    </a:rPr>
                    <a:t>Host group</a:t>
                  </a:r>
                  <a:endParaRPr lang="en-US" altLang="zh-CN" sz="16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Tree>
    <p:extLst>
      <p:ext uri="{BB962C8B-B14F-4D97-AF65-F5344CB8AC3E}">
        <p14:creationId xmlns:p14="http://schemas.microsoft.com/office/powerpoint/2010/main" val="371928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O&amp;M Scenario 3: Parts Replacement</a:t>
            </a:r>
          </a:p>
        </p:txBody>
      </p:sp>
      <p:grpSp>
        <p:nvGrpSpPr>
          <p:cNvPr id="3" name="组合 2"/>
          <p:cNvGrpSpPr/>
          <p:nvPr/>
        </p:nvGrpSpPr>
        <p:grpSpPr>
          <a:xfrm>
            <a:off x="1516355" y="1587223"/>
            <a:ext cx="7706458" cy="2880699"/>
            <a:chOff x="1246949" y="1587223"/>
            <a:chExt cx="7706458" cy="2880699"/>
          </a:xfrm>
        </p:grpSpPr>
        <p:cxnSp>
          <p:nvCxnSpPr>
            <p:cNvPr id="4" name="MH_Other_1"/>
            <p:cNvCxnSpPr/>
            <p:nvPr>
              <p:custDataLst>
                <p:tags r:id="rId1"/>
              </p:custDataLst>
            </p:nvPr>
          </p:nvCxnSpPr>
          <p:spPr>
            <a:xfrm>
              <a:off x="1246949" y="2160858"/>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MH_Other_2"/>
            <p:cNvSpPr/>
            <p:nvPr>
              <p:custDataLst>
                <p:tags r:id="rId2"/>
              </p:custDataLst>
            </p:nvPr>
          </p:nvSpPr>
          <p:spPr>
            <a:xfrm rot="2871886">
              <a:off x="1808586" y="1467236"/>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ctr"/>
              <a:r>
                <a:rPr lang="en-US" sz="2400" u="none" dirty="0">
                  <a:solidFill>
                    <a:srgbClr val="FEFFFF"/>
                  </a:solidFill>
                  <a:latin typeface="Huawei Sans" panose="020C0503030203020204" pitchFamily="34" charset="0"/>
                </a:rPr>
                <a:t>03</a:t>
              </a:r>
              <a:endParaRPr lang="en-US" altLang="zh-CN" sz="2400" dirty="0">
                <a:solidFill>
                  <a:srgbClr val="FE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3"/>
            <p:cNvSpPr/>
            <p:nvPr>
              <p:custDataLst>
                <p:tags r:id="rId3"/>
              </p:custDataLst>
            </p:nvPr>
          </p:nvSpPr>
          <p:spPr>
            <a:xfrm>
              <a:off x="1516354" y="2222404"/>
              <a:ext cx="45719" cy="2245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文本框 6"/>
            <p:cNvSpPr txBox="1"/>
            <p:nvPr/>
          </p:nvSpPr>
          <p:spPr>
            <a:xfrm>
              <a:off x="2803694" y="1587223"/>
              <a:ext cx="2127505" cy="523220"/>
            </a:xfrm>
            <a:prstGeom prst="rect">
              <a:avLst/>
            </a:prstGeom>
            <a:noFill/>
          </p:spPr>
          <p:txBody>
            <a:bodyPr wrap="none" rtlCol="0">
              <a:spAutoFit/>
            </a:bodyPr>
            <a:lstStyle/>
            <a:p>
              <a:pPr fontAlgn="ctr"/>
              <a:r>
                <a:rPr lang="en-US" sz="2800" u="none" dirty="0">
                  <a:latin typeface="Huawei Sans" panose="020C0503030203020204" pitchFamily="34" charset="0"/>
                </a:rPr>
                <a:t>Background</a:t>
              </a:r>
            </a:p>
          </p:txBody>
        </p:sp>
        <p:sp>
          <p:nvSpPr>
            <p:cNvPr id="8" name="文本占位符 3"/>
            <p:cNvSpPr txBox="1">
              <a:spLocks/>
            </p:cNvSpPr>
            <p:nvPr/>
          </p:nvSpPr>
          <p:spPr>
            <a:xfrm>
              <a:off x="1516355" y="2222404"/>
              <a:ext cx="7437052" cy="2245518"/>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r>
                <a:rPr lang="en-US" sz="2000" u="none" dirty="0">
                  <a:latin typeface="Huawei Sans" panose="020C0503030203020204" pitchFamily="34" charset="0"/>
                </a:rPr>
                <a:t>After the storage system of enterprise E has been running for a period, it reports a disk failure and disk replacement is needed. After receiving the disk replacement request, Huawei technical support engineer C is going to the customer site to perform the replacement.</a:t>
              </a:r>
            </a:p>
          </p:txBody>
        </p:sp>
      </p:grpSp>
    </p:spTree>
    <p:extLst>
      <p:ext uri="{BB962C8B-B14F-4D97-AF65-F5344CB8AC3E}">
        <p14:creationId xmlns:p14="http://schemas.microsoft.com/office/powerpoint/2010/main" val="265861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u="none" dirty="0">
                <a:latin typeface="Huawei Sans" panose="020C0503030203020204" pitchFamily="34" charset="0"/>
              </a:rPr>
              <a:t>Upon completion of this course, you will understand:</a:t>
            </a:r>
          </a:p>
          <a:p>
            <a:pPr lvl="1"/>
            <a:r>
              <a:rPr lang="en-US" u="none" dirty="0">
                <a:latin typeface="Huawei Sans" panose="020C0503030203020204" pitchFamily="34" charset="0"/>
              </a:rPr>
              <a:t>General O&amp;M management process</a:t>
            </a:r>
          </a:p>
          <a:p>
            <a:pPr lvl="1"/>
            <a:r>
              <a:rPr lang="en-US" u="none" dirty="0">
                <a:latin typeface="Huawei Sans" panose="020C0503030203020204" pitchFamily="34" charset="0"/>
              </a:rPr>
              <a:t>Common storage system O&amp;M management tools</a:t>
            </a:r>
          </a:p>
          <a:p>
            <a:pPr lvl="1"/>
            <a:r>
              <a:rPr lang="en-US" u="none" dirty="0">
                <a:latin typeface="Huawei Sans" panose="020C0503030203020204" pitchFamily="34" charset="0"/>
              </a:rPr>
              <a:t>Process and methods of typical storage system O&amp;M scenarios</a:t>
            </a: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140518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Parts Replacement Process</a:t>
            </a:r>
          </a:p>
        </p:txBody>
      </p:sp>
      <p:grpSp>
        <p:nvGrpSpPr>
          <p:cNvPr id="3" name="组合 2"/>
          <p:cNvGrpSpPr/>
          <p:nvPr/>
        </p:nvGrpSpPr>
        <p:grpSpPr>
          <a:xfrm>
            <a:off x="1200623" y="1133784"/>
            <a:ext cx="9507407" cy="4875209"/>
            <a:chOff x="347183" y="1161524"/>
            <a:chExt cx="9507407" cy="4875209"/>
          </a:xfrm>
        </p:grpSpPr>
        <p:sp>
          <p:nvSpPr>
            <p:cNvPr id="4" name="流程图: 决策 3"/>
            <p:cNvSpPr/>
            <p:nvPr/>
          </p:nvSpPr>
          <p:spPr>
            <a:xfrm>
              <a:off x="2369083" y="4064931"/>
              <a:ext cx="1471769" cy="584063"/>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Successful check</a:t>
              </a:r>
            </a:p>
          </p:txBody>
        </p:sp>
        <p:sp>
          <p:nvSpPr>
            <p:cNvPr id="5" name="流程图: 过程 4"/>
            <p:cNvSpPr/>
            <p:nvPr/>
          </p:nvSpPr>
          <p:spPr>
            <a:xfrm>
              <a:off x="2369083" y="1945871"/>
              <a:ext cx="1472143" cy="334249"/>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Log in to </a:t>
              </a:r>
              <a:r>
                <a:rPr lang="en-US" sz="1200" u="none" dirty="0" err="1">
                  <a:latin typeface="Huawei Sans" panose="020C0503030203020204" pitchFamily="34" charset="0"/>
                </a:rPr>
                <a:t>SmartKit</a:t>
              </a:r>
              <a:r>
                <a:rPr lang="en-US" sz="1200" u="none" dirty="0">
                  <a:latin typeface="Huawei Sans" panose="020C0503030203020204" pitchFamily="34" charset="0"/>
                </a:rPr>
                <a:t>.</a:t>
              </a:r>
            </a:p>
          </p:txBody>
        </p:sp>
        <p:sp>
          <p:nvSpPr>
            <p:cNvPr id="6" name="流程图: 过程 5"/>
            <p:cNvSpPr/>
            <p:nvPr/>
          </p:nvSpPr>
          <p:spPr>
            <a:xfrm>
              <a:off x="347183" y="4017074"/>
              <a:ext cx="1472143" cy="739773"/>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Rectify the fault as prompted.</a:t>
              </a:r>
            </a:p>
          </p:txBody>
        </p:sp>
        <p:sp>
          <p:nvSpPr>
            <p:cNvPr id="7" name="流程图: 过程 6"/>
            <p:cNvSpPr/>
            <p:nvPr/>
          </p:nvSpPr>
          <p:spPr>
            <a:xfrm>
              <a:off x="2369083" y="2540653"/>
              <a:ext cx="1472143" cy="423353"/>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Select the component to be replaced and start the replacement.</a:t>
              </a:r>
            </a:p>
          </p:txBody>
        </p:sp>
        <p:sp>
          <p:nvSpPr>
            <p:cNvPr id="8" name="流程图: 过程 7"/>
            <p:cNvSpPr/>
            <p:nvPr/>
          </p:nvSpPr>
          <p:spPr>
            <a:xfrm>
              <a:off x="2369456" y="3222361"/>
              <a:ext cx="1471397" cy="610201"/>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Use the tool to perform the pre-replacement check.</a:t>
              </a:r>
            </a:p>
          </p:txBody>
        </p:sp>
        <p:sp>
          <p:nvSpPr>
            <p:cNvPr id="9" name="流程图: 过程 8"/>
            <p:cNvSpPr/>
            <p:nvPr/>
          </p:nvSpPr>
          <p:spPr>
            <a:xfrm>
              <a:off x="2369083" y="4982146"/>
              <a:ext cx="1471769" cy="614320"/>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Use the tool to power off the component.</a:t>
              </a:r>
            </a:p>
          </p:txBody>
        </p:sp>
        <p:cxnSp>
          <p:nvCxnSpPr>
            <p:cNvPr id="10" name="直接箭头连接符 9"/>
            <p:cNvCxnSpPr>
              <a:stCxn id="43" idx="2"/>
              <a:endCxn id="5" idx="0"/>
            </p:cNvCxnSpPr>
            <p:nvPr/>
          </p:nvCxnSpPr>
          <p:spPr>
            <a:xfrm>
              <a:off x="3105154" y="1601791"/>
              <a:ext cx="1" cy="34408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 idx="2"/>
              <a:endCxn id="7" idx="0"/>
            </p:cNvCxnSpPr>
            <p:nvPr/>
          </p:nvCxnSpPr>
          <p:spPr>
            <a:xfrm>
              <a:off x="3105155" y="2280120"/>
              <a:ext cx="0" cy="260533"/>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 idx="2"/>
              <a:endCxn id="8" idx="0"/>
            </p:cNvCxnSpPr>
            <p:nvPr/>
          </p:nvCxnSpPr>
          <p:spPr>
            <a:xfrm>
              <a:off x="3105155" y="2964006"/>
              <a:ext cx="0" cy="258355"/>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8" idx="2"/>
              <a:endCxn id="4" idx="0"/>
            </p:cNvCxnSpPr>
            <p:nvPr/>
          </p:nvCxnSpPr>
          <p:spPr>
            <a:xfrm flipH="1">
              <a:off x="3104968" y="3832562"/>
              <a:ext cx="187" cy="232369"/>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4" idx="1"/>
              <a:endCxn id="6" idx="3"/>
            </p:cNvCxnSpPr>
            <p:nvPr/>
          </p:nvCxnSpPr>
          <p:spPr>
            <a:xfrm flipH="1">
              <a:off x="1819326" y="4356963"/>
              <a:ext cx="549757" cy="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4" idx="2"/>
              <a:endCxn id="9" idx="0"/>
            </p:cNvCxnSpPr>
            <p:nvPr/>
          </p:nvCxnSpPr>
          <p:spPr>
            <a:xfrm>
              <a:off x="3104968" y="4648994"/>
              <a:ext cx="0" cy="333152"/>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流程图: 过程 15"/>
            <p:cNvSpPr/>
            <p:nvPr/>
          </p:nvSpPr>
          <p:spPr>
            <a:xfrm>
              <a:off x="4410695" y="1945871"/>
              <a:ext cx="1395610" cy="594782"/>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Remove cables from the component.</a:t>
              </a:r>
            </a:p>
          </p:txBody>
        </p:sp>
        <p:sp>
          <p:nvSpPr>
            <p:cNvPr id="17" name="流程图: 过程 16"/>
            <p:cNvSpPr/>
            <p:nvPr/>
          </p:nvSpPr>
          <p:spPr>
            <a:xfrm>
              <a:off x="4410695" y="2797827"/>
              <a:ext cx="1400171" cy="423354"/>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Remove the component.</a:t>
              </a:r>
            </a:p>
          </p:txBody>
        </p:sp>
        <p:sp>
          <p:nvSpPr>
            <p:cNvPr id="18" name="流程图: 过程 17"/>
            <p:cNvSpPr/>
            <p:nvPr/>
          </p:nvSpPr>
          <p:spPr>
            <a:xfrm>
              <a:off x="4410696" y="3483774"/>
              <a:ext cx="1400170" cy="44403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Insert a new component.</a:t>
              </a:r>
            </a:p>
          </p:txBody>
        </p:sp>
        <p:sp>
          <p:nvSpPr>
            <p:cNvPr id="19" name="流程图: 过程 18"/>
            <p:cNvSpPr/>
            <p:nvPr/>
          </p:nvSpPr>
          <p:spPr>
            <a:xfrm>
              <a:off x="4410695" y="4181891"/>
              <a:ext cx="1403200" cy="440659"/>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Connect cables.</a:t>
              </a:r>
            </a:p>
          </p:txBody>
        </p:sp>
        <p:sp>
          <p:nvSpPr>
            <p:cNvPr id="20" name="流程图: 过程 19"/>
            <p:cNvSpPr/>
            <p:nvPr/>
          </p:nvSpPr>
          <p:spPr>
            <a:xfrm>
              <a:off x="4410695" y="4862419"/>
              <a:ext cx="1403199" cy="7340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Confirm that the replacement is complete on the tool.</a:t>
              </a:r>
            </a:p>
          </p:txBody>
        </p:sp>
        <p:cxnSp>
          <p:nvCxnSpPr>
            <p:cNvPr id="21" name="肘形连接符 20"/>
            <p:cNvCxnSpPr>
              <a:stCxn id="6" idx="0"/>
              <a:endCxn id="8" idx="1"/>
            </p:cNvCxnSpPr>
            <p:nvPr/>
          </p:nvCxnSpPr>
          <p:spPr>
            <a:xfrm rot="5400000" flipH="1" flipV="1">
              <a:off x="1481549" y="3129168"/>
              <a:ext cx="489612" cy="1286201"/>
            </a:xfrm>
            <a:prstGeom prst="bentConnector2">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6" idx="2"/>
              <a:endCxn id="17" idx="0"/>
            </p:cNvCxnSpPr>
            <p:nvPr/>
          </p:nvCxnSpPr>
          <p:spPr>
            <a:xfrm>
              <a:off x="5108500" y="2540653"/>
              <a:ext cx="2281" cy="257174"/>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7" idx="2"/>
              <a:endCxn id="18" idx="0"/>
            </p:cNvCxnSpPr>
            <p:nvPr/>
          </p:nvCxnSpPr>
          <p:spPr>
            <a:xfrm>
              <a:off x="5110781" y="3221181"/>
              <a:ext cx="0" cy="262593"/>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8" idx="2"/>
              <a:endCxn id="19" idx="0"/>
            </p:cNvCxnSpPr>
            <p:nvPr/>
          </p:nvCxnSpPr>
          <p:spPr>
            <a:xfrm>
              <a:off x="5110781" y="3927812"/>
              <a:ext cx="1514" cy="254079"/>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9" idx="2"/>
              <a:endCxn id="20" idx="0"/>
            </p:cNvCxnSpPr>
            <p:nvPr/>
          </p:nvCxnSpPr>
          <p:spPr>
            <a:xfrm>
              <a:off x="5112295" y="4622550"/>
              <a:ext cx="0" cy="239869"/>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流程图: 过程 25"/>
            <p:cNvSpPr/>
            <p:nvPr/>
          </p:nvSpPr>
          <p:spPr>
            <a:xfrm>
              <a:off x="6239333" y="1945871"/>
              <a:ext cx="1522306" cy="574710"/>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Use the tool to perform a post-replacement check.</a:t>
              </a:r>
            </a:p>
          </p:txBody>
        </p:sp>
        <p:sp>
          <p:nvSpPr>
            <p:cNvPr id="27" name="流程图: 决策 26"/>
            <p:cNvSpPr/>
            <p:nvPr/>
          </p:nvSpPr>
          <p:spPr>
            <a:xfrm>
              <a:off x="6239333" y="2765671"/>
              <a:ext cx="1522306" cy="583200"/>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Successful check</a:t>
              </a:r>
            </a:p>
          </p:txBody>
        </p:sp>
        <p:sp>
          <p:nvSpPr>
            <p:cNvPr id="28" name="流程图: 过程 27"/>
            <p:cNvSpPr/>
            <p:nvPr/>
          </p:nvSpPr>
          <p:spPr>
            <a:xfrm>
              <a:off x="6239334" y="3588549"/>
              <a:ext cx="1522305" cy="574292"/>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Use the tool to perform the inspection.</a:t>
              </a:r>
            </a:p>
          </p:txBody>
        </p:sp>
        <p:sp>
          <p:nvSpPr>
            <p:cNvPr id="29" name="流程图: 决策 28"/>
            <p:cNvSpPr/>
            <p:nvPr/>
          </p:nvSpPr>
          <p:spPr>
            <a:xfrm>
              <a:off x="6239333" y="4438799"/>
              <a:ext cx="1522305" cy="583200"/>
            </a:xfrm>
            <a:prstGeom prst="flowChartDecisi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Successful check</a:t>
              </a:r>
            </a:p>
          </p:txBody>
        </p:sp>
        <p:cxnSp>
          <p:nvCxnSpPr>
            <p:cNvPr id="30" name="直接箭头连接符 29"/>
            <p:cNvCxnSpPr>
              <a:stCxn id="26" idx="2"/>
              <a:endCxn id="27" idx="0"/>
            </p:cNvCxnSpPr>
            <p:nvPr/>
          </p:nvCxnSpPr>
          <p:spPr>
            <a:xfrm>
              <a:off x="7000486" y="2520581"/>
              <a:ext cx="0" cy="24509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27" idx="2"/>
              <a:endCxn id="28" idx="0"/>
            </p:cNvCxnSpPr>
            <p:nvPr/>
          </p:nvCxnSpPr>
          <p:spPr>
            <a:xfrm>
              <a:off x="7000486" y="3348871"/>
              <a:ext cx="1" cy="239678"/>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8" idx="2"/>
              <a:endCxn id="29" idx="0"/>
            </p:cNvCxnSpPr>
            <p:nvPr/>
          </p:nvCxnSpPr>
          <p:spPr>
            <a:xfrm flipH="1">
              <a:off x="7000486" y="4162841"/>
              <a:ext cx="1" cy="275958"/>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流程图: 终止 32"/>
            <p:cNvSpPr/>
            <p:nvPr/>
          </p:nvSpPr>
          <p:spPr>
            <a:xfrm>
              <a:off x="6414465" y="5596466"/>
              <a:ext cx="1172042" cy="440267"/>
            </a:xfrm>
            <a:prstGeom prst="flowChartTermina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End</a:t>
              </a:r>
            </a:p>
          </p:txBody>
        </p:sp>
        <p:cxnSp>
          <p:nvCxnSpPr>
            <p:cNvPr id="34" name="直接箭头连接符 33"/>
            <p:cNvCxnSpPr>
              <a:stCxn id="29" idx="2"/>
              <a:endCxn id="33" idx="0"/>
            </p:cNvCxnSpPr>
            <p:nvPr/>
          </p:nvCxnSpPr>
          <p:spPr>
            <a:xfrm>
              <a:off x="7000486" y="5021999"/>
              <a:ext cx="0" cy="574467"/>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流程图: 过程 34"/>
            <p:cNvSpPr/>
            <p:nvPr/>
          </p:nvSpPr>
          <p:spPr>
            <a:xfrm>
              <a:off x="8384072" y="2845570"/>
              <a:ext cx="1470518" cy="423402"/>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Rectify the fault as prompted.</a:t>
              </a:r>
            </a:p>
          </p:txBody>
        </p:sp>
        <p:sp>
          <p:nvSpPr>
            <p:cNvPr id="36" name="流程图: 过程 35"/>
            <p:cNvSpPr/>
            <p:nvPr/>
          </p:nvSpPr>
          <p:spPr>
            <a:xfrm>
              <a:off x="8384071" y="4495425"/>
              <a:ext cx="1470519" cy="4699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Rectify the fault as prompted.</a:t>
              </a:r>
            </a:p>
          </p:txBody>
        </p:sp>
        <p:cxnSp>
          <p:nvCxnSpPr>
            <p:cNvPr id="37" name="直接箭头连接符 36"/>
            <p:cNvCxnSpPr>
              <a:stCxn id="29" idx="3"/>
              <a:endCxn id="36" idx="1"/>
            </p:cNvCxnSpPr>
            <p:nvPr/>
          </p:nvCxnSpPr>
          <p:spPr>
            <a:xfrm>
              <a:off x="7761638" y="4730399"/>
              <a:ext cx="622433" cy="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7" idx="3"/>
              <a:endCxn id="35" idx="1"/>
            </p:cNvCxnSpPr>
            <p:nvPr/>
          </p:nvCxnSpPr>
          <p:spPr>
            <a:xfrm>
              <a:off x="7761639" y="3057271"/>
              <a:ext cx="622433" cy="0"/>
            </a:xfrm>
            <a:prstGeom prst="straightConnector1">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36" idx="0"/>
              <a:endCxn id="28" idx="3"/>
            </p:cNvCxnSpPr>
            <p:nvPr/>
          </p:nvCxnSpPr>
          <p:spPr>
            <a:xfrm rot="16200000" flipV="1">
              <a:off x="8130620" y="3506714"/>
              <a:ext cx="619730" cy="1357692"/>
            </a:xfrm>
            <a:prstGeom prst="bentConnector2">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35" idx="0"/>
              <a:endCxn id="26" idx="3"/>
            </p:cNvCxnSpPr>
            <p:nvPr/>
          </p:nvCxnSpPr>
          <p:spPr>
            <a:xfrm rot="16200000" flipV="1">
              <a:off x="8134313" y="1860552"/>
              <a:ext cx="612344" cy="1357692"/>
            </a:xfrm>
            <a:prstGeom prst="bentConnector2">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9" idx="2"/>
              <a:endCxn id="16" idx="0"/>
            </p:cNvCxnSpPr>
            <p:nvPr/>
          </p:nvCxnSpPr>
          <p:spPr>
            <a:xfrm rot="5400000" flipH="1" flipV="1">
              <a:off x="2281436" y="2769403"/>
              <a:ext cx="3650595" cy="2003532"/>
            </a:xfrm>
            <a:prstGeom prst="bentConnector5">
              <a:avLst>
                <a:gd name="adj1" fmla="val -6784"/>
                <a:gd name="adj2" fmla="val 50950"/>
                <a:gd name="adj3" fmla="val 106262"/>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20" idx="2"/>
              <a:endCxn id="26" idx="0"/>
            </p:cNvCxnSpPr>
            <p:nvPr/>
          </p:nvCxnSpPr>
          <p:spPr>
            <a:xfrm rot="5400000" flipH="1" flipV="1">
              <a:off x="4231092" y="2827073"/>
              <a:ext cx="3650596" cy="1888191"/>
            </a:xfrm>
            <a:prstGeom prst="bentConnector5">
              <a:avLst>
                <a:gd name="adj1" fmla="val -6262"/>
                <a:gd name="adj2" fmla="val 48423"/>
                <a:gd name="adj3" fmla="val 106262"/>
              </a:avLst>
            </a:prstGeom>
            <a:ln w="2857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流程图: 终止 42"/>
            <p:cNvSpPr/>
            <p:nvPr/>
          </p:nvSpPr>
          <p:spPr>
            <a:xfrm>
              <a:off x="2519133" y="1161524"/>
              <a:ext cx="1172042" cy="440267"/>
            </a:xfrm>
            <a:prstGeom prst="flowChartTermina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ctr"/>
              <a:r>
                <a:rPr lang="en-US" sz="1200" u="none" dirty="0">
                  <a:latin typeface="Huawei Sans" panose="020C0503030203020204" pitchFamily="34" charset="0"/>
                </a:rPr>
                <a:t>Start</a:t>
              </a:r>
            </a:p>
          </p:txBody>
        </p:sp>
        <p:sp>
          <p:nvSpPr>
            <p:cNvPr id="44" name="文本框 43"/>
            <p:cNvSpPr txBox="1"/>
            <p:nvPr/>
          </p:nvSpPr>
          <p:spPr>
            <a:xfrm>
              <a:off x="3234391" y="4668045"/>
              <a:ext cx="407384"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Yes</a:t>
              </a:r>
            </a:p>
          </p:txBody>
        </p:sp>
        <p:sp>
          <p:nvSpPr>
            <p:cNvPr id="45" name="文本框 44"/>
            <p:cNvSpPr txBox="1"/>
            <p:nvPr/>
          </p:nvSpPr>
          <p:spPr>
            <a:xfrm>
              <a:off x="2064478" y="4064932"/>
              <a:ext cx="304978"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No</a:t>
              </a:r>
            </a:p>
          </p:txBody>
        </p:sp>
        <p:sp>
          <p:nvSpPr>
            <p:cNvPr id="46" name="文本框 45"/>
            <p:cNvSpPr txBox="1"/>
            <p:nvPr/>
          </p:nvSpPr>
          <p:spPr>
            <a:xfrm>
              <a:off x="7116249" y="5121721"/>
              <a:ext cx="363829"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Yes</a:t>
              </a:r>
            </a:p>
          </p:txBody>
        </p:sp>
        <p:sp>
          <p:nvSpPr>
            <p:cNvPr id="47" name="文本框 46"/>
            <p:cNvSpPr txBox="1"/>
            <p:nvPr/>
          </p:nvSpPr>
          <p:spPr>
            <a:xfrm>
              <a:off x="7209171" y="3299719"/>
              <a:ext cx="377336"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Yes</a:t>
              </a:r>
            </a:p>
          </p:txBody>
        </p:sp>
        <p:sp>
          <p:nvSpPr>
            <p:cNvPr id="48" name="文本框 47"/>
            <p:cNvSpPr txBox="1"/>
            <p:nvPr/>
          </p:nvSpPr>
          <p:spPr>
            <a:xfrm>
              <a:off x="7924621" y="2787647"/>
              <a:ext cx="346931"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No</a:t>
              </a:r>
            </a:p>
          </p:txBody>
        </p:sp>
        <p:sp>
          <p:nvSpPr>
            <p:cNvPr id="49" name="文本框 48"/>
            <p:cNvSpPr txBox="1"/>
            <p:nvPr/>
          </p:nvSpPr>
          <p:spPr>
            <a:xfrm>
              <a:off x="7887212" y="4433550"/>
              <a:ext cx="384341" cy="215444"/>
            </a:xfrm>
            <a:prstGeom prst="rect">
              <a:avLst/>
            </a:prstGeom>
            <a:noFill/>
            <a:ln>
              <a:noFill/>
            </a:ln>
          </p:spPr>
          <p:txBody>
            <a:bodyPr wrap="square" lIns="0" tIns="0" rIns="0" bIns="0" rtlCol="0">
              <a:spAutoFit/>
            </a:bodyPr>
            <a:lstStyle/>
            <a:p>
              <a:pPr fontAlgn="ctr"/>
              <a:r>
                <a:rPr lang="en-US" sz="1400" u="none" dirty="0">
                  <a:solidFill>
                    <a:srgbClr val="0070C0"/>
                  </a:solidFill>
                  <a:latin typeface="Huawei Sans" panose="020C0503030203020204" pitchFamily="34" charset="0"/>
                </a:rPr>
                <a:t>No</a:t>
              </a:r>
            </a:p>
          </p:txBody>
        </p:sp>
      </p:grpSp>
    </p:spTree>
    <p:extLst>
      <p:ext uri="{BB962C8B-B14F-4D97-AF65-F5344CB8AC3E}">
        <p14:creationId xmlns:p14="http://schemas.microsoft.com/office/powerpoint/2010/main" val="4172135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Replaceable Parts</a:t>
            </a:r>
          </a:p>
        </p:txBody>
      </p:sp>
      <p:graphicFrame>
        <p:nvGraphicFramePr>
          <p:cNvPr id="3" name="表格 2"/>
          <p:cNvGraphicFramePr>
            <a:graphicFrameLocks noGrp="1"/>
          </p:cNvGraphicFramePr>
          <p:nvPr>
            <p:extLst>
              <p:ext uri="{D42A27DB-BD31-4B8C-83A1-F6EECF244321}">
                <p14:modId xmlns:p14="http://schemas.microsoft.com/office/powerpoint/2010/main" val="559858691"/>
              </p:ext>
            </p:extLst>
          </p:nvPr>
        </p:nvGraphicFramePr>
        <p:xfrm>
          <a:off x="1755521" y="1344850"/>
          <a:ext cx="8680957" cy="4168299"/>
        </p:xfrm>
        <a:graphic>
          <a:graphicData uri="http://schemas.openxmlformats.org/drawingml/2006/table">
            <a:tbl>
              <a:tblPr firstRow="1" bandRow="1"/>
              <a:tblGrid>
                <a:gridCol w="4217004">
                  <a:extLst>
                    <a:ext uri="{9D8B030D-6E8A-4147-A177-3AD203B41FA5}">
                      <a16:colId xmlns:a16="http://schemas.microsoft.com/office/drawing/2014/main" val="20000"/>
                    </a:ext>
                  </a:extLst>
                </a:gridCol>
                <a:gridCol w="4463953">
                  <a:extLst>
                    <a:ext uri="{9D8B030D-6E8A-4147-A177-3AD203B41FA5}">
                      <a16:colId xmlns:a16="http://schemas.microsoft.com/office/drawing/2014/main" val="20001"/>
                    </a:ext>
                  </a:extLst>
                </a:gridCol>
              </a:tblGrid>
              <a:tr h="457355">
                <a:tc>
                  <a:txBody>
                    <a:bodyPr/>
                    <a:lstStyle/>
                    <a:p>
                      <a:pPr fontAlgn="ctr"/>
                      <a:r>
                        <a:rPr lang="en-US" b="1" dirty="0">
                          <a:latin typeface="Huawei Sans" panose="020C0503030203020204" pitchFamily="34" charset="0"/>
                        </a:rPr>
                        <a:t>FRU</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fontAlgn="ctr"/>
                      <a:r>
                        <a:rPr lang="en-US" b="1" dirty="0">
                          <a:latin typeface="Huawei Sans" panose="020C0503030203020204" pitchFamily="34" charset="0"/>
                        </a:rPr>
                        <a:t>CRU</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63868">
                <a:tc>
                  <a:txBody>
                    <a:bodyPr/>
                    <a:lstStyle/>
                    <a:p>
                      <a:pPr fontAlgn="ctr"/>
                      <a:r>
                        <a:rPr lang="en-US" u="none" dirty="0">
                          <a:latin typeface="Huawei Sans" panose="020C0503030203020204" pitchFamily="34" charset="0"/>
                        </a:rPr>
                        <a:t>Controller</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Power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3868">
                <a:tc>
                  <a:txBody>
                    <a:bodyPr/>
                    <a:lstStyle/>
                    <a:p>
                      <a:pPr fontAlgn="ctr"/>
                      <a:r>
                        <a:rPr lang="en-US" u="none" dirty="0">
                          <a:latin typeface="Huawei Sans" panose="020C0503030203020204" pitchFamily="34" charset="0"/>
                        </a:rPr>
                        <a:t>Interface module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BBU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3868">
                <a:tc>
                  <a:txBody>
                    <a:bodyPr/>
                    <a:lstStyle/>
                    <a:p>
                      <a:pPr fontAlgn="ctr"/>
                      <a:r>
                        <a:rPr lang="en-US" u="none" dirty="0">
                          <a:latin typeface="Huawei Sans" panose="020C0503030203020204" pitchFamily="34" charset="0"/>
                        </a:rPr>
                        <a:t>System </a:t>
                      </a:r>
                      <a:r>
                        <a:rPr lang="en-US" u="none" dirty="0" err="1">
                          <a:latin typeface="Huawei Sans" panose="020C0503030203020204" pitchFamily="34" charset="0"/>
                        </a:rPr>
                        <a:t>subrack</a:t>
                      </a:r>
                      <a:endParaRPr lang="en-US" u="none" dirty="0">
                        <a:latin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Fan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3868">
                <a:tc>
                  <a:txBody>
                    <a:bodyPr/>
                    <a:lstStyle/>
                    <a:p>
                      <a:pPr fontAlgn="ctr"/>
                      <a:r>
                        <a:rPr lang="en-US" u="none" dirty="0">
                          <a:latin typeface="Huawei Sans" panose="020C0503030203020204" pitchFamily="34" charset="0"/>
                        </a:rPr>
                        <a:t>Management module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Disk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3868">
                <a:tc>
                  <a:txBody>
                    <a:bodyPr/>
                    <a:lstStyle/>
                    <a:p>
                      <a:pPr fontAlgn="ctr"/>
                      <a:r>
                        <a:rPr lang="en-US" u="none" dirty="0">
                          <a:latin typeface="Huawei Sans" panose="020C0503030203020204" pitchFamily="34" charset="0"/>
                        </a:rPr>
                        <a:t>Cable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Expansion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3868">
                <a:tc>
                  <a:txBody>
                    <a:bodyPr/>
                    <a:lstStyle/>
                    <a:p>
                      <a:pPr fontAlgn="ctr"/>
                      <a:r>
                        <a:rPr lang="en-US" u="none" dirty="0">
                          <a:latin typeface="Huawei Sans" panose="020C0503030203020204" pitchFamily="34" charset="0"/>
                        </a:rPr>
                        <a:t>Assistant cooling module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Optical module</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3868">
                <a:tc>
                  <a:txBody>
                    <a:bodyPr/>
                    <a:lstStyle/>
                    <a:p>
                      <a:pPr fontAlgn="ctr"/>
                      <a:r>
                        <a:rPr lang="en-US" u="none" dirty="0">
                          <a:latin typeface="Huawei Sans" panose="020C0503030203020204" pitchFamily="34" charset="0"/>
                        </a:rPr>
                        <a:t>Quorum server</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63868">
                <a:tc>
                  <a:txBody>
                    <a:bodyPr/>
                    <a:lstStyle/>
                    <a:p>
                      <a:pPr fontAlgn="ctr"/>
                      <a:r>
                        <a:rPr lang="en-US" u="none" dirty="0">
                          <a:latin typeface="Huawei Sans" panose="020C0503030203020204" pitchFamily="34" charset="0"/>
                        </a:rPr>
                        <a:t>Data switch</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r>
                        <a:rPr lang="en-US" u="none" dirty="0">
                          <a:latin typeface="Huawei Sans" panose="020C0503030203020204" pitchFamily="34" charset="0"/>
                        </a:rPr>
                        <a: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94678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Spare Parts Query</a:t>
            </a:r>
          </a:p>
        </p:txBody>
      </p:sp>
      <p:sp>
        <p:nvSpPr>
          <p:cNvPr id="4" name="文本占位符 3"/>
          <p:cNvSpPr>
            <a:spLocks noGrp="1"/>
          </p:cNvSpPr>
          <p:nvPr>
            <p:ph type="body" sz="quarter" idx="10"/>
          </p:nvPr>
        </p:nvSpPr>
        <p:spPr/>
        <p:txBody>
          <a:bodyPr/>
          <a:lstStyle/>
          <a:p>
            <a:r>
              <a:rPr lang="en-US" sz="1800" u="none" dirty="0">
                <a:latin typeface="Huawei Sans" panose="020C0503030203020204" pitchFamily="34" charset="0"/>
              </a:rPr>
              <a:t>Huawei Spare Parts Query allows users to export the spare part manual and quickly obtain spare part information based on the storage product model, part number, and SN.</a:t>
            </a:r>
            <a:endParaRPr lang="en-US" altLang="zh-CN" sz="1800" dirty="0">
              <a:latin typeface="Huawei Sans" panose="020C0503030203020204" pitchFamily="34" charset="0"/>
              <a:sym typeface="Huawei Sans" panose="020C0503030203020204" pitchFamily="34" charset="0"/>
            </a:endParaRPr>
          </a:p>
          <a:p>
            <a:r>
              <a:rPr lang="en-US" sz="1800" u="none" dirty="0">
                <a:latin typeface="Huawei Sans" panose="020C0503030203020204" pitchFamily="34" charset="0"/>
              </a:rPr>
              <a:t>You can log in to </a:t>
            </a:r>
            <a:r>
              <a:rPr lang="en-US" sz="1800" u="none" dirty="0">
                <a:latin typeface="Huawei Sans" panose="020C0503030203020204" pitchFamily="34" charset="0"/>
                <a:hlinkClick r:id="rId3"/>
              </a:rPr>
              <a:t>https://support.huawei.com/enterprise/en/index.html</a:t>
            </a:r>
            <a:r>
              <a:rPr lang="en-US" sz="1800" u="none" dirty="0">
                <a:latin typeface="Huawei Sans" panose="020C0503030203020204" pitchFamily="34" charset="0"/>
              </a:rPr>
              <a:t> to use the Spare Parts Query tool.</a:t>
            </a:r>
          </a:p>
        </p:txBody>
      </p:sp>
      <p:pic>
        <p:nvPicPr>
          <p:cNvPr id="3" name="图片 2">
            <a:extLst>
              <a:ext uri="{FF2B5EF4-FFF2-40B4-BE49-F238E27FC236}">
                <a16:creationId xmlns:a16="http://schemas.microsoft.com/office/drawing/2014/main" id="{AC41C2D5-0EEF-4EDB-B504-F8095F5C714C}"/>
              </a:ext>
            </a:extLst>
          </p:cNvPr>
          <p:cNvPicPr>
            <a:picLocks noChangeAspect="1"/>
          </p:cNvPicPr>
          <p:nvPr/>
        </p:nvPicPr>
        <p:blipFill>
          <a:blip r:embed="rId4"/>
          <a:stretch>
            <a:fillRect/>
          </a:stretch>
        </p:blipFill>
        <p:spPr>
          <a:xfrm>
            <a:off x="3270738" y="2780757"/>
            <a:ext cx="5644662" cy="3315604"/>
          </a:xfrm>
          <a:prstGeom prst="rect">
            <a:avLst/>
          </a:prstGeom>
        </p:spPr>
      </p:pic>
    </p:spTree>
    <p:extLst>
      <p:ext uri="{BB962C8B-B14F-4D97-AF65-F5344CB8AC3E}">
        <p14:creationId xmlns:p14="http://schemas.microsoft.com/office/powerpoint/2010/main" val="306600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fontAlgn="ctr"/>
            <a:r>
              <a:rPr lang="en-US" u="none" dirty="0">
                <a:latin typeface="Huawei Sans" panose="020C0503030203020204" pitchFamily="34" charset="0"/>
              </a:rPr>
              <a:t>Key Points for Disk Replacement</a:t>
            </a:r>
          </a:p>
        </p:txBody>
      </p:sp>
      <p:sp>
        <p:nvSpPr>
          <p:cNvPr id="4" name="文本占位符 3"/>
          <p:cNvSpPr>
            <a:spLocks noGrp="1"/>
          </p:cNvSpPr>
          <p:nvPr>
            <p:ph type="body" sz="quarter" idx="10"/>
          </p:nvPr>
        </p:nvSpPr>
        <p:spPr/>
        <p:txBody>
          <a:bodyPr/>
          <a:lstStyle/>
          <a:p>
            <a:pPr>
              <a:lnSpc>
                <a:spcPct val="125000"/>
              </a:lnSpc>
            </a:pPr>
            <a:r>
              <a:rPr lang="en-US" sz="2000" u="none" dirty="0">
                <a:latin typeface="Huawei Sans" panose="020C0503030203020204" pitchFamily="34" charset="0"/>
              </a:rPr>
              <a:t>When handling a disk module, hold only its edge to prevent damage.</a:t>
            </a:r>
          </a:p>
          <a:p>
            <a:pPr>
              <a:lnSpc>
                <a:spcPct val="125000"/>
              </a:lnSpc>
            </a:pPr>
            <a:r>
              <a:rPr lang="en-US" sz="2000" u="none" dirty="0">
                <a:latin typeface="Huawei Sans" panose="020C0503030203020204" pitchFamily="34" charset="0"/>
              </a:rPr>
              <a:t>Remove and insert a disk module with even force. Excessive force may damage the appearance of the disk module or cause faults.</a:t>
            </a:r>
          </a:p>
          <a:p>
            <a:pPr>
              <a:lnSpc>
                <a:spcPct val="125000"/>
              </a:lnSpc>
            </a:pPr>
            <a:r>
              <a:rPr lang="en-US" sz="2000" u="none" dirty="0">
                <a:latin typeface="Huawei Sans" panose="020C0503030203020204" pitchFamily="34" charset="0"/>
              </a:rPr>
              <a:t>To avoid damaging disk modules, wait at least 1 minute between removal and insertion.</a:t>
            </a:r>
          </a:p>
          <a:p>
            <a:pPr>
              <a:lnSpc>
                <a:spcPct val="125000"/>
              </a:lnSpc>
            </a:pPr>
            <a:r>
              <a:rPr lang="en-US" sz="2000" u="none" dirty="0">
                <a:latin typeface="Huawei Sans" panose="020C0503030203020204" pitchFamily="34" charset="0"/>
              </a:rPr>
              <a:t>To prevent data loss, replace only a disk module of which the alarm/location indicator is steady yellow.</a:t>
            </a:r>
          </a:p>
          <a:p>
            <a:pPr>
              <a:lnSpc>
                <a:spcPct val="125000"/>
              </a:lnSpc>
            </a:pPr>
            <a:r>
              <a:rPr lang="en-US" sz="2000" u="none" dirty="0">
                <a:latin typeface="Huawei Sans" panose="020C0503030203020204" pitchFamily="34" charset="0"/>
              </a:rPr>
              <a:t>Complete the replacement within five minutes after removing a disk module. Otherwise, the system heat dissipation is compromised.</a:t>
            </a:r>
          </a:p>
          <a:p>
            <a:pPr>
              <a:lnSpc>
                <a:spcPct val="125000"/>
              </a:lnSpc>
            </a:pPr>
            <a:r>
              <a:rPr lang="en-US" sz="2000" u="none" dirty="0">
                <a:latin typeface="Huawei Sans" panose="020C0503030203020204" pitchFamily="34" charset="0"/>
              </a:rPr>
              <a:t>Use </a:t>
            </a:r>
            <a:r>
              <a:rPr lang="en-US" sz="2000" u="none" dirty="0" err="1">
                <a:latin typeface="Huawei Sans" panose="020C0503030203020204" pitchFamily="34" charset="0"/>
              </a:rPr>
              <a:t>SmartKit</a:t>
            </a:r>
            <a:r>
              <a:rPr lang="en-US" sz="2000" u="none" dirty="0">
                <a:latin typeface="Huawei Sans" panose="020C0503030203020204" pitchFamily="34" charset="0"/>
              </a:rPr>
              <a:t> to replace a risky disk (not faulty).</a:t>
            </a:r>
          </a:p>
          <a:p>
            <a:pPr>
              <a:lnSpc>
                <a:spcPct val="125000"/>
              </a:lnSpc>
            </a:pPr>
            <a:r>
              <a:rPr lang="en-US" sz="2000" u="none" dirty="0">
                <a:latin typeface="Huawei Sans" panose="020C0503030203020204" pitchFamily="34" charset="0"/>
              </a:rPr>
              <a:t>Ensure that the new disk is inserted into the same slot as the replaced disk. Otherwise, the system may work abnormally.</a:t>
            </a:r>
          </a:p>
        </p:txBody>
      </p:sp>
    </p:spTree>
    <p:extLst>
      <p:ext uri="{BB962C8B-B14F-4D97-AF65-F5344CB8AC3E}">
        <p14:creationId xmlns:p14="http://schemas.microsoft.com/office/powerpoint/2010/main" val="916930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Disk Replacement Using </a:t>
            </a:r>
            <a:r>
              <a:rPr lang="en-US" u="none" dirty="0" err="1">
                <a:latin typeface="Huawei Sans" panose="020C0503030203020204" pitchFamily="34" charset="0"/>
              </a:rPr>
              <a:t>SmartKit</a:t>
            </a:r>
            <a:endParaRPr lang="en-US" u="none" dirty="0">
              <a:latin typeface="Huawei Sans" panose="020C0503030203020204" pitchFamily="34" charset="0"/>
            </a:endParaRPr>
          </a:p>
        </p:txBody>
      </p:sp>
      <p:sp>
        <p:nvSpPr>
          <p:cNvPr id="3" name="文本占位符 2"/>
          <p:cNvSpPr>
            <a:spLocks noGrp="1"/>
          </p:cNvSpPr>
          <p:nvPr>
            <p:ph type="body" sz="quarter" idx="10"/>
          </p:nvPr>
        </p:nvSpPr>
        <p:spPr>
          <a:xfrm>
            <a:off x="455612" y="1052514"/>
            <a:ext cx="11293476" cy="497095"/>
          </a:xfrm>
        </p:spPr>
        <p:txBody>
          <a:bodyPr/>
          <a:lstStyle/>
          <a:p>
            <a:r>
              <a:rPr lang="en-US" u="none" dirty="0">
                <a:latin typeface="Huawei Sans" panose="020C0503030203020204" pitchFamily="34" charset="0"/>
              </a:rPr>
              <a:t>Start </a:t>
            </a:r>
            <a:r>
              <a:rPr lang="en-US" u="none" dirty="0" err="1">
                <a:latin typeface="Huawei Sans" panose="020C0503030203020204" pitchFamily="34" charset="0"/>
              </a:rPr>
              <a:t>SmartKit</a:t>
            </a:r>
            <a:r>
              <a:rPr lang="en-US" u="none" dirty="0">
                <a:latin typeface="Huawei Sans" panose="020C0503030203020204" pitchFamily="34" charset="0"/>
              </a:rPr>
              <a:t> and select the parts replacement tool.</a:t>
            </a:r>
          </a:p>
          <a:p>
            <a:endParaRPr lang="en-US" altLang="zh-CN" dirty="0">
              <a:latin typeface="Huawei Sans" panose="020C0503030203020204" pitchFamily="34" charset="0"/>
              <a:sym typeface="Huawei Sans" panose="020C0503030203020204" pitchFamily="34" charset="0"/>
            </a:endParaRPr>
          </a:p>
        </p:txBody>
      </p:sp>
      <p:pic>
        <p:nvPicPr>
          <p:cNvPr id="7" name="Picture 1">
            <a:extLst>
              <a:ext uri="{FF2B5EF4-FFF2-40B4-BE49-F238E27FC236}">
                <a16:creationId xmlns:a16="http://schemas.microsoft.com/office/drawing/2014/main" id="{6673B787-4008-4A39-BC71-3E08271D90AE}"/>
              </a:ext>
            </a:extLst>
          </p:cNvPr>
          <p:cNvPicPr>
            <a:picLocks noChangeAspect="1"/>
          </p:cNvPicPr>
          <p:nvPr/>
        </p:nvPicPr>
        <p:blipFill>
          <a:blip r:embed="rId3"/>
          <a:stretch>
            <a:fillRect/>
          </a:stretch>
        </p:blipFill>
        <p:spPr>
          <a:xfrm>
            <a:off x="2208603" y="1657560"/>
            <a:ext cx="7774793" cy="4378039"/>
          </a:xfrm>
          <a:prstGeom prst="rect">
            <a:avLst/>
          </a:prstGeom>
        </p:spPr>
      </p:pic>
    </p:spTree>
    <p:extLst>
      <p:ext uri="{BB962C8B-B14F-4D97-AF65-F5344CB8AC3E}">
        <p14:creationId xmlns:p14="http://schemas.microsoft.com/office/powerpoint/2010/main" val="4233736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Disk Replacement Wizard</a:t>
            </a:r>
          </a:p>
        </p:txBody>
      </p:sp>
      <p:pic>
        <p:nvPicPr>
          <p:cNvPr id="5" name="Picture 7">
            <a:extLst>
              <a:ext uri="{FF2B5EF4-FFF2-40B4-BE49-F238E27FC236}">
                <a16:creationId xmlns:a16="http://schemas.microsoft.com/office/drawing/2014/main" id="{33E4C598-A9DC-48EE-9B9D-7775346CD9EB}"/>
              </a:ext>
            </a:extLst>
          </p:cNvPr>
          <p:cNvPicPr>
            <a:picLocks noChangeAspect="1"/>
          </p:cNvPicPr>
          <p:nvPr/>
        </p:nvPicPr>
        <p:blipFill>
          <a:blip r:embed="rId3"/>
          <a:stretch>
            <a:fillRect/>
          </a:stretch>
        </p:blipFill>
        <p:spPr>
          <a:xfrm>
            <a:off x="455612" y="3349838"/>
            <a:ext cx="5596213" cy="2813600"/>
          </a:xfrm>
          <a:prstGeom prst="rect">
            <a:avLst/>
          </a:prstGeom>
        </p:spPr>
      </p:pic>
      <p:pic>
        <p:nvPicPr>
          <p:cNvPr id="6" name="Picture 2">
            <a:extLst>
              <a:ext uri="{FF2B5EF4-FFF2-40B4-BE49-F238E27FC236}">
                <a16:creationId xmlns:a16="http://schemas.microsoft.com/office/drawing/2014/main" id="{89968C5B-8D49-489D-BD8B-97978302D61A}"/>
              </a:ext>
            </a:extLst>
          </p:cNvPr>
          <p:cNvPicPr>
            <a:picLocks noChangeAspect="1"/>
          </p:cNvPicPr>
          <p:nvPr/>
        </p:nvPicPr>
        <p:blipFill>
          <a:blip r:embed="rId4"/>
          <a:stretch>
            <a:fillRect/>
          </a:stretch>
        </p:blipFill>
        <p:spPr>
          <a:xfrm>
            <a:off x="1190865" y="1199861"/>
            <a:ext cx="4125706" cy="1589879"/>
          </a:xfrm>
          <a:prstGeom prst="rect">
            <a:avLst/>
          </a:prstGeom>
        </p:spPr>
      </p:pic>
      <p:pic>
        <p:nvPicPr>
          <p:cNvPr id="7" name="Picture 1">
            <a:extLst>
              <a:ext uri="{FF2B5EF4-FFF2-40B4-BE49-F238E27FC236}">
                <a16:creationId xmlns:a16="http://schemas.microsoft.com/office/drawing/2014/main" id="{DA380990-D4B0-49A7-8E0C-236C38D939F6}"/>
              </a:ext>
            </a:extLst>
          </p:cNvPr>
          <p:cNvPicPr>
            <a:picLocks noChangeAspect="1"/>
          </p:cNvPicPr>
          <p:nvPr/>
        </p:nvPicPr>
        <p:blipFill>
          <a:blip r:embed="rId5"/>
          <a:stretch>
            <a:fillRect/>
          </a:stretch>
        </p:blipFill>
        <p:spPr>
          <a:xfrm>
            <a:off x="7007732" y="1199861"/>
            <a:ext cx="4129107" cy="1589878"/>
          </a:xfrm>
          <a:prstGeom prst="rect">
            <a:avLst/>
          </a:prstGeom>
        </p:spPr>
      </p:pic>
      <p:pic>
        <p:nvPicPr>
          <p:cNvPr id="8" name="Picture 2">
            <a:extLst>
              <a:ext uri="{FF2B5EF4-FFF2-40B4-BE49-F238E27FC236}">
                <a16:creationId xmlns:a16="http://schemas.microsoft.com/office/drawing/2014/main" id="{CBFDA65E-A007-4FA1-BD61-C03AE220CEC5}"/>
              </a:ext>
            </a:extLst>
          </p:cNvPr>
          <p:cNvPicPr>
            <a:picLocks noChangeAspect="1"/>
          </p:cNvPicPr>
          <p:nvPr/>
        </p:nvPicPr>
        <p:blipFill>
          <a:blip r:embed="rId6"/>
          <a:stretch>
            <a:fillRect/>
          </a:stretch>
        </p:blipFill>
        <p:spPr>
          <a:xfrm>
            <a:off x="7007731" y="2850710"/>
            <a:ext cx="4203193" cy="3243606"/>
          </a:xfrm>
          <a:prstGeom prst="rect">
            <a:avLst/>
          </a:prstGeom>
        </p:spPr>
      </p:pic>
    </p:spTree>
    <p:extLst>
      <p:ext uri="{BB962C8B-B14F-4D97-AF65-F5344CB8AC3E}">
        <p14:creationId xmlns:p14="http://schemas.microsoft.com/office/powerpoint/2010/main" val="1516434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19176" y="1539875"/>
            <a:ext cx="10153650" cy="4068812"/>
          </a:xfrm>
        </p:spPr>
        <p:txBody>
          <a:bodyPr/>
          <a:lstStyle/>
          <a:p>
            <a:r>
              <a:rPr lang="en-US" u="none" dirty="0">
                <a:latin typeface="Huawei Sans" panose="020C0503030203020204" pitchFamily="34" charset="0"/>
              </a:rPr>
              <a:t>(Choosing multiple options) Which of the following are common management software? ( )</a:t>
            </a:r>
          </a:p>
          <a:p>
            <a:pPr lvl="1"/>
            <a:r>
              <a:rPr lang="en-US" u="none" dirty="0" err="1">
                <a:latin typeface="Huawei Sans" panose="020C0503030203020204" pitchFamily="34" charset="0"/>
              </a:rPr>
              <a:t>DeviceManager</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eSight</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SmartKit</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eService </a:t>
            </a:r>
          </a:p>
          <a:p>
            <a:r>
              <a:rPr lang="en-US" u="none" dirty="0">
                <a:latin typeface="Huawei Sans" panose="020C0503030203020204" pitchFamily="34" charset="0"/>
              </a:rPr>
              <a:t>(True or false) </a:t>
            </a:r>
            <a:r>
              <a:rPr lang="en-US" u="none" dirty="0" err="1">
                <a:latin typeface="Huawei Sans" panose="020C0503030203020204" pitchFamily="34" charset="0"/>
              </a:rPr>
              <a:t>SmartKit</a:t>
            </a:r>
            <a:r>
              <a:rPr lang="en-US" u="none" dirty="0">
                <a:latin typeface="Huawei Sans" panose="020C0503030203020204" pitchFamily="34" charset="0"/>
              </a:rPr>
              <a:t> integrates various tools required for deploying, maintaining, and upgrading IT devices, helping product users, and service and maintenance engineers perform precise operations on these devices, simplifying operations and improving work efficiency. ( )</a:t>
            </a:r>
          </a:p>
        </p:txBody>
      </p:sp>
    </p:spTree>
    <p:extLst>
      <p:ext uri="{BB962C8B-B14F-4D97-AF65-F5344CB8AC3E}">
        <p14:creationId xmlns:p14="http://schemas.microsoft.com/office/powerpoint/2010/main" val="141414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843440172"/>
              </p:ext>
            </p:extLst>
          </p:nvPr>
        </p:nvGraphicFramePr>
        <p:xfrm>
          <a:off x="1554480" y="1844675"/>
          <a:ext cx="7955280"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486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u="none" dirty="0">
                <a:latin typeface="Huawei Sans" panose="020C0503030203020204" pitchFamily="34" charset="0"/>
              </a:rPr>
              <a:t>Huawei official websites:</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Enterprise business: </a:t>
            </a:r>
            <a:r>
              <a:rPr lang="en-US" u="none" dirty="0">
                <a:latin typeface="Huawei Sans" panose="020C0503030203020204" pitchFamily="34" charset="0"/>
                <a:hlinkClick r:id="rId3"/>
              </a:rPr>
              <a:t>http://enterprise.huawei.com/en/</a:t>
            </a:r>
          </a:p>
          <a:p>
            <a:pPr lvl="1"/>
            <a:r>
              <a:rPr lang="en-US" u="none" dirty="0">
                <a:latin typeface="Huawei Sans" panose="020C0503030203020204" pitchFamily="34" charset="0"/>
              </a:rPr>
              <a:t>Technical support: </a:t>
            </a:r>
            <a:r>
              <a:rPr lang="en-US" u="none" dirty="0">
                <a:latin typeface="Huawei Sans" panose="020C0503030203020204" pitchFamily="34" charset="0"/>
                <a:hlinkClick r:id="rId4"/>
              </a:rPr>
              <a:t>https://support.huawei.com/enterprise/en/index.html</a:t>
            </a:r>
          </a:p>
          <a:p>
            <a:pPr lvl="1"/>
            <a:r>
              <a:rPr lang="en-US" u="none" dirty="0">
                <a:latin typeface="Huawei Sans" panose="020C0503030203020204" pitchFamily="34" charset="0"/>
              </a:rPr>
              <a:t>Online learning: </a:t>
            </a:r>
            <a:r>
              <a:rPr lang="en-US" u="none" dirty="0">
                <a:latin typeface="Huawei Sans" panose="020C0503030203020204" pitchFamily="34" charset="0"/>
                <a:hlinkClick r:id="rId5"/>
              </a:rPr>
              <a:t>https://www.huawei.com/en/learning</a:t>
            </a:r>
          </a:p>
          <a:p>
            <a:r>
              <a:rPr lang="en-US" u="none" dirty="0">
                <a:latin typeface="Huawei Sans" panose="020C0503030203020204" pitchFamily="34" charset="0"/>
              </a:rPr>
              <a:t>Popular tools</a:t>
            </a:r>
            <a:endParaRPr lang="en-US" altLang="zh-CN" dirty="0">
              <a:latin typeface="Huawei Sans" panose="020C0503030203020204" pitchFamily="34" charset="0"/>
              <a:sym typeface="Huawei Sans" panose="020C0503030203020204" pitchFamily="34" charset="0"/>
            </a:endParaRPr>
          </a:p>
          <a:p>
            <a:pPr lvl="1"/>
            <a:r>
              <a:rPr lang="en-US" u="none" dirty="0" err="1">
                <a:latin typeface="Huawei Sans" panose="020C0503030203020204" pitchFamily="34" charset="0"/>
              </a:rPr>
              <a:t>HedEx</a:t>
            </a:r>
            <a:r>
              <a:rPr lang="en-US" u="none" dirty="0">
                <a:latin typeface="Huawei Sans" panose="020C0503030203020204" pitchFamily="34" charset="0"/>
              </a:rPr>
              <a:t> Lite</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Network documentation tool center</a:t>
            </a:r>
            <a:endParaRPr lang="en-US" altLang="zh-CN" dirty="0">
              <a:latin typeface="Huawei Sans" panose="020C0503030203020204" pitchFamily="34" charset="0"/>
              <a:sym typeface="Huawei Sans" panose="020C0503030203020204" pitchFamily="34" charset="0"/>
            </a:endParaRPr>
          </a:p>
          <a:p>
            <a:pPr lvl="1"/>
            <a:r>
              <a:rPr lang="en-US" u="none" dirty="0">
                <a:latin typeface="Huawei Sans" panose="020C0503030203020204" pitchFamily="34" charset="0"/>
              </a:rPr>
              <a:t>Information query assistant</a:t>
            </a:r>
            <a:endParaRPr lang="en-US" altLang="zh-CN" dirty="0">
              <a:latin typeface="Huawei Sans" panose="020C0503030203020204" pitchFamily="34" charset="0"/>
              <a:sym typeface="Huawei Sans" panose="020C0503030203020204" pitchFamily="34" charset="0"/>
            </a:endParaRPr>
          </a:p>
          <a:p>
            <a:endParaRPr lang="en-US" altLang="zh-CN" dirty="0">
              <a:latin typeface="Huawei Sans" panose="020C0503030203020204" pitchFamily="34" charset="0"/>
              <a:sym typeface="Huawei Sans" panose="020C0503030203020204" pitchFamily="34" charset="0"/>
            </a:endParaRPr>
          </a:p>
        </p:txBody>
      </p:sp>
    </p:spTree>
    <p:extLst>
      <p:ext uri="{BB962C8B-B14F-4D97-AF65-F5344CB8AC3E}">
        <p14:creationId xmlns:p14="http://schemas.microsoft.com/office/powerpoint/2010/main" val="2476789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b="1" dirty="0">
                <a:latin typeface="Huawei Sans" panose="020C0503030203020204" pitchFamily="34" charset="0"/>
              </a:rPr>
              <a:t>O&amp;M Overview</a:t>
            </a:r>
            <a:endParaRPr lang="en-US" altLang="zh-CN" b="1" dirty="0">
              <a:latin typeface="Huawei Sans" panose="020C0503030203020204" pitchFamily="34" charset="0"/>
              <a:sym typeface="Huawei Sans" panose="020C0503030203020204" pitchFamily="34" charset="0"/>
            </a:endParaRPr>
          </a:p>
          <a:p>
            <a:r>
              <a:rPr lang="en-US" u="none" dirty="0">
                <a:solidFill>
                  <a:schemeClr val="bg1">
                    <a:lumMod val="50000"/>
                  </a:schemeClr>
                </a:solidFill>
                <a:latin typeface="Huawei Sans" panose="020C0503030203020204" pitchFamily="34" charset="0"/>
              </a:rPr>
              <a:t>O&amp;M Tools</a:t>
            </a:r>
            <a:endParaRPr lang="en-US" altLang="zh-CN" dirty="0">
              <a:solidFill>
                <a:schemeClr val="bg1">
                  <a:lumMod val="50000"/>
                </a:schemeClr>
              </a:solidFill>
              <a:latin typeface="Huawei Sans" panose="020C0503030203020204" pitchFamily="34" charset="0"/>
              <a:sym typeface="Huawei Sans" panose="020C0503030203020204" pitchFamily="34" charset="0"/>
            </a:endParaRPr>
          </a:p>
          <a:p>
            <a:r>
              <a:rPr lang="en-US" u="none" dirty="0">
                <a:solidFill>
                  <a:schemeClr val="bg1">
                    <a:lumMod val="50000"/>
                  </a:schemeClr>
                </a:solidFill>
                <a:latin typeface="Huawei Sans" panose="020C0503030203020204" pitchFamily="34" charset="0"/>
              </a:rPr>
              <a:t>O&amp;M Scenarios</a:t>
            </a:r>
          </a:p>
        </p:txBody>
      </p:sp>
    </p:spTree>
    <p:extLst>
      <p:ext uri="{BB962C8B-B14F-4D97-AF65-F5344CB8AC3E}">
        <p14:creationId xmlns:p14="http://schemas.microsoft.com/office/powerpoint/2010/main" val="182566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What Is O&amp;M?</a:t>
            </a:r>
          </a:p>
        </p:txBody>
      </p:sp>
      <p:sp>
        <p:nvSpPr>
          <p:cNvPr id="5" name="文本占位符 4"/>
          <p:cNvSpPr>
            <a:spLocks noGrp="1"/>
          </p:cNvSpPr>
          <p:nvPr>
            <p:ph type="body" sz="quarter" idx="10"/>
          </p:nvPr>
        </p:nvSpPr>
        <p:spPr/>
        <p:txBody>
          <a:bodyPr/>
          <a:lstStyle/>
          <a:p>
            <a:r>
              <a:rPr lang="en-US" sz="2000" u="none" dirty="0">
                <a:latin typeface="Huawei Sans" panose="020C0503030203020204" pitchFamily="34" charset="0"/>
              </a:rPr>
              <a:t>O&amp;M is essentially the operation and maintenance of networks, servers, and services in each phase of their life cycles to achieve a consistent and acceptable status in terms of cost, stability, and efficiency.</a:t>
            </a:r>
          </a:p>
          <a:p>
            <a:endParaRPr lang="en-US" altLang="zh-CN" sz="2000" dirty="0">
              <a:latin typeface="Huawei Sans" panose="020C0503030203020204" pitchFamily="34" charset="0"/>
              <a:sym typeface="Huawei Sans" panose="020C0503030203020204" pitchFamily="34" charset="0"/>
            </a:endParaRPr>
          </a:p>
        </p:txBody>
      </p:sp>
      <p:pic>
        <p:nvPicPr>
          <p:cNvPr id="7" name="图片 6"/>
          <p:cNvPicPr>
            <a:picLocks noChangeAspect="1"/>
          </p:cNvPicPr>
          <p:nvPr/>
        </p:nvPicPr>
        <p:blipFill>
          <a:blip r:embed="rId3"/>
          <a:stretch>
            <a:fillRect/>
          </a:stretch>
        </p:blipFill>
        <p:spPr>
          <a:xfrm>
            <a:off x="4298284" y="2558633"/>
            <a:ext cx="3543300" cy="3429000"/>
          </a:xfrm>
          <a:prstGeom prst="rect">
            <a:avLst/>
          </a:prstGeom>
        </p:spPr>
      </p:pic>
      <p:sp>
        <p:nvSpPr>
          <p:cNvPr id="8" name="矩形 7"/>
          <p:cNvSpPr/>
          <p:nvPr/>
        </p:nvSpPr>
        <p:spPr>
          <a:xfrm>
            <a:off x="4796135" y="3127461"/>
            <a:ext cx="1317553" cy="523220"/>
          </a:xfrm>
          <a:prstGeom prst="rect">
            <a:avLst/>
          </a:prstGeom>
        </p:spPr>
        <p:txBody>
          <a:bodyPr wrap="square">
            <a:spAutoFit/>
          </a:bodyPr>
          <a:lstStyle/>
          <a:p>
            <a:pPr algn="ctr" fontAlgn="ctr"/>
            <a:r>
              <a:rPr lang="en-US" sz="1400" u="none" dirty="0">
                <a:latin typeface="Huawei Sans" panose="020C0503030203020204" pitchFamily="34" charset="0"/>
              </a:rPr>
              <a:t>Maintenance management</a:t>
            </a:r>
          </a:p>
        </p:txBody>
      </p:sp>
      <p:sp>
        <p:nvSpPr>
          <p:cNvPr id="9" name="矩形 8"/>
          <p:cNvSpPr/>
          <p:nvPr/>
        </p:nvSpPr>
        <p:spPr>
          <a:xfrm>
            <a:off x="6057943" y="3089448"/>
            <a:ext cx="1319745" cy="523220"/>
          </a:xfrm>
          <a:prstGeom prst="rect">
            <a:avLst/>
          </a:prstGeom>
        </p:spPr>
        <p:txBody>
          <a:bodyPr wrap="square">
            <a:spAutoFit/>
          </a:bodyPr>
          <a:lstStyle/>
          <a:p>
            <a:pPr algn="ctr" fontAlgn="ctr"/>
            <a:r>
              <a:rPr lang="en-US" sz="1400" u="none" dirty="0">
                <a:latin typeface="Huawei Sans" panose="020C0503030203020204" pitchFamily="34" charset="0"/>
              </a:rPr>
              <a:t>Personnel organization</a:t>
            </a:r>
          </a:p>
        </p:txBody>
      </p:sp>
      <p:sp>
        <p:nvSpPr>
          <p:cNvPr id="10" name="矩形 9"/>
          <p:cNvSpPr/>
          <p:nvPr/>
        </p:nvSpPr>
        <p:spPr>
          <a:xfrm>
            <a:off x="6746516" y="4119244"/>
            <a:ext cx="1557602" cy="523220"/>
          </a:xfrm>
          <a:prstGeom prst="rect">
            <a:avLst/>
          </a:prstGeom>
        </p:spPr>
        <p:txBody>
          <a:bodyPr wrap="square">
            <a:spAutoFit/>
          </a:bodyPr>
          <a:lstStyle/>
          <a:p>
            <a:pPr fontAlgn="ctr"/>
            <a:r>
              <a:rPr lang="en-US" sz="1400" u="none" dirty="0">
                <a:latin typeface="Huawei Sans" panose="020C0503030203020204" pitchFamily="34" charset="0"/>
              </a:rPr>
              <a:t>Platform configuration</a:t>
            </a:r>
          </a:p>
        </p:txBody>
      </p:sp>
      <p:sp>
        <p:nvSpPr>
          <p:cNvPr id="11" name="矩形 10"/>
          <p:cNvSpPr/>
          <p:nvPr/>
        </p:nvSpPr>
        <p:spPr>
          <a:xfrm>
            <a:off x="6210429" y="5017670"/>
            <a:ext cx="1042693" cy="523220"/>
          </a:xfrm>
          <a:prstGeom prst="rect">
            <a:avLst/>
          </a:prstGeom>
        </p:spPr>
        <p:txBody>
          <a:bodyPr wrap="square">
            <a:spAutoFit/>
          </a:bodyPr>
          <a:lstStyle/>
          <a:p>
            <a:pPr algn="ctr" fontAlgn="ctr"/>
            <a:r>
              <a:rPr lang="en-US" sz="1400" u="none" dirty="0">
                <a:latin typeface="Huawei Sans" panose="020C0503030203020204" pitchFamily="34" charset="0"/>
              </a:rPr>
              <a:t>Service process</a:t>
            </a:r>
          </a:p>
        </p:txBody>
      </p:sp>
      <p:sp>
        <p:nvSpPr>
          <p:cNvPr id="12" name="矩形 11"/>
          <p:cNvSpPr/>
          <p:nvPr/>
        </p:nvSpPr>
        <p:spPr>
          <a:xfrm>
            <a:off x="4925365" y="4980179"/>
            <a:ext cx="1074249" cy="523220"/>
          </a:xfrm>
          <a:prstGeom prst="rect">
            <a:avLst/>
          </a:prstGeom>
        </p:spPr>
        <p:txBody>
          <a:bodyPr wrap="square">
            <a:spAutoFit/>
          </a:bodyPr>
          <a:lstStyle/>
          <a:p>
            <a:pPr algn="ctr" fontAlgn="ctr"/>
            <a:r>
              <a:rPr lang="en-US" sz="1400" u="none" dirty="0">
                <a:latin typeface="Huawei Sans" panose="020C0503030203020204" pitchFamily="34" charset="0"/>
              </a:rPr>
              <a:t>Standard system</a:t>
            </a:r>
          </a:p>
        </p:txBody>
      </p:sp>
      <p:sp>
        <p:nvSpPr>
          <p:cNvPr id="13" name="矩形 12"/>
          <p:cNvSpPr/>
          <p:nvPr/>
        </p:nvSpPr>
        <p:spPr>
          <a:xfrm>
            <a:off x="4454103" y="4165352"/>
            <a:ext cx="1147704" cy="523220"/>
          </a:xfrm>
          <a:prstGeom prst="rect">
            <a:avLst/>
          </a:prstGeom>
        </p:spPr>
        <p:txBody>
          <a:bodyPr wrap="square">
            <a:spAutoFit/>
          </a:bodyPr>
          <a:lstStyle/>
          <a:p>
            <a:pPr fontAlgn="ctr"/>
            <a:r>
              <a:rPr lang="en-US" sz="1400" u="none" dirty="0">
                <a:latin typeface="Huawei Sans" panose="020C0503030203020204" pitchFamily="34" charset="0"/>
              </a:rPr>
              <a:t>Technical assurance</a:t>
            </a:r>
          </a:p>
        </p:txBody>
      </p:sp>
      <p:sp>
        <p:nvSpPr>
          <p:cNvPr id="17" name="矩形 16"/>
          <p:cNvSpPr/>
          <p:nvPr/>
        </p:nvSpPr>
        <p:spPr>
          <a:xfrm>
            <a:off x="3363882" y="2475230"/>
            <a:ext cx="2121233" cy="1015663"/>
          </a:xfrm>
          <a:prstGeom prst="rect">
            <a:avLst/>
          </a:prstGeom>
        </p:spPr>
        <p:txBody>
          <a:bodyPr wrap="squar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Asset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Event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Energy efficiency management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7239316" y="2346793"/>
            <a:ext cx="2066591" cy="830997"/>
          </a:xfrm>
          <a:prstGeom prst="rect">
            <a:avLst/>
          </a:prstGeom>
        </p:spPr>
        <p:txBody>
          <a:bodyPr wrap="non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Organizational structure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Skill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Personnel allocation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8084217" y="3902664"/>
            <a:ext cx="1927131" cy="830997"/>
          </a:xfrm>
          <a:prstGeom prst="rect">
            <a:avLst/>
          </a:prstGeom>
        </p:spPr>
        <p:txBody>
          <a:bodyPr wrap="non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Maintenance tool</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Knowledge base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Maintenance platform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7239316" y="5368473"/>
            <a:ext cx="2462534" cy="830997"/>
          </a:xfrm>
          <a:prstGeom prst="rect">
            <a:avLst/>
          </a:prstGeom>
        </p:spPr>
        <p:txBody>
          <a:bodyPr wrap="non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Standard operation procedure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Emergency response process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Troubleshooting process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2622093" y="3990263"/>
            <a:ext cx="1773242" cy="830997"/>
          </a:xfrm>
          <a:prstGeom prst="rect">
            <a:avLst/>
          </a:prstGeom>
        </p:spPr>
        <p:txBody>
          <a:bodyPr wrap="non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Device maintenance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Device repair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Risk identification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3914122" y="5409928"/>
            <a:ext cx="1295547" cy="830997"/>
          </a:xfrm>
          <a:prstGeom prst="rect">
            <a:avLst/>
          </a:prstGeom>
        </p:spPr>
        <p:txBody>
          <a:bodyPr wrap="none">
            <a:spAutoFit/>
          </a:bodyPr>
          <a:lstStyle/>
          <a:p>
            <a:pPr marL="171450" indent="-171450" fontAlgn="ctr">
              <a:buFont typeface="Arial" panose="020B0604020202020204" pitchFamily="34" charset="0"/>
              <a:buChar char="•"/>
            </a:pPr>
            <a:r>
              <a:rPr lang="en-US" sz="1200" u="none" dirty="0">
                <a:latin typeface="Huawei Sans" panose="020C0503030203020204" pitchFamily="34" charset="0"/>
              </a:rPr>
              <a:t>ITIL</a:t>
            </a:r>
          </a:p>
          <a:p>
            <a:pPr marL="171450" indent="-171450" fontAlgn="ctr">
              <a:buFont typeface="Arial" panose="020B0604020202020204" pitchFamily="34" charset="0"/>
              <a:buChar char="•"/>
            </a:pPr>
            <a:r>
              <a:rPr lang="en-US" sz="1200" u="none" dirty="0">
                <a:latin typeface="Huawei Sans" panose="020C0503030203020204" pitchFamily="34" charset="0"/>
              </a:rPr>
              <a:t>Uptime O&amp;M</a:t>
            </a:r>
          </a:p>
          <a:p>
            <a:pPr marL="171450" indent="-171450" fontAlgn="ctr">
              <a:buFont typeface="Arial" panose="020B0604020202020204" pitchFamily="34" charset="0"/>
              <a:buChar char="•"/>
            </a:pPr>
            <a:r>
              <a:rPr lang="en-US" sz="1200" u="none" dirty="0">
                <a:latin typeface="Huawei Sans" panose="020C0503030203020204" pitchFamily="34" charset="0"/>
              </a:rPr>
              <a:t>ISO 2000</a:t>
            </a:r>
          </a:p>
          <a:p>
            <a:pPr marL="171450" indent="-171450" fontAlgn="ctr">
              <a:buFont typeface="Arial" panose="020B0604020202020204" pitchFamily="34" charset="0"/>
              <a:buChar char="•"/>
            </a:pPr>
            <a:r>
              <a:rPr lang="en-US" sz="1200" u="none" dirty="0">
                <a:latin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矩形 29"/>
          <p:cNvSpPr/>
          <p:nvPr/>
        </p:nvSpPr>
        <p:spPr>
          <a:xfrm>
            <a:off x="6229029" y="4223668"/>
            <a:ext cx="367175" cy="56928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5909370" y="3675191"/>
            <a:ext cx="389613" cy="553128"/>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矩形 31"/>
          <p:cNvSpPr/>
          <p:nvPr/>
        </p:nvSpPr>
        <p:spPr>
          <a:xfrm>
            <a:off x="5554308" y="4259793"/>
            <a:ext cx="351192" cy="519575"/>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弧形 28"/>
          <p:cNvSpPr/>
          <p:nvPr/>
        </p:nvSpPr>
        <p:spPr>
          <a:xfrm rot="4567188">
            <a:off x="5797219" y="3911021"/>
            <a:ext cx="937252" cy="734413"/>
          </a:xfrm>
          <a:prstGeom prst="arc">
            <a:avLst/>
          </a:prstGeom>
          <a:ln w="76200">
            <a:solidFill>
              <a:srgbClr val="C7000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弧形 34"/>
          <p:cNvSpPr/>
          <p:nvPr/>
        </p:nvSpPr>
        <p:spPr>
          <a:xfrm rot="19486284">
            <a:off x="5521191" y="3769475"/>
            <a:ext cx="937252" cy="734413"/>
          </a:xfrm>
          <a:prstGeom prst="arc">
            <a:avLst/>
          </a:prstGeom>
          <a:ln w="76200">
            <a:solidFill>
              <a:srgbClr val="C7000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弧形 35"/>
          <p:cNvSpPr/>
          <p:nvPr/>
        </p:nvSpPr>
        <p:spPr>
          <a:xfrm rot="11614871">
            <a:off x="5523477" y="3700232"/>
            <a:ext cx="647121" cy="1041319"/>
          </a:xfrm>
          <a:prstGeom prst="arc">
            <a:avLst/>
          </a:prstGeom>
          <a:ln w="76200">
            <a:solidFill>
              <a:srgbClr val="C7000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6179290" y="3855109"/>
            <a:ext cx="1072730" cy="276999"/>
          </a:xfrm>
          <a:prstGeom prst="rect">
            <a:avLst/>
          </a:prstGeom>
        </p:spPr>
        <p:txBody>
          <a:bodyPr wrap="square">
            <a:spAutoFit/>
          </a:bodyPr>
          <a:lstStyle/>
          <a:p>
            <a:pPr fontAlgn="ctr"/>
            <a:r>
              <a:rPr lang="en-US" sz="1200" b="1" u="none" dirty="0">
                <a:solidFill>
                  <a:schemeClr val="accent2"/>
                </a:solidFill>
                <a:latin typeface="Huawei Sans" panose="020C0503030203020204" pitchFamily="34" charset="0"/>
              </a:rPr>
              <a:t>Resource</a:t>
            </a:r>
          </a:p>
        </p:txBody>
      </p:sp>
      <p:sp>
        <p:nvSpPr>
          <p:cNvPr id="14" name="矩形 13"/>
          <p:cNvSpPr/>
          <p:nvPr/>
        </p:nvSpPr>
        <p:spPr>
          <a:xfrm>
            <a:off x="4955230" y="3856189"/>
            <a:ext cx="1178528" cy="276999"/>
          </a:xfrm>
          <a:prstGeom prst="rect">
            <a:avLst/>
          </a:prstGeom>
        </p:spPr>
        <p:txBody>
          <a:bodyPr wrap="none">
            <a:spAutoFit/>
          </a:bodyPr>
          <a:lstStyle/>
          <a:p>
            <a:pPr fontAlgn="ctr"/>
            <a:r>
              <a:rPr lang="en-US" sz="1200" b="1" u="none" dirty="0">
                <a:solidFill>
                  <a:srgbClr val="00B0F0"/>
                </a:solidFill>
                <a:latin typeface="Huawei Sans" panose="020C0503030203020204" pitchFamily="34" charset="0"/>
              </a:rPr>
              <a:t>Management</a:t>
            </a:r>
            <a:endParaRPr lang="en-US" altLang="zh-CN" sz="1100" b="1" dirty="0">
              <a:solidFill>
                <a:srgbClr val="00B0F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5661315" y="4669687"/>
            <a:ext cx="857927" cy="276999"/>
          </a:xfrm>
          <a:prstGeom prst="rect">
            <a:avLst/>
          </a:prstGeom>
        </p:spPr>
        <p:txBody>
          <a:bodyPr wrap="none">
            <a:spAutoFit/>
          </a:bodyPr>
          <a:lstStyle/>
          <a:p>
            <a:pPr fontAlgn="ctr"/>
            <a:r>
              <a:rPr lang="en-US" sz="1200" b="1" u="none" dirty="0">
                <a:solidFill>
                  <a:schemeClr val="accent6">
                    <a:lumMod val="75000"/>
                  </a:schemeClr>
                </a:solidFill>
                <a:latin typeface="Huawei Sans" panose="020C0503030203020204" pitchFamily="34" charset="0"/>
              </a:rPr>
              <a:t>Standard</a:t>
            </a:r>
            <a:endParaRPr lang="en-US" altLang="zh-CN" sz="1100" b="1" dirty="0">
              <a:solidFill>
                <a:schemeClr val="accent6">
                  <a:lumMod val="7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65656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pPr fontAlgn="ctr"/>
            <a:r>
              <a:rPr lang="en-US" u="none" dirty="0">
                <a:latin typeface="Huawei Sans" panose="020C0503030203020204" pitchFamily="34" charset="0"/>
              </a:rPr>
              <a:t>How to Perform O&amp;M</a:t>
            </a:r>
          </a:p>
        </p:txBody>
      </p:sp>
      <p:sp>
        <p:nvSpPr>
          <p:cNvPr id="5" name="文本占位符 4"/>
          <p:cNvSpPr>
            <a:spLocks noGrp="1"/>
          </p:cNvSpPr>
          <p:nvPr>
            <p:ph type="body" sz="quarter" idx="10"/>
          </p:nvPr>
        </p:nvSpPr>
        <p:spPr>
          <a:xfrm>
            <a:off x="455612" y="1052514"/>
            <a:ext cx="10937091" cy="4875042"/>
          </a:xfrm>
        </p:spPr>
        <p:txBody>
          <a:bodyPr/>
          <a:lstStyle/>
          <a:p>
            <a:pPr>
              <a:lnSpc>
                <a:spcPct val="120000"/>
              </a:lnSpc>
            </a:pPr>
            <a:r>
              <a:rPr lang="en-US" sz="1800" u="none" dirty="0">
                <a:latin typeface="Huawei Sans" panose="020C0503030203020204" pitchFamily="34" charset="0"/>
              </a:rPr>
              <a:t>Technical layer: Streamline the O&amp;M lifecycle of each product and identify the key measures of each task.</a:t>
            </a:r>
          </a:p>
          <a:p>
            <a:pPr>
              <a:lnSpc>
                <a:spcPct val="120000"/>
              </a:lnSpc>
            </a:pPr>
            <a:r>
              <a:rPr lang="en-US" sz="1800" u="none" dirty="0">
                <a:latin typeface="Huawei Sans" panose="020C0503030203020204" pitchFamily="34" charset="0"/>
              </a:rPr>
              <a:t>Process layer (ITIL process management framework): Change, event, and problem management.</a:t>
            </a:r>
          </a:p>
          <a:p>
            <a:pPr>
              <a:lnSpc>
                <a:spcPct val="120000"/>
              </a:lnSpc>
            </a:pPr>
            <a:endParaRPr lang="en-US" altLang="zh-CN" sz="1800" dirty="0">
              <a:latin typeface="Huawei Sans" panose="020C0503030203020204" pitchFamily="34" charset="0"/>
              <a:sym typeface="Huawei Sans" panose="020C0503030203020204" pitchFamily="34" charset="0"/>
            </a:endParaRPr>
          </a:p>
        </p:txBody>
      </p:sp>
      <p:grpSp>
        <p:nvGrpSpPr>
          <p:cNvPr id="6" name="组合 5"/>
          <p:cNvGrpSpPr/>
          <p:nvPr/>
        </p:nvGrpSpPr>
        <p:grpSpPr>
          <a:xfrm>
            <a:off x="1085406" y="2478699"/>
            <a:ext cx="8183785" cy="3414250"/>
            <a:chOff x="189968" y="2336801"/>
            <a:chExt cx="6160033" cy="3748202"/>
          </a:xfrm>
        </p:grpSpPr>
        <p:graphicFrame>
          <p:nvGraphicFramePr>
            <p:cNvPr id="7" name="图示 6"/>
            <p:cNvGraphicFramePr/>
            <p:nvPr>
              <p:extLst>
                <p:ext uri="{D42A27DB-BD31-4B8C-83A1-F6EECF244321}">
                  <p14:modId xmlns:p14="http://schemas.microsoft.com/office/powerpoint/2010/main" val="525809630"/>
                </p:ext>
              </p:extLst>
            </p:nvPr>
          </p:nvGraphicFramePr>
          <p:xfrm>
            <a:off x="217508" y="2517279"/>
            <a:ext cx="5782235" cy="843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直接连接符 7"/>
            <p:cNvCxnSpPr/>
            <p:nvPr/>
          </p:nvCxnSpPr>
          <p:spPr bwMode="auto">
            <a:xfrm>
              <a:off x="238558" y="2336801"/>
              <a:ext cx="0" cy="315913"/>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9" name="直接连接符 8"/>
            <p:cNvCxnSpPr/>
            <p:nvPr/>
          </p:nvCxnSpPr>
          <p:spPr bwMode="auto">
            <a:xfrm>
              <a:off x="2479186" y="2371726"/>
              <a:ext cx="0" cy="315913"/>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cxnSp>
          <p:nvCxnSpPr>
            <p:cNvPr id="10" name="直接连接符 9"/>
            <p:cNvCxnSpPr/>
            <p:nvPr/>
          </p:nvCxnSpPr>
          <p:spPr bwMode="auto">
            <a:xfrm>
              <a:off x="5822665" y="2381970"/>
              <a:ext cx="0" cy="315913"/>
            </a:xfrm>
            <a:prstGeom prst="line">
              <a:avLst/>
            </a:prstGeom>
            <a:ln>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sp>
          <p:nvSpPr>
            <p:cNvPr id="11" name="文本框 10"/>
            <p:cNvSpPr txBox="1">
              <a:spLocks noChangeArrowheads="1"/>
            </p:cNvSpPr>
            <p:nvPr/>
          </p:nvSpPr>
          <p:spPr bwMode="auto">
            <a:xfrm>
              <a:off x="301737" y="2345335"/>
              <a:ext cx="2177449" cy="33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fontAlgn="ctr">
                <a:lnSpc>
                  <a:spcPct val="100000"/>
                </a:lnSpc>
                <a:spcBef>
                  <a:spcPct val="0"/>
                </a:spcBef>
                <a:buFontTx/>
                <a:buNone/>
              </a:pPr>
              <a:r>
                <a:rPr lang="en-US" sz="1400" b="1" u="none" dirty="0">
                  <a:solidFill>
                    <a:srgbClr val="000000"/>
                  </a:solidFill>
                  <a:latin typeface="Huawei Sans" panose="020C0503030203020204" pitchFamily="34" charset="0"/>
                </a:rPr>
                <a:t>Before the device goes online</a:t>
              </a:r>
            </a:p>
          </p:txBody>
        </p:sp>
        <p:sp>
          <p:nvSpPr>
            <p:cNvPr id="12" name="文本框 11"/>
            <p:cNvSpPr txBox="1">
              <a:spLocks noChangeArrowheads="1"/>
            </p:cNvSpPr>
            <p:nvPr/>
          </p:nvSpPr>
          <p:spPr bwMode="auto">
            <a:xfrm>
              <a:off x="2819369" y="2345334"/>
              <a:ext cx="2528889" cy="33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fontAlgn="ctr">
                <a:lnSpc>
                  <a:spcPct val="100000"/>
                </a:lnSpc>
                <a:spcBef>
                  <a:spcPct val="0"/>
                </a:spcBef>
                <a:buFontTx/>
                <a:buNone/>
              </a:pPr>
              <a:r>
                <a:rPr lang="en-US" sz="1400" b="1" u="none" dirty="0">
                  <a:solidFill>
                    <a:srgbClr val="000000"/>
                  </a:solidFill>
                  <a:latin typeface="Huawei Sans" panose="020C0503030203020204" pitchFamily="34" charset="0"/>
                </a:rPr>
                <a:t>O&amp;M/Operation period</a:t>
              </a:r>
            </a:p>
          </p:txBody>
        </p:sp>
        <p:sp>
          <p:nvSpPr>
            <p:cNvPr id="13" name="圆角矩形 12"/>
            <p:cNvSpPr/>
            <p:nvPr/>
          </p:nvSpPr>
          <p:spPr bwMode="auto">
            <a:xfrm>
              <a:off x="1433391" y="3634364"/>
              <a:ext cx="2729446" cy="295833"/>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Service rollout and transfer-to-maintenance criteria</a:t>
              </a:r>
            </a:p>
          </p:txBody>
        </p:sp>
        <p:sp>
          <p:nvSpPr>
            <p:cNvPr id="14" name="圆角矩形 13"/>
            <p:cNvSpPr/>
            <p:nvPr/>
          </p:nvSpPr>
          <p:spPr bwMode="auto">
            <a:xfrm>
              <a:off x="1433391" y="3273064"/>
              <a:ext cx="2729445" cy="320629"/>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defRPr/>
              </a:pPr>
              <a:r>
                <a:rPr lang="en-US" sz="1200" u="none" dirty="0">
                  <a:solidFill>
                    <a:srgbClr val="000000"/>
                  </a:solidFill>
                  <a:latin typeface="Huawei Sans" panose="020C0503030203020204" pitchFamily="34" charset="0"/>
                </a:rPr>
                <a:t>Configuration selection and architecture design</a:t>
              </a:r>
            </a:p>
          </p:txBody>
        </p:sp>
        <p:sp>
          <p:nvSpPr>
            <p:cNvPr id="15" name="圆角矩形 14"/>
            <p:cNvSpPr/>
            <p:nvPr/>
          </p:nvSpPr>
          <p:spPr bwMode="auto">
            <a:xfrm>
              <a:off x="1433391" y="3985835"/>
              <a:ext cx="2729445" cy="24952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Rollout and deployment specifications</a:t>
              </a:r>
            </a:p>
          </p:txBody>
        </p:sp>
        <p:sp>
          <p:nvSpPr>
            <p:cNvPr id="16" name="圆角矩形 15"/>
            <p:cNvSpPr/>
            <p:nvPr/>
          </p:nvSpPr>
          <p:spPr bwMode="auto">
            <a:xfrm>
              <a:off x="3707392" y="4276035"/>
              <a:ext cx="2292351" cy="28498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Monitoring and security compliance</a:t>
              </a:r>
            </a:p>
          </p:txBody>
        </p:sp>
        <p:sp>
          <p:nvSpPr>
            <p:cNvPr id="17" name="圆角矩形 16"/>
            <p:cNvSpPr/>
            <p:nvPr/>
          </p:nvSpPr>
          <p:spPr bwMode="auto">
            <a:xfrm>
              <a:off x="3707392" y="4581201"/>
              <a:ext cx="2292351" cy="263856"/>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Capacity management and expansion</a:t>
              </a:r>
            </a:p>
          </p:txBody>
        </p:sp>
        <p:sp>
          <p:nvSpPr>
            <p:cNvPr id="18" name="圆角矩形 17"/>
            <p:cNvSpPr/>
            <p:nvPr/>
          </p:nvSpPr>
          <p:spPr bwMode="auto">
            <a:xfrm>
              <a:off x="189968" y="5835476"/>
              <a:ext cx="5810782" cy="24952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PRR management (performance, reliability, and recoverability)</a:t>
              </a:r>
            </a:p>
          </p:txBody>
        </p:sp>
        <p:sp>
          <p:nvSpPr>
            <p:cNvPr id="19" name="圆角矩形 18"/>
            <p:cNvSpPr/>
            <p:nvPr/>
          </p:nvSpPr>
          <p:spPr bwMode="auto">
            <a:xfrm>
              <a:off x="3707392" y="4886629"/>
              <a:ext cx="2292350" cy="30578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Performance and experience optimization</a:t>
              </a:r>
            </a:p>
          </p:txBody>
        </p:sp>
        <p:sp>
          <p:nvSpPr>
            <p:cNvPr id="20" name="圆角矩形 19"/>
            <p:cNvSpPr/>
            <p:nvPr/>
          </p:nvSpPr>
          <p:spPr bwMode="auto">
            <a:xfrm>
              <a:off x="3708407" y="5531567"/>
              <a:ext cx="2304955" cy="24952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Cost and efficiency optimization</a:t>
              </a:r>
            </a:p>
          </p:txBody>
        </p:sp>
        <p:sp>
          <p:nvSpPr>
            <p:cNvPr id="21" name="圆角矩形 20"/>
            <p:cNvSpPr/>
            <p:nvPr/>
          </p:nvSpPr>
          <p:spPr bwMode="auto">
            <a:xfrm>
              <a:off x="3707392" y="5237201"/>
              <a:ext cx="2292351" cy="24952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Emergency and DR drill</a:t>
              </a:r>
            </a:p>
          </p:txBody>
        </p:sp>
        <p:sp>
          <p:nvSpPr>
            <p:cNvPr id="22" name="圆角矩形 21"/>
            <p:cNvSpPr/>
            <p:nvPr/>
          </p:nvSpPr>
          <p:spPr bwMode="auto">
            <a:xfrm>
              <a:off x="6105526" y="3117132"/>
              <a:ext cx="244475" cy="29083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vert270"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Operation</a:t>
              </a:r>
            </a:p>
          </p:txBody>
        </p:sp>
        <p:sp>
          <p:nvSpPr>
            <p:cNvPr id="23" name="圆角矩形 22"/>
            <p:cNvSpPr/>
            <p:nvPr/>
          </p:nvSpPr>
          <p:spPr bwMode="auto">
            <a:xfrm>
              <a:off x="189968" y="3295781"/>
              <a:ext cx="1184635" cy="316387"/>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Requirement analysis</a:t>
              </a:r>
            </a:p>
          </p:txBody>
        </p:sp>
        <p:sp>
          <p:nvSpPr>
            <p:cNvPr id="24" name="圆角矩形 23"/>
            <p:cNvSpPr/>
            <p:nvPr/>
          </p:nvSpPr>
          <p:spPr bwMode="auto">
            <a:xfrm>
              <a:off x="4830046" y="3356469"/>
              <a:ext cx="1161178" cy="265342"/>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lIns="0" tIns="0" rIns="0" bIns="0" anchor="ctr"/>
            <a:lstStyle/>
            <a:p>
              <a:pPr algn="ctr" fontAlgn="ctr">
                <a:buFont typeface="Arial" pitchFamily="34" charset="0"/>
                <a:buNone/>
                <a:defRPr/>
              </a:pPr>
              <a:r>
                <a:rPr lang="en-US" sz="1200" u="none" dirty="0">
                  <a:solidFill>
                    <a:srgbClr val="000000"/>
                  </a:solidFill>
                  <a:latin typeface="Huawei Sans" panose="020C0503030203020204" pitchFamily="34" charset="0"/>
                </a:rPr>
                <a:t>Offline specifications</a:t>
              </a:r>
            </a:p>
          </p:txBody>
        </p:sp>
      </p:grpSp>
      <p:grpSp>
        <p:nvGrpSpPr>
          <p:cNvPr id="25" name="组合 24"/>
          <p:cNvGrpSpPr/>
          <p:nvPr/>
        </p:nvGrpSpPr>
        <p:grpSpPr>
          <a:xfrm>
            <a:off x="9491857" y="2369793"/>
            <a:ext cx="2034565" cy="3519698"/>
            <a:chOff x="8971879" y="1434949"/>
            <a:chExt cx="1731980" cy="4359184"/>
          </a:xfrm>
        </p:grpSpPr>
        <p:sp>
          <p:nvSpPr>
            <p:cNvPr id="26" name="圆角矩形 25"/>
            <p:cNvSpPr/>
            <p:nvPr/>
          </p:nvSpPr>
          <p:spPr bwMode="auto">
            <a:xfrm>
              <a:off x="8971879" y="1434949"/>
              <a:ext cx="1731980" cy="4359184"/>
            </a:xfrm>
            <a:prstGeom prst="roundRect">
              <a:avLst>
                <a:gd name="adj" fmla="val 7341"/>
              </a:avLst>
            </a:prstGeom>
            <a:solidFill>
              <a:schemeClr val="bg1">
                <a:lumMod val="95000"/>
              </a:schemeClr>
            </a:solid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ectangle 26"/>
            <p:cNvSpPr>
              <a:spLocks noChangeArrowheads="1"/>
            </p:cNvSpPr>
            <p:nvPr/>
          </p:nvSpPr>
          <p:spPr bwMode="auto">
            <a:xfrm>
              <a:off x="9093045" y="1981055"/>
              <a:ext cx="1466768" cy="32993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lIns="0" tIns="0" rIns="0" bIns="0" anchor="ctr"/>
            <a:lstStyle/>
            <a:p>
              <a:pPr algn="ctr" defTabSz="686206" fontAlgn="ctr">
                <a:defRPr/>
              </a:pPr>
              <a:r>
                <a:rPr lang="en-US" sz="1200" u="none" dirty="0">
                  <a:solidFill>
                    <a:srgbClr val="000000"/>
                  </a:solidFill>
                  <a:latin typeface="Huawei Sans" panose="020C0503030203020204" pitchFamily="34" charset="0"/>
                </a:rPr>
                <a:t>Event management</a:t>
              </a:r>
            </a:p>
          </p:txBody>
        </p:sp>
        <p:sp>
          <p:nvSpPr>
            <p:cNvPr id="28" name="Rectangle 27"/>
            <p:cNvSpPr>
              <a:spLocks noChangeArrowheads="1"/>
            </p:cNvSpPr>
            <p:nvPr/>
          </p:nvSpPr>
          <p:spPr bwMode="auto">
            <a:xfrm>
              <a:off x="9094065" y="3311740"/>
              <a:ext cx="1444322" cy="445864"/>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lIns="0" tIns="0" rIns="0" bIns="0" anchor="ctr"/>
            <a:lstStyle/>
            <a:p>
              <a:pPr algn="ctr" defTabSz="686206" fontAlgn="ctr">
                <a:defRPr/>
              </a:pPr>
              <a:r>
                <a:rPr lang="en-US" sz="1200" u="none" dirty="0">
                  <a:solidFill>
                    <a:srgbClr val="000000"/>
                  </a:solidFill>
                  <a:latin typeface="Huawei Sans" panose="020C0503030203020204" pitchFamily="34" charset="0"/>
                </a:rPr>
                <a:t>Configuration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Rectangle 28"/>
            <p:cNvSpPr>
              <a:spLocks noChangeArrowheads="1"/>
            </p:cNvSpPr>
            <p:nvPr/>
          </p:nvSpPr>
          <p:spPr bwMode="auto">
            <a:xfrm>
              <a:off x="9093045" y="2424617"/>
              <a:ext cx="1466768" cy="32993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lIns="0" tIns="0" rIns="0" bIns="0" anchor="ctr"/>
            <a:lstStyle/>
            <a:p>
              <a:pPr algn="ctr" defTabSz="686206" fontAlgn="ctr">
                <a:defRPr/>
              </a:pPr>
              <a:r>
                <a:rPr lang="en-US" sz="1200" u="none" dirty="0">
                  <a:solidFill>
                    <a:srgbClr val="000000"/>
                  </a:solidFill>
                  <a:latin typeface="Huawei Sans" panose="020C0503030203020204" pitchFamily="34" charset="0"/>
                </a:rPr>
                <a:t>Problem management</a:t>
              </a:r>
            </a:p>
          </p:txBody>
        </p:sp>
        <p:sp>
          <p:nvSpPr>
            <p:cNvPr id="30" name="Rectangle 29"/>
            <p:cNvSpPr>
              <a:spLocks noChangeArrowheads="1"/>
            </p:cNvSpPr>
            <p:nvPr/>
          </p:nvSpPr>
          <p:spPr bwMode="auto">
            <a:xfrm>
              <a:off x="9093052" y="2868178"/>
              <a:ext cx="1466621" cy="32993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lIns="0" tIns="0" rIns="0" bIns="0" anchor="ctr"/>
            <a:lstStyle/>
            <a:p>
              <a:pPr algn="ctr" defTabSz="686206" fontAlgn="ctr">
                <a:defRPr/>
              </a:pPr>
              <a:r>
                <a:rPr lang="en-US" sz="1200" u="none" dirty="0">
                  <a:solidFill>
                    <a:srgbClr val="000000"/>
                  </a:solidFill>
                  <a:latin typeface="Huawei Sans" panose="020C0503030203020204" pitchFamily="34" charset="0"/>
                </a:rPr>
                <a:t>Change management</a:t>
              </a:r>
            </a:p>
          </p:txBody>
        </p:sp>
        <p:sp>
          <p:nvSpPr>
            <p:cNvPr id="31" name="Rectangle 27"/>
            <p:cNvSpPr>
              <a:spLocks noChangeArrowheads="1"/>
            </p:cNvSpPr>
            <p:nvPr/>
          </p:nvSpPr>
          <p:spPr bwMode="auto">
            <a:xfrm>
              <a:off x="9095319" y="3871225"/>
              <a:ext cx="1443067" cy="329939"/>
            </a:xfrm>
            <a:prstGeom prst="rect">
              <a:avLst/>
            </a:prstGeom>
            <a:solidFill>
              <a:schemeClr val="bg1"/>
            </a:solidFill>
            <a:ln w="12700" algn="ctr">
              <a:solidFill>
                <a:srgbClr val="FFC000"/>
              </a:solidFill>
              <a:prstDash val="dash"/>
              <a:miter lim="800000"/>
              <a:headEnd/>
              <a:tailEnd/>
            </a:ln>
            <a:effectLst>
              <a:outerShdw blurRad="50800" dist="38100" dir="2700000" algn="tl" rotWithShape="0">
                <a:prstClr val="black">
                  <a:alpha val="40000"/>
                </a:prstClr>
              </a:outerShdw>
            </a:effectLst>
          </p:spPr>
          <p:txBody>
            <a:bodyPr lIns="0" tIns="0" rIns="0" bIns="0" anchor="ctr"/>
            <a:lstStyle/>
            <a:p>
              <a:pPr algn="ctr" defTabSz="686206" fontAlgn="ctr">
                <a:defRPr/>
              </a:pPr>
              <a:r>
                <a:rPr lang="en-US" sz="1200" u="none" dirty="0">
                  <a:solidFill>
                    <a:srgbClr val="000000"/>
                  </a:solidFill>
                  <a:latin typeface="Huawei Sans" panose="020C0503030203020204" pitchFamily="34" charset="0"/>
                </a:rPr>
                <a:t>Release management</a:t>
              </a:r>
              <a:endParaRPr lang="en-US" altLang="zh-CN" sz="12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角矩形 31"/>
            <p:cNvSpPr/>
            <p:nvPr/>
          </p:nvSpPr>
          <p:spPr bwMode="auto">
            <a:xfrm>
              <a:off x="9065232" y="1522759"/>
              <a:ext cx="1524795" cy="315755"/>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eaLnBrk="0" fontAlgn="ctr" latinLnBrk="0" hangingPunct="0">
                <a:lnSpc>
                  <a:spcPct val="100000"/>
                </a:lnSpc>
                <a:spcBef>
                  <a:spcPts val="0"/>
                </a:spcBef>
                <a:buClrTx/>
                <a:buSzTx/>
                <a:buFontTx/>
                <a:buNone/>
                <a:tabLst/>
              </a:pPr>
              <a:r>
                <a:rPr lang="en-US" sz="1400" u="none" dirty="0">
                  <a:latin typeface="Huawei Sans" panose="020C0503030203020204" pitchFamily="34" charset="0"/>
                </a:rPr>
                <a:t>Process management</a:t>
              </a:r>
            </a:p>
          </p:txBody>
        </p:sp>
      </p:grpSp>
    </p:spTree>
    <p:extLst>
      <p:ext uri="{BB962C8B-B14F-4D97-AF65-F5344CB8AC3E}">
        <p14:creationId xmlns:p14="http://schemas.microsoft.com/office/powerpoint/2010/main" val="345588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Event Management</a:t>
            </a:r>
          </a:p>
        </p:txBody>
      </p:sp>
      <p:grpSp>
        <p:nvGrpSpPr>
          <p:cNvPr id="4" name="组合 3"/>
          <p:cNvGrpSpPr/>
          <p:nvPr/>
        </p:nvGrpSpPr>
        <p:grpSpPr>
          <a:xfrm>
            <a:off x="1779773" y="944563"/>
            <a:ext cx="9987601" cy="4709750"/>
            <a:chOff x="1333425" y="1267292"/>
            <a:chExt cx="9987601" cy="4709750"/>
          </a:xfrm>
        </p:grpSpPr>
        <p:sp>
          <p:nvSpPr>
            <p:cNvPr id="5" name="MH_Other_1"/>
            <p:cNvSpPr/>
            <p:nvPr>
              <p:custDataLst>
                <p:tags r:id="rId1"/>
              </p:custDataLst>
            </p:nvPr>
          </p:nvSpPr>
          <p:spPr>
            <a:xfrm>
              <a:off x="1717600" y="1426949"/>
              <a:ext cx="357188" cy="355600"/>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MH_Other_2"/>
            <p:cNvSpPr/>
            <p:nvPr>
              <p:custDataLst>
                <p:tags r:id="rId2"/>
              </p:custDataLst>
            </p:nvPr>
          </p:nvSpPr>
          <p:spPr>
            <a:xfrm>
              <a:off x="1717600" y="1831763"/>
              <a:ext cx="357188" cy="357187"/>
            </a:xfrm>
            <a:prstGeom prst="diamond">
              <a:avLst/>
            </a:prstGeom>
            <a:solidFill>
              <a:schemeClr val="bg1">
                <a:lumMod val="9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MH_Other_3"/>
            <p:cNvSpPr/>
            <p:nvPr>
              <p:custDataLst>
                <p:tags r:id="rId3"/>
              </p:custDataLst>
            </p:nvPr>
          </p:nvSpPr>
          <p:spPr>
            <a:xfrm>
              <a:off x="1923975" y="1630149"/>
              <a:ext cx="355600" cy="355600"/>
            </a:xfrm>
            <a:prstGeom prst="diamond">
              <a:avLst/>
            </a:prstGeom>
            <a:solidFill>
              <a:schemeClr val="bg1">
                <a:lumMod val="75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MH_Other_4"/>
            <p:cNvSpPr/>
            <p:nvPr>
              <p:custDataLst>
                <p:tags r:id="rId4"/>
              </p:custDataLst>
            </p:nvPr>
          </p:nvSpPr>
          <p:spPr>
            <a:xfrm>
              <a:off x="1333425" y="1298363"/>
              <a:ext cx="534988" cy="1019175"/>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MH_Other_5"/>
            <p:cNvSpPr>
              <a:spLocks/>
            </p:cNvSpPr>
            <p:nvPr>
              <p:custDataLst>
                <p:tags r:id="rId5"/>
              </p:custDataLst>
            </p:nvPr>
          </p:nvSpPr>
          <p:spPr bwMode="auto">
            <a:xfrm>
              <a:off x="1333425" y="1267292"/>
              <a:ext cx="509588" cy="1019175"/>
            </a:xfrm>
            <a:custGeom>
              <a:avLst/>
              <a:gdLst>
                <a:gd name="T0" fmla="*/ 36 w 1806862"/>
                <a:gd name="T1" fmla="*/ 0 h 3612822"/>
                <a:gd name="T2" fmla="*/ 143580 w 1806862"/>
                <a:gd name="T3" fmla="*/ 143580 h 3612822"/>
                <a:gd name="T4" fmla="*/ 36 w 1806862"/>
                <a:gd name="T5" fmla="*/ 287160 h 3612822"/>
                <a:gd name="T6" fmla="*/ 0 w 1806862"/>
                <a:gd name="T7" fmla="*/ 287124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bg1">
                <a:lumMod val="75000"/>
              </a:schemeClr>
            </a:solidFill>
            <a:ln>
              <a:noFill/>
            </a:ln>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chemeClr val="bg1"/>
                  </a:solidFill>
                  <a:latin typeface="Huawei Sans" panose="020C0503030203020204" pitchFamily="34" charset="0"/>
                </a:rPr>
                <a:t>A</a:t>
              </a:r>
              <a:endParaRPr lang="en-US" altLang="zh-CN" sz="2400" b="1"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MH_Text_1"/>
            <p:cNvSpPr/>
            <p:nvPr>
              <p:custDataLst>
                <p:tags r:id="rId6"/>
              </p:custDataLst>
            </p:nvPr>
          </p:nvSpPr>
          <p:spPr>
            <a:xfrm>
              <a:off x="2130350" y="1807949"/>
              <a:ext cx="9042214" cy="1047750"/>
            </a:xfrm>
            <a:prstGeom prst="rect">
              <a:avLst/>
            </a:prstGeom>
          </p:spPr>
          <p:txBody>
            <a:bodyPr>
              <a:normAutofit/>
            </a:bodyPr>
            <a:lstStyle/>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Restore services as soon as possible.</a:t>
              </a: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Minimize the impact of emergencies on service running.</a:t>
              </a:r>
            </a:p>
            <a:p>
              <a:pPr marL="742990" lvl="1" indent="-285750" fontAlgn="ctr">
                <a:lnSpc>
                  <a:spcPct val="150000"/>
                </a:lnSpc>
                <a:buFont typeface="Wingdings" panose="05000000000000000000" pitchFamily="2" charset="2"/>
                <a:buChar char="p"/>
              </a:pPr>
              <a:r>
                <a:rPr lang="en-US" sz="1200" u="none" dirty="0">
                  <a:latin typeface="Huawei Sans" panose="020C0503030203020204" pitchFamily="34" charset="0"/>
                </a:rPr>
                <a:t>Ensure that the service quality and availability meet the SLA requirements.</a:t>
              </a:r>
            </a:p>
          </p:txBody>
        </p:sp>
        <p:sp>
          <p:nvSpPr>
            <p:cNvPr id="11" name="MH_SubTitle_1"/>
            <p:cNvSpPr/>
            <p:nvPr>
              <p:custDataLst>
                <p:tags r:id="rId7"/>
              </p:custDataLst>
            </p:nvPr>
          </p:nvSpPr>
          <p:spPr>
            <a:xfrm>
              <a:off x="2279576" y="1298362"/>
              <a:ext cx="3503613" cy="538162"/>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Objective</a:t>
              </a:r>
              <a:endParaRPr lang="en-US" altLang="zh-CN" sz="2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MH_Other_6"/>
            <p:cNvSpPr/>
            <p:nvPr>
              <p:custDataLst>
                <p:tags r:id="rId8"/>
              </p:custDataLst>
            </p:nvPr>
          </p:nvSpPr>
          <p:spPr>
            <a:xfrm>
              <a:off x="4906888" y="4617824"/>
              <a:ext cx="355600" cy="355600"/>
            </a:xfrm>
            <a:prstGeom prst="diamond">
              <a:avLst/>
            </a:pr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MH_Other_7"/>
            <p:cNvSpPr/>
            <p:nvPr>
              <p:custDataLst>
                <p:tags r:id="rId9"/>
              </p:custDataLst>
            </p:nvPr>
          </p:nvSpPr>
          <p:spPr>
            <a:xfrm>
              <a:off x="4906888" y="5024224"/>
              <a:ext cx="355600" cy="355600"/>
            </a:xfrm>
            <a:prstGeom prst="diamond">
              <a:avLst/>
            </a:prstGeom>
            <a:solidFill>
              <a:srgbClr val="E7CCC7"/>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MH_Other_8"/>
            <p:cNvSpPr/>
            <p:nvPr>
              <p:custDataLst>
                <p:tags r:id="rId10"/>
              </p:custDataLst>
            </p:nvPr>
          </p:nvSpPr>
          <p:spPr>
            <a:xfrm>
              <a:off x="5111675" y="4821024"/>
              <a:ext cx="355600" cy="355600"/>
            </a:xfrm>
            <a:prstGeom prst="diamond">
              <a:avLst/>
            </a:prstGeom>
            <a:solidFill>
              <a:schemeClr val="accent3">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MH_Other_9"/>
            <p:cNvSpPr/>
            <p:nvPr>
              <p:custDataLst>
                <p:tags r:id="rId11"/>
              </p:custDataLst>
            </p:nvPr>
          </p:nvSpPr>
          <p:spPr>
            <a:xfrm>
              <a:off x="4521126" y="4490824"/>
              <a:ext cx="536575" cy="1017588"/>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3">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MH_Other_10"/>
            <p:cNvSpPr/>
            <p:nvPr>
              <p:custDataLst>
                <p:tags r:id="rId12"/>
              </p:custDataLst>
            </p:nvPr>
          </p:nvSpPr>
          <p:spPr>
            <a:xfrm>
              <a:off x="4494139" y="4490824"/>
              <a:ext cx="509587" cy="1017588"/>
            </a:xfrm>
            <a:custGeom>
              <a:avLst/>
              <a:gdLst>
                <a:gd name="connsiteX0" fmla="*/ 451 w 1806862"/>
                <a:gd name="connsiteY0" fmla="*/ 0 h 3612822"/>
                <a:gd name="connsiteX1" fmla="*/ 1806862 w 1806862"/>
                <a:gd name="connsiteY1" fmla="*/ 1806411 h 3612822"/>
                <a:gd name="connsiteX2" fmla="*/ 451 w 1806862"/>
                <a:gd name="connsiteY2" fmla="*/ 3612822 h 3612822"/>
                <a:gd name="connsiteX3" fmla="*/ 0 w 1806862"/>
                <a:gd name="connsiteY3" fmla="*/ 3612371 h 3612822"/>
                <a:gd name="connsiteX4" fmla="*/ 0 w 1806862"/>
                <a:gd name="connsiteY4" fmla="*/ 451 h 3612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862" h="3612822">
                  <a:moveTo>
                    <a:pt x="451" y="0"/>
                  </a:moveTo>
                  <a:lnTo>
                    <a:pt x="1806862" y="1806411"/>
                  </a:lnTo>
                  <a:lnTo>
                    <a:pt x="451" y="3612822"/>
                  </a:lnTo>
                  <a:lnTo>
                    <a:pt x="0" y="3612371"/>
                  </a:lnTo>
                  <a:lnTo>
                    <a:pt x="0" y="451"/>
                  </a:lnTo>
                  <a:close/>
                </a:path>
              </a:pathLst>
            </a:custGeom>
            <a:solidFill>
              <a:srgbClr val="E7CCC7"/>
            </a:solidFill>
          </p:spPr>
          <p:txBody>
            <a:bodyPr lIns="0" tIns="0" rIns="144000" bIns="0" anchor="ctr">
              <a:normAutofit/>
            </a:bodyPr>
            <a:lstStyle/>
            <a:p>
              <a:pPr algn="ctr" fontAlgn="ctr">
                <a:spcBef>
                  <a:spcPts val="0"/>
                </a:spcBef>
                <a:spcAft>
                  <a:spcPts val="0"/>
                </a:spcAft>
                <a:defRPr/>
              </a:pPr>
              <a:r>
                <a:rPr lang="en-US" sz="2400" b="1" u="none" dirty="0">
                  <a:solidFill>
                    <a:srgbClr val="FFFFFF"/>
                  </a:solidFill>
                  <a:latin typeface="Huawei Sans" panose="020C0503030203020204" pitchFamily="34" charset="0"/>
                </a:rPr>
                <a:t>C</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MH_Text_3"/>
            <p:cNvSpPr/>
            <p:nvPr>
              <p:custDataLst>
                <p:tags r:id="rId13"/>
              </p:custDataLst>
            </p:nvPr>
          </p:nvSpPr>
          <p:spPr>
            <a:xfrm>
              <a:off x="5485562" y="4927704"/>
              <a:ext cx="5835464" cy="1049338"/>
            </a:xfrm>
            <a:prstGeom prst="rect">
              <a:avLst/>
            </a:prstGeom>
          </p:spPr>
          <p:txBody>
            <a:bodyPr>
              <a:noAutofit/>
            </a:bodyPr>
            <a:lstStyle/>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Detection and recording</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Classification and online support</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Priority determining based on the impact and urgency</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Investigation and diagnosis</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Solution and recovery</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End</a:t>
              </a:r>
            </a:p>
            <a:p>
              <a:pPr marL="171450" indent="-171450" fontAlgn="ctr">
                <a:lnSpc>
                  <a:spcPct val="120000"/>
                </a:lnSpc>
                <a:buFont typeface="Wingdings" panose="05000000000000000000" pitchFamily="2" charset="2"/>
                <a:buChar char="p"/>
              </a:pPr>
              <a:r>
                <a:rPr lang="en-US" sz="1200" u="none" dirty="0">
                  <a:latin typeface="Huawei Sans" panose="020C0503030203020204" pitchFamily="34" charset="0"/>
                </a:rPr>
                <a:t>Responsibilities, monitoring, tracking, and communication</a:t>
              </a:r>
            </a:p>
          </p:txBody>
        </p:sp>
        <p:sp>
          <p:nvSpPr>
            <p:cNvPr id="18" name="MH_SubTitle_3"/>
            <p:cNvSpPr/>
            <p:nvPr>
              <p:custDataLst>
                <p:tags r:id="rId14"/>
              </p:custDataLst>
            </p:nvPr>
          </p:nvSpPr>
          <p:spPr>
            <a:xfrm>
              <a:off x="5467275" y="4490825"/>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Task</a:t>
              </a:r>
            </a:p>
          </p:txBody>
        </p:sp>
        <p:sp>
          <p:nvSpPr>
            <p:cNvPr id="19" name="MH_Other_11"/>
            <p:cNvSpPr/>
            <p:nvPr>
              <p:custDataLst>
                <p:tags r:id="rId15"/>
              </p:custDataLst>
            </p:nvPr>
          </p:nvSpPr>
          <p:spPr>
            <a:xfrm>
              <a:off x="3313038" y="304143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MH_Other_12"/>
            <p:cNvSpPr/>
            <p:nvPr>
              <p:custDataLst>
                <p:tags r:id="rId16"/>
              </p:custDataLst>
            </p:nvPr>
          </p:nvSpPr>
          <p:spPr>
            <a:xfrm>
              <a:off x="3313038" y="3447837"/>
              <a:ext cx="355600" cy="355600"/>
            </a:xfrm>
            <a:prstGeom prst="diamond">
              <a:avLst/>
            </a:pr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MH_Other_13"/>
            <p:cNvSpPr/>
            <p:nvPr>
              <p:custDataLst>
                <p:tags r:id="rId17"/>
              </p:custDataLst>
            </p:nvPr>
          </p:nvSpPr>
          <p:spPr>
            <a:xfrm>
              <a:off x="3517825" y="3244637"/>
              <a:ext cx="355600" cy="355600"/>
            </a:xfrm>
            <a:prstGeom prst="diamond">
              <a:avLst/>
            </a:prstGeom>
            <a:solidFill>
              <a:schemeClr val="accent2">
                <a:lumMod val="60000"/>
                <a:lumOff val="4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MH_Other_14"/>
            <p:cNvSpPr/>
            <p:nvPr>
              <p:custDataLst>
                <p:tags r:id="rId18"/>
              </p:custDataLst>
            </p:nvPr>
          </p:nvSpPr>
          <p:spPr>
            <a:xfrm>
              <a:off x="2927276" y="2914438"/>
              <a:ext cx="536575" cy="1017587"/>
            </a:xfrm>
            <a:custGeom>
              <a:avLst/>
              <a:gdLst>
                <a:gd name="connsiteX0" fmla="*/ 96494 w 1902905"/>
                <a:gd name="connsiteY0" fmla="*/ 0 h 3612822"/>
                <a:gd name="connsiteX1" fmla="*/ 1902905 w 1902905"/>
                <a:gd name="connsiteY1" fmla="*/ 1806411 h 3612822"/>
                <a:gd name="connsiteX2" fmla="*/ 96494 w 1902905"/>
                <a:gd name="connsiteY2" fmla="*/ 3612822 h 3612822"/>
                <a:gd name="connsiteX3" fmla="*/ 0 w 1902905"/>
                <a:gd name="connsiteY3" fmla="*/ 3516328 h 3612822"/>
                <a:gd name="connsiteX4" fmla="*/ 1709917 w 1902905"/>
                <a:gd name="connsiteY4" fmla="*/ 1806411 h 3612822"/>
                <a:gd name="connsiteX5" fmla="*/ 0 w 1902905"/>
                <a:gd name="connsiteY5" fmla="*/ 96494 h 3612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905" h="3612822">
                  <a:moveTo>
                    <a:pt x="96494" y="0"/>
                  </a:moveTo>
                  <a:lnTo>
                    <a:pt x="1902905" y="1806411"/>
                  </a:lnTo>
                  <a:lnTo>
                    <a:pt x="96494" y="3612822"/>
                  </a:lnTo>
                  <a:lnTo>
                    <a:pt x="0" y="3516328"/>
                  </a:lnTo>
                  <a:lnTo>
                    <a:pt x="1709917" y="1806411"/>
                  </a:lnTo>
                  <a:lnTo>
                    <a:pt x="0" y="96494"/>
                  </a:lnTo>
                  <a:close/>
                </a:path>
              </a:pathLst>
            </a:custGeom>
            <a:solidFill>
              <a:schemeClr val="accent2">
                <a:lumMod val="20000"/>
                <a:lumOff val="80000"/>
              </a:schemeClr>
            </a:solidFill>
          </p:spPr>
          <p:txBody>
            <a:bodyPr anchor="ctr"/>
            <a:lstStyle/>
            <a:p>
              <a:pPr algn="just" fontAlgn="ctr">
                <a:lnSpc>
                  <a:spcPct val="130000"/>
                </a:lnSpc>
                <a:spcBef>
                  <a:spcPts val="0"/>
                </a:spcBef>
                <a:spcAft>
                  <a:spcPts val="0"/>
                </a:spcAft>
                <a:defRPr/>
              </a:pPr>
              <a:endParaRPr lang="en-US" altLang="zh-CN" dirty="0" err="1">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MH_Other_15"/>
            <p:cNvSpPr>
              <a:spLocks/>
            </p:cNvSpPr>
            <p:nvPr>
              <p:custDataLst>
                <p:tags r:id="rId19"/>
              </p:custDataLst>
            </p:nvPr>
          </p:nvSpPr>
          <p:spPr bwMode="auto">
            <a:xfrm>
              <a:off x="2900288" y="2914438"/>
              <a:ext cx="508000" cy="1017587"/>
            </a:xfrm>
            <a:custGeom>
              <a:avLst/>
              <a:gdLst>
                <a:gd name="T0" fmla="*/ 36 w 1806862"/>
                <a:gd name="T1" fmla="*/ 0 h 3612822"/>
                <a:gd name="T2" fmla="*/ 143133 w 1806862"/>
                <a:gd name="T3" fmla="*/ 143356 h 3612822"/>
                <a:gd name="T4" fmla="*/ 36 w 1806862"/>
                <a:gd name="T5" fmla="*/ 286713 h 3612822"/>
                <a:gd name="T6" fmla="*/ 0 w 1806862"/>
                <a:gd name="T7" fmla="*/ 286677 h 3612822"/>
                <a:gd name="T8" fmla="*/ 0 w 1806862"/>
                <a:gd name="T9" fmla="*/ 36 h 3612822"/>
                <a:gd name="T10" fmla="*/ 0 60000 65536"/>
                <a:gd name="T11" fmla="*/ 0 60000 65536"/>
                <a:gd name="T12" fmla="*/ 0 60000 65536"/>
                <a:gd name="T13" fmla="*/ 0 60000 65536"/>
                <a:gd name="T14" fmla="*/ 0 60000 65536"/>
                <a:gd name="T15" fmla="*/ 0 w 1806862"/>
                <a:gd name="T16" fmla="*/ 0 h 3612822"/>
                <a:gd name="T17" fmla="*/ 1806862 w 1806862"/>
                <a:gd name="T18" fmla="*/ 3612822 h 3612822"/>
              </a:gdLst>
              <a:ahLst/>
              <a:cxnLst>
                <a:cxn ang="T10">
                  <a:pos x="T0" y="T1"/>
                </a:cxn>
                <a:cxn ang="T11">
                  <a:pos x="T2" y="T3"/>
                </a:cxn>
                <a:cxn ang="T12">
                  <a:pos x="T4" y="T5"/>
                </a:cxn>
                <a:cxn ang="T13">
                  <a:pos x="T6" y="T7"/>
                </a:cxn>
                <a:cxn ang="T14">
                  <a:pos x="T8" y="T9"/>
                </a:cxn>
              </a:cxnLst>
              <a:rect l="T15" t="T16" r="T17" b="T18"/>
              <a:pathLst>
                <a:path w="1806862" h="3612822">
                  <a:moveTo>
                    <a:pt x="451" y="0"/>
                  </a:moveTo>
                  <a:lnTo>
                    <a:pt x="1806862" y="1806411"/>
                  </a:lnTo>
                  <a:lnTo>
                    <a:pt x="451" y="3612822"/>
                  </a:lnTo>
                  <a:lnTo>
                    <a:pt x="0" y="3612371"/>
                  </a:lnTo>
                  <a:lnTo>
                    <a:pt x="0" y="451"/>
                  </a:lnTo>
                  <a:lnTo>
                    <a:pt x="45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44000" bIns="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eaLnBrk="1" fontAlgn="ctr" hangingPunct="1"/>
              <a:r>
                <a:rPr lang="en-US" sz="2400" b="1" u="none" dirty="0">
                  <a:solidFill>
                    <a:srgbClr val="FFFFFF"/>
                  </a:solidFill>
                  <a:latin typeface="Huawei Sans" panose="020C0503030203020204" pitchFamily="34" charset="0"/>
                </a:rPr>
                <a:t>B</a:t>
              </a:r>
              <a:endParaRPr lang="en-US" altLang="zh-CN" sz="2400" b="1"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MH_Text_2"/>
            <p:cNvSpPr/>
            <p:nvPr>
              <p:custDataLst>
                <p:tags r:id="rId20"/>
              </p:custDataLst>
            </p:nvPr>
          </p:nvSpPr>
          <p:spPr>
            <a:xfrm>
              <a:off x="3873423" y="3397038"/>
              <a:ext cx="7429315" cy="1017587"/>
            </a:xfrm>
            <a:prstGeom prst="rect">
              <a:avLst/>
            </a:prstGeom>
          </p:spPr>
          <p:txBody>
            <a:bodyPr>
              <a:noAutofit/>
            </a:bodyPr>
            <a:lstStyle/>
            <a:p>
              <a:pPr marL="285750" indent="-285750" fontAlgn="ctr">
                <a:lnSpc>
                  <a:spcPct val="150000"/>
                </a:lnSpc>
                <a:buFont typeface="Wingdings" panose="05000000000000000000" pitchFamily="2" charset="2"/>
                <a:buChar char="p"/>
              </a:pPr>
              <a:r>
                <a:rPr lang="en-US" sz="1200" u="none" dirty="0">
                  <a:latin typeface="Huawei Sans" panose="020C0503030203020204" pitchFamily="34" charset="0"/>
                </a:rPr>
                <a:t>Emergency</a:t>
              </a:r>
            </a:p>
            <a:p>
              <a:pPr marL="742990" lvl="1" indent="-285750" fontAlgn="ctr">
                <a:lnSpc>
                  <a:spcPct val="150000"/>
                </a:lnSpc>
                <a:buFont typeface="Wingdings" panose="05000000000000000000" pitchFamily="2" charset="2"/>
                <a:buChar char="n"/>
              </a:pPr>
              <a:r>
                <a:rPr lang="en-US" sz="1200" u="none" dirty="0">
                  <a:latin typeface="Huawei Sans" panose="020C0503030203020204" pitchFamily="34" charset="0"/>
                </a:rPr>
                <a:t>Any event that causes or may cause service interruption or service quality deterioration</a:t>
              </a:r>
            </a:p>
            <a:p>
              <a:pPr marL="742990" lvl="1" indent="-285750" fontAlgn="ctr">
                <a:lnSpc>
                  <a:spcPct val="150000"/>
                </a:lnSpc>
                <a:buFont typeface="Wingdings" panose="05000000000000000000" pitchFamily="2" charset="2"/>
                <a:buChar char="n"/>
              </a:pPr>
              <a:r>
                <a:rPr lang="en-US" sz="1200" u="none" dirty="0">
                  <a:latin typeface="Huawei Sans" panose="020C0503030203020204" pitchFamily="34" charset="0"/>
                </a:rPr>
                <a:t>Hardware faults, software faults, and service request interruption</a:t>
              </a:r>
            </a:p>
          </p:txBody>
        </p:sp>
        <p:sp>
          <p:nvSpPr>
            <p:cNvPr id="25" name="MH_SubTitle_2"/>
            <p:cNvSpPr/>
            <p:nvPr>
              <p:custDataLst>
                <p:tags r:id="rId21"/>
              </p:custDataLst>
            </p:nvPr>
          </p:nvSpPr>
          <p:spPr>
            <a:xfrm>
              <a:off x="3873425" y="2914438"/>
              <a:ext cx="3505200" cy="536575"/>
            </a:xfrm>
            <a:prstGeom prst="rect">
              <a:avLst/>
            </a:prstGeom>
          </p:spPr>
          <p:txBody>
            <a:bodyPr anchor="b">
              <a:normAutofit/>
            </a:bodyPr>
            <a:lstStyle/>
            <a:p>
              <a:pPr fontAlgn="ctr">
                <a:spcBef>
                  <a:spcPts val="0"/>
                </a:spcBef>
                <a:spcAft>
                  <a:spcPts val="0"/>
                </a:spcAft>
                <a:defRPr/>
              </a:pPr>
              <a:r>
                <a:rPr lang="en-US" sz="2400" b="1" u="none" dirty="0">
                  <a:latin typeface="Huawei Sans" panose="020C0503030203020204" pitchFamily="34" charset="0"/>
                </a:rPr>
                <a:t>Definition</a:t>
              </a:r>
            </a:p>
          </p:txBody>
        </p:sp>
      </p:grpSp>
    </p:spTree>
    <p:extLst>
      <p:ext uri="{BB962C8B-B14F-4D97-AF65-F5344CB8AC3E}">
        <p14:creationId xmlns:p14="http://schemas.microsoft.com/office/powerpoint/2010/main" val="410088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en-US" u="none" dirty="0">
                <a:latin typeface="Huawei Sans" panose="020C0503030203020204" pitchFamily="34" charset="0"/>
              </a:rPr>
              <a:t>Event Management Process</a:t>
            </a:r>
          </a:p>
        </p:txBody>
      </p:sp>
      <p:grpSp>
        <p:nvGrpSpPr>
          <p:cNvPr id="57" name="组合 56"/>
          <p:cNvGrpSpPr/>
          <p:nvPr/>
        </p:nvGrpSpPr>
        <p:grpSpPr>
          <a:xfrm>
            <a:off x="1224377" y="1112941"/>
            <a:ext cx="9648295" cy="4994696"/>
            <a:chOff x="1234002" y="1112941"/>
            <a:chExt cx="9648295" cy="4994696"/>
          </a:xfrm>
        </p:grpSpPr>
        <p:sp>
          <p:nvSpPr>
            <p:cNvPr id="4" name="圆角矩形 3"/>
            <p:cNvSpPr/>
            <p:nvPr/>
          </p:nvSpPr>
          <p:spPr>
            <a:xfrm>
              <a:off x="1234002" y="1937957"/>
              <a:ext cx="1499849" cy="43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1355487" y="1979888"/>
              <a:ext cx="1255280" cy="307777"/>
            </a:xfrm>
            <a:prstGeom prst="rect">
              <a:avLst/>
            </a:prstGeom>
          </p:spPr>
          <p:txBody>
            <a:bodyPr wrap="none">
              <a:spAutoFit/>
            </a:bodyPr>
            <a:lstStyle/>
            <a:p>
              <a:pPr fontAlgn="ctr"/>
              <a:r>
                <a:rPr lang="en-US" sz="1400" u="none" dirty="0">
                  <a:latin typeface="Huawei Sans" panose="020C0503030203020204" pitchFamily="34" charset="0"/>
                </a:rPr>
                <a:t>Service desk</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1234002" y="2448931"/>
              <a:ext cx="1499849" cy="43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1353406" y="2400677"/>
              <a:ext cx="1298461" cy="480131"/>
            </a:xfrm>
            <a:prstGeom prst="rect">
              <a:avLst/>
            </a:prstGeom>
          </p:spPr>
          <p:txBody>
            <a:bodyPr wrap="square">
              <a:spAutoFit/>
            </a:bodyPr>
            <a:lstStyle/>
            <a:p>
              <a:pPr algn="ctr" fontAlgn="ctr">
                <a:lnSpc>
                  <a:spcPct val="90000"/>
                </a:lnSpc>
              </a:pPr>
              <a:r>
                <a:rPr lang="en-US" sz="1400" u="none" dirty="0">
                  <a:latin typeface="Huawei Sans" panose="020C0503030203020204" pitchFamily="34" charset="0"/>
                </a:rPr>
                <a:t>Computer operation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1234002" y="2971574"/>
              <a:ext cx="1499849" cy="43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1553875" y="3004189"/>
              <a:ext cx="921534" cy="307777"/>
            </a:xfrm>
            <a:prstGeom prst="rect">
              <a:avLst/>
            </a:prstGeom>
          </p:spPr>
          <p:txBody>
            <a:bodyPr wrap="none">
              <a:spAutoFit/>
            </a:bodyPr>
            <a:lstStyle/>
            <a:p>
              <a:pPr fontAlgn="ctr"/>
              <a:r>
                <a:rPr lang="en-US" sz="1400" u="none" dirty="0">
                  <a:latin typeface="Huawei Sans" panose="020C0503030203020204" pitchFamily="34" charset="0"/>
                </a:rPr>
                <a:t>Network</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1234002" y="3494217"/>
              <a:ext cx="1499849" cy="43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463508" y="3537730"/>
              <a:ext cx="1062790" cy="307777"/>
            </a:xfrm>
            <a:prstGeom prst="rect">
              <a:avLst/>
            </a:prstGeom>
          </p:spPr>
          <p:txBody>
            <a:bodyPr wrap="none">
              <a:spAutoFit/>
            </a:bodyPr>
            <a:lstStyle/>
            <a:p>
              <a:pPr algn="ctr" fontAlgn="ctr"/>
              <a:r>
                <a:rPr lang="en-US" sz="1400" u="none" dirty="0">
                  <a:latin typeface="Huawei Sans" panose="020C0503030203020204" pitchFamily="34" charset="0"/>
                </a:rPr>
                <a:t>Procedure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角矩形 11"/>
            <p:cNvSpPr/>
            <p:nvPr/>
          </p:nvSpPr>
          <p:spPr>
            <a:xfrm>
              <a:off x="1234002" y="4013881"/>
              <a:ext cx="1499849" cy="435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1247564" y="3979803"/>
              <a:ext cx="1497624" cy="480131"/>
            </a:xfrm>
            <a:prstGeom prst="rect">
              <a:avLst/>
            </a:prstGeom>
          </p:spPr>
          <p:txBody>
            <a:bodyPr wrap="square">
              <a:spAutoFit/>
            </a:bodyPr>
            <a:lstStyle/>
            <a:p>
              <a:pPr algn="ctr" fontAlgn="ctr">
                <a:lnSpc>
                  <a:spcPct val="90000"/>
                </a:lnSpc>
              </a:pPr>
              <a:r>
                <a:rPr lang="en-US" sz="1400" u="none" dirty="0">
                  <a:latin typeface="Huawei Sans" panose="020C0503030203020204" pitchFamily="34" charset="0"/>
                </a:rPr>
                <a:t>Other sources of accidents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箭头连接符 13"/>
            <p:cNvCxnSpPr>
              <a:endCxn id="4" idx="3"/>
            </p:cNvCxnSpPr>
            <p:nvPr/>
          </p:nvCxnSpPr>
          <p:spPr>
            <a:xfrm flipH="1">
              <a:off x="2733851" y="2155459"/>
              <a:ext cx="330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721151" y="2635197"/>
              <a:ext cx="330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2721151" y="3697416"/>
              <a:ext cx="330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721151" y="4231383"/>
              <a:ext cx="330200"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051351" y="2155459"/>
              <a:ext cx="0" cy="209994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8" idx="3"/>
            </p:cNvCxnSpPr>
            <p:nvPr/>
          </p:nvCxnSpPr>
          <p:spPr>
            <a:xfrm>
              <a:off x="2733851" y="3189076"/>
              <a:ext cx="1802900" cy="0"/>
            </a:xfrm>
            <a:prstGeom prst="straightConnector1">
              <a:avLst/>
            </a:prstGeom>
            <a:ln w="28575">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518296" y="1592612"/>
              <a:ext cx="2375617" cy="32127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4605755" y="1851157"/>
              <a:ext cx="2343442" cy="2751522"/>
            </a:xfrm>
            <a:prstGeom prst="rect">
              <a:avLst/>
            </a:prstGeom>
          </p:spPr>
          <p:txBody>
            <a:bodyPr wrap="square">
              <a:spAutoFit/>
            </a:bodyPr>
            <a:lstStyle/>
            <a:p>
              <a:pPr fontAlgn="ctr">
                <a:lnSpc>
                  <a:spcPct val="120000"/>
                </a:lnSpc>
              </a:pPr>
              <a:r>
                <a:rPr lang="en-US" sz="1600" u="none" dirty="0">
                  <a:latin typeface="Huawei Sans" panose="020C0503030203020204" pitchFamily="34" charset="0"/>
                </a:rPr>
                <a:t>Accident management process:</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Font typeface="Arial" panose="020B0604020202020204" pitchFamily="34" charset="0"/>
                <a:buChar char="•"/>
              </a:pPr>
              <a:r>
                <a:rPr lang="en-US" sz="1400" u="none" dirty="0">
                  <a:latin typeface="Huawei Sans" panose="020C0503030203020204" pitchFamily="34" charset="0"/>
                </a:rPr>
                <a:t>Identification and recording</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Font typeface="Arial" panose="020B0604020202020204" pitchFamily="34" charset="0"/>
                <a:buChar char="•"/>
              </a:pPr>
              <a:r>
                <a:rPr lang="en-US" sz="1400" u="none" dirty="0">
                  <a:latin typeface="Huawei Sans" panose="020C0503030203020204" pitchFamily="34" charset="0"/>
                </a:rPr>
                <a:t>Classification and initial support</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Font typeface="Arial" panose="020B0604020202020204" pitchFamily="34" charset="0"/>
                <a:buChar char="•"/>
              </a:pPr>
              <a:r>
                <a:rPr lang="en-US" sz="1400" u="none" dirty="0">
                  <a:latin typeface="Huawei Sans" panose="020C0503030203020204" pitchFamily="34" charset="0"/>
                </a:rPr>
                <a:t>Investigation and analysis</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Font typeface="Arial" panose="020B0604020202020204" pitchFamily="34" charset="0"/>
                <a:buChar char="•"/>
              </a:pPr>
              <a:r>
                <a:rPr lang="en-US" sz="1400" u="none" dirty="0">
                  <a:latin typeface="Huawei Sans" panose="020C0503030203020204" pitchFamily="34" charset="0"/>
                </a:rPr>
                <a:t>Solution and recovery</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Font typeface="Arial" panose="020B0604020202020204" pitchFamily="34" charset="0"/>
                <a:buChar char="•"/>
              </a:pPr>
              <a:r>
                <a:rPr lang="en-US" sz="1400" u="none" dirty="0">
                  <a:latin typeface="Huawei Sans" panose="020C0503030203020204" pitchFamily="34" charset="0"/>
                </a:rPr>
                <a:t>Accident termination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3192226" y="2862518"/>
              <a:ext cx="1215397" cy="276999"/>
            </a:xfrm>
            <a:prstGeom prst="rect">
              <a:avLst/>
            </a:prstGeom>
          </p:spPr>
          <p:txBody>
            <a:bodyPr wrap="none">
              <a:spAutoFit/>
            </a:bodyPr>
            <a:lstStyle/>
            <a:p>
              <a:pPr fontAlgn="ctr"/>
              <a:r>
                <a:rPr lang="en-US" sz="1200" u="none" dirty="0">
                  <a:latin typeface="Huawei Sans" panose="020C0503030203020204" pitchFamily="34" charset="0"/>
                </a:rPr>
                <a:t>Input: accident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3206706" y="3241697"/>
              <a:ext cx="952348" cy="830997"/>
            </a:xfrm>
            <a:prstGeom prst="rect">
              <a:avLst/>
            </a:prstGeom>
          </p:spPr>
          <p:txBody>
            <a:bodyPr wrap="square">
              <a:spAutoFit/>
            </a:bodyPr>
            <a:lstStyle/>
            <a:p>
              <a:pPr fontAlgn="ctr"/>
              <a:r>
                <a:rPr lang="en-US" sz="1200" u="none" dirty="0">
                  <a:latin typeface="Huawei Sans" panose="020C0503030203020204" pitchFamily="34" charset="0"/>
                </a:rPr>
                <a:t>Output:</a:t>
              </a: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fontAlgn="ctr"/>
              <a:r>
                <a:rPr lang="en-US" sz="1200" u="none" dirty="0">
                  <a:latin typeface="Huawei Sans" panose="020C0503030203020204" pitchFamily="34" charset="0"/>
                </a:rPr>
                <a:t>solution&amp;</a:t>
              </a:r>
            </a:p>
            <a:p>
              <a:pPr fontAlgn="ctr"/>
              <a:r>
                <a:rPr lang="en-US" sz="1200" u="none" dirty="0">
                  <a:latin typeface="Huawei Sans" panose="020C0503030203020204" pitchFamily="34" charset="0"/>
                </a:rPr>
                <a:t>temporary measures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a:xfrm>
              <a:off x="9128498" y="1164531"/>
              <a:ext cx="1753157"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Service request</a:t>
              </a:r>
            </a:p>
          </p:txBody>
        </p:sp>
        <p:sp>
          <p:nvSpPr>
            <p:cNvPr id="25" name="圆角矩形 24"/>
            <p:cNvSpPr/>
            <p:nvPr/>
          </p:nvSpPr>
          <p:spPr>
            <a:xfrm>
              <a:off x="9128498" y="1789059"/>
              <a:ext cx="1752515"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Problem management</a:t>
              </a:r>
            </a:p>
          </p:txBody>
        </p:sp>
        <p:sp>
          <p:nvSpPr>
            <p:cNvPr id="26" name="圆角矩形 25"/>
            <p:cNvSpPr/>
            <p:nvPr/>
          </p:nvSpPr>
          <p:spPr>
            <a:xfrm>
              <a:off x="9128498" y="2413585"/>
              <a:ext cx="1753799"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Change management</a:t>
              </a:r>
            </a:p>
          </p:txBody>
        </p:sp>
        <p:sp>
          <p:nvSpPr>
            <p:cNvPr id="27" name="圆角矩形 26"/>
            <p:cNvSpPr/>
            <p:nvPr/>
          </p:nvSpPr>
          <p:spPr>
            <a:xfrm>
              <a:off x="9128498" y="3038113"/>
              <a:ext cx="1752515"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Service level management</a:t>
              </a:r>
            </a:p>
          </p:txBody>
        </p:sp>
        <p:sp>
          <p:nvSpPr>
            <p:cNvPr id="28" name="圆角矩形 27"/>
            <p:cNvSpPr/>
            <p:nvPr/>
          </p:nvSpPr>
          <p:spPr>
            <a:xfrm>
              <a:off x="9128498" y="3658614"/>
              <a:ext cx="1752515"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Capability management</a:t>
              </a:r>
            </a:p>
          </p:txBody>
        </p:sp>
        <p:sp>
          <p:nvSpPr>
            <p:cNvPr id="29" name="圆角矩形 28"/>
            <p:cNvSpPr/>
            <p:nvPr/>
          </p:nvSpPr>
          <p:spPr>
            <a:xfrm>
              <a:off x="9128498" y="4300696"/>
              <a:ext cx="1753799" cy="46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90000"/>
                </a:lnSpc>
              </a:pPr>
              <a:r>
                <a:rPr lang="en-US" sz="1600" u="none" dirty="0">
                  <a:solidFill>
                    <a:schemeClr val="tx1"/>
                  </a:solidFill>
                  <a:latin typeface="Huawei Sans" panose="020C0503030203020204" pitchFamily="34" charset="0"/>
                </a:rPr>
                <a:t>Availability management</a:t>
              </a:r>
            </a:p>
          </p:txBody>
        </p:sp>
        <p:sp>
          <p:nvSpPr>
            <p:cNvPr id="30" name="圆角矩形 29"/>
            <p:cNvSpPr/>
            <p:nvPr/>
          </p:nvSpPr>
          <p:spPr>
            <a:xfrm>
              <a:off x="4250272" y="5572044"/>
              <a:ext cx="3665839" cy="5355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altLang="zh-CN" sz="20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矩形 30"/>
            <p:cNvSpPr/>
            <p:nvPr/>
          </p:nvSpPr>
          <p:spPr>
            <a:xfrm>
              <a:off x="4152750" y="5560677"/>
              <a:ext cx="3845844" cy="523220"/>
            </a:xfrm>
            <a:prstGeom prst="rect">
              <a:avLst/>
            </a:prstGeom>
          </p:spPr>
          <p:txBody>
            <a:bodyPr wrap="square">
              <a:spAutoFit/>
            </a:bodyPr>
            <a:lstStyle/>
            <a:p>
              <a:pPr algn="ctr" fontAlgn="ctr"/>
              <a:r>
                <a:rPr lang="en-US" sz="1400" u="none" dirty="0">
                  <a:latin typeface="Huawei Sans" panose="020C0503030203020204" pitchFamily="34" charset="0"/>
                </a:rPr>
                <a:t>Configuration management database (CMDB)</a:t>
              </a:r>
            </a:p>
          </p:txBody>
        </p:sp>
        <p:cxnSp>
          <p:nvCxnSpPr>
            <p:cNvPr id="32" name="直接箭头连接符 31"/>
            <p:cNvCxnSpPr/>
            <p:nvPr/>
          </p:nvCxnSpPr>
          <p:spPr>
            <a:xfrm>
              <a:off x="5689842" y="4877758"/>
              <a:ext cx="0" cy="67985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4" idx="1"/>
              <a:endCxn id="20" idx="0"/>
            </p:cNvCxnSpPr>
            <p:nvPr/>
          </p:nvCxnSpPr>
          <p:spPr>
            <a:xfrm rot="10800000" flipV="1">
              <a:off x="5706106" y="1398530"/>
              <a:ext cx="3422393" cy="194081"/>
            </a:xfrm>
            <a:prstGeom prst="bentConnector2">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6903770" y="1965099"/>
              <a:ext cx="2200484"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H="1">
              <a:off x="6874260" y="2044533"/>
              <a:ext cx="2229994" cy="3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7093429" y="1112941"/>
              <a:ext cx="1901483" cy="276999"/>
            </a:xfrm>
            <a:prstGeom prst="rect">
              <a:avLst/>
            </a:prstGeom>
          </p:spPr>
          <p:txBody>
            <a:bodyPr wrap="none">
              <a:spAutoFit/>
            </a:bodyPr>
            <a:lstStyle/>
            <a:p>
              <a:pPr fontAlgn="ctr"/>
              <a:r>
                <a:rPr lang="en-US" sz="1200" u="none" dirty="0">
                  <a:latin typeface="Huawei Sans" panose="020C0503030203020204" pitchFamily="34" charset="0"/>
                </a:rPr>
                <a:t>Transfer and supervision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矩形 36"/>
            <p:cNvSpPr/>
            <p:nvPr/>
          </p:nvSpPr>
          <p:spPr>
            <a:xfrm>
              <a:off x="7472539" y="1717204"/>
              <a:ext cx="1143262" cy="276999"/>
            </a:xfrm>
            <a:prstGeom prst="rect">
              <a:avLst/>
            </a:prstGeom>
          </p:spPr>
          <p:txBody>
            <a:bodyPr wrap="none">
              <a:spAutoFit/>
            </a:bodyPr>
            <a:lstStyle/>
            <a:p>
              <a:pPr fontAlgn="ctr"/>
              <a:r>
                <a:rPr lang="en-US" sz="1200" u="none" dirty="0">
                  <a:latin typeface="Huawei Sans" panose="020C0503030203020204" pitchFamily="34" charset="0"/>
                </a:rPr>
                <a:t>Accident data</a:t>
              </a:r>
            </a:p>
          </p:txBody>
        </p:sp>
        <p:sp>
          <p:nvSpPr>
            <p:cNvPr id="38" name="矩形 37"/>
            <p:cNvSpPr/>
            <p:nvPr/>
          </p:nvSpPr>
          <p:spPr>
            <a:xfrm>
              <a:off x="7237536" y="2031799"/>
              <a:ext cx="1757376" cy="276999"/>
            </a:xfrm>
            <a:prstGeom prst="rect">
              <a:avLst/>
            </a:prstGeom>
          </p:spPr>
          <p:txBody>
            <a:bodyPr wrap="square">
              <a:spAutoFit/>
            </a:bodyPr>
            <a:lstStyle/>
            <a:p>
              <a:pPr fontAlgn="ctr"/>
              <a:r>
                <a:rPr lang="en-US" sz="1200" u="none" dirty="0">
                  <a:latin typeface="Huawei Sans" panose="020C0503030203020204" pitchFamily="34" charset="0"/>
                </a:rPr>
                <a:t>Temporary measure</a:t>
              </a:r>
            </a:p>
          </p:txBody>
        </p:sp>
        <p:sp>
          <p:nvSpPr>
            <p:cNvPr id="39" name="矩形 38"/>
            <p:cNvSpPr/>
            <p:nvPr/>
          </p:nvSpPr>
          <p:spPr>
            <a:xfrm>
              <a:off x="7232089" y="2362826"/>
              <a:ext cx="1624163" cy="276999"/>
            </a:xfrm>
            <a:prstGeom prst="rect">
              <a:avLst/>
            </a:prstGeom>
          </p:spPr>
          <p:txBody>
            <a:bodyPr wrap="none">
              <a:spAutoFit/>
            </a:bodyPr>
            <a:lstStyle/>
            <a:p>
              <a:pPr fontAlgn="ctr"/>
              <a:r>
                <a:rPr lang="en-US" sz="1200" u="none" dirty="0">
                  <a:latin typeface="Huawei Sans" panose="020C0503030203020204" pitchFamily="34" charset="0"/>
                </a:rPr>
                <a:t>Change requirement</a:t>
              </a:r>
            </a:p>
          </p:txBody>
        </p:sp>
        <p:sp>
          <p:nvSpPr>
            <p:cNvPr id="40" name="矩形 39"/>
            <p:cNvSpPr/>
            <p:nvPr/>
          </p:nvSpPr>
          <p:spPr>
            <a:xfrm>
              <a:off x="7664900" y="2691899"/>
              <a:ext cx="758541" cy="276999"/>
            </a:xfrm>
            <a:prstGeom prst="rect">
              <a:avLst/>
            </a:prstGeom>
          </p:spPr>
          <p:txBody>
            <a:bodyPr wrap="none">
              <a:spAutoFit/>
            </a:bodyPr>
            <a:lstStyle/>
            <a:p>
              <a:pPr fontAlgn="ctr"/>
              <a:r>
                <a:rPr lang="en-US" sz="1200" u="none" dirty="0">
                  <a:latin typeface="Huawei Sans" panose="020C0503030203020204" pitchFamily="34" charset="0"/>
                </a:rPr>
                <a:t>Solution</a:t>
              </a:r>
            </a:p>
          </p:txBody>
        </p:sp>
        <p:cxnSp>
          <p:nvCxnSpPr>
            <p:cNvPr id="41" name="直接箭头连接符 40"/>
            <p:cNvCxnSpPr/>
            <p:nvPr/>
          </p:nvCxnSpPr>
          <p:spPr>
            <a:xfrm flipV="1">
              <a:off x="6916452" y="2615868"/>
              <a:ext cx="2200484"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6886942" y="2695302"/>
              <a:ext cx="2229994" cy="3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6916452" y="3199207"/>
              <a:ext cx="2200484"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886942" y="3278641"/>
              <a:ext cx="2229994" cy="3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7718600" y="2946819"/>
              <a:ext cx="651140" cy="276999"/>
            </a:xfrm>
            <a:prstGeom prst="rect">
              <a:avLst/>
            </a:prstGeom>
          </p:spPr>
          <p:txBody>
            <a:bodyPr wrap="none">
              <a:spAutoFit/>
            </a:bodyPr>
            <a:lstStyle/>
            <a:p>
              <a:pPr fontAlgn="ctr"/>
              <a:r>
                <a:rPr lang="en-US" sz="1200" u="none" dirty="0">
                  <a:latin typeface="Huawei Sans" panose="020C0503030203020204" pitchFamily="34" charset="0"/>
                </a:rPr>
                <a:t>Report</a:t>
              </a:r>
            </a:p>
          </p:txBody>
        </p:sp>
        <p:sp>
          <p:nvSpPr>
            <p:cNvPr id="46" name="矩形 45"/>
            <p:cNvSpPr/>
            <p:nvPr/>
          </p:nvSpPr>
          <p:spPr>
            <a:xfrm>
              <a:off x="7430861" y="3253236"/>
              <a:ext cx="1226618" cy="276999"/>
            </a:xfrm>
            <a:prstGeom prst="rect">
              <a:avLst/>
            </a:prstGeom>
          </p:spPr>
          <p:txBody>
            <a:bodyPr wrap="none">
              <a:spAutoFit/>
            </a:bodyPr>
            <a:lstStyle/>
            <a:p>
              <a:pPr fontAlgn="ctr"/>
              <a:r>
                <a:rPr lang="en-US" sz="1200" u="none" dirty="0">
                  <a:latin typeface="Huawei Sans" panose="020C0503030203020204" pitchFamily="34" charset="0"/>
                </a:rPr>
                <a:t>SLA parameter</a:t>
              </a:r>
            </a:p>
          </p:txBody>
        </p:sp>
        <p:cxnSp>
          <p:nvCxnSpPr>
            <p:cNvPr id="47" name="直接箭头连接符 46"/>
            <p:cNvCxnSpPr/>
            <p:nvPr/>
          </p:nvCxnSpPr>
          <p:spPr>
            <a:xfrm flipV="1">
              <a:off x="6881670" y="3893864"/>
              <a:ext cx="2200484"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6886942" y="4532205"/>
              <a:ext cx="2200484" cy="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7718600" y="3651118"/>
              <a:ext cx="651140" cy="276999"/>
            </a:xfrm>
            <a:prstGeom prst="rect">
              <a:avLst/>
            </a:prstGeom>
          </p:spPr>
          <p:txBody>
            <a:bodyPr wrap="none">
              <a:spAutoFit/>
            </a:bodyPr>
            <a:lstStyle/>
            <a:p>
              <a:pPr fontAlgn="ctr"/>
              <a:r>
                <a:rPr lang="en-US" sz="1200" u="none" dirty="0">
                  <a:latin typeface="Huawei Sans" panose="020C0503030203020204" pitchFamily="34" charset="0"/>
                </a:rPr>
                <a:t>Report</a:t>
              </a:r>
            </a:p>
          </p:txBody>
        </p:sp>
        <p:sp>
          <p:nvSpPr>
            <p:cNvPr id="50" name="矩形 49"/>
            <p:cNvSpPr/>
            <p:nvPr/>
          </p:nvSpPr>
          <p:spPr>
            <a:xfrm>
              <a:off x="7718600" y="4296910"/>
              <a:ext cx="651140" cy="276999"/>
            </a:xfrm>
            <a:prstGeom prst="rect">
              <a:avLst/>
            </a:prstGeom>
          </p:spPr>
          <p:txBody>
            <a:bodyPr wrap="none">
              <a:spAutoFit/>
            </a:bodyPr>
            <a:lstStyle/>
            <a:p>
              <a:pPr fontAlgn="ctr"/>
              <a:r>
                <a:rPr lang="en-US" sz="1200" u="none" dirty="0">
                  <a:latin typeface="Huawei Sans" panose="020C0503030203020204" pitchFamily="34" charset="0"/>
                </a:rPr>
                <a:t>Report</a:t>
              </a:r>
            </a:p>
          </p:txBody>
        </p:sp>
        <p:sp>
          <p:nvSpPr>
            <p:cNvPr id="51" name="矩形 50"/>
            <p:cNvSpPr/>
            <p:nvPr/>
          </p:nvSpPr>
          <p:spPr>
            <a:xfrm>
              <a:off x="5709939" y="5044669"/>
              <a:ext cx="2016899" cy="276999"/>
            </a:xfrm>
            <a:prstGeom prst="rect">
              <a:avLst/>
            </a:prstGeom>
          </p:spPr>
          <p:txBody>
            <a:bodyPr wrap="none">
              <a:spAutoFit/>
            </a:bodyPr>
            <a:lstStyle/>
            <a:p>
              <a:pPr fontAlgn="ctr"/>
              <a:r>
                <a:rPr lang="en-US" sz="1200" u="none" dirty="0">
                  <a:latin typeface="Huawei Sans" panose="020C0503030203020204" pitchFamily="34" charset="0"/>
                </a:rPr>
                <a:t>Configuration information</a:t>
              </a:r>
            </a:p>
          </p:txBody>
        </p:sp>
      </p:grpSp>
    </p:spTree>
    <p:extLst>
      <p:ext uri="{BB962C8B-B14F-4D97-AF65-F5344CB8AC3E}">
        <p14:creationId xmlns:p14="http://schemas.microsoft.com/office/powerpoint/2010/main" val="341060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10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10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10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10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10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08.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09.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110.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90906140932"/>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1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1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1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1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3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3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3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3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3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3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3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4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5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5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5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5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5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5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6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6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6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7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7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7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7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7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7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ags/tag7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2"/>
</p:tagLst>
</file>

<file path=ppt/tags/tag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3"/>
</p:tagLst>
</file>

<file path=ppt/tags/tag8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4"/>
</p:tagLst>
</file>

<file path=ppt/tags/tag8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5"/>
</p:tagLst>
</file>

<file path=ppt/tags/tag8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90.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6"/>
</p:tagLst>
</file>

<file path=ppt/tags/tag93.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7"/>
</p:tagLst>
</file>

<file path=ppt/tags/tag94.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8"/>
</p:tagLst>
</file>

<file path=ppt/tags/tag95.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9"/>
</p:tagLst>
</file>

<file path=ppt/tags/tag96.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0"/>
</p:tagLst>
</file>

<file path=ppt/tags/tag97.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Text"/>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SubTitle"/>
  <p:tag name="MH_ORDER" val="3"/>
</p:tagLst>
</file>

<file path=ppt/tags/tag99.xml><?xml version="1.0" encoding="utf-8"?>
<p:tagLst xmlns:a="http://schemas.openxmlformats.org/drawingml/2006/main" xmlns:r="http://schemas.openxmlformats.org/officeDocument/2006/relationships" xmlns:p="http://schemas.openxmlformats.org/presentationml/2006/main">
  <p:tag name="MH" val="20200216192456"/>
  <p:tag name="MH_LIBRARY" val="GRAPHIC"/>
  <p:tag name="MH_TYPE" val="Other"/>
  <p:tag name="MH_ORDER" val="11"/>
</p:tagLst>
</file>

<file path=ppt/theme/theme1.xml><?xml version="1.0" encoding="utf-8"?>
<a:theme xmlns:a="http://schemas.openxmlformats.org/drawingml/2006/main" name="2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自定义 2">
      <a:dk1>
        <a:sysClr val="windowText" lastClr="000000"/>
      </a:dk1>
      <a:lt1>
        <a:sysClr val="window" lastClr="FFFFFF"/>
      </a:lt1>
      <a:dk2>
        <a:srgbClr val="44546A"/>
      </a:dk2>
      <a:lt2>
        <a:srgbClr val="E7E6E6"/>
      </a:lt2>
      <a:accent1>
        <a:srgbClr val="C7000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BB0E4A-51FC-4B4D-8B7E-209EA6035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0C0B7D1-9D1B-4D75-900E-434169096BEF}">
  <ds:schemaRefs>
    <ds:schemaRef ds:uri="http://schemas.microsoft.com/sharepoint/v3/contenttype/forms"/>
  </ds:schemaRefs>
</ds:datastoreItem>
</file>

<file path=customXml/itemProps3.xml><?xml version="1.0" encoding="utf-8"?>
<ds:datastoreItem xmlns:ds="http://schemas.openxmlformats.org/officeDocument/2006/customXml" ds:itemID="{A1A4E927-2E19-40DA-AC21-D3EBC4321306}">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2379</TotalTime>
  <Words>5035</Words>
  <Application>Microsoft Office PowerPoint</Application>
  <PresentationFormat>宽屏</PresentationFormat>
  <Paragraphs>819</Paragraphs>
  <Slides>49</Slides>
  <Notes>49</Notes>
  <HiddenSlides>1</HiddenSlides>
  <MMClips>0</MMClips>
  <ScaleCrop>false</ScaleCrop>
  <HeadingPairs>
    <vt:vector size="6" baseType="variant">
      <vt:variant>
        <vt:lpstr>已用的字体</vt:lpstr>
      </vt:variant>
      <vt:variant>
        <vt:i4>8</vt:i4>
      </vt:variant>
      <vt:variant>
        <vt:lpstr>主题</vt:lpstr>
      </vt:variant>
      <vt:variant>
        <vt:i4>7</vt:i4>
      </vt:variant>
      <vt:variant>
        <vt:lpstr>幻灯片标题</vt:lpstr>
      </vt:variant>
      <vt:variant>
        <vt:i4>49</vt:i4>
      </vt:variant>
    </vt:vector>
  </HeadingPairs>
  <TitlesOfParts>
    <vt:vector size="64" baseType="lpstr">
      <vt:lpstr>方正兰亭黑简体</vt:lpstr>
      <vt:lpstr>宋体</vt:lpstr>
      <vt:lpstr>Microsoft YaHei</vt:lpstr>
      <vt:lpstr>Microsoft YaHei</vt:lpstr>
      <vt:lpstr>Arial</vt:lpstr>
      <vt:lpstr>Huawei Sans</vt:lpstr>
      <vt:lpstr>Times New Roman</vt:lpstr>
      <vt:lpstr>Wingdings</vt:lpstr>
      <vt:lpstr>2_标题页模板</vt:lpstr>
      <vt:lpstr>2_自功能页模板</vt:lpstr>
      <vt:lpstr>4_内容页模板</vt:lpstr>
      <vt:lpstr>1_标题页模板</vt:lpstr>
      <vt:lpstr>2_功能页模板</vt:lpstr>
      <vt:lpstr>3_内容页模板</vt:lpstr>
      <vt:lpstr>4_感谢页模板</vt:lpstr>
      <vt:lpstr>PowerPoint 演示文稿</vt:lpstr>
      <vt:lpstr>Storage System O&amp;M Management</vt:lpstr>
      <vt:lpstr>PowerPoint 演示文稿</vt:lpstr>
      <vt:lpstr>PowerPoint 演示文稿</vt:lpstr>
      <vt:lpstr>PowerPoint 演示文稿</vt:lpstr>
      <vt:lpstr>What Is O&amp;M?</vt:lpstr>
      <vt:lpstr>How to Perform O&amp;M</vt:lpstr>
      <vt:lpstr>Event Management</vt:lpstr>
      <vt:lpstr>Event Management Process</vt:lpstr>
      <vt:lpstr>Problem Management</vt:lpstr>
      <vt:lpstr>Problem Management Process</vt:lpstr>
      <vt:lpstr>Change Management</vt:lpstr>
      <vt:lpstr>Change Management Process</vt:lpstr>
      <vt:lpstr>Configuration Management</vt:lpstr>
      <vt:lpstr>Configuration Management Process</vt:lpstr>
      <vt:lpstr>Publication Management</vt:lpstr>
      <vt:lpstr>Release Management Process</vt:lpstr>
      <vt:lpstr>PowerPoint 演示文稿</vt:lpstr>
      <vt:lpstr>Components of Huawei Enterprise Storage O&amp;M Systems</vt:lpstr>
      <vt:lpstr>Introduction to DeviceManager</vt:lpstr>
      <vt:lpstr>DeviceManager GUI</vt:lpstr>
      <vt:lpstr>Introduction to SmartKit</vt:lpstr>
      <vt:lpstr>SmartKit GUI</vt:lpstr>
      <vt:lpstr>Introduction to DME Storage</vt:lpstr>
      <vt:lpstr>DME Storage Functions and Features</vt:lpstr>
      <vt:lpstr>Introduction to eSight</vt:lpstr>
      <vt:lpstr>Logical Architecture of eSight</vt:lpstr>
      <vt:lpstr>Introduction to eService</vt:lpstr>
      <vt:lpstr>System Architecture of eService</vt:lpstr>
      <vt:lpstr>PowerPoint 演示文稿</vt:lpstr>
      <vt:lpstr>Maintenance Item Overview</vt:lpstr>
      <vt:lpstr>Quick Maintenance Process</vt:lpstr>
      <vt:lpstr>O&amp;M Scenario 1: Inspection</vt:lpstr>
      <vt:lpstr>Inspection Method</vt:lpstr>
      <vt:lpstr>O&amp;M Scenario 2: Performance Monitoring</vt:lpstr>
      <vt:lpstr>Performance Monitoring Process</vt:lpstr>
      <vt:lpstr>Performance Monitoring Metrics</vt:lpstr>
      <vt:lpstr>Performance Metrics</vt:lpstr>
      <vt:lpstr>O&amp;M Scenario 3: Parts Replacement</vt:lpstr>
      <vt:lpstr>Parts Replacement Process</vt:lpstr>
      <vt:lpstr>Replaceable Parts</vt:lpstr>
      <vt:lpstr>Spare Parts Query</vt:lpstr>
      <vt:lpstr>Key Points for Disk Replacement</vt:lpstr>
      <vt:lpstr>Disk Replacement Using SmartKit</vt:lpstr>
      <vt:lpstr>Disk Replacement Wizard</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374</cp:revision>
  <cp:lastPrinted>2020-07-31T09:33:18Z</cp:lastPrinted>
  <dcterms:created xsi:type="dcterms:W3CDTF">2018-11-29T10:16:29Z</dcterms:created>
  <dcterms:modified xsi:type="dcterms:W3CDTF">2022-09-28T07:44:26Z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(3)DLGLnJbrvfM7vrP5yHbkxcAaCMXtT3x/Y4xHektIy/rryG60jGEpFKMxXudwzOdmNhchOfsL
QVrzNfchp2K5RxHJclFz+XKsU8Z9KXS5PNrOJ6Z/YnciZ6FzIPPbjByXoKXf2k5psjg6rZYW
WlqSdHmsCnE57jzW1CGLifFRekiuMuBom4CUc+FMlU+85Xyeg3LsqQY8x/iWbIACLEJNkmHh
yE4JBDq/yFKTVqAPCr</vt:lpwstr>
  </property>
  <property fmtid="{D5CDD505-2E9C-101B-9397-08002B2CF9AE}" pid="3" name="_2015_ms_pID_7253431">
    <vt:lpwstr>Nou/DaGY3zefV0U4crcN6ikGtTuqRb3dOBk2MRJLfJFWPkPHOr4VdW
TWLrIIPlcUlTn+VeYLI2t5NnSpDlc8mXAkbqWqqkda+Wp0xFHH6JsknAhEbfh429w3n5CQ0M
mE5erg0eaWcs7JCa/VD0ly0WoQQ5XKDuhKFRypTl7Dn3nwTOg714K6lx7AXGkKTXSjE/q4E3
KDKSF/qWW4ONBcLkSpr7iF3VplHq3cgOtKxG</vt:lpwstr>
  </property>
  <property fmtid="{D5CDD505-2E9C-101B-9397-08002B2CF9AE}" pid="4" name="_2015_ms_pID_7253432">
    <vt:lpwstr>Mw==</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1660704595</vt:lpwstr>
  </property>
</Properties>
</file>