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41" r:id="rId4"/>
    <p:sldMasterId id="2147483843" r:id="rId5"/>
    <p:sldMasterId id="2147483854" r:id="rId6"/>
    <p:sldMasterId id="2147483858" r:id="rId7"/>
  </p:sldMasterIdLst>
  <p:notesMasterIdLst>
    <p:notesMasterId r:id="rId52"/>
  </p:notesMasterIdLst>
  <p:handoutMasterIdLst>
    <p:handoutMasterId r:id="rId53"/>
  </p:handoutMasterIdLst>
  <p:sldIdLst>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30"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 id="333" r:id="rId49"/>
    <p:sldId id="334" r:id="rId50"/>
    <p:sldId id="285" r:id="rId51"/>
  </p:sldIdLst>
  <p:sldSz cx="12192000" cy="6858000"/>
  <p:notesSz cx="6797675" cy="9926638"/>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757"/>
    <a:srgbClr val="404040"/>
    <a:srgbClr val="151515"/>
    <a:srgbClr val="C7000B"/>
    <a:srgbClr val="575756"/>
    <a:srgbClr val="FFFFFF"/>
    <a:srgbClr val="DD4654"/>
    <a:srgbClr val="F3D2D5"/>
    <a:srgbClr val="E6A8AD"/>
    <a:srgbClr val="E57B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736" autoAdjust="0"/>
  </p:normalViewPr>
  <p:slideViewPr>
    <p:cSldViewPr snapToGrid="0" snapToObjects="1">
      <p:cViewPr varScale="1">
        <p:scale>
          <a:sx n="61" d="100"/>
          <a:sy n="61" d="100"/>
        </p:scale>
        <p:origin x="884"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2056"/>
    </p:cViewPr>
  </p:sorterViewPr>
  <p:notesViewPr>
    <p:cSldViewPr snapToGrid="0" snapToObjects="1">
      <p:cViewPr varScale="1">
        <p:scale>
          <a:sx n="53" d="100"/>
          <a:sy n="53" d="100"/>
        </p:scale>
        <p:origin x="2660" y="36"/>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handoutMaster" Target="handoutMasters/handoutMaster1.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a16="http://schemas.microsoft.com/office/drawing/2014/main" xmlns=""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9/24/2020</a:t>
            </a:fld>
            <a:endParaRPr lang="en-US" dirty="0">
              <a:latin typeface="Huawei Sans" panose="020C0503030203020204" pitchFamily="34" charset="0"/>
            </a:endParaRPr>
          </a:p>
        </p:txBody>
      </p:sp>
      <p:sp>
        <p:nvSpPr>
          <p:cNvPr id="4" name="Footer Placeholder 3">
            <a:extLst>
              <a:ext uri="{FF2B5EF4-FFF2-40B4-BE49-F238E27FC236}">
                <a16:creationId xmlns:a16="http://schemas.microsoft.com/office/drawing/2014/main" xmlns=""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a16="http://schemas.microsoft.com/office/drawing/2014/main" xmlns=""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1838" y="743151"/>
            <a:ext cx="5580062" cy="3117649"/>
          </a:xfrm>
          <a:prstGeom prst="rect">
            <a:avLst/>
          </a:prstGeom>
          <a:noFill/>
          <a:ln w="12700">
            <a:solidFill>
              <a:prstClr val="black"/>
            </a:solidFill>
          </a:ln>
        </p:spPr>
        <p:txBody>
          <a:bodyPr vert="horz" lIns="91440" tIns="45720" rIns="91440" bIns="45720" rtlCol="0" anchor="t" anchorCtr="0"/>
          <a:lstStyle/>
          <a:p>
            <a:endParaRPr lang="en-US"/>
          </a:p>
        </p:txBody>
      </p:sp>
      <p:sp>
        <p:nvSpPr>
          <p:cNvPr id="5" name="Notes Placeholder 4"/>
          <p:cNvSpPr>
            <a:spLocks noGrp="1"/>
          </p:cNvSpPr>
          <p:nvPr>
            <p:ph type="body" sz="quarter" idx="3"/>
          </p:nvPr>
        </p:nvSpPr>
        <p:spPr>
          <a:xfrm>
            <a:off x="731837" y="4300483"/>
            <a:ext cx="5580063" cy="5418958"/>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704" userDrawn="1">
          <p15:clr>
            <a:srgbClr val="F26B43"/>
          </p15:clr>
        </p15:guide>
        <p15:guide id="3" orient="horz" pos="459" userDrawn="1">
          <p15:clr>
            <a:srgbClr val="F26B43"/>
          </p15:clr>
        </p15:guide>
        <p15:guide id="4" orient="horz" pos="2432" userDrawn="1">
          <p15:clr>
            <a:srgbClr val="F26B43"/>
          </p15:clr>
        </p15:guide>
        <p15:guide id="6" pos="3976" userDrawn="1">
          <p15:clr>
            <a:srgbClr val="F26B43"/>
          </p15:clr>
        </p15:guide>
        <p15:guide id="7" pos="461" userDrawn="1">
          <p15:clr>
            <a:srgbClr val="F26B43"/>
          </p15:clr>
        </p15:guide>
        <p15:guide id="8" pos="220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674940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04388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3214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dirty="0" err="1" smtClean="0"/>
              <a:t>DeviceManager</a:t>
            </a:r>
            <a:r>
              <a:rPr lang="en-US" dirty="0" smtClean="0"/>
              <a:t> is storage management software designed by Huawei for a single storage system. It can help you easily configure, manage, and maintain storage devices.</a:t>
            </a:r>
          </a:p>
          <a:p>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986670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30024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36520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dirty="0" smtClean="0"/>
              <a:t>Super administrator</a:t>
            </a:r>
          </a:p>
          <a:p>
            <a:pPr lvl="1"/>
            <a:r>
              <a:rPr lang="en-US" dirty="0" smtClean="0"/>
              <a:t>Has all permissions on storage devices.</a:t>
            </a:r>
            <a:endParaRPr lang="en-US" altLang="zh-CN" dirty="0" smtClean="0"/>
          </a:p>
          <a:p>
            <a:pPr lvl="1"/>
            <a:r>
              <a:rPr lang="en-US" dirty="0" smtClean="0"/>
              <a:t>Creates users of different levels.</a:t>
            </a:r>
            <a:endParaRPr lang="en-US" altLang="zh-CN" dirty="0" smtClean="0"/>
          </a:p>
          <a:p>
            <a:pPr lvl="0"/>
            <a:r>
              <a:rPr lang="en-US" dirty="0" smtClean="0"/>
              <a:t>Administrator</a:t>
            </a:r>
            <a:endParaRPr lang="en-US" altLang="zh-CN" noProof="0" dirty="0" smtClean="0"/>
          </a:p>
          <a:p>
            <a:pPr lvl="1"/>
            <a:r>
              <a:rPr lang="en-US" dirty="0" smtClean="0"/>
              <a:t>Has limited</a:t>
            </a:r>
            <a:r>
              <a:rPr lang="en-US" baseline="0" dirty="0" smtClean="0"/>
              <a:t> </a:t>
            </a:r>
            <a:r>
              <a:rPr lang="en-US" dirty="0" smtClean="0"/>
              <a:t>permissions on storage devices.</a:t>
            </a:r>
            <a:endParaRPr lang="en-US" altLang="zh-CN" dirty="0" smtClean="0"/>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Cannot perform operations like user management, system upgrades, system time changes, and turning off or restarting a device.</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Read-only user</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Has only access permissions on storage devices.</a:t>
            </a:r>
            <a:endPar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Can perform only the query operation</a:t>
            </a:r>
            <a:r>
              <a:rPr lang="en-US" dirty="0" smtClean="0"/>
              <a:t>.</a:t>
            </a:r>
            <a:endParaRPr lang="en-US" altLang="zh-CN" dirty="0" smtClean="0"/>
          </a:p>
          <a:p>
            <a:pPr lvl="1"/>
            <a:endParaRPr lang="en-US" altLang="zh-CN" dirty="0" smtClean="0"/>
          </a:p>
          <a:p>
            <a:pPr lvl="1"/>
            <a:endParaRPr lang="en-US" altLang="zh-CN" noProof="0" dirty="0" smtClean="0"/>
          </a:p>
          <a:p>
            <a:pPr lvl="1"/>
            <a:endParaRPr lang="en-US" altLang="zh-CN" dirty="0" smtClean="0"/>
          </a:p>
          <a:p>
            <a:pPr lvl="1"/>
            <a:endParaRPr lang="en-US" altLang="zh-CN" dirty="0" smtClean="0"/>
          </a:p>
          <a:p>
            <a:pPr lvl="1"/>
            <a:endParaRPr lang="en-US" altLang="zh-CN" dirty="0" smtClean="0">
              <a:sym typeface="+mn-lt"/>
            </a:endParaRPr>
          </a:p>
          <a:p>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811914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55100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dirty="0" smtClean="0"/>
              <a:t>You can find the desired product version on</a:t>
            </a:r>
            <a:r>
              <a:rPr lang="en-US" baseline="0" dirty="0" smtClean="0"/>
              <a:t> the</a:t>
            </a:r>
            <a:r>
              <a:rPr lang="en-US" dirty="0" smtClean="0"/>
              <a:t> Huawei technical support website, and download the </a:t>
            </a:r>
            <a:r>
              <a:rPr lang="en-US" dirty="0" err="1" smtClean="0"/>
              <a:t>DeviceManager</a:t>
            </a:r>
            <a:r>
              <a:rPr lang="en-US" dirty="0" smtClean="0"/>
              <a:t> demo for the target version.</a:t>
            </a:r>
            <a:endParaRPr lang="en-US" altLang="zh-CN" dirty="0" smtClean="0"/>
          </a:p>
          <a:p>
            <a:endParaRPr lang="en-US" altLang="zh-CN" dirty="0" smtClean="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670762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72107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31629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33162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endParaRPr lang="en-US" altLang="zh-CN" smtClean="0"/>
          </a:p>
          <a:p>
            <a:endParaRPr lang="zh-CN" altLang="en-US"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430069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When part of a segment has been typed and its intact form can be determined by the CLI, pressing Tab once completes the segment while displaying available adjacent segments.</a:t>
            </a:r>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134918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dirty="0" smtClean="0"/>
              <a:t>You can obtain real-time help and guides for</a:t>
            </a:r>
            <a:r>
              <a:rPr lang="en-US" baseline="0" dirty="0" smtClean="0"/>
              <a:t> using</a:t>
            </a:r>
            <a:r>
              <a:rPr lang="en-US" dirty="0" smtClean="0"/>
              <a:t> the CLI.</a:t>
            </a:r>
          </a:p>
          <a:p>
            <a:endParaRPr lang="en-US" altLang="zh-CN"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968633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98792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02631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xxx indicates the last several fields of the query command.</a:t>
            </a:r>
          </a:p>
          <a:p>
            <a:r>
              <a:rPr lang="en-US" dirty="0" smtClean="0"/>
              <a:t>Multiple columns can be selected at the same time and </a:t>
            </a:r>
            <a:r>
              <a:rPr lang="en-US" dirty="0" err="1" smtClean="0"/>
              <a:t>logicOp</a:t>
            </a:r>
            <a:r>
              <a:rPr lang="en-US" dirty="0" smtClean="0"/>
              <a:t>=? can be used to establish the logical relationship between multiple columns.</a:t>
            </a:r>
          </a:p>
          <a:p>
            <a:r>
              <a:rPr lang="en-US" dirty="0" smtClean="0"/>
              <a:t>If the selected column name contains spaces, use \s to replace them. For example, to query the value of Write Policy of a LUN, run the </a:t>
            </a:r>
            <a:r>
              <a:rPr lang="en-US" b="1" dirty="0" smtClean="0"/>
              <a:t>admin:/&gt;show </a:t>
            </a:r>
            <a:r>
              <a:rPr lang="en-US" b="1" dirty="0" err="1" smtClean="0"/>
              <a:t>lun</a:t>
            </a:r>
            <a:r>
              <a:rPr lang="en-US" b="1" dirty="0" smtClean="0"/>
              <a:t> </a:t>
            </a:r>
            <a:r>
              <a:rPr lang="en-US" b="1" dirty="0" err="1" smtClean="0"/>
              <a:t>general|filterRow</a:t>
            </a:r>
            <a:r>
              <a:rPr lang="en-US" b="1" dirty="0" smtClean="0"/>
              <a:t> column=Write\</a:t>
            </a:r>
            <a:r>
              <a:rPr lang="en-US" b="1" dirty="0" err="1" smtClean="0"/>
              <a:t>sPolicy</a:t>
            </a:r>
            <a:r>
              <a:rPr lang="en-US" b="1" dirty="0" smtClean="0"/>
              <a:t> </a:t>
            </a:r>
            <a:r>
              <a:rPr lang="en-US" dirty="0" smtClean="0"/>
              <a:t>command.</a:t>
            </a:r>
          </a:p>
          <a:p>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747583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41178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25748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66269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You </a:t>
            </a:r>
            <a:r>
              <a:rPr lang="en-US" smtClean="0"/>
              <a:t>must configure </a:t>
            </a:r>
            <a:r>
              <a:rPr lang="en-US" dirty="0" smtClean="0"/>
              <a:t>the NTP server before setting NTP automatic synchronization.</a:t>
            </a:r>
            <a:endParaRPr lang="en-US" altLang="zh-CN" dirty="0" smtClean="0"/>
          </a:p>
          <a:p>
            <a:r>
              <a:rPr lang="en-US" dirty="0" smtClean="0"/>
              <a:t>If a firewall is configured, port 123 should be enabled.</a:t>
            </a:r>
            <a:endParaRPr lang="en-US" altLang="zh-CN" dirty="0" smtClean="0"/>
          </a:p>
          <a:p>
            <a:r>
              <a:rPr lang="en-US" dirty="0" smtClean="0"/>
              <a:t>To synchronize the time with a client is to change the storage system time to be the same as the client time.</a:t>
            </a:r>
            <a:endParaRPr lang="en-US" altLang="zh-CN" dirty="0" smtClean="0"/>
          </a:p>
          <a:p>
            <a:r>
              <a:rPr lang="en-US" dirty="0" smtClean="0"/>
              <a:t>Automatic NTP synchronization uses an NTP server as an external time source to automatically and periodically synchronize the time to a device.</a:t>
            </a:r>
            <a:endParaRPr lang="en-US" altLang="zh-CN" dirty="0" smtClean="0"/>
          </a:p>
          <a:p>
            <a:pPr lvl="1"/>
            <a:endParaRPr lang="en-US" altLang="zh-CN" dirty="0" smtClean="0"/>
          </a:p>
          <a:p>
            <a:endParaRPr lang="en-US" altLang="zh-CN" dirty="0" smtClean="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36760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91153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Note: Set the correct time zone and time. Otherwise, the time recorded in alarms or logs may be different from the actual time, making it harder to locate faults.</a:t>
            </a:r>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358806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67270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51153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083849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325735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078320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63420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System logs record information about the configuration, events, and debugging operations on a storage system and can be used to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analyze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the status of the storage system. System log files are saved as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tgz</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files.</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Configuration information is the real-time configuration and status of a storage system, such as, user or configuration information from LUNs. The exported information is saved as a *.txt file.</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 DHA runtime log is the daily runtime log of a disk. Key information includes daily disk health status, I/O information, and disk life span. The exported DHA runtime log is saved as a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tgz</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file.</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An HSSD log is the working log for HSSD, such as the S.M.A.R.T information of a disk. The exported HSSD log is saved as a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tgz</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file.</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 disk data erasure report includes information about the disk on which data erasure is performed, erasure mode, execution time, and verification result. The exported data erasure report is saved as a *.csv file.</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diagnosis file includes device fault information. The exported diagnosis file is saved as a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tgz</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file.</a:t>
            </a:r>
            <a:endParaRPr lang="en-US" altLang="zh-CN"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9721139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72534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78414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191991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Answers:</a:t>
            </a:r>
            <a:endParaRPr lang="en-US" altLang="zh-CN" dirty="0" smtClean="0"/>
          </a:p>
          <a:p>
            <a:pPr lvl="1"/>
            <a:r>
              <a:rPr lang="en-US" dirty="0" smtClean="0"/>
              <a:t>D</a:t>
            </a:r>
          </a:p>
          <a:p>
            <a:pPr lvl="1"/>
            <a:r>
              <a:rPr lang="en-US" dirty="0" smtClean="0"/>
              <a:t>T</a:t>
            </a:r>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8204093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091382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pPr lvl="0"/>
            <a:r>
              <a:rPr lang="en-US" altLang="zh-CN" dirty="0" smtClean="0"/>
              <a:t>Huawei training app</a:t>
            </a:r>
          </a:p>
          <a:p>
            <a:pPr lvl="1"/>
            <a:r>
              <a:rPr lang="en-US" altLang="zh-CN" dirty="0" smtClean="0"/>
              <a:t>Contains a huge library of Huawei certified learning videos.</a:t>
            </a:r>
          </a:p>
          <a:p>
            <a:pPr lvl="0"/>
            <a:r>
              <a:rPr lang="en-US" altLang="zh-CN" dirty="0" smtClean="0"/>
              <a:t>Enterprise technical support app</a:t>
            </a:r>
          </a:p>
          <a:p>
            <a:pPr lvl="1"/>
            <a:r>
              <a:rPr lang="en-US" altLang="zh-CN" dirty="0" smtClean="0"/>
              <a:t>Covers all popular product documents, cases, and bulletins from Huawei. Users can quickly query commands, alarms, and spare parts. They can also use it to scan and view the device information. Simple and intuitive video guides provide 24/7 enterprise technical support.</a:t>
            </a:r>
          </a:p>
          <a:p>
            <a:pPr lvl="0"/>
            <a:r>
              <a:rPr lang="en-US" altLang="zh-CN" dirty="0" smtClean="0"/>
              <a:t>Huawei enterprise business app</a:t>
            </a:r>
          </a:p>
          <a:p>
            <a:pPr lvl="1"/>
            <a:r>
              <a:rPr lang="en-US" altLang="zh-CN" dirty="0" smtClean="0"/>
              <a:t>Provides one-stop mobile ICT portals for customers and partners to learn</a:t>
            </a:r>
            <a:r>
              <a:rPr lang="en-US" altLang="zh-CN" baseline="0" dirty="0" smtClean="0"/>
              <a:t> about</a:t>
            </a:r>
            <a:r>
              <a:rPr lang="en-US" altLang="zh-CN" dirty="0" smtClean="0"/>
              <a:t> Huawei's comprehensive products and solutions for enterprise ICT anytime and anywhere.</a:t>
            </a:r>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9098698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r>
              <a:rPr lang="en-US" altLang="zh-CN" dirty="0" smtClean="0"/>
              <a:t>Popular tools</a:t>
            </a:r>
          </a:p>
          <a:p>
            <a:pPr lvl="1"/>
            <a:r>
              <a:rPr lang="en-US" altLang="zh-CN" dirty="0" err="1" smtClean="0"/>
              <a:t>HedEx</a:t>
            </a:r>
            <a:r>
              <a:rPr lang="en-US" altLang="zh-CN" dirty="0" smtClean="0"/>
              <a:t> Lite is the Huawei tool for product document management. It allows users to browse, search, update, and manage product documentation.</a:t>
            </a:r>
          </a:p>
          <a:p>
            <a:pPr lvl="1"/>
            <a:r>
              <a:rPr lang="en-US" altLang="zh-CN" dirty="0" err="1" smtClean="0"/>
              <a:t>eStor</a:t>
            </a:r>
            <a:r>
              <a:rPr lang="en-US" altLang="zh-CN" dirty="0" smtClean="0"/>
              <a:t> is a graphic storage simulation platform. The platform simulates Huawei </a:t>
            </a:r>
            <a:r>
              <a:rPr lang="en-US" altLang="zh-CN" dirty="0" err="1" smtClean="0"/>
              <a:t>OceanStor</a:t>
            </a:r>
            <a:r>
              <a:rPr lang="en-US" altLang="zh-CN" dirty="0" smtClean="0"/>
              <a:t> all-flash storage devices to help ICT practitioners and customers get familiar with Huawei storage products and quickly master their operations.</a:t>
            </a:r>
          </a:p>
          <a:p>
            <a:pPr lvl="1"/>
            <a:r>
              <a:rPr lang="en-US" altLang="zh-CN" dirty="0" smtClean="0"/>
              <a:t>The Network Documentation Tool Center is the documentation tool for network products. It assists in bidding, network planning, project delivery, upgrades, and maintenance.</a:t>
            </a:r>
          </a:p>
          <a:p>
            <a:pPr lvl="1"/>
            <a:r>
              <a:rPr lang="en-US" altLang="zh-CN" dirty="0" smtClean="0"/>
              <a:t>The Information Query Assistant provides command and alarm information querying for Huawei products.</a:t>
            </a:r>
          </a:p>
          <a:p>
            <a:pPr lvl="1"/>
            <a:endParaRPr lang="en-US" altLang="zh-CN" dirty="0" smtClean="0"/>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8784967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83905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59885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dirty="0" smtClean="0"/>
              <a:t>The storage system can be operated and maintained using the </a:t>
            </a:r>
            <a:r>
              <a:rPr lang="en-US" dirty="0" err="1" smtClean="0"/>
              <a:t>DeviceManager</a:t>
            </a:r>
            <a:r>
              <a:rPr lang="en-US" dirty="0" smtClean="0"/>
              <a:t> and the command-line interface (CLI), adapting to different environments and user habits.</a:t>
            </a:r>
            <a:endParaRPr lang="en-US" altLang="zh-CN" dirty="0" smtClean="0"/>
          </a:p>
          <a:p>
            <a:pPr lvl="0"/>
            <a:r>
              <a:rPr lang="en-US" dirty="0" smtClean="0"/>
              <a:t>After logging in to the CLI of a storage system, you can query, set, manage, and maintain the storage system.</a:t>
            </a:r>
            <a:endParaRPr lang="en-US" altLang="zh-CN" dirty="0" smtClean="0"/>
          </a:p>
          <a:p>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049206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DeviceManager</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is a device management program developed by Huawei.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DeviceManager</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comes pre-installed on Huawei storage systems.</a:t>
            </a:r>
            <a:endParaRPr lang="en-US" altLang="zh-CN"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091883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r>
              <a:rPr lang="en-US" dirty="0" smtClean="0"/>
              <a:t>You can log in to </a:t>
            </a:r>
            <a:r>
              <a:rPr lang="en-US" dirty="0" err="1" smtClean="0"/>
              <a:t>DeviceManager</a:t>
            </a:r>
            <a:r>
              <a:rPr lang="en-US" dirty="0" smtClean="0"/>
              <a:t> on any maintenance terminal connected to the storage system by </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visiting the system's management network port IP address in a web browser and logging in as a local or domain user.</a:t>
            </a:r>
            <a:endParaRPr lang="en-US" altLang="zh-CN" dirty="0"/>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576432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dirty="0" smtClean="0"/>
              <a:t>You can log in to the CLI using ether the following methods:</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Use the storage system's serial port. This method is applicable when the storage system is nearby. You can use this approach when you do not know the storage system management IP address or the storage system is abnormal.</a:t>
            </a:r>
            <a:endPar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Use the storage system's management network port. When the address is reachable, on any maintenance terminal connected to a storage system, you can log in to the CLI by using the SSH protocol in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PuTTY</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to access the management network port IP address on the controller of a storage system. This method is applicable even when the storage system is far away and is the most common CLI login method.</a:t>
            </a:r>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86069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2#总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
            <a:ext cx="12192000" cy="5602224"/>
          </a:xfrm>
          <a:prstGeom prst="rect">
            <a:avLst/>
          </a:prstGeom>
          <a:ln>
            <a:noFill/>
            <a:prstDash val="dash"/>
          </a:ln>
        </p:spPr>
      </p:pic>
      <p:sp>
        <p:nvSpPr>
          <p:cNvPr id="8" name="L 形 7"/>
          <p:cNvSpPr/>
          <p:nvPr userDrawn="1"/>
        </p:nvSpPr>
        <p:spPr>
          <a:xfrm rot="16200000" flipH="1">
            <a:off x="6634196" y="2578036"/>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baseline="0">
              <a:latin typeface="Huawei Sans" panose="020C0503030203020204" pitchFamily="34" charset="0"/>
              <a:ea typeface="方正兰亭黑简体" panose="02000000000000000000" pitchFamily="2" charset="-122"/>
            </a:endParaRPr>
          </a:p>
        </p:txBody>
      </p:sp>
      <p:sp>
        <p:nvSpPr>
          <p:cNvPr id="9" name="Title 1">
            <a:extLst>
              <a:ext uri="{FF2B5EF4-FFF2-40B4-BE49-F238E27FC236}">
                <a16:creationId xmlns:a16="http://schemas.microsoft.com/office/drawing/2014/main" xmlns="" id="{8227DEE9-8BE9-0D49-BF96-9E83C5312E00}"/>
              </a:ext>
            </a:extLst>
          </p:cNvPr>
          <p:cNvSpPr>
            <a:spLocks noGrp="1"/>
          </p:cNvSpPr>
          <p:nvPr>
            <p:ph type="ctrTitle" hasCustomPrompt="1"/>
          </p:nvPr>
        </p:nvSpPr>
        <p:spPr>
          <a:xfrm>
            <a:off x="916560" y="907092"/>
            <a:ext cx="8125839" cy="690255"/>
          </a:xfrm>
          <a:prstGeom prst="rect">
            <a:avLst/>
          </a:prstGeom>
          <a:ln>
            <a:noFill/>
            <a:prstDash val="dash"/>
          </a:ln>
        </p:spPr>
        <p:txBody>
          <a:bodyPr lIns="0" tIns="0" rIns="0" bIns="0" anchor="t">
            <a:normAutofit/>
          </a:bodyPr>
          <a:lstStyle>
            <a:lvl1pPr>
              <a:defRPr lang="en-US" sz="3200" b="0" i="0" baseline="0" dirty="0">
                <a:latin typeface="Huawei Sans" panose="020C0503030203020204" pitchFamily="34" charset="0"/>
                <a:ea typeface="方正兰亭黑简体" panose="02000000000000000000" pitchFamily="2" charset="-122"/>
              </a:defRPr>
            </a:lvl1pPr>
          </a:lstStyle>
          <a:p>
            <a:pPr lvl="0" defTabSz="914034">
              <a:lnSpc>
                <a:spcPts val="3439"/>
              </a:lnSpc>
            </a:pPr>
            <a:r>
              <a:rPr lang="en-US" altLang="zh-CN" dirty="0" smtClean="0"/>
              <a:t>Click to Edit Title</a:t>
            </a:r>
            <a:endParaRPr lang="en-US" dirty="0"/>
          </a:p>
        </p:txBody>
      </p:sp>
      <p:sp>
        <p:nvSpPr>
          <p:cNvPr id="10" name="Text Placeholder 5">
            <a:extLst>
              <a:ext uri="{FF2B5EF4-FFF2-40B4-BE49-F238E27FC236}">
                <a16:creationId xmlns:a16="http://schemas.microsoft.com/office/drawing/2014/main" xmlns="" id="{2F43DA98-D48D-6947-95EF-BA3B05E68822}"/>
              </a:ext>
            </a:extLst>
          </p:cNvPr>
          <p:cNvSpPr>
            <a:spLocks noGrp="1"/>
          </p:cNvSpPr>
          <p:nvPr>
            <p:ph type="body" sz="quarter" idx="10" hasCustomPrompt="1"/>
          </p:nvPr>
        </p:nvSpPr>
        <p:spPr>
          <a:xfrm>
            <a:off x="916561" y="1949372"/>
            <a:ext cx="8125840" cy="643926"/>
          </a:xfrm>
        </p:spPr>
        <p:txBody>
          <a:bodyPr vert="horz" lIns="0" tIns="0" rIns="0" bIns="0" rtlCol="0">
            <a:noAutofit/>
          </a:bodyPr>
          <a:lstStyle>
            <a:lvl1pPr marL="228600" indent="-228600">
              <a:buNone/>
              <a:defRPr lang="en-US" sz="1400" baseline="0" dirty="0">
                <a:latin typeface="Huawei Sans" panose="020C0503030203020204" pitchFamily="34" charset="0"/>
                <a:ea typeface="方正兰亭黑简体" panose="02000000000000000000" pitchFamily="2" charset="-122"/>
                <a:cs typeface="Huawei Sans" panose="020C0503030203020204" pitchFamily="34" charset="0"/>
              </a:defRPr>
            </a:lvl1pPr>
          </a:lstStyle>
          <a:p>
            <a:pPr marL="0" lvl="0" indent="0">
              <a:lnSpc>
                <a:spcPct val="100000"/>
              </a:lnSpc>
              <a:spcBef>
                <a:spcPts val="0"/>
              </a:spcBef>
            </a:pPr>
            <a:r>
              <a:rPr lang="en-US" altLang="zh-CN" dirty="0" smtClean="0"/>
              <a:t>Click to Edit Title</a:t>
            </a:r>
            <a:endParaRPr lang="en-US" dirty="0"/>
          </a:p>
        </p:txBody>
      </p:sp>
    </p:spTree>
    <p:extLst>
      <p:ext uri="{BB962C8B-B14F-4D97-AF65-F5344CB8AC3E}">
        <p14:creationId xmlns:p14="http://schemas.microsoft.com/office/powerpoint/2010/main" val="10636849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1019175" y="1844675"/>
            <a:ext cx="10153650" cy="4082880"/>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lang="en-US" altLang="zh-CN" dirty="0" smtClean="0"/>
              <a:t>More information for trainees</a:t>
            </a:r>
            <a:endParaRPr lang="zh-CN" altLang="en-US" dirty="0" smtClean="0"/>
          </a:p>
          <a:p>
            <a:endParaRPr lang="zh-CN" altLang="en-US" dirty="0"/>
          </a:p>
        </p:txBody>
      </p:sp>
      <p:cxnSp>
        <p:nvCxnSpPr>
          <p:cNvPr id="12"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410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3" name="文本框 16">
            <a:extLst>
              <a:ext uri="{FF2B5EF4-FFF2-40B4-BE49-F238E27FC236}">
                <a16:creationId xmlns:a16="http://schemas.microsoft.com/office/drawing/2014/main" xmlns="" id="{568EC886-2612-1F43-AB51-21A76A078357}"/>
              </a:ext>
            </a:extLst>
          </p:cNvPr>
          <p:cNvSpPr txBox="1"/>
          <p:nvPr userDrawn="1"/>
        </p:nvSpPr>
        <p:spPr>
          <a:xfrm>
            <a:off x="918916" y="630373"/>
            <a:ext cx="4357283"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More Information</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542397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424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5" name="文本框 16">
            <a:extLst>
              <a:ext uri="{FF2B5EF4-FFF2-40B4-BE49-F238E27FC236}">
                <a16:creationId xmlns:a16="http://schemas.microsoft.com/office/drawing/2014/main" xmlns="" id="{568EC886-2612-1F43-AB51-21A76A078357}"/>
              </a:ext>
            </a:extLst>
          </p:cNvPr>
          <p:cNvSpPr txBox="1"/>
          <p:nvPr userDrawn="1"/>
        </p:nvSpPr>
        <p:spPr>
          <a:xfrm>
            <a:off x="918916" y="630373"/>
            <a:ext cx="4509568"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Recommendations</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4839310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7#标题和内容（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
        <p:nvSpPr>
          <p:cNvPr id="9" name="文本占位符 6"/>
          <p:cNvSpPr>
            <a:spLocks noGrp="1"/>
          </p:cNvSpPr>
          <p:nvPr>
            <p:ph type="body" sz="quarter" idx="10" hasCustomPrompt="1"/>
          </p:nvPr>
        </p:nvSpPr>
        <p:spPr>
          <a:xfrm>
            <a:off x="731838" y="1484312"/>
            <a:ext cx="10728326" cy="4443243"/>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Tree>
    <p:extLst>
      <p:ext uri="{BB962C8B-B14F-4D97-AF65-F5344CB8AC3E}">
        <p14:creationId xmlns:p14="http://schemas.microsoft.com/office/powerpoint/2010/main" val="379103871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7*#标题和内容（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
        <p:nvSpPr>
          <p:cNvPr id="9" name="文本占位符 6"/>
          <p:cNvSpPr>
            <a:spLocks noGrp="1"/>
          </p:cNvSpPr>
          <p:nvPr>
            <p:ph type="body" sz="quarter" idx="10" hasCustomPrompt="1"/>
          </p:nvPr>
        </p:nvSpPr>
        <p:spPr>
          <a:xfrm>
            <a:off x="731838" y="1052514"/>
            <a:ext cx="10728326" cy="4875042"/>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Tree>
    <p:extLst>
      <p:ext uri="{BB962C8B-B14F-4D97-AF65-F5344CB8AC3E}">
        <p14:creationId xmlns:p14="http://schemas.microsoft.com/office/powerpoint/2010/main" val="178833010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595" userDrawn="1">
          <p15:clr>
            <a:srgbClr val="FBAE40"/>
          </p15:clr>
        </p15:guide>
        <p15:guide id="0" orient="horz" pos="66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8#仅标题（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Tree>
    <p:extLst>
      <p:ext uri="{BB962C8B-B14F-4D97-AF65-F5344CB8AC3E}">
        <p14:creationId xmlns:p14="http://schemas.microsoft.com/office/powerpoint/2010/main" val="36993102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8*#仅标题（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Tree>
    <p:extLst>
      <p:ext uri="{BB962C8B-B14F-4D97-AF65-F5344CB8AC3E}">
        <p14:creationId xmlns:p14="http://schemas.microsoft.com/office/powerpoint/2010/main" val="38605361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9#全白背景">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22978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5#谢谢">
    <p:bg>
      <p:bgPr>
        <a:solidFill>
          <a:srgbClr val="FFFFFF"/>
        </a:solidFill>
        <a:effectLst/>
      </p:bgPr>
    </p:bg>
    <p:spTree>
      <p:nvGrpSpPr>
        <p:cNvPr id="1" name=""/>
        <p:cNvGrpSpPr/>
        <p:nvPr/>
      </p:nvGrpSpPr>
      <p:grpSpPr>
        <a:xfrm>
          <a:off x="0" y="0"/>
          <a:ext cx="0" cy="0"/>
          <a:chOff x="0" y="0"/>
          <a:chExt cx="0" cy="0"/>
        </a:xfrm>
      </p:grpSpPr>
      <p:sp>
        <p:nvSpPr>
          <p:cNvPr id="3" name="TextBox 3">
            <a:extLst>
              <a:ext uri="{FF2B5EF4-FFF2-40B4-BE49-F238E27FC236}">
                <a16:creationId xmlns="" xmlns:a16="http://schemas.microsoft.com/office/drawing/2014/main" id="{42AF307D-40F4-EC4C-9108-79E948007529}"/>
              </a:ext>
            </a:extLst>
          </p:cNvPr>
          <p:cNvSpPr txBox="1"/>
          <p:nvPr userDrawn="1"/>
        </p:nvSpPr>
        <p:spPr>
          <a:xfrm>
            <a:off x="607486" y="1402064"/>
            <a:ext cx="3921034" cy="854717"/>
          </a:xfrm>
          <a:prstGeom prst="rect">
            <a:avLst/>
          </a:prstGeom>
          <a:noFill/>
        </p:spPr>
        <p:txBody>
          <a:bodyPr wrap="square" rtlCol="0">
            <a:spAutoFit/>
          </a:bodyPr>
          <a:lstStyle/>
          <a:p>
            <a:pPr algn="l"/>
            <a:r>
              <a:rPr lang="en-US" sz="4940" dirty="0">
                <a:solidFill>
                  <a:schemeClr val="tx1"/>
                </a:solidFill>
              </a:rPr>
              <a:t>Thank you.</a:t>
            </a:r>
          </a:p>
        </p:txBody>
      </p:sp>
    </p:spTree>
    <p:extLst>
      <p:ext uri="{BB962C8B-B14F-4D97-AF65-F5344CB8AC3E}">
        <p14:creationId xmlns:p14="http://schemas.microsoft.com/office/powerpoint/2010/main" val="13069791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3368597"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en-US" altLang="zh-CN" sz="3500" b="0" baseline="0" dirty="0" smtClean="0">
                <a:solidFill>
                  <a:srgbClr val="404040"/>
                </a:solidFill>
                <a:latin typeface="Huawei Sans" panose="020C0503030203020204" pitchFamily="34" charset="0"/>
                <a:ea typeface="方正兰亭黑简体" panose="02000000000000000000" pitchFamily="2" charset="-122"/>
              </a:rPr>
              <a:t>Revision Record</a:t>
            </a:r>
            <a:endParaRPr lang="zh-CN" altLang="en-US" sz="3500" b="0" baseline="0" dirty="0" smtClean="0">
              <a:solidFill>
                <a:srgbClr val="404040"/>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en-US" altLang="zh-CN" sz="2800" kern="1200" baseline="0" dirty="0" smtClean="0">
                <a:solidFill>
                  <a:srgbClr val="404040"/>
                </a:solidFill>
                <a:latin typeface="Huawei Sans" panose="020C0503030203020204" pitchFamily="34" charset="0"/>
                <a:ea typeface="方正兰亭黑简体" panose="02000000000000000000" pitchFamily="2" charset="-122"/>
                <a:cs typeface="+mn-cs"/>
              </a:rPr>
              <a:t>Do Not Print this Page</a:t>
            </a:r>
            <a:endParaRPr lang="zh-CN" altLang="en-US" sz="2800" kern="1200" baseline="0" dirty="0">
              <a:solidFill>
                <a:srgbClr val="404040"/>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ext uri="{D42A27DB-BD31-4B8C-83A1-F6EECF244321}">
                <p14:modId xmlns:p14="http://schemas.microsoft.com/office/powerpoint/2010/main" val="4242673543"/>
              </p:ext>
            </p:extLst>
          </p:nvPr>
        </p:nvGraphicFramePr>
        <p:xfrm>
          <a:off x="1007534" y="1383305"/>
          <a:ext cx="10165988" cy="1082675"/>
        </p:xfrm>
        <a:graphic>
          <a:graphicData uri="http://schemas.openxmlformats.org/drawingml/2006/table">
            <a:tbl>
              <a:tblPr/>
              <a:tblGrid>
                <a:gridCol w="3059004">
                  <a:extLst>
                    <a:ext uri="{9D8B030D-6E8A-4147-A177-3AD203B41FA5}">
                      <a16:colId xmlns="" xmlns:a16="http://schemas.microsoft.com/office/drawing/2014/main" val="20000"/>
                    </a:ext>
                  </a:extLst>
                </a:gridCol>
                <a:gridCol w="2155444">
                  <a:extLst>
                    <a:ext uri="{9D8B030D-6E8A-4147-A177-3AD203B41FA5}">
                      <a16:colId xmlns="" xmlns:a16="http://schemas.microsoft.com/office/drawing/2014/main" val="20001"/>
                    </a:ext>
                  </a:extLst>
                </a:gridCol>
                <a:gridCol w="2873927">
                  <a:extLst>
                    <a:ext uri="{9D8B030D-6E8A-4147-A177-3AD203B41FA5}">
                      <a16:colId xmlns="" xmlns:a16="http://schemas.microsoft.com/office/drawing/2014/main" val="20002"/>
                    </a:ext>
                  </a:extLst>
                </a:gridCol>
                <a:gridCol w="2077613">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Course Code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Product</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Product Version</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mj-lt"/>
                          <a:ea typeface="方正兰亭黑简体" panose="02000000000000000000" pitchFamily="2"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34" name="Group 21"/>
          <p:cNvGraphicFramePr>
            <a:graphicFrameLocks noGrp="1"/>
          </p:cNvGraphicFramePr>
          <p:nvPr userDrawn="1">
            <p:extLst>
              <p:ext uri="{D42A27DB-BD31-4B8C-83A1-F6EECF244321}">
                <p14:modId xmlns:p14="http://schemas.microsoft.com/office/powerpoint/2010/main" val="930656081"/>
              </p:ext>
            </p:extLst>
          </p:nvPr>
        </p:nvGraphicFramePr>
        <p:xfrm>
          <a:off x="1007533" y="2680416"/>
          <a:ext cx="10177140" cy="3527425"/>
        </p:xfrm>
        <a:graphic>
          <a:graphicData uri="http://schemas.openxmlformats.org/drawingml/2006/table">
            <a:tbl>
              <a:tblPr/>
              <a:tblGrid>
                <a:gridCol w="3085809">
                  <a:extLst>
                    <a:ext uri="{9D8B030D-6E8A-4147-A177-3AD203B41FA5}">
                      <a16:colId xmlns="" xmlns:a16="http://schemas.microsoft.com/office/drawing/2014/main" val="20000"/>
                    </a:ext>
                  </a:extLst>
                </a:gridCol>
                <a:gridCol w="2155920">
                  <a:extLst>
                    <a:ext uri="{9D8B030D-6E8A-4147-A177-3AD203B41FA5}">
                      <a16:colId xmlns="" xmlns:a16="http://schemas.microsoft.com/office/drawing/2014/main" val="20001"/>
                    </a:ext>
                  </a:extLst>
                </a:gridCol>
                <a:gridCol w="2912127">
                  <a:extLst>
                    <a:ext uri="{9D8B030D-6E8A-4147-A177-3AD203B41FA5}">
                      <a16:colId xmlns="" xmlns:a16="http://schemas.microsoft.com/office/drawing/2014/main" val="20002"/>
                    </a:ext>
                  </a:extLst>
                </a:gridCol>
                <a:gridCol w="2023284">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Author/ID</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Date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Reviewer/ID</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New</a:t>
                      </a:r>
                      <a:r>
                        <a:rPr kumimoji="1" lang="zh-CN" altLang="zh-CN" sz="1600" b="1" i="0" u="none" strike="noStrike" cap="none" normalizeH="0" baseline="0" dirty="0" smtClean="0">
                          <a:ln>
                            <a:noFill/>
                          </a:ln>
                          <a:solidFill>
                            <a:schemeClr val="tx1"/>
                          </a:solidFill>
                          <a:effectLst/>
                          <a:latin typeface="+mj-lt"/>
                          <a:ea typeface="方正兰亭黑简体" panose="02000000000000000000" pitchFamily="2" charset="-122"/>
                        </a:rPr>
                        <a:t>/</a:t>
                      </a:r>
                      <a:r>
                        <a:rPr kumimoji="1" lang="en-US" altLang="zh-CN" sz="1600" b="1" i="0" u="none" strike="noStrike" cap="none" normalizeH="0" baseline="0" dirty="0" smtClean="0">
                          <a:ln>
                            <a:noFill/>
                          </a:ln>
                          <a:solidFill>
                            <a:schemeClr val="tx1"/>
                          </a:solidFill>
                          <a:effectLst/>
                          <a:latin typeface="+mj-lt"/>
                          <a:ea typeface="方正兰亭黑简体" panose="02000000000000000000" pitchFamily="2" charset="-122"/>
                        </a:rPr>
                        <a:t>Update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70491851"/>
                  </a:ext>
                </a:extLst>
              </a:tr>
            </a:tbl>
          </a:graphicData>
        </a:graphic>
      </p:graphicFrame>
      <p:sp>
        <p:nvSpPr>
          <p:cNvPr id="35" name="文本占位符 7"/>
          <p:cNvSpPr>
            <a:spLocks noGrp="1"/>
          </p:cNvSpPr>
          <p:nvPr>
            <p:ph type="body" sz="quarter" idx="17" hasCustomPrompt="1"/>
          </p:nvPr>
        </p:nvSpPr>
        <p:spPr>
          <a:xfrm>
            <a:off x="1007535" y="1954509"/>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Course Code</a:t>
            </a:r>
          </a:p>
        </p:txBody>
      </p:sp>
      <p:sp>
        <p:nvSpPr>
          <p:cNvPr id="36" name="文本占位符 7"/>
          <p:cNvSpPr>
            <a:spLocks noGrp="1"/>
          </p:cNvSpPr>
          <p:nvPr>
            <p:ph type="body" sz="quarter" idx="18" hasCustomPrompt="1"/>
          </p:nvPr>
        </p:nvSpPr>
        <p:spPr>
          <a:xfrm>
            <a:off x="4079776" y="1954509"/>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Product</a:t>
            </a:r>
          </a:p>
        </p:txBody>
      </p:sp>
      <p:sp>
        <p:nvSpPr>
          <p:cNvPr id="37" name="文本占位符 7"/>
          <p:cNvSpPr>
            <a:spLocks noGrp="1"/>
          </p:cNvSpPr>
          <p:nvPr>
            <p:ph type="body" sz="quarter" idx="19" hasCustomPrompt="1"/>
          </p:nvPr>
        </p:nvSpPr>
        <p:spPr>
          <a:xfrm>
            <a:off x="6239934" y="1954509"/>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8" name="文本占位符 7"/>
          <p:cNvSpPr>
            <a:spLocks noGrp="1"/>
          </p:cNvSpPr>
          <p:nvPr>
            <p:ph type="body" sz="quarter" idx="20" hasCustomPrompt="1"/>
          </p:nvPr>
        </p:nvSpPr>
        <p:spPr>
          <a:xfrm>
            <a:off x="9084333" y="1954509"/>
            <a:ext cx="2089190"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9" name="文本占位符 7"/>
          <p:cNvSpPr>
            <a:spLocks noGrp="1"/>
          </p:cNvSpPr>
          <p:nvPr>
            <p:ph type="body" sz="quarter" idx="13" hasCustomPrompt="1"/>
          </p:nvPr>
        </p:nvSpPr>
        <p:spPr>
          <a:xfrm>
            <a:off x="1007533" y="3239574"/>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0" name="文本占位符 7"/>
          <p:cNvSpPr>
            <a:spLocks noGrp="1"/>
          </p:cNvSpPr>
          <p:nvPr>
            <p:ph type="body" sz="quarter" idx="14" hasCustomPrompt="1"/>
          </p:nvPr>
        </p:nvSpPr>
        <p:spPr>
          <a:xfrm>
            <a:off x="4079776" y="3239574"/>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1" name="文本占位符 7"/>
          <p:cNvSpPr>
            <a:spLocks noGrp="1"/>
          </p:cNvSpPr>
          <p:nvPr>
            <p:ph type="body" sz="quarter" idx="15" hasCustomPrompt="1"/>
          </p:nvPr>
        </p:nvSpPr>
        <p:spPr>
          <a:xfrm>
            <a:off x="6239933" y="3239574"/>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2" name="文本占位符 7"/>
          <p:cNvSpPr>
            <a:spLocks noGrp="1"/>
          </p:cNvSpPr>
          <p:nvPr>
            <p:ph type="body" sz="quarter" idx="16" hasCustomPrompt="1"/>
          </p:nvPr>
        </p:nvSpPr>
        <p:spPr>
          <a:xfrm>
            <a:off x="9168341" y="3239574"/>
            <a:ext cx="20107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3" name="文本占位符 7">
            <a:extLst>
              <a:ext uri="{FF2B5EF4-FFF2-40B4-BE49-F238E27FC236}">
                <a16:creationId xmlns="" xmlns:a16="http://schemas.microsoft.com/office/drawing/2014/main" id="{44F86C3E-C49E-485B-8EB0-960F41282238}"/>
              </a:ext>
            </a:extLst>
          </p:cNvPr>
          <p:cNvSpPr>
            <a:spLocks noGrp="1"/>
          </p:cNvSpPr>
          <p:nvPr>
            <p:ph type="body" sz="quarter" idx="21" hasCustomPrompt="1"/>
          </p:nvPr>
        </p:nvSpPr>
        <p:spPr>
          <a:xfrm>
            <a:off x="1019436" y="375873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4" name="文本占位符 7">
            <a:extLst>
              <a:ext uri="{FF2B5EF4-FFF2-40B4-BE49-F238E27FC236}">
                <a16:creationId xmlns="" xmlns:a16="http://schemas.microsoft.com/office/drawing/2014/main" id="{DB3D228B-4BFD-4782-B68D-12F66EA8C589}"/>
              </a:ext>
            </a:extLst>
          </p:cNvPr>
          <p:cNvSpPr>
            <a:spLocks noGrp="1"/>
          </p:cNvSpPr>
          <p:nvPr>
            <p:ph type="body" sz="quarter" idx="22" hasCustomPrompt="1"/>
          </p:nvPr>
        </p:nvSpPr>
        <p:spPr>
          <a:xfrm>
            <a:off x="4091679" y="375873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5" name="文本占位符 7">
            <a:extLst>
              <a:ext uri="{FF2B5EF4-FFF2-40B4-BE49-F238E27FC236}">
                <a16:creationId xmlns="" xmlns:a16="http://schemas.microsoft.com/office/drawing/2014/main" id="{FECCD724-6B1F-4104-8A9B-6B6764A3F859}"/>
              </a:ext>
            </a:extLst>
          </p:cNvPr>
          <p:cNvSpPr>
            <a:spLocks noGrp="1"/>
          </p:cNvSpPr>
          <p:nvPr>
            <p:ph type="body" sz="quarter" idx="23" hasCustomPrompt="1"/>
          </p:nvPr>
        </p:nvSpPr>
        <p:spPr>
          <a:xfrm>
            <a:off x="6251836" y="375873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6" name="文本占位符 7">
            <a:extLst>
              <a:ext uri="{FF2B5EF4-FFF2-40B4-BE49-F238E27FC236}">
                <a16:creationId xmlns="" xmlns:a16="http://schemas.microsoft.com/office/drawing/2014/main" id="{57E1C633-41F6-4A25-9DB3-D6799CE610DD}"/>
              </a:ext>
            </a:extLst>
          </p:cNvPr>
          <p:cNvSpPr>
            <a:spLocks noGrp="1"/>
          </p:cNvSpPr>
          <p:nvPr>
            <p:ph type="body" sz="quarter" idx="24" hasCustomPrompt="1"/>
          </p:nvPr>
        </p:nvSpPr>
        <p:spPr>
          <a:xfrm>
            <a:off x="9180244" y="3758738"/>
            <a:ext cx="201616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7" name="文本占位符 7">
            <a:extLst>
              <a:ext uri="{FF2B5EF4-FFF2-40B4-BE49-F238E27FC236}">
                <a16:creationId xmlns="" xmlns:a16="http://schemas.microsoft.com/office/drawing/2014/main" id="{C68CBD59-B896-4217-9781-389A1B11CE8D}"/>
              </a:ext>
            </a:extLst>
          </p:cNvPr>
          <p:cNvSpPr>
            <a:spLocks noGrp="1"/>
          </p:cNvSpPr>
          <p:nvPr>
            <p:ph type="body" sz="quarter" idx="25" hasCustomPrompt="1"/>
          </p:nvPr>
        </p:nvSpPr>
        <p:spPr>
          <a:xfrm>
            <a:off x="995796" y="4227621"/>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8" name="文本占位符 7">
            <a:extLst>
              <a:ext uri="{FF2B5EF4-FFF2-40B4-BE49-F238E27FC236}">
                <a16:creationId xmlns="" xmlns:a16="http://schemas.microsoft.com/office/drawing/2014/main" id="{791E82EE-AF55-486C-953D-3BD5CEE81CE4}"/>
              </a:ext>
            </a:extLst>
          </p:cNvPr>
          <p:cNvSpPr>
            <a:spLocks noGrp="1"/>
          </p:cNvSpPr>
          <p:nvPr>
            <p:ph type="body" sz="quarter" idx="26" hasCustomPrompt="1"/>
          </p:nvPr>
        </p:nvSpPr>
        <p:spPr>
          <a:xfrm>
            <a:off x="4068039" y="4227621"/>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9" name="文本占位符 7">
            <a:extLst>
              <a:ext uri="{FF2B5EF4-FFF2-40B4-BE49-F238E27FC236}">
                <a16:creationId xmlns="" xmlns:a16="http://schemas.microsoft.com/office/drawing/2014/main" id="{0F4FBCD0-2E04-4942-AFAF-B2774F425FB6}"/>
              </a:ext>
            </a:extLst>
          </p:cNvPr>
          <p:cNvSpPr>
            <a:spLocks noGrp="1"/>
          </p:cNvSpPr>
          <p:nvPr>
            <p:ph type="body" sz="quarter" idx="27" hasCustomPrompt="1"/>
          </p:nvPr>
        </p:nvSpPr>
        <p:spPr>
          <a:xfrm>
            <a:off x="6228196" y="4227621"/>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0" name="文本占位符 7">
            <a:extLst>
              <a:ext uri="{FF2B5EF4-FFF2-40B4-BE49-F238E27FC236}">
                <a16:creationId xmlns="" xmlns:a16="http://schemas.microsoft.com/office/drawing/2014/main" id="{701F8BDF-8D3E-4528-8B32-92CDA38CF25C}"/>
              </a:ext>
            </a:extLst>
          </p:cNvPr>
          <p:cNvSpPr>
            <a:spLocks noGrp="1"/>
          </p:cNvSpPr>
          <p:nvPr>
            <p:ph type="body" sz="quarter" idx="28" hasCustomPrompt="1"/>
          </p:nvPr>
        </p:nvSpPr>
        <p:spPr>
          <a:xfrm>
            <a:off x="9156604" y="4227621"/>
            <a:ext cx="203980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1" name="文本占位符 7">
            <a:extLst>
              <a:ext uri="{FF2B5EF4-FFF2-40B4-BE49-F238E27FC236}">
                <a16:creationId xmlns="" xmlns:a16="http://schemas.microsoft.com/office/drawing/2014/main" id="{2DAE044E-F1B2-424B-BDD0-3E92A10C4695}"/>
              </a:ext>
            </a:extLst>
          </p:cNvPr>
          <p:cNvSpPr>
            <a:spLocks noGrp="1"/>
          </p:cNvSpPr>
          <p:nvPr>
            <p:ph type="body" sz="quarter" idx="29" hasCustomPrompt="1"/>
          </p:nvPr>
        </p:nvSpPr>
        <p:spPr>
          <a:xfrm>
            <a:off x="1019436" y="4731677"/>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2" name="文本占位符 7">
            <a:extLst>
              <a:ext uri="{FF2B5EF4-FFF2-40B4-BE49-F238E27FC236}">
                <a16:creationId xmlns="" xmlns:a16="http://schemas.microsoft.com/office/drawing/2014/main" id="{19929436-360F-44DC-A864-1DA42B59198F}"/>
              </a:ext>
            </a:extLst>
          </p:cNvPr>
          <p:cNvSpPr>
            <a:spLocks noGrp="1"/>
          </p:cNvSpPr>
          <p:nvPr>
            <p:ph type="body" sz="quarter" idx="30" hasCustomPrompt="1"/>
          </p:nvPr>
        </p:nvSpPr>
        <p:spPr>
          <a:xfrm>
            <a:off x="4091679" y="4731677"/>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3" name="文本占位符 7">
            <a:extLst>
              <a:ext uri="{FF2B5EF4-FFF2-40B4-BE49-F238E27FC236}">
                <a16:creationId xmlns="" xmlns:a16="http://schemas.microsoft.com/office/drawing/2014/main" id="{E3F04EDE-0D87-45F2-9033-289878AAF2FA}"/>
              </a:ext>
            </a:extLst>
          </p:cNvPr>
          <p:cNvSpPr>
            <a:spLocks noGrp="1"/>
          </p:cNvSpPr>
          <p:nvPr>
            <p:ph type="body" sz="quarter" idx="31" hasCustomPrompt="1"/>
          </p:nvPr>
        </p:nvSpPr>
        <p:spPr>
          <a:xfrm>
            <a:off x="6251836" y="4731677"/>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4" name="文本占位符 7">
            <a:extLst>
              <a:ext uri="{FF2B5EF4-FFF2-40B4-BE49-F238E27FC236}">
                <a16:creationId xmlns="" xmlns:a16="http://schemas.microsoft.com/office/drawing/2014/main" id="{3F9FD2BB-87FB-42F0-8418-F87E96763F68}"/>
              </a:ext>
            </a:extLst>
          </p:cNvPr>
          <p:cNvSpPr>
            <a:spLocks noGrp="1"/>
          </p:cNvSpPr>
          <p:nvPr>
            <p:ph type="body" sz="quarter" idx="32" hasCustomPrompt="1"/>
          </p:nvPr>
        </p:nvSpPr>
        <p:spPr>
          <a:xfrm>
            <a:off x="9180244" y="4731677"/>
            <a:ext cx="200442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5" name="文本占位符 7">
            <a:extLst>
              <a:ext uri="{FF2B5EF4-FFF2-40B4-BE49-F238E27FC236}">
                <a16:creationId xmlns="" xmlns:a16="http://schemas.microsoft.com/office/drawing/2014/main" id="{450C36C1-EC46-4EAC-8A54-EFB2EF58F730}"/>
              </a:ext>
            </a:extLst>
          </p:cNvPr>
          <p:cNvSpPr>
            <a:spLocks noGrp="1"/>
          </p:cNvSpPr>
          <p:nvPr>
            <p:ph type="body" sz="quarter" idx="33" hasCustomPrompt="1"/>
          </p:nvPr>
        </p:nvSpPr>
        <p:spPr>
          <a:xfrm>
            <a:off x="995796" y="519972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6" name="文本占位符 7">
            <a:extLst>
              <a:ext uri="{FF2B5EF4-FFF2-40B4-BE49-F238E27FC236}">
                <a16:creationId xmlns="" xmlns:a16="http://schemas.microsoft.com/office/drawing/2014/main" id="{06E305FB-6351-4BDD-B27A-CA91C0B55424}"/>
              </a:ext>
            </a:extLst>
          </p:cNvPr>
          <p:cNvSpPr>
            <a:spLocks noGrp="1"/>
          </p:cNvSpPr>
          <p:nvPr>
            <p:ph type="body" sz="quarter" idx="34" hasCustomPrompt="1"/>
          </p:nvPr>
        </p:nvSpPr>
        <p:spPr>
          <a:xfrm>
            <a:off x="4068039" y="519972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7" name="文本占位符 7">
            <a:extLst>
              <a:ext uri="{FF2B5EF4-FFF2-40B4-BE49-F238E27FC236}">
                <a16:creationId xmlns="" xmlns:a16="http://schemas.microsoft.com/office/drawing/2014/main" id="{986CE630-9BBE-44AB-B3AC-29A48255E185}"/>
              </a:ext>
            </a:extLst>
          </p:cNvPr>
          <p:cNvSpPr>
            <a:spLocks noGrp="1"/>
          </p:cNvSpPr>
          <p:nvPr>
            <p:ph type="body" sz="quarter" idx="35" hasCustomPrompt="1"/>
          </p:nvPr>
        </p:nvSpPr>
        <p:spPr>
          <a:xfrm>
            <a:off x="6228196" y="519972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8" name="文本占位符 7">
            <a:extLst>
              <a:ext uri="{FF2B5EF4-FFF2-40B4-BE49-F238E27FC236}">
                <a16:creationId xmlns="" xmlns:a16="http://schemas.microsoft.com/office/drawing/2014/main" id="{4DDD786F-E21B-4BBC-A377-D2EC3EE50688}"/>
              </a:ext>
            </a:extLst>
          </p:cNvPr>
          <p:cNvSpPr>
            <a:spLocks noGrp="1"/>
          </p:cNvSpPr>
          <p:nvPr>
            <p:ph type="body" sz="quarter" idx="36" hasCustomPrompt="1"/>
          </p:nvPr>
        </p:nvSpPr>
        <p:spPr>
          <a:xfrm>
            <a:off x="9156604" y="5199729"/>
            <a:ext cx="2016221"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9" name="文本占位符 7">
            <a:extLst>
              <a:ext uri="{FF2B5EF4-FFF2-40B4-BE49-F238E27FC236}">
                <a16:creationId xmlns="" xmlns:a16="http://schemas.microsoft.com/office/drawing/2014/main" id="{EE728293-3BC5-4224-A4F0-27996EC76EA2}"/>
              </a:ext>
            </a:extLst>
          </p:cNvPr>
          <p:cNvSpPr>
            <a:spLocks noGrp="1"/>
          </p:cNvSpPr>
          <p:nvPr>
            <p:ph type="body" sz="quarter" idx="37" hasCustomPrompt="1"/>
          </p:nvPr>
        </p:nvSpPr>
        <p:spPr>
          <a:xfrm>
            <a:off x="1019436" y="570378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60" name="文本占位符 7">
            <a:extLst>
              <a:ext uri="{FF2B5EF4-FFF2-40B4-BE49-F238E27FC236}">
                <a16:creationId xmlns="" xmlns:a16="http://schemas.microsoft.com/office/drawing/2014/main" id="{84C5C924-BCE5-46C8-9041-30EDC3D85E52}"/>
              </a:ext>
            </a:extLst>
          </p:cNvPr>
          <p:cNvSpPr>
            <a:spLocks noGrp="1"/>
          </p:cNvSpPr>
          <p:nvPr>
            <p:ph type="body" sz="quarter" idx="38" hasCustomPrompt="1"/>
          </p:nvPr>
        </p:nvSpPr>
        <p:spPr>
          <a:xfrm>
            <a:off x="4091679" y="5703785"/>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61" name="文本占位符 7">
            <a:extLst>
              <a:ext uri="{FF2B5EF4-FFF2-40B4-BE49-F238E27FC236}">
                <a16:creationId xmlns="" xmlns:a16="http://schemas.microsoft.com/office/drawing/2014/main" id="{1DBD4C29-C885-4339-873D-B55FBD81DDFE}"/>
              </a:ext>
            </a:extLst>
          </p:cNvPr>
          <p:cNvSpPr>
            <a:spLocks noGrp="1"/>
          </p:cNvSpPr>
          <p:nvPr>
            <p:ph type="body" sz="quarter" idx="39" hasCustomPrompt="1"/>
          </p:nvPr>
        </p:nvSpPr>
        <p:spPr>
          <a:xfrm>
            <a:off x="6251836" y="570378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62" name="文本占位符 7">
            <a:extLst>
              <a:ext uri="{FF2B5EF4-FFF2-40B4-BE49-F238E27FC236}">
                <a16:creationId xmlns="" xmlns:a16="http://schemas.microsoft.com/office/drawing/2014/main" id="{6D84506C-645A-472E-A06C-3A65A7744312}"/>
              </a:ext>
            </a:extLst>
          </p:cNvPr>
          <p:cNvSpPr>
            <a:spLocks noGrp="1"/>
          </p:cNvSpPr>
          <p:nvPr>
            <p:ph type="body" sz="quarter" idx="40" hasCustomPrompt="1"/>
          </p:nvPr>
        </p:nvSpPr>
        <p:spPr>
          <a:xfrm>
            <a:off x="9180244" y="5703785"/>
            <a:ext cx="199327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Tree>
    <p:extLst>
      <p:ext uri="{BB962C8B-B14F-4D97-AF65-F5344CB8AC3E}">
        <p14:creationId xmlns:p14="http://schemas.microsoft.com/office/powerpoint/2010/main" val="28151966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3#前言">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302279" indent="-302279" algn="just" eaLnBrk="1" fontAlgn="ctr" hangingPunct="1">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en-US" altLang="zh-CN" dirty="0" smtClean="0"/>
              <a:t>The chapter describes ...</a:t>
            </a:r>
            <a:endParaRPr lang="zh-CN" altLang="en-US" dirty="0" smtClean="0"/>
          </a:p>
          <a:p>
            <a:pPr lvl="1"/>
            <a:r>
              <a:rPr lang="zh-CN" altLang="en-US" dirty="0" smtClean="0"/>
              <a:t>第二级</a:t>
            </a:r>
            <a:endParaRPr lang="zh-CN" altLang="en-US" dirty="0"/>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16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2398413" cy="707886"/>
          </a:xfrm>
          <a:prstGeom prst="rect">
            <a:avLst/>
          </a:prstGeom>
          <a:noFill/>
        </p:spPr>
        <p:txBody>
          <a:bodyPr wrap="none" rtlCol="0">
            <a:spAutoFit/>
          </a:bodyPr>
          <a:lstStyle/>
          <a:p>
            <a:pPr marL="0" marR="0" lvl="0" indent="0" algn="l" defTabSz="914478" rtl="0" eaLnBrk="1" fontAlgn="auto" latinLnBrk="0" hangingPunct="1">
              <a:lnSpc>
                <a:spcPct val="100000"/>
              </a:lnSpc>
              <a:spcBef>
                <a:spcPts val="0"/>
              </a:spcBef>
              <a:spcAft>
                <a:spcPts val="0"/>
              </a:spcAft>
              <a:buClrTx/>
              <a:buSzTx/>
              <a:buFontTx/>
              <a:buNone/>
              <a:tabLst/>
              <a:defRPr/>
            </a:pPr>
            <a:r>
              <a:rPr lang="en-US" altLang="zh-CN" sz="4000" b="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Foreword</a:t>
            </a:r>
            <a:endParaRPr lang="zh-CN" altLang="en-US" sz="4000" b="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9635325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4#目标">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kumimoji="0" lang="en-US" altLang="zh-CN" sz="2200" b="0" i="0" u="none" strike="noStrike" kern="0" cap="none" spc="0" normalizeH="0" baseline="0" noProof="0" smtClean="0">
                <a:ln>
                  <a:noFill/>
                </a:ln>
                <a:solidFill>
                  <a:srgbClr val="000000"/>
                </a:solidFill>
                <a:effectLst/>
                <a:uLnTx/>
                <a:uFillTx/>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34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2576346" cy="707886"/>
          </a:xfrm>
          <a:prstGeom prst="rect">
            <a:avLst/>
          </a:prstGeom>
          <a:noFill/>
        </p:spPr>
        <p:txBody>
          <a:bodyPr wrap="none" rtlCol="0">
            <a:spAutoFit/>
          </a:bodyPr>
          <a:lstStyle/>
          <a:p>
            <a:pPr lvl="0" fontAlgn="ctr"/>
            <a:r>
              <a:rPr lang="en-US" altLang="zh-CN" sz="400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Objectives</a:t>
            </a:r>
            <a:endParaRPr lang="en-US" altLang="zh-CN" sz="400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1420032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5#目录">
    <p:bg>
      <p:bgPr>
        <a:solidFill>
          <a:srgbClr val="EBEBEB"/>
        </a:solidFill>
        <a:effectLst/>
      </p:bgPr>
    </p:bg>
    <p:spTree>
      <p:nvGrpSpPr>
        <p:cNvPr id="1" name=""/>
        <p:cNvGrpSpPr/>
        <p:nvPr/>
      </p:nvGrpSpPr>
      <p:grpSpPr>
        <a:xfrm>
          <a:off x="0" y="0"/>
          <a:ext cx="0" cy="0"/>
          <a:chOff x="0" y="0"/>
          <a:chExt cx="0" cy="0"/>
        </a:xfrm>
      </p:grpSpPr>
      <p:sp>
        <p:nvSpPr>
          <p:cNvPr id="29" name="文本占位符 6"/>
          <p:cNvSpPr>
            <a:spLocks noGrp="1"/>
          </p:cNvSpPr>
          <p:nvPr>
            <p:ph type="body" sz="quarter" idx="10" hasCustomPrompt="1"/>
          </p:nvPr>
        </p:nvSpPr>
        <p:spPr>
          <a:xfrm>
            <a:off x="1019175" y="1844675"/>
            <a:ext cx="10153650" cy="4068811"/>
          </a:xfrm>
          <a:prstGeom prst="rect">
            <a:avLst/>
          </a:prstGeo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ctr">
              <a:buClrTx/>
              <a:buSzPct val="100000"/>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cxnSp>
        <p:nvCxnSpPr>
          <p:cNvPr id="28"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01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30" name="文本框 16">
            <a:extLst>
              <a:ext uri="{FF2B5EF4-FFF2-40B4-BE49-F238E27FC236}">
                <a16:creationId xmlns:a16="http://schemas.microsoft.com/office/drawing/2014/main" xmlns="" id="{568EC886-2612-1F43-AB51-21A76A078357}"/>
              </a:ext>
            </a:extLst>
          </p:cNvPr>
          <p:cNvSpPr txBox="1"/>
          <p:nvPr userDrawn="1"/>
        </p:nvSpPr>
        <p:spPr>
          <a:xfrm>
            <a:off x="918916" y="630373"/>
            <a:ext cx="2252540" cy="707886"/>
          </a:xfrm>
          <a:prstGeom prst="rect">
            <a:avLst/>
          </a:prstGeom>
          <a:noFill/>
        </p:spPr>
        <p:txBody>
          <a:bodyPr wrap="none" rtlCol="0">
            <a:spAutoFit/>
          </a:bodyPr>
          <a:lstStyle>
            <a:defPPr>
              <a:defRPr lang="en-US"/>
            </a:defPPr>
            <a:lvl1pPr defTabSz="1001223" eaLnBrk="0" fontAlgn="ctr" hangingPunct="0">
              <a:defRPr sz="3640" b="0" baseline="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algn="l" defTabSz="1001624" eaLnBrk="0" fontAlgn="ctr" hangingPunct="0"/>
            <a:r>
              <a:rPr lang="en-US" altLang="zh-CN" sz="4000" b="0"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Contents</a:t>
            </a:r>
            <a:endPar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9272706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6#本节概述和学习目标(可选)">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p:nvPr>
        </p:nvSpPr>
        <p:spPr>
          <a:xfrm>
            <a:off x="1019174" y="1844675"/>
            <a:ext cx="10153651" cy="4082668"/>
          </a:xfrm>
          <a:prstGeom prst="rect">
            <a:avLst/>
          </a:prstGeom>
        </p:spPr>
        <p:txBody>
          <a:bodyPr/>
          <a:lstStyle>
            <a:lvl1pPr marL="302279" indent="-302279" algn="just" fontAlgn="ctr">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568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5950668"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7608820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1019176" y="1844675"/>
            <a:ext cx="10153650" cy="4068812"/>
          </a:xfrm>
          <a:prstGeom prst="rect">
            <a:avLst/>
          </a:prstGeom>
        </p:spPr>
        <p:txBody>
          <a:bodyPr/>
          <a:lstStyle>
            <a:lvl1pPr marL="457200" marR="0" indent="-457200" algn="just" defTabSz="801688" rtl="0" eaLnBrk="1" fontAlgn="ctr"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ctr">
              <a:buSzPct val="100000"/>
              <a:buFont typeface="+mj-lt"/>
              <a:buAutoNum type="alphaUcPeriod"/>
              <a:defRPr sz="1800" baseline="0">
                <a:latin typeface="Huawei Sans" panose="020C0503030203020204" pitchFamily="34" charset="0"/>
              </a:defRPr>
            </a:lvl2pPr>
            <a:lvl3pPr>
              <a:defRPr/>
            </a:lvl3pPr>
            <a:lvl5pPr>
              <a:buNone/>
              <a:defRPr/>
            </a:lvl5pPr>
          </a:lstStyle>
          <a:p>
            <a:pPr marL="457200" marR="0" lvl="0" indent="-457200" algn="just" defTabSz="801688">
              <a:spcBef>
                <a:spcPct val="30000"/>
              </a:spcBef>
              <a:spcAft>
                <a:spcPct val="0"/>
              </a:spcAft>
              <a:buClr>
                <a:schemeClr val="tx1"/>
              </a:buClr>
              <a:buSzPct val="100000"/>
              <a:buFont typeface="+mj-lt"/>
              <a:buAutoNum type="arabicPeriod"/>
              <a:tabLst/>
            </a:pPr>
            <a:r>
              <a:rPr lang="en-US" altLang="zh-CN" dirty="0" smtClean="0"/>
              <a:t>Question description.</a:t>
            </a:r>
          </a:p>
          <a:p>
            <a:pPr lvl="1"/>
            <a:endParaRPr lang="en-US" altLang="zh-CN" dirty="0" smtClean="0"/>
          </a:p>
        </p:txBody>
      </p:sp>
      <p:cxnSp>
        <p:nvCxnSpPr>
          <p:cNvPr id="5"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104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6" name="文本框 16">
            <a:extLst>
              <a:ext uri="{FF2B5EF4-FFF2-40B4-BE49-F238E27FC236}">
                <a16:creationId xmlns:a16="http://schemas.microsoft.com/office/drawing/2014/main" xmlns="" id="{568EC886-2612-1F43-AB51-21A76A078357}"/>
              </a:ext>
            </a:extLst>
          </p:cNvPr>
          <p:cNvSpPr txBox="1"/>
          <p:nvPr userDrawn="1"/>
        </p:nvSpPr>
        <p:spPr>
          <a:xfrm>
            <a:off x="918916" y="630373"/>
            <a:ext cx="1258678"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Quiz</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0744439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1#本节小结（可选）">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r>
              <a:rPr lang="en-US" altLang="zh-CN" dirty="0" smtClean="0"/>
              <a:t>Click here to edit summary</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cxnSp>
        <p:nvCxnSpPr>
          <p:cNvPr id="11"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4032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2" name="文本框 16">
            <a:extLst>
              <a:ext uri="{FF2B5EF4-FFF2-40B4-BE49-F238E27FC236}">
                <a16:creationId xmlns:a16="http://schemas.microsoft.com/office/drawing/2014/main" xmlns="" id="{568EC886-2612-1F43-AB51-21A76A078357}"/>
              </a:ext>
            </a:extLst>
          </p:cNvPr>
          <p:cNvSpPr txBox="1"/>
          <p:nvPr userDrawn="1"/>
        </p:nvSpPr>
        <p:spPr>
          <a:xfrm>
            <a:off x="918916" y="630373"/>
            <a:ext cx="4265911"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Section Summary</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2645594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2#本章总结">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en-US" altLang="zh-CN" dirty="0" smtClean="0"/>
              <a:t>Click to edit</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cxnSp>
        <p:nvCxnSpPr>
          <p:cNvPr id="9"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19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1" name="文本框 16">
            <a:extLst>
              <a:ext uri="{FF2B5EF4-FFF2-40B4-BE49-F238E27FC236}">
                <a16:creationId xmlns:a16="http://schemas.microsoft.com/office/drawing/2014/main" xmlns="" id="{568EC886-2612-1F43-AB51-21A76A078357}"/>
              </a:ext>
            </a:extLst>
          </p:cNvPr>
          <p:cNvSpPr txBox="1"/>
          <p:nvPr userDrawn="1"/>
        </p:nvSpPr>
        <p:spPr>
          <a:xfrm>
            <a:off x="918916" y="630373"/>
            <a:ext cx="2417650"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Summary</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9895293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xmlns="" id="{AF72FAD7-C8C3-754A-A498-D3A7EC29AB73}"/>
              </a:ext>
            </a:extLst>
          </p:cNvPr>
          <p:cNvSpPr>
            <a:spLocks noGrp="1"/>
          </p:cNvSpPr>
          <p:nvPr>
            <p:ph type="body" idx="1"/>
          </p:nvPr>
        </p:nvSpPr>
        <p:spPr>
          <a:xfrm>
            <a:off x="908954" y="6270652"/>
            <a:ext cx="1981542" cy="153611"/>
          </a:xfrm>
          <a:prstGeom prst="rect">
            <a:avLst/>
          </a:prstGeom>
        </p:spPr>
        <p:txBody>
          <a:bodyPr vert="horz" lIns="0" tIns="0" rIns="0" bIns="0" rtlCol="0">
            <a:noAutofit/>
          </a:bodyPr>
          <a:lstStyle/>
          <a:p>
            <a:pPr>
              <a:lnSpc>
                <a:spcPct val="100000"/>
              </a:lnSpc>
            </a:pPr>
            <a:r>
              <a:rPr kumimoji="1" lang="en-US" altLang="zh-CN" sz="1000" dirty="0"/>
              <a:t>Security Level:</a:t>
            </a:r>
            <a:endParaRPr lang="en-US" altLang="zh-CN" sz="1000" dirty="0"/>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3089" y="5976169"/>
            <a:ext cx="2257507" cy="482533"/>
          </a:xfrm>
          <a:prstGeom prst="rect">
            <a:avLst/>
          </a:prstGeom>
        </p:spPr>
      </p:pic>
      <p:grpSp>
        <p:nvGrpSpPr>
          <p:cNvPr id="30"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1"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2"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3"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4"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5"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6"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7"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8"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9"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40"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1"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2"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3"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4"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5"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6"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7"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8"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9"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50"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1"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2"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3"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4"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5"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6"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7"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8"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9"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60"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1"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2"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3"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4"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5"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6"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7"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8"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9"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70"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3376951090"/>
      </p:ext>
    </p:extLst>
  </p:cSld>
  <p:clrMap bg1="lt1" tx1="dk1" bg2="lt2" tx2="dk2" accent1="accent1" accent2="accent2" accent3="accent3" accent4="accent4" accent5="accent5" accent6="accent6" hlink="hlink" folHlink="folHlink"/>
  <p:sldLayoutIdLst>
    <p:sldLayoutId id="2147483842"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Huawei Sans" panose="020C0503030203020204" pitchFamily="34" charset="0"/>
          <a:ea typeface="方正兰亭黑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48">
          <p15:clr>
            <a:srgbClr val="F26B43"/>
          </p15:clr>
        </p15:guide>
        <p15:guide id="2" pos="574">
          <p15:clr>
            <a:srgbClr val="F26B43"/>
          </p15:clr>
        </p15:guide>
        <p15:guide id="3" orient="horz" pos="572">
          <p15:clr>
            <a:srgbClr val="F26B43"/>
          </p15:clr>
        </p15:guide>
        <p15:guide id="4" orient="horz" pos="1230">
          <p15:clr>
            <a:srgbClr val="F26B43"/>
          </p15:clr>
        </p15:guide>
        <p15:guide id="5" orient="horz" pos="2160">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BEB"/>
        </a:solidFill>
        <a:effectLst/>
      </p:bgPr>
    </p:bg>
    <p:spTree>
      <p:nvGrpSpPr>
        <p:cNvPr id="1" name=""/>
        <p:cNvGrpSpPr/>
        <p:nvPr/>
      </p:nvGrpSpPr>
      <p:grpSpPr>
        <a:xfrm>
          <a:off x="0" y="0"/>
          <a:ext cx="0" cy="0"/>
          <a:chOff x="0" y="0"/>
          <a:chExt cx="0" cy="0"/>
        </a:xfrm>
      </p:grpSpPr>
      <p:sp>
        <p:nvSpPr>
          <p:cNvPr id="23" name="TextBox 2">
            <a:extLst>
              <a:ext uri="{FF2B5EF4-FFF2-40B4-BE49-F238E27FC236}">
                <a16:creationId xmlns:a16="http://schemas.microsoft.com/office/drawing/2014/main" xmlns=""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a16="http://schemas.microsoft.com/office/drawing/2014/main" xmlns=""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7"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28"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29"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0"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1"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2"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3"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4"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5"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6"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7"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38"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39"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0"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1"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2"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3"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4"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5"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6"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7"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68"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69"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0"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1"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2"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3"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4"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5"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6"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7"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78"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79"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0"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1"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2"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3"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4"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5"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6"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7"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2516831641"/>
      </p:ext>
    </p:extLst>
  </p:cSld>
  <p:clrMap bg1="lt1" tx1="dk1" bg2="lt2" tx2="dk2" accent1="accent1" accent2="accent2" accent3="accent3" accent4="accent4" accent5="accent5" accent6="accent6" hlink="hlink" folHlink="folHlink"/>
  <p:sldLayoutIdLst>
    <p:sldLayoutId id="2147483875" r:id="rId1"/>
    <p:sldLayoutId id="2147483845" r:id="rId2"/>
    <p:sldLayoutId id="2147483846" r:id="rId3"/>
    <p:sldLayoutId id="2147483847" r:id="rId4"/>
    <p:sldLayoutId id="2147483848" r:id="rId5"/>
    <p:sldLayoutId id="2147483878" r:id="rId6"/>
    <p:sldLayoutId id="2147483850" r:id="rId7"/>
    <p:sldLayoutId id="2147483851" r:id="rId8"/>
    <p:sldLayoutId id="2147483852" r:id="rId9"/>
    <p:sldLayoutId id="2147483853" r:id="rId10"/>
  </p:sldLayoutIdLst>
  <p:timing>
    <p:tnLst>
      <p:par>
        <p:cTn id="1" dur="indefinite" restart="never" nodeType="tmRoot"/>
      </p:par>
    </p:tnLst>
  </p:timing>
  <p:txStyles>
    <p:titleStyle>
      <a:lvl1pPr algn="l" defTabSz="914034" rtl="0" eaLnBrk="1" fontAlgn="ctr"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42">
          <p15:clr>
            <a:srgbClr val="F26B43"/>
          </p15:clr>
        </p15:guide>
        <p15:guide id="2" pos="7038">
          <p15:clr>
            <a:srgbClr val="F26B43"/>
          </p15:clr>
        </p15:guide>
        <p15:guide id="3" orient="horz" pos="2341">
          <p15:clr>
            <a:srgbClr val="F26B43"/>
          </p15:clr>
        </p15:guide>
        <p15:guide id="4" orient="horz" pos="3906">
          <p15:clr>
            <a:srgbClr val="F26B43"/>
          </p15:clr>
        </p15:guide>
        <p15:guide id="5" orient="horz" pos="1162">
          <p15:clr>
            <a:srgbClr val="F26B43"/>
          </p15:clr>
        </p15:guide>
        <p15:guide id="6" pos="3840">
          <p15:clr>
            <a:srgbClr val="F26B43"/>
          </p15:clr>
        </p15:guide>
        <p15:guide id="7" orient="horz" pos="731">
          <p15:clr>
            <a:srgbClr val="F26B43"/>
          </p15:clr>
        </p15:guide>
        <p15:guide id="8" orient="horz" pos="8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bwMode="auto">
          <a:xfrm>
            <a:off x="734131" y="457499"/>
            <a:ext cx="10726032" cy="980113"/>
          </a:xfrm>
          <a:prstGeom prst="rect">
            <a:avLst/>
          </a:prstGeom>
        </p:spPr>
        <p:txBody>
          <a:bodyPr lIns="0" tIns="0" rIns="0" bIns="0" anchor="t">
            <a:normAutofit/>
          </a:bodyPr>
          <a:lstStyle/>
          <a:p>
            <a:pPr marL="0" lvl="0" indent="0" defTabSz="1187798">
              <a:lnSpc>
                <a:spcPts val="3430"/>
              </a:lnSpc>
              <a:spcBef>
                <a:spcPts val="0"/>
              </a:spcBef>
              <a:buFont typeface="Arial" panose="020B0604020202020204" pitchFamily="34" charset="0"/>
            </a:pPr>
            <a:r>
              <a:rPr lang="zh-CN" altLang="en-US" dirty="0" smtClean="0"/>
              <a:t>单击此处编辑母版标题样式</a:t>
            </a:r>
            <a:endParaRPr lang="zh-CN" altLang="en-US" dirty="0"/>
          </a:p>
        </p:txBody>
      </p:sp>
      <p:sp>
        <p:nvSpPr>
          <p:cNvPr id="28" name="Rectangle 57"/>
          <p:cNvSpPr>
            <a:spLocks noGrp="1" noChangeArrowheads="1"/>
          </p:cNvSpPr>
          <p:nvPr>
            <p:ph type="body" idx="1"/>
          </p:nvPr>
        </p:nvSpPr>
        <p:spPr bwMode="auto">
          <a:xfrm>
            <a:off x="731838" y="1484313"/>
            <a:ext cx="10728325" cy="444376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smtClean="0"/>
              <a:t>单击此处编辑母版文本样式</a:t>
            </a:r>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sp>
        <p:nvSpPr>
          <p:cNvPr id="23" name="TextBox 2">
            <a:extLst>
              <a:ext uri="{FF2B5EF4-FFF2-40B4-BE49-F238E27FC236}">
                <a16:creationId xmlns:a16="http://schemas.microsoft.com/office/drawing/2014/main" xmlns=""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a16="http://schemas.microsoft.com/office/drawing/2014/main" xmlns=""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9"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65"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66"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7"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8"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9"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70"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71"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2"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3"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4"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5"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6"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7"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8"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9"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80"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81"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2"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3"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4"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5"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6"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7"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8"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9"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4229503669"/>
      </p:ext>
    </p:extLst>
  </p:cSld>
  <p:clrMap bg1="lt1" tx1="dk1" bg2="lt2" tx2="dk2" accent1="accent1" accent2="accent2" accent3="accent3" accent4="accent4" accent5="accent5" accent6="accent6" hlink="hlink" folHlink="folHlink"/>
  <p:sldLayoutIdLst>
    <p:sldLayoutId id="2147483855" r:id="rId1"/>
    <p:sldLayoutId id="2147483876" r:id="rId2"/>
    <p:sldLayoutId id="2147483856" r:id="rId3"/>
    <p:sldLayoutId id="2147483877" r:id="rId4"/>
    <p:sldLayoutId id="2147483857" r:id="rId5"/>
  </p:sldLayoutIdLst>
  <p:timing>
    <p:tnLst>
      <p:par>
        <p:cTn id="1" dur="indefinite" restart="never" nodeType="tmRoot"/>
      </p:par>
    </p:tnLst>
  </p:timing>
  <p:txStyles>
    <p:titleStyle>
      <a:lvl1pPr algn="l" defTabSz="914034" rtl="0" eaLnBrk="1" fontAlgn="base"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baseline="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baseline="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baseline="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baseline="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baseline="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61">
          <p15:clr>
            <a:srgbClr val="F26B43"/>
          </p15:clr>
        </p15:guide>
        <p15:guide id="2" pos="7219">
          <p15:clr>
            <a:srgbClr val="F26B43"/>
          </p15:clr>
        </p15:guide>
        <p15:guide id="3" orient="horz" pos="2341">
          <p15:clr>
            <a:srgbClr val="F26B43"/>
          </p15:clr>
        </p15:guide>
        <p15:guide id="4" orient="horz" pos="3906">
          <p15:clr>
            <a:srgbClr val="F26B43"/>
          </p15:clr>
        </p15:guide>
        <p15:guide id="6" pos="3840">
          <p15:clr>
            <a:srgbClr val="F26B43"/>
          </p15:clr>
        </p15:guide>
        <p15:guide id="7" orient="horz" pos="2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9"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5"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6"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7"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8"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49"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0"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1"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2"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3"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4"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5"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6"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7"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8"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59"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0"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1"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2"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3"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4"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5"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6"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7"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8"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69"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
        <p:nvSpPr>
          <p:cNvPr id="70" name="Title Placeholder 1">
            <a:extLst>
              <a:ext uri="{FF2B5EF4-FFF2-40B4-BE49-F238E27FC236}">
                <a16:creationId xmlns="" xmlns:a16="http://schemas.microsoft.com/office/drawing/2014/main" id="{145F1158-B1AA-8F41-AF0A-FEA0EC1874AC}"/>
              </a:ext>
            </a:extLst>
          </p:cNvPr>
          <p:cNvSpPr>
            <a:spLocks noGrp="1"/>
          </p:cNvSpPr>
          <p:nvPr>
            <p:ph type="title"/>
          </p:nvPr>
        </p:nvSpPr>
        <p:spPr>
          <a:xfrm>
            <a:off x="616573" y="1474269"/>
            <a:ext cx="3984232" cy="2816080"/>
          </a:xfrm>
          <a:prstGeom prst="rect">
            <a:avLst/>
          </a:prstGeom>
        </p:spPr>
        <p:txBody>
          <a:bodyPr vert="horz" lIns="91440" tIns="45720" rIns="91440" bIns="45720" rtlCol="0" anchor="t">
            <a:normAutofit/>
          </a:bodyPr>
          <a:lstStyle/>
          <a:p>
            <a:r>
              <a:rPr lang="en-US" dirty="0"/>
              <a:t>Click to edit Master title style</a:t>
            </a:r>
          </a:p>
        </p:txBody>
      </p:sp>
      <p:sp>
        <p:nvSpPr>
          <p:cNvPr id="71" name="Text Placeholder 1">
            <a:extLst>
              <a:ext uri="{FF2B5EF4-FFF2-40B4-BE49-F238E27FC236}">
                <a16:creationId xmlns="" xmlns:a16="http://schemas.microsoft.com/office/drawing/2014/main" id="{F8FC7CCD-75EB-9C44-BC7D-29679334A8CA}"/>
              </a:ext>
            </a:extLst>
          </p:cNvPr>
          <p:cNvSpPr txBox="1">
            <a:spLocks/>
          </p:cNvSpPr>
          <p:nvPr userDrawn="1"/>
        </p:nvSpPr>
        <p:spPr>
          <a:xfrm>
            <a:off x="7979357" y="2794960"/>
            <a:ext cx="3225168" cy="2029962"/>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65"/>
              </a:lnSpc>
            </a:pPr>
            <a:r>
              <a:rPr kumimoji="1" lang="en-US" altLang="zh-CN" sz="850" b="1" baseline="0" dirty="0" smtClean="0">
                <a:solidFill>
                  <a:srgbClr val="1D1D1B"/>
                </a:solidFill>
                <a:latin typeface="+mj-lt"/>
              </a:rPr>
              <a:t>Copyright©2020 </a:t>
            </a:r>
            <a:r>
              <a:rPr kumimoji="1" lang="en-US" altLang="zh-CN" sz="850" b="1" baseline="0" dirty="0">
                <a:solidFill>
                  <a:srgbClr val="1D1D1B"/>
                </a:solidFill>
                <a:latin typeface="+mj-lt"/>
              </a:rPr>
              <a:t>Huawei Technologies Co., Ltd.</a:t>
            </a:r>
            <a:br>
              <a:rPr kumimoji="1" lang="en-US" altLang="zh-CN" sz="850" b="1" baseline="0" dirty="0">
                <a:solidFill>
                  <a:srgbClr val="1D1D1B"/>
                </a:solidFill>
                <a:latin typeface="+mj-lt"/>
              </a:rPr>
            </a:br>
            <a:r>
              <a:rPr kumimoji="1" lang="en-US" altLang="zh-CN" sz="850" b="1" baseline="0" dirty="0">
                <a:solidFill>
                  <a:srgbClr val="1D1D1B"/>
                </a:solidFill>
                <a:latin typeface="+mj-lt"/>
              </a:rPr>
              <a:t>All Rights Reserved.</a:t>
            </a:r>
            <a:r>
              <a:rPr kumimoji="1" lang="en-US" altLang="zh-CN" sz="779" dirty="0">
                <a:solidFill>
                  <a:srgbClr val="1D1D1B"/>
                </a:solidFill>
                <a:latin typeface="+mn-lt"/>
              </a:rPr>
              <a:t/>
            </a:r>
            <a:br>
              <a:rPr kumimoji="1" lang="en-US" altLang="zh-CN" sz="779" dirty="0">
                <a:solidFill>
                  <a:srgbClr val="1D1D1B"/>
                </a:solidFill>
                <a:latin typeface="+mn-lt"/>
              </a:rPr>
            </a:br>
            <a:r>
              <a:rPr kumimoji="1" lang="en-US" altLang="zh-CN" sz="779" dirty="0">
                <a:solidFill>
                  <a:srgbClr val="1D1D1B"/>
                </a:solidFill>
                <a:latin typeface="+mn-lt"/>
              </a:rPr>
              <a:t/>
            </a:r>
            <a:br>
              <a:rPr kumimoji="1" lang="en-US" altLang="zh-CN" sz="779" dirty="0">
                <a:solidFill>
                  <a:srgbClr val="1D1D1B"/>
                </a:solidFill>
                <a:latin typeface="+mn-lt"/>
              </a:rPr>
            </a:br>
            <a:r>
              <a:rPr kumimoji="1" lang="en-US" altLang="zh-CN" sz="850" baseline="0" dirty="0">
                <a:solidFill>
                  <a:srgbClr val="1D1D1B"/>
                </a:solidFill>
                <a:latin typeface="+mn-lt"/>
                <a:cs typeface="Arial" panose="020B0604020202020204" pitchFamily="34" charset="0"/>
              </a:rPr>
              <a:t>The information in this document may contain predictive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statements including, without limitation, statements regarding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 future financial and operating results, future product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portfolio, new technology, etc. There are a number of factors that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could cause actual results and developments to differ materially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from those expressed or implied in the predictive statements.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Therefore, such information is provided for reference purpose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only and constitutes neither an offer nor an acceptance. Huawei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may change the information at any time without notice. </a:t>
            </a:r>
          </a:p>
          <a:p>
            <a:pPr>
              <a:lnSpc>
                <a:spcPts val="1065"/>
              </a:lnSpc>
            </a:pPr>
            <a:endParaRPr kumimoji="1" lang="zh-CN" altLang="en-US" sz="779" dirty="0">
              <a:solidFill>
                <a:srgbClr val="1D1D1B"/>
              </a:solidFill>
              <a:latin typeface="+mn-lt"/>
            </a:endParaRPr>
          </a:p>
        </p:txBody>
      </p:sp>
      <p:sp>
        <p:nvSpPr>
          <p:cNvPr id="72" name="Subtitle 6">
            <a:extLst>
              <a:ext uri="{FF2B5EF4-FFF2-40B4-BE49-F238E27FC236}">
                <a16:creationId xmlns="" xmlns:a16="http://schemas.microsoft.com/office/drawing/2014/main" id="{12B8F806-ABD5-064C-8793-5E22C72554FD}"/>
              </a:ext>
            </a:extLst>
          </p:cNvPr>
          <p:cNvSpPr txBox="1">
            <a:spLocks/>
          </p:cNvSpPr>
          <p:nvPr userDrawn="1"/>
        </p:nvSpPr>
        <p:spPr>
          <a:xfrm>
            <a:off x="7987276" y="1631849"/>
            <a:ext cx="3477701"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81"/>
              </a:lnSpc>
              <a:spcBef>
                <a:spcPts val="0"/>
              </a:spcBef>
            </a:pPr>
            <a:r>
              <a:rPr kumimoji="1" lang="zh-CN" altLang="en-US" sz="1300" dirty="0">
                <a:solidFill>
                  <a:srgbClr val="1D1D1B"/>
                </a:solidFill>
                <a:latin typeface="Microsoft YaHei" charset="-122"/>
                <a:ea typeface="Microsoft YaHei" charset="-122"/>
                <a:cs typeface="Microsoft YaHei" charset="-122"/>
              </a:rPr>
              <a:t>把数字世界带入每个人、每个家庭、</a:t>
            </a:r>
            <a:r>
              <a:rPr kumimoji="1" lang="en-US" altLang="zh-CN" sz="1300" dirty="0">
                <a:solidFill>
                  <a:srgbClr val="1D1D1B"/>
                </a:solidFill>
                <a:latin typeface="Microsoft YaHei" charset="-122"/>
                <a:ea typeface="Microsoft YaHei" charset="-122"/>
                <a:cs typeface="Microsoft YaHei" charset="-122"/>
              </a:rPr>
              <a:t/>
            </a:r>
            <a:br>
              <a:rPr kumimoji="1" lang="en-US" altLang="zh-CN" sz="1300" dirty="0">
                <a:solidFill>
                  <a:srgbClr val="1D1D1B"/>
                </a:solidFill>
                <a:latin typeface="Microsoft YaHei" charset="-122"/>
                <a:ea typeface="Microsoft YaHei" charset="-122"/>
                <a:cs typeface="Microsoft YaHei" charset="-122"/>
              </a:rPr>
            </a:br>
            <a:r>
              <a:rPr kumimoji="1" lang="zh-CN" altLang="en-US" sz="1300" dirty="0">
                <a:solidFill>
                  <a:srgbClr val="1D1D1B"/>
                </a:solidFill>
                <a:latin typeface="Microsoft YaHei" charset="-122"/>
                <a:ea typeface="Microsoft YaHei" charset="-122"/>
                <a:cs typeface="Microsoft YaHei" charset="-122"/>
              </a:rPr>
              <a:t>每个组织，构建万物互联的智能世界。</a:t>
            </a:r>
          </a:p>
        </p:txBody>
      </p:sp>
      <p:sp>
        <p:nvSpPr>
          <p:cNvPr id="73" name="Subtitle 6">
            <a:extLst>
              <a:ext uri="{FF2B5EF4-FFF2-40B4-BE49-F238E27FC236}">
                <a16:creationId xmlns="" xmlns:a16="http://schemas.microsoft.com/office/drawing/2014/main" id="{F1235B6F-D691-2C40-93D4-EC5427ADDFB0}"/>
              </a:ext>
            </a:extLst>
          </p:cNvPr>
          <p:cNvSpPr txBox="1">
            <a:spLocks/>
          </p:cNvSpPr>
          <p:nvPr userDrawn="1"/>
        </p:nvSpPr>
        <p:spPr>
          <a:xfrm>
            <a:off x="7977672" y="2106124"/>
            <a:ext cx="348183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94"/>
              </a:lnSpc>
            </a:pPr>
            <a:r>
              <a:rPr kumimoji="1" lang="en-US" altLang="zh-CN" sz="1200" dirty="0">
                <a:solidFill>
                  <a:srgbClr val="1D1D1B"/>
                </a:solidFill>
                <a:latin typeface="+mn-lt"/>
                <a:cs typeface="Arial" panose="020B0604020202020204" pitchFamily="34" charset="0"/>
              </a:rPr>
              <a:t>Bring digital to every person, home, and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organization for a fully connected,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intelligent world.</a:t>
            </a:r>
            <a:endParaRPr kumimoji="1" lang="zh-CN" altLang="en-US" sz="1200" dirty="0">
              <a:solidFill>
                <a:srgbClr val="1D1D1B"/>
              </a:solidFill>
              <a:latin typeface="+mn-lt"/>
              <a:ea typeface="Microsoft YaHei" charset="-122"/>
              <a:cs typeface="Microsoft YaHei" charset="-122"/>
            </a:endParaRPr>
          </a:p>
        </p:txBody>
      </p:sp>
      <p:pic>
        <p:nvPicPr>
          <p:cNvPr id="74" name="图片 7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5497" y="5251150"/>
            <a:ext cx="1869596" cy="399462"/>
          </a:xfrm>
          <a:prstGeom prst="rect">
            <a:avLst/>
          </a:prstGeom>
        </p:spPr>
      </p:pic>
    </p:spTree>
    <p:extLst>
      <p:ext uri="{BB962C8B-B14F-4D97-AF65-F5344CB8AC3E}">
        <p14:creationId xmlns:p14="http://schemas.microsoft.com/office/powerpoint/2010/main" val="154100982"/>
      </p:ext>
    </p:extLst>
  </p:cSld>
  <p:clrMap bg1="lt1" tx1="dk1" bg2="lt2" tx2="dk2" accent1="accent1" accent2="accent2" accent3="accent3" accent4="accent4" accent5="accent5" accent6="accent6" hlink="hlink" folHlink="folHlink"/>
  <p:sldLayoutIdLst>
    <p:sldLayoutId id="2147483859" r:id="rId1"/>
  </p:sldLayoutIdLst>
  <p:timing>
    <p:tnLst>
      <p:par>
        <p:cTn id="1" dur="indefinite" restart="never" nodeType="tmRoot"/>
      </p:par>
    </p:tnLst>
  </p:timing>
  <p:hf hdr="0" ftr="0" dt="0"/>
  <p:txStyles>
    <p:titleStyle>
      <a:lvl1pPr algn="l" defTabSz="1187323" rtl="0" eaLnBrk="1" latinLnBrk="0" hangingPunct="1">
        <a:lnSpc>
          <a:spcPct val="90000"/>
        </a:lnSpc>
        <a:spcBef>
          <a:spcPct val="0"/>
        </a:spcBef>
        <a:buNone/>
        <a:defRPr sz="4998" b="0" kern="12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defRPr>
      </a:lvl1pPr>
    </p:titleStyle>
    <p:bodyStyle>
      <a:lvl1pPr marL="0" indent="0" algn="l" defTabSz="1187323" rtl="0" eaLnBrk="1" latinLnBrk="0" hangingPunct="1">
        <a:lnSpc>
          <a:spcPct val="90000"/>
        </a:lnSpc>
        <a:spcBef>
          <a:spcPts val="1298"/>
        </a:spcBef>
        <a:buFont typeface="Arial" panose="020B0604020202020204" pitchFamily="34" charset="0"/>
        <a:buNone/>
        <a:defRPr sz="1818" kern="1200">
          <a:solidFill>
            <a:srgbClr val="FFFFFF"/>
          </a:solidFill>
          <a:latin typeface="Microsoft YaHei" panose="020B0503020204020204" pitchFamily="34" charset="-122"/>
          <a:ea typeface="Microsoft YaHei" panose="020B0503020204020204" pitchFamily="34" charset="-122"/>
          <a:cs typeface="+mn-cs"/>
        </a:defRPr>
      </a:lvl1pPr>
      <a:lvl2pPr marL="593662" indent="0" algn="l" defTabSz="1187323" rtl="0" eaLnBrk="1" latinLnBrk="0" hangingPunct="1">
        <a:lnSpc>
          <a:spcPct val="90000"/>
        </a:lnSpc>
        <a:spcBef>
          <a:spcPts val="650"/>
        </a:spcBef>
        <a:buFont typeface="Arial" panose="020B0604020202020204" pitchFamily="34" charset="0"/>
        <a:buNone/>
        <a:defRPr sz="3117" kern="1200">
          <a:solidFill>
            <a:schemeClr val="tx1"/>
          </a:solidFill>
          <a:latin typeface="+mn-lt"/>
          <a:ea typeface="+mn-ea"/>
          <a:cs typeface="+mn-cs"/>
        </a:defRPr>
      </a:lvl2pPr>
      <a:lvl3pPr marL="1187323" indent="0" algn="l" defTabSz="1187323" rtl="0" eaLnBrk="1" latinLnBrk="0" hangingPunct="1">
        <a:lnSpc>
          <a:spcPct val="90000"/>
        </a:lnSpc>
        <a:spcBef>
          <a:spcPts val="650"/>
        </a:spcBef>
        <a:buFont typeface="Arial" panose="020B0604020202020204" pitchFamily="34" charset="0"/>
        <a:buNone/>
        <a:defRPr sz="2597" kern="1200">
          <a:solidFill>
            <a:schemeClr val="tx1"/>
          </a:solidFill>
          <a:latin typeface="+mn-lt"/>
          <a:ea typeface="+mn-ea"/>
          <a:cs typeface="+mn-cs"/>
        </a:defRPr>
      </a:lvl3pPr>
      <a:lvl4pPr marL="1780986"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4pPr>
      <a:lvl5pPr marL="2374648"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p15:clr>
            <a:srgbClr val="F26B43"/>
          </p15:clr>
        </p15:guide>
        <p15:guide id="2" pos="3842">
          <p15:clr>
            <a:srgbClr val="F26B43"/>
          </p15:clr>
        </p15:guide>
        <p15:guide id="3" pos="370">
          <p15:clr>
            <a:srgbClr val="F26B43"/>
          </p15:clr>
        </p15:guide>
        <p15:guide id="4" pos="71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18.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192.168.5.12/"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hyperlink" Target="https://192.168.5.12:8088/" TargetMode="External"/><Relationship Id="rId4" Type="http://schemas.openxmlformats.org/officeDocument/2006/relationships/hyperlink" Target="https://192.168.5.12/"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10.xml"/><Relationship Id="rId6" Type="http://schemas.openxmlformats.org/officeDocument/2006/relationships/image" Target="../media/image28.tmp"/><Relationship Id="rId5" Type="http://schemas.openxmlformats.org/officeDocument/2006/relationships/image" Target="../media/image27.tmp"/><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hyperlink" Target="https://e.huawei.com/en/" TargetMode="External"/><Relationship Id="rId2" Type="http://schemas.openxmlformats.org/officeDocument/2006/relationships/notesSlide" Target="../notesSlides/notesSlide43.xml"/><Relationship Id="rId1" Type="http://schemas.openxmlformats.org/officeDocument/2006/relationships/slideLayout" Target="../slideLayouts/slideLayout11.xml"/><Relationship Id="rId5" Type="http://schemas.openxmlformats.org/officeDocument/2006/relationships/hyperlink" Target="https://www.huawei.com/en/learning" TargetMode="External"/><Relationship Id="rId4" Type="http://schemas.openxmlformats.org/officeDocument/2006/relationships/hyperlink" Target="https://support.huawei.com/enterprise/en/index.html"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ctrTitle"/>
          </p:nvPr>
        </p:nvSpPr>
        <p:spPr/>
        <p:txBody>
          <a:bodyPr/>
          <a:lstStyle/>
          <a:p>
            <a:r>
              <a:rPr lang="en-US" smtClean="0"/>
              <a:t>Storage System Operation Management</a:t>
            </a:r>
            <a:endParaRPr lang="en-US" altLang="zh-CN" dirty="0">
              <a:sym typeface="Huawei Sans" panose="020C0503030203020204" pitchFamily="34" charset="0"/>
            </a:endParaRPr>
          </a:p>
        </p:txBody>
      </p:sp>
      <p:sp>
        <p:nvSpPr>
          <p:cNvPr id="6" name="文本占位符 5"/>
          <p:cNvSpPr>
            <a:spLocks noGrp="1"/>
          </p:cNvSpPr>
          <p:nvPr>
            <p:ph type="body" sz="quarter" idx="10"/>
          </p:nvPr>
        </p:nvSpPr>
        <p:spPr/>
        <p:txBody>
          <a:bodyPr/>
          <a:lstStyle/>
          <a:p>
            <a:endParaRPr lang="zh-CN" altLang="en-US" dirty="0"/>
          </a:p>
        </p:txBody>
      </p:sp>
    </p:spTree>
    <p:extLst>
      <p:ext uri="{BB962C8B-B14F-4D97-AF65-F5344CB8AC3E}">
        <p14:creationId xmlns:p14="http://schemas.microsoft.com/office/powerpoint/2010/main" val="2325354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Logging In Using the CLI</a:t>
            </a:r>
            <a:endParaRPr lang="en-US" altLang="zh-CN" dirty="0">
              <a:latin typeface="Huawei Sans" panose="020C0503030203020204" pitchFamily="34" charset="0"/>
              <a:sym typeface="Huawei Sans" panose="020C0503030203020204" pitchFamily="34" charset="0"/>
            </a:endParaRPr>
          </a:p>
        </p:txBody>
      </p:sp>
      <p:sp>
        <p:nvSpPr>
          <p:cNvPr id="11" name="文本占位符 10"/>
          <p:cNvSpPr>
            <a:spLocks noGrp="1"/>
          </p:cNvSpPr>
          <p:nvPr>
            <p:ph type="body" sz="quarter" idx="10"/>
          </p:nvPr>
        </p:nvSpPr>
        <p:spPr/>
        <p:txBody>
          <a:bodyPr wrap="square">
            <a:noAutofit/>
          </a:bodyPr>
          <a:lstStyle/>
          <a:p>
            <a:pPr algn="l"/>
            <a:r>
              <a:rPr lang="en-US" sz="1400" dirty="0" smtClean="0">
                <a:latin typeface="Huawei Sans" panose="020C0503030203020204" pitchFamily="34" charset="0"/>
              </a:rPr>
              <a:t>Enter the user name and password as prompted. The system asks you to change the password upon the first login. Change the password immediately to ensure system security. The following information is displayed when the login is successful:</a:t>
            </a:r>
            <a:endParaRPr lang="en-US" altLang="zh-CN" sz="1400" dirty="0">
              <a:latin typeface="Huawei Sans" panose="020C0503030203020204" pitchFamily="34" charset="0"/>
              <a:sym typeface="Huawei Sans" panose="020C0503030203020204" pitchFamily="34" charset="0"/>
            </a:endParaRPr>
          </a:p>
        </p:txBody>
      </p:sp>
      <p:grpSp>
        <p:nvGrpSpPr>
          <p:cNvPr id="5" name="组合 4"/>
          <p:cNvGrpSpPr/>
          <p:nvPr/>
        </p:nvGrpSpPr>
        <p:grpSpPr>
          <a:xfrm>
            <a:off x="1163452" y="1944551"/>
            <a:ext cx="9466448" cy="3967797"/>
            <a:chOff x="1163452" y="2180641"/>
            <a:chExt cx="10045116" cy="4210342"/>
          </a:xfrm>
        </p:grpSpPr>
        <p:grpSp>
          <p:nvGrpSpPr>
            <p:cNvPr id="4" name="组合 3"/>
            <p:cNvGrpSpPr/>
            <p:nvPr/>
          </p:nvGrpSpPr>
          <p:grpSpPr>
            <a:xfrm>
              <a:off x="2931900" y="2180641"/>
              <a:ext cx="8276668" cy="4210342"/>
              <a:chOff x="1739516" y="2180641"/>
              <a:chExt cx="8276668" cy="4210342"/>
            </a:xfrm>
          </p:grpSpPr>
          <p:pic>
            <p:nvPicPr>
              <p:cNvPr id="14" name="图片 13"/>
              <p:cNvPicPr>
                <a:picLocks noChangeAspect="1"/>
              </p:cNvPicPr>
              <p:nvPr/>
            </p:nvPicPr>
            <p:blipFill>
              <a:blip r:embed="rId3"/>
              <a:stretch>
                <a:fillRect/>
              </a:stretch>
            </p:blipFill>
            <p:spPr>
              <a:xfrm>
                <a:off x="1739516" y="2180641"/>
                <a:ext cx="8276668" cy="4210342"/>
              </a:xfrm>
              <a:prstGeom prst="rect">
                <a:avLst/>
              </a:prstGeom>
            </p:spPr>
          </p:pic>
          <p:sp>
            <p:nvSpPr>
              <p:cNvPr id="3" name="矩形 2"/>
              <p:cNvSpPr/>
              <p:nvPr/>
            </p:nvSpPr>
            <p:spPr bwMode="auto">
              <a:xfrm>
                <a:off x="1739516" y="2180641"/>
                <a:ext cx="1368152" cy="312255"/>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en-US" altLang="zh-CN" sz="1000" dirty="0" smtClean="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矩形 5"/>
              <p:cNvSpPr/>
              <p:nvPr/>
            </p:nvSpPr>
            <p:spPr bwMode="auto">
              <a:xfrm>
                <a:off x="1739516" y="2972729"/>
                <a:ext cx="1368152" cy="312255"/>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en-US" altLang="zh-CN" sz="1000" dirty="0" smtClean="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矩形 6"/>
              <p:cNvSpPr/>
              <p:nvPr/>
            </p:nvSpPr>
            <p:spPr bwMode="auto">
              <a:xfrm>
                <a:off x="1739516" y="4005064"/>
                <a:ext cx="1651932" cy="540060"/>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en-US" altLang="zh-CN" sz="1000" dirty="0" smtClean="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9" name="组合 8"/>
            <p:cNvGrpSpPr/>
            <p:nvPr/>
          </p:nvGrpSpPr>
          <p:grpSpPr>
            <a:xfrm>
              <a:off x="1163452" y="2204864"/>
              <a:ext cx="1411489" cy="504056"/>
              <a:chOff x="1055440" y="1484784"/>
              <a:chExt cx="1411489" cy="504056"/>
            </a:xfrm>
          </p:grpSpPr>
          <p:sp>
            <p:nvSpPr>
              <p:cNvPr id="10" name="圆角矩形标注 9"/>
              <p:cNvSpPr/>
              <p:nvPr/>
            </p:nvSpPr>
            <p:spPr bwMode="auto">
              <a:xfrm>
                <a:off x="1055440" y="1484784"/>
                <a:ext cx="1368152" cy="504056"/>
              </a:xfrm>
              <a:prstGeom prst="wedgeRoundRectCallout">
                <a:avLst>
                  <a:gd name="adj1" fmla="val 67352"/>
                  <a:gd name="adj2" fmla="val -16866"/>
                  <a:gd name="adj3" fmla="val 16667"/>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en-US" altLang="zh-CN" sz="1000" dirty="0" smtClean="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文本框 11"/>
              <p:cNvSpPr txBox="1"/>
              <p:nvPr/>
            </p:nvSpPr>
            <p:spPr bwMode="auto">
              <a:xfrm>
                <a:off x="1062773" y="1585714"/>
                <a:ext cx="1404156" cy="30410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en-US" sz="1400" dirty="0" smtClean="0">
                    <a:solidFill>
                      <a:prstClr val="black"/>
                    </a:solidFill>
                    <a:latin typeface="Huawei Sans" panose="020C0503030203020204" pitchFamily="34" charset="0"/>
                  </a:rPr>
                  <a:t>1. Enter the user name.</a:t>
                </a:r>
                <a:endParaRPr lang="en-US" sz="1400" dirty="0">
                  <a:solidFill>
                    <a:prstClr val="black"/>
                  </a:solidFill>
                  <a:latin typeface="Huawei Sans" panose="020C0503030203020204" pitchFamily="34" charset="0"/>
                </a:endParaRPr>
              </a:p>
            </p:txBody>
          </p:sp>
        </p:grpSp>
        <p:grpSp>
          <p:nvGrpSpPr>
            <p:cNvPr id="13" name="组合 12"/>
            <p:cNvGrpSpPr/>
            <p:nvPr/>
          </p:nvGrpSpPr>
          <p:grpSpPr>
            <a:xfrm>
              <a:off x="1164221" y="2960948"/>
              <a:ext cx="1391670" cy="504056"/>
              <a:chOff x="1055440" y="1484784"/>
              <a:chExt cx="1391670" cy="504056"/>
            </a:xfrm>
          </p:grpSpPr>
          <p:sp>
            <p:nvSpPr>
              <p:cNvPr id="15" name="圆角矩形标注 14"/>
              <p:cNvSpPr/>
              <p:nvPr/>
            </p:nvSpPr>
            <p:spPr bwMode="auto">
              <a:xfrm>
                <a:off x="1055440" y="1484784"/>
                <a:ext cx="1368152" cy="504056"/>
              </a:xfrm>
              <a:prstGeom prst="wedgeRoundRectCallout">
                <a:avLst>
                  <a:gd name="adj1" fmla="val 67352"/>
                  <a:gd name="adj2" fmla="val -16866"/>
                  <a:gd name="adj3" fmla="val 16667"/>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en-US" altLang="zh-CN" sz="1000" dirty="0" smtClean="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文本框 15"/>
              <p:cNvSpPr txBox="1"/>
              <p:nvPr/>
            </p:nvSpPr>
            <p:spPr bwMode="auto">
              <a:xfrm>
                <a:off x="1086291" y="1574184"/>
                <a:ext cx="1360819" cy="30410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en-US" sz="1400" dirty="0" smtClean="0">
                    <a:solidFill>
                      <a:prstClr val="black"/>
                    </a:solidFill>
                    <a:latin typeface="Huawei Sans" panose="020C0503030203020204" pitchFamily="34" charset="0"/>
                  </a:rPr>
                  <a:t>2. Enter the password.</a:t>
                </a:r>
                <a:endParaRPr lang="en-US" altLang="zh-CN" sz="1400" dirty="0" smtClean="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0" name="组合 19"/>
            <p:cNvGrpSpPr/>
            <p:nvPr/>
          </p:nvGrpSpPr>
          <p:grpSpPr>
            <a:xfrm>
              <a:off x="1163452" y="3969060"/>
              <a:ext cx="1836923" cy="504056"/>
              <a:chOff x="1055440" y="1484784"/>
              <a:chExt cx="1836923" cy="504056"/>
            </a:xfrm>
          </p:grpSpPr>
          <p:sp>
            <p:nvSpPr>
              <p:cNvPr id="21" name="圆角矩形标注 20"/>
              <p:cNvSpPr/>
              <p:nvPr/>
            </p:nvSpPr>
            <p:spPr bwMode="auto">
              <a:xfrm>
                <a:off x="1055440" y="1484784"/>
                <a:ext cx="1368152" cy="504056"/>
              </a:xfrm>
              <a:prstGeom prst="wedgeRoundRectCallout">
                <a:avLst>
                  <a:gd name="adj1" fmla="val 67352"/>
                  <a:gd name="adj2" fmla="val -16866"/>
                  <a:gd name="adj3" fmla="val 16667"/>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en-US" altLang="zh-CN" sz="1000" dirty="0" smtClean="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文本框 21"/>
              <p:cNvSpPr txBox="1"/>
              <p:nvPr/>
            </p:nvSpPr>
            <p:spPr bwMode="auto">
              <a:xfrm>
                <a:off x="1062004" y="1575235"/>
                <a:ext cx="1830359" cy="30410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en-US" sz="1400" dirty="0" smtClean="0">
                    <a:solidFill>
                      <a:prstClr val="black"/>
                    </a:solidFill>
                    <a:latin typeface="Huawei Sans" panose="020C0503030203020204" pitchFamily="34" charset="0"/>
                  </a:rPr>
                  <a:t>3. Change the password.</a:t>
                </a:r>
                <a:endParaRPr lang="en-US" sz="1400" dirty="0">
                  <a:solidFill>
                    <a:prstClr val="black"/>
                  </a:solidFill>
                  <a:latin typeface="Huawei Sans" panose="020C0503030203020204" pitchFamily="34" charset="0"/>
                </a:endParaRPr>
              </a:p>
            </p:txBody>
          </p:sp>
        </p:grpSp>
      </p:grpSp>
    </p:spTree>
    <p:extLst>
      <p:ext uri="{BB962C8B-B14F-4D97-AF65-F5344CB8AC3E}">
        <p14:creationId xmlns:p14="http://schemas.microsoft.com/office/powerpoint/2010/main" val="1032072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r>
              <a:rPr lang="en-US" dirty="0" smtClean="0">
                <a:solidFill>
                  <a:schemeClr val="bg1">
                    <a:lumMod val="50000"/>
                  </a:schemeClr>
                </a:solidFill>
              </a:rPr>
              <a:t>Storage Management Overview</a:t>
            </a:r>
            <a:endParaRPr lang="en-US" altLang="zh-CN" dirty="0" smtClean="0">
              <a:solidFill>
                <a:schemeClr val="bg1">
                  <a:lumMod val="50000"/>
                </a:schemeClr>
              </a:solidFill>
              <a:sym typeface="Huawei Sans" panose="020C0503030203020204" pitchFamily="34" charset="0"/>
            </a:endParaRPr>
          </a:p>
          <a:p>
            <a:r>
              <a:rPr lang="en-US" b="1" dirty="0" smtClean="0"/>
              <a:t>Storage Management Tools</a:t>
            </a:r>
            <a:endParaRPr lang="en-US" altLang="zh-CN" b="1" dirty="0" smtClean="0">
              <a:sym typeface="Huawei Sans" panose="020C0503030203020204" pitchFamily="34" charset="0"/>
            </a:endParaRPr>
          </a:p>
          <a:p>
            <a:pPr lvl="1">
              <a:buSzPct val="60000"/>
              <a:buFont typeface="Wingdings" panose="05000000000000000000" pitchFamily="2" charset="2"/>
              <a:buChar char="n"/>
            </a:pPr>
            <a:r>
              <a:rPr lang="en-US" dirty="0" smtClean="0"/>
              <a:t>DeviceManager</a:t>
            </a:r>
          </a:p>
          <a:p>
            <a:pPr lvl="1"/>
            <a:r>
              <a:rPr lang="en-US" altLang="zh-CN" dirty="0" smtClean="0">
                <a:solidFill>
                  <a:schemeClr val="bg1">
                    <a:lumMod val="50000"/>
                  </a:schemeClr>
                </a:solidFill>
              </a:rPr>
              <a:t>CLI</a:t>
            </a:r>
            <a:endParaRPr lang="en-US" altLang="zh-CN" dirty="0" smtClean="0">
              <a:solidFill>
                <a:schemeClr val="bg1">
                  <a:lumMod val="50000"/>
                </a:schemeClr>
              </a:solidFill>
              <a:sym typeface="Huawei Sans" panose="020C0503030203020204" pitchFamily="34" charset="0"/>
            </a:endParaRPr>
          </a:p>
          <a:p>
            <a:r>
              <a:rPr lang="en-US" dirty="0" smtClean="0">
                <a:solidFill>
                  <a:schemeClr val="bg1">
                    <a:lumMod val="50000"/>
                  </a:schemeClr>
                </a:solidFill>
              </a:rPr>
              <a:t>Basic Management Operations</a:t>
            </a:r>
            <a:endParaRPr lang="en-US" altLang="zh-CN" dirty="0">
              <a:solidFill>
                <a:schemeClr val="bg1">
                  <a:lumMod val="50000"/>
                </a:schemeClr>
              </a:solidFill>
              <a:sym typeface="Huawei Sans" panose="020C0503030203020204" pitchFamily="34" charset="0"/>
            </a:endParaRPr>
          </a:p>
        </p:txBody>
      </p:sp>
    </p:spTree>
    <p:extLst>
      <p:ext uri="{BB962C8B-B14F-4D97-AF65-F5344CB8AC3E}">
        <p14:creationId xmlns:p14="http://schemas.microsoft.com/office/powerpoint/2010/main" val="2685422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err="1" smtClean="0">
                <a:latin typeface="Huawei Sans" panose="020C0503030203020204" pitchFamily="34" charset="0"/>
              </a:rPr>
              <a:t>DeviceManager</a:t>
            </a:r>
            <a:r>
              <a:rPr lang="en-US" dirty="0" smtClean="0">
                <a:latin typeface="Huawei Sans" panose="020C0503030203020204" pitchFamily="34" charset="0"/>
              </a:rPr>
              <a:t> GUI (1)</a:t>
            </a:r>
            <a:endParaRPr lang="en-US" altLang="zh-CN" dirty="0">
              <a:latin typeface="Huawei Sans" panose="020C0503030203020204" pitchFamily="34" charset="0"/>
              <a:sym typeface="Huawei Sans" panose="020C0503030203020204" pitchFamily="34" charset="0"/>
            </a:endParaRPr>
          </a:p>
        </p:txBody>
      </p:sp>
      <p:sp>
        <p:nvSpPr>
          <p:cNvPr id="14" name="文本框 13"/>
          <p:cNvSpPr txBox="1"/>
          <p:nvPr/>
        </p:nvSpPr>
        <p:spPr>
          <a:xfrm>
            <a:off x="1865092" y="3716338"/>
            <a:ext cx="1685585" cy="584775"/>
          </a:xfrm>
          <a:prstGeom prst="rect">
            <a:avLst/>
          </a:prstGeom>
          <a:noFill/>
        </p:spPr>
        <p:txBody>
          <a:bodyPr wrap="square" rtlCol="0">
            <a:noAutofit/>
          </a:bodyPr>
          <a:lstStyle/>
          <a:p>
            <a:pPr fontAlgn="ctr"/>
            <a:r>
              <a:rPr lang="en-US" sz="1200" dirty="0" smtClean="0">
                <a:solidFill>
                  <a:schemeClr val="bg1"/>
                </a:solidFill>
                <a:latin typeface="Huawei Sans" panose="020C0503030203020204" pitchFamily="34" charset="0"/>
              </a:rPr>
              <a:t>Function pane</a:t>
            </a:r>
            <a:endParaRPr lang="en-US" altLang="zh-CN"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文本框 18"/>
          <p:cNvSpPr txBox="1"/>
          <p:nvPr/>
        </p:nvSpPr>
        <p:spPr>
          <a:xfrm>
            <a:off x="5962838" y="1477656"/>
            <a:ext cx="1462216" cy="584775"/>
          </a:xfrm>
          <a:prstGeom prst="rect">
            <a:avLst/>
          </a:prstGeom>
          <a:noFill/>
        </p:spPr>
        <p:txBody>
          <a:bodyPr wrap="square" rtlCol="0">
            <a:noAutofit/>
          </a:bodyPr>
          <a:lstStyle/>
          <a:p>
            <a:pPr fontAlgn="ctr"/>
            <a:r>
              <a:rPr lang="en-US" sz="1200" dirty="0" smtClean="0">
                <a:solidFill>
                  <a:schemeClr val="bg1"/>
                </a:solidFill>
                <a:latin typeface="Huawei Sans" panose="020C0503030203020204" pitchFamily="34" charset="0"/>
              </a:rPr>
              <a:t>Navigation bar</a:t>
            </a:r>
            <a:endParaRPr lang="en-US" altLang="zh-CN"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文本框 19"/>
          <p:cNvSpPr txBox="1"/>
          <p:nvPr/>
        </p:nvSpPr>
        <p:spPr>
          <a:xfrm>
            <a:off x="6803337" y="1764975"/>
            <a:ext cx="2732689" cy="584775"/>
          </a:xfrm>
          <a:prstGeom prst="rect">
            <a:avLst/>
          </a:prstGeom>
          <a:noFill/>
        </p:spPr>
        <p:txBody>
          <a:bodyPr wrap="square" rtlCol="0">
            <a:noAutofit/>
          </a:bodyPr>
          <a:lstStyle/>
          <a:p>
            <a:pPr algn="ctr" fontAlgn="ctr"/>
            <a:r>
              <a:rPr lang="en-US" sz="1200" dirty="0" smtClean="0">
                <a:solidFill>
                  <a:schemeClr val="bg1"/>
                </a:solidFill>
                <a:latin typeface="Huawei Sans" panose="020C0503030203020204" pitchFamily="34" charset="0"/>
              </a:rPr>
              <a:t>Alarm and task statistics area</a:t>
            </a:r>
            <a:endParaRPr lang="en-US" altLang="zh-CN"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 name="矩形 2"/>
          <p:cNvSpPr/>
          <p:nvPr/>
        </p:nvSpPr>
        <p:spPr>
          <a:xfrm>
            <a:off x="1332814" y="5776892"/>
            <a:ext cx="9526369" cy="307777"/>
          </a:xfrm>
          <a:prstGeom prst="rect">
            <a:avLst/>
          </a:prstGeom>
        </p:spPr>
        <p:txBody>
          <a:bodyPr wrap="square">
            <a:noAutofit/>
          </a:bodyPr>
          <a:lstStyle/>
          <a:p>
            <a:pPr fontAlgn="ctr"/>
            <a:r>
              <a:rPr lang="en-US" sz="1400" dirty="0" smtClean="0">
                <a:latin typeface="Huawei Sans" panose="020C0503030203020204" pitchFamily="34" charset="0"/>
              </a:rPr>
              <a:t>Note: The GUI may vary slightly depending on the product version and model.</a:t>
            </a:r>
            <a:endParaRPr lang="en-US" sz="1400" dirty="0">
              <a:latin typeface="Huawei Sans" panose="020C0503030203020204" pitchFamily="34" charset="0"/>
            </a:endParaRPr>
          </a:p>
        </p:txBody>
      </p:sp>
      <p:pic>
        <p:nvPicPr>
          <p:cNvPr id="4" name="Picture 2" descr="C:\Users\dwx889475\AppData\Roaming\eSpace_Desktop\UserData\dwx889475\imagefiles\originalImgfiles\1E15BB52-4834-4B8C-A484-FDFD7622ED2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838" y="1057221"/>
            <a:ext cx="10432225" cy="460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360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title"/>
          </p:nvPr>
        </p:nvSpPr>
        <p:spPr/>
        <p:txBody>
          <a:bodyPr wrap="square">
            <a:noAutofit/>
          </a:bodyPr>
          <a:lstStyle/>
          <a:p>
            <a:r>
              <a:rPr lang="en-US" dirty="0" err="1" smtClean="0">
                <a:latin typeface="Huawei Sans" panose="020C0503030203020204" pitchFamily="34" charset="0"/>
              </a:rPr>
              <a:t>DeviceManager</a:t>
            </a:r>
            <a:r>
              <a:rPr lang="en-US" dirty="0" smtClean="0">
                <a:latin typeface="Huawei Sans" panose="020C0503030203020204" pitchFamily="34" charset="0"/>
              </a:rPr>
              <a:t> GUI (2)</a:t>
            </a:r>
            <a:endParaRPr lang="en-US" altLang="zh-CN" dirty="0">
              <a:latin typeface="Huawei Sans" panose="020C0503030203020204" pitchFamily="34" charset="0"/>
              <a:sym typeface="Huawei Sans" panose="020C0503030203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856543488"/>
              </p:ext>
            </p:extLst>
          </p:nvPr>
        </p:nvGraphicFramePr>
        <p:xfrm>
          <a:off x="907363" y="1229359"/>
          <a:ext cx="10377274" cy="4329880"/>
        </p:xfrm>
        <a:graphic>
          <a:graphicData uri="http://schemas.openxmlformats.org/drawingml/2006/table">
            <a:tbl>
              <a:tblPr firstRow="1" bandRow="1">
                <a:tableStyleId>{72833802-FEF1-4C79-8D5D-14CF1EAF98D9}</a:tableStyleId>
              </a:tblPr>
              <a:tblGrid>
                <a:gridCol w="1297160"/>
                <a:gridCol w="2607434"/>
                <a:gridCol w="6472680"/>
              </a:tblGrid>
              <a:tr h="380516">
                <a:tc>
                  <a:txBody>
                    <a:bodyPr/>
                    <a:lstStyle/>
                    <a:p>
                      <a:pPr algn="ctr" fontAlgn="ctr">
                        <a:lnSpc>
                          <a:spcPct val="100000"/>
                        </a:lnSpc>
                      </a:pPr>
                      <a:r>
                        <a:rPr lang="en-US" sz="1800" dirty="0" smtClean="0">
                          <a:solidFill>
                            <a:schemeClr val="tx1"/>
                          </a:solidFill>
                          <a:latin typeface="Huawei Sans" panose="020C0503030203020204" pitchFamily="34" charset="0"/>
                        </a:rPr>
                        <a:t>No.</a:t>
                      </a:r>
                      <a:endParaRPr lang="en-US" altLang="zh-CN" sz="18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83951" marR="83951" marT="41975" marB="41975"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lnSpc>
                          <a:spcPct val="100000"/>
                        </a:lnSpc>
                      </a:pPr>
                      <a:r>
                        <a:rPr lang="en-US" sz="1800" dirty="0" smtClean="0">
                          <a:solidFill>
                            <a:schemeClr val="tx1"/>
                          </a:solidFill>
                          <a:latin typeface="Huawei Sans" panose="020C0503030203020204" pitchFamily="34" charset="0"/>
                        </a:rPr>
                        <a:t>Name</a:t>
                      </a:r>
                      <a:endParaRPr lang="en-US" altLang="zh-CN" sz="18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83951" marR="83951" marT="41975" marB="41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lnSpc>
                          <a:spcPct val="100000"/>
                        </a:lnSpc>
                      </a:pPr>
                      <a:r>
                        <a:rPr lang="en-US" sz="1800" dirty="0" smtClean="0">
                          <a:solidFill>
                            <a:schemeClr val="tx1"/>
                          </a:solidFill>
                          <a:latin typeface="Huawei Sans" panose="020C0503030203020204" pitchFamily="34" charset="0"/>
                        </a:rPr>
                        <a:t>Description</a:t>
                      </a:r>
                      <a:endParaRPr lang="en-US" altLang="zh-CN" sz="18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83951" marR="83951" marT="41975" marB="41975"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69129">
                <a:tc>
                  <a:txBody>
                    <a:bodyPr/>
                    <a:lstStyle/>
                    <a:p>
                      <a:pPr algn="ctr" fontAlgn="ctr">
                        <a:lnSpc>
                          <a:spcPct val="100000"/>
                        </a:lnSpc>
                      </a:pPr>
                      <a:r>
                        <a:rPr lang="en-US" sz="1600" dirty="0" smtClean="0">
                          <a:latin typeface="Huawei Sans" panose="020C0503030203020204" pitchFamily="34" charset="0"/>
                        </a:rPr>
                        <a:t>1</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83951" marR="83951" marT="41975" marB="41975"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00000"/>
                        </a:lnSpc>
                      </a:pPr>
                      <a:r>
                        <a:rPr lang="en-US" sz="1600" dirty="0" smtClean="0">
                          <a:latin typeface="Huawei Sans" panose="020C0503030203020204" pitchFamily="34" charset="0"/>
                        </a:rPr>
                        <a:t>Function pane</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83951" marR="83951" marT="41975" marB="41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00000"/>
                        </a:lnSpc>
                      </a:pPr>
                      <a:r>
                        <a:rPr lang="en-US" sz="1600" dirty="0" smtClean="0">
                          <a:latin typeface="Huawei Sans" panose="020C0503030203020204" pitchFamily="34" charset="0"/>
                        </a:rPr>
                        <a:t>Displays available functions related to the current operation.</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83951" marR="83951" marT="41975" marB="41975"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4434">
                <a:tc>
                  <a:txBody>
                    <a:bodyPr/>
                    <a:lstStyle/>
                    <a:p>
                      <a:pPr algn="ctr" fontAlgn="ctr">
                        <a:lnSpc>
                          <a:spcPct val="100000"/>
                        </a:lnSpc>
                      </a:pPr>
                      <a:r>
                        <a:rPr lang="en-US" sz="1600" dirty="0" smtClean="0">
                          <a:latin typeface="Huawei Sans" panose="020C0503030203020204" pitchFamily="34" charset="0"/>
                        </a:rPr>
                        <a:t>2</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83951" marR="83951" marT="41975" marB="41975"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00000"/>
                        </a:lnSpc>
                      </a:pPr>
                      <a:r>
                        <a:rPr lang="en-US" sz="1600" dirty="0" smtClean="0">
                          <a:latin typeface="Huawei Sans" panose="020C0503030203020204" pitchFamily="34" charset="0"/>
                        </a:rPr>
                        <a:t>Navigation bar</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83951" marR="83951" marT="41975" marB="41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00000"/>
                        </a:lnSpc>
                      </a:pPr>
                      <a:r>
                        <a:rPr lang="en-US" sz="1600" dirty="0" smtClean="0">
                          <a:latin typeface="Huawei Sans" panose="020C0503030203020204" pitchFamily="34" charset="0"/>
                        </a:rPr>
                        <a:t>Lists all functional modules of the storage system.</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83951" marR="83951" marT="41975" marB="41975"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737">
                <a:tc>
                  <a:txBody>
                    <a:bodyPr/>
                    <a:lstStyle/>
                    <a:p>
                      <a:pPr algn="ctr" fontAlgn="ctr">
                        <a:lnSpc>
                          <a:spcPct val="100000"/>
                        </a:lnSpc>
                      </a:pPr>
                      <a:r>
                        <a:rPr lang="en-US" sz="1600" dirty="0" smtClean="0">
                          <a:latin typeface="Huawei Sans" panose="020C0503030203020204" pitchFamily="34" charset="0"/>
                        </a:rPr>
                        <a:t>3</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83951" marR="83951" marT="41975" marB="41975"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00000"/>
                        </a:lnSpc>
                      </a:pPr>
                      <a:r>
                        <a:rPr lang="en-US" sz="1600" dirty="0" smtClean="0">
                          <a:latin typeface="Huawei Sans" panose="020C0503030203020204" pitchFamily="34" charset="0"/>
                        </a:rPr>
                        <a:t>Alarm and task statistics area</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83951" marR="83951" marT="41975" marB="41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00000"/>
                        </a:lnSpc>
                      </a:pPr>
                      <a:r>
                        <a:rPr lang="en-US" sz="1600" dirty="0" smtClean="0">
                          <a:latin typeface="Huawei Sans" panose="020C0503030203020204" pitchFamily="34" charset="0"/>
                        </a:rPr>
                        <a:t>The alarm statistics area displays the number of alarms by severity and helps users see the running status of the storage system.</a:t>
                      </a:r>
                    </a:p>
                    <a:p>
                      <a:pPr fontAlgn="ctr">
                        <a:lnSpc>
                          <a:spcPct val="100000"/>
                        </a:lnSpc>
                      </a:pPr>
                      <a:r>
                        <a:rPr lang="en-US" sz="1600" dirty="0" smtClean="0">
                          <a:latin typeface="Huawei Sans" panose="020C0503030203020204" pitchFamily="34" charset="0"/>
                        </a:rPr>
                        <a:t>The task statistics area displays all the tasks executed by users. You can check whether the tasks are executed successfully.</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83951" marR="83951" marT="41975" marB="41975"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1690">
                <a:tc>
                  <a:txBody>
                    <a:bodyPr/>
                    <a:lstStyle/>
                    <a:p>
                      <a:pPr algn="ctr" fontAlgn="ctr">
                        <a:lnSpc>
                          <a:spcPct val="100000"/>
                        </a:lnSpc>
                      </a:pPr>
                      <a:r>
                        <a:rPr lang="en-US" sz="1600" dirty="0" smtClean="0">
                          <a:latin typeface="Huawei Sans" panose="020C0503030203020204" pitchFamily="34" charset="0"/>
                        </a:rPr>
                        <a:t>4</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83951" marR="83951" marT="41975" marB="41975"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00000"/>
                        </a:lnSpc>
                      </a:pPr>
                      <a:r>
                        <a:rPr lang="en-US" sz="1600" dirty="0" smtClean="0">
                          <a:latin typeface="Huawei Sans" panose="020C0503030203020204" pitchFamily="34" charset="0"/>
                        </a:rPr>
                        <a:t>Device management area</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83951" marR="83951" marT="41975" marB="41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lnSpc>
                          <a:spcPct val="100000"/>
                        </a:lnSpc>
                      </a:pPr>
                      <a:r>
                        <a:rPr lang="en-US" sz="1600" dirty="0" smtClean="0">
                          <a:latin typeface="Huawei Sans" panose="020C0503030203020204" pitchFamily="34" charset="0"/>
                        </a:rPr>
                        <a:t>In the device management area, you can view and modify device information and power off or restart devices.</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83951" marR="83951" marT="41975" marB="41975"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4434">
                <a:tc>
                  <a:txBody>
                    <a:bodyPr/>
                    <a:lstStyle/>
                    <a:p>
                      <a:pPr algn="ctr" fontAlgn="ctr">
                        <a:lnSpc>
                          <a:spcPct val="100000"/>
                        </a:lnSpc>
                      </a:pPr>
                      <a:r>
                        <a:rPr lang="en-US" sz="1600" dirty="0" smtClean="0">
                          <a:latin typeface="Huawei Sans" panose="020C0503030203020204" pitchFamily="34" charset="0"/>
                        </a:rPr>
                        <a:t>5</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83951" marR="83951" marT="41975" marB="41975"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fontAlgn="ctr">
                        <a:lnSpc>
                          <a:spcPct val="100000"/>
                        </a:lnSpc>
                      </a:pPr>
                      <a:r>
                        <a:rPr lang="en-US" sz="1600" dirty="0" smtClean="0">
                          <a:latin typeface="Huawei Sans" panose="020C0503030203020204" pitchFamily="34" charset="0"/>
                        </a:rPr>
                        <a:t>Logout and language area</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83951" marR="83951" marT="41975" marB="41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fontAlgn="ctr">
                        <a:lnSpc>
                          <a:spcPct val="100000"/>
                        </a:lnSpc>
                      </a:pPr>
                      <a:r>
                        <a:rPr lang="en-US" sz="1600" dirty="0" smtClean="0">
                          <a:latin typeface="Huawei Sans" panose="020C0503030203020204" pitchFamily="34" charset="0"/>
                        </a:rPr>
                        <a:t>The logout and language area provides buttons to logout and change language. </a:t>
                      </a:r>
                      <a:r>
                        <a:rPr lang="en-US" sz="1600" dirty="0" err="1" smtClean="0">
                          <a:latin typeface="Huawei Sans" panose="020C0503030203020204" pitchFamily="34" charset="0"/>
                        </a:rPr>
                        <a:t>DeviceManager</a:t>
                      </a:r>
                      <a:r>
                        <a:rPr lang="en-US" sz="1600" dirty="0" smtClean="0">
                          <a:latin typeface="Huawei Sans" panose="020C0503030203020204" pitchFamily="34" charset="0"/>
                        </a:rPr>
                        <a:t> supports two languages: English and simplified Chinese.</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83951" marR="83951" marT="41975" marB="41975"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23544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Managing the Access Permission of a Storage System</a:t>
            </a:r>
            <a:endParaRPr lang="en-US" dirty="0">
              <a:latin typeface="Huawei Sans" panose="020C0503030203020204" pitchFamily="34" charset="0"/>
            </a:endParaRPr>
          </a:p>
        </p:txBody>
      </p:sp>
      <p:grpSp>
        <p:nvGrpSpPr>
          <p:cNvPr id="140" name="组合 139"/>
          <p:cNvGrpSpPr/>
          <p:nvPr/>
        </p:nvGrpSpPr>
        <p:grpSpPr>
          <a:xfrm>
            <a:off x="559701" y="1744740"/>
            <a:ext cx="8260173" cy="4011269"/>
            <a:chOff x="889778" y="801194"/>
            <a:chExt cx="3555789" cy="1881632"/>
          </a:xfrm>
        </p:grpSpPr>
        <p:grpSp>
          <p:nvGrpSpPr>
            <p:cNvPr id="141" name="组合 87"/>
            <p:cNvGrpSpPr/>
            <p:nvPr/>
          </p:nvGrpSpPr>
          <p:grpSpPr>
            <a:xfrm>
              <a:off x="2880530" y="801194"/>
              <a:ext cx="792940" cy="751750"/>
              <a:chOff x="5246585" y="1258149"/>
              <a:chExt cx="1410968" cy="1435162"/>
            </a:xfrm>
          </p:grpSpPr>
          <p:grpSp>
            <p:nvGrpSpPr>
              <p:cNvPr id="170" name="组合 431"/>
              <p:cNvGrpSpPr/>
              <p:nvPr/>
            </p:nvGrpSpPr>
            <p:grpSpPr>
              <a:xfrm>
                <a:off x="5246585" y="1258149"/>
                <a:ext cx="1410968" cy="1435162"/>
                <a:chOff x="3111386" y="1744896"/>
                <a:chExt cx="2646466" cy="2636591"/>
              </a:xfrm>
            </p:grpSpPr>
            <p:sp>
              <p:nvSpPr>
                <p:cNvPr id="178" name="椭圆 177"/>
                <p:cNvSpPr/>
                <p:nvPr/>
              </p:nvSpPr>
              <p:spPr>
                <a:xfrm>
                  <a:off x="3111386" y="1744896"/>
                  <a:ext cx="2570492" cy="2570491"/>
                </a:xfrm>
                <a:prstGeom prst="ellipse">
                  <a:avLst/>
                </a:prstGeom>
                <a:gradFill flip="none" rotWithShape="1">
                  <a:gsLst>
                    <a:gs pos="0">
                      <a:srgbClr val="4F81BD">
                        <a:lumMod val="40000"/>
                        <a:lumOff val="60000"/>
                        <a:alpha val="86000"/>
                      </a:srgbClr>
                    </a:gs>
                    <a:gs pos="18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6350" cap="flat" cmpd="sng" algn="ctr">
                  <a:solidFill>
                    <a:srgbClr val="00B0F0"/>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wrap="square" anchor="ctr">
                  <a:noAutofit/>
                </a:bodyPr>
                <a:lstStyle/>
                <a:p>
                  <a:pPr marL="0" marR="0" lvl="0" indent="0" algn="ctr" defTabSz="1023658" eaLnBrk="1" fontAlgn="ctr" latinLnBrk="0" hangingPunct="1">
                    <a:lnSpc>
                      <a:spcPct val="100000"/>
                    </a:lnSpc>
                    <a:spcBef>
                      <a:spcPct val="0"/>
                    </a:spcBef>
                    <a:spcAft>
                      <a:spcPct val="0"/>
                    </a:spcAft>
                    <a:buClr>
                      <a:srgbClr val="CC9900"/>
                    </a:buClr>
                    <a:buSzTx/>
                    <a:buFont typeface="Wingdings" pitchFamily="2" charset="2"/>
                    <a:buChar char="n"/>
                    <a:tabLst/>
                    <a:defRPr/>
                  </a:pPr>
                  <a:endParaRPr kumimoji="0" lang="en-US" altLang="zh-CN" sz="1200" b="0" i="0" u="none" strike="noStrike" kern="0" cap="none" spc="0" normalizeH="0" noProof="0" dirty="0">
                    <a:ln>
                      <a:noFill/>
                    </a:ln>
                    <a:solidFill>
                      <a:srgbClr val="C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79" name="组合 153"/>
                <p:cNvGrpSpPr/>
                <p:nvPr/>
              </p:nvGrpSpPr>
              <p:grpSpPr>
                <a:xfrm>
                  <a:off x="3229602" y="1819781"/>
                  <a:ext cx="2528250" cy="2561706"/>
                  <a:chOff x="12660564" y="3016931"/>
                  <a:chExt cx="3121001" cy="3162300"/>
                </a:xfrm>
              </p:grpSpPr>
              <p:sp>
                <p:nvSpPr>
                  <p:cNvPr id="180" name="Freeform 7"/>
                  <p:cNvSpPr>
                    <a:spLocks/>
                  </p:cNvSpPr>
                  <p:nvPr/>
                </p:nvSpPr>
                <p:spPr bwMode="auto">
                  <a:xfrm>
                    <a:off x="12660564" y="3016931"/>
                    <a:ext cx="2933696" cy="2933700"/>
                  </a:xfrm>
                  <a:custGeom>
                    <a:avLst/>
                    <a:gdLst/>
                    <a:ahLst/>
                    <a:cxnLst>
                      <a:cxn ang="0">
                        <a:pos x="1848" y="924"/>
                      </a:cxn>
                      <a:cxn ang="0">
                        <a:pos x="1842" y="830"/>
                      </a:cxn>
                      <a:cxn ang="0">
                        <a:pos x="1828" y="738"/>
                      </a:cxn>
                      <a:cxn ang="0">
                        <a:pos x="1806" y="650"/>
                      </a:cxn>
                      <a:cxn ang="0">
                        <a:pos x="1774" y="564"/>
                      </a:cxn>
                      <a:cxn ang="0">
                        <a:pos x="1736" y="484"/>
                      </a:cxn>
                      <a:cxn ang="0">
                        <a:pos x="1690" y="408"/>
                      </a:cxn>
                      <a:cxn ang="0">
                        <a:pos x="1636" y="336"/>
                      </a:cxn>
                      <a:cxn ang="0">
                        <a:pos x="1576" y="270"/>
                      </a:cxn>
                      <a:cxn ang="0">
                        <a:pos x="1510" y="212"/>
                      </a:cxn>
                      <a:cxn ang="0">
                        <a:pos x="1440" y="158"/>
                      </a:cxn>
                      <a:cxn ang="0">
                        <a:pos x="1364" y="112"/>
                      </a:cxn>
                      <a:cxn ang="0">
                        <a:pos x="1282" y="72"/>
                      </a:cxn>
                      <a:cxn ang="0">
                        <a:pos x="1198" y="42"/>
                      </a:cxn>
                      <a:cxn ang="0">
                        <a:pos x="1110" y="18"/>
                      </a:cxn>
                      <a:cxn ang="0">
                        <a:pos x="1018" y="4"/>
                      </a:cxn>
                      <a:cxn ang="0">
                        <a:pos x="924" y="0"/>
                      </a:cxn>
                      <a:cxn ang="0">
                        <a:pos x="876" y="2"/>
                      </a:cxn>
                      <a:cxn ang="0">
                        <a:pos x="782" y="10"/>
                      </a:cxn>
                      <a:cxn ang="0">
                        <a:pos x="692" y="30"/>
                      </a:cxn>
                      <a:cxn ang="0">
                        <a:pos x="606" y="56"/>
                      </a:cxn>
                      <a:cxn ang="0">
                        <a:pos x="522" y="92"/>
                      </a:cxn>
                      <a:cxn ang="0">
                        <a:pos x="444" y="134"/>
                      </a:cxn>
                      <a:cxn ang="0">
                        <a:pos x="370" y="184"/>
                      </a:cxn>
                      <a:cxn ang="0">
                        <a:pos x="302" y="240"/>
                      </a:cxn>
                      <a:cxn ang="0">
                        <a:pos x="240" y="302"/>
                      </a:cxn>
                      <a:cxn ang="0">
                        <a:pos x="182" y="372"/>
                      </a:cxn>
                      <a:cxn ang="0">
                        <a:pos x="132" y="444"/>
                      </a:cxn>
                      <a:cxn ang="0">
                        <a:pos x="90" y="524"/>
                      </a:cxn>
                      <a:cxn ang="0">
                        <a:pos x="56" y="606"/>
                      </a:cxn>
                      <a:cxn ang="0">
                        <a:pos x="28" y="694"/>
                      </a:cxn>
                      <a:cxn ang="0">
                        <a:pos x="10" y="784"/>
                      </a:cxn>
                      <a:cxn ang="0">
                        <a:pos x="0" y="876"/>
                      </a:cxn>
                      <a:cxn ang="0">
                        <a:pos x="0" y="924"/>
                      </a:cxn>
                      <a:cxn ang="0">
                        <a:pos x="4" y="1018"/>
                      </a:cxn>
                      <a:cxn ang="0">
                        <a:pos x="18" y="1110"/>
                      </a:cxn>
                      <a:cxn ang="0">
                        <a:pos x="40" y="1198"/>
                      </a:cxn>
                      <a:cxn ang="0">
                        <a:pos x="72" y="1284"/>
                      </a:cxn>
                      <a:cxn ang="0">
                        <a:pos x="110" y="1364"/>
                      </a:cxn>
                      <a:cxn ang="0">
                        <a:pos x="156" y="1440"/>
                      </a:cxn>
                      <a:cxn ang="0">
                        <a:pos x="210" y="1512"/>
                      </a:cxn>
                      <a:cxn ang="0">
                        <a:pos x="270" y="1578"/>
                      </a:cxn>
                      <a:cxn ang="0">
                        <a:pos x="336" y="1638"/>
                      </a:cxn>
                      <a:cxn ang="0">
                        <a:pos x="406" y="1690"/>
                      </a:cxn>
                      <a:cxn ang="0">
                        <a:pos x="482" y="1736"/>
                      </a:cxn>
                      <a:cxn ang="0">
                        <a:pos x="564" y="1776"/>
                      </a:cxn>
                      <a:cxn ang="0">
                        <a:pos x="648" y="1806"/>
                      </a:cxn>
                      <a:cxn ang="0">
                        <a:pos x="736" y="1830"/>
                      </a:cxn>
                      <a:cxn ang="0">
                        <a:pos x="828" y="1844"/>
                      </a:cxn>
                      <a:cxn ang="0">
                        <a:pos x="924" y="1848"/>
                      </a:cxn>
                      <a:cxn ang="0">
                        <a:pos x="960" y="1848"/>
                      </a:cxn>
                    </a:cxnLst>
                    <a:rect l="0" t="0" r="r" b="b"/>
                    <a:pathLst>
                      <a:path w="1848" h="1848">
                        <a:moveTo>
                          <a:pt x="1848" y="924"/>
                        </a:moveTo>
                        <a:lnTo>
                          <a:pt x="1848" y="924"/>
                        </a:lnTo>
                        <a:lnTo>
                          <a:pt x="1846" y="876"/>
                        </a:lnTo>
                        <a:lnTo>
                          <a:pt x="1842" y="830"/>
                        </a:lnTo>
                        <a:lnTo>
                          <a:pt x="1836" y="784"/>
                        </a:lnTo>
                        <a:lnTo>
                          <a:pt x="1828" y="738"/>
                        </a:lnTo>
                        <a:lnTo>
                          <a:pt x="1818" y="694"/>
                        </a:lnTo>
                        <a:lnTo>
                          <a:pt x="1806" y="650"/>
                        </a:lnTo>
                        <a:lnTo>
                          <a:pt x="1790" y="606"/>
                        </a:lnTo>
                        <a:lnTo>
                          <a:pt x="1774" y="564"/>
                        </a:lnTo>
                        <a:lnTo>
                          <a:pt x="1756" y="524"/>
                        </a:lnTo>
                        <a:lnTo>
                          <a:pt x="1736" y="484"/>
                        </a:lnTo>
                        <a:lnTo>
                          <a:pt x="1714" y="444"/>
                        </a:lnTo>
                        <a:lnTo>
                          <a:pt x="1690" y="408"/>
                        </a:lnTo>
                        <a:lnTo>
                          <a:pt x="1664" y="372"/>
                        </a:lnTo>
                        <a:lnTo>
                          <a:pt x="1636" y="336"/>
                        </a:lnTo>
                        <a:lnTo>
                          <a:pt x="1606" y="302"/>
                        </a:lnTo>
                        <a:lnTo>
                          <a:pt x="1576" y="270"/>
                        </a:lnTo>
                        <a:lnTo>
                          <a:pt x="1544" y="240"/>
                        </a:lnTo>
                        <a:lnTo>
                          <a:pt x="1510" y="212"/>
                        </a:lnTo>
                        <a:lnTo>
                          <a:pt x="1476" y="184"/>
                        </a:lnTo>
                        <a:lnTo>
                          <a:pt x="1440" y="158"/>
                        </a:lnTo>
                        <a:lnTo>
                          <a:pt x="1402" y="134"/>
                        </a:lnTo>
                        <a:lnTo>
                          <a:pt x="1364" y="112"/>
                        </a:lnTo>
                        <a:lnTo>
                          <a:pt x="1324" y="92"/>
                        </a:lnTo>
                        <a:lnTo>
                          <a:pt x="1282" y="72"/>
                        </a:lnTo>
                        <a:lnTo>
                          <a:pt x="1240" y="56"/>
                        </a:lnTo>
                        <a:lnTo>
                          <a:pt x="1198" y="42"/>
                        </a:lnTo>
                        <a:lnTo>
                          <a:pt x="1154" y="30"/>
                        </a:lnTo>
                        <a:lnTo>
                          <a:pt x="1110" y="18"/>
                        </a:lnTo>
                        <a:lnTo>
                          <a:pt x="1064" y="10"/>
                        </a:lnTo>
                        <a:lnTo>
                          <a:pt x="1018" y="4"/>
                        </a:lnTo>
                        <a:lnTo>
                          <a:pt x="970" y="2"/>
                        </a:lnTo>
                        <a:lnTo>
                          <a:pt x="924" y="0"/>
                        </a:lnTo>
                        <a:lnTo>
                          <a:pt x="924" y="0"/>
                        </a:lnTo>
                        <a:lnTo>
                          <a:pt x="876" y="2"/>
                        </a:lnTo>
                        <a:lnTo>
                          <a:pt x="828" y="4"/>
                        </a:lnTo>
                        <a:lnTo>
                          <a:pt x="782" y="10"/>
                        </a:lnTo>
                        <a:lnTo>
                          <a:pt x="736" y="18"/>
                        </a:lnTo>
                        <a:lnTo>
                          <a:pt x="692" y="30"/>
                        </a:lnTo>
                        <a:lnTo>
                          <a:pt x="648" y="42"/>
                        </a:lnTo>
                        <a:lnTo>
                          <a:pt x="606" y="56"/>
                        </a:lnTo>
                        <a:lnTo>
                          <a:pt x="564" y="72"/>
                        </a:lnTo>
                        <a:lnTo>
                          <a:pt x="522" y="92"/>
                        </a:lnTo>
                        <a:lnTo>
                          <a:pt x="482" y="112"/>
                        </a:lnTo>
                        <a:lnTo>
                          <a:pt x="444" y="134"/>
                        </a:lnTo>
                        <a:lnTo>
                          <a:pt x="406" y="158"/>
                        </a:lnTo>
                        <a:lnTo>
                          <a:pt x="370" y="184"/>
                        </a:lnTo>
                        <a:lnTo>
                          <a:pt x="336" y="212"/>
                        </a:lnTo>
                        <a:lnTo>
                          <a:pt x="302" y="240"/>
                        </a:lnTo>
                        <a:lnTo>
                          <a:pt x="270" y="270"/>
                        </a:lnTo>
                        <a:lnTo>
                          <a:pt x="240" y="302"/>
                        </a:lnTo>
                        <a:lnTo>
                          <a:pt x="210" y="336"/>
                        </a:lnTo>
                        <a:lnTo>
                          <a:pt x="182" y="372"/>
                        </a:lnTo>
                        <a:lnTo>
                          <a:pt x="156" y="408"/>
                        </a:lnTo>
                        <a:lnTo>
                          <a:pt x="132" y="444"/>
                        </a:lnTo>
                        <a:lnTo>
                          <a:pt x="110" y="484"/>
                        </a:lnTo>
                        <a:lnTo>
                          <a:pt x="90" y="524"/>
                        </a:lnTo>
                        <a:lnTo>
                          <a:pt x="72" y="564"/>
                        </a:lnTo>
                        <a:lnTo>
                          <a:pt x="56" y="606"/>
                        </a:lnTo>
                        <a:lnTo>
                          <a:pt x="40" y="650"/>
                        </a:lnTo>
                        <a:lnTo>
                          <a:pt x="28" y="694"/>
                        </a:lnTo>
                        <a:lnTo>
                          <a:pt x="18" y="738"/>
                        </a:lnTo>
                        <a:lnTo>
                          <a:pt x="10" y="784"/>
                        </a:lnTo>
                        <a:lnTo>
                          <a:pt x="4" y="830"/>
                        </a:lnTo>
                        <a:lnTo>
                          <a:pt x="0" y="876"/>
                        </a:lnTo>
                        <a:lnTo>
                          <a:pt x="0" y="924"/>
                        </a:lnTo>
                        <a:lnTo>
                          <a:pt x="0" y="924"/>
                        </a:lnTo>
                        <a:lnTo>
                          <a:pt x="0" y="972"/>
                        </a:lnTo>
                        <a:lnTo>
                          <a:pt x="4" y="1018"/>
                        </a:lnTo>
                        <a:lnTo>
                          <a:pt x="10" y="1064"/>
                        </a:lnTo>
                        <a:lnTo>
                          <a:pt x="18" y="1110"/>
                        </a:lnTo>
                        <a:lnTo>
                          <a:pt x="28" y="1154"/>
                        </a:lnTo>
                        <a:lnTo>
                          <a:pt x="40" y="1198"/>
                        </a:lnTo>
                        <a:lnTo>
                          <a:pt x="56" y="1242"/>
                        </a:lnTo>
                        <a:lnTo>
                          <a:pt x="72" y="1284"/>
                        </a:lnTo>
                        <a:lnTo>
                          <a:pt x="90" y="1324"/>
                        </a:lnTo>
                        <a:lnTo>
                          <a:pt x="110" y="1364"/>
                        </a:lnTo>
                        <a:lnTo>
                          <a:pt x="132" y="1404"/>
                        </a:lnTo>
                        <a:lnTo>
                          <a:pt x="156" y="1440"/>
                        </a:lnTo>
                        <a:lnTo>
                          <a:pt x="182" y="1476"/>
                        </a:lnTo>
                        <a:lnTo>
                          <a:pt x="210" y="1512"/>
                        </a:lnTo>
                        <a:lnTo>
                          <a:pt x="240" y="1546"/>
                        </a:lnTo>
                        <a:lnTo>
                          <a:pt x="270" y="1578"/>
                        </a:lnTo>
                        <a:lnTo>
                          <a:pt x="302" y="1608"/>
                        </a:lnTo>
                        <a:lnTo>
                          <a:pt x="336" y="1638"/>
                        </a:lnTo>
                        <a:lnTo>
                          <a:pt x="370" y="1664"/>
                        </a:lnTo>
                        <a:lnTo>
                          <a:pt x="406" y="1690"/>
                        </a:lnTo>
                        <a:lnTo>
                          <a:pt x="444" y="1714"/>
                        </a:lnTo>
                        <a:lnTo>
                          <a:pt x="482" y="1736"/>
                        </a:lnTo>
                        <a:lnTo>
                          <a:pt x="522" y="1756"/>
                        </a:lnTo>
                        <a:lnTo>
                          <a:pt x="564" y="1776"/>
                        </a:lnTo>
                        <a:lnTo>
                          <a:pt x="606" y="1792"/>
                        </a:lnTo>
                        <a:lnTo>
                          <a:pt x="648" y="1806"/>
                        </a:lnTo>
                        <a:lnTo>
                          <a:pt x="692" y="1818"/>
                        </a:lnTo>
                        <a:lnTo>
                          <a:pt x="736" y="1830"/>
                        </a:lnTo>
                        <a:lnTo>
                          <a:pt x="782" y="1838"/>
                        </a:lnTo>
                        <a:lnTo>
                          <a:pt x="828" y="1844"/>
                        </a:lnTo>
                        <a:lnTo>
                          <a:pt x="876" y="1846"/>
                        </a:lnTo>
                        <a:lnTo>
                          <a:pt x="924" y="1848"/>
                        </a:lnTo>
                        <a:lnTo>
                          <a:pt x="924" y="1848"/>
                        </a:lnTo>
                        <a:lnTo>
                          <a:pt x="960" y="1848"/>
                        </a:lnTo>
                      </a:path>
                    </a:pathLst>
                  </a:custGeom>
                  <a:noFill/>
                  <a:ln w="1270">
                    <a:solidFill>
                      <a:srgbClr val="00B0F0"/>
                    </a:solid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defTabSz="1023658" eaLnBrk="1" fontAlgn="ctr" latinLnBrk="0" hangingPunct="1">
                      <a:lnSpc>
                        <a:spcPct val="100000"/>
                      </a:lnSpc>
                      <a:spcBef>
                        <a:spcPct val="0"/>
                      </a:spcBef>
                      <a:spcAft>
                        <a:spcPct val="0"/>
                      </a:spcAft>
                      <a:buClrTx/>
                      <a:buSzTx/>
                      <a:buFontTx/>
                      <a:buNone/>
                      <a:tabLst/>
                      <a:defRPr/>
                    </a:pPr>
                    <a:endParaRPr kumimoji="0" lang="en-US" altLang="zh-CN" sz="1200" b="0" i="0" u="none" strike="noStrike" kern="0" cap="none" spc="0" normalizeH="0" noProof="0" dirty="0" smtClean="0">
                      <a:ln>
                        <a:noFill/>
                      </a:ln>
                      <a:solidFill>
                        <a:srgbClr val="C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1" name="Freeform 8"/>
                  <p:cNvSpPr>
                    <a:spLocks/>
                  </p:cNvSpPr>
                  <p:nvPr/>
                </p:nvSpPr>
                <p:spPr bwMode="auto">
                  <a:xfrm>
                    <a:off x="14781440" y="5036231"/>
                    <a:ext cx="666750" cy="739775"/>
                  </a:xfrm>
                  <a:custGeom>
                    <a:avLst/>
                    <a:gdLst/>
                    <a:ahLst/>
                    <a:cxnLst>
                      <a:cxn ang="0">
                        <a:pos x="420" y="0"/>
                      </a:cxn>
                      <a:cxn ang="0">
                        <a:pos x="420" y="0"/>
                      </a:cxn>
                      <a:cxn ang="0">
                        <a:pos x="402" y="40"/>
                      </a:cxn>
                      <a:cxn ang="0">
                        <a:pos x="382" y="82"/>
                      </a:cxn>
                      <a:cxn ang="0">
                        <a:pos x="360" y="122"/>
                      </a:cxn>
                      <a:cxn ang="0">
                        <a:pos x="334" y="160"/>
                      </a:cxn>
                      <a:cxn ang="0">
                        <a:pos x="308" y="198"/>
                      </a:cxn>
                      <a:cxn ang="0">
                        <a:pos x="280" y="236"/>
                      </a:cxn>
                      <a:cxn ang="0">
                        <a:pos x="250" y="270"/>
                      </a:cxn>
                      <a:cxn ang="0">
                        <a:pos x="216" y="306"/>
                      </a:cxn>
                      <a:cxn ang="0">
                        <a:pos x="216" y="306"/>
                      </a:cxn>
                      <a:cxn ang="0">
                        <a:pos x="192" y="330"/>
                      </a:cxn>
                      <a:cxn ang="0">
                        <a:pos x="166" y="352"/>
                      </a:cxn>
                      <a:cxn ang="0">
                        <a:pos x="140" y="374"/>
                      </a:cxn>
                      <a:cxn ang="0">
                        <a:pos x="112" y="394"/>
                      </a:cxn>
                      <a:cxn ang="0">
                        <a:pos x="86" y="414"/>
                      </a:cxn>
                      <a:cxn ang="0">
                        <a:pos x="58" y="432"/>
                      </a:cxn>
                      <a:cxn ang="0">
                        <a:pos x="30" y="450"/>
                      </a:cxn>
                      <a:cxn ang="0">
                        <a:pos x="0" y="466"/>
                      </a:cxn>
                    </a:cxnLst>
                    <a:rect l="0" t="0" r="r" b="b"/>
                    <a:pathLst>
                      <a:path w="420" h="466">
                        <a:moveTo>
                          <a:pt x="420" y="0"/>
                        </a:moveTo>
                        <a:lnTo>
                          <a:pt x="420" y="0"/>
                        </a:lnTo>
                        <a:lnTo>
                          <a:pt x="402" y="40"/>
                        </a:lnTo>
                        <a:lnTo>
                          <a:pt x="382" y="82"/>
                        </a:lnTo>
                        <a:lnTo>
                          <a:pt x="360" y="122"/>
                        </a:lnTo>
                        <a:lnTo>
                          <a:pt x="334" y="160"/>
                        </a:lnTo>
                        <a:lnTo>
                          <a:pt x="308" y="198"/>
                        </a:lnTo>
                        <a:lnTo>
                          <a:pt x="280" y="236"/>
                        </a:lnTo>
                        <a:lnTo>
                          <a:pt x="250" y="270"/>
                        </a:lnTo>
                        <a:lnTo>
                          <a:pt x="216" y="306"/>
                        </a:lnTo>
                        <a:lnTo>
                          <a:pt x="216" y="306"/>
                        </a:lnTo>
                        <a:lnTo>
                          <a:pt x="192" y="330"/>
                        </a:lnTo>
                        <a:lnTo>
                          <a:pt x="166" y="352"/>
                        </a:lnTo>
                        <a:lnTo>
                          <a:pt x="140" y="374"/>
                        </a:lnTo>
                        <a:lnTo>
                          <a:pt x="112" y="394"/>
                        </a:lnTo>
                        <a:lnTo>
                          <a:pt x="86" y="414"/>
                        </a:lnTo>
                        <a:lnTo>
                          <a:pt x="58" y="432"/>
                        </a:lnTo>
                        <a:lnTo>
                          <a:pt x="30" y="450"/>
                        </a:lnTo>
                        <a:lnTo>
                          <a:pt x="0" y="466"/>
                        </a:lnTo>
                      </a:path>
                    </a:pathLst>
                  </a:custGeom>
                  <a:noFill/>
                  <a:ln w="1270">
                    <a:solidFill>
                      <a:srgbClr val="00B0F0"/>
                    </a:solid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defTabSz="1023658" eaLnBrk="1" fontAlgn="ctr" latinLnBrk="0" hangingPunct="1">
                      <a:lnSpc>
                        <a:spcPct val="100000"/>
                      </a:lnSpc>
                      <a:spcBef>
                        <a:spcPct val="0"/>
                      </a:spcBef>
                      <a:spcAft>
                        <a:spcPct val="0"/>
                      </a:spcAft>
                      <a:buClrTx/>
                      <a:buSzTx/>
                      <a:buFontTx/>
                      <a:buNone/>
                      <a:tabLst/>
                      <a:defRPr/>
                    </a:pPr>
                    <a:endParaRPr kumimoji="0" lang="en-US" altLang="zh-CN" sz="1200" b="0" i="0" u="none" strike="noStrike" kern="0" cap="none" spc="0" normalizeH="0" noProof="0" dirty="0" smtClean="0">
                      <a:ln>
                        <a:noFill/>
                      </a:ln>
                      <a:solidFill>
                        <a:srgbClr val="C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2" name="Freeform 11"/>
                  <p:cNvSpPr>
                    <a:spLocks/>
                  </p:cNvSpPr>
                  <p:nvPr/>
                </p:nvSpPr>
                <p:spPr bwMode="auto">
                  <a:xfrm>
                    <a:off x="13489215" y="3636056"/>
                    <a:ext cx="2292350" cy="2543175"/>
                  </a:xfrm>
                  <a:custGeom>
                    <a:avLst/>
                    <a:gdLst/>
                    <a:ahLst/>
                    <a:cxnLst>
                      <a:cxn ang="0">
                        <a:pos x="0" y="1532"/>
                      </a:cxn>
                      <a:cxn ang="0">
                        <a:pos x="0" y="1532"/>
                      </a:cxn>
                      <a:cxn ang="0">
                        <a:pos x="44" y="1548"/>
                      </a:cxn>
                      <a:cxn ang="0">
                        <a:pos x="90" y="1562"/>
                      </a:cxn>
                      <a:cxn ang="0">
                        <a:pos x="136" y="1574"/>
                      </a:cxn>
                      <a:cxn ang="0">
                        <a:pos x="182" y="1584"/>
                      </a:cxn>
                      <a:cxn ang="0">
                        <a:pos x="230" y="1592"/>
                      </a:cxn>
                      <a:cxn ang="0">
                        <a:pos x="278" y="1596"/>
                      </a:cxn>
                      <a:cxn ang="0">
                        <a:pos x="328" y="1600"/>
                      </a:cxn>
                      <a:cxn ang="0">
                        <a:pos x="378" y="1602"/>
                      </a:cxn>
                      <a:cxn ang="0">
                        <a:pos x="378" y="1602"/>
                      </a:cxn>
                      <a:cxn ang="0">
                        <a:pos x="432" y="1600"/>
                      </a:cxn>
                      <a:cxn ang="0">
                        <a:pos x="486" y="1596"/>
                      </a:cxn>
                      <a:cxn ang="0">
                        <a:pos x="540" y="1588"/>
                      </a:cxn>
                      <a:cxn ang="0">
                        <a:pos x="592" y="1580"/>
                      </a:cxn>
                      <a:cxn ang="0">
                        <a:pos x="644" y="1568"/>
                      </a:cxn>
                      <a:cxn ang="0">
                        <a:pos x="694" y="1554"/>
                      </a:cxn>
                      <a:cxn ang="0">
                        <a:pos x="744" y="1536"/>
                      </a:cxn>
                      <a:cxn ang="0">
                        <a:pos x="792" y="1518"/>
                      </a:cxn>
                      <a:cxn ang="0">
                        <a:pos x="840" y="1496"/>
                      </a:cxn>
                      <a:cxn ang="0">
                        <a:pos x="886" y="1472"/>
                      </a:cxn>
                      <a:cxn ang="0">
                        <a:pos x="930" y="1446"/>
                      </a:cxn>
                      <a:cxn ang="0">
                        <a:pos x="974" y="1418"/>
                      </a:cxn>
                      <a:cxn ang="0">
                        <a:pos x="1016" y="1390"/>
                      </a:cxn>
                      <a:cxn ang="0">
                        <a:pos x="1056" y="1358"/>
                      </a:cxn>
                      <a:cxn ang="0">
                        <a:pos x="1094" y="1324"/>
                      </a:cxn>
                      <a:cxn ang="0">
                        <a:pos x="1132" y="1288"/>
                      </a:cxn>
                      <a:cxn ang="0">
                        <a:pos x="1166" y="1252"/>
                      </a:cxn>
                      <a:cxn ang="0">
                        <a:pos x="1200" y="1212"/>
                      </a:cxn>
                      <a:cxn ang="0">
                        <a:pos x="1232" y="1172"/>
                      </a:cxn>
                      <a:cxn ang="0">
                        <a:pos x="1262" y="1130"/>
                      </a:cxn>
                      <a:cxn ang="0">
                        <a:pos x="1290" y="1088"/>
                      </a:cxn>
                      <a:cxn ang="0">
                        <a:pos x="1316" y="1042"/>
                      </a:cxn>
                      <a:cxn ang="0">
                        <a:pos x="1338" y="996"/>
                      </a:cxn>
                      <a:cxn ang="0">
                        <a:pos x="1360" y="950"/>
                      </a:cxn>
                      <a:cxn ang="0">
                        <a:pos x="1380" y="900"/>
                      </a:cxn>
                      <a:cxn ang="0">
                        <a:pos x="1396" y="852"/>
                      </a:cxn>
                      <a:cxn ang="0">
                        <a:pos x="1410" y="800"/>
                      </a:cxn>
                      <a:cxn ang="0">
                        <a:pos x="1422" y="750"/>
                      </a:cxn>
                      <a:cxn ang="0">
                        <a:pos x="1432" y="696"/>
                      </a:cxn>
                      <a:cxn ang="0">
                        <a:pos x="1438" y="644"/>
                      </a:cxn>
                      <a:cxn ang="0">
                        <a:pos x="1442" y="588"/>
                      </a:cxn>
                      <a:cxn ang="0">
                        <a:pos x="1444" y="534"/>
                      </a:cxn>
                      <a:cxn ang="0">
                        <a:pos x="1444" y="534"/>
                      </a:cxn>
                      <a:cxn ang="0">
                        <a:pos x="1444" y="498"/>
                      </a:cxn>
                      <a:cxn ang="0">
                        <a:pos x="1442" y="462"/>
                      </a:cxn>
                      <a:cxn ang="0">
                        <a:pos x="1438" y="426"/>
                      </a:cxn>
                      <a:cxn ang="0">
                        <a:pos x="1434" y="390"/>
                      </a:cxn>
                      <a:cxn ang="0">
                        <a:pos x="1422" y="320"/>
                      </a:cxn>
                      <a:cxn ang="0">
                        <a:pos x="1406" y="252"/>
                      </a:cxn>
                      <a:cxn ang="0">
                        <a:pos x="1386" y="186"/>
                      </a:cxn>
                      <a:cxn ang="0">
                        <a:pos x="1362" y="122"/>
                      </a:cxn>
                      <a:cxn ang="0">
                        <a:pos x="1332" y="60"/>
                      </a:cxn>
                      <a:cxn ang="0">
                        <a:pos x="1300" y="0"/>
                      </a:cxn>
                    </a:cxnLst>
                    <a:rect l="0" t="0" r="r" b="b"/>
                    <a:pathLst>
                      <a:path w="1444" h="1602">
                        <a:moveTo>
                          <a:pt x="0" y="1532"/>
                        </a:moveTo>
                        <a:lnTo>
                          <a:pt x="0" y="1532"/>
                        </a:lnTo>
                        <a:lnTo>
                          <a:pt x="44" y="1548"/>
                        </a:lnTo>
                        <a:lnTo>
                          <a:pt x="90" y="1562"/>
                        </a:lnTo>
                        <a:lnTo>
                          <a:pt x="136" y="1574"/>
                        </a:lnTo>
                        <a:lnTo>
                          <a:pt x="182" y="1584"/>
                        </a:lnTo>
                        <a:lnTo>
                          <a:pt x="230" y="1592"/>
                        </a:lnTo>
                        <a:lnTo>
                          <a:pt x="278" y="1596"/>
                        </a:lnTo>
                        <a:lnTo>
                          <a:pt x="328" y="1600"/>
                        </a:lnTo>
                        <a:lnTo>
                          <a:pt x="378" y="1602"/>
                        </a:lnTo>
                        <a:lnTo>
                          <a:pt x="378" y="1602"/>
                        </a:lnTo>
                        <a:lnTo>
                          <a:pt x="432" y="1600"/>
                        </a:lnTo>
                        <a:lnTo>
                          <a:pt x="486" y="1596"/>
                        </a:lnTo>
                        <a:lnTo>
                          <a:pt x="540" y="1588"/>
                        </a:lnTo>
                        <a:lnTo>
                          <a:pt x="592" y="1580"/>
                        </a:lnTo>
                        <a:lnTo>
                          <a:pt x="644" y="1568"/>
                        </a:lnTo>
                        <a:lnTo>
                          <a:pt x="694" y="1554"/>
                        </a:lnTo>
                        <a:lnTo>
                          <a:pt x="744" y="1536"/>
                        </a:lnTo>
                        <a:lnTo>
                          <a:pt x="792" y="1518"/>
                        </a:lnTo>
                        <a:lnTo>
                          <a:pt x="840" y="1496"/>
                        </a:lnTo>
                        <a:lnTo>
                          <a:pt x="886" y="1472"/>
                        </a:lnTo>
                        <a:lnTo>
                          <a:pt x="930" y="1446"/>
                        </a:lnTo>
                        <a:lnTo>
                          <a:pt x="974" y="1418"/>
                        </a:lnTo>
                        <a:lnTo>
                          <a:pt x="1016" y="1390"/>
                        </a:lnTo>
                        <a:lnTo>
                          <a:pt x="1056" y="1358"/>
                        </a:lnTo>
                        <a:lnTo>
                          <a:pt x="1094" y="1324"/>
                        </a:lnTo>
                        <a:lnTo>
                          <a:pt x="1132" y="1288"/>
                        </a:lnTo>
                        <a:lnTo>
                          <a:pt x="1166" y="1252"/>
                        </a:lnTo>
                        <a:lnTo>
                          <a:pt x="1200" y="1212"/>
                        </a:lnTo>
                        <a:lnTo>
                          <a:pt x="1232" y="1172"/>
                        </a:lnTo>
                        <a:lnTo>
                          <a:pt x="1262" y="1130"/>
                        </a:lnTo>
                        <a:lnTo>
                          <a:pt x="1290" y="1088"/>
                        </a:lnTo>
                        <a:lnTo>
                          <a:pt x="1316" y="1042"/>
                        </a:lnTo>
                        <a:lnTo>
                          <a:pt x="1338" y="996"/>
                        </a:lnTo>
                        <a:lnTo>
                          <a:pt x="1360" y="950"/>
                        </a:lnTo>
                        <a:lnTo>
                          <a:pt x="1380" y="900"/>
                        </a:lnTo>
                        <a:lnTo>
                          <a:pt x="1396" y="852"/>
                        </a:lnTo>
                        <a:lnTo>
                          <a:pt x="1410" y="800"/>
                        </a:lnTo>
                        <a:lnTo>
                          <a:pt x="1422" y="750"/>
                        </a:lnTo>
                        <a:lnTo>
                          <a:pt x="1432" y="696"/>
                        </a:lnTo>
                        <a:lnTo>
                          <a:pt x="1438" y="644"/>
                        </a:lnTo>
                        <a:lnTo>
                          <a:pt x="1442" y="588"/>
                        </a:lnTo>
                        <a:lnTo>
                          <a:pt x="1444" y="534"/>
                        </a:lnTo>
                        <a:lnTo>
                          <a:pt x="1444" y="534"/>
                        </a:lnTo>
                        <a:lnTo>
                          <a:pt x="1444" y="498"/>
                        </a:lnTo>
                        <a:lnTo>
                          <a:pt x="1442" y="462"/>
                        </a:lnTo>
                        <a:lnTo>
                          <a:pt x="1438" y="426"/>
                        </a:lnTo>
                        <a:lnTo>
                          <a:pt x="1434" y="390"/>
                        </a:lnTo>
                        <a:lnTo>
                          <a:pt x="1422" y="320"/>
                        </a:lnTo>
                        <a:lnTo>
                          <a:pt x="1406" y="252"/>
                        </a:lnTo>
                        <a:lnTo>
                          <a:pt x="1386" y="186"/>
                        </a:lnTo>
                        <a:lnTo>
                          <a:pt x="1362" y="122"/>
                        </a:lnTo>
                        <a:lnTo>
                          <a:pt x="1332" y="60"/>
                        </a:lnTo>
                        <a:lnTo>
                          <a:pt x="1300" y="0"/>
                        </a:lnTo>
                      </a:path>
                    </a:pathLst>
                  </a:custGeom>
                  <a:noFill/>
                  <a:ln w="1270">
                    <a:solidFill>
                      <a:srgbClr val="00B0F0"/>
                    </a:solid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defTabSz="1023658" eaLnBrk="1" fontAlgn="ctr" latinLnBrk="0" hangingPunct="1">
                      <a:lnSpc>
                        <a:spcPct val="100000"/>
                      </a:lnSpc>
                      <a:spcBef>
                        <a:spcPct val="0"/>
                      </a:spcBef>
                      <a:spcAft>
                        <a:spcPct val="0"/>
                      </a:spcAft>
                      <a:buClrTx/>
                      <a:buSzTx/>
                      <a:buFontTx/>
                      <a:buNone/>
                      <a:tabLst/>
                      <a:defRPr/>
                    </a:pPr>
                    <a:endParaRPr kumimoji="0" lang="en-US" altLang="zh-CN" sz="1200" b="0" i="0" u="none" strike="noStrike" kern="0" cap="none" spc="0" normalizeH="0" noProof="0" dirty="0" smtClean="0">
                      <a:ln>
                        <a:noFill/>
                      </a:ln>
                      <a:solidFill>
                        <a:srgbClr val="C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sp>
            <p:nvSpPr>
              <p:cNvPr id="171" name="矩形 170"/>
              <p:cNvSpPr/>
              <p:nvPr/>
            </p:nvSpPr>
            <p:spPr>
              <a:xfrm>
                <a:off x="5347218" y="1496528"/>
                <a:ext cx="1195505" cy="330706"/>
              </a:xfrm>
              <a:prstGeom prst="rect">
                <a:avLst/>
              </a:prstGeom>
            </p:spPr>
            <p:txBody>
              <a:bodyPr wrap="square" lIns="91397" tIns="45697" rIns="91397" bIns="45697">
                <a:noAutofit/>
              </a:bodyPr>
              <a:lstStyle/>
              <a:p>
                <a:pPr lvl="0" algn="ctr" defTabSz="1022627" fontAlgn="ctr">
                  <a:spcBef>
                    <a:spcPct val="0"/>
                  </a:spcBef>
                  <a:spcAft>
                    <a:spcPct val="0"/>
                  </a:spcAft>
                </a:pPr>
                <a:r>
                  <a:rPr lang="en-US" b="1" dirty="0" smtClean="0">
                    <a:solidFill>
                      <a:srgbClr val="000000"/>
                    </a:solidFill>
                    <a:latin typeface="Huawei Sans" panose="020C0503030203020204" pitchFamily="34" charset="0"/>
                  </a:rPr>
                  <a:t>Security policy adjustment</a:t>
                </a:r>
                <a:endParaRPr kumimoji="0" lang="en-US" altLang="zh-CN" b="1" i="0" u="none" strike="noStrike" kern="0" cap="none" spc="0" normalizeH="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grpSp>
          <p:nvGrpSpPr>
            <p:cNvPr id="142" name="组合 102"/>
            <p:cNvGrpSpPr/>
            <p:nvPr/>
          </p:nvGrpSpPr>
          <p:grpSpPr>
            <a:xfrm>
              <a:off x="2046303" y="1931076"/>
              <a:ext cx="824019" cy="751750"/>
              <a:chOff x="5260419" y="2913141"/>
              <a:chExt cx="1460154" cy="1435161"/>
            </a:xfrm>
          </p:grpSpPr>
          <p:grpSp>
            <p:nvGrpSpPr>
              <p:cNvPr id="159" name="组合 431"/>
              <p:cNvGrpSpPr/>
              <p:nvPr/>
            </p:nvGrpSpPr>
            <p:grpSpPr>
              <a:xfrm>
                <a:off x="5309609" y="2913141"/>
                <a:ext cx="1410964" cy="1435161"/>
                <a:chOff x="3111386" y="1744896"/>
                <a:chExt cx="2646463" cy="2636588"/>
              </a:xfrm>
            </p:grpSpPr>
            <p:sp>
              <p:nvSpPr>
                <p:cNvPr id="165" name="椭圆 164"/>
                <p:cNvSpPr/>
                <p:nvPr/>
              </p:nvSpPr>
              <p:spPr>
                <a:xfrm>
                  <a:off x="3111386" y="1744896"/>
                  <a:ext cx="2570492" cy="2570491"/>
                </a:xfrm>
                <a:prstGeom prst="ellipse">
                  <a:avLst/>
                </a:prstGeom>
                <a:gradFill flip="none" rotWithShape="1">
                  <a:gsLst>
                    <a:gs pos="0">
                      <a:srgbClr val="4F81BD">
                        <a:lumMod val="40000"/>
                        <a:lumOff val="60000"/>
                        <a:alpha val="86000"/>
                      </a:srgbClr>
                    </a:gs>
                    <a:gs pos="18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6350" cap="flat" cmpd="sng" algn="ctr">
                  <a:solidFill>
                    <a:srgbClr val="00B0F0"/>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wrap="square" anchor="ctr">
                  <a:noAutofit/>
                </a:bodyPr>
                <a:lstStyle/>
                <a:p>
                  <a:pPr marL="0" marR="0" lvl="0" indent="0" algn="ctr" defTabSz="1023658" eaLnBrk="1" fontAlgn="ctr" latinLnBrk="0" hangingPunct="1">
                    <a:lnSpc>
                      <a:spcPct val="100000"/>
                    </a:lnSpc>
                    <a:spcBef>
                      <a:spcPct val="0"/>
                    </a:spcBef>
                    <a:spcAft>
                      <a:spcPct val="0"/>
                    </a:spcAft>
                    <a:buClr>
                      <a:srgbClr val="CC9900"/>
                    </a:buClr>
                    <a:buSzTx/>
                    <a:buFont typeface="Wingdings" pitchFamily="2" charset="2"/>
                    <a:buChar char="n"/>
                    <a:tabLst/>
                    <a:defRPr/>
                  </a:pPr>
                  <a:endParaRPr kumimoji="0" lang="en-US" altLang="zh-CN" sz="1200" b="0" i="0" u="none" strike="noStrike" kern="0" cap="none" spc="0" normalizeH="0" noProof="0" dirty="0">
                    <a:ln>
                      <a:noFill/>
                    </a:ln>
                    <a:solidFill>
                      <a:srgbClr val="C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66" name="组合 153"/>
                <p:cNvGrpSpPr/>
                <p:nvPr/>
              </p:nvGrpSpPr>
              <p:grpSpPr>
                <a:xfrm>
                  <a:off x="3198716" y="1819779"/>
                  <a:ext cx="2559133" cy="2561705"/>
                  <a:chOff x="12622440" y="3016931"/>
                  <a:chExt cx="3159125" cy="3162300"/>
                </a:xfrm>
              </p:grpSpPr>
              <p:sp>
                <p:nvSpPr>
                  <p:cNvPr id="167" name="Freeform 7"/>
                  <p:cNvSpPr>
                    <a:spLocks/>
                  </p:cNvSpPr>
                  <p:nvPr/>
                </p:nvSpPr>
                <p:spPr bwMode="auto">
                  <a:xfrm>
                    <a:off x="12622440" y="3016931"/>
                    <a:ext cx="2933700" cy="2933700"/>
                  </a:xfrm>
                  <a:custGeom>
                    <a:avLst/>
                    <a:gdLst/>
                    <a:ahLst/>
                    <a:cxnLst>
                      <a:cxn ang="0">
                        <a:pos x="1848" y="924"/>
                      </a:cxn>
                      <a:cxn ang="0">
                        <a:pos x="1842" y="830"/>
                      </a:cxn>
                      <a:cxn ang="0">
                        <a:pos x="1828" y="738"/>
                      </a:cxn>
                      <a:cxn ang="0">
                        <a:pos x="1806" y="650"/>
                      </a:cxn>
                      <a:cxn ang="0">
                        <a:pos x="1774" y="564"/>
                      </a:cxn>
                      <a:cxn ang="0">
                        <a:pos x="1736" y="484"/>
                      </a:cxn>
                      <a:cxn ang="0">
                        <a:pos x="1690" y="408"/>
                      </a:cxn>
                      <a:cxn ang="0">
                        <a:pos x="1636" y="336"/>
                      </a:cxn>
                      <a:cxn ang="0">
                        <a:pos x="1576" y="270"/>
                      </a:cxn>
                      <a:cxn ang="0">
                        <a:pos x="1510" y="212"/>
                      </a:cxn>
                      <a:cxn ang="0">
                        <a:pos x="1440" y="158"/>
                      </a:cxn>
                      <a:cxn ang="0">
                        <a:pos x="1364" y="112"/>
                      </a:cxn>
                      <a:cxn ang="0">
                        <a:pos x="1282" y="72"/>
                      </a:cxn>
                      <a:cxn ang="0">
                        <a:pos x="1198" y="42"/>
                      </a:cxn>
                      <a:cxn ang="0">
                        <a:pos x="1110" y="18"/>
                      </a:cxn>
                      <a:cxn ang="0">
                        <a:pos x="1018" y="4"/>
                      </a:cxn>
                      <a:cxn ang="0">
                        <a:pos x="924" y="0"/>
                      </a:cxn>
                      <a:cxn ang="0">
                        <a:pos x="876" y="2"/>
                      </a:cxn>
                      <a:cxn ang="0">
                        <a:pos x="782" y="10"/>
                      </a:cxn>
                      <a:cxn ang="0">
                        <a:pos x="692" y="30"/>
                      </a:cxn>
                      <a:cxn ang="0">
                        <a:pos x="606" y="56"/>
                      </a:cxn>
                      <a:cxn ang="0">
                        <a:pos x="522" y="92"/>
                      </a:cxn>
                      <a:cxn ang="0">
                        <a:pos x="444" y="134"/>
                      </a:cxn>
                      <a:cxn ang="0">
                        <a:pos x="370" y="184"/>
                      </a:cxn>
                      <a:cxn ang="0">
                        <a:pos x="302" y="240"/>
                      </a:cxn>
                      <a:cxn ang="0">
                        <a:pos x="240" y="302"/>
                      </a:cxn>
                      <a:cxn ang="0">
                        <a:pos x="182" y="372"/>
                      </a:cxn>
                      <a:cxn ang="0">
                        <a:pos x="132" y="444"/>
                      </a:cxn>
                      <a:cxn ang="0">
                        <a:pos x="90" y="524"/>
                      </a:cxn>
                      <a:cxn ang="0">
                        <a:pos x="56" y="606"/>
                      </a:cxn>
                      <a:cxn ang="0">
                        <a:pos x="28" y="694"/>
                      </a:cxn>
                      <a:cxn ang="0">
                        <a:pos x="10" y="784"/>
                      </a:cxn>
                      <a:cxn ang="0">
                        <a:pos x="0" y="876"/>
                      </a:cxn>
                      <a:cxn ang="0">
                        <a:pos x="0" y="924"/>
                      </a:cxn>
                      <a:cxn ang="0">
                        <a:pos x="4" y="1018"/>
                      </a:cxn>
                      <a:cxn ang="0">
                        <a:pos x="18" y="1110"/>
                      </a:cxn>
                      <a:cxn ang="0">
                        <a:pos x="40" y="1198"/>
                      </a:cxn>
                      <a:cxn ang="0">
                        <a:pos x="72" y="1284"/>
                      </a:cxn>
                      <a:cxn ang="0">
                        <a:pos x="110" y="1364"/>
                      </a:cxn>
                      <a:cxn ang="0">
                        <a:pos x="156" y="1440"/>
                      </a:cxn>
                      <a:cxn ang="0">
                        <a:pos x="210" y="1512"/>
                      </a:cxn>
                      <a:cxn ang="0">
                        <a:pos x="270" y="1578"/>
                      </a:cxn>
                      <a:cxn ang="0">
                        <a:pos x="336" y="1638"/>
                      </a:cxn>
                      <a:cxn ang="0">
                        <a:pos x="406" y="1690"/>
                      </a:cxn>
                      <a:cxn ang="0">
                        <a:pos x="482" y="1736"/>
                      </a:cxn>
                      <a:cxn ang="0">
                        <a:pos x="564" y="1776"/>
                      </a:cxn>
                      <a:cxn ang="0">
                        <a:pos x="648" y="1806"/>
                      </a:cxn>
                      <a:cxn ang="0">
                        <a:pos x="736" y="1830"/>
                      </a:cxn>
                      <a:cxn ang="0">
                        <a:pos x="828" y="1844"/>
                      </a:cxn>
                      <a:cxn ang="0">
                        <a:pos x="924" y="1848"/>
                      </a:cxn>
                      <a:cxn ang="0">
                        <a:pos x="960" y="1848"/>
                      </a:cxn>
                    </a:cxnLst>
                    <a:rect l="0" t="0" r="r" b="b"/>
                    <a:pathLst>
                      <a:path w="1848" h="1848">
                        <a:moveTo>
                          <a:pt x="1848" y="924"/>
                        </a:moveTo>
                        <a:lnTo>
                          <a:pt x="1848" y="924"/>
                        </a:lnTo>
                        <a:lnTo>
                          <a:pt x="1846" y="876"/>
                        </a:lnTo>
                        <a:lnTo>
                          <a:pt x="1842" y="830"/>
                        </a:lnTo>
                        <a:lnTo>
                          <a:pt x="1836" y="784"/>
                        </a:lnTo>
                        <a:lnTo>
                          <a:pt x="1828" y="738"/>
                        </a:lnTo>
                        <a:lnTo>
                          <a:pt x="1818" y="694"/>
                        </a:lnTo>
                        <a:lnTo>
                          <a:pt x="1806" y="650"/>
                        </a:lnTo>
                        <a:lnTo>
                          <a:pt x="1790" y="606"/>
                        </a:lnTo>
                        <a:lnTo>
                          <a:pt x="1774" y="564"/>
                        </a:lnTo>
                        <a:lnTo>
                          <a:pt x="1756" y="524"/>
                        </a:lnTo>
                        <a:lnTo>
                          <a:pt x="1736" y="484"/>
                        </a:lnTo>
                        <a:lnTo>
                          <a:pt x="1714" y="444"/>
                        </a:lnTo>
                        <a:lnTo>
                          <a:pt x="1690" y="408"/>
                        </a:lnTo>
                        <a:lnTo>
                          <a:pt x="1664" y="372"/>
                        </a:lnTo>
                        <a:lnTo>
                          <a:pt x="1636" y="336"/>
                        </a:lnTo>
                        <a:lnTo>
                          <a:pt x="1606" y="302"/>
                        </a:lnTo>
                        <a:lnTo>
                          <a:pt x="1576" y="270"/>
                        </a:lnTo>
                        <a:lnTo>
                          <a:pt x="1544" y="240"/>
                        </a:lnTo>
                        <a:lnTo>
                          <a:pt x="1510" y="212"/>
                        </a:lnTo>
                        <a:lnTo>
                          <a:pt x="1476" y="184"/>
                        </a:lnTo>
                        <a:lnTo>
                          <a:pt x="1440" y="158"/>
                        </a:lnTo>
                        <a:lnTo>
                          <a:pt x="1402" y="134"/>
                        </a:lnTo>
                        <a:lnTo>
                          <a:pt x="1364" y="112"/>
                        </a:lnTo>
                        <a:lnTo>
                          <a:pt x="1324" y="92"/>
                        </a:lnTo>
                        <a:lnTo>
                          <a:pt x="1282" y="72"/>
                        </a:lnTo>
                        <a:lnTo>
                          <a:pt x="1240" y="56"/>
                        </a:lnTo>
                        <a:lnTo>
                          <a:pt x="1198" y="42"/>
                        </a:lnTo>
                        <a:lnTo>
                          <a:pt x="1154" y="30"/>
                        </a:lnTo>
                        <a:lnTo>
                          <a:pt x="1110" y="18"/>
                        </a:lnTo>
                        <a:lnTo>
                          <a:pt x="1064" y="10"/>
                        </a:lnTo>
                        <a:lnTo>
                          <a:pt x="1018" y="4"/>
                        </a:lnTo>
                        <a:lnTo>
                          <a:pt x="970" y="2"/>
                        </a:lnTo>
                        <a:lnTo>
                          <a:pt x="924" y="0"/>
                        </a:lnTo>
                        <a:lnTo>
                          <a:pt x="924" y="0"/>
                        </a:lnTo>
                        <a:lnTo>
                          <a:pt x="876" y="2"/>
                        </a:lnTo>
                        <a:lnTo>
                          <a:pt x="828" y="4"/>
                        </a:lnTo>
                        <a:lnTo>
                          <a:pt x="782" y="10"/>
                        </a:lnTo>
                        <a:lnTo>
                          <a:pt x="736" y="18"/>
                        </a:lnTo>
                        <a:lnTo>
                          <a:pt x="692" y="30"/>
                        </a:lnTo>
                        <a:lnTo>
                          <a:pt x="648" y="42"/>
                        </a:lnTo>
                        <a:lnTo>
                          <a:pt x="606" y="56"/>
                        </a:lnTo>
                        <a:lnTo>
                          <a:pt x="564" y="72"/>
                        </a:lnTo>
                        <a:lnTo>
                          <a:pt x="522" y="92"/>
                        </a:lnTo>
                        <a:lnTo>
                          <a:pt x="482" y="112"/>
                        </a:lnTo>
                        <a:lnTo>
                          <a:pt x="444" y="134"/>
                        </a:lnTo>
                        <a:lnTo>
                          <a:pt x="406" y="158"/>
                        </a:lnTo>
                        <a:lnTo>
                          <a:pt x="370" y="184"/>
                        </a:lnTo>
                        <a:lnTo>
                          <a:pt x="336" y="212"/>
                        </a:lnTo>
                        <a:lnTo>
                          <a:pt x="302" y="240"/>
                        </a:lnTo>
                        <a:lnTo>
                          <a:pt x="270" y="270"/>
                        </a:lnTo>
                        <a:lnTo>
                          <a:pt x="240" y="302"/>
                        </a:lnTo>
                        <a:lnTo>
                          <a:pt x="210" y="336"/>
                        </a:lnTo>
                        <a:lnTo>
                          <a:pt x="182" y="372"/>
                        </a:lnTo>
                        <a:lnTo>
                          <a:pt x="156" y="408"/>
                        </a:lnTo>
                        <a:lnTo>
                          <a:pt x="132" y="444"/>
                        </a:lnTo>
                        <a:lnTo>
                          <a:pt x="110" y="484"/>
                        </a:lnTo>
                        <a:lnTo>
                          <a:pt x="90" y="524"/>
                        </a:lnTo>
                        <a:lnTo>
                          <a:pt x="72" y="564"/>
                        </a:lnTo>
                        <a:lnTo>
                          <a:pt x="56" y="606"/>
                        </a:lnTo>
                        <a:lnTo>
                          <a:pt x="40" y="650"/>
                        </a:lnTo>
                        <a:lnTo>
                          <a:pt x="28" y="694"/>
                        </a:lnTo>
                        <a:lnTo>
                          <a:pt x="18" y="738"/>
                        </a:lnTo>
                        <a:lnTo>
                          <a:pt x="10" y="784"/>
                        </a:lnTo>
                        <a:lnTo>
                          <a:pt x="4" y="830"/>
                        </a:lnTo>
                        <a:lnTo>
                          <a:pt x="0" y="876"/>
                        </a:lnTo>
                        <a:lnTo>
                          <a:pt x="0" y="924"/>
                        </a:lnTo>
                        <a:lnTo>
                          <a:pt x="0" y="924"/>
                        </a:lnTo>
                        <a:lnTo>
                          <a:pt x="0" y="972"/>
                        </a:lnTo>
                        <a:lnTo>
                          <a:pt x="4" y="1018"/>
                        </a:lnTo>
                        <a:lnTo>
                          <a:pt x="10" y="1064"/>
                        </a:lnTo>
                        <a:lnTo>
                          <a:pt x="18" y="1110"/>
                        </a:lnTo>
                        <a:lnTo>
                          <a:pt x="28" y="1154"/>
                        </a:lnTo>
                        <a:lnTo>
                          <a:pt x="40" y="1198"/>
                        </a:lnTo>
                        <a:lnTo>
                          <a:pt x="56" y="1242"/>
                        </a:lnTo>
                        <a:lnTo>
                          <a:pt x="72" y="1284"/>
                        </a:lnTo>
                        <a:lnTo>
                          <a:pt x="90" y="1324"/>
                        </a:lnTo>
                        <a:lnTo>
                          <a:pt x="110" y="1364"/>
                        </a:lnTo>
                        <a:lnTo>
                          <a:pt x="132" y="1404"/>
                        </a:lnTo>
                        <a:lnTo>
                          <a:pt x="156" y="1440"/>
                        </a:lnTo>
                        <a:lnTo>
                          <a:pt x="182" y="1476"/>
                        </a:lnTo>
                        <a:lnTo>
                          <a:pt x="210" y="1512"/>
                        </a:lnTo>
                        <a:lnTo>
                          <a:pt x="240" y="1546"/>
                        </a:lnTo>
                        <a:lnTo>
                          <a:pt x="270" y="1578"/>
                        </a:lnTo>
                        <a:lnTo>
                          <a:pt x="302" y="1608"/>
                        </a:lnTo>
                        <a:lnTo>
                          <a:pt x="336" y="1638"/>
                        </a:lnTo>
                        <a:lnTo>
                          <a:pt x="370" y="1664"/>
                        </a:lnTo>
                        <a:lnTo>
                          <a:pt x="406" y="1690"/>
                        </a:lnTo>
                        <a:lnTo>
                          <a:pt x="444" y="1714"/>
                        </a:lnTo>
                        <a:lnTo>
                          <a:pt x="482" y="1736"/>
                        </a:lnTo>
                        <a:lnTo>
                          <a:pt x="522" y="1756"/>
                        </a:lnTo>
                        <a:lnTo>
                          <a:pt x="564" y="1776"/>
                        </a:lnTo>
                        <a:lnTo>
                          <a:pt x="606" y="1792"/>
                        </a:lnTo>
                        <a:lnTo>
                          <a:pt x="648" y="1806"/>
                        </a:lnTo>
                        <a:lnTo>
                          <a:pt x="692" y="1818"/>
                        </a:lnTo>
                        <a:lnTo>
                          <a:pt x="736" y="1830"/>
                        </a:lnTo>
                        <a:lnTo>
                          <a:pt x="782" y="1838"/>
                        </a:lnTo>
                        <a:lnTo>
                          <a:pt x="828" y="1844"/>
                        </a:lnTo>
                        <a:lnTo>
                          <a:pt x="876" y="1846"/>
                        </a:lnTo>
                        <a:lnTo>
                          <a:pt x="924" y="1848"/>
                        </a:lnTo>
                        <a:lnTo>
                          <a:pt x="924" y="1848"/>
                        </a:lnTo>
                        <a:lnTo>
                          <a:pt x="960" y="1848"/>
                        </a:lnTo>
                      </a:path>
                    </a:pathLst>
                  </a:custGeom>
                  <a:noFill/>
                  <a:ln w="1270">
                    <a:solidFill>
                      <a:srgbClr val="00B0F0"/>
                    </a:solid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defTabSz="1023658" eaLnBrk="1" fontAlgn="ctr" latinLnBrk="0" hangingPunct="1">
                      <a:lnSpc>
                        <a:spcPct val="100000"/>
                      </a:lnSpc>
                      <a:spcBef>
                        <a:spcPct val="0"/>
                      </a:spcBef>
                      <a:spcAft>
                        <a:spcPct val="0"/>
                      </a:spcAft>
                      <a:buClrTx/>
                      <a:buSzTx/>
                      <a:buFontTx/>
                      <a:buNone/>
                      <a:tabLst/>
                      <a:defRPr/>
                    </a:pPr>
                    <a:endParaRPr kumimoji="0" lang="en-US" altLang="zh-CN" sz="1200" b="0" i="0" u="none" strike="noStrike" kern="0" cap="none" spc="0" normalizeH="0" noProof="0" dirty="0" smtClean="0">
                      <a:ln>
                        <a:noFill/>
                      </a:ln>
                      <a:solidFill>
                        <a:srgbClr val="C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8" name="Freeform 8"/>
                  <p:cNvSpPr>
                    <a:spLocks/>
                  </p:cNvSpPr>
                  <p:nvPr/>
                </p:nvSpPr>
                <p:spPr bwMode="auto">
                  <a:xfrm>
                    <a:off x="14781440" y="5036231"/>
                    <a:ext cx="666750" cy="739775"/>
                  </a:xfrm>
                  <a:custGeom>
                    <a:avLst/>
                    <a:gdLst/>
                    <a:ahLst/>
                    <a:cxnLst>
                      <a:cxn ang="0">
                        <a:pos x="420" y="0"/>
                      </a:cxn>
                      <a:cxn ang="0">
                        <a:pos x="420" y="0"/>
                      </a:cxn>
                      <a:cxn ang="0">
                        <a:pos x="402" y="40"/>
                      </a:cxn>
                      <a:cxn ang="0">
                        <a:pos x="382" y="82"/>
                      </a:cxn>
                      <a:cxn ang="0">
                        <a:pos x="360" y="122"/>
                      </a:cxn>
                      <a:cxn ang="0">
                        <a:pos x="334" y="160"/>
                      </a:cxn>
                      <a:cxn ang="0">
                        <a:pos x="308" y="198"/>
                      </a:cxn>
                      <a:cxn ang="0">
                        <a:pos x="280" y="236"/>
                      </a:cxn>
                      <a:cxn ang="0">
                        <a:pos x="250" y="270"/>
                      </a:cxn>
                      <a:cxn ang="0">
                        <a:pos x="216" y="306"/>
                      </a:cxn>
                      <a:cxn ang="0">
                        <a:pos x="216" y="306"/>
                      </a:cxn>
                      <a:cxn ang="0">
                        <a:pos x="192" y="330"/>
                      </a:cxn>
                      <a:cxn ang="0">
                        <a:pos x="166" y="352"/>
                      </a:cxn>
                      <a:cxn ang="0">
                        <a:pos x="140" y="374"/>
                      </a:cxn>
                      <a:cxn ang="0">
                        <a:pos x="112" y="394"/>
                      </a:cxn>
                      <a:cxn ang="0">
                        <a:pos x="86" y="414"/>
                      </a:cxn>
                      <a:cxn ang="0">
                        <a:pos x="58" y="432"/>
                      </a:cxn>
                      <a:cxn ang="0">
                        <a:pos x="30" y="450"/>
                      </a:cxn>
                      <a:cxn ang="0">
                        <a:pos x="0" y="466"/>
                      </a:cxn>
                    </a:cxnLst>
                    <a:rect l="0" t="0" r="r" b="b"/>
                    <a:pathLst>
                      <a:path w="420" h="466">
                        <a:moveTo>
                          <a:pt x="420" y="0"/>
                        </a:moveTo>
                        <a:lnTo>
                          <a:pt x="420" y="0"/>
                        </a:lnTo>
                        <a:lnTo>
                          <a:pt x="402" y="40"/>
                        </a:lnTo>
                        <a:lnTo>
                          <a:pt x="382" y="82"/>
                        </a:lnTo>
                        <a:lnTo>
                          <a:pt x="360" y="122"/>
                        </a:lnTo>
                        <a:lnTo>
                          <a:pt x="334" y="160"/>
                        </a:lnTo>
                        <a:lnTo>
                          <a:pt x="308" y="198"/>
                        </a:lnTo>
                        <a:lnTo>
                          <a:pt x="280" y="236"/>
                        </a:lnTo>
                        <a:lnTo>
                          <a:pt x="250" y="270"/>
                        </a:lnTo>
                        <a:lnTo>
                          <a:pt x="216" y="306"/>
                        </a:lnTo>
                        <a:lnTo>
                          <a:pt x="216" y="306"/>
                        </a:lnTo>
                        <a:lnTo>
                          <a:pt x="192" y="330"/>
                        </a:lnTo>
                        <a:lnTo>
                          <a:pt x="166" y="352"/>
                        </a:lnTo>
                        <a:lnTo>
                          <a:pt x="140" y="374"/>
                        </a:lnTo>
                        <a:lnTo>
                          <a:pt x="112" y="394"/>
                        </a:lnTo>
                        <a:lnTo>
                          <a:pt x="86" y="414"/>
                        </a:lnTo>
                        <a:lnTo>
                          <a:pt x="58" y="432"/>
                        </a:lnTo>
                        <a:lnTo>
                          <a:pt x="30" y="450"/>
                        </a:lnTo>
                        <a:lnTo>
                          <a:pt x="0" y="466"/>
                        </a:lnTo>
                      </a:path>
                    </a:pathLst>
                  </a:custGeom>
                  <a:noFill/>
                  <a:ln w="1270">
                    <a:solidFill>
                      <a:srgbClr val="00B0F0"/>
                    </a:solid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defTabSz="1023658" eaLnBrk="1" fontAlgn="ctr" latinLnBrk="0" hangingPunct="1">
                      <a:lnSpc>
                        <a:spcPct val="100000"/>
                      </a:lnSpc>
                      <a:spcBef>
                        <a:spcPct val="0"/>
                      </a:spcBef>
                      <a:spcAft>
                        <a:spcPct val="0"/>
                      </a:spcAft>
                      <a:buClrTx/>
                      <a:buSzTx/>
                      <a:buFontTx/>
                      <a:buNone/>
                      <a:tabLst/>
                      <a:defRPr/>
                    </a:pPr>
                    <a:endParaRPr kumimoji="0" lang="en-US" altLang="zh-CN" sz="1200" b="0" i="0" u="none" strike="noStrike" kern="0" cap="none" spc="0" normalizeH="0" noProof="0" dirty="0" smtClean="0">
                      <a:ln>
                        <a:noFill/>
                      </a:ln>
                      <a:solidFill>
                        <a:srgbClr val="C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9" name="Freeform 11"/>
                  <p:cNvSpPr>
                    <a:spLocks/>
                  </p:cNvSpPr>
                  <p:nvPr/>
                </p:nvSpPr>
                <p:spPr bwMode="auto">
                  <a:xfrm>
                    <a:off x="13489215" y="3636056"/>
                    <a:ext cx="2292350" cy="2543175"/>
                  </a:xfrm>
                  <a:custGeom>
                    <a:avLst/>
                    <a:gdLst/>
                    <a:ahLst/>
                    <a:cxnLst>
                      <a:cxn ang="0">
                        <a:pos x="0" y="1532"/>
                      </a:cxn>
                      <a:cxn ang="0">
                        <a:pos x="0" y="1532"/>
                      </a:cxn>
                      <a:cxn ang="0">
                        <a:pos x="44" y="1548"/>
                      </a:cxn>
                      <a:cxn ang="0">
                        <a:pos x="90" y="1562"/>
                      </a:cxn>
                      <a:cxn ang="0">
                        <a:pos x="136" y="1574"/>
                      </a:cxn>
                      <a:cxn ang="0">
                        <a:pos x="182" y="1584"/>
                      </a:cxn>
                      <a:cxn ang="0">
                        <a:pos x="230" y="1592"/>
                      </a:cxn>
                      <a:cxn ang="0">
                        <a:pos x="278" y="1596"/>
                      </a:cxn>
                      <a:cxn ang="0">
                        <a:pos x="328" y="1600"/>
                      </a:cxn>
                      <a:cxn ang="0">
                        <a:pos x="378" y="1602"/>
                      </a:cxn>
                      <a:cxn ang="0">
                        <a:pos x="378" y="1602"/>
                      </a:cxn>
                      <a:cxn ang="0">
                        <a:pos x="432" y="1600"/>
                      </a:cxn>
                      <a:cxn ang="0">
                        <a:pos x="486" y="1596"/>
                      </a:cxn>
                      <a:cxn ang="0">
                        <a:pos x="540" y="1588"/>
                      </a:cxn>
                      <a:cxn ang="0">
                        <a:pos x="592" y="1580"/>
                      </a:cxn>
                      <a:cxn ang="0">
                        <a:pos x="644" y="1568"/>
                      </a:cxn>
                      <a:cxn ang="0">
                        <a:pos x="694" y="1554"/>
                      </a:cxn>
                      <a:cxn ang="0">
                        <a:pos x="744" y="1536"/>
                      </a:cxn>
                      <a:cxn ang="0">
                        <a:pos x="792" y="1518"/>
                      </a:cxn>
                      <a:cxn ang="0">
                        <a:pos x="840" y="1496"/>
                      </a:cxn>
                      <a:cxn ang="0">
                        <a:pos x="886" y="1472"/>
                      </a:cxn>
                      <a:cxn ang="0">
                        <a:pos x="930" y="1446"/>
                      </a:cxn>
                      <a:cxn ang="0">
                        <a:pos x="974" y="1418"/>
                      </a:cxn>
                      <a:cxn ang="0">
                        <a:pos x="1016" y="1390"/>
                      </a:cxn>
                      <a:cxn ang="0">
                        <a:pos x="1056" y="1358"/>
                      </a:cxn>
                      <a:cxn ang="0">
                        <a:pos x="1094" y="1324"/>
                      </a:cxn>
                      <a:cxn ang="0">
                        <a:pos x="1132" y="1288"/>
                      </a:cxn>
                      <a:cxn ang="0">
                        <a:pos x="1166" y="1252"/>
                      </a:cxn>
                      <a:cxn ang="0">
                        <a:pos x="1200" y="1212"/>
                      </a:cxn>
                      <a:cxn ang="0">
                        <a:pos x="1232" y="1172"/>
                      </a:cxn>
                      <a:cxn ang="0">
                        <a:pos x="1262" y="1130"/>
                      </a:cxn>
                      <a:cxn ang="0">
                        <a:pos x="1290" y="1088"/>
                      </a:cxn>
                      <a:cxn ang="0">
                        <a:pos x="1316" y="1042"/>
                      </a:cxn>
                      <a:cxn ang="0">
                        <a:pos x="1338" y="996"/>
                      </a:cxn>
                      <a:cxn ang="0">
                        <a:pos x="1360" y="950"/>
                      </a:cxn>
                      <a:cxn ang="0">
                        <a:pos x="1380" y="900"/>
                      </a:cxn>
                      <a:cxn ang="0">
                        <a:pos x="1396" y="852"/>
                      </a:cxn>
                      <a:cxn ang="0">
                        <a:pos x="1410" y="800"/>
                      </a:cxn>
                      <a:cxn ang="0">
                        <a:pos x="1422" y="750"/>
                      </a:cxn>
                      <a:cxn ang="0">
                        <a:pos x="1432" y="696"/>
                      </a:cxn>
                      <a:cxn ang="0">
                        <a:pos x="1438" y="644"/>
                      </a:cxn>
                      <a:cxn ang="0">
                        <a:pos x="1442" y="588"/>
                      </a:cxn>
                      <a:cxn ang="0">
                        <a:pos x="1444" y="534"/>
                      </a:cxn>
                      <a:cxn ang="0">
                        <a:pos x="1444" y="534"/>
                      </a:cxn>
                      <a:cxn ang="0">
                        <a:pos x="1444" y="498"/>
                      </a:cxn>
                      <a:cxn ang="0">
                        <a:pos x="1442" y="462"/>
                      </a:cxn>
                      <a:cxn ang="0">
                        <a:pos x="1438" y="426"/>
                      </a:cxn>
                      <a:cxn ang="0">
                        <a:pos x="1434" y="390"/>
                      </a:cxn>
                      <a:cxn ang="0">
                        <a:pos x="1422" y="320"/>
                      </a:cxn>
                      <a:cxn ang="0">
                        <a:pos x="1406" y="252"/>
                      </a:cxn>
                      <a:cxn ang="0">
                        <a:pos x="1386" y="186"/>
                      </a:cxn>
                      <a:cxn ang="0">
                        <a:pos x="1362" y="122"/>
                      </a:cxn>
                      <a:cxn ang="0">
                        <a:pos x="1332" y="60"/>
                      </a:cxn>
                      <a:cxn ang="0">
                        <a:pos x="1300" y="0"/>
                      </a:cxn>
                    </a:cxnLst>
                    <a:rect l="0" t="0" r="r" b="b"/>
                    <a:pathLst>
                      <a:path w="1444" h="1602">
                        <a:moveTo>
                          <a:pt x="0" y="1532"/>
                        </a:moveTo>
                        <a:lnTo>
                          <a:pt x="0" y="1532"/>
                        </a:lnTo>
                        <a:lnTo>
                          <a:pt x="44" y="1548"/>
                        </a:lnTo>
                        <a:lnTo>
                          <a:pt x="90" y="1562"/>
                        </a:lnTo>
                        <a:lnTo>
                          <a:pt x="136" y="1574"/>
                        </a:lnTo>
                        <a:lnTo>
                          <a:pt x="182" y="1584"/>
                        </a:lnTo>
                        <a:lnTo>
                          <a:pt x="230" y="1592"/>
                        </a:lnTo>
                        <a:lnTo>
                          <a:pt x="278" y="1596"/>
                        </a:lnTo>
                        <a:lnTo>
                          <a:pt x="328" y="1600"/>
                        </a:lnTo>
                        <a:lnTo>
                          <a:pt x="378" y="1602"/>
                        </a:lnTo>
                        <a:lnTo>
                          <a:pt x="378" y="1602"/>
                        </a:lnTo>
                        <a:lnTo>
                          <a:pt x="432" y="1600"/>
                        </a:lnTo>
                        <a:lnTo>
                          <a:pt x="486" y="1596"/>
                        </a:lnTo>
                        <a:lnTo>
                          <a:pt x="540" y="1588"/>
                        </a:lnTo>
                        <a:lnTo>
                          <a:pt x="592" y="1580"/>
                        </a:lnTo>
                        <a:lnTo>
                          <a:pt x="644" y="1568"/>
                        </a:lnTo>
                        <a:lnTo>
                          <a:pt x="694" y="1554"/>
                        </a:lnTo>
                        <a:lnTo>
                          <a:pt x="744" y="1536"/>
                        </a:lnTo>
                        <a:lnTo>
                          <a:pt x="792" y="1518"/>
                        </a:lnTo>
                        <a:lnTo>
                          <a:pt x="840" y="1496"/>
                        </a:lnTo>
                        <a:lnTo>
                          <a:pt x="886" y="1472"/>
                        </a:lnTo>
                        <a:lnTo>
                          <a:pt x="930" y="1446"/>
                        </a:lnTo>
                        <a:lnTo>
                          <a:pt x="974" y="1418"/>
                        </a:lnTo>
                        <a:lnTo>
                          <a:pt x="1016" y="1390"/>
                        </a:lnTo>
                        <a:lnTo>
                          <a:pt x="1056" y="1358"/>
                        </a:lnTo>
                        <a:lnTo>
                          <a:pt x="1094" y="1324"/>
                        </a:lnTo>
                        <a:lnTo>
                          <a:pt x="1132" y="1288"/>
                        </a:lnTo>
                        <a:lnTo>
                          <a:pt x="1166" y="1252"/>
                        </a:lnTo>
                        <a:lnTo>
                          <a:pt x="1200" y="1212"/>
                        </a:lnTo>
                        <a:lnTo>
                          <a:pt x="1232" y="1172"/>
                        </a:lnTo>
                        <a:lnTo>
                          <a:pt x="1262" y="1130"/>
                        </a:lnTo>
                        <a:lnTo>
                          <a:pt x="1290" y="1088"/>
                        </a:lnTo>
                        <a:lnTo>
                          <a:pt x="1316" y="1042"/>
                        </a:lnTo>
                        <a:lnTo>
                          <a:pt x="1338" y="996"/>
                        </a:lnTo>
                        <a:lnTo>
                          <a:pt x="1360" y="950"/>
                        </a:lnTo>
                        <a:lnTo>
                          <a:pt x="1380" y="900"/>
                        </a:lnTo>
                        <a:lnTo>
                          <a:pt x="1396" y="852"/>
                        </a:lnTo>
                        <a:lnTo>
                          <a:pt x="1410" y="800"/>
                        </a:lnTo>
                        <a:lnTo>
                          <a:pt x="1422" y="750"/>
                        </a:lnTo>
                        <a:lnTo>
                          <a:pt x="1432" y="696"/>
                        </a:lnTo>
                        <a:lnTo>
                          <a:pt x="1438" y="644"/>
                        </a:lnTo>
                        <a:lnTo>
                          <a:pt x="1442" y="588"/>
                        </a:lnTo>
                        <a:lnTo>
                          <a:pt x="1444" y="534"/>
                        </a:lnTo>
                        <a:lnTo>
                          <a:pt x="1444" y="534"/>
                        </a:lnTo>
                        <a:lnTo>
                          <a:pt x="1444" y="498"/>
                        </a:lnTo>
                        <a:lnTo>
                          <a:pt x="1442" y="462"/>
                        </a:lnTo>
                        <a:lnTo>
                          <a:pt x="1438" y="426"/>
                        </a:lnTo>
                        <a:lnTo>
                          <a:pt x="1434" y="390"/>
                        </a:lnTo>
                        <a:lnTo>
                          <a:pt x="1422" y="320"/>
                        </a:lnTo>
                        <a:lnTo>
                          <a:pt x="1406" y="252"/>
                        </a:lnTo>
                        <a:lnTo>
                          <a:pt x="1386" y="186"/>
                        </a:lnTo>
                        <a:lnTo>
                          <a:pt x="1362" y="122"/>
                        </a:lnTo>
                        <a:lnTo>
                          <a:pt x="1332" y="60"/>
                        </a:lnTo>
                        <a:lnTo>
                          <a:pt x="1300" y="0"/>
                        </a:lnTo>
                      </a:path>
                    </a:pathLst>
                  </a:custGeom>
                  <a:noFill/>
                  <a:ln w="1270">
                    <a:solidFill>
                      <a:srgbClr val="00B0F0"/>
                    </a:solid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defTabSz="1023658" eaLnBrk="1" fontAlgn="ctr" latinLnBrk="0" hangingPunct="1">
                      <a:lnSpc>
                        <a:spcPct val="100000"/>
                      </a:lnSpc>
                      <a:spcBef>
                        <a:spcPct val="0"/>
                      </a:spcBef>
                      <a:spcAft>
                        <a:spcPct val="0"/>
                      </a:spcAft>
                      <a:buClrTx/>
                      <a:buSzTx/>
                      <a:buFontTx/>
                      <a:buNone/>
                      <a:tabLst/>
                      <a:defRPr/>
                    </a:pPr>
                    <a:endParaRPr kumimoji="0" lang="en-US" altLang="zh-CN" sz="1200" b="0" i="0" u="none" strike="noStrike" kern="0" cap="none" spc="0" normalizeH="0" noProof="0" dirty="0" smtClean="0">
                      <a:ln>
                        <a:noFill/>
                      </a:ln>
                      <a:solidFill>
                        <a:srgbClr val="C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sp>
            <p:nvSpPr>
              <p:cNvPr id="160" name="矩形 159"/>
              <p:cNvSpPr/>
              <p:nvPr/>
            </p:nvSpPr>
            <p:spPr>
              <a:xfrm>
                <a:off x="5260419" y="3299226"/>
                <a:ext cx="1460154" cy="330748"/>
              </a:xfrm>
              <a:prstGeom prst="rect">
                <a:avLst/>
              </a:prstGeom>
            </p:spPr>
            <p:txBody>
              <a:bodyPr wrap="square">
                <a:noAutofit/>
              </a:bodyPr>
              <a:lstStyle/>
              <a:p>
                <a:pPr lvl="0" algn="ctr" defTabSz="1022627" fontAlgn="ctr">
                  <a:spcBef>
                    <a:spcPct val="0"/>
                  </a:spcBef>
                  <a:spcAft>
                    <a:spcPct val="0"/>
                  </a:spcAft>
                </a:pPr>
                <a:r>
                  <a:rPr lang="en-US" b="1" dirty="0" smtClean="0">
                    <a:solidFill>
                      <a:srgbClr val="000000"/>
                    </a:solidFill>
                    <a:latin typeface="Huawei Sans" panose="020C0503030203020204" pitchFamily="34" charset="0"/>
                  </a:rPr>
                  <a:t>User management</a:t>
                </a:r>
                <a:endParaRPr lang="en-US" altLang="zh-CN" b="1" kern="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grpSp>
          <p:nvGrpSpPr>
            <p:cNvPr id="143" name="组合 142"/>
            <p:cNvGrpSpPr/>
            <p:nvPr/>
          </p:nvGrpSpPr>
          <p:grpSpPr>
            <a:xfrm>
              <a:off x="3645618" y="1931076"/>
              <a:ext cx="799949" cy="751750"/>
              <a:chOff x="2745517" y="3226707"/>
              <a:chExt cx="794506" cy="751750"/>
            </a:xfrm>
          </p:grpSpPr>
          <p:grpSp>
            <p:nvGrpSpPr>
              <p:cNvPr id="151" name="组合 431"/>
              <p:cNvGrpSpPr/>
              <p:nvPr/>
            </p:nvGrpSpPr>
            <p:grpSpPr>
              <a:xfrm>
                <a:off x="2745517" y="3226707"/>
                <a:ext cx="794506" cy="751750"/>
                <a:chOff x="3111387" y="1744896"/>
                <a:chExt cx="2646461" cy="2636589"/>
              </a:xfrm>
            </p:grpSpPr>
            <p:sp>
              <p:nvSpPr>
                <p:cNvPr id="154" name="椭圆 153"/>
                <p:cNvSpPr/>
                <p:nvPr/>
              </p:nvSpPr>
              <p:spPr>
                <a:xfrm>
                  <a:off x="3111387" y="1744896"/>
                  <a:ext cx="2570491" cy="2570492"/>
                </a:xfrm>
                <a:prstGeom prst="ellipse">
                  <a:avLst/>
                </a:prstGeom>
                <a:gradFill flip="none" rotWithShape="1">
                  <a:gsLst>
                    <a:gs pos="0">
                      <a:srgbClr val="4F81BD">
                        <a:lumMod val="40000"/>
                        <a:lumOff val="60000"/>
                        <a:alpha val="86000"/>
                      </a:srgbClr>
                    </a:gs>
                    <a:gs pos="18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6350" cap="flat" cmpd="sng" algn="ctr">
                  <a:solidFill>
                    <a:srgbClr val="00B0F0"/>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wrap="square" anchor="ctr">
                  <a:noAutofit/>
                </a:bodyPr>
                <a:lstStyle/>
                <a:p>
                  <a:pPr marL="0" marR="0" lvl="0" indent="0" algn="ctr" defTabSz="1023658" eaLnBrk="1" fontAlgn="ctr" latinLnBrk="0" hangingPunct="1">
                    <a:lnSpc>
                      <a:spcPct val="100000"/>
                    </a:lnSpc>
                    <a:spcBef>
                      <a:spcPct val="0"/>
                    </a:spcBef>
                    <a:spcAft>
                      <a:spcPct val="0"/>
                    </a:spcAft>
                    <a:buClr>
                      <a:srgbClr val="CC9900"/>
                    </a:buClr>
                    <a:buSzTx/>
                    <a:buFont typeface="Wingdings" pitchFamily="2" charset="2"/>
                    <a:buChar char="n"/>
                    <a:tabLst/>
                    <a:defRPr/>
                  </a:pPr>
                  <a:endParaRPr kumimoji="0" lang="en-US" altLang="zh-CN" sz="1200" b="0" i="0" u="none" strike="noStrike" kern="0" cap="none" spc="0" normalizeH="0" noProof="0" dirty="0">
                    <a:ln>
                      <a:noFill/>
                    </a:ln>
                    <a:solidFill>
                      <a:srgbClr val="C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55" name="组合 153"/>
                <p:cNvGrpSpPr/>
                <p:nvPr/>
              </p:nvGrpSpPr>
              <p:grpSpPr>
                <a:xfrm>
                  <a:off x="3198715" y="1819779"/>
                  <a:ext cx="2559133" cy="2561706"/>
                  <a:chOff x="12622440" y="3016931"/>
                  <a:chExt cx="3159125" cy="3162300"/>
                </a:xfrm>
              </p:grpSpPr>
              <p:sp>
                <p:nvSpPr>
                  <p:cNvPr id="156" name="Freeform 7"/>
                  <p:cNvSpPr>
                    <a:spLocks/>
                  </p:cNvSpPr>
                  <p:nvPr/>
                </p:nvSpPr>
                <p:spPr bwMode="auto">
                  <a:xfrm>
                    <a:off x="12622440" y="3016931"/>
                    <a:ext cx="2933700" cy="2933701"/>
                  </a:xfrm>
                  <a:custGeom>
                    <a:avLst/>
                    <a:gdLst/>
                    <a:ahLst/>
                    <a:cxnLst>
                      <a:cxn ang="0">
                        <a:pos x="1848" y="924"/>
                      </a:cxn>
                      <a:cxn ang="0">
                        <a:pos x="1842" y="830"/>
                      </a:cxn>
                      <a:cxn ang="0">
                        <a:pos x="1828" y="738"/>
                      </a:cxn>
                      <a:cxn ang="0">
                        <a:pos x="1806" y="650"/>
                      </a:cxn>
                      <a:cxn ang="0">
                        <a:pos x="1774" y="564"/>
                      </a:cxn>
                      <a:cxn ang="0">
                        <a:pos x="1736" y="484"/>
                      </a:cxn>
                      <a:cxn ang="0">
                        <a:pos x="1690" y="408"/>
                      </a:cxn>
                      <a:cxn ang="0">
                        <a:pos x="1636" y="336"/>
                      </a:cxn>
                      <a:cxn ang="0">
                        <a:pos x="1576" y="270"/>
                      </a:cxn>
                      <a:cxn ang="0">
                        <a:pos x="1510" y="212"/>
                      </a:cxn>
                      <a:cxn ang="0">
                        <a:pos x="1440" y="158"/>
                      </a:cxn>
                      <a:cxn ang="0">
                        <a:pos x="1364" y="112"/>
                      </a:cxn>
                      <a:cxn ang="0">
                        <a:pos x="1282" y="72"/>
                      </a:cxn>
                      <a:cxn ang="0">
                        <a:pos x="1198" y="42"/>
                      </a:cxn>
                      <a:cxn ang="0">
                        <a:pos x="1110" y="18"/>
                      </a:cxn>
                      <a:cxn ang="0">
                        <a:pos x="1018" y="4"/>
                      </a:cxn>
                      <a:cxn ang="0">
                        <a:pos x="924" y="0"/>
                      </a:cxn>
                      <a:cxn ang="0">
                        <a:pos x="876" y="2"/>
                      </a:cxn>
                      <a:cxn ang="0">
                        <a:pos x="782" y="10"/>
                      </a:cxn>
                      <a:cxn ang="0">
                        <a:pos x="692" y="30"/>
                      </a:cxn>
                      <a:cxn ang="0">
                        <a:pos x="606" y="56"/>
                      </a:cxn>
                      <a:cxn ang="0">
                        <a:pos x="522" y="92"/>
                      </a:cxn>
                      <a:cxn ang="0">
                        <a:pos x="444" y="134"/>
                      </a:cxn>
                      <a:cxn ang="0">
                        <a:pos x="370" y="184"/>
                      </a:cxn>
                      <a:cxn ang="0">
                        <a:pos x="302" y="240"/>
                      </a:cxn>
                      <a:cxn ang="0">
                        <a:pos x="240" y="302"/>
                      </a:cxn>
                      <a:cxn ang="0">
                        <a:pos x="182" y="372"/>
                      </a:cxn>
                      <a:cxn ang="0">
                        <a:pos x="132" y="444"/>
                      </a:cxn>
                      <a:cxn ang="0">
                        <a:pos x="90" y="524"/>
                      </a:cxn>
                      <a:cxn ang="0">
                        <a:pos x="56" y="606"/>
                      </a:cxn>
                      <a:cxn ang="0">
                        <a:pos x="28" y="694"/>
                      </a:cxn>
                      <a:cxn ang="0">
                        <a:pos x="10" y="784"/>
                      </a:cxn>
                      <a:cxn ang="0">
                        <a:pos x="0" y="876"/>
                      </a:cxn>
                      <a:cxn ang="0">
                        <a:pos x="0" y="924"/>
                      </a:cxn>
                      <a:cxn ang="0">
                        <a:pos x="4" y="1018"/>
                      </a:cxn>
                      <a:cxn ang="0">
                        <a:pos x="18" y="1110"/>
                      </a:cxn>
                      <a:cxn ang="0">
                        <a:pos x="40" y="1198"/>
                      </a:cxn>
                      <a:cxn ang="0">
                        <a:pos x="72" y="1284"/>
                      </a:cxn>
                      <a:cxn ang="0">
                        <a:pos x="110" y="1364"/>
                      </a:cxn>
                      <a:cxn ang="0">
                        <a:pos x="156" y="1440"/>
                      </a:cxn>
                      <a:cxn ang="0">
                        <a:pos x="210" y="1512"/>
                      </a:cxn>
                      <a:cxn ang="0">
                        <a:pos x="270" y="1578"/>
                      </a:cxn>
                      <a:cxn ang="0">
                        <a:pos x="336" y="1638"/>
                      </a:cxn>
                      <a:cxn ang="0">
                        <a:pos x="406" y="1690"/>
                      </a:cxn>
                      <a:cxn ang="0">
                        <a:pos x="482" y="1736"/>
                      </a:cxn>
                      <a:cxn ang="0">
                        <a:pos x="564" y="1776"/>
                      </a:cxn>
                      <a:cxn ang="0">
                        <a:pos x="648" y="1806"/>
                      </a:cxn>
                      <a:cxn ang="0">
                        <a:pos x="736" y="1830"/>
                      </a:cxn>
                      <a:cxn ang="0">
                        <a:pos x="828" y="1844"/>
                      </a:cxn>
                      <a:cxn ang="0">
                        <a:pos x="924" y="1848"/>
                      </a:cxn>
                      <a:cxn ang="0">
                        <a:pos x="960" y="1848"/>
                      </a:cxn>
                    </a:cxnLst>
                    <a:rect l="0" t="0" r="r" b="b"/>
                    <a:pathLst>
                      <a:path w="1848" h="1848">
                        <a:moveTo>
                          <a:pt x="1848" y="924"/>
                        </a:moveTo>
                        <a:lnTo>
                          <a:pt x="1848" y="924"/>
                        </a:lnTo>
                        <a:lnTo>
                          <a:pt x="1846" y="876"/>
                        </a:lnTo>
                        <a:lnTo>
                          <a:pt x="1842" y="830"/>
                        </a:lnTo>
                        <a:lnTo>
                          <a:pt x="1836" y="784"/>
                        </a:lnTo>
                        <a:lnTo>
                          <a:pt x="1828" y="738"/>
                        </a:lnTo>
                        <a:lnTo>
                          <a:pt x="1818" y="694"/>
                        </a:lnTo>
                        <a:lnTo>
                          <a:pt x="1806" y="650"/>
                        </a:lnTo>
                        <a:lnTo>
                          <a:pt x="1790" y="606"/>
                        </a:lnTo>
                        <a:lnTo>
                          <a:pt x="1774" y="564"/>
                        </a:lnTo>
                        <a:lnTo>
                          <a:pt x="1756" y="524"/>
                        </a:lnTo>
                        <a:lnTo>
                          <a:pt x="1736" y="484"/>
                        </a:lnTo>
                        <a:lnTo>
                          <a:pt x="1714" y="444"/>
                        </a:lnTo>
                        <a:lnTo>
                          <a:pt x="1690" y="408"/>
                        </a:lnTo>
                        <a:lnTo>
                          <a:pt x="1664" y="372"/>
                        </a:lnTo>
                        <a:lnTo>
                          <a:pt x="1636" y="336"/>
                        </a:lnTo>
                        <a:lnTo>
                          <a:pt x="1606" y="302"/>
                        </a:lnTo>
                        <a:lnTo>
                          <a:pt x="1576" y="270"/>
                        </a:lnTo>
                        <a:lnTo>
                          <a:pt x="1544" y="240"/>
                        </a:lnTo>
                        <a:lnTo>
                          <a:pt x="1510" y="212"/>
                        </a:lnTo>
                        <a:lnTo>
                          <a:pt x="1476" y="184"/>
                        </a:lnTo>
                        <a:lnTo>
                          <a:pt x="1440" y="158"/>
                        </a:lnTo>
                        <a:lnTo>
                          <a:pt x="1402" y="134"/>
                        </a:lnTo>
                        <a:lnTo>
                          <a:pt x="1364" y="112"/>
                        </a:lnTo>
                        <a:lnTo>
                          <a:pt x="1324" y="92"/>
                        </a:lnTo>
                        <a:lnTo>
                          <a:pt x="1282" y="72"/>
                        </a:lnTo>
                        <a:lnTo>
                          <a:pt x="1240" y="56"/>
                        </a:lnTo>
                        <a:lnTo>
                          <a:pt x="1198" y="42"/>
                        </a:lnTo>
                        <a:lnTo>
                          <a:pt x="1154" y="30"/>
                        </a:lnTo>
                        <a:lnTo>
                          <a:pt x="1110" y="18"/>
                        </a:lnTo>
                        <a:lnTo>
                          <a:pt x="1064" y="10"/>
                        </a:lnTo>
                        <a:lnTo>
                          <a:pt x="1018" y="4"/>
                        </a:lnTo>
                        <a:lnTo>
                          <a:pt x="970" y="2"/>
                        </a:lnTo>
                        <a:lnTo>
                          <a:pt x="924" y="0"/>
                        </a:lnTo>
                        <a:lnTo>
                          <a:pt x="924" y="0"/>
                        </a:lnTo>
                        <a:lnTo>
                          <a:pt x="876" y="2"/>
                        </a:lnTo>
                        <a:lnTo>
                          <a:pt x="828" y="4"/>
                        </a:lnTo>
                        <a:lnTo>
                          <a:pt x="782" y="10"/>
                        </a:lnTo>
                        <a:lnTo>
                          <a:pt x="736" y="18"/>
                        </a:lnTo>
                        <a:lnTo>
                          <a:pt x="692" y="30"/>
                        </a:lnTo>
                        <a:lnTo>
                          <a:pt x="648" y="42"/>
                        </a:lnTo>
                        <a:lnTo>
                          <a:pt x="606" y="56"/>
                        </a:lnTo>
                        <a:lnTo>
                          <a:pt x="564" y="72"/>
                        </a:lnTo>
                        <a:lnTo>
                          <a:pt x="522" y="92"/>
                        </a:lnTo>
                        <a:lnTo>
                          <a:pt x="482" y="112"/>
                        </a:lnTo>
                        <a:lnTo>
                          <a:pt x="444" y="134"/>
                        </a:lnTo>
                        <a:lnTo>
                          <a:pt x="406" y="158"/>
                        </a:lnTo>
                        <a:lnTo>
                          <a:pt x="370" y="184"/>
                        </a:lnTo>
                        <a:lnTo>
                          <a:pt x="336" y="212"/>
                        </a:lnTo>
                        <a:lnTo>
                          <a:pt x="302" y="240"/>
                        </a:lnTo>
                        <a:lnTo>
                          <a:pt x="270" y="270"/>
                        </a:lnTo>
                        <a:lnTo>
                          <a:pt x="240" y="302"/>
                        </a:lnTo>
                        <a:lnTo>
                          <a:pt x="210" y="336"/>
                        </a:lnTo>
                        <a:lnTo>
                          <a:pt x="182" y="372"/>
                        </a:lnTo>
                        <a:lnTo>
                          <a:pt x="156" y="408"/>
                        </a:lnTo>
                        <a:lnTo>
                          <a:pt x="132" y="444"/>
                        </a:lnTo>
                        <a:lnTo>
                          <a:pt x="110" y="484"/>
                        </a:lnTo>
                        <a:lnTo>
                          <a:pt x="90" y="524"/>
                        </a:lnTo>
                        <a:lnTo>
                          <a:pt x="72" y="564"/>
                        </a:lnTo>
                        <a:lnTo>
                          <a:pt x="56" y="606"/>
                        </a:lnTo>
                        <a:lnTo>
                          <a:pt x="40" y="650"/>
                        </a:lnTo>
                        <a:lnTo>
                          <a:pt x="28" y="694"/>
                        </a:lnTo>
                        <a:lnTo>
                          <a:pt x="18" y="738"/>
                        </a:lnTo>
                        <a:lnTo>
                          <a:pt x="10" y="784"/>
                        </a:lnTo>
                        <a:lnTo>
                          <a:pt x="4" y="830"/>
                        </a:lnTo>
                        <a:lnTo>
                          <a:pt x="0" y="876"/>
                        </a:lnTo>
                        <a:lnTo>
                          <a:pt x="0" y="924"/>
                        </a:lnTo>
                        <a:lnTo>
                          <a:pt x="0" y="924"/>
                        </a:lnTo>
                        <a:lnTo>
                          <a:pt x="0" y="972"/>
                        </a:lnTo>
                        <a:lnTo>
                          <a:pt x="4" y="1018"/>
                        </a:lnTo>
                        <a:lnTo>
                          <a:pt x="10" y="1064"/>
                        </a:lnTo>
                        <a:lnTo>
                          <a:pt x="18" y="1110"/>
                        </a:lnTo>
                        <a:lnTo>
                          <a:pt x="28" y="1154"/>
                        </a:lnTo>
                        <a:lnTo>
                          <a:pt x="40" y="1198"/>
                        </a:lnTo>
                        <a:lnTo>
                          <a:pt x="56" y="1242"/>
                        </a:lnTo>
                        <a:lnTo>
                          <a:pt x="72" y="1284"/>
                        </a:lnTo>
                        <a:lnTo>
                          <a:pt x="90" y="1324"/>
                        </a:lnTo>
                        <a:lnTo>
                          <a:pt x="110" y="1364"/>
                        </a:lnTo>
                        <a:lnTo>
                          <a:pt x="132" y="1404"/>
                        </a:lnTo>
                        <a:lnTo>
                          <a:pt x="156" y="1440"/>
                        </a:lnTo>
                        <a:lnTo>
                          <a:pt x="182" y="1476"/>
                        </a:lnTo>
                        <a:lnTo>
                          <a:pt x="210" y="1512"/>
                        </a:lnTo>
                        <a:lnTo>
                          <a:pt x="240" y="1546"/>
                        </a:lnTo>
                        <a:lnTo>
                          <a:pt x="270" y="1578"/>
                        </a:lnTo>
                        <a:lnTo>
                          <a:pt x="302" y="1608"/>
                        </a:lnTo>
                        <a:lnTo>
                          <a:pt x="336" y="1638"/>
                        </a:lnTo>
                        <a:lnTo>
                          <a:pt x="370" y="1664"/>
                        </a:lnTo>
                        <a:lnTo>
                          <a:pt x="406" y="1690"/>
                        </a:lnTo>
                        <a:lnTo>
                          <a:pt x="444" y="1714"/>
                        </a:lnTo>
                        <a:lnTo>
                          <a:pt x="482" y="1736"/>
                        </a:lnTo>
                        <a:lnTo>
                          <a:pt x="522" y="1756"/>
                        </a:lnTo>
                        <a:lnTo>
                          <a:pt x="564" y="1776"/>
                        </a:lnTo>
                        <a:lnTo>
                          <a:pt x="606" y="1792"/>
                        </a:lnTo>
                        <a:lnTo>
                          <a:pt x="648" y="1806"/>
                        </a:lnTo>
                        <a:lnTo>
                          <a:pt x="692" y="1818"/>
                        </a:lnTo>
                        <a:lnTo>
                          <a:pt x="736" y="1830"/>
                        </a:lnTo>
                        <a:lnTo>
                          <a:pt x="782" y="1838"/>
                        </a:lnTo>
                        <a:lnTo>
                          <a:pt x="828" y="1844"/>
                        </a:lnTo>
                        <a:lnTo>
                          <a:pt x="876" y="1846"/>
                        </a:lnTo>
                        <a:lnTo>
                          <a:pt x="924" y="1848"/>
                        </a:lnTo>
                        <a:lnTo>
                          <a:pt x="924" y="1848"/>
                        </a:lnTo>
                        <a:lnTo>
                          <a:pt x="960" y="1848"/>
                        </a:lnTo>
                      </a:path>
                    </a:pathLst>
                  </a:custGeom>
                  <a:noFill/>
                  <a:ln w="1270">
                    <a:solidFill>
                      <a:srgbClr val="00B0F0"/>
                    </a:solid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defTabSz="1023658" eaLnBrk="1" fontAlgn="ctr" latinLnBrk="0" hangingPunct="1">
                      <a:lnSpc>
                        <a:spcPct val="100000"/>
                      </a:lnSpc>
                      <a:spcBef>
                        <a:spcPct val="0"/>
                      </a:spcBef>
                      <a:spcAft>
                        <a:spcPct val="0"/>
                      </a:spcAft>
                      <a:buClrTx/>
                      <a:buSzTx/>
                      <a:buFontTx/>
                      <a:buNone/>
                      <a:tabLst/>
                      <a:defRPr/>
                    </a:pPr>
                    <a:endParaRPr kumimoji="0" lang="en-US" altLang="zh-CN" sz="1200" b="0" i="0" u="none" strike="noStrike" kern="0" cap="none" spc="0" normalizeH="0" noProof="0" dirty="0" smtClean="0">
                      <a:ln>
                        <a:noFill/>
                      </a:ln>
                      <a:solidFill>
                        <a:srgbClr val="C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7" name="Freeform 8"/>
                  <p:cNvSpPr>
                    <a:spLocks/>
                  </p:cNvSpPr>
                  <p:nvPr/>
                </p:nvSpPr>
                <p:spPr bwMode="auto">
                  <a:xfrm>
                    <a:off x="14781440" y="5036231"/>
                    <a:ext cx="666750" cy="739775"/>
                  </a:xfrm>
                  <a:custGeom>
                    <a:avLst/>
                    <a:gdLst/>
                    <a:ahLst/>
                    <a:cxnLst>
                      <a:cxn ang="0">
                        <a:pos x="420" y="0"/>
                      </a:cxn>
                      <a:cxn ang="0">
                        <a:pos x="420" y="0"/>
                      </a:cxn>
                      <a:cxn ang="0">
                        <a:pos x="402" y="40"/>
                      </a:cxn>
                      <a:cxn ang="0">
                        <a:pos x="382" y="82"/>
                      </a:cxn>
                      <a:cxn ang="0">
                        <a:pos x="360" y="122"/>
                      </a:cxn>
                      <a:cxn ang="0">
                        <a:pos x="334" y="160"/>
                      </a:cxn>
                      <a:cxn ang="0">
                        <a:pos x="308" y="198"/>
                      </a:cxn>
                      <a:cxn ang="0">
                        <a:pos x="280" y="236"/>
                      </a:cxn>
                      <a:cxn ang="0">
                        <a:pos x="250" y="270"/>
                      </a:cxn>
                      <a:cxn ang="0">
                        <a:pos x="216" y="306"/>
                      </a:cxn>
                      <a:cxn ang="0">
                        <a:pos x="216" y="306"/>
                      </a:cxn>
                      <a:cxn ang="0">
                        <a:pos x="192" y="330"/>
                      </a:cxn>
                      <a:cxn ang="0">
                        <a:pos x="166" y="352"/>
                      </a:cxn>
                      <a:cxn ang="0">
                        <a:pos x="140" y="374"/>
                      </a:cxn>
                      <a:cxn ang="0">
                        <a:pos x="112" y="394"/>
                      </a:cxn>
                      <a:cxn ang="0">
                        <a:pos x="86" y="414"/>
                      </a:cxn>
                      <a:cxn ang="0">
                        <a:pos x="58" y="432"/>
                      </a:cxn>
                      <a:cxn ang="0">
                        <a:pos x="30" y="450"/>
                      </a:cxn>
                      <a:cxn ang="0">
                        <a:pos x="0" y="466"/>
                      </a:cxn>
                    </a:cxnLst>
                    <a:rect l="0" t="0" r="r" b="b"/>
                    <a:pathLst>
                      <a:path w="420" h="466">
                        <a:moveTo>
                          <a:pt x="420" y="0"/>
                        </a:moveTo>
                        <a:lnTo>
                          <a:pt x="420" y="0"/>
                        </a:lnTo>
                        <a:lnTo>
                          <a:pt x="402" y="40"/>
                        </a:lnTo>
                        <a:lnTo>
                          <a:pt x="382" y="82"/>
                        </a:lnTo>
                        <a:lnTo>
                          <a:pt x="360" y="122"/>
                        </a:lnTo>
                        <a:lnTo>
                          <a:pt x="334" y="160"/>
                        </a:lnTo>
                        <a:lnTo>
                          <a:pt x="308" y="198"/>
                        </a:lnTo>
                        <a:lnTo>
                          <a:pt x="280" y="236"/>
                        </a:lnTo>
                        <a:lnTo>
                          <a:pt x="250" y="270"/>
                        </a:lnTo>
                        <a:lnTo>
                          <a:pt x="216" y="306"/>
                        </a:lnTo>
                        <a:lnTo>
                          <a:pt x="216" y="306"/>
                        </a:lnTo>
                        <a:lnTo>
                          <a:pt x="192" y="330"/>
                        </a:lnTo>
                        <a:lnTo>
                          <a:pt x="166" y="352"/>
                        </a:lnTo>
                        <a:lnTo>
                          <a:pt x="140" y="374"/>
                        </a:lnTo>
                        <a:lnTo>
                          <a:pt x="112" y="394"/>
                        </a:lnTo>
                        <a:lnTo>
                          <a:pt x="86" y="414"/>
                        </a:lnTo>
                        <a:lnTo>
                          <a:pt x="58" y="432"/>
                        </a:lnTo>
                        <a:lnTo>
                          <a:pt x="30" y="450"/>
                        </a:lnTo>
                        <a:lnTo>
                          <a:pt x="0" y="466"/>
                        </a:lnTo>
                      </a:path>
                    </a:pathLst>
                  </a:custGeom>
                  <a:noFill/>
                  <a:ln w="1270">
                    <a:solidFill>
                      <a:srgbClr val="00B0F0"/>
                    </a:solid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defTabSz="1023658" eaLnBrk="1" fontAlgn="ctr" latinLnBrk="0" hangingPunct="1">
                      <a:lnSpc>
                        <a:spcPct val="100000"/>
                      </a:lnSpc>
                      <a:spcBef>
                        <a:spcPct val="0"/>
                      </a:spcBef>
                      <a:spcAft>
                        <a:spcPct val="0"/>
                      </a:spcAft>
                      <a:buClrTx/>
                      <a:buSzTx/>
                      <a:buFontTx/>
                      <a:buNone/>
                      <a:tabLst/>
                      <a:defRPr/>
                    </a:pPr>
                    <a:endParaRPr kumimoji="0" lang="en-US" altLang="zh-CN" sz="1200" b="0" i="0" u="none" strike="noStrike" kern="0" cap="none" spc="0" normalizeH="0" noProof="0" dirty="0" smtClean="0">
                      <a:ln>
                        <a:noFill/>
                      </a:ln>
                      <a:solidFill>
                        <a:srgbClr val="C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8" name="Freeform 11"/>
                  <p:cNvSpPr>
                    <a:spLocks/>
                  </p:cNvSpPr>
                  <p:nvPr/>
                </p:nvSpPr>
                <p:spPr bwMode="auto">
                  <a:xfrm>
                    <a:off x="13489215" y="3636056"/>
                    <a:ext cx="2292350" cy="2543175"/>
                  </a:xfrm>
                  <a:custGeom>
                    <a:avLst/>
                    <a:gdLst/>
                    <a:ahLst/>
                    <a:cxnLst>
                      <a:cxn ang="0">
                        <a:pos x="0" y="1532"/>
                      </a:cxn>
                      <a:cxn ang="0">
                        <a:pos x="0" y="1532"/>
                      </a:cxn>
                      <a:cxn ang="0">
                        <a:pos x="44" y="1548"/>
                      </a:cxn>
                      <a:cxn ang="0">
                        <a:pos x="90" y="1562"/>
                      </a:cxn>
                      <a:cxn ang="0">
                        <a:pos x="136" y="1574"/>
                      </a:cxn>
                      <a:cxn ang="0">
                        <a:pos x="182" y="1584"/>
                      </a:cxn>
                      <a:cxn ang="0">
                        <a:pos x="230" y="1592"/>
                      </a:cxn>
                      <a:cxn ang="0">
                        <a:pos x="278" y="1596"/>
                      </a:cxn>
                      <a:cxn ang="0">
                        <a:pos x="328" y="1600"/>
                      </a:cxn>
                      <a:cxn ang="0">
                        <a:pos x="378" y="1602"/>
                      </a:cxn>
                      <a:cxn ang="0">
                        <a:pos x="378" y="1602"/>
                      </a:cxn>
                      <a:cxn ang="0">
                        <a:pos x="432" y="1600"/>
                      </a:cxn>
                      <a:cxn ang="0">
                        <a:pos x="486" y="1596"/>
                      </a:cxn>
                      <a:cxn ang="0">
                        <a:pos x="540" y="1588"/>
                      </a:cxn>
                      <a:cxn ang="0">
                        <a:pos x="592" y="1580"/>
                      </a:cxn>
                      <a:cxn ang="0">
                        <a:pos x="644" y="1568"/>
                      </a:cxn>
                      <a:cxn ang="0">
                        <a:pos x="694" y="1554"/>
                      </a:cxn>
                      <a:cxn ang="0">
                        <a:pos x="744" y="1536"/>
                      </a:cxn>
                      <a:cxn ang="0">
                        <a:pos x="792" y="1518"/>
                      </a:cxn>
                      <a:cxn ang="0">
                        <a:pos x="840" y="1496"/>
                      </a:cxn>
                      <a:cxn ang="0">
                        <a:pos x="886" y="1472"/>
                      </a:cxn>
                      <a:cxn ang="0">
                        <a:pos x="930" y="1446"/>
                      </a:cxn>
                      <a:cxn ang="0">
                        <a:pos x="974" y="1418"/>
                      </a:cxn>
                      <a:cxn ang="0">
                        <a:pos x="1016" y="1390"/>
                      </a:cxn>
                      <a:cxn ang="0">
                        <a:pos x="1056" y="1358"/>
                      </a:cxn>
                      <a:cxn ang="0">
                        <a:pos x="1094" y="1324"/>
                      </a:cxn>
                      <a:cxn ang="0">
                        <a:pos x="1132" y="1288"/>
                      </a:cxn>
                      <a:cxn ang="0">
                        <a:pos x="1166" y="1252"/>
                      </a:cxn>
                      <a:cxn ang="0">
                        <a:pos x="1200" y="1212"/>
                      </a:cxn>
                      <a:cxn ang="0">
                        <a:pos x="1232" y="1172"/>
                      </a:cxn>
                      <a:cxn ang="0">
                        <a:pos x="1262" y="1130"/>
                      </a:cxn>
                      <a:cxn ang="0">
                        <a:pos x="1290" y="1088"/>
                      </a:cxn>
                      <a:cxn ang="0">
                        <a:pos x="1316" y="1042"/>
                      </a:cxn>
                      <a:cxn ang="0">
                        <a:pos x="1338" y="996"/>
                      </a:cxn>
                      <a:cxn ang="0">
                        <a:pos x="1360" y="950"/>
                      </a:cxn>
                      <a:cxn ang="0">
                        <a:pos x="1380" y="900"/>
                      </a:cxn>
                      <a:cxn ang="0">
                        <a:pos x="1396" y="852"/>
                      </a:cxn>
                      <a:cxn ang="0">
                        <a:pos x="1410" y="800"/>
                      </a:cxn>
                      <a:cxn ang="0">
                        <a:pos x="1422" y="750"/>
                      </a:cxn>
                      <a:cxn ang="0">
                        <a:pos x="1432" y="696"/>
                      </a:cxn>
                      <a:cxn ang="0">
                        <a:pos x="1438" y="644"/>
                      </a:cxn>
                      <a:cxn ang="0">
                        <a:pos x="1442" y="588"/>
                      </a:cxn>
                      <a:cxn ang="0">
                        <a:pos x="1444" y="534"/>
                      </a:cxn>
                      <a:cxn ang="0">
                        <a:pos x="1444" y="534"/>
                      </a:cxn>
                      <a:cxn ang="0">
                        <a:pos x="1444" y="498"/>
                      </a:cxn>
                      <a:cxn ang="0">
                        <a:pos x="1442" y="462"/>
                      </a:cxn>
                      <a:cxn ang="0">
                        <a:pos x="1438" y="426"/>
                      </a:cxn>
                      <a:cxn ang="0">
                        <a:pos x="1434" y="390"/>
                      </a:cxn>
                      <a:cxn ang="0">
                        <a:pos x="1422" y="320"/>
                      </a:cxn>
                      <a:cxn ang="0">
                        <a:pos x="1406" y="252"/>
                      </a:cxn>
                      <a:cxn ang="0">
                        <a:pos x="1386" y="186"/>
                      </a:cxn>
                      <a:cxn ang="0">
                        <a:pos x="1362" y="122"/>
                      </a:cxn>
                      <a:cxn ang="0">
                        <a:pos x="1332" y="60"/>
                      </a:cxn>
                      <a:cxn ang="0">
                        <a:pos x="1300" y="0"/>
                      </a:cxn>
                    </a:cxnLst>
                    <a:rect l="0" t="0" r="r" b="b"/>
                    <a:pathLst>
                      <a:path w="1444" h="1602">
                        <a:moveTo>
                          <a:pt x="0" y="1532"/>
                        </a:moveTo>
                        <a:lnTo>
                          <a:pt x="0" y="1532"/>
                        </a:lnTo>
                        <a:lnTo>
                          <a:pt x="44" y="1548"/>
                        </a:lnTo>
                        <a:lnTo>
                          <a:pt x="90" y="1562"/>
                        </a:lnTo>
                        <a:lnTo>
                          <a:pt x="136" y="1574"/>
                        </a:lnTo>
                        <a:lnTo>
                          <a:pt x="182" y="1584"/>
                        </a:lnTo>
                        <a:lnTo>
                          <a:pt x="230" y="1592"/>
                        </a:lnTo>
                        <a:lnTo>
                          <a:pt x="278" y="1596"/>
                        </a:lnTo>
                        <a:lnTo>
                          <a:pt x="328" y="1600"/>
                        </a:lnTo>
                        <a:lnTo>
                          <a:pt x="378" y="1602"/>
                        </a:lnTo>
                        <a:lnTo>
                          <a:pt x="378" y="1602"/>
                        </a:lnTo>
                        <a:lnTo>
                          <a:pt x="432" y="1600"/>
                        </a:lnTo>
                        <a:lnTo>
                          <a:pt x="486" y="1596"/>
                        </a:lnTo>
                        <a:lnTo>
                          <a:pt x="540" y="1588"/>
                        </a:lnTo>
                        <a:lnTo>
                          <a:pt x="592" y="1580"/>
                        </a:lnTo>
                        <a:lnTo>
                          <a:pt x="644" y="1568"/>
                        </a:lnTo>
                        <a:lnTo>
                          <a:pt x="694" y="1554"/>
                        </a:lnTo>
                        <a:lnTo>
                          <a:pt x="744" y="1536"/>
                        </a:lnTo>
                        <a:lnTo>
                          <a:pt x="792" y="1518"/>
                        </a:lnTo>
                        <a:lnTo>
                          <a:pt x="840" y="1496"/>
                        </a:lnTo>
                        <a:lnTo>
                          <a:pt x="886" y="1472"/>
                        </a:lnTo>
                        <a:lnTo>
                          <a:pt x="930" y="1446"/>
                        </a:lnTo>
                        <a:lnTo>
                          <a:pt x="974" y="1418"/>
                        </a:lnTo>
                        <a:lnTo>
                          <a:pt x="1016" y="1390"/>
                        </a:lnTo>
                        <a:lnTo>
                          <a:pt x="1056" y="1358"/>
                        </a:lnTo>
                        <a:lnTo>
                          <a:pt x="1094" y="1324"/>
                        </a:lnTo>
                        <a:lnTo>
                          <a:pt x="1132" y="1288"/>
                        </a:lnTo>
                        <a:lnTo>
                          <a:pt x="1166" y="1252"/>
                        </a:lnTo>
                        <a:lnTo>
                          <a:pt x="1200" y="1212"/>
                        </a:lnTo>
                        <a:lnTo>
                          <a:pt x="1232" y="1172"/>
                        </a:lnTo>
                        <a:lnTo>
                          <a:pt x="1262" y="1130"/>
                        </a:lnTo>
                        <a:lnTo>
                          <a:pt x="1290" y="1088"/>
                        </a:lnTo>
                        <a:lnTo>
                          <a:pt x="1316" y="1042"/>
                        </a:lnTo>
                        <a:lnTo>
                          <a:pt x="1338" y="996"/>
                        </a:lnTo>
                        <a:lnTo>
                          <a:pt x="1360" y="950"/>
                        </a:lnTo>
                        <a:lnTo>
                          <a:pt x="1380" y="900"/>
                        </a:lnTo>
                        <a:lnTo>
                          <a:pt x="1396" y="852"/>
                        </a:lnTo>
                        <a:lnTo>
                          <a:pt x="1410" y="800"/>
                        </a:lnTo>
                        <a:lnTo>
                          <a:pt x="1422" y="750"/>
                        </a:lnTo>
                        <a:lnTo>
                          <a:pt x="1432" y="696"/>
                        </a:lnTo>
                        <a:lnTo>
                          <a:pt x="1438" y="644"/>
                        </a:lnTo>
                        <a:lnTo>
                          <a:pt x="1442" y="588"/>
                        </a:lnTo>
                        <a:lnTo>
                          <a:pt x="1444" y="534"/>
                        </a:lnTo>
                        <a:lnTo>
                          <a:pt x="1444" y="534"/>
                        </a:lnTo>
                        <a:lnTo>
                          <a:pt x="1444" y="498"/>
                        </a:lnTo>
                        <a:lnTo>
                          <a:pt x="1442" y="462"/>
                        </a:lnTo>
                        <a:lnTo>
                          <a:pt x="1438" y="426"/>
                        </a:lnTo>
                        <a:lnTo>
                          <a:pt x="1434" y="390"/>
                        </a:lnTo>
                        <a:lnTo>
                          <a:pt x="1422" y="320"/>
                        </a:lnTo>
                        <a:lnTo>
                          <a:pt x="1406" y="252"/>
                        </a:lnTo>
                        <a:lnTo>
                          <a:pt x="1386" y="186"/>
                        </a:lnTo>
                        <a:lnTo>
                          <a:pt x="1362" y="122"/>
                        </a:lnTo>
                        <a:lnTo>
                          <a:pt x="1332" y="60"/>
                        </a:lnTo>
                        <a:lnTo>
                          <a:pt x="1300" y="0"/>
                        </a:lnTo>
                      </a:path>
                    </a:pathLst>
                  </a:custGeom>
                  <a:noFill/>
                  <a:ln w="1270">
                    <a:solidFill>
                      <a:srgbClr val="00B0F0"/>
                    </a:solid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defTabSz="1023658" eaLnBrk="1" fontAlgn="ctr" latinLnBrk="0" hangingPunct="1">
                      <a:lnSpc>
                        <a:spcPct val="100000"/>
                      </a:lnSpc>
                      <a:spcBef>
                        <a:spcPct val="0"/>
                      </a:spcBef>
                      <a:spcAft>
                        <a:spcPct val="0"/>
                      </a:spcAft>
                      <a:buClrTx/>
                      <a:buSzTx/>
                      <a:buFontTx/>
                      <a:buNone/>
                      <a:tabLst/>
                      <a:defRPr/>
                    </a:pPr>
                    <a:endParaRPr kumimoji="0" lang="en-US" altLang="zh-CN" sz="1200" b="0" i="0" u="none" strike="noStrike" kern="0" cap="none" spc="0" normalizeH="0" noProof="0" dirty="0" smtClean="0">
                      <a:ln>
                        <a:noFill/>
                      </a:ln>
                      <a:solidFill>
                        <a:srgbClr val="C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sp>
            <p:nvSpPr>
              <p:cNvPr id="152" name="矩形 151"/>
              <p:cNvSpPr/>
              <p:nvPr/>
            </p:nvSpPr>
            <p:spPr>
              <a:xfrm>
                <a:off x="2748411" y="3407966"/>
                <a:ext cx="767186" cy="173249"/>
              </a:xfrm>
              <a:prstGeom prst="rect">
                <a:avLst/>
              </a:prstGeom>
            </p:spPr>
            <p:txBody>
              <a:bodyPr wrap="square">
                <a:noAutofit/>
              </a:bodyPr>
              <a:lstStyle/>
              <a:p>
                <a:pPr lvl="0" algn="ctr" defTabSz="1022627" fontAlgn="ctr">
                  <a:spcBef>
                    <a:spcPct val="0"/>
                  </a:spcBef>
                  <a:spcAft>
                    <a:spcPct val="0"/>
                  </a:spcAft>
                </a:pPr>
                <a:r>
                  <a:rPr lang="en-US" b="1" dirty="0" smtClean="0">
                    <a:solidFill>
                      <a:srgbClr val="000000"/>
                    </a:solidFill>
                    <a:latin typeface="Huawei Sans" panose="020C0503030203020204" pitchFamily="34" charset="0"/>
                  </a:rPr>
                  <a:t>Access IP address control</a:t>
                </a:r>
                <a:endParaRPr lang="en-US" altLang="zh-CN" b="1" kern="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sp>
          <p:nvSpPr>
            <p:cNvPr id="145" name="Rectangle 9"/>
            <p:cNvSpPr>
              <a:spLocks noChangeArrowheads="1"/>
            </p:cNvSpPr>
            <p:nvPr/>
          </p:nvSpPr>
          <p:spPr bwMode="auto">
            <a:xfrm>
              <a:off x="889778" y="2463405"/>
              <a:ext cx="376844" cy="182305"/>
            </a:xfrm>
            <a:prstGeom prst="rect">
              <a:avLst/>
            </a:prstGeom>
            <a:noFill/>
            <a:ln w="12700">
              <a:noFill/>
              <a:miter lim="800000"/>
              <a:headEnd/>
              <a:tailEnd/>
            </a:ln>
            <a:effectLst/>
          </p:spPr>
          <p:txBody>
            <a:bodyPr wrap="square" lIns="108878" tIns="54439" rIns="108878" bIns="54439" anchor="ctr">
              <a:noAutofit/>
            </a:bodyPr>
            <a:lstStyle/>
            <a:p>
              <a:pPr marL="0" marR="0" lvl="0" indent="0" defTabSz="907313" eaLnBrk="1" fontAlgn="ctr" latinLnBrk="0" hangingPunct="1">
                <a:lnSpc>
                  <a:spcPct val="90000"/>
                </a:lnSpc>
                <a:spcBef>
                  <a:spcPct val="0"/>
                </a:spcBef>
                <a:spcAft>
                  <a:spcPct val="0"/>
                </a:spcAft>
                <a:buClrTx/>
                <a:buSzTx/>
                <a:buFont typeface="Wingdings" pitchFamily="2" charset="2"/>
                <a:buNone/>
                <a:tabLst/>
                <a:defRPr/>
              </a:pPr>
              <a:endParaRPr kumimoji="0" lang="en-US" altLang="zh-CN" sz="1800" b="1" i="0" u="none" strike="noStrike" kern="0" cap="none" spc="0" normalizeH="0" noProof="0" dirty="0" smtClean="0">
                <a:ln>
                  <a:noFill/>
                </a:ln>
                <a:solidFill>
                  <a:srgbClr val="FF0000"/>
                </a:solidFill>
                <a:effectLst/>
                <a:uLnTx/>
                <a:uFillTx/>
                <a:latin typeface="Huawei Sans" panose="020C0503030203020204" pitchFamily="34" charset="0"/>
                <a:ea typeface="方正兰亭黑简体" panose="02000000000000000000" pitchFamily="2" charset="-122"/>
                <a:cs typeface="Arial Unicode MS" pitchFamily="34" charset="-122"/>
                <a:sym typeface="Huawei Sans" panose="020C0503030203020204" pitchFamily="34" charset="0"/>
              </a:endParaRPr>
            </a:p>
          </p:txBody>
        </p:sp>
        <p:cxnSp>
          <p:nvCxnSpPr>
            <p:cNvPr id="148" name="直接连接符 147"/>
            <p:cNvCxnSpPr/>
            <p:nvPr/>
          </p:nvCxnSpPr>
          <p:spPr bwMode="auto">
            <a:xfrm>
              <a:off x="3600611" y="1521275"/>
              <a:ext cx="270030" cy="360040"/>
            </a:xfrm>
            <a:prstGeom prst="line">
              <a:avLst/>
            </a:prstGeom>
            <a:solidFill>
              <a:srgbClr val="FFFFFF">
                <a:alpha val="66000"/>
              </a:srgbClr>
            </a:solidFill>
            <a:ln w="9525" cap="flat" cmpd="sng" algn="ctr">
              <a:solidFill>
                <a:srgbClr val="0070C0"/>
              </a:solidFill>
              <a:prstDash val="solid"/>
              <a:round/>
              <a:headEnd type="none" w="med" len="med"/>
              <a:tailEnd type="none" w="med" len="med"/>
            </a:ln>
            <a:effectLst/>
          </p:spPr>
        </p:cxnSp>
        <p:cxnSp>
          <p:nvCxnSpPr>
            <p:cNvPr id="149" name="直接连接符 148"/>
            <p:cNvCxnSpPr/>
            <p:nvPr/>
          </p:nvCxnSpPr>
          <p:spPr bwMode="auto">
            <a:xfrm>
              <a:off x="3015546" y="2331365"/>
              <a:ext cx="540060" cy="0"/>
            </a:xfrm>
            <a:prstGeom prst="line">
              <a:avLst/>
            </a:prstGeom>
            <a:solidFill>
              <a:srgbClr val="FFFFFF">
                <a:alpha val="66000"/>
              </a:srgbClr>
            </a:solidFill>
            <a:ln w="9525" cap="flat" cmpd="sng" algn="ctr">
              <a:solidFill>
                <a:srgbClr val="0070C0"/>
              </a:solidFill>
              <a:prstDash val="solid"/>
              <a:round/>
              <a:headEnd type="none" w="med" len="med"/>
              <a:tailEnd type="none" w="med" len="med"/>
            </a:ln>
            <a:effectLst/>
          </p:spPr>
        </p:cxnSp>
        <p:cxnSp>
          <p:nvCxnSpPr>
            <p:cNvPr id="150" name="直接连接符 149"/>
            <p:cNvCxnSpPr/>
            <p:nvPr/>
          </p:nvCxnSpPr>
          <p:spPr bwMode="auto">
            <a:xfrm flipV="1">
              <a:off x="2610501" y="1521275"/>
              <a:ext cx="315035" cy="360040"/>
            </a:xfrm>
            <a:prstGeom prst="line">
              <a:avLst/>
            </a:prstGeom>
            <a:solidFill>
              <a:srgbClr val="FFFFFF">
                <a:alpha val="66000"/>
              </a:srgbClr>
            </a:solidFill>
            <a:ln w="9525" cap="flat" cmpd="sng" algn="ctr">
              <a:solidFill>
                <a:srgbClr val="0070C0"/>
              </a:solidFill>
              <a:prstDash val="solid"/>
              <a:round/>
              <a:headEnd type="none" w="med" len="med"/>
              <a:tailEnd type="none" w="med" len="med"/>
            </a:ln>
            <a:effectLst/>
          </p:spPr>
        </p:cxnSp>
      </p:grpSp>
      <p:sp>
        <p:nvSpPr>
          <p:cNvPr id="183" name="矩形 182"/>
          <p:cNvSpPr/>
          <p:nvPr/>
        </p:nvSpPr>
        <p:spPr>
          <a:xfrm>
            <a:off x="4719186" y="3948222"/>
            <a:ext cx="2706103" cy="369285"/>
          </a:xfrm>
          <a:prstGeom prst="rect">
            <a:avLst/>
          </a:prstGeom>
        </p:spPr>
        <p:txBody>
          <a:bodyPr wrap="square" lIns="91397" tIns="45697" rIns="91397" bIns="45697">
            <a:noAutofit/>
          </a:bodyPr>
          <a:lstStyle/>
          <a:p>
            <a:pPr lvl="0" algn="ctr" defTabSz="1022627" fontAlgn="ctr">
              <a:spcBef>
                <a:spcPct val="0"/>
              </a:spcBef>
              <a:spcAft>
                <a:spcPct val="0"/>
              </a:spcAft>
            </a:pPr>
            <a:r>
              <a:rPr lang="en-US" b="1" dirty="0" smtClean="0">
                <a:solidFill>
                  <a:srgbClr val="C00000"/>
                </a:solidFill>
                <a:latin typeface="Huawei Sans" panose="020C0503030203020204" pitchFamily="34" charset="0"/>
              </a:rPr>
              <a:t>Ensur</a:t>
            </a:r>
            <a:r>
              <a:rPr lang="en-US" altLang="zh-CN" b="1" dirty="0" smtClean="0">
                <a:solidFill>
                  <a:srgbClr val="C00000"/>
                </a:solidFill>
                <a:latin typeface="Huawei Sans" panose="020C0503030203020204" pitchFamily="34" charset="0"/>
              </a:rPr>
              <a:t>ing</a:t>
            </a:r>
            <a:r>
              <a:rPr lang="en-US" b="1" dirty="0" smtClean="0">
                <a:solidFill>
                  <a:srgbClr val="C00000"/>
                </a:solidFill>
                <a:latin typeface="Huawei Sans" panose="020C0503030203020204" pitchFamily="34" charset="0"/>
              </a:rPr>
              <a:t> system security</a:t>
            </a:r>
            <a:endParaRPr kumimoji="0" lang="en-US" altLang="zh-CN" b="1" i="0" u="none" strike="noStrike" kern="0" cap="none" spc="0" normalizeH="0" noProof="0" dirty="0" smtClean="0">
              <a:ln>
                <a:noFill/>
              </a:ln>
              <a:solidFill>
                <a:srgbClr val="C00000"/>
              </a:solidFill>
              <a:effectLst/>
              <a:uLnTx/>
              <a:uFillTx/>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184" name="矩形 183"/>
          <p:cNvSpPr/>
          <p:nvPr/>
        </p:nvSpPr>
        <p:spPr>
          <a:xfrm>
            <a:off x="6752476" y="1165637"/>
            <a:ext cx="4627259" cy="1938992"/>
          </a:xfrm>
          <a:prstGeom prst="rect">
            <a:avLst/>
          </a:prstGeom>
        </p:spPr>
        <p:txBody>
          <a:bodyPr wrap="square">
            <a:noAutofit/>
          </a:bodyPr>
          <a:lstStyle/>
          <a:p>
            <a:pPr marL="742990" lvl="1" indent="-285750" fontAlgn="ctr">
              <a:lnSpc>
                <a:spcPct val="150000"/>
              </a:lnSpc>
              <a:buFont typeface="Arial" panose="020B0604020202020204" pitchFamily="34" charset="0"/>
              <a:buChar char="•"/>
            </a:pPr>
            <a:r>
              <a:rPr lang="en-US" sz="1600" dirty="0" smtClean="0">
                <a:latin typeface="Huawei Sans" panose="020C0503030203020204" pitchFamily="34" charset="0"/>
              </a:rPr>
              <a:t>Account policy</a:t>
            </a: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742990" lvl="1" indent="-285750" fontAlgn="ctr">
              <a:lnSpc>
                <a:spcPct val="150000"/>
              </a:lnSpc>
              <a:buFont typeface="Arial" panose="020B0604020202020204" pitchFamily="34" charset="0"/>
              <a:buChar char="•"/>
            </a:pPr>
            <a:r>
              <a:rPr lang="en-US" sz="1600" dirty="0" smtClean="0">
                <a:latin typeface="Huawei Sans" panose="020C0503030203020204" pitchFamily="34" charset="0"/>
              </a:rPr>
              <a:t>Login policy</a:t>
            </a: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742990" lvl="1" indent="-285750" fontAlgn="ctr">
              <a:lnSpc>
                <a:spcPct val="150000"/>
              </a:lnSpc>
              <a:buFont typeface="Arial" panose="020B0604020202020204" pitchFamily="34" charset="0"/>
              <a:buChar char="•"/>
            </a:pPr>
            <a:r>
              <a:rPr lang="en-US" sz="1600" dirty="0" smtClean="0">
                <a:latin typeface="Huawei Sans" panose="020C0503030203020204" pitchFamily="34" charset="0"/>
              </a:rPr>
              <a:t>Access control</a:t>
            </a: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742990" lvl="1" indent="-285750" fontAlgn="ctr">
              <a:lnSpc>
                <a:spcPct val="150000"/>
              </a:lnSpc>
              <a:buFont typeface="Arial" panose="020B0604020202020204" pitchFamily="34" charset="0"/>
              <a:buChar char="•"/>
            </a:pPr>
            <a:r>
              <a:rPr lang="en-US" sz="1600" dirty="0">
                <a:latin typeface="Huawei Sans" panose="020C0503030203020204" pitchFamily="34" charset="0"/>
              </a:rPr>
              <a:t>A</a:t>
            </a:r>
            <a:r>
              <a:rPr lang="en-US" sz="1600" dirty="0" smtClean="0">
                <a:latin typeface="Huawei Sans" panose="020C0503030203020204" pitchFamily="34" charset="0"/>
              </a:rPr>
              <a:t>ccount audit</a:t>
            </a: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lvl="1" fontAlgn="ctr">
              <a:lnSpc>
                <a:spcPct val="150000"/>
              </a:lnSpc>
            </a:pP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5" name="矩形 184"/>
          <p:cNvSpPr/>
          <p:nvPr/>
        </p:nvSpPr>
        <p:spPr>
          <a:xfrm>
            <a:off x="8549736" y="3949497"/>
            <a:ext cx="3642264" cy="1846659"/>
          </a:xfrm>
          <a:prstGeom prst="rect">
            <a:avLst/>
          </a:prstGeom>
        </p:spPr>
        <p:txBody>
          <a:bodyPr wrap="square">
            <a:noAutofit/>
          </a:bodyPr>
          <a:lstStyle/>
          <a:p>
            <a:pPr lvl="1" fontAlgn="ctr"/>
            <a:endPar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742990" lvl="1" indent="-285750" fontAlgn="ctr">
              <a:lnSpc>
                <a:spcPct val="150000"/>
              </a:lnSpc>
              <a:buFont typeface="Arial" panose="020B0604020202020204" pitchFamily="34" charset="0"/>
              <a:buChar char="•"/>
            </a:pPr>
            <a:r>
              <a:rPr lang="en-US" sz="1600" dirty="0" smtClean="0">
                <a:latin typeface="Huawei Sans" panose="020C0503030203020204" pitchFamily="34" charset="0"/>
              </a:rPr>
              <a:t>IP address or address segment list</a:t>
            </a: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742990" lvl="1" indent="-285750" fontAlgn="ctr">
              <a:lnSpc>
                <a:spcPct val="150000"/>
              </a:lnSpc>
              <a:buFont typeface="Arial" panose="020B0604020202020204" pitchFamily="34" charset="0"/>
              <a:buChar char="•"/>
            </a:pPr>
            <a:r>
              <a:rPr lang="en-US" sz="1600" dirty="0" smtClean="0">
                <a:latin typeface="Huawei Sans" panose="020C0503030203020204" pitchFamily="34" charset="0"/>
              </a:rPr>
              <a:t>Operation </a:t>
            </a:r>
            <a:r>
              <a:rPr lang="en-US" altLang="zh-CN" sz="1600" dirty="0"/>
              <a:t>permissions </a:t>
            </a:r>
            <a:r>
              <a:rPr lang="en-US" sz="1600" dirty="0" smtClean="0">
                <a:latin typeface="Huawei Sans" panose="020C0503030203020204" pitchFamily="34" charset="0"/>
              </a:rPr>
              <a:t>held by super administrator</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7" name="矩形 186"/>
          <p:cNvSpPr/>
          <p:nvPr/>
        </p:nvSpPr>
        <p:spPr>
          <a:xfrm>
            <a:off x="257521" y="4468154"/>
            <a:ext cx="3060992" cy="1077218"/>
          </a:xfrm>
          <a:prstGeom prst="rect">
            <a:avLst/>
          </a:prstGeom>
        </p:spPr>
        <p:txBody>
          <a:bodyPr wrap="square">
            <a:noAutofit/>
          </a:bodyPr>
          <a:lstStyle/>
          <a:p>
            <a:pPr marL="742990" lvl="1" indent="-285750" fontAlgn="ctr">
              <a:lnSpc>
                <a:spcPct val="150000"/>
              </a:lnSpc>
              <a:buFont typeface="Arial" panose="020B0604020202020204" pitchFamily="34" charset="0"/>
              <a:buChar char="•"/>
            </a:pPr>
            <a:r>
              <a:rPr lang="en-US" sz="1600" dirty="0" smtClean="0">
                <a:latin typeface="Huawei Sans" panose="020C0503030203020204" pitchFamily="34" charset="0"/>
              </a:rPr>
              <a:t>Administrator--role</a:t>
            </a: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742990" lvl="1" indent="-285750" fontAlgn="ctr">
              <a:lnSpc>
                <a:spcPct val="150000"/>
              </a:lnSpc>
              <a:buFont typeface="Arial" panose="020B0604020202020204" pitchFamily="34" charset="0"/>
              <a:buChar char="•"/>
            </a:pPr>
            <a:r>
              <a:rPr lang="en-US" sz="1600" dirty="0" smtClean="0">
                <a:latin typeface="Huawei Sans" panose="020C0503030203020204" pitchFamily="34" charset="0"/>
              </a:rPr>
              <a:t>Role--operation permissions</a:t>
            </a: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lvl="1" fontAlgn="ct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3630845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Storage System User Management</a:t>
            </a:r>
            <a:endParaRPr lang="en-US" altLang="zh-CN" dirty="0">
              <a:latin typeface="Huawei Sans" panose="020C0503030203020204" pitchFamily="34" charset="0"/>
              <a:sym typeface="Huawei Sans" panose="020C0503030203020204" pitchFamily="34" charset="0"/>
            </a:endParaRPr>
          </a:p>
        </p:txBody>
      </p:sp>
      <p:sp>
        <p:nvSpPr>
          <p:cNvPr id="4" name="文本占位符 3"/>
          <p:cNvSpPr>
            <a:spLocks noGrp="1"/>
          </p:cNvSpPr>
          <p:nvPr>
            <p:ph type="body" sz="quarter" idx="10"/>
          </p:nvPr>
        </p:nvSpPr>
        <p:spPr/>
        <p:txBody>
          <a:bodyPr/>
          <a:lstStyle/>
          <a:p>
            <a:pPr algn="l"/>
            <a:r>
              <a:rPr lang="en-US" altLang="zh-CN" sz="1600" dirty="0"/>
              <a:t>To prevent errors from compromising storage </a:t>
            </a:r>
            <a:r>
              <a:rPr lang="en-US" altLang="zh-CN" sz="1600" dirty="0" smtClean="0"/>
              <a:t>system </a:t>
            </a:r>
            <a:r>
              <a:rPr lang="en-US" altLang="zh-CN" sz="1600" dirty="0"/>
              <a:t>stability and service data security, the storage system defines user levels and roles to determine user </a:t>
            </a:r>
            <a:r>
              <a:rPr lang="en-US" altLang="zh-CN" sz="1600" dirty="0" smtClean="0"/>
              <a:t>permissions.</a:t>
            </a:r>
            <a:endParaRPr lang="en-US" altLang="zh-CN" sz="1600" dirty="0">
              <a:sym typeface="Huawei Sans" panose="020C0503030203020204" pitchFamily="34" charset="0"/>
            </a:endParaRPr>
          </a:p>
          <a:p>
            <a:endParaRPr lang="zh-CN" altLang="en-US" sz="1600" dirty="0"/>
          </a:p>
        </p:txBody>
      </p:sp>
      <p:grpSp>
        <p:nvGrpSpPr>
          <p:cNvPr id="99" name="组合 98"/>
          <p:cNvGrpSpPr/>
          <p:nvPr/>
        </p:nvGrpSpPr>
        <p:grpSpPr>
          <a:xfrm>
            <a:off x="1847529" y="1975899"/>
            <a:ext cx="8323209" cy="3887606"/>
            <a:chOff x="3207731" y="1730676"/>
            <a:chExt cx="7159267" cy="4701188"/>
          </a:xfrm>
        </p:grpSpPr>
        <p:sp>
          <p:nvSpPr>
            <p:cNvPr id="7" name="云形 6"/>
            <p:cNvSpPr/>
            <p:nvPr/>
          </p:nvSpPr>
          <p:spPr bwMode="auto">
            <a:xfrm>
              <a:off x="5581754" y="2024251"/>
              <a:ext cx="2624986" cy="1298069"/>
            </a:xfrm>
            <a:prstGeom prst="cloud">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dirty="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圆角矩形 9"/>
            <p:cNvSpPr/>
            <p:nvPr/>
          </p:nvSpPr>
          <p:spPr>
            <a:xfrm>
              <a:off x="6026503" y="2511862"/>
              <a:ext cx="1786472" cy="65805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5" name="图片 4"/>
            <p:cNvPicPr>
              <a:picLocks noChangeAspect="1"/>
            </p:cNvPicPr>
            <p:nvPr/>
          </p:nvPicPr>
          <p:blipFill>
            <a:blip r:embed="rId3"/>
            <a:stretch>
              <a:fillRect/>
            </a:stretch>
          </p:blipFill>
          <p:spPr>
            <a:xfrm>
              <a:off x="5900866" y="1730676"/>
              <a:ext cx="657225" cy="523875"/>
            </a:xfrm>
            <a:prstGeom prst="rect">
              <a:avLst/>
            </a:prstGeom>
          </p:spPr>
        </p:pic>
        <p:sp>
          <p:nvSpPr>
            <p:cNvPr id="8" name="矩形 7"/>
            <p:cNvSpPr/>
            <p:nvPr/>
          </p:nvSpPr>
          <p:spPr>
            <a:xfrm>
              <a:off x="5959196" y="2169558"/>
              <a:ext cx="2282987" cy="265146"/>
            </a:xfrm>
            <a:prstGeom prst="rect">
              <a:avLst/>
            </a:prstGeom>
          </p:spPr>
          <p:txBody>
            <a:bodyPr wrap="square">
              <a:noAutofit/>
            </a:bodyPr>
            <a:lstStyle/>
            <a:p>
              <a:pPr fontAlgn="ctr"/>
              <a:r>
                <a:rPr lang="en-US" sz="1200" b="1" dirty="0" smtClean="0">
                  <a:latin typeface="Huawei Sans" panose="020C0503030203020204" pitchFamily="34" charset="0"/>
                </a:rPr>
                <a:t>Level:</a:t>
              </a:r>
              <a:r>
                <a:rPr lang="en-US" sz="1200" dirty="0" smtClean="0">
                  <a:latin typeface="Huawei Sans" panose="020C0503030203020204" pitchFamily="34" charset="0"/>
                </a:rPr>
                <a:t> super administrator</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矩形 8"/>
            <p:cNvSpPr/>
            <p:nvPr/>
          </p:nvSpPr>
          <p:spPr>
            <a:xfrm>
              <a:off x="5981776" y="2472483"/>
              <a:ext cx="2154595" cy="265146"/>
            </a:xfrm>
            <a:prstGeom prst="rect">
              <a:avLst/>
            </a:prstGeom>
          </p:spPr>
          <p:txBody>
            <a:bodyPr wrap="square">
              <a:noAutofit/>
            </a:bodyPr>
            <a:lstStyle/>
            <a:p>
              <a:pPr fontAlgn="ctr"/>
              <a:r>
                <a:rPr lang="en-US" sz="1200" b="1" dirty="0" smtClean="0">
                  <a:latin typeface="Huawei Sans" panose="020C0503030203020204" pitchFamily="34" charset="0"/>
                </a:rPr>
                <a:t>Role:</a:t>
              </a:r>
              <a:r>
                <a:rPr lang="en-US" sz="1200" dirty="0" smtClean="0">
                  <a:latin typeface="Huawei Sans" panose="020C0503030203020204" pitchFamily="34" charset="0"/>
                </a:rPr>
                <a:t> super administrator</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圆角矩形 10"/>
            <p:cNvSpPr/>
            <p:nvPr/>
          </p:nvSpPr>
          <p:spPr>
            <a:xfrm>
              <a:off x="6192883" y="2729407"/>
              <a:ext cx="1528691" cy="3343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矩形 11"/>
            <p:cNvSpPr/>
            <p:nvPr/>
          </p:nvSpPr>
          <p:spPr>
            <a:xfrm>
              <a:off x="6106192" y="2674458"/>
              <a:ext cx="1694671" cy="265146"/>
            </a:xfrm>
            <a:prstGeom prst="rect">
              <a:avLst/>
            </a:prstGeom>
          </p:spPr>
          <p:txBody>
            <a:bodyPr wrap="square">
              <a:noAutofit/>
            </a:bodyPr>
            <a:lstStyle/>
            <a:p>
              <a:pPr algn="ctr" fontAlgn="ctr"/>
              <a:r>
                <a:rPr lang="en-US" sz="1000" b="1" dirty="0" smtClean="0">
                  <a:latin typeface="Huawei Sans" panose="020C0503030203020204" pitchFamily="34" charset="0"/>
                </a:rPr>
                <a:t>All functional modules of the system</a:t>
              </a:r>
              <a:endParaRPr lang="en-US" altLang="zh-CN" sz="1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云形 12"/>
            <p:cNvSpPr/>
            <p:nvPr/>
          </p:nvSpPr>
          <p:spPr bwMode="auto">
            <a:xfrm>
              <a:off x="4368275" y="4793866"/>
              <a:ext cx="2624986" cy="1298069"/>
            </a:xfrm>
            <a:prstGeom prst="cloud">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dirty="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圆角矩形 13"/>
            <p:cNvSpPr/>
            <p:nvPr/>
          </p:nvSpPr>
          <p:spPr>
            <a:xfrm>
              <a:off x="4813024" y="5281477"/>
              <a:ext cx="1738277" cy="65805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矩形 15"/>
            <p:cNvSpPr/>
            <p:nvPr/>
          </p:nvSpPr>
          <p:spPr>
            <a:xfrm>
              <a:off x="4857809" y="4963708"/>
              <a:ext cx="1817778" cy="265146"/>
            </a:xfrm>
            <a:prstGeom prst="rect">
              <a:avLst/>
            </a:prstGeom>
          </p:spPr>
          <p:txBody>
            <a:bodyPr wrap="square">
              <a:noAutofit/>
            </a:bodyPr>
            <a:lstStyle/>
            <a:p>
              <a:pPr fontAlgn="ctr"/>
              <a:r>
                <a:rPr lang="en-US" sz="1200" b="1" dirty="0" smtClean="0">
                  <a:latin typeface="Huawei Sans" panose="020C0503030203020204" pitchFamily="34" charset="0"/>
                </a:rPr>
                <a:t>Level:</a:t>
              </a:r>
              <a:r>
                <a:rPr lang="en-US" sz="1200" dirty="0" smtClean="0">
                  <a:latin typeface="Huawei Sans" panose="020C0503030203020204" pitchFamily="34" charset="0"/>
                </a:rPr>
                <a:t> administrator</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矩形 16"/>
            <p:cNvSpPr/>
            <p:nvPr/>
          </p:nvSpPr>
          <p:spPr>
            <a:xfrm>
              <a:off x="4871777" y="5266439"/>
              <a:ext cx="1711813" cy="265146"/>
            </a:xfrm>
            <a:prstGeom prst="rect">
              <a:avLst/>
            </a:prstGeom>
          </p:spPr>
          <p:txBody>
            <a:bodyPr wrap="square">
              <a:noAutofit/>
            </a:bodyPr>
            <a:lstStyle/>
            <a:p>
              <a:pPr fontAlgn="ctr"/>
              <a:r>
                <a:rPr lang="en-US" sz="1200" b="1" dirty="0" smtClean="0">
                  <a:latin typeface="Huawei Sans" panose="020C0503030203020204" pitchFamily="34" charset="0"/>
                </a:rPr>
                <a:t>Role:</a:t>
              </a:r>
              <a:r>
                <a:rPr lang="en-US" sz="1200" dirty="0" smtClean="0">
                  <a:latin typeface="Huawei Sans" panose="020C0503030203020204" pitchFamily="34" charset="0"/>
                </a:rPr>
                <a:t> built-in role B</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圆角矩形 17"/>
            <p:cNvSpPr/>
            <p:nvPr/>
          </p:nvSpPr>
          <p:spPr>
            <a:xfrm>
              <a:off x="4885986" y="5523055"/>
              <a:ext cx="570955" cy="34413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矩形 18"/>
            <p:cNvSpPr/>
            <p:nvPr/>
          </p:nvSpPr>
          <p:spPr>
            <a:xfrm>
              <a:off x="4823028" y="5470413"/>
              <a:ext cx="712897" cy="265146"/>
            </a:xfrm>
            <a:prstGeom prst="rect">
              <a:avLst/>
            </a:prstGeom>
          </p:spPr>
          <p:txBody>
            <a:bodyPr wrap="square">
              <a:noAutofit/>
            </a:bodyPr>
            <a:lstStyle/>
            <a:p>
              <a:pPr algn="ctr" fontAlgn="ctr"/>
              <a:r>
                <a:rPr lang="en-US" sz="1000" b="1" dirty="0" smtClean="0">
                  <a:latin typeface="Huawei Sans" panose="020C0503030203020204" pitchFamily="34" charset="0"/>
                </a:rPr>
                <a:t>Disk domain</a:t>
              </a:r>
              <a:endParaRPr lang="en-US" altLang="zh-CN" sz="100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6" name="图片 5"/>
            <p:cNvPicPr>
              <a:picLocks noChangeAspect="1"/>
            </p:cNvPicPr>
            <p:nvPr/>
          </p:nvPicPr>
          <p:blipFill>
            <a:blip r:embed="rId4"/>
            <a:stretch>
              <a:fillRect/>
            </a:stretch>
          </p:blipFill>
          <p:spPr>
            <a:xfrm>
              <a:off x="4669228" y="4399423"/>
              <a:ext cx="628650" cy="542925"/>
            </a:xfrm>
            <a:prstGeom prst="rect">
              <a:avLst/>
            </a:prstGeom>
          </p:spPr>
        </p:pic>
        <p:sp>
          <p:nvSpPr>
            <p:cNvPr id="20" name="圆角矩形 19"/>
            <p:cNvSpPr/>
            <p:nvPr/>
          </p:nvSpPr>
          <p:spPr>
            <a:xfrm>
              <a:off x="5490893" y="5523055"/>
              <a:ext cx="595342" cy="34413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矩形 20"/>
            <p:cNvSpPr/>
            <p:nvPr/>
          </p:nvSpPr>
          <p:spPr>
            <a:xfrm>
              <a:off x="5438423" y="5457223"/>
              <a:ext cx="710490" cy="265146"/>
            </a:xfrm>
            <a:prstGeom prst="rect">
              <a:avLst/>
            </a:prstGeom>
          </p:spPr>
          <p:txBody>
            <a:bodyPr wrap="square">
              <a:noAutofit/>
            </a:bodyPr>
            <a:lstStyle/>
            <a:p>
              <a:pPr algn="ctr" fontAlgn="ctr"/>
              <a:r>
                <a:rPr lang="en-US" sz="1000" b="1" dirty="0" smtClean="0">
                  <a:latin typeface="Huawei Sans" panose="020C0503030203020204" pitchFamily="34" charset="0"/>
                </a:rPr>
                <a:t>Storage pool</a:t>
              </a:r>
              <a:endParaRPr lang="en-US" altLang="zh-CN" sz="1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圆角矩形 21"/>
            <p:cNvSpPr/>
            <p:nvPr/>
          </p:nvSpPr>
          <p:spPr>
            <a:xfrm>
              <a:off x="6138935" y="5523055"/>
              <a:ext cx="362625" cy="34413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矩形 22"/>
            <p:cNvSpPr/>
            <p:nvPr/>
          </p:nvSpPr>
          <p:spPr>
            <a:xfrm>
              <a:off x="6123651" y="5512754"/>
              <a:ext cx="407333" cy="265146"/>
            </a:xfrm>
            <a:prstGeom prst="rect">
              <a:avLst/>
            </a:prstGeom>
          </p:spPr>
          <p:txBody>
            <a:bodyPr wrap="square">
              <a:noAutofit/>
            </a:bodyPr>
            <a:lstStyle/>
            <a:p>
              <a:pPr fontAlgn="ctr"/>
              <a:r>
                <a:rPr lang="en-US" sz="1200" dirty="0" smtClean="0">
                  <a:latin typeface="Huawei Sans" panose="020C0503030203020204" pitchFamily="34" charset="0"/>
                </a:rPr>
                <a: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云形 23"/>
            <p:cNvSpPr/>
            <p:nvPr/>
          </p:nvSpPr>
          <p:spPr bwMode="auto">
            <a:xfrm>
              <a:off x="7742012" y="4793865"/>
              <a:ext cx="2624986" cy="1298069"/>
            </a:xfrm>
            <a:prstGeom prst="cloud">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dirty="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圆角矩形 24"/>
            <p:cNvSpPr/>
            <p:nvPr/>
          </p:nvSpPr>
          <p:spPr>
            <a:xfrm>
              <a:off x="8186761" y="5281476"/>
              <a:ext cx="1738277" cy="65805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矩形 25"/>
            <p:cNvSpPr/>
            <p:nvPr/>
          </p:nvSpPr>
          <p:spPr>
            <a:xfrm>
              <a:off x="8148498" y="4965199"/>
              <a:ext cx="1890216" cy="265146"/>
            </a:xfrm>
            <a:prstGeom prst="rect">
              <a:avLst/>
            </a:prstGeom>
          </p:spPr>
          <p:txBody>
            <a:bodyPr wrap="square">
              <a:noAutofit/>
            </a:bodyPr>
            <a:lstStyle/>
            <a:p>
              <a:pPr fontAlgn="ctr"/>
              <a:r>
                <a:rPr lang="en-US" sz="1200" b="1" dirty="0" smtClean="0">
                  <a:latin typeface="Huawei Sans" panose="020C0503030203020204" pitchFamily="34" charset="0"/>
                </a:rPr>
                <a:t>Level:</a:t>
              </a:r>
              <a:r>
                <a:rPr lang="en-US" sz="1200" dirty="0" smtClean="0">
                  <a:latin typeface="Huawei Sans" panose="020C0503030203020204" pitchFamily="34" charset="0"/>
                </a:rPr>
                <a:t> read-only user</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矩形 26"/>
            <p:cNvSpPr/>
            <p:nvPr/>
          </p:nvSpPr>
          <p:spPr>
            <a:xfrm>
              <a:off x="8148499" y="5266438"/>
              <a:ext cx="2018672" cy="265146"/>
            </a:xfrm>
            <a:prstGeom prst="rect">
              <a:avLst/>
            </a:prstGeom>
          </p:spPr>
          <p:txBody>
            <a:bodyPr wrap="square">
              <a:noAutofit/>
            </a:bodyPr>
            <a:lstStyle/>
            <a:p>
              <a:pPr fontAlgn="ctr"/>
              <a:r>
                <a:rPr lang="en-US" sz="1200" b="1" dirty="0" smtClean="0">
                  <a:latin typeface="Huawei Sans" panose="020C0503030203020204" pitchFamily="34" charset="0"/>
                </a:rPr>
                <a:t>Role:</a:t>
              </a:r>
              <a:r>
                <a:rPr lang="en-US" sz="1200" dirty="0" smtClean="0">
                  <a:latin typeface="Huawei Sans" panose="020C0503030203020204" pitchFamily="34" charset="0"/>
                </a:rPr>
                <a:t> customized role C</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圆角矩形 27"/>
            <p:cNvSpPr/>
            <p:nvPr/>
          </p:nvSpPr>
          <p:spPr>
            <a:xfrm>
              <a:off x="8244194" y="5538408"/>
              <a:ext cx="504248" cy="29162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矩形 28"/>
            <p:cNvSpPr/>
            <p:nvPr/>
          </p:nvSpPr>
          <p:spPr>
            <a:xfrm>
              <a:off x="8252061" y="5547432"/>
              <a:ext cx="525957" cy="273432"/>
            </a:xfrm>
            <a:prstGeom prst="rect">
              <a:avLst/>
            </a:prstGeom>
          </p:spPr>
          <p:txBody>
            <a:bodyPr wrap="square">
              <a:noAutofit/>
            </a:bodyPr>
            <a:lstStyle/>
            <a:p>
              <a:pPr fontAlgn="ctr"/>
              <a:r>
                <a:rPr lang="en-US" sz="1000" b="1" dirty="0" smtClean="0">
                  <a:latin typeface="Huawei Sans" panose="020C0503030203020204" pitchFamily="34" charset="0"/>
                </a:rPr>
                <a:t>LUN</a:t>
              </a:r>
              <a:endParaRPr lang="en-US" altLang="zh-CN" sz="100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30" name="图片 29"/>
            <p:cNvPicPr>
              <a:picLocks noChangeAspect="1"/>
            </p:cNvPicPr>
            <p:nvPr/>
          </p:nvPicPr>
          <p:blipFill>
            <a:blip r:embed="rId4"/>
            <a:stretch>
              <a:fillRect/>
            </a:stretch>
          </p:blipFill>
          <p:spPr>
            <a:xfrm>
              <a:off x="8047955" y="4407483"/>
              <a:ext cx="628650" cy="542925"/>
            </a:xfrm>
            <a:prstGeom prst="rect">
              <a:avLst/>
            </a:prstGeom>
          </p:spPr>
        </p:pic>
        <p:sp>
          <p:nvSpPr>
            <p:cNvPr id="31" name="圆角矩形 30"/>
            <p:cNvSpPr/>
            <p:nvPr/>
          </p:nvSpPr>
          <p:spPr>
            <a:xfrm>
              <a:off x="8816002" y="5538408"/>
              <a:ext cx="504248" cy="29162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矩形 31"/>
            <p:cNvSpPr/>
            <p:nvPr/>
          </p:nvSpPr>
          <p:spPr>
            <a:xfrm>
              <a:off x="8816397" y="5547158"/>
              <a:ext cx="536906" cy="265146"/>
            </a:xfrm>
            <a:prstGeom prst="rect">
              <a:avLst/>
            </a:prstGeom>
          </p:spPr>
          <p:txBody>
            <a:bodyPr wrap="square">
              <a:noAutofit/>
            </a:bodyPr>
            <a:lstStyle/>
            <a:p>
              <a:pPr fontAlgn="ctr"/>
              <a:r>
                <a:rPr lang="en-US" sz="1000" b="1" dirty="0" smtClean="0">
                  <a:latin typeface="Huawei Sans" panose="020C0503030203020204" pitchFamily="34" charset="0"/>
                </a:rPr>
                <a:t>Host</a:t>
              </a:r>
              <a:endParaRPr lang="en-US" altLang="zh-CN" sz="1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圆角矩形 32"/>
            <p:cNvSpPr/>
            <p:nvPr/>
          </p:nvSpPr>
          <p:spPr>
            <a:xfrm>
              <a:off x="9371048" y="5538408"/>
              <a:ext cx="504248" cy="29162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矩形 33"/>
            <p:cNvSpPr/>
            <p:nvPr/>
          </p:nvSpPr>
          <p:spPr>
            <a:xfrm>
              <a:off x="9332932" y="5541004"/>
              <a:ext cx="407333" cy="265146"/>
            </a:xfrm>
            <a:prstGeom prst="rect">
              <a:avLst/>
            </a:prstGeom>
          </p:spPr>
          <p:txBody>
            <a:bodyPr wrap="square">
              <a:noAutofit/>
            </a:bodyPr>
            <a:lstStyle/>
            <a:p>
              <a:pPr fontAlgn="ctr"/>
              <a:r>
                <a:rPr lang="en-US" sz="1200" dirty="0" smtClean="0">
                  <a:latin typeface="Huawei Sans" panose="020C0503030203020204" pitchFamily="34" charset="0"/>
                </a:rPr>
                <a: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6" name="肘形连接符 35"/>
            <p:cNvCxnSpPr>
              <a:stCxn id="38" idx="2"/>
              <a:endCxn id="30" idx="0"/>
            </p:cNvCxnSpPr>
            <p:nvPr/>
          </p:nvCxnSpPr>
          <p:spPr>
            <a:xfrm rot="16200000" flipH="1">
              <a:off x="7177528" y="3222731"/>
              <a:ext cx="779497" cy="159000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6366162" y="3346269"/>
              <a:ext cx="812223" cy="281718"/>
            </a:xfrm>
            <a:prstGeom prst="rect">
              <a:avLst/>
            </a:prstGeom>
            <a:noFill/>
          </p:spPr>
          <p:txBody>
            <a:bodyPr wrap="square" rtlCol="0">
              <a:noAutofit/>
            </a:bodyPr>
            <a:lstStyle/>
            <a:p>
              <a:pPr fontAlgn="ctr"/>
              <a:r>
                <a:rPr lang="en-US" sz="1200" dirty="0" smtClean="0">
                  <a:latin typeface="Huawei Sans" panose="020C0503030203020204" pitchFamily="34" charset="0"/>
                </a:rPr>
                <a:t>User A</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2" name="肘形连接符 41"/>
            <p:cNvCxnSpPr>
              <a:stCxn id="38" idx="2"/>
              <a:endCxn id="6" idx="0"/>
            </p:cNvCxnSpPr>
            <p:nvPr/>
          </p:nvCxnSpPr>
          <p:spPr>
            <a:xfrm rot="5400000">
              <a:off x="5492195" y="3119345"/>
              <a:ext cx="771437" cy="17887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曲线连接符 65"/>
            <p:cNvCxnSpPr>
              <a:stCxn id="5" idx="1"/>
              <a:endCxn id="11" idx="1"/>
            </p:cNvCxnSpPr>
            <p:nvPr/>
          </p:nvCxnSpPr>
          <p:spPr>
            <a:xfrm rot="10800000" flipH="1" flipV="1">
              <a:off x="5900865" y="1992613"/>
              <a:ext cx="292018" cy="903944"/>
            </a:xfrm>
            <a:prstGeom prst="curvedConnector3">
              <a:avLst>
                <a:gd name="adj1" fmla="val -8121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4203106" y="1984363"/>
              <a:ext cx="1639188" cy="265146"/>
            </a:xfrm>
            <a:prstGeom prst="rect">
              <a:avLst/>
            </a:prstGeom>
          </p:spPr>
          <p:txBody>
            <a:bodyPr wrap="square">
              <a:noAutofit/>
            </a:bodyPr>
            <a:lstStyle/>
            <a:p>
              <a:pPr algn="ctr" fontAlgn="ctr"/>
              <a:r>
                <a:rPr lang="en-US" sz="1200" dirty="0" smtClean="0">
                  <a:latin typeface="Huawei Sans" panose="020C0503030203020204" pitchFamily="34" charset="0"/>
                </a:rPr>
                <a:t>Operation permission</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 name="矩形 74"/>
            <p:cNvSpPr/>
            <p:nvPr/>
          </p:nvSpPr>
          <p:spPr>
            <a:xfrm>
              <a:off x="3207731" y="4731954"/>
              <a:ext cx="1639188" cy="265146"/>
            </a:xfrm>
            <a:prstGeom prst="rect">
              <a:avLst/>
            </a:prstGeom>
          </p:spPr>
          <p:txBody>
            <a:bodyPr wrap="square">
              <a:noAutofit/>
            </a:bodyPr>
            <a:lstStyle/>
            <a:p>
              <a:pPr algn="ctr" fontAlgn="ctr"/>
              <a:r>
                <a:rPr lang="en-US" sz="1200" dirty="0" smtClean="0">
                  <a:latin typeface="Huawei Sans" panose="020C0503030203020204" pitchFamily="34" charset="0"/>
                </a:rPr>
                <a:t>Operation permission</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81" name="曲线连接符 80"/>
            <p:cNvCxnSpPr>
              <a:stCxn id="30" idx="1"/>
              <a:endCxn id="28" idx="1"/>
            </p:cNvCxnSpPr>
            <p:nvPr/>
          </p:nvCxnSpPr>
          <p:spPr>
            <a:xfrm rot="10800000" flipH="1" flipV="1">
              <a:off x="8047954" y="4678946"/>
              <a:ext cx="196239" cy="1005274"/>
            </a:xfrm>
            <a:prstGeom prst="curvedConnector3">
              <a:avLst>
                <a:gd name="adj1" fmla="val -11649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6694360" y="4702895"/>
              <a:ext cx="1400116" cy="265146"/>
            </a:xfrm>
            <a:prstGeom prst="rect">
              <a:avLst/>
            </a:prstGeom>
          </p:spPr>
          <p:txBody>
            <a:bodyPr wrap="square">
              <a:noAutofit/>
            </a:bodyPr>
            <a:lstStyle/>
            <a:p>
              <a:pPr algn="ctr" fontAlgn="ctr"/>
              <a:r>
                <a:rPr lang="en-US" sz="1200" dirty="0" smtClean="0">
                  <a:latin typeface="Huawei Sans" panose="020C0503030203020204" pitchFamily="34" charset="0"/>
                </a:rPr>
                <a:t>Access permission</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 name="矩形 85"/>
            <p:cNvSpPr/>
            <p:nvPr/>
          </p:nvSpPr>
          <p:spPr>
            <a:xfrm>
              <a:off x="5386332" y="4085965"/>
              <a:ext cx="2413708" cy="265146"/>
            </a:xfrm>
            <a:prstGeom prst="rect">
              <a:avLst/>
            </a:prstGeom>
          </p:spPr>
          <p:txBody>
            <a:bodyPr wrap="square">
              <a:noAutofit/>
            </a:bodyPr>
            <a:lstStyle/>
            <a:p>
              <a:pPr algn="ctr" fontAlgn="ctr"/>
              <a:r>
                <a:rPr lang="en-US" sz="1200" dirty="0" smtClean="0">
                  <a:latin typeface="Huawei Sans" panose="020C0503030203020204" pitchFamily="34" charset="0"/>
                </a:rPr>
                <a:t>Creating a user and specifying the user level and role</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 name="文本框 86"/>
            <p:cNvSpPr txBox="1"/>
            <p:nvPr/>
          </p:nvSpPr>
          <p:spPr>
            <a:xfrm>
              <a:off x="5276497" y="6150146"/>
              <a:ext cx="812223" cy="281718"/>
            </a:xfrm>
            <a:prstGeom prst="rect">
              <a:avLst/>
            </a:prstGeom>
            <a:noFill/>
          </p:spPr>
          <p:txBody>
            <a:bodyPr wrap="square" rtlCol="0">
              <a:noAutofit/>
            </a:bodyPr>
            <a:lstStyle/>
            <a:p>
              <a:pPr fontAlgn="ctr"/>
              <a:r>
                <a:rPr lang="en-US" sz="1200" dirty="0" smtClean="0">
                  <a:latin typeface="Huawei Sans" panose="020C0503030203020204" pitchFamily="34" charset="0"/>
                </a:rPr>
                <a:t>User B</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 name="文本框 87"/>
            <p:cNvSpPr txBox="1"/>
            <p:nvPr/>
          </p:nvSpPr>
          <p:spPr>
            <a:xfrm>
              <a:off x="8877079" y="6150146"/>
              <a:ext cx="812223" cy="281718"/>
            </a:xfrm>
            <a:prstGeom prst="rect">
              <a:avLst/>
            </a:prstGeom>
            <a:noFill/>
          </p:spPr>
          <p:txBody>
            <a:bodyPr wrap="square" rtlCol="0">
              <a:noAutofit/>
            </a:bodyPr>
            <a:lstStyle/>
            <a:p>
              <a:pPr fontAlgn="ctr"/>
              <a:r>
                <a:rPr lang="en-US" sz="1200" dirty="0" smtClean="0">
                  <a:latin typeface="Huawei Sans" panose="020C0503030203020204" pitchFamily="34" charset="0"/>
                </a:rPr>
                <a:t>User C</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100" name="曲线连接符 99"/>
          <p:cNvCxnSpPr/>
          <p:nvPr/>
        </p:nvCxnSpPr>
        <p:spPr>
          <a:xfrm rot="10800000" flipH="1" flipV="1">
            <a:off x="4128551" y="4781642"/>
            <a:ext cx="172371" cy="933522"/>
          </a:xfrm>
          <a:prstGeom prst="curvedConnector3">
            <a:avLst>
              <a:gd name="adj1" fmla="val -11649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282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Roles and Permissions of a User</a:t>
            </a:r>
            <a:endParaRPr lang="en-US" dirty="0">
              <a:latin typeface="Huawei Sans" panose="020C0503030203020204" pitchFamily="34" charset="0"/>
            </a:endParaRPr>
          </a:p>
        </p:txBody>
      </p:sp>
      <p:grpSp>
        <p:nvGrpSpPr>
          <p:cNvPr id="5" name="组合 4"/>
          <p:cNvGrpSpPr/>
          <p:nvPr/>
        </p:nvGrpSpPr>
        <p:grpSpPr>
          <a:xfrm>
            <a:off x="865882" y="1161742"/>
            <a:ext cx="10594281" cy="5241227"/>
            <a:chOff x="865882" y="1598622"/>
            <a:chExt cx="10774774" cy="5241227"/>
          </a:xfrm>
        </p:grpSpPr>
        <p:sp>
          <p:nvSpPr>
            <p:cNvPr id="63" name="矩形 62"/>
            <p:cNvSpPr/>
            <p:nvPr/>
          </p:nvSpPr>
          <p:spPr>
            <a:xfrm>
              <a:off x="1212500" y="4531525"/>
              <a:ext cx="3195237" cy="2308324"/>
            </a:xfrm>
            <a:prstGeom prst="rect">
              <a:avLst/>
            </a:prstGeom>
          </p:spPr>
          <p:txBody>
            <a:bodyPr wrap="square">
              <a:noAutofit/>
            </a:bodyPr>
            <a:lstStyle/>
            <a:p>
              <a:pPr marL="285750" indent="-285750" fontAlgn="ctr">
                <a:buFont typeface="Arial" panose="020B0604020202020204" pitchFamily="34" charset="0"/>
                <a:buChar char="•"/>
              </a:pPr>
              <a:r>
                <a:rPr lang="en-US" sz="1400" dirty="0" smtClean="0">
                  <a:latin typeface="Huawei Sans" panose="020C0503030203020204" pitchFamily="34" charset="0"/>
                </a:rPr>
                <a:t>Security rule management</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buFont typeface="Arial" panose="020B0604020202020204" pitchFamily="34" charset="0"/>
                <a:buChar char="•"/>
              </a:pPr>
              <a:r>
                <a:rPr lang="en-US" sz="1400" dirty="0" smtClean="0">
                  <a:latin typeface="Huawei Sans" panose="020C0503030203020204" pitchFamily="34" charset="0"/>
                </a:rPr>
                <a:t>Certificate management</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buFont typeface="Arial" panose="020B0604020202020204" pitchFamily="34" charset="0"/>
                <a:buChar char="•"/>
              </a:pPr>
              <a:r>
                <a:rPr lang="en-US" sz="1400" dirty="0" smtClean="0">
                  <a:latin typeface="Huawei Sans" panose="020C0503030203020204" pitchFamily="34" charset="0"/>
                </a:rPr>
                <a:t>KMC management</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buFont typeface="Arial" panose="020B0604020202020204" pitchFamily="34" charset="0"/>
                <a:buChar char="•"/>
              </a:pPr>
              <a:r>
                <a:rPr lang="en-US" sz="1400" dirty="0" smtClean="0">
                  <a:latin typeface="Huawei Sans" panose="020C0503030203020204" pitchFamily="34" charset="0"/>
                </a:rPr>
                <a:t>Antivirus management</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buFont typeface="Arial" panose="020B0604020202020204" pitchFamily="34" charset="0"/>
                <a:buChar char="•"/>
              </a:pPr>
              <a:r>
                <a:rPr lang="en-US" sz="1400" dirty="0" smtClean="0">
                  <a:latin typeface="Huawei Sans" panose="020C0503030203020204" pitchFamily="34" charset="0"/>
                </a:rPr>
                <a:t>Data destruction management</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buFont typeface="Arial" panose="020B0604020202020204" pitchFamily="34" charset="0"/>
                <a:buChar char="•"/>
              </a:pPr>
              <a:r>
                <a:rPr lang="en-US" sz="1400" dirty="0" smtClean="0">
                  <a:latin typeface="Huawei Sans" panose="020C0503030203020204" pitchFamily="34" charset="0"/>
                </a:rPr>
                <a:t>Regulatory clock management</a:t>
              </a:r>
              <a:endParaRPr lang="en-US" sz="1400" dirty="0">
                <a:latin typeface="Huawei Sans" panose="020C0503030203020204" pitchFamily="34" charset="0"/>
              </a:endParaRPr>
            </a:p>
          </p:txBody>
        </p:sp>
        <p:sp>
          <p:nvSpPr>
            <p:cNvPr id="64" name="矩形 63"/>
            <p:cNvSpPr/>
            <p:nvPr/>
          </p:nvSpPr>
          <p:spPr>
            <a:xfrm>
              <a:off x="6144669" y="4863828"/>
              <a:ext cx="3142207" cy="1569660"/>
            </a:xfrm>
            <a:prstGeom prst="rect">
              <a:avLst/>
            </a:prstGeom>
          </p:spPr>
          <p:txBody>
            <a:bodyPr wrap="square">
              <a:noAutofit/>
            </a:bodyPr>
            <a:lstStyle/>
            <a:p>
              <a:pPr marL="285750" indent="-285750" fontAlgn="ctr">
                <a:buFont typeface="Arial" panose="020B0604020202020204" pitchFamily="34" charset="0"/>
                <a:buChar char="•"/>
              </a:pPr>
              <a:r>
                <a:rPr lang="en-US" sz="1400" dirty="0" smtClean="0">
                  <a:latin typeface="Huawei Sans" panose="020C0503030203020204" pitchFamily="34" charset="0"/>
                </a:rPr>
                <a:t>Physical port management</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buFont typeface="Arial" panose="020B0604020202020204" pitchFamily="34" charset="0"/>
                <a:buChar char="•"/>
              </a:pPr>
              <a:r>
                <a:rPr lang="en-US" sz="1400" dirty="0" smtClean="0">
                  <a:latin typeface="Huawei Sans" panose="020C0503030203020204" pitchFamily="34" charset="0"/>
                </a:rPr>
                <a:t>Logical port management</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buFont typeface="Arial" panose="020B0604020202020204" pitchFamily="34" charset="0"/>
                <a:buChar char="•"/>
              </a:pPr>
              <a:r>
                <a:rPr lang="en-US" sz="1400" dirty="0" smtClean="0">
                  <a:latin typeface="Huawei Sans" panose="020C0503030203020204" pitchFamily="34" charset="0"/>
                </a:rPr>
                <a:t>VLAN management</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buFont typeface="Arial" panose="020B0604020202020204" pitchFamily="34" charset="0"/>
                <a:buChar char="•"/>
              </a:pPr>
              <a:r>
                <a:rPr lang="en-US" sz="1400" dirty="0" smtClean="0">
                  <a:latin typeface="Huawei Sans" panose="020C0503030203020204" pitchFamily="34" charset="0"/>
                </a:rPr>
                <a:t>Failover group management</a:t>
              </a:r>
              <a:endParaRPr lang="en-US" sz="1400" dirty="0">
                <a:latin typeface="Huawei Sans" panose="020C0503030203020204" pitchFamily="34" charset="0"/>
              </a:endParaRPr>
            </a:p>
          </p:txBody>
        </p:sp>
        <p:grpSp>
          <p:nvGrpSpPr>
            <p:cNvPr id="4" name="组合 3"/>
            <p:cNvGrpSpPr/>
            <p:nvPr/>
          </p:nvGrpSpPr>
          <p:grpSpPr>
            <a:xfrm>
              <a:off x="865882" y="1598622"/>
              <a:ext cx="10774774" cy="3523377"/>
              <a:chOff x="865882" y="1598622"/>
              <a:chExt cx="10774774" cy="3523377"/>
            </a:xfrm>
          </p:grpSpPr>
          <p:sp>
            <p:nvSpPr>
              <p:cNvPr id="33" name="Oval 4"/>
              <p:cNvSpPr>
                <a:spLocks noChangeArrowheads="1"/>
              </p:cNvSpPr>
              <p:nvPr/>
            </p:nvSpPr>
            <p:spPr bwMode="auto">
              <a:xfrm rot="20799867">
                <a:off x="3751780" y="2175029"/>
                <a:ext cx="3367358" cy="2359264"/>
              </a:xfrm>
              <a:prstGeom prst="ellipse">
                <a:avLst/>
              </a:prstGeom>
              <a:solidFill>
                <a:srgbClr val="00CCFF"/>
              </a:solidFill>
              <a:ln w="76200">
                <a:noFill/>
                <a:round/>
                <a:headEnd/>
                <a:tailEnd/>
              </a:ln>
            </p:spPr>
            <p:txBody>
              <a:bodyPr wrap="square" anchor="ctr">
                <a:noAutofit/>
              </a:bodyPr>
              <a:lstStyle/>
              <a:p>
                <a:pPr defTabSz="914400" fontAlgn="ctr">
                  <a:spcBef>
                    <a:spcPct val="0"/>
                  </a:spcBef>
                  <a:spcAft>
                    <a:spcPct val="0"/>
                  </a:spcAft>
                </a:pPr>
                <a:endParaRPr lang="en-US" altLang="zh-CN" dirty="0">
                  <a:solidFill>
                    <a:srgbClr val="B2B2B2"/>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Oval 6"/>
              <p:cNvSpPr>
                <a:spLocks noChangeArrowheads="1"/>
              </p:cNvSpPr>
              <p:nvPr/>
            </p:nvSpPr>
            <p:spPr bwMode="auto">
              <a:xfrm rot="20799867">
                <a:off x="3605483" y="2288115"/>
                <a:ext cx="4338967" cy="2282572"/>
              </a:xfrm>
              <a:prstGeom prst="ellipse">
                <a:avLst/>
              </a:prstGeom>
              <a:solidFill>
                <a:srgbClr val="FFFFFF"/>
              </a:solidFill>
              <a:ln w="76200">
                <a:noFill/>
                <a:round/>
                <a:headEnd/>
                <a:tailEnd/>
              </a:ln>
            </p:spPr>
            <p:txBody>
              <a:bodyPr wrap="square" anchor="ctr">
                <a:noAutofit/>
              </a:bodyPr>
              <a:lstStyle/>
              <a:p>
                <a:pPr defTabSz="914400" fontAlgn="ctr">
                  <a:defRPr/>
                </a:pPr>
                <a:endParaRPr lang="en-US" altLang="zh-CN" kern="0" dirty="0" smtClean="0">
                  <a:solidFill>
                    <a:srgbClr val="B2B2B2"/>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Oval 8"/>
              <p:cNvSpPr>
                <a:spLocks noChangeArrowheads="1"/>
              </p:cNvSpPr>
              <p:nvPr/>
            </p:nvSpPr>
            <p:spPr bwMode="auto">
              <a:xfrm rot="20799867">
                <a:off x="3594126" y="2249122"/>
                <a:ext cx="4047796" cy="2130487"/>
              </a:xfrm>
              <a:prstGeom prst="ellipse">
                <a:avLst/>
              </a:prstGeom>
              <a:solidFill>
                <a:srgbClr val="6699FF"/>
              </a:solidFill>
              <a:ln w="76200">
                <a:noFill/>
                <a:round/>
                <a:headEnd/>
                <a:tailEnd/>
              </a:ln>
            </p:spPr>
            <p:txBody>
              <a:bodyPr wrap="square" anchor="ctr">
                <a:noAutofit/>
              </a:bodyPr>
              <a:lstStyle/>
              <a:p>
                <a:pPr defTabSz="914400" fontAlgn="ctr">
                  <a:spcBef>
                    <a:spcPct val="0"/>
                  </a:spcBef>
                  <a:spcAft>
                    <a:spcPct val="0"/>
                  </a:spcAft>
                </a:pPr>
                <a:endParaRPr lang="en-US" altLang="zh-CN" dirty="0">
                  <a:solidFill>
                    <a:srgbClr val="B2B2B2"/>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Oval 10"/>
              <p:cNvSpPr>
                <a:spLocks noChangeArrowheads="1"/>
              </p:cNvSpPr>
              <p:nvPr/>
            </p:nvSpPr>
            <p:spPr bwMode="auto">
              <a:xfrm rot="20799867">
                <a:off x="3657819" y="2251721"/>
                <a:ext cx="3959405" cy="2060294"/>
              </a:xfrm>
              <a:prstGeom prst="ellipse">
                <a:avLst/>
              </a:prstGeom>
              <a:solidFill>
                <a:srgbClr val="FFFFFF"/>
              </a:solidFill>
              <a:ln w="76200">
                <a:noFill/>
                <a:round/>
                <a:headEnd/>
                <a:tailEnd/>
              </a:ln>
            </p:spPr>
            <p:txBody>
              <a:bodyPr wrap="square" anchor="ctr">
                <a:noAutofit/>
              </a:bodyPr>
              <a:lstStyle/>
              <a:p>
                <a:pPr defTabSz="914400" fontAlgn="ctr">
                  <a:defRPr/>
                </a:pPr>
                <a:endParaRPr lang="en-US" altLang="zh-CN" kern="0" dirty="0" smtClean="0">
                  <a:solidFill>
                    <a:srgbClr val="B2B2B2"/>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Oval 16"/>
              <p:cNvSpPr>
                <a:spLocks noChangeArrowheads="1"/>
              </p:cNvSpPr>
              <p:nvPr/>
            </p:nvSpPr>
            <p:spPr bwMode="auto">
              <a:xfrm>
                <a:off x="3946391" y="2341412"/>
                <a:ext cx="566743" cy="566743"/>
              </a:xfrm>
              <a:prstGeom prst="ellipse">
                <a:avLst/>
              </a:prstGeom>
              <a:solidFill>
                <a:srgbClr val="FFCC00"/>
              </a:solidFill>
              <a:ln w="9525" algn="ctr">
                <a:noFill/>
                <a:round/>
                <a:headEnd/>
                <a:tailEnd/>
              </a:ln>
            </p:spPr>
            <p:txBody>
              <a:bodyPr wrap="square" anchor="ctr">
                <a:noAutofit/>
              </a:bodyPr>
              <a:lstStyle/>
              <a:p>
                <a:pPr defTabSz="914400" fontAlgn="ctr">
                  <a:spcBef>
                    <a:spcPct val="0"/>
                  </a:spcBef>
                  <a:spcAft>
                    <a:spcPct val="0"/>
                  </a:spcAft>
                </a:pPr>
                <a:endParaRPr lang="en-US" altLang="zh-CN" dirty="0">
                  <a:solidFill>
                    <a:srgbClr val="B2B2B2"/>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Oval 19"/>
              <p:cNvSpPr>
                <a:spLocks noChangeArrowheads="1"/>
              </p:cNvSpPr>
              <p:nvPr/>
            </p:nvSpPr>
            <p:spPr bwMode="auto">
              <a:xfrm>
                <a:off x="4011384" y="2351811"/>
                <a:ext cx="436756" cy="323668"/>
              </a:xfrm>
              <a:prstGeom prst="ellipse">
                <a:avLst/>
              </a:prstGeom>
              <a:gradFill rotWithShape="0">
                <a:gsLst>
                  <a:gs pos="0">
                    <a:srgbClr val="FFFFFF"/>
                  </a:gs>
                  <a:gs pos="100000">
                    <a:srgbClr val="FFCC00"/>
                  </a:gs>
                </a:gsLst>
                <a:lin ang="5400000" scaled="1"/>
              </a:gradFill>
              <a:ln w="9525">
                <a:noFill/>
                <a:round/>
                <a:headEnd/>
                <a:tailEnd/>
              </a:ln>
            </p:spPr>
            <p:txBody>
              <a:bodyPr wrap="square" anchor="ctr">
                <a:noAutofit/>
              </a:bodyPr>
              <a:lstStyle/>
              <a:p>
                <a:pPr defTabSz="914400" fontAlgn="ctr">
                  <a:defRPr/>
                </a:pPr>
                <a:endParaRPr lang="en-US" altLang="zh-CN" kern="0" dirty="0" smtClean="0">
                  <a:solidFill>
                    <a:srgbClr val="B2B2B2"/>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Oval 20"/>
              <p:cNvSpPr>
                <a:spLocks noChangeArrowheads="1"/>
              </p:cNvSpPr>
              <p:nvPr/>
            </p:nvSpPr>
            <p:spPr bwMode="auto">
              <a:xfrm>
                <a:off x="3818806" y="3513997"/>
                <a:ext cx="674632" cy="674633"/>
              </a:xfrm>
              <a:prstGeom prst="ellipse">
                <a:avLst/>
              </a:prstGeom>
              <a:solidFill>
                <a:srgbClr val="FFCC00"/>
              </a:solidFill>
              <a:ln w="9525">
                <a:noFill/>
                <a:round/>
                <a:headEnd/>
                <a:tailEnd/>
              </a:ln>
            </p:spPr>
            <p:txBody>
              <a:bodyPr wrap="square" anchor="ctr">
                <a:noAutofit/>
              </a:bodyPr>
              <a:lstStyle/>
              <a:p>
                <a:pPr algn="ctr" defTabSz="914400" fontAlgn="ctr">
                  <a:spcBef>
                    <a:spcPct val="0"/>
                  </a:spcBef>
                  <a:spcAft>
                    <a:spcPct val="0"/>
                  </a:spcAft>
                </a:pPr>
                <a:endParaRPr lang="en-US" altLang="zh-CN" sz="3200" b="1" i="1" dirty="0">
                  <a:solidFill>
                    <a:srgbClr val="CC66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Oval 21"/>
              <p:cNvSpPr>
                <a:spLocks noChangeArrowheads="1"/>
              </p:cNvSpPr>
              <p:nvPr/>
            </p:nvSpPr>
            <p:spPr bwMode="auto">
              <a:xfrm>
                <a:off x="3896798" y="3526996"/>
                <a:ext cx="518648" cy="384762"/>
              </a:xfrm>
              <a:prstGeom prst="ellipse">
                <a:avLst/>
              </a:prstGeom>
              <a:gradFill rotWithShape="0">
                <a:gsLst>
                  <a:gs pos="0">
                    <a:srgbClr val="FFFFFF"/>
                  </a:gs>
                  <a:gs pos="100000">
                    <a:srgbClr val="FFCC00"/>
                  </a:gs>
                </a:gsLst>
                <a:lin ang="5400000" scaled="1"/>
              </a:gradFill>
              <a:ln w="9525">
                <a:noFill/>
                <a:round/>
                <a:headEnd/>
                <a:tailEnd/>
              </a:ln>
            </p:spPr>
            <p:txBody>
              <a:bodyPr wrap="square" anchor="ctr">
                <a:noAutofit/>
              </a:bodyPr>
              <a:lstStyle/>
              <a:p>
                <a:pPr defTabSz="914400" fontAlgn="ctr">
                  <a:defRPr/>
                </a:pPr>
                <a:endParaRPr lang="en-US" altLang="zh-CN" kern="0" dirty="0" smtClean="0">
                  <a:solidFill>
                    <a:srgbClr val="B2B2B2"/>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Oval 22"/>
              <p:cNvSpPr>
                <a:spLocks noChangeArrowheads="1"/>
              </p:cNvSpPr>
              <p:nvPr/>
            </p:nvSpPr>
            <p:spPr bwMode="auto">
              <a:xfrm>
                <a:off x="5290382" y="3801193"/>
                <a:ext cx="766923" cy="766923"/>
              </a:xfrm>
              <a:prstGeom prst="ellipse">
                <a:avLst/>
              </a:prstGeom>
              <a:solidFill>
                <a:srgbClr val="FFCC00"/>
              </a:solidFill>
              <a:ln w="9525">
                <a:noFill/>
                <a:round/>
                <a:headEnd/>
                <a:tailEnd/>
              </a:ln>
            </p:spPr>
            <p:txBody>
              <a:bodyPr wrap="square" anchor="ctr">
                <a:noAutofit/>
              </a:bodyPr>
              <a:lstStyle/>
              <a:p>
                <a:pPr algn="ctr" defTabSz="914400" fontAlgn="ctr">
                  <a:spcBef>
                    <a:spcPct val="0"/>
                  </a:spcBef>
                  <a:spcAft>
                    <a:spcPct val="0"/>
                  </a:spcAft>
                </a:pPr>
                <a:endParaRPr lang="en-US" altLang="zh-CN" sz="3200" b="1" i="1" dirty="0">
                  <a:solidFill>
                    <a:srgbClr val="CC66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Oval 23"/>
              <p:cNvSpPr>
                <a:spLocks noChangeArrowheads="1"/>
              </p:cNvSpPr>
              <p:nvPr/>
            </p:nvSpPr>
            <p:spPr bwMode="auto">
              <a:xfrm>
                <a:off x="5378773" y="3815492"/>
                <a:ext cx="590141" cy="438057"/>
              </a:xfrm>
              <a:prstGeom prst="ellipse">
                <a:avLst/>
              </a:prstGeom>
              <a:gradFill rotWithShape="0">
                <a:gsLst>
                  <a:gs pos="0">
                    <a:srgbClr val="FFFFFF"/>
                  </a:gs>
                  <a:gs pos="100000">
                    <a:srgbClr val="FFCC00"/>
                  </a:gs>
                </a:gsLst>
                <a:lin ang="5400000" scaled="1"/>
              </a:gradFill>
              <a:ln w="9525">
                <a:noFill/>
                <a:round/>
                <a:headEnd/>
                <a:tailEnd/>
              </a:ln>
            </p:spPr>
            <p:txBody>
              <a:bodyPr wrap="square" anchor="ctr">
                <a:noAutofit/>
              </a:bodyPr>
              <a:lstStyle/>
              <a:p>
                <a:pPr defTabSz="914400" fontAlgn="ctr">
                  <a:defRPr/>
                </a:pPr>
                <a:endParaRPr lang="en-US" altLang="zh-CN" kern="0" dirty="0" smtClean="0">
                  <a:solidFill>
                    <a:srgbClr val="B2B2B2"/>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Oval 24"/>
              <p:cNvSpPr>
                <a:spLocks noChangeArrowheads="1"/>
              </p:cNvSpPr>
              <p:nvPr/>
            </p:nvSpPr>
            <p:spPr bwMode="auto">
              <a:xfrm>
                <a:off x="6832878" y="2966503"/>
                <a:ext cx="707129" cy="707129"/>
              </a:xfrm>
              <a:prstGeom prst="ellipse">
                <a:avLst/>
              </a:prstGeom>
              <a:solidFill>
                <a:srgbClr val="FFCC00"/>
              </a:solidFill>
              <a:ln w="9525">
                <a:noFill/>
                <a:round/>
                <a:headEnd/>
                <a:tailEnd/>
              </a:ln>
            </p:spPr>
            <p:txBody>
              <a:bodyPr wrap="square" anchor="ctr">
                <a:noAutofit/>
              </a:bodyPr>
              <a:lstStyle/>
              <a:p>
                <a:pPr algn="ctr" defTabSz="914400" fontAlgn="ctr">
                  <a:spcBef>
                    <a:spcPct val="0"/>
                  </a:spcBef>
                  <a:spcAft>
                    <a:spcPct val="0"/>
                  </a:spcAft>
                </a:pPr>
                <a:endParaRPr lang="en-US" altLang="zh-CN" sz="3200" b="1" i="1" dirty="0">
                  <a:solidFill>
                    <a:srgbClr val="CC66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Oval 25"/>
              <p:cNvSpPr>
                <a:spLocks noChangeArrowheads="1"/>
              </p:cNvSpPr>
              <p:nvPr/>
            </p:nvSpPr>
            <p:spPr bwMode="auto">
              <a:xfrm>
                <a:off x="6913469" y="2979502"/>
                <a:ext cx="545946" cy="404260"/>
              </a:xfrm>
              <a:prstGeom prst="ellipse">
                <a:avLst/>
              </a:prstGeom>
              <a:gradFill rotWithShape="0">
                <a:gsLst>
                  <a:gs pos="0">
                    <a:srgbClr val="FFFFFF"/>
                  </a:gs>
                  <a:gs pos="100000">
                    <a:srgbClr val="FFCC00"/>
                  </a:gs>
                </a:gsLst>
                <a:lin ang="5400000" scaled="1"/>
              </a:gradFill>
              <a:ln w="9525">
                <a:noFill/>
                <a:round/>
                <a:headEnd/>
                <a:tailEnd/>
              </a:ln>
            </p:spPr>
            <p:txBody>
              <a:bodyPr wrap="square" anchor="ctr">
                <a:noAutofit/>
              </a:bodyPr>
              <a:lstStyle/>
              <a:p>
                <a:pPr defTabSz="914400" fontAlgn="ctr">
                  <a:defRPr/>
                </a:pPr>
                <a:endParaRPr lang="en-US" altLang="zh-CN" kern="0" dirty="0" smtClean="0">
                  <a:solidFill>
                    <a:srgbClr val="B2B2B2"/>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Oval 30"/>
              <p:cNvSpPr>
                <a:spLocks noChangeArrowheads="1"/>
              </p:cNvSpPr>
              <p:nvPr/>
            </p:nvSpPr>
            <p:spPr bwMode="auto">
              <a:xfrm>
                <a:off x="6581228" y="1894257"/>
                <a:ext cx="566743" cy="566743"/>
              </a:xfrm>
              <a:prstGeom prst="ellipse">
                <a:avLst/>
              </a:prstGeom>
              <a:solidFill>
                <a:srgbClr val="FFCC00"/>
              </a:solidFill>
              <a:ln w="9525" algn="ctr">
                <a:noFill/>
                <a:round/>
                <a:headEnd/>
                <a:tailEnd/>
              </a:ln>
            </p:spPr>
            <p:txBody>
              <a:bodyPr wrap="square" anchor="ctr">
                <a:noAutofit/>
              </a:bodyPr>
              <a:lstStyle/>
              <a:p>
                <a:pPr defTabSz="914400" fontAlgn="ctr">
                  <a:spcBef>
                    <a:spcPct val="0"/>
                  </a:spcBef>
                  <a:spcAft>
                    <a:spcPct val="0"/>
                  </a:spcAft>
                </a:pPr>
                <a:endParaRPr lang="en-US" altLang="zh-CN" dirty="0">
                  <a:solidFill>
                    <a:srgbClr val="B2B2B2"/>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Oval 31"/>
              <p:cNvSpPr>
                <a:spLocks noChangeArrowheads="1"/>
              </p:cNvSpPr>
              <p:nvPr/>
            </p:nvSpPr>
            <p:spPr bwMode="auto">
              <a:xfrm>
                <a:off x="6646222" y="1904656"/>
                <a:ext cx="436756" cy="323668"/>
              </a:xfrm>
              <a:prstGeom prst="ellipse">
                <a:avLst/>
              </a:prstGeom>
              <a:gradFill rotWithShape="0">
                <a:gsLst>
                  <a:gs pos="0">
                    <a:srgbClr val="FFFFFF"/>
                  </a:gs>
                  <a:gs pos="100000">
                    <a:srgbClr val="FFCC00"/>
                  </a:gs>
                </a:gsLst>
                <a:lin ang="5400000" scaled="1"/>
              </a:gradFill>
              <a:ln w="9525">
                <a:noFill/>
                <a:round/>
                <a:headEnd/>
                <a:tailEnd/>
              </a:ln>
            </p:spPr>
            <p:txBody>
              <a:bodyPr wrap="square" anchor="ctr">
                <a:noAutofit/>
              </a:bodyPr>
              <a:lstStyle/>
              <a:p>
                <a:pPr defTabSz="914400" fontAlgn="ctr">
                  <a:defRPr/>
                </a:pPr>
                <a:endParaRPr lang="en-US" altLang="zh-CN" kern="0" dirty="0" smtClean="0">
                  <a:solidFill>
                    <a:srgbClr val="B2B2B2"/>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47" name="Picture 39" descr="26_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01673" y="1598622"/>
                <a:ext cx="2961797" cy="2237328"/>
              </a:xfrm>
              <a:prstGeom prst="rect">
                <a:avLst/>
              </a:prstGeom>
              <a:noFill/>
              <a:ln w="9525">
                <a:noFill/>
                <a:miter lim="800000"/>
                <a:headEnd/>
                <a:tailEnd/>
              </a:ln>
            </p:spPr>
          </p:pic>
          <p:sp>
            <p:nvSpPr>
              <p:cNvPr id="48" name="Freeform 40"/>
              <p:cNvSpPr>
                <a:spLocks/>
              </p:cNvSpPr>
              <p:nvPr/>
            </p:nvSpPr>
            <p:spPr bwMode="auto">
              <a:xfrm>
                <a:off x="2238361" y="2817164"/>
                <a:ext cx="1769124" cy="174183"/>
              </a:xfrm>
              <a:custGeom>
                <a:avLst/>
                <a:gdLst>
                  <a:gd name="T0" fmla="*/ 2160588 w 1361"/>
                  <a:gd name="T1" fmla="*/ 0 h 134"/>
                  <a:gd name="T2" fmla="*/ 1970088 w 1361"/>
                  <a:gd name="T3" fmla="*/ 212725 h 134"/>
                  <a:gd name="T4" fmla="*/ 0 w 1361"/>
                  <a:gd name="T5" fmla="*/ 212725 h 134"/>
                  <a:gd name="T6" fmla="*/ 0 60000 65536"/>
                  <a:gd name="T7" fmla="*/ 0 60000 65536"/>
                  <a:gd name="T8" fmla="*/ 0 60000 65536"/>
                  <a:gd name="T9" fmla="*/ 0 w 1361"/>
                  <a:gd name="T10" fmla="*/ 0 h 134"/>
                  <a:gd name="T11" fmla="*/ 1361 w 1361"/>
                  <a:gd name="T12" fmla="*/ 134 h 134"/>
                </a:gdLst>
                <a:ahLst/>
                <a:cxnLst>
                  <a:cxn ang="T6">
                    <a:pos x="T0" y="T1"/>
                  </a:cxn>
                  <a:cxn ang="T7">
                    <a:pos x="T2" y="T3"/>
                  </a:cxn>
                  <a:cxn ang="T8">
                    <a:pos x="T4" y="T5"/>
                  </a:cxn>
                </a:cxnLst>
                <a:rect l="T9" t="T10" r="T11" b="T12"/>
                <a:pathLst>
                  <a:path w="1361" h="134">
                    <a:moveTo>
                      <a:pt x="1361" y="0"/>
                    </a:moveTo>
                    <a:lnTo>
                      <a:pt x="1241" y="134"/>
                    </a:lnTo>
                    <a:lnTo>
                      <a:pt x="0" y="134"/>
                    </a:lnTo>
                  </a:path>
                </a:pathLst>
              </a:custGeom>
              <a:noFill/>
              <a:ln w="19050">
                <a:solidFill>
                  <a:srgbClr val="000099"/>
                </a:solidFill>
                <a:round/>
                <a:headEnd/>
                <a:tailEnd/>
              </a:ln>
            </p:spPr>
            <p:txBody>
              <a:bodyPr wrap="square" anchor="ctr">
                <a:noAutofit/>
              </a:bodyPr>
              <a:lstStyle/>
              <a:p>
                <a:pPr defTabSz="914400" fontAlgn="ctr">
                  <a:spcBef>
                    <a:spcPct val="0"/>
                  </a:spcBef>
                  <a:spcAft>
                    <a:spcPct val="0"/>
                  </a:spcAft>
                </a:pPr>
                <a:endParaRPr lang="en-US" altLang="zh-CN" dirty="0">
                  <a:solidFill>
                    <a:srgbClr val="B2B2B2"/>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Freeform 43"/>
              <p:cNvSpPr>
                <a:spLocks/>
              </p:cNvSpPr>
              <p:nvPr/>
            </p:nvSpPr>
            <p:spPr bwMode="auto">
              <a:xfrm>
                <a:off x="5979313" y="4422531"/>
                <a:ext cx="1463654" cy="328867"/>
              </a:xfrm>
              <a:custGeom>
                <a:avLst/>
                <a:gdLst>
                  <a:gd name="T0" fmla="*/ 0 w 1126"/>
                  <a:gd name="T1" fmla="*/ 0 h 253"/>
                  <a:gd name="T2" fmla="*/ 325437 w 1126"/>
                  <a:gd name="T3" fmla="*/ 395287 h 253"/>
                  <a:gd name="T4" fmla="*/ 1787525 w 1126"/>
                  <a:gd name="T5" fmla="*/ 401637 h 253"/>
                  <a:gd name="T6" fmla="*/ 0 60000 65536"/>
                  <a:gd name="T7" fmla="*/ 0 60000 65536"/>
                  <a:gd name="T8" fmla="*/ 0 60000 65536"/>
                  <a:gd name="T9" fmla="*/ 0 w 1126"/>
                  <a:gd name="T10" fmla="*/ 0 h 253"/>
                  <a:gd name="T11" fmla="*/ 1126 w 1126"/>
                  <a:gd name="T12" fmla="*/ 253 h 253"/>
                </a:gdLst>
                <a:ahLst/>
                <a:cxnLst>
                  <a:cxn ang="T6">
                    <a:pos x="T0" y="T1"/>
                  </a:cxn>
                  <a:cxn ang="T7">
                    <a:pos x="T2" y="T3"/>
                  </a:cxn>
                  <a:cxn ang="T8">
                    <a:pos x="T4" y="T5"/>
                  </a:cxn>
                </a:cxnLst>
                <a:rect l="T9" t="T10" r="T11" b="T12"/>
                <a:pathLst>
                  <a:path w="1126" h="253">
                    <a:moveTo>
                      <a:pt x="0" y="0"/>
                    </a:moveTo>
                    <a:lnTo>
                      <a:pt x="205" y="249"/>
                    </a:lnTo>
                    <a:lnTo>
                      <a:pt x="1126" y="253"/>
                    </a:lnTo>
                  </a:path>
                </a:pathLst>
              </a:custGeom>
              <a:noFill/>
              <a:ln w="19050">
                <a:solidFill>
                  <a:srgbClr val="000099"/>
                </a:solidFill>
                <a:round/>
                <a:headEnd/>
                <a:tailEnd/>
              </a:ln>
            </p:spPr>
            <p:txBody>
              <a:bodyPr wrap="square" anchor="ctr">
                <a:noAutofit/>
              </a:bodyPr>
              <a:lstStyle/>
              <a:p>
                <a:pPr defTabSz="914400" fontAlgn="ctr">
                  <a:spcBef>
                    <a:spcPct val="0"/>
                  </a:spcBef>
                  <a:spcAft>
                    <a:spcPct val="0"/>
                  </a:spcAft>
                </a:pPr>
                <a:endParaRPr lang="en-US" altLang="zh-CN" dirty="0">
                  <a:solidFill>
                    <a:srgbClr val="B2B2B2"/>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Freeform 45"/>
              <p:cNvSpPr>
                <a:spLocks/>
              </p:cNvSpPr>
              <p:nvPr/>
            </p:nvSpPr>
            <p:spPr bwMode="auto">
              <a:xfrm>
                <a:off x="2624225" y="4109338"/>
                <a:ext cx="1349265" cy="341866"/>
              </a:xfrm>
              <a:custGeom>
                <a:avLst/>
                <a:gdLst>
                  <a:gd name="T0" fmla="*/ 1647825 w 1038"/>
                  <a:gd name="T1" fmla="*/ 0 h 263"/>
                  <a:gd name="T2" fmla="*/ 1344612 w 1038"/>
                  <a:gd name="T3" fmla="*/ 412750 h 263"/>
                  <a:gd name="T4" fmla="*/ 0 w 1038"/>
                  <a:gd name="T5" fmla="*/ 417513 h 263"/>
                  <a:gd name="T6" fmla="*/ 0 60000 65536"/>
                  <a:gd name="T7" fmla="*/ 0 60000 65536"/>
                  <a:gd name="T8" fmla="*/ 0 60000 65536"/>
                  <a:gd name="T9" fmla="*/ 0 w 1038"/>
                  <a:gd name="T10" fmla="*/ 0 h 263"/>
                  <a:gd name="T11" fmla="*/ 1038 w 1038"/>
                  <a:gd name="T12" fmla="*/ 263 h 263"/>
                </a:gdLst>
                <a:ahLst/>
                <a:cxnLst>
                  <a:cxn ang="T6">
                    <a:pos x="T0" y="T1"/>
                  </a:cxn>
                  <a:cxn ang="T7">
                    <a:pos x="T2" y="T3"/>
                  </a:cxn>
                  <a:cxn ang="T8">
                    <a:pos x="T4" y="T5"/>
                  </a:cxn>
                </a:cxnLst>
                <a:rect l="T9" t="T10" r="T11" b="T12"/>
                <a:pathLst>
                  <a:path w="1038" h="263">
                    <a:moveTo>
                      <a:pt x="1038" y="0"/>
                    </a:moveTo>
                    <a:lnTo>
                      <a:pt x="847" y="260"/>
                    </a:lnTo>
                    <a:lnTo>
                      <a:pt x="0" y="263"/>
                    </a:lnTo>
                  </a:path>
                </a:pathLst>
              </a:custGeom>
              <a:noFill/>
              <a:ln w="19050">
                <a:solidFill>
                  <a:srgbClr val="000099"/>
                </a:solidFill>
                <a:round/>
                <a:headEnd/>
                <a:tailEnd/>
              </a:ln>
            </p:spPr>
            <p:txBody>
              <a:bodyPr wrap="square" anchor="ctr">
                <a:noAutofit/>
              </a:bodyPr>
              <a:lstStyle/>
              <a:p>
                <a:pPr defTabSz="914400" fontAlgn="ctr">
                  <a:spcBef>
                    <a:spcPct val="0"/>
                  </a:spcBef>
                  <a:spcAft>
                    <a:spcPct val="0"/>
                  </a:spcAft>
                </a:pPr>
                <a:endParaRPr lang="en-US" altLang="zh-CN" dirty="0">
                  <a:solidFill>
                    <a:srgbClr val="B2B2B2"/>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Freeform 47"/>
              <p:cNvSpPr>
                <a:spLocks/>
              </p:cNvSpPr>
              <p:nvPr/>
            </p:nvSpPr>
            <p:spPr bwMode="auto">
              <a:xfrm>
                <a:off x="7333328" y="3624237"/>
                <a:ext cx="1319368" cy="191255"/>
              </a:xfrm>
              <a:custGeom>
                <a:avLst/>
                <a:gdLst>
                  <a:gd name="T0" fmla="*/ 0 w 1015"/>
                  <a:gd name="T1" fmla="*/ 0 h 236"/>
                  <a:gd name="T2" fmla="*/ 292100 w 1015"/>
                  <a:gd name="T3" fmla="*/ 369888 h 236"/>
                  <a:gd name="T4" fmla="*/ 1611312 w 1015"/>
                  <a:gd name="T5" fmla="*/ 374650 h 236"/>
                  <a:gd name="T6" fmla="*/ 0 60000 65536"/>
                  <a:gd name="T7" fmla="*/ 0 60000 65536"/>
                  <a:gd name="T8" fmla="*/ 0 60000 65536"/>
                  <a:gd name="T9" fmla="*/ 0 w 1015"/>
                  <a:gd name="T10" fmla="*/ 0 h 236"/>
                  <a:gd name="T11" fmla="*/ 1015 w 1015"/>
                  <a:gd name="T12" fmla="*/ 236 h 236"/>
                </a:gdLst>
                <a:ahLst/>
                <a:cxnLst>
                  <a:cxn ang="T6">
                    <a:pos x="T0" y="T1"/>
                  </a:cxn>
                  <a:cxn ang="T7">
                    <a:pos x="T2" y="T3"/>
                  </a:cxn>
                  <a:cxn ang="T8">
                    <a:pos x="T4" y="T5"/>
                  </a:cxn>
                </a:cxnLst>
                <a:rect l="T9" t="T10" r="T11" b="T12"/>
                <a:pathLst>
                  <a:path w="1015" h="236">
                    <a:moveTo>
                      <a:pt x="0" y="0"/>
                    </a:moveTo>
                    <a:lnTo>
                      <a:pt x="184" y="233"/>
                    </a:lnTo>
                    <a:lnTo>
                      <a:pt x="1015" y="236"/>
                    </a:lnTo>
                  </a:path>
                </a:pathLst>
              </a:custGeom>
              <a:noFill/>
              <a:ln w="19050">
                <a:solidFill>
                  <a:srgbClr val="000099"/>
                </a:solidFill>
                <a:round/>
                <a:headEnd/>
                <a:tailEnd/>
              </a:ln>
            </p:spPr>
            <p:txBody>
              <a:bodyPr wrap="square" anchor="ctr">
                <a:noAutofit/>
              </a:bodyPr>
              <a:lstStyle/>
              <a:p>
                <a:pPr defTabSz="914400" fontAlgn="ctr">
                  <a:spcBef>
                    <a:spcPct val="0"/>
                  </a:spcBef>
                  <a:spcAft>
                    <a:spcPct val="0"/>
                  </a:spcAft>
                </a:pPr>
                <a:endParaRPr lang="en-US" altLang="zh-CN" dirty="0">
                  <a:solidFill>
                    <a:srgbClr val="B2B2B2"/>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Freeform 49"/>
              <p:cNvSpPr>
                <a:spLocks/>
              </p:cNvSpPr>
              <p:nvPr/>
            </p:nvSpPr>
            <p:spPr bwMode="auto">
              <a:xfrm>
                <a:off x="7108976" y="2340113"/>
                <a:ext cx="1592341" cy="128351"/>
              </a:xfrm>
              <a:custGeom>
                <a:avLst/>
                <a:gdLst>
                  <a:gd name="T0" fmla="*/ 0 w 1225"/>
                  <a:gd name="T1" fmla="*/ 0 h 161"/>
                  <a:gd name="T2" fmla="*/ 352425 w 1225"/>
                  <a:gd name="T3" fmla="*/ 249237 h 161"/>
                  <a:gd name="T4" fmla="*/ 1944687 w 1225"/>
                  <a:gd name="T5" fmla="*/ 255587 h 161"/>
                  <a:gd name="T6" fmla="*/ 0 60000 65536"/>
                  <a:gd name="T7" fmla="*/ 0 60000 65536"/>
                  <a:gd name="T8" fmla="*/ 0 60000 65536"/>
                  <a:gd name="T9" fmla="*/ 0 w 1225"/>
                  <a:gd name="T10" fmla="*/ 0 h 161"/>
                  <a:gd name="T11" fmla="*/ 1225 w 1225"/>
                  <a:gd name="T12" fmla="*/ 161 h 161"/>
                </a:gdLst>
                <a:ahLst/>
                <a:cxnLst>
                  <a:cxn ang="T6">
                    <a:pos x="T0" y="T1"/>
                  </a:cxn>
                  <a:cxn ang="T7">
                    <a:pos x="T2" y="T3"/>
                  </a:cxn>
                  <a:cxn ang="T8">
                    <a:pos x="T4" y="T5"/>
                  </a:cxn>
                </a:cxnLst>
                <a:rect l="T9" t="T10" r="T11" b="T12"/>
                <a:pathLst>
                  <a:path w="1225" h="161">
                    <a:moveTo>
                      <a:pt x="0" y="0"/>
                    </a:moveTo>
                    <a:lnTo>
                      <a:pt x="222" y="157"/>
                    </a:lnTo>
                    <a:lnTo>
                      <a:pt x="1225" y="161"/>
                    </a:lnTo>
                  </a:path>
                </a:pathLst>
              </a:custGeom>
              <a:noFill/>
              <a:ln w="19050">
                <a:solidFill>
                  <a:srgbClr val="000099"/>
                </a:solidFill>
                <a:round/>
                <a:headEnd/>
                <a:tailEnd/>
              </a:ln>
            </p:spPr>
            <p:txBody>
              <a:bodyPr wrap="square" anchor="ctr">
                <a:noAutofit/>
              </a:bodyPr>
              <a:lstStyle/>
              <a:p>
                <a:pPr defTabSz="914400" fontAlgn="ctr">
                  <a:spcBef>
                    <a:spcPct val="0"/>
                  </a:spcBef>
                  <a:spcAft>
                    <a:spcPct val="0"/>
                  </a:spcAft>
                </a:pPr>
                <a:endParaRPr lang="en-US" altLang="zh-CN" dirty="0">
                  <a:solidFill>
                    <a:srgbClr val="B2B2B2"/>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Rectangle 52"/>
              <p:cNvSpPr>
                <a:spLocks noChangeArrowheads="1"/>
              </p:cNvSpPr>
              <p:nvPr/>
            </p:nvSpPr>
            <p:spPr bwMode="auto">
              <a:xfrm>
                <a:off x="3987986" y="2497396"/>
                <a:ext cx="487452" cy="254775"/>
              </a:xfrm>
              <a:prstGeom prst="rect">
                <a:avLst/>
              </a:prstGeom>
              <a:noFill/>
              <a:ln w="9525">
                <a:noFill/>
                <a:miter lim="800000"/>
                <a:headEnd/>
                <a:tailEnd/>
              </a:ln>
            </p:spPr>
            <p:txBody>
              <a:bodyPr wrap="square" anchor="ctr">
                <a:noAutofit/>
              </a:bodyPr>
              <a:lstStyle/>
              <a:p>
                <a:pPr algn="ctr" defTabSz="914400" fontAlgn="ctr">
                  <a:spcBef>
                    <a:spcPct val="0"/>
                  </a:spcBef>
                  <a:spcAft>
                    <a:spcPct val="0"/>
                  </a:spcAft>
                </a:pPr>
                <a:r>
                  <a:rPr lang="en-US" sz="3200" b="1" dirty="0" smtClean="0">
                    <a:solidFill>
                      <a:srgbClr val="2D2015"/>
                    </a:solidFill>
                    <a:latin typeface="Huawei Sans" panose="020C0503030203020204" pitchFamily="34" charset="0"/>
                  </a:rPr>
                  <a:t>1</a:t>
                </a:r>
                <a:endParaRPr lang="en-US" altLang="ko-KR" sz="3200" dirty="0">
                  <a:solidFill>
                    <a:srgbClr val="2D2015"/>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 name="Rectangle 53"/>
              <p:cNvSpPr>
                <a:spLocks noChangeArrowheads="1"/>
              </p:cNvSpPr>
              <p:nvPr/>
            </p:nvSpPr>
            <p:spPr bwMode="auto">
              <a:xfrm>
                <a:off x="3859102" y="3699879"/>
                <a:ext cx="579742" cy="302869"/>
              </a:xfrm>
              <a:prstGeom prst="rect">
                <a:avLst/>
              </a:prstGeom>
              <a:noFill/>
              <a:ln w="9525">
                <a:noFill/>
                <a:miter lim="800000"/>
                <a:headEnd/>
                <a:tailEnd/>
              </a:ln>
            </p:spPr>
            <p:txBody>
              <a:bodyPr wrap="square" anchor="ctr">
                <a:noAutofit/>
              </a:bodyPr>
              <a:lstStyle/>
              <a:p>
                <a:pPr algn="ctr" defTabSz="914400" fontAlgn="ctr">
                  <a:spcBef>
                    <a:spcPct val="0"/>
                  </a:spcBef>
                  <a:spcAft>
                    <a:spcPct val="0"/>
                  </a:spcAft>
                </a:pPr>
                <a:r>
                  <a:rPr lang="en-US" sz="3200" b="1" dirty="0" smtClean="0">
                    <a:solidFill>
                      <a:srgbClr val="2D2015"/>
                    </a:solidFill>
                    <a:latin typeface="Huawei Sans" panose="020C0503030203020204" pitchFamily="34" charset="0"/>
                  </a:rPr>
                  <a:t>2</a:t>
                </a:r>
                <a:endParaRPr lang="en-US" altLang="ko-KR" sz="3200" dirty="0">
                  <a:solidFill>
                    <a:srgbClr val="2D2015"/>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Rectangle 54"/>
              <p:cNvSpPr>
                <a:spLocks noChangeArrowheads="1"/>
              </p:cNvSpPr>
              <p:nvPr/>
            </p:nvSpPr>
            <p:spPr bwMode="auto">
              <a:xfrm>
                <a:off x="5346276" y="4011772"/>
                <a:ext cx="660334" cy="345765"/>
              </a:xfrm>
              <a:prstGeom prst="rect">
                <a:avLst/>
              </a:prstGeom>
              <a:noFill/>
              <a:ln w="9525">
                <a:noFill/>
                <a:miter lim="800000"/>
                <a:headEnd/>
                <a:tailEnd/>
              </a:ln>
            </p:spPr>
            <p:txBody>
              <a:bodyPr wrap="square" anchor="ctr">
                <a:noAutofit/>
              </a:bodyPr>
              <a:lstStyle/>
              <a:p>
                <a:pPr algn="ctr" defTabSz="914400" fontAlgn="ctr">
                  <a:spcBef>
                    <a:spcPct val="0"/>
                  </a:spcBef>
                  <a:spcAft>
                    <a:spcPct val="0"/>
                  </a:spcAft>
                </a:pPr>
                <a:r>
                  <a:rPr lang="en-US" sz="3200" b="1" dirty="0" smtClean="0">
                    <a:solidFill>
                      <a:srgbClr val="2D2015"/>
                    </a:solidFill>
                    <a:latin typeface="Huawei Sans" panose="020C0503030203020204" pitchFamily="34" charset="0"/>
                  </a:rPr>
                  <a:t>3</a:t>
                </a:r>
                <a:endParaRPr lang="en-US" altLang="ko-KR" sz="3200" dirty="0">
                  <a:solidFill>
                    <a:srgbClr val="2D2015"/>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Rectangle 55"/>
              <p:cNvSpPr>
                <a:spLocks noChangeArrowheads="1"/>
              </p:cNvSpPr>
              <p:nvPr/>
            </p:nvSpPr>
            <p:spPr bwMode="auto">
              <a:xfrm>
                <a:off x="6887472" y="3154985"/>
                <a:ext cx="608339" cy="317168"/>
              </a:xfrm>
              <a:prstGeom prst="rect">
                <a:avLst/>
              </a:prstGeom>
              <a:noFill/>
              <a:ln w="9525">
                <a:noFill/>
                <a:miter lim="800000"/>
                <a:headEnd/>
                <a:tailEnd/>
              </a:ln>
            </p:spPr>
            <p:txBody>
              <a:bodyPr wrap="square" anchor="ctr">
                <a:noAutofit/>
              </a:bodyPr>
              <a:lstStyle/>
              <a:p>
                <a:pPr algn="ctr" defTabSz="914400" fontAlgn="ctr">
                  <a:spcBef>
                    <a:spcPct val="0"/>
                  </a:spcBef>
                  <a:spcAft>
                    <a:spcPct val="0"/>
                  </a:spcAft>
                </a:pPr>
                <a:r>
                  <a:rPr lang="en-US" sz="3200" b="1" dirty="0" smtClean="0">
                    <a:solidFill>
                      <a:srgbClr val="2D2015"/>
                    </a:solidFill>
                    <a:latin typeface="Huawei Sans" panose="020C0503030203020204" pitchFamily="34" charset="0"/>
                  </a:rPr>
                  <a:t>4</a:t>
                </a:r>
                <a:endParaRPr lang="en-US" altLang="ko-KR" sz="3200" dirty="0">
                  <a:solidFill>
                    <a:srgbClr val="2D2015"/>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Rectangle 56"/>
              <p:cNvSpPr>
                <a:spLocks noChangeArrowheads="1"/>
              </p:cNvSpPr>
              <p:nvPr/>
            </p:nvSpPr>
            <p:spPr bwMode="auto">
              <a:xfrm>
                <a:off x="6612425" y="2051541"/>
                <a:ext cx="508249" cy="265173"/>
              </a:xfrm>
              <a:prstGeom prst="rect">
                <a:avLst/>
              </a:prstGeom>
              <a:noFill/>
              <a:ln w="9525">
                <a:noFill/>
                <a:miter lim="800000"/>
                <a:headEnd/>
                <a:tailEnd/>
              </a:ln>
            </p:spPr>
            <p:txBody>
              <a:bodyPr wrap="square" anchor="ctr">
                <a:noAutofit/>
              </a:bodyPr>
              <a:lstStyle/>
              <a:p>
                <a:pPr algn="ctr" defTabSz="914400" fontAlgn="ctr">
                  <a:spcBef>
                    <a:spcPct val="0"/>
                  </a:spcBef>
                  <a:spcAft>
                    <a:spcPct val="0"/>
                  </a:spcAft>
                </a:pPr>
                <a:r>
                  <a:rPr lang="en-US" sz="3200" b="1" dirty="0" smtClean="0">
                    <a:solidFill>
                      <a:srgbClr val="2D2015"/>
                    </a:solidFill>
                    <a:latin typeface="Huawei Sans" panose="020C0503030203020204" pitchFamily="34" charset="0"/>
                  </a:rPr>
                  <a:t>5</a:t>
                </a:r>
                <a:endParaRPr lang="en-US" altLang="ko-KR" sz="3200" dirty="0">
                  <a:solidFill>
                    <a:srgbClr val="2D2015"/>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Rectangle 23"/>
              <p:cNvSpPr>
                <a:spLocks noChangeArrowheads="1"/>
              </p:cNvSpPr>
              <p:nvPr/>
            </p:nvSpPr>
            <p:spPr bwMode="auto">
              <a:xfrm>
                <a:off x="7400176" y="1881498"/>
                <a:ext cx="25468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defTabSz="914400" fontAlgn="ctr">
                  <a:spcBef>
                    <a:spcPct val="0"/>
                  </a:spcBef>
                  <a:spcAft>
                    <a:spcPct val="0"/>
                  </a:spcAft>
                </a:pPr>
                <a:r>
                  <a:rPr lang="en-US" sz="1600" b="1" dirty="0" smtClean="0">
                    <a:solidFill>
                      <a:srgbClr val="2D2015"/>
                    </a:solidFill>
                    <a:latin typeface="Huawei Sans" panose="020C0503030203020204" pitchFamily="34" charset="0"/>
                  </a:rPr>
                  <a:t>Data protection administrator</a:t>
                </a:r>
                <a:endParaRPr lang="en-US" sz="1600" b="1" dirty="0">
                  <a:solidFill>
                    <a:srgbClr val="2D2015"/>
                  </a:solidFill>
                  <a:latin typeface="Huawei Sans" panose="020C0503030203020204" pitchFamily="34" charset="0"/>
                </a:endParaRPr>
              </a:p>
            </p:txBody>
          </p:sp>
          <p:sp>
            <p:nvSpPr>
              <p:cNvPr id="59" name="Rectangle 23"/>
              <p:cNvSpPr>
                <a:spLocks noChangeArrowheads="1"/>
              </p:cNvSpPr>
              <p:nvPr/>
            </p:nvSpPr>
            <p:spPr bwMode="auto">
              <a:xfrm>
                <a:off x="7550405" y="3169161"/>
                <a:ext cx="220964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defTabSz="914400" fontAlgn="ctr">
                  <a:spcBef>
                    <a:spcPct val="0"/>
                  </a:spcBef>
                  <a:spcAft>
                    <a:spcPct val="0"/>
                  </a:spcAft>
                </a:pPr>
                <a:r>
                  <a:rPr lang="en-US" sz="1600" b="1" dirty="0" smtClean="0">
                    <a:solidFill>
                      <a:srgbClr val="2D2015"/>
                    </a:solidFill>
                    <a:latin typeface="Huawei Sans" panose="020C0503030203020204" pitchFamily="34" charset="0"/>
                  </a:rPr>
                  <a:t>SAN resource administrator</a:t>
                </a:r>
                <a:endParaRPr lang="en-US" sz="1600" b="1" dirty="0">
                  <a:solidFill>
                    <a:srgbClr val="2D2015"/>
                  </a:solidFill>
                  <a:latin typeface="Huawei Sans" panose="020C0503030203020204" pitchFamily="34" charset="0"/>
                </a:endParaRPr>
              </a:p>
            </p:txBody>
          </p:sp>
          <p:sp>
            <p:nvSpPr>
              <p:cNvPr id="60" name="Rectangle 23"/>
              <p:cNvSpPr>
                <a:spLocks noChangeArrowheads="1"/>
              </p:cNvSpPr>
              <p:nvPr/>
            </p:nvSpPr>
            <p:spPr bwMode="auto">
              <a:xfrm>
                <a:off x="6198457" y="4152503"/>
                <a:ext cx="22033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defTabSz="914400" fontAlgn="ctr">
                  <a:spcBef>
                    <a:spcPct val="0"/>
                  </a:spcBef>
                  <a:spcAft>
                    <a:spcPct val="0"/>
                  </a:spcAft>
                </a:pPr>
                <a:r>
                  <a:rPr lang="en-US" sz="1600" b="1" dirty="0" smtClean="0">
                    <a:solidFill>
                      <a:srgbClr val="2D2015"/>
                    </a:solidFill>
                    <a:latin typeface="Huawei Sans" panose="020C0503030203020204" pitchFamily="34" charset="0"/>
                  </a:rPr>
                  <a:t>Network administrator</a:t>
                </a:r>
              </a:p>
              <a:p>
                <a:pPr defTabSz="914400" fontAlgn="ctr">
                  <a:spcBef>
                    <a:spcPct val="0"/>
                  </a:spcBef>
                  <a:spcAft>
                    <a:spcPct val="0"/>
                  </a:spcAft>
                </a:pPr>
                <a:endParaRPr lang="en-US" altLang="zh-CN" sz="1600" b="1" dirty="0" smtClean="0">
                  <a:solidFill>
                    <a:srgbClr val="2D2015"/>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61" name="Rectangle 23"/>
              <p:cNvSpPr>
                <a:spLocks noChangeArrowheads="1"/>
              </p:cNvSpPr>
              <p:nvPr/>
            </p:nvSpPr>
            <p:spPr bwMode="auto">
              <a:xfrm>
                <a:off x="1494818" y="3851794"/>
                <a:ext cx="22263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algn="r" defTabSz="914400" fontAlgn="ctr">
                  <a:spcBef>
                    <a:spcPct val="0"/>
                  </a:spcBef>
                  <a:spcAft>
                    <a:spcPct val="0"/>
                  </a:spcAft>
                </a:pPr>
                <a:r>
                  <a:rPr lang="en-US" sz="1600" b="1" dirty="0" smtClean="0">
                    <a:solidFill>
                      <a:srgbClr val="2D2015"/>
                    </a:solidFill>
                    <a:latin typeface="Huawei Sans" panose="020C0503030203020204" pitchFamily="34" charset="0"/>
                  </a:rPr>
                  <a:t>Security administrator</a:t>
                </a:r>
                <a:endParaRPr lang="en-US" sz="1600" b="1" dirty="0">
                  <a:solidFill>
                    <a:srgbClr val="2D2015"/>
                  </a:solidFill>
                  <a:latin typeface="Huawei Sans" panose="020C0503030203020204" pitchFamily="34" charset="0"/>
                </a:endParaRPr>
              </a:p>
            </p:txBody>
          </p:sp>
          <p:sp>
            <p:nvSpPr>
              <p:cNvPr id="62" name="矩形 61"/>
              <p:cNvSpPr/>
              <p:nvPr/>
            </p:nvSpPr>
            <p:spPr>
              <a:xfrm>
                <a:off x="1831426" y="2387234"/>
                <a:ext cx="1992754" cy="646331"/>
              </a:xfrm>
              <a:prstGeom prst="rect">
                <a:avLst/>
              </a:prstGeom>
            </p:spPr>
            <p:txBody>
              <a:bodyPr wrap="square">
                <a:noAutofit/>
              </a:bodyPr>
              <a:lstStyle/>
              <a:p>
                <a:pPr algn="r" defTabSz="914400" fontAlgn="ctr">
                  <a:spcBef>
                    <a:spcPct val="0"/>
                  </a:spcBef>
                  <a:spcAft>
                    <a:spcPct val="0"/>
                  </a:spcAft>
                </a:pPr>
                <a:r>
                  <a:rPr lang="en-US" sz="1600" b="1" dirty="0" smtClean="0">
                    <a:solidFill>
                      <a:srgbClr val="2D2015"/>
                    </a:solidFill>
                    <a:latin typeface="Huawei Sans" panose="020C0503030203020204" pitchFamily="34" charset="0"/>
                  </a:rPr>
                  <a:t>Super administrator</a:t>
                </a:r>
              </a:p>
              <a:p>
                <a:pPr algn="r" defTabSz="914400" fontAlgn="ctr">
                  <a:spcBef>
                    <a:spcPct val="0"/>
                  </a:spcBef>
                  <a:spcAft>
                    <a:spcPct val="0"/>
                  </a:spcAft>
                </a:pPr>
                <a:endParaRPr lang="en-US" altLang="zh-CN" sz="1600" b="1" dirty="0">
                  <a:solidFill>
                    <a:srgbClr val="2D2015"/>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 name="矩形 64"/>
              <p:cNvSpPr/>
              <p:nvPr/>
            </p:nvSpPr>
            <p:spPr>
              <a:xfrm>
                <a:off x="9073881" y="3183007"/>
                <a:ext cx="2517550" cy="1938992"/>
              </a:xfrm>
              <a:prstGeom prst="rect">
                <a:avLst/>
              </a:prstGeom>
            </p:spPr>
            <p:txBody>
              <a:bodyPr wrap="square">
                <a:noAutofit/>
              </a:bodyPr>
              <a:lstStyle/>
              <a:p>
                <a:pPr marL="285750" indent="-285750" fontAlgn="ctr">
                  <a:buFont typeface="Arial" panose="020B0604020202020204" pitchFamily="34" charset="0"/>
                  <a:buChar char="•"/>
                </a:pPr>
                <a:r>
                  <a:rPr lang="en-US" sz="1400" dirty="0" smtClean="0">
                    <a:latin typeface="Huawei Sans" panose="020C0503030203020204" pitchFamily="34" charset="0"/>
                  </a:rPr>
                  <a:t>Storage pool management</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buFont typeface="Arial" panose="020B0604020202020204" pitchFamily="34" charset="0"/>
                  <a:buChar char="•"/>
                </a:pPr>
                <a:r>
                  <a:rPr lang="en-US" sz="1400" dirty="0" smtClean="0">
                    <a:latin typeface="Huawei Sans" panose="020C0503030203020204" pitchFamily="34" charset="0"/>
                  </a:rPr>
                  <a:t>LUN management</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buFont typeface="Arial" panose="020B0604020202020204" pitchFamily="34" charset="0"/>
                  <a:buChar char="•"/>
                </a:pPr>
                <a:r>
                  <a:rPr lang="en-US" sz="1400" dirty="0" smtClean="0">
                    <a:latin typeface="Huawei Sans" panose="020C0503030203020204" pitchFamily="34" charset="0"/>
                  </a:rPr>
                  <a:t>Mapping view management</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buFont typeface="Arial" panose="020B0604020202020204" pitchFamily="34" charset="0"/>
                  <a:buChar char="•"/>
                </a:pPr>
                <a:r>
                  <a:rPr lang="en-US" sz="1400" dirty="0" smtClean="0">
                    <a:latin typeface="Huawei Sans" panose="020C0503030203020204" pitchFamily="34" charset="0"/>
                  </a:rPr>
                  <a:t>Host management</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buFont typeface="Arial" panose="020B0604020202020204" pitchFamily="34" charset="0"/>
                  <a:buChar char="•"/>
                </a:pPr>
                <a:r>
                  <a:rPr lang="en-US" sz="1400" dirty="0" smtClean="0">
                    <a:latin typeface="Huawei Sans" panose="020C0503030203020204" pitchFamily="34" charset="0"/>
                  </a:rPr>
                  <a:t>Port management</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 name="矩形 65"/>
              <p:cNvSpPr/>
              <p:nvPr/>
            </p:nvSpPr>
            <p:spPr>
              <a:xfrm>
                <a:off x="9132093" y="1894257"/>
                <a:ext cx="2508563" cy="1200329"/>
              </a:xfrm>
              <a:prstGeom prst="rect">
                <a:avLst/>
              </a:prstGeom>
            </p:spPr>
            <p:txBody>
              <a:bodyPr wrap="square">
                <a:noAutofit/>
              </a:bodyPr>
              <a:lstStyle/>
              <a:p>
                <a:pPr marL="285750" indent="-285750" fontAlgn="ctr">
                  <a:buFont typeface="Arial" panose="020B0604020202020204" pitchFamily="34" charset="0"/>
                  <a:buChar char="•"/>
                </a:pPr>
                <a:r>
                  <a:rPr lang="en-US" sz="1400" dirty="0" smtClean="0">
                    <a:latin typeface="Huawei Sans" panose="020C0503030203020204" pitchFamily="34" charset="0"/>
                  </a:rPr>
                  <a:t>Local data protection</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buFont typeface="Arial" panose="020B0604020202020204" pitchFamily="34" charset="0"/>
                  <a:buChar char="•"/>
                </a:pPr>
                <a:r>
                  <a:rPr lang="en-US" sz="1400" dirty="0" smtClean="0">
                    <a:latin typeface="Huawei Sans" panose="020C0503030203020204" pitchFamily="34" charset="0"/>
                  </a:rPr>
                  <a:t>Remote data protection management</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buFont typeface="Arial" panose="020B0604020202020204" pitchFamily="34" charset="0"/>
                  <a:buChar char="•"/>
                </a:pPr>
                <a:r>
                  <a:rPr lang="en-US" sz="1400" dirty="0" err="1" smtClean="0">
                    <a:latin typeface="Huawei Sans" panose="020C0503030203020204" pitchFamily="34" charset="0"/>
                  </a:rPr>
                  <a:t>HyperMetro</a:t>
                </a:r>
                <a:r>
                  <a:rPr lang="en-US" sz="1400" dirty="0" smtClean="0">
                    <a:latin typeface="Huawei Sans" panose="020C0503030203020204" pitchFamily="34" charset="0"/>
                  </a:rPr>
                  <a:t> management</a:t>
                </a:r>
                <a:endParaRPr lang="en-US" sz="1400" dirty="0">
                  <a:latin typeface="Huawei Sans" panose="020C0503030203020204" pitchFamily="34" charset="0"/>
                </a:endParaRPr>
              </a:p>
            </p:txBody>
          </p:sp>
          <p:sp>
            <p:nvSpPr>
              <p:cNvPr id="3" name="矩形 2"/>
              <p:cNvSpPr/>
              <p:nvPr/>
            </p:nvSpPr>
            <p:spPr>
              <a:xfrm>
                <a:off x="865882" y="1745581"/>
                <a:ext cx="6096000" cy="907941"/>
              </a:xfrm>
              <a:prstGeom prst="rect">
                <a:avLst/>
              </a:prstGeom>
            </p:spPr>
            <p:txBody>
              <a:bodyPr wrap="square">
                <a:noAutofit/>
              </a:bodyPr>
              <a:lstStyle/>
              <a:p>
                <a:pPr marL="285750" lvl="1" indent="-285750" fontAlgn="ctr">
                  <a:spcAft>
                    <a:spcPts val="600"/>
                  </a:spcAft>
                  <a:buFont typeface="Arial" panose="020B0604020202020204" pitchFamily="34" charset="0"/>
                  <a:buChar char="•"/>
                  <a:defRPr/>
                </a:pPr>
                <a:r>
                  <a:rPr lang="en-US" sz="1400" dirty="0" smtClean="0">
                    <a:latin typeface="Huawei Sans" panose="020C0503030203020204" pitchFamily="34" charset="0"/>
                  </a:rPr>
                  <a:t>Full control permissions</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lvl="1" indent="-285750" fontAlgn="ctr">
                  <a:spcAft>
                    <a:spcPts val="600"/>
                  </a:spcAft>
                  <a:buFont typeface="Arial" panose="020B0604020202020204" pitchFamily="34" charset="0"/>
                  <a:buChar char="•"/>
                  <a:defRPr/>
                </a:pPr>
                <a:r>
                  <a:rPr lang="en-US" sz="1400" dirty="0" smtClean="0">
                    <a:latin typeface="Huawei Sans" panose="020C0503030203020204" pitchFamily="34" charset="0"/>
                  </a:rPr>
                  <a:t>Creates users of different levels.</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spTree>
    <p:extLst>
      <p:ext uri="{BB962C8B-B14F-4D97-AF65-F5344CB8AC3E}">
        <p14:creationId xmlns:p14="http://schemas.microsoft.com/office/powerpoint/2010/main" val="2923579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wrap="square">
            <a:noAutofit/>
          </a:bodyPr>
          <a:lstStyle/>
          <a:p>
            <a:r>
              <a:rPr lang="en-US" dirty="0" smtClean="0">
                <a:solidFill>
                  <a:schemeClr val="tx1"/>
                </a:solidFill>
                <a:latin typeface="Huawei Sans" panose="020C0503030203020204" pitchFamily="34" charset="0"/>
              </a:rPr>
              <a:t>Downloading a </a:t>
            </a:r>
            <a:r>
              <a:rPr lang="en-US" dirty="0" err="1" smtClean="0">
                <a:solidFill>
                  <a:schemeClr val="tx1"/>
                </a:solidFill>
                <a:latin typeface="Huawei Sans" panose="020C0503030203020204" pitchFamily="34" charset="0"/>
              </a:rPr>
              <a:t>DeviceManager</a:t>
            </a:r>
            <a:r>
              <a:rPr lang="en-US" dirty="0" smtClean="0">
                <a:solidFill>
                  <a:schemeClr val="tx1"/>
                </a:solidFill>
                <a:latin typeface="Huawei Sans" panose="020C0503030203020204" pitchFamily="34" charset="0"/>
              </a:rPr>
              <a:t> Demo</a:t>
            </a:r>
            <a:endParaRPr lang="en-US" altLang="zh-CN" dirty="0">
              <a:solidFill>
                <a:schemeClr val="tx1"/>
              </a:solidFill>
              <a:latin typeface="Huawei Sans" panose="020C0503030203020204" pitchFamily="34" charset="0"/>
              <a:sym typeface="Huawei Sans" panose="020C0503030203020204" pitchFamily="34" charset="0"/>
            </a:endParaRPr>
          </a:p>
        </p:txBody>
      </p:sp>
      <p:pic>
        <p:nvPicPr>
          <p:cNvPr id="10" name="Picture 11" descr="2531170_080029467356_2"/>
          <p:cNvPicPr>
            <a:picLocks noChangeAspect="1" noChangeArrowheads="1"/>
          </p:cNvPicPr>
          <p:nvPr/>
        </p:nvPicPr>
        <p:blipFill>
          <a:blip r:embed="rId3" cstate="print"/>
          <a:srcRect/>
          <a:stretch>
            <a:fillRect/>
          </a:stretch>
        </p:blipFill>
        <p:spPr bwMode="auto">
          <a:xfrm>
            <a:off x="7901202" y="3414008"/>
            <a:ext cx="3510548" cy="2520702"/>
          </a:xfrm>
          <a:prstGeom prst="rect">
            <a:avLst/>
          </a:prstGeom>
          <a:noFill/>
          <a:ln w="9525">
            <a:noFill/>
            <a:miter lim="800000"/>
            <a:headEnd/>
            <a:tailEnd/>
          </a:ln>
        </p:spPr>
      </p:pic>
      <p:grpSp>
        <p:nvGrpSpPr>
          <p:cNvPr id="6" name="组合 5"/>
          <p:cNvGrpSpPr/>
          <p:nvPr/>
        </p:nvGrpSpPr>
        <p:grpSpPr>
          <a:xfrm>
            <a:off x="1172604" y="1378484"/>
            <a:ext cx="7632120" cy="2982430"/>
            <a:chOff x="1406284" y="1545096"/>
            <a:chExt cx="7632120" cy="2982430"/>
          </a:xfrm>
        </p:grpSpPr>
        <p:grpSp>
          <p:nvGrpSpPr>
            <p:cNvPr id="11" name="组合 10"/>
            <p:cNvGrpSpPr>
              <a:grpSpLocks/>
            </p:cNvGrpSpPr>
            <p:nvPr/>
          </p:nvGrpSpPr>
          <p:grpSpPr>
            <a:xfrm>
              <a:off x="1406284" y="1545096"/>
              <a:ext cx="3070690" cy="975881"/>
              <a:chOff x="1183955" y="1412776"/>
              <a:chExt cx="2571785" cy="864096"/>
            </a:xfrm>
          </p:grpSpPr>
          <p:sp>
            <p:nvSpPr>
              <p:cNvPr id="3" name="圆角矩形 2"/>
              <p:cNvSpPr/>
              <p:nvPr/>
            </p:nvSpPr>
            <p:spPr bwMode="auto">
              <a:xfrm>
                <a:off x="1183955" y="1412776"/>
                <a:ext cx="2571785" cy="864096"/>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400" b="0" i="0" u="none" strike="noStrike" cap="none" normalizeH="0" dirty="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 name="文本框 3"/>
              <p:cNvSpPr txBox="1"/>
              <p:nvPr/>
            </p:nvSpPr>
            <p:spPr bwMode="auto">
              <a:xfrm>
                <a:off x="1233755" y="1444168"/>
                <a:ext cx="2521985" cy="81431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en-US" sz="1400" dirty="0" smtClean="0">
                    <a:latin typeface="Huawei Sans" panose="020C0503030203020204" pitchFamily="34" charset="0"/>
                  </a:rPr>
                  <a:t>Visit Huawei technical support website:</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fontAlgn="ctr"/>
                <a:r>
                  <a:rPr lang="en-US" sz="1400" dirty="0" smtClean="0">
                    <a:latin typeface="Huawei Sans" panose="020C0503030203020204" pitchFamily="34" charset="0"/>
                  </a:rPr>
                  <a:t>support.huawei.com</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3" name="组合 12"/>
            <p:cNvGrpSpPr>
              <a:grpSpLocks/>
            </p:cNvGrpSpPr>
            <p:nvPr/>
          </p:nvGrpSpPr>
          <p:grpSpPr>
            <a:xfrm>
              <a:off x="5967714" y="1545096"/>
              <a:ext cx="3070690" cy="975881"/>
              <a:chOff x="1271464" y="1412776"/>
              <a:chExt cx="2527074" cy="864096"/>
            </a:xfrm>
          </p:grpSpPr>
          <p:sp>
            <p:nvSpPr>
              <p:cNvPr id="14" name="圆角矩形 13"/>
              <p:cNvSpPr/>
              <p:nvPr/>
            </p:nvSpPr>
            <p:spPr bwMode="auto">
              <a:xfrm>
                <a:off x="1271464" y="1412776"/>
                <a:ext cx="2484276" cy="864096"/>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400" b="0" i="0" u="none" strike="noStrike" cap="none" normalizeH="0" dirty="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文本框 14"/>
              <p:cNvSpPr txBox="1"/>
              <p:nvPr/>
            </p:nvSpPr>
            <p:spPr bwMode="auto">
              <a:xfrm>
                <a:off x="1458278" y="1714477"/>
                <a:ext cx="2340260" cy="32377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en-US" sz="1400" dirty="0" smtClean="0">
                    <a:latin typeface="Huawei Sans" panose="020C0503030203020204" pitchFamily="34" charset="0"/>
                  </a:rPr>
                  <a:t>Go to </a:t>
                </a:r>
                <a:r>
                  <a:rPr lang="en-US" sz="1400" b="1" dirty="0" smtClean="0">
                    <a:latin typeface="Huawei Sans" panose="020C0503030203020204" pitchFamily="34" charset="0"/>
                  </a:rPr>
                  <a:t>Tools</a:t>
                </a:r>
                <a:r>
                  <a:rPr lang="en-US" sz="1400" dirty="0">
                    <a:latin typeface="Huawei Sans" panose="020C0503030203020204" pitchFamily="34" charset="0"/>
                  </a:rPr>
                  <a:t>.</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6" name="组合 15"/>
            <p:cNvGrpSpPr>
              <a:grpSpLocks/>
            </p:cNvGrpSpPr>
            <p:nvPr/>
          </p:nvGrpSpPr>
          <p:grpSpPr>
            <a:xfrm>
              <a:off x="5967714" y="3551645"/>
              <a:ext cx="3070690" cy="975881"/>
              <a:chOff x="1050978" y="1412776"/>
              <a:chExt cx="2925247" cy="864096"/>
            </a:xfrm>
          </p:grpSpPr>
          <p:sp>
            <p:nvSpPr>
              <p:cNvPr id="17" name="圆角矩形 16"/>
              <p:cNvSpPr/>
              <p:nvPr/>
            </p:nvSpPr>
            <p:spPr bwMode="auto">
              <a:xfrm>
                <a:off x="1050978" y="1412776"/>
                <a:ext cx="2925247" cy="864096"/>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400" b="0" i="0" u="none" strike="noStrike" cap="none" normalizeH="0" dirty="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文本框 17"/>
              <p:cNvSpPr txBox="1"/>
              <p:nvPr/>
            </p:nvSpPr>
            <p:spPr bwMode="auto">
              <a:xfrm>
                <a:off x="1050978" y="1560303"/>
                <a:ext cx="2913289" cy="569042"/>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en-US" sz="1400" dirty="0">
                    <a:latin typeface="Huawei Sans" panose="020C0503030203020204" pitchFamily="34" charset="0"/>
                  </a:rPr>
                  <a:t>S</a:t>
                </a:r>
                <a:r>
                  <a:rPr lang="en-US" sz="1400" dirty="0" smtClean="0">
                    <a:latin typeface="Huawei Sans" panose="020C0503030203020204" pitchFamily="34" charset="0"/>
                  </a:rPr>
                  <a:t>earch for </a:t>
                </a:r>
                <a:r>
                  <a:rPr lang="en-US" sz="1400" b="1" dirty="0" smtClean="0">
                    <a:latin typeface="Huawei Sans" panose="020C0503030203020204" pitchFamily="34" charset="0"/>
                  </a:rPr>
                  <a:t>Storage Simulator</a:t>
                </a:r>
                <a:r>
                  <a:rPr lang="en-US" sz="1400" dirty="0" smtClean="0">
                    <a:latin typeface="Huawei Sans" panose="020C0503030203020204" pitchFamily="34" charset="0"/>
                  </a:rPr>
                  <a:t>.</a:t>
                </a:r>
                <a:endParaRPr lang="en-US" sz="1400" dirty="0">
                  <a:latin typeface="Huawei Sans" panose="020C0503030203020204" pitchFamily="34" charset="0"/>
                </a:endParaRPr>
              </a:p>
            </p:txBody>
          </p:sp>
        </p:grpSp>
        <p:sp>
          <p:nvSpPr>
            <p:cNvPr id="20" name="圆角矩形 19"/>
            <p:cNvSpPr>
              <a:spLocks/>
            </p:cNvSpPr>
            <p:nvPr/>
          </p:nvSpPr>
          <p:spPr bwMode="auto">
            <a:xfrm>
              <a:off x="1406284" y="3551645"/>
              <a:ext cx="3070690" cy="975881"/>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r>
                <a:rPr lang="en-US" altLang="zh-CN" sz="1400" dirty="0">
                  <a:latin typeface="Huawei Sans" panose="020C0503030203020204" pitchFamily="34" charset="0"/>
                </a:rPr>
                <a:t>Click </a:t>
              </a:r>
              <a:r>
                <a:rPr lang="en-US" altLang="zh-CN" sz="1400" b="1" dirty="0">
                  <a:latin typeface="Huawei Sans" panose="020C0503030203020204" pitchFamily="34" charset="0"/>
                </a:rPr>
                <a:t>Storage Simulator Demo</a:t>
              </a:r>
              <a:r>
                <a:rPr lang="en-US" altLang="zh-CN" sz="1400" dirty="0">
                  <a:latin typeface="Huawei Sans" panose="020C0503030203020204" pitchFamily="34" charset="0"/>
                </a:rPr>
                <a:t> and select the simulator for the desired version to be installed.</a:t>
              </a:r>
            </a:p>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400" b="0" i="0" u="none" strike="noStrike" cap="none" normalizeH="0" dirty="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右箭头 21"/>
            <p:cNvSpPr/>
            <p:nvPr/>
          </p:nvSpPr>
          <p:spPr bwMode="auto">
            <a:xfrm>
              <a:off x="4674330" y="1773109"/>
              <a:ext cx="1096029" cy="519855"/>
            </a:xfrm>
            <a:prstGeom prst="rightArrow">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dirty="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右箭头 22"/>
            <p:cNvSpPr/>
            <p:nvPr/>
          </p:nvSpPr>
          <p:spPr bwMode="auto">
            <a:xfrm rot="10800000">
              <a:off x="4674330" y="3779658"/>
              <a:ext cx="1096029" cy="519855"/>
            </a:xfrm>
            <a:prstGeom prst="rightArrow">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右箭头 23"/>
            <p:cNvSpPr/>
            <p:nvPr/>
          </p:nvSpPr>
          <p:spPr bwMode="auto">
            <a:xfrm rot="5400000">
              <a:off x="7113471" y="2794714"/>
              <a:ext cx="779176" cy="483193"/>
            </a:xfrm>
            <a:prstGeom prst="rightArrow">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725238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r>
              <a:rPr lang="en-US" dirty="0" smtClean="0">
                <a:solidFill>
                  <a:srgbClr val="595757"/>
                </a:solidFill>
              </a:rPr>
              <a:t>Storage Management Overview</a:t>
            </a:r>
            <a:endParaRPr lang="en-US" altLang="zh-CN" dirty="0" smtClean="0">
              <a:solidFill>
                <a:srgbClr val="595757"/>
              </a:solidFill>
              <a:sym typeface="Huawei Sans" panose="020C0503030203020204" pitchFamily="34" charset="0"/>
            </a:endParaRPr>
          </a:p>
          <a:p>
            <a:r>
              <a:rPr lang="en-US" b="1" dirty="0" smtClean="0"/>
              <a:t>Storage Management Tools</a:t>
            </a:r>
            <a:endParaRPr lang="en-US" altLang="zh-CN" b="1" dirty="0" smtClean="0">
              <a:sym typeface="Huawei Sans" panose="020C0503030203020204" pitchFamily="34" charset="0"/>
            </a:endParaRPr>
          </a:p>
          <a:p>
            <a:pPr lvl="1"/>
            <a:r>
              <a:rPr lang="en-US" dirty="0" smtClean="0">
                <a:solidFill>
                  <a:srgbClr val="595757"/>
                </a:solidFill>
              </a:rPr>
              <a:t>DeviceManager</a:t>
            </a:r>
          </a:p>
          <a:p>
            <a:pPr lvl="1">
              <a:buSzPct val="60000"/>
              <a:buFont typeface="Wingdings" panose="05000000000000000000" pitchFamily="2" charset="2"/>
              <a:buChar char="n"/>
            </a:pPr>
            <a:r>
              <a:rPr lang="en-US" dirty="0" smtClean="0"/>
              <a:t>CLI</a:t>
            </a:r>
            <a:endParaRPr lang="en-US" altLang="zh-CN" dirty="0" smtClean="0">
              <a:sym typeface="Huawei Sans" panose="020C0503030203020204" pitchFamily="34" charset="0"/>
            </a:endParaRPr>
          </a:p>
          <a:p>
            <a:r>
              <a:rPr lang="en-US" dirty="0" smtClean="0">
                <a:solidFill>
                  <a:srgbClr val="595757"/>
                </a:solidFill>
              </a:rPr>
              <a:t>Basic Management Operations</a:t>
            </a:r>
            <a:endParaRPr lang="en-US" altLang="zh-CN" dirty="0">
              <a:solidFill>
                <a:srgbClr val="595757"/>
              </a:solidFill>
              <a:sym typeface="Huawei Sans" panose="020C0503030203020204" pitchFamily="34" charset="0"/>
            </a:endParaRPr>
          </a:p>
        </p:txBody>
      </p:sp>
    </p:spTree>
    <p:extLst>
      <p:ext uri="{BB962C8B-B14F-4D97-AF65-F5344CB8AC3E}">
        <p14:creationId xmlns:p14="http://schemas.microsoft.com/office/powerpoint/2010/main" val="605132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CLI Format Conventions (1)</a:t>
            </a:r>
            <a:endParaRPr lang="en-US" altLang="zh-CN" dirty="0">
              <a:latin typeface="Huawei Sans" panose="020C0503030203020204" pitchFamily="34" charset="0"/>
              <a:sym typeface="Huawei Sans" panose="020C0503030203020204" pitchFamily="34" charset="0"/>
            </a:endParaRPr>
          </a:p>
        </p:txBody>
      </p:sp>
      <p:sp>
        <p:nvSpPr>
          <p:cNvPr id="3" name="文本占位符 2"/>
          <p:cNvSpPr>
            <a:spLocks noGrp="1"/>
          </p:cNvSpPr>
          <p:nvPr>
            <p:ph type="body" sz="quarter" idx="10"/>
          </p:nvPr>
        </p:nvSpPr>
        <p:spPr/>
        <p:txBody>
          <a:bodyPr wrap="square">
            <a:noAutofit/>
          </a:bodyPr>
          <a:lstStyle/>
          <a:p>
            <a:pPr algn="l"/>
            <a:r>
              <a:rPr lang="en-US" sz="1800" dirty="0" smtClean="0">
                <a:latin typeface="Huawei Sans" panose="020C0503030203020204" pitchFamily="34" charset="0"/>
              </a:rPr>
              <a:t>You are required to follow the format conventions when you use the CLI commands. Typical command formats are:</a:t>
            </a:r>
            <a:endParaRPr lang="en-US" altLang="zh-CN" sz="1800" dirty="0" smtClean="0">
              <a:latin typeface="Huawei Sans" panose="020C0503030203020204" pitchFamily="34" charset="0"/>
              <a:sym typeface="Huawei Sans" panose="020C0503030203020204" pitchFamily="34" charset="0"/>
            </a:endParaRPr>
          </a:p>
          <a:p>
            <a:endParaRPr lang="en-US" altLang="zh-CN" sz="1800" dirty="0" smtClean="0">
              <a:latin typeface="Huawei Sans" panose="020C0503030203020204" pitchFamily="34" charset="0"/>
              <a:sym typeface="Huawei Sans" panose="020C0503030203020204" pitchFamily="34" charset="0"/>
            </a:endParaRPr>
          </a:p>
          <a:p>
            <a:pPr marL="403039" lvl="1" indent="0">
              <a:buNone/>
            </a:pPr>
            <a:endParaRPr lang="en-US" altLang="zh-CN" sz="1800" dirty="0" smtClean="0">
              <a:latin typeface="Huawei Sans" panose="020C0503030203020204" pitchFamily="34" charset="0"/>
              <a:sym typeface="Huawei Sans" panose="020C0503030203020204" pitchFamily="34" charset="0"/>
            </a:endParaRPr>
          </a:p>
          <a:p>
            <a:pPr marL="403039" lvl="1" indent="0">
              <a:buNone/>
            </a:pPr>
            <a:endParaRPr lang="en-US" altLang="zh-CN" sz="1800" dirty="0" smtClean="0">
              <a:latin typeface="Huawei Sans" panose="020C0503030203020204" pitchFamily="34" charset="0"/>
              <a:sym typeface="Huawei Sans" panose="020C0503030203020204" pitchFamily="34" charset="0"/>
            </a:endParaRPr>
          </a:p>
          <a:p>
            <a:pPr lvl="1"/>
            <a:r>
              <a:rPr lang="en-US" sz="1600" dirty="0" smtClean="0">
                <a:latin typeface="Huawei Sans" panose="020C0503030203020204" pitchFamily="34" charset="0"/>
              </a:rPr>
              <a:t>First field: operation that you want to perform, for example, change (modify) and show (query)</a:t>
            </a:r>
          </a:p>
          <a:p>
            <a:pPr lvl="1"/>
            <a:r>
              <a:rPr lang="en-US" sz="1600" dirty="0" smtClean="0">
                <a:latin typeface="Huawei Sans" panose="020C0503030203020204" pitchFamily="34" charset="0"/>
              </a:rPr>
              <a:t>Second field: object of an operation, for example, </a:t>
            </a:r>
            <a:r>
              <a:rPr lang="en-US" sz="1600" dirty="0" err="1" smtClean="0">
                <a:latin typeface="Huawei Sans" panose="020C0503030203020204" pitchFamily="34" charset="0"/>
              </a:rPr>
              <a:t>storage_pool</a:t>
            </a:r>
            <a:r>
              <a:rPr lang="en-US" sz="1600" dirty="0" smtClean="0">
                <a:latin typeface="Huawei Sans" panose="020C0503030203020204" pitchFamily="34" charset="0"/>
              </a:rPr>
              <a:t> (storage pool) and host (host)</a:t>
            </a:r>
          </a:p>
          <a:p>
            <a:pPr lvl="1"/>
            <a:r>
              <a:rPr lang="en-US" sz="1600" dirty="0" smtClean="0">
                <a:latin typeface="Huawei Sans" panose="020C0503030203020204" pitchFamily="34" charset="0"/>
              </a:rPr>
              <a:t>Third field (available only in some commands): object attribute, for example, </a:t>
            </a:r>
            <a:r>
              <a:rPr lang="en-US" sz="1600" dirty="0" err="1" smtClean="0">
                <a:latin typeface="Huawei Sans" panose="020C0503030203020204" pitchFamily="34" charset="0"/>
              </a:rPr>
              <a:t>relocation_speed</a:t>
            </a:r>
            <a:r>
              <a:rPr lang="en-US" sz="1600" dirty="0" smtClean="0">
                <a:latin typeface="Huawei Sans" panose="020C0503030203020204" pitchFamily="34" charset="0"/>
              </a:rPr>
              <a:t> (migration rate)</a:t>
            </a:r>
          </a:p>
          <a:p>
            <a:pPr lvl="1"/>
            <a:r>
              <a:rPr lang="en-US" sz="1600" dirty="0" smtClean="0">
                <a:latin typeface="Huawei Sans" panose="020C0503030203020204" pitchFamily="34" charset="0"/>
              </a:rPr>
              <a:t>Other fields: other parameters required.</a:t>
            </a:r>
            <a:endParaRPr lang="en-US" altLang="zh-CN" sz="1600" b="1" dirty="0">
              <a:solidFill>
                <a:srgbClr val="C00000"/>
              </a:solidFill>
              <a:latin typeface="Huawei Sans" panose="020C0503030203020204" pitchFamily="34" charset="0"/>
              <a:sym typeface="Huawei Sans" panose="020C0503030203020204" pitchFamily="34" charset="0"/>
            </a:endParaRPr>
          </a:p>
        </p:txBody>
      </p:sp>
      <p:sp>
        <p:nvSpPr>
          <p:cNvPr id="4" name="文本框 3"/>
          <p:cNvSpPr txBox="1"/>
          <p:nvPr/>
        </p:nvSpPr>
        <p:spPr>
          <a:xfrm>
            <a:off x="2315774" y="2112634"/>
            <a:ext cx="8295728" cy="1007919"/>
          </a:xfrm>
          <a:prstGeom prst="rect">
            <a:avLst/>
          </a:prstGeom>
          <a:solidFill>
            <a:schemeClr val="bg1">
              <a:lumMod val="85000"/>
            </a:schemeClr>
          </a:solidFill>
        </p:spPr>
        <p:txBody>
          <a:bodyPr wrap="square" rtlCol="0">
            <a:noAutofit/>
          </a:bodyPr>
          <a:lstStyle/>
          <a:p>
            <a:pPr fontAlgn="ctr">
              <a:lnSpc>
                <a:spcPct val="110000"/>
              </a:lnSpc>
            </a:pPr>
            <a:r>
              <a:rPr lang="en-US" b="1" dirty="0" smtClean="0">
                <a:solidFill>
                  <a:srgbClr val="333333"/>
                </a:solidFill>
                <a:latin typeface="Huawei Sans" panose="020C0503030203020204" pitchFamily="34" charset="0"/>
              </a:rPr>
              <a:t>change </a:t>
            </a:r>
            <a:r>
              <a:rPr lang="en-US" b="1" dirty="0" err="1" smtClean="0">
                <a:solidFill>
                  <a:srgbClr val="333333"/>
                </a:solidFill>
                <a:latin typeface="Huawei Sans" panose="020C0503030203020204" pitchFamily="34" charset="0"/>
              </a:rPr>
              <a:t>storage_pool</a:t>
            </a:r>
            <a:r>
              <a:rPr lang="en-US" b="1" dirty="0" smtClean="0">
                <a:solidFill>
                  <a:srgbClr val="333333"/>
                </a:solidFill>
                <a:latin typeface="Huawei Sans" panose="020C0503030203020204" pitchFamily="34" charset="0"/>
              </a:rPr>
              <a:t> </a:t>
            </a:r>
            <a:r>
              <a:rPr lang="en-US" b="1" dirty="0" err="1" smtClean="0">
                <a:solidFill>
                  <a:srgbClr val="333333"/>
                </a:solidFill>
                <a:latin typeface="Huawei Sans" panose="020C0503030203020204" pitchFamily="34" charset="0"/>
              </a:rPr>
              <a:t>relocation_speed</a:t>
            </a:r>
            <a:r>
              <a:rPr lang="en-US" b="1" dirty="0" smtClean="0">
                <a:solidFill>
                  <a:srgbClr val="333333"/>
                </a:solidFill>
                <a:latin typeface="Huawei Sans" panose="020C0503030203020204" pitchFamily="34" charset="0"/>
              </a:rPr>
              <a:t> </a:t>
            </a:r>
            <a:r>
              <a:rPr lang="en-US" b="1" dirty="0" err="1" smtClean="0">
                <a:solidFill>
                  <a:srgbClr val="333333"/>
                </a:solidFill>
                <a:latin typeface="Huawei Sans" panose="020C0503030203020204" pitchFamily="34" charset="0"/>
              </a:rPr>
              <a:t>relocation_speed</a:t>
            </a:r>
            <a:r>
              <a:rPr lang="en-US" b="1" dirty="0" smtClean="0">
                <a:solidFill>
                  <a:srgbClr val="333333"/>
                </a:solidFill>
                <a:latin typeface="Huawei Sans" panose="020C0503030203020204" pitchFamily="34" charset="0"/>
              </a:rPr>
              <a:t>=?</a:t>
            </a:r>
          </a:p>
          <a:p>
            <a:pPr fontAlgn="ctr">
              <a:lnSpc>
                <a:spcPct val="110000"/>
              </a:lnSpc>
            </a:pPr>
            <a:endParaRPr lang="en-US" altLang="zh-CN" b="1" dirty="0" smtClean="0">
              <a:solidFill>
                <a:srgbClr val="333333"/>
              </a:solidFill>
              <a:latin typeface="Huawei Sans" panose="020C0503030203020204" pitchFamily="34" charset="0"/>
              <a:ea typeface="方正兰亭黑简体" panose="02000000000000000000" pitchFamily="2" charset="-122"/>
              <a:sym typeface="Huawei Sans" panose="020C0503030203020204" pitchFamily="34" charset="0"/>
            </a:endParaRPr>
          </a:p>
          <a:p>
            <a:pPr fontAlgn="ctr">
              <a:lnSpc>
                <a:spcPct val="110000"/>
              </a:lnSpc>
            </a:pPr>
            <a:r>
              <a:rPr lang="en-US" b="1" dirty="0" smtClean="0">
                <a:solidFill>
                  <a:srgbClr val="333333"/>
                </a:solidFill>
                <a:latin typeface="Huawei Sans" panose="020C0503030203020204" pitchFamily="34" charset="0"/>
              </a:rPr>
              <a:t>show host   </a:t>
            </a:r>
            <a:endParaRPr lang="en-US" altLang="zh-CN" b="1" dirty="0">
              <a:solidFill>
                <a:srgbClr val="333333"/>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3" name="直接连接符 12"/>
          <p:cNvCxnSpPr/>
          <p:nvPr/>
        </p:nvCxnSpPr>
        <p:spPr>
          <a:xfrm>
            <a:off x="2347853" y="2567064"/>
            <a:ext cx="876300" cy="0"/>
          </a:xfrm>
          <a:prstGeom prst="line">
            <a:avLst/>
          </a:prstGeom>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dk1"/>
          </a:lnRef>
          <a:fillRef idx="0">
            <a:schemeClr val="dk1"/>
          </a:fillRef>
          <a:effectRef idx="1">
            <a:schemeClr val="dk1"/>
          </a:effectRef>
          <a:fontRef idx="minor">
            <a:schemeClr val="tx1"/>
          </a:fontRef>
        </p:style>
      </p:cxnSp>
      <p:cxnSp>
        <p:nvCxnSpPr>
          <p:cNvPr id="15" name="直接连接符 14"/>
          <p:cNvCxnSpPr/>
          <p:nvPr/>
        </p:nvCxnSpPr>
        <p:spPr>
          <a:xfrm>
            <a:off x="3413693" y="2567064"/>
            <a:ext cx="1411290" cy="0"/>
          </a:xfrm>
          <a:prstGeom prst="line">
            <a:avLst/>
          </a:prstGeom>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dk1"/>
          </a:lnRef>
          <a:fillRef idx="0">
            <a:schemeClr val="dk1"/>
          </a:fillRef>
          <a:effectRef idx="1">
            <a:schemeClr val="dk1"/>
          </a:effectRef>
          <a:fontRef idx="minor">
            <a:schemeClr val="tx1"/>
          </a:fontRef>
        </p:style>
      </p:cxnSp>
      <p:cxnSp>
        <p:nvCxnSpPr>
          <p:cNvPr id="16" name="直接连接符 15"/>
          <p:cNvCxnSpPr/>
          <p:nvPr/>
        </p:nvCxnSpPr>
        <p:spPr>
          <a:xfrm>
            <a:off x="5301461" y="2563852"/>
            <a:ext cx="1166355" cy="0"/>
          </a:xfrm>
          <a:prstGeom prst="line">
            <a:avLst/>
          </a:prstGeom>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dk1"/>
          </a:lnRef>
          <a:fillRef idx="0">
            <a:schemeClr val="dk1"/>
          </a:fillRef>
          <a:effectRef idx="1">
            <a:schemeClr val="dk1"/>
          </a:effectRef>
          <a:fontRef idx="minor">
            <a:schemeClr val="tx1"/>
          </a:fontRef>
        </p:style>
      </p:cxnSp>
      <p:sp>
        <p:nvSpPr>
          <p:cNvPr id="18" name="Rectangle 4"/>
          <p:cNvSpPr/>
          <p:nvPr/>
        </p:nvSpPr>
        <p:spPr bwMode="auto">
          <a:xfrm>
            <a:off x="3048709" y="2630358"/>
            <a:ext cx="175444" cy="158902"/>
          </a:xfrm>
          <a:prstGeom prst="rect">
            <a:avLst/>
          </a:prstGeom>
          <a:solidFill>
            <a:srgbClr val="990000">
              <a:lumMod val="20000"/>
              <a:lumOff val="8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eaLnBrk="1" fontAlgn="ctr" latinLnBrk="0" hangingPunct="1">
              <a:lnSpc>
                <a:spcPct val="100000"/>
              </a:lnSpc>
              <a:spcBef>
                <a:spcPct val="0"/>
              </a:spcBef>
              <a:spcAft>
                <a:spcPct val="0"/>
              </a:spcAft>
              <a:buClrTx/>
              <a:buSzTx/>
              <a:buFontTx/>
              <a:buNone/>
              <a:tabLst/>
              <a:defRPr/>
            </a:pPr>
            <a:r>
              <a:rPr lang="en-US" sz="1200" dirty="0" smtClean="0">
                <a:solidFill>
                  <a:srgbClr val="000000"/>
                </a:solidFill>
                <a:latin typeface="Huawei Sans" panose="020C0503030203020204" pitchFamily="34" charset="0"/>
              </a:rPr>
              <a:t>1</a:t>
            </a:r>
            <a:endParaRPr kumimoji="0" lang="en-US" sz="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Rectangle 5"/>
          <p:cNvSpPr/>
          <p:nvPr/>
        </p:nvSpPr>
        <p:spPr bwMode="auto">
          <a:xfrm>
            <a:off x="4644368" y="2621947"/>
            <a:ext cx="188144" cy="196209"/>
          </a:xfrm>
          <a:prstGeom prst="rect">
            <a:avLst/>
          </a:prstGeom>
          <a:solidFill>
            <a:srgbClr val="990000">
              <a:lumMod val="20000"/>
              <a:lumOff val="8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eaLnBrk="1" fontAlgn="ctr" latinLnBrk="0" hangingPunct="1">
              <a:lnSpc>
                <a:spcPct val="100000"/>
              </a:lnSpc>
              <a:spcBef>
                <a:spcPct val="0"/>
              </a:spcBef>
              <a:spcAft>
                <a:spcPct val="0"/>
              </a:spcAft>
              <a:buClrTx/>
              <a:buSzTx/>
              <a:buFontTx/>
              <a:buNone/>
              <a:tabLst/>
              <a:defRPr/>
            </a:pPr>
            <a:r>
              <a:rPr lang="en-US" sz="1200" dirty="0" smtClean="0">
                <a:solidFill>
                  <a:srgbClr val="000000"/>
                </a:solidFill>
                <a:latin typeface="Huawei Sans" panose="020C0503030203020204" pitchFamily="34" charset="0"/>
              </a:rPr>
              <a:t>2</a:t>
            </a:r>
            <a:endParaRPr kumimoji="0" lang="en-US" sz="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Rectangle 6"/>
          <p:cNvSpPr/>
          <p:nvPr/>
        </p:nvSpPr>
        <p:spPr bwMode="auto">
          <a:xfrm>
            <a:off x="6392285" y="2619872"/>
            <a:ext cx="185654" cy="223862"/>
          </a:xfrm>
          <a:prstGeom prst="rect">
            <a:avLst/>
          </a:prstGeom>
          <a:solidFill>
            <a:srgbClr val="990000">
              <a:lumMod val="20000"/>
              <a:lumOff val="8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eaLnBrk="1" fontAlgn="ctr" latinLnBrk="0" hangingPunct="1">
              <a:lnSpc>
                <a:spcPct val="100000"/>
              </a:lnSpc>
              <a:spcBef>
                <a:spcPct val="0"/>
              </a:spcBef>
              <a:spcAft>
                <a:spcPct val="0"/>
              </a:spcAft>
              <a:buClrTx/>
              <a:buSzTx/>
              <a:buFontTx/>
              <a:buNone/>
              <a:tabLst/>
              <a:defRPr/>
            </a:pPr>
            <a:r>
              <a:rPr lang="en-US" sz="1200" dirty="0" smtClean="0">
                <a:solidFill>
                  <a:srgbClr val="000000"/>
                </a:solidFill>
                <a:latin typeface="Huawei Sans" panose="020C0503030203020204" pitchFamily="34" charset="0"/>
              </a:rPr>
              <a:t>3</a:t>
            </a:r>
            <a:endParaRPr kumimoji="0" lang="en-US" sz="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1434142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pPr algn="l"/>
            <a:r>
              <a:rPr lang="en-US" dirty="0" smtClean="0"/>
              <a:t>This </a:t>
            </a:r>
            <a:r>
              <a:rPr lang="en-US" altLang="zh-CN" dirty="0"/>
              <a:t>course</a:t>
            </a:r>
            <a:r>
              <a:rPr lang="en-US" dirty="0" smtClean="0"/>
              <a:t> introduces two methods of managing storage systems: </a:t>
            </a:r>
            <a:r>
              <a:rPr lang="en-US" dirty="0" err="1" smtClean="0"/>
              <a:t>OceanStor</a:t>
            </a:r>
            <a:r>
              <a:rPr lang="en-US" dirty="0" smtClean="0"/>
              <a:t> </a:t>
            </a:r>
            <a:r>
              <a:rPr lang="en-US" dirty="0" err="1" smtClean="0"/>
              <a:t>DeviceManager</a:t>
            </a:r>
            <a:r>
              <a:rPr lang="en-US" dirty="0" smtClean="0"/>
              <a:t> and CLI. It also covers management content and related operations.</a:t>
            </a:r>
          </a:p>
          <a:p>
            <a:endParaRPr lang="en-US" altLang="zh-CN" dirty="0">
              <a:sym typeface="Huawei Sans" panose="020C0503030203020204" pitchFamily="34" charset="0"/>
            </a:endParaRPr>
          </a:p>
        </p:txBody>
      </p:sp>
    </p:spTree>
    <p:extLst>
      <p:ext uri="{BB962C8B-B14F-4D97-AF65-F5344CB8AC3E}">
        <p14:creationId xmlns:p14="http://schemas.microsoft.com/office/powerpoint/2010/main" val="2243998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881799" y="2268607"/>
            <a:ext cx="9447486" cy="35660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标题 1"/>
          <p:cNvSpPr>
            <a:spLocks noGrp="1"/>
          </p:cNvSpPr>
          <p:nvPr>
            <p:ph type="title"/>
          </p:nvPr>
        </p:nvSpPr>
        <p:spPr/>
        <p:txBody>
          <a:bodyPr wrap="square">
            <a:noAutofit/>
          </a:bodyPr>
          <a:lstStyle/>
          <a:p>
            <a:r>
              <a:rPr lang="en-US" smtClean="0">
                <a:latin typeface="Huawei Sans" panose="020C0503030203020204" pitchFamily="34" charset="0"/>
              </a:rPr>
              <a:t>CLI Format Conventions (2)</a:t>
            </a:r>
            <a:endParaRPr lang="en-US" altLang="zh-CN" dirty="0">
              <a:latin typeface="Huawei Sans" panose="020C0503030203020204" pitchFamily="34" charset="0"/>
              <a:sym typeface="Huawei Sans" panose="020C0503030203020204" pitchFamily="34" charset="0"/>
            </a:endParaRPr>
          </a:p>
        </p:txBody>
      </p:sp>
      <p:sp>
        <p:nvSpPr>
          <p:cNvPr id="6" name="文本占位符 5"/>
          <p:cNvSpPr>
            <a:spLocks noGrp="1"/>
          </p:cNvSpPr>
          <p:nvPr>
            <p:ph type="body" sz="quarter" idx="10"/>
          </p:nvPr>
        </p:nvSpPr>
        <p:spPr/>
        <p:txBody>
          <a:bodyPr wrap="square">
            <a:noAutofit/>
          </a:bodyPr>
          <a:lstStyle/>
          <a:p>
            <a:pPr>
              <a:lnSpc>
                <a:spcPct val="110000"/>
              </a:lnSpc>
            </a:pPr>
            <a:r>
              <a:rPr lang="en-US" sz="1400" dirty="0" smtClean="0">
                <a:latin typeface="Huawei Sans" panose="020C0503030203020204" pitchFamily="34" charset="0"/>
              </a:rPr>
              <a:t>For example, </a:t>
            </a:r>
            <a:endParaRPr lang="en-US" altLang="zh-CN" sz="1400" dirty="0" smtClean="0">
              <a:latin typeface="Huawei Sans" panose="020C0503030203020204" pitchFamily="34" charset="0"/>
              <a:sym typeface="Huawei Sans" panose="020C0503030203020204" pitchFamily="34" charset="0"/>
            </a:endParaRPr>
          </a:p>
          <a:p>
            <a:pPr lvl="1">
              <a:lnSpc>
                <a:spcPct val="110000"/>
              </a:lnSpc>
            </a:pPr>
            <a:r>
              <a:rPr lang="en-US" sz="1200" b="1" dirty="0" smtClean="0">
                <a:latin typeface="Huawei Sans" panose="020C0503030203020204" pitchFamily="34" charset="0"/>
              </a:rPr>
              <a:t>change user</a:t>
            </a:r>
            <a:r>
              <a:rPr lang="en-US" sz="1200" dirty="0" smtClean="0">
                <a:latin typeface="Huawei Sans" panose="020C0503030203020204" pitchFamily="34" charset="0"/>
              </a:rPr>
              <a:t> keeps unchanged.</a:t>
            </a:r>
            <a:endParaRPr lang="en-US" altLang="zh-CN" sz="1200" dirty="0" smtClean="0">
              <a:latin typeface="Huawei Sans" panose="020C0503030203020204" pitchFamily="34" charset="0"/>
              <a:sym typeface="Huawei Sans" panose="020C0503030203020204" pitchFamily="34" charset="0"/>
            </a:endParaRPr>
          </a:p>
          <a:p>
            <a:pPr lvl="1">
              <a:lnSpc>
                <a:spcPct val="110000"/>
              </a:lnSpc>
            </a:pPr>
            <a:r>
              <a:rPr lang="en-US" sz="1200" b="1" dirty="0" err="1" smtClean="0">
                <a:latin typeface="Huawei Sans" panose="020C0503030203020204" pitchFamily="34" charset="0"/>
              </a:rPr>
              <a:t>user_name</a:t>
            </a:r>
            <a:r>
              <a:rPr lang="en-US" sz="1200" b="1" dirty="0" smtClean="0">
                <a:latin typeface="Huawei Sans" panose="020C0503030203020204" pitchFamily="34" charset="0"/>
              </a:rPr>
              <a:t>=</a:t>
            </a:r>
            <a:r>
              <a:rPr lang="en-US" sz="1200" i="1" dirty="0" smtClean="0">
                <a:latin typeface="Huawei Sans" panose="020C0503030203020204" pitchFamily="34" charset="0"/>
              </a:rPr>
              <a:t>?</a:t>
            </a:r>
            <a:r>
              <a:rPr lang="en-US" sz="1200" dirty="0" smtClean="0">
                <a:latin typeface="Huawei Sans" panose="020C0503030203020204" pitchFamily="34" charset="0"/>
              </a:rPr>
              <a:t>, mandatory; For </a:t>
            </a:r>
            <a:r>
              <a:rPr lang="en-US" sz="1200" b="1" dirty="0" smtClean="0">
                <a:latin typeface="Huawei Sans" panose="020C0503030203020204" pitchFamily="34" charset="0"/>
              </a:rPr>
              <a:t>level=</a:t>
            </a:r>
            <a:r>
              <a:rPr lang="en-US" sz="1200" i="1" dirty="0" smtClean="0">
                <a:latin typeface="Huawei Sans" panose="020C0503030203020204" pitchFamily="34" charset="0"/>
              </a:rPr>
              <a:t>?</a:t>
            </a:r>
            <a:r>
              <a:rPr lang="en-US" sz="1200" dirty="0" smtClean="0">
                <a:latin typeface="Huawei Sans" panose="020C0503030203020204" pitchFamily="34" charset="0"/>
              </a:rPr>
              <a:t> and </a:t>
            </a:r>
            <a:r>
              <a:rPr lang="en-US" sz="1200" b="1" dirty="0" smtClean="0">
                <a:latin typeface="Huawei Sans" panose="020C0503030203020204" pitchFamily="34" charset="0"/>
              </a:rPr>
              <a:t>action=</a:t>
            </a:r>
            <a:r>
              <a:rPr lang="en-US" sz="1200" i="1" dirty="0" smtClean="0">
                <a:latin typeface="Huawei Sans" panose="020C0503030203020204" pitchFamily="34" charset="0"/>
              </a:rPr>
              <a:t>?</a:t>
            </a:r>
            <a:r>
              <a:rPr lang="en-US" sz="1200" dirty="0" smtClean="0">
                <a:latin typeface="Huawei Sans" panose="020C0503030203020204" pitchFamily="34" charset="0"/>
              </a:rPr>
              <a:t>, one of them can be selected.</a:t>
            </a:r>
            <a:endParaRPr lang="en-US" altLang="zh-CN" sz="1200" dirty="0" smtClean="0">
              <a:latin typeface="Huawei Sans" panose="020C0503030203020204" pitchFamily="34" charset="0"/>
              <a:sym typeface="Huawei Sans" panose="020C0503030203020204" pitchFamily="34" charset="0"/>
            </a:endParaRPr>
          </a:p>
          <a:p>
            <a:pPr lvl="1">
              <a:lnSpc>
                <a:spcPct val="110000"/>
              </a:lnSpc>
            </a:pPr>
            <a:r>
              <a:rPr lang="en-US" sz="1200" dirty="0" smtClean="0">
                <a:latin typeface="Huawei Sans" panose="020C0503030203020204" pitchFamily="34" charset="0"/>
              </a:rPr>
              <a:t>For parameter </a:t>
            </a:r>
            <a:r>
              <a:rPr lang="en-US" sz="1200" b="1" dirty="0" smtClean="0">
                <a:latin typeface="Huawei Sans" panose="020C0503030203020204" pitchFamily="34" charset="0"/>
              </a:rPr>
              <a:t>level=</a:t>
            </a:r>
            <a:r>
              <a:rPr lang="en-US" sz="1200" i="1" dirty="0" smtClean="0">
                <a:latin typeface="Huawei Sans" panose="020C0503030203020204" pitchFamily="34" charset="0"/>
              </a:rPr>
              <a:t>?</a:t>
            </a:r>
            <a:r>
              <a:rPr lang="en-US" sz="1200" dirty="0" smtClean="0">
                <a:latin typeface="Huawei Sans" panose="020C0503030203020204" pitchFamily="34" charset="0"/>
              </a:rPr>
              <a:t>, </a:t>
            </a:r>
            <a:r>
              <a:rPr lang="en-US" sz="1200" b="1" dirty="0" smtClean="0">
                <a:latin typeface="Huawei Sans" panose="020C0503030203020204" pitchFamily="34" charset="0"/>
              </a:rPr>
              <a:t>level=</a:t>
            </a:r>
            <a:r>
              <a:rPr lang="en-US" sz="1200" dirty="0" smtClean="0">
                <a:latin typeface="Huawei Sans" panose="020C0503030203020204" pitchFamily="34" charset="0"/>
              </a:rPr>
              <a:t> remains unchanged. The value of </a:t>
            </a:r>
            <a:r>
              <a:rPr lang="en-US" sz="1200" i="1" dirty="0" smtClean="0">
                <a:latin typeface="Huawei Sans" panose="020C0503030203020204" pitchFamily="34" charset="0"/>
              </a:rPr>
              <a:t>?</a:t>
            </a:r>
            <a:r>
              <a:rPr lang="en-US" sz="1200" dirty="0" smtClean="0">
                <a:latin typeface="Huawei Sans" panose="020C0503030203020204" pitchFamily="34" charset="0"/>
              </a:rPr>
              <a:t> must be an optional value, for example, </a:t>
            </a:r>
            <a:r>
              <a:rPr lang="en-US" sz="1200" b="1" dirty="0" smtClean="0">
                <a:latin typeface="Huawei Sans" panose="020C0503030203020204" pitchFamily="34" charset="0"/>
              </a:rPr>
              <a:t>level=admin</a:t>
            </a:r>
            <a:r>
              <a:rPr lang="en-US" sz="1200" dirty="0" smtClean="0">
                <a:latin typeface="Huawei Sans" panose="020C0503030203020204" pitchFamily="34" charset="0"/>
              </a:rPr>
              <a:t>.</a:t>
            </a:r>
            <a:endParaRPr lang="en-US" altLang="zh-CN" sz="1200" dirty="0" smtClean="0">
              <a:latin typeface="Huawei Sans" panose="020C0503030203020204" pitchFamily="34" charset="0"/>
              <a:sym typeface="Huawei Sans" panose="020C0503030203020204" pitchFamily="34" charset="0"/>
            </a:endParaRPr>
          </a:p>
          <a:p>
            <a:pPr marL="403039" lvl="1" indent="0">
              <a:lnSpc>
                <a:spcPct val="110000"/>
              </a:lnSpc>
              <a:buNone/>
            </a:pPr>
            <a:r>
              <a:rPr lang="en-US" sz="1400" b="1" dirty="0" smtClean="0">
                <a:latin typeface="Huawei Sans" panose="020C0503030203020204" pitchFamily="34" charset="0"/>
              </a:rPr>
              <a:t>Correct command example: </a:t>
            </a:r>
            <a:endParaRPr lang="en-US" altLang="zh-CN" sz="1400" b="1" dirty="0" smtClean="0">
              <a:latin typeface="Huawei Sans" panose="020C0503030203020204" pitchFamily="34" charset="0"/>
              <a:sym typeface="Huawei Sans" panose="020C0503030203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1049434699"/>
              </p:ext>
            </p:extLst>
          </p:nvPr>
        </p:nvGraphicFramePr>
        <p:xfrm>
          <a:off x="806818" y="2798990"/>
          <a:ext cx="10578364" cy="2992210"/>
        </p:xfrm>
        <a:graphic>
          <a:graphicData uri="http://schemas.openxmlformats.org/drawingml/2006/table">
            <a:tbl>
              <a:tblPr firstRow="1" bandRow="1">
                <a:tableStyleId>{72833802-FEF1-4C79-8D5D-14CF1EAF98D9}</a:tableStyleId>
              </a:tblPr>
              <a:tblGrid>
                <a:gridCol w="1770889"/>
                <a:gridCol w="8807475"/>
              </a:tblGrid>
              <a:tr h="358243">
                <a:tc>
                  <a:txBody>
                    <a:bodyPr/>
                    <a:lstStyle/>
                    <a:p>
                      <a:pPr algn="ctr" fontAlgn="ctr"/>
                      <a:r>
                        <a:rPr lang="en-US" sz="1400" dirty="0" smtClean="0">
                          <a:solidFill>
                            <a:sysClr val="windowText" lastClr="000000"/>
                          </a:solidFill>
                          <a:latin typeface="Huawei Sans" panose="020C0503030203020204" pitchFamily="34" charset="0"/>
                        </a:rPr>
                        <a:t>Format</a:t>
                      </a:r>
                      <a:endParaRPr lang="en-US" altLang="zh-CN" sz="1400" dirty="0">
                        <a:solidFill>
                          <a:sysClr val="windowText" lastClr="000000"/>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87889" marR="87889" marT="43945" marB="43945"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dirty="0" smtClean="0">
                          <a:solidFill>
                            <a:sysClr val="windowText" lastClr="000000"/>
                          </a:solidFill>
                          <a:latin typeface="Huawei Sans" panose="020C0503030203020204" pitchFamily="34" charset="0"/>
                        </a:rPr>
                        <a:t>Description</a:t>
                      </a:r>
                      <a:endParaRPr lang="en-US" altLang="zh-CN" sz="1400" dirty="0">
                        <a:solidFill>
                          <a:sysClr val="windowText" lastClr="000000"/>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87889" marR="87889" marT="43945" marB="43945"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58243">
                <a:tc>
                  <a:txBody>
                    <a:bodyPr/>
                    <a:lstStyle/>
                    <a:p>
                      <a:pPr fontAlgn="ctr" latinLnBrk="0"/>
                      <a:r>
                        <a:rPr lang="en-US" sz="1200" b="1" dirty="0" smtClean="0">
                          <a:latin typeface="Huawei Sans" panose="020C0503030203020204" pitchFamily="34" charset="0"/>
                        </a:rPr>
                        <a:t>Boldface</a:t>
                      </a:r>
                      <a:endParaRPr lang="en-US" altLang="zh-CN" sz="120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45776" marR="45776" marT="36621" marB="36621"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latinLnBrk="0"/>
                      <a:r>
                        <a:rPr lang="en-US" sz="1200" dirty="0" smtClean="0">
                          <a:latin typeface="Huawei Sans" panose="020C0503030203020204" pitchFamily="34" charset="0"/>
                        </a:rPr>
                        <a:t>The keywords of a command are in </a:t>
                      </a:r>
                      <a:r>
                        <a:rPr lang="en-US" sz="1200" b="1" dirty="0" smtClean="0">
                          <a:latin typeface="Huawei Sans" panose="020C0503030203020204" pitchFamily="34" charset="0"/>
                        </a:rPr>
                        <a:t>boldface</a:t>
                      </a:r>
                      <a:r>
                        <a:rPr lang="en-US" sz="1200" dirty="0" smtClean="0">
                          <a:latin typeface="Huawei Sans" panose="020C0503030203020204" pitchFamily="34" charset="0"/>
                        </a:rPr>
                        <a:t>.</a:t>
                      </a:r>
                      <a:endParaRPr lang="en-US" sz="1200" dirty="0">
                        <a:latin typeface="Huawei Sans" panose="020C0503030203020204" pitchFamily="34" charset="0"/>
                      </a:endParaRPr>
                    </a:p>
                  </a:txBody>
                  <a:tcPr marL="45776" marR="45776" marT="36621" marB="366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243">
                <a:tc>
                  <a:txBody>
                    <a:bodyPr/>
                    <a:lstStyle/>
                    <a:p>
                      <a:pPr fontAlgn="ctr" latinLnBrk="0"/>
                      <a:r>
                        <a:rPr lang="en-US" sz="1200" i="1" dirty="0" smtClean="0">
                          <a:latin typeface="Huawei Sans" panose="020C0503030203020204" pitchFamily="34" charset="0"/>
                        </a:rPr>
                        <a:t>Italic</a:t>
                      </a:r>
                      <a:endParaRPr lang="en-US" altLang="zh-CN" sz="120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45776" marR="45776" marT="36621" marB="36621"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latinLnBrk="0"/>
                      <a:r>
                        <a:rPr lang="en-US" sz="1200" dirty="0" smtClean="0">
                          <a:latin typeface="Huawei Sans" panose="020C0503030203020204" pitchFamily="34" charset="0"/>
                        </a:rPr>
                        <a:t>The arguments of a command line, which will be replaced by actual values, are in </a:t>
                      </a:r>
                      <a:r>
                        <a:rPr lang="en-US" sz="1200" i="1" dirty="0" smtClean="0">
                          <a:latin typeface="Huawei Sans" panose="020C0503030203020204" pitchFamily="34" charset="0"/>
                        </a:rPr>
                        <a:t>italics</a:t>
                      </a:r>
                      <a:r>
                        <a:rPr lang="en-US" sz="1200" dirty="0" smtClean="0">
                          <a:latin typeface="Huawei Sans" panose="020C0503030203020204" pitchFamily="34" charset="0"/>
                        </a:rPr>
                        <a:t>.</a:t>
                      </a:r>
                      <a:endParaRPr lang="en-US" sz="1200" dirty="0">
                        <a:latin typeface="Huawei Sans" panose="020C0503030203020204" pitchFamily="34" charset="0"/>
                      </a:endParaRPr>
                    </a:p>
                  </a:txBody>
                  <a:tcPr marL="45776" marR="45776" marT="36621" marB="366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243">
                <a:tc>
                  <a:txBody>
                    <a:bodyPr/>
                    <a:lstStyle/>
                    <a:p>
                      <a:pPr fontAlgn="ctr" latinLnBrk="0"/>
                      <a:r>
                        <a:rPr lang="en-US" sz="1200" dirty="0" smtClean="0">
                          <a:latin typeface="Huawei Sans" panose="020C0503030203020204" pitchFamily="34" charset="0"/>
                        </a:rPr>
                        <a:t>[ ]</a:t>
                      </a:r>
                      <a:endParaRPr lang="en-US" sz="1200" dirty="0">
                        <a:latin typeface="Huawei Sans" panose="020C0503030203020204" pitchFamily="34" charset="0"/>
                      </a:endParaRPr>
                    </a:p>
                  </a:txBody>
                  <a:tcPr marL="45776" marR="45776" marT="36621" marB="36621"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latinLnBrk="0"/>
                      <a:r>
                        <a:rPr lang="en-US" sz="1200" dirty="0" smtClean="0">
                          <a:latin typeface="Huawei Sans" panose="020C0503030203020204" pitchFamily="34" charset="0"/>
                        </a:rPr>
                        <a:t>Items in square brackets [ ] are optional.</a:t>
                      </a:r>
                      <a:endParaRPr lang="en-US" sz="1200" dirty="0">
                        <a:latin typeface="Huawei Sans" panose="020C0503030203020204" pitchFamily="34" charset="0"/>
                      </a:endParaRPr>
                    </a:p>
                  </a:txBody>
                  <a:tcPr marL="45776" marR="45776" marT="36621" marB="366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243">
                <a:tc>
                  <a:txBody>
                    <a:bodyPr/>
                    <a:lstStyle/>
                    <a:p>
                      <a:pPr fontAlgn="ctr" latinLnBrk="0"/>
                      <a:r>
                        <a:rPr lang="en-US" sz="1200" dirty="0" smtClean="0">
                          <a:latin typeface="Huawei Sans" panose="020C0503030203020204" pitchFamily="34" charset="0"/>
                        </a:rPr>
                        <a:t>{ x | y | ... }</a:t>
                      </a:r>
                      <a:endParaRPr lang="en-US" sz="1200" dirty="0">
                        <a:latin typeface="Huawei Sans" panose="020C0503030203020204" pitchFamily="34" charset="0"/>
                      </a:endParaRPr>
                    </a:p>
                  </a:txBody>
                  <a:tcPr marL="45776" marR="45776" marT="36621" marB="36621"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latinLnBrk="0"/>
                      <a:r>
                        <a:rPr lang="en-US" sz="1200" dirty="0" smtClean="0">
                          <a:latin typeface="Huawei Sans" panose="020C0503030203020204" pitchFamily="34" charset="0"/>
                        </a:rPr>
                        <a:t>Indicates that one option is selected from two or more options.</a:t>
                      </a:r>
                      <a:endParaRPr lang="en-US" sz="1200" dirty="0">
                        <a:latin typeface="Huawei Sans" panose="020C0503030203020204" pitchFamily="34" charset="0"/>
                      </a:endParaRPr>
                    </a:p>
                  </a:txBody>
                  <a:tcPr marL="45776" marR="45776" marT="36621" marB="366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243">
                <a:tc>
                  <a:txBody>
                    <a:bodyPr/>
                    <a:lstStyle/>
                    <a:p>
                      <a:pPr fontAlgn="ctr" latinLnBrk="0"/>
                      <a:r>
                        <a:rPr lang="en-US" sz="1200" dirty="0" smtClean="0">
                          <a:latin typeface="Huawei Sans" panose="020C0503030203020204" pitchFamily="34" charset="0"/>
                        </a:rPr>
                        <a:t>[ x | y | ... ]</a:t>
                      </a:r>
                      <a:endParaRPr lang="en-US" sz="1200" dirty="0">
                        <a:latin typeface="Huawei Sans" panose="020C0503030203020204" pitchFamily="34" charset="0"/>
                      </a:endParaRPr>
                    </a:p>
                  </a:txBody>
                  <a:tcPr marL="45776" marR="45776" marT="36621" marB="36621"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latinLnBrk="0"/>
                      <a:r>
                        <a:rPr lang="en-US" sz="1200" dirty="0" smtClean="0">
                          <a:latin typeface="Huawei Sans" panose="020C0503030203020204" pitchFamily="34" charset="0"/>
                        </a:rPr>
                        <a:t>Indicates that one or no option is selected from two or more options.</a:t>
                      </a:r>
                      <a:endParaRPr lang="en-US" sz="1200" dirty="0">
                        <a:latin typeface="Huawei Sans" panose="020C0503030203020204" pitchFamily="34" charset="0"/>
                      </a:endParaRPr>
                    </a:p>
                  </a:txBody>
                  <a:tcPr marL="45776" marR="45776" marT="36621" marB="366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4823">
                <a:tc>
                  <a:txBody>
                    <a:bodyPr/>
                    <a:lstStyle/>
                    <a:p>
                      <a:pPr fontAlgn="ctr" latinLnBrk="0"/>
                      <a:r>
                        <a:rPr lang="en-US" sz="1200" dirty="0" smtClean="0">
                          <a:latin typeface="Huawei Sans" panose="020C0503030203020204" pitchFamily="34" charset="0"/>
                        </a:rPr>
                        <a:t>{ x | y | ... } *</a:t>
                      </a:r>
                      <a:endParaRPr lang="en-US" sz="1200" dirty="0">
                        <a:latin typeface="Huawei Sans" panose="020C0503030203020204" pitchFamily="34" charset="0"/>
                      </a:endParaRPr>
                    </a:p>
                  </a:txBody>
                  <a:tcPr marL="45776" marR="45776" marT="36621" marB="36621"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latinLnBrk="0"/>
                      <a:r>
                        <a:rPr lang="en-US" sz="1200" dirty="0" smtClean="0">
                          <a:latin typeface="Huawei Sans" panose="020C0503030203020204" pitchFamily="34" charset="0"/>
                        </a:rPr>
                        <a:t>Indicates that multiple options are selected from two or more options. At least one option must be selected, and at most all options can be selected.</a:t>
                      </a:r>
                      <a:endParaRPr lang="en-US" sz="1200" dirty="0">
                        <a:latin typeface="Huawei Sans" panose="020C0503030203020204" pitchFamily="34" charset="0"/>
                      </a:endParaRPr>
                    </a:p>
                  </a:txBody>
                  <a:tcPr marL="45776" marR="45776" marT="36621" marB="366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7929">
                <a:tc>
                  <a:txBody>
                    <a:bodyPr/>
                    <a:lstStyle/>
                    <a:p>
                      <a:pPr fontAlgn="ctr" latinLnBrk="0"/>
                      <a:r>
                        <a:rPr lang="en-US" sz="1200" dirty="0" smtClean="0">
                          <a:latin typeface="Huawei Sans" panose="020C0503030203020204" pitchFamily="34" charset="0"/>
                        </a:rPr>
                        <a:t>[ x | y | ... ] *</a:t>
                      </a:r>
                      <a:endParaRPr lang="en-US" sz="1200" dirty="0">
                        <a:latin typeface="Huawei Sans" panose="020C0503030203020204" pitchFamily="34" charset="0"/>
                      </a:endParaRPr>
                    </a:p>
                  </a:txBody>
                  <a:tcPr marL="45776" marR="45776" marT="36621" marB="36621"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fontAlgn="ctr" latinLnBrk="0"/>
                      <a:r>
                        <a:rPr lang="en-US" sz="1200" dirty="0" smtClean="0">
                          <a:latin typeface="Huawei Sans" panose="020C0503030203020204" pitchFamily="34" charset="0"/>
                        </a:rPr>
                        <a:t>Indicates that multiple options are selected or none is selected from two or more options.</a:t>
                      </a:r>
                      <a:endParaRPr lang="en-US" sz="1200" dirty="0">
                        <a:latin typeface="Huawei Sans" panose="020C0503030203020204" pitchFamily="34" charset="0"/>
                      </a:endParaRPr>
                    </a:p>
                  </a:txBody>
                  <a:tcPr marL="45776" marR="45776" marT="36621" marB="366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8" name="文本框 7"/>
          <p:cNvSpPr txBox="1"/>
          <p:nvPr/>
        </p:nvSpPr>
        <p:spPr>
          <a:xfrm>
            <a:off x="2205735" y="1108538"/>
            <a:ext cx="3480440" cy="276999"/>
          </a:xfrm>
          <a:prstGeom prst="rect">
            <a:avLst/>
          </a:prstGeom>
          <a:solidFill>
            <a:schemeClr val="bg1">
              <a:lumMod val="85000"/>
            </a:schemeClr>
          </a:solidFill>
          <a:ln>
            <a:noFill/>
          </a:ln>
        </p:spPr>
        <p:txBody>
          <a:bodyPr wrap="none" rtlCol="0">
            <a:spAutoFit/>
          </a:bodyPr>
          <a:lstStyle/>
          <a:p>
            <a:r>
              <a:rPr lang="en-US" altLang="zh-CN" sz="1200" dirty="0"/>
              <a:t>change user </a:t>
            </a:r>
            <a:r>
              <a:rPr lang="en-US" altLang="zh-CN" sz="1200" dirty="0" err="1"/>
              <a:t>user_name</a:t>
            </a:r>
            <a:r>
              <a:rPr lang="en-US" altLang="zh-CN" sz="1200" dirty="0"/>
              <a:t>=? { level=? | action=? }</a:t>
            </a:r>
            <a:endParaRPr lang="zh-CN" altLang="en-US" sz="1200" dirty="0"/>
          </a:p>
        </p:txBody>
      </p:sp>
      <p:sp>
        <p:nvSpPr>
          <p:cNvPr id="10" name="文本框 9"/>
          <p:cNvSpPr txBox="1"/>
          <p:nvPr/>
        </p:nvSpPr>
        <p:spPr>
          <a:xfrm>
            <a:off x="3666231" y="2309213"/>
            <a:ext cx="4039888" cy="276999"/>
          </a:xfrm>
          <a:prstGeom prst="rect">
            <a:avLst/>
          </a:prstGeom>
          <a:solidFill>
            <a:schemeClr val="bg1">
              <a:lumMod val="85000"/>
            </a:schemeClr>
          </a:solidFill>
          <a:ln>
            <a:noFill/>
          </a:ln>
        </p:spPr>
        <p:txBody>
          <a:bodyPr wrap="none" rtlCol="0">
            <a:spAutoFit/>
          </a:bodyPr>
          <a:lstStyle/>
          <a:p>
            <a:r>
              <a:rPr lang="en-US" altLang="zh-CN" sz="1200" dirty="0"/>
              <a:t>admin:/&gt;change user </a:t>
            </a:r>
            <a:r>
              <a:rPr lang="en-US" altLang="zh-CN" sz="1200" dirty="0" err="1"/>
              <a:t>user_name</a:t>
            </a:r>
            <a:r>
              <a:rPr lang="en-US" altLang="zh-CN" sz="1200" dirty="0"/>
              <a:t>=</a:t>
            </a:r>
            <a:r>
              <a:rPr lang="en-US" altLang="zh-CN" sz="1200" dirty="0" err="1"/>
              <a:t>newuser</a:t>
            </a:r>
            <a:r>
              <a:rPr lang="en-US" altLang="zh-CN" sz="1200" dirty="0"/>
              <a:t> level=admin</a:t>
            </a:r>
          </a:p>
        </p:txBody>
      </p:sp>
    </p:spTree>
    <p:extLst>
      <p:ext uri="{BB962C8B-B14F-4D97-AF65-F5344CB8AC3E}">
        <p14:creationId xmlns:p14="http://schemas.microsoft.com/office/powerpoint/2010/main" val="1390348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smtClean="0">
                <a:latin typeface="Huawei Sans" panose="020C0503030203020204" pitchFamily="34" charset="0"/>
              </a:rPr>
              <a:t>CLI Command Completion</a:t>
            </a:r>
            <a:endParaRPr lang="en-US" dirty="0">
              <a:latin typeface="Huawei Sans" panose="020C0503030203020204" pitchFamily="34" charset="0"/>
            </a:endParaRPr>
          </a:p>
        </p:txBody>
      </p:sp>
      <p:sp>
        <p:nvSpPr>
          <p:cNvPr id="3" name="文本占位符 2"/>
          <p:cNvSpPr>
            <a:spLocks noGrp="1"/>
          </p:cNvSpPr>
          <p:nvPr>
            <p:ph type="body" sz="quarter" idx="10"/>
          </p:nvPr>
        </p:nvSpPr>
        <p:spPr/>
        <p:txBody>
          <a:bodyPr wrap="square">
            <a:noAutofit/>
          </a:bodyPr>
          <a:lstStyle/>
          <a:p>
            <a:pPr algn="l">
              <a:lnSpc>
                <a:spcPct val="100000"/>
              </a:lnSpc>
            </a:pPr>
            <a:r>
              <a:rPr lang="en-US" sz="1600" dirty="0" smtClean="0">
                <a:latin typeface="Huawei Sans" panose="020C0503030203020204" pitchFamily="34" charset="0"/>
              </a:rPr>
              <a:t>On the CLI, you can press </a:t>
            </a:r>
            <a:r>
              <a:rPr lang="en-US" sz="1600" b="1" dirty="0" smtClean="0">
                <a:latin typeface="Huawei Sans" panose="020C0503030203020204" pitchFamily="34" charset="0"/>
              </a:rPr>
              <a:t>Tab</a:t>
            </a:r>
            <a:r>
              <a:rPr lang="en-US" sz="1600" dirty="0" smtClean="0">
                <a:latin typeface="Huawei Sans" panose="020C0503030203020204" pitchFamily="34" charset="0"/>
              </a:rPr>
              <a:t> or the space bar to use the command completion function.</a:t>
            </a:r>
            <a:endParaRPr lang="en-US" altLang="zh-CN" sz="1600" dirty="0" smtClean="0">
              <a:latin typeface="Huawei Sans" panose="020C0503030203020204" pitchFamily="34" charset="0"/>
              <a:sym typeface="Huawei Sans" panose="020C0503030203020204" pitchFamily="34" charset="0"/>
            </a:endParaRPr>
          </a:p>
          <a:p>
            <a:pPr algn="l">
              <a:lnSpc>
                <a:spcPct val="100000"/>
              </a:lnSpc>
            </a:pPr>
            <a:r>
              <a:rPr lang="en-US" sz="1600" dirty="0" smtClean="0">
                <a:latin typeface="Huawei Sans" panose="020C0503030203020204" pitchFamily="34" charset="0"/>
              </a:rPr>
              <a:t>The difference between </a:t>
            </a:r>
            <a:r>
              <a:rPr lang="en-US" sz="1600" dirty="0"/>
              <a:t>using each key is </a:t>
            </a:r>
            <a:r>
              <a:rPr lang="en-US" sz="1600" dirty="0" smtClean="0">
                <a:latin typeface="Huawei Sans" panose="020C0503030203020204" pitchFamily="34" charset="0"/>
              </a:rPr>
              <a:t>as follows: The space key is used to supplement only the current field, whereas the </a:t>
            </a:r>
            <a:r>
              <a:rPr lang="en-US" sz="1600" b="1" dirty="0" smtClean="0">
                <a:latin typeface="Huawei Sans" panose="020C0503030203020204" pitchFamily="34" charset="0"/>
              </a:rPr>
              <a:t>Tab</a:t>
            </a:r>
            <a:r>
              <a:rPr lang="en-US" sz="1600" dirty="0" smtClean="0">
                <a:latin typeface="Huawei Sans" panose="020C0503030203020204" pitchFamily="34" charset="0"/>
              </a:rPr>
              <a:t> key is used to supplement all possible values.</a:t>
            </a:r>
            <a:endParaRPr lang="en-US" altLang="zh-CN" sz="1600" dirty="0" smtClean="0">
              <a:latin typeface="Huawei Sans" panose="020C0503030203020204" pitchFamily="34" charset="0"/>
              <a:sym typeface="Huawei Sans" panose="020C0503030203020204" pitchFamily="34" charset="0"/>
            </a:endParaRPr>
          </a:p>
          <a:p>
            <a:pPr marL="0" indent="0" algn="l">
              <a:lnSpc>
                <a:spcPct val="100000"/>
              </a:lnSpc>
              <a:buNone/>
            </a:pPr>
            <a:r>
              <a:rPr lang="en-US" sz="1600" dirty="0" smtClean="0">
                <a:latin typeface="Huawei Sans" panose="020C0503030203020204" pitchFamily="34" charset="0"/>
                <a:sym typeface="Huawei Sans" panose="020C0503030203020204" pitchFamily="34" charset="0"/>
              </a:rPr>
              <a:t>     </a:t>
            </a:r>
            <a:endParaRPr lang="en-US" altLang="zh-CN" sz="1600" dirty="0" smtClean="0">
              <a:latin typeface="Huawei Sans" panose="020C0503030203020204" pitchFamily="34" charset="0"/>
              <a:sym typeface="Huawei Sans" panose="020C0503030203020204" pitchFamily="34" charset="0"/>
            </a:endParaRPr>
          </a:p>
          <a:p>
            <a:pPr marL="0" indent="0" algn="l">
              <a:lnSpc>
                <a:spcPct val="100000"/>
              </a:lnSpc>
              <a:buNone/>
            </a:pPr>
            <a:r>
              <a:rPr lang="en-US" sz="1600" dirty="0" smtClean="0">
                <a:latin typeface="Huawei Sans" panose="020C0503030203020204" pitchFamily="34" charset="0"/>
                <a:sym typeface="Huawei Sans" panose="020C0503030203020204" pitchFamily="34" charset="0"/>
              </a:rPr>
              <a:t>  </a:t>
            </a:r>
            <a:endParaRPr lang="en-US" altLang="zh-CN" sz="1600" dirty="0">
              <a:latin typeface="Huawei Sans" panose="020C0503030203020204" pitchFamily="34" charset="0"/>
              <a:sym typeface="Huawei Sans" panose="020C0503030203020204" pitchFamily="34" charset="0"/>
            </a:endParaRPr>
          </a:p>
        </p:txBody>
      </p:sp>
      <p:sp>
        <p:nvSpPr>
          <p:cNvPr id="7" name="矩形 6"/>
          <p:cNvSpPr/>
          <p:nvPr/>
        </p:nvSpPr>
        <p:spPr>
          <a:xfrm>
            <a:off x="5647370" y="2108128"/>
            <a:ext cx="5518470" cy="997196"/>
          </a:xfrm>
          <a:prstGeom prst="rect">
            <a:avLst/>
          </a:prstGeom>
        </p:spPr>
        <p:txBody>
          <a:bodyPr wrap="square">
            <a:noAutofit/>
          </a:bodyPr>
          <a:lstStyle/>
          <a:p>
            <a:pPr defTabSz="914034" fontAlgn="ctr">
              <a:spcBef>
                <a:spcPts val="792"/>
              </a:spcBef>
              <a:buSzPct val="50000"/>
            </a:pPr>
            <a:r>
              <a:rPr lang="en-US" sz="1400" dirty="0" smtClean="0">
                <a:latin typeface="Huawei Sans" panose="020C0503030203020204" pitchFamily="34" charset="0"/>
              </a:rPr>
              <a:t>After the starting segment is determined and completed, press </a:t>
            </a:r>
            <a:r>
              <a:rPr lang="en-US" sz="1400" b="1" dirty="0" smtClean="0">
                <a:latin typeface="Huawei Sans" panose="020C0503030203020204" pitchFamily="34" charset="0"/>
              </a:rPr>
              <a:t>Tab</a:t>
            </a:r>
            <a:r>
              <a:rPr lang="en-US" sz="1400" dirty="0" smtClean="0">
                <a:latin typeface="Huawei Sans" panose="020C0503030203020204" pitchFamily="34" charset="0"/>
              </a:rPr>
              <a:t> once to display the available adjacent segments of the starting segment.</a:t>
            </a:r>
            <a:endParaRPr lang="en-US" sz="1400" dirty="0">
              <a:latin typeface="Huawei Sans" panose="020C0503030203020204" pitchFamily="34" charset="0"/>
            </a:endParaRPr>
          </a:p>
        </p:txBody>
      </p:sp>
      <p:sp>
        <p:nvSpPr>
          <p:cNvPr id="9" name="矩形 8"/>
          <p:cNvSpPr/>
          <p:nvPr/>
        </p:nvSpPr>
        <p:spPr>
          <a:xfrm>
            <a:off x="1082414" y="4537855"/>
            <a:ext cx="10081314" cy="954107"/>
          </a:xfrm>
          <a:prstGeom prst="rect">
            <a:avLst/>
          </a:prstGeom>
        </p:spPr>
        <p:txBody>
          <a:bodyPr wrap="square">
            <a:noAutofit/>
          </a:bodyPr>
          <a:lstStyle/>
          <a:p>
            <a:pPr fontAlgn="ctr"/>
            <a:r>
              <a:rPr lang="en-US" sz="1400" dirty="0" smtClean="0">
                <a:latin typeface="Huawei Sans" panose="020C0503030203020204" pitchFamily="34" charset="0"/>
              </a:rPr>
              <a:t>When all the fields required by the command are entered and the conditions for running the command are met, the system prompts that the command can be run after you press </a:t>
            </a:r>
            <a:r>
              <a:rPr lang="en-US" sz="1400" b="1" dirty="0" smtClean="0">
                <a:latin typeface="Huawei Sans" panose="020C0503030203020204" pitchFamily="34" charset="0"/>
              </a:rPr>
              <a:t>Tab</a:t>
            </a:r>
            <a:r>
              <a:rPr lang="en-US" sz="1400" dirty="0" smtClean="0">
                <a:latin typeface="Huawei Sans" panose="020C0503030203020204" pitchFamily="34" charset="0"/>
              </a:rPr>
              <a:t>. In this case, you can press </a:t>
            </a:r>
            <a:r>
              <a:rPr lang="en-US" sz="1400" b="1" dirty="0" smtClean="0">
                <a:latin typeface="Huawei Sans" panose="020C0503030203020204" pitchFamily="34" charset="0"/>
              </a:rPr>
              <a:t>Enter</a:t>
            </a:r>
            <a:r>
              <a:rPr lang="en-US" sz="1400" dirty="0" smtClean="0">
                <a:latin typeface="Huawei Sans" panose="020C0503030203020204" pitchFamily="34" charset="0"/>
              </a:rPr>
              <a:t> to run the command.</a:t>
            </a:r>
            <a:endParaRPr lang="en-US" sz="1400" dirty="0">
              <a:latin typeface="Huawei Sans" panose="020C0503030203020204" pitchFamily="34" charset="0"/>
            </a:endParaRPr>
          </a:p>
        </p:txBody>
      </p:sp>
      <p:sp>
        <p:nvSpPr>
          <p:cNvPr id="14" name="圆角矩形 13"/>
          <p:cNvSpPr/>
          <p:nvPr/>
        </p:nvSpPr>
        <p:spPr>
          <a:xfrm>
            <a:off x="731838" y="2042161"/>
            <a:ext cx="10741024" cy="3885396"/>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矩形 14"/>
          <p:cNvSpPr/>
          <p:nvPr/>
        </p:nvSpPr>
        <p:spPr>
          <a:xfrm>
            <a:off x="993924" y="2219942"/>
            <a:ext cx="3812489" cy="307777"/>
          </a:xfrm>
          <a:prstGeom prst="rect">
            <a:avLst/>
          </a:prstGeom>
        </p:spPr>
        <p:txBody>
          <a:bodyPr wrap="square">
            <a:noAutofit/>
          </a:bodyPr>
          <a:lstStyle/>
          <a:p>
            <a:pPr fontAlgn="ctr"/>
            <a:r>
              <a:rPr lang="en-US" sz="1400" dirty="0" smtClean="0">
                <a:solidFill>
                  <a:prstClr val="black"/>
                </a:solidFill>
                <a:latin typeface="Huawei Sans" panose="020C0503030203020204" pitchFamily="34" charset="0"/>
              </a:rPr>
              <a:t>Press </a:t>
            </a:r>
            <a:r>
              <a:rPr lang="en-US" sz="1400" b="1" dirty="0" smtClean="0">
                <a:solidFill>
                  <a:prstClr val="black"/>
                </a:solidFill>
                <a:latin typeface="Huawei Sans" panose="020C0503030203020204" pitchFamily="34" charset="0"/>
              </a:rPr>
              <a:t>Tab</a:t>
            </a:r>
            <a:r>
              <a:rPr lang="en-US" sz="1400" dirty="0" smtClean="0">
                <a:solidFill>
                  <a:prstClr val="black"/>
                </a:solidFill>
                <a:latin typeface="Huawei Sans" panose="020C0503030203020204" pitchFamily="34" charset="0"/>
              </a:rPr>
              <a:t> once to display the available starting segments of a command line.</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文本框 12"/>
          <p:cNvSpPr txBox="1"/>
          <p:nvPr/>
        </p:nvSpPr>
        <p:spPr>
          <a:xfrm>
            <a:off x="1151136" y="2879183"/>
            <a:ext cx="3754554" cy="1384995"/>
          </a:xfrm>
          <a:prstGeom prst="rect">
            <a:avLst/>
          </a:prstGeom>
          <a:solidFill>
            <a:schemeClr val="bg1">
              <a:lumMod val="85000"/>
            </a:schemeClr>
          </a:solidFill>
          <a:ln>
            <a:noFill/>
          </a:ln>
        </p:spPr>
        <p:txBody>
          <a:bodyPr wrap="none" rtlCol="0">
            <a:spAutoFit/>
          </a:bodyPr>
          <a:lstStyle/>
          <a:p>
            <a:r>
              <a:rPr lang="en-US" altLang="zh-CN" sz="1200" dirty="0" smtClean="0"/>
              <a:t>admin:/&gt;//Press </a:t>
            </a:r>
            <a:r>
              <a:rPr lang="en-US" altLang="zh-CN" sz="1200" b="1" dirty="0" smtClean="0"/>
              <a:t>Tab</a:t>
            </a:r>
            <a:r>
              <a:rPr lang="en-US" altLang="zh-CN" sz="1200" dirty="0"/>
              <a:t>.</a:t>
            </a:r>
          </a:p>
          <a:p>
            <a:r>
              <a:rPr lang="en-US" altLang="zh-CN" sz="1200" dirty="0"/>
              <a:t>        ^</a:t>
            </a:r>
          </a:p>
          <a:p>
            <a:r>
              <a:rPr lang="en-US" altLang="zh-CN" sz="1200" dirty="0"/>
              <a:t>add                 change              create              </a:t>
            </a:r>
          </a:p>
          <a:p>
            <a:r>
              <a:rPr lang="en-US" altLang="zh-CN" sz="1200" dirty="0"/>
              <a:t>delete              exit                export              </a:t>
            </a:r>
          </a:p>
          <a:p>
            <a:r>
              <a:rPr lang="en-US" altLang="zh-CN" sz="1200" dirty="0"/>
              <a:t>help                import              </a:t>
            </a:r>
            <a:r>
              <a:rPr lang="en-US" altLang="zh-CN" sz="1200" dirty="0" err="1"/>
              <a:t>poweroff</a:t>
            </a:r>
            <a:r>
              <a:rPr lang="en-US" altLang="zh-CN" sz="1200" dirty="0"/>
              <a:t>            </a:t>
            </a:r>
          </a:p>
          <a:p>
            <a:r>
              <a:rPr lang="en-US" altLang="zh-CN" sz="1200" dirty="0" err="1"/>
              <a:t>poweron</a:t>
            </a:r>
            <a:r>
              <a:rPr lang="en-US" altLang="zh-CN" sz="1200" dirty="0"/>
              <a:t>             reboot              remove              </a:t>
            </a:r>
          </a:p>
          <a:p>
            <a:r>
              <a:rPr lang="en-US" altLang="zh-CN" sz="1200" dirty="0"/>
              <a:t>scan                show                swap </a:t>
            </a:r>
            <a:endParaRPr lang="zh-CN" altLang="en-US" sz="1200" dirty="0"/>
          </a:p>
        </p:txBody>
      </p:sp>
      <p:sp>
        <p:nvSpPr>
          <p:cNvPr id="16" name="文本框 15"/>
          <p:cNvSpPr txBox="1"/>
          <p:nvPr/>
        </p:nvSpPr>
        <p:spPr>
          <a:xfrm>
            <a:off x="5746647" y="2845848"/>
            <a:ext cx="4352538" cy="1384995"/>
          </a:xfrm>
          <a:prstGeom prst="rect">
            <a:avLst/>
          </a:prstGeom>
          <a:solidFill>
            <a:schemeClr val="bg1">
              <a:lumMod val="85000"/>
            </a:schemeClr>
          </a:solidFill>
          <a:ln>
            <a:noFill/>
          </a:ln>
        </p:spPr>
        <p:txBody>
          <a:bodyPr wrap="none" rtlCol="0">
            <a:spAutoFit/>
          </a:bodyPr>
          <a:lstStyle/>
          <a:p>
            <a:r>
              <a:rPr lang="en-US" altLang="zh-CN" sz="1200" dirty="0"/>
              <a:t>admin:/&gt;add</a:t>
            </a:r>
            <a:r>
              <a:rPr lang="en-US" altLang="zh-CN" sz="1200" dirty="0" smtClean="0"/>
              <a:t>//Press</a:t>
            </a:r>
            <a:r>
              <a:rPr lang="zh-CN" altLang="en-US" sz="1200" dirty="0"/>
              <a:t> </a:t>
            </a:r>
            <a:r>
              <a:rPr lang="en-US" altLang="zh-CN" sz="1200" b="1" dirty="0" smtClean="0"/>
              <a:t>Tab</a:t>
            </a:r>
            <a:r>
              <a:rPr lang="en-US" altLang="zh-CN" sz="1200" dirty="0"/>
              <a:t>.</a:t>
            </a:r>
          </a:p>
          <a:p>
            <a:r>
              <a:rPr lang="en-US" altLang="zh-CN" sz="1200" dirty="0" err="1"/>
              <a:t>cache_partition</a:t>
            </a:r>
            <a:r>
              <a:rPr lang="en-US" altLang="zh-CN" sz="1200" dirty="0"/>
              <a:t>      clone                </a:t>
            </a:r>
            <a:r>
              <a:rPr lang="en-US" altLang="zh-CN" sz="1200" dirty="0" err="1"/>
              <a:t>consistency_group</a:t>
            </a:r>
            <a:r>
              <a:rPr lang="en-US" altLang="zh-CN" sz="1200" dirty="0"/>
              <a:t>    </a:t>
            </a:r>
          </a:p>
          <a:p>
            <a:r>
              <a:rPr lang="en-US" altLang="zh-CN" sz="1200" dirty="0" err="1"/>
              <a:t>disk_domain</a:t>
            </a:r>
            <a:r>
              <a:rPr lang="en-US" altLang="zh-CN" sz="1200" dirty="0"/>
              <a:t>          host                 </a:t>
            </a:r>
            <a:r>
              <a:rPr lang="en-US" altLang="zh-CN" sz="1200" dirty="0" err="1"/>
              <a:t>host_group</a:t>
            </a:r>
            <a:r>
              <a:rPr lang="en-US" altLang="zh-CN" sz="1200" dirty="0"/>
              <a:t>           </a:t>
            </a:r>
          </a:p>
          <a:p>
            <a:r>
              <a:rPr lang="en-US" altLang="zh-CN" sz="1200" dirty="0" err="1"/>
              <a:t>lun_copy</a:t>
            </a:r>
            <a:r>
              <a:rPr lang="en-US" altLang="zh-CN" sz="1200" dirty="0"/>
              <a:t>             </a:t>
            </a:r>
            <a:r>
              <a:rPr lang="en-US" altLang="zh-CN" sz="1200" dirty="0" err="1"/>
              <a:t>lun_group</a:t>
            </a:r>
            <a:r>
              <a:rPr lang="en-US" altLang="zh-CN" sz="1200" dirty="0"/>
              <a:t>            </a:t>
            </a:r>
            <a:r>
              <a:rPr lang="en-US" altLang="zh-CN" sz="1200" dirty="0" err="1"/>
              <a:t>mapping_view</a:t>
            </a:r>
            <a:r>
              <a:rPr lang="en-US" altLang="zh-CN" sz="1200" dirty="0"/>
              <a:t>         </a:t>
            </a:r>
          </a:p>
          <a:p>
            <a:r>
              <a:rPr lang="en-US" altLang="zh-CN" sz="1200" dirty="0"/>
              <a:t>notification         port                 </a:t>
            </a:r>
            <a:r>
              <a:rPr lang="en-US" altLang="zh-CN" sz="1200" dirty="0" err="1"/>
              <a:t>port_group</a:t>
            </a:r>
            <a:r>
              <a:rPr lang="en-US" altLang="zh-CN" sz="1200" dirty="0"/>
              <a:t>           </a:t>
            </a:r>
          </a:p>
          <a:p>
            <a:r>
              <a:rPr lang="en-US" altLang="zh-CN" sz="1200" dirty="0" err="1"/>
              <a:t>remote_device</a:t>
            </a:r>
            <a:r>
              <a:rPr lang="en-US" altLang="zh-CN" sz="1200" dirty="0"/>
              <a:t>        </a:t>
            </a:r>
            <a:r>
              <a:rPr lang="en-US" altLang="zh-CN" sz="1200" dirty="0" err="1"/>
              <a:t>security_rule</a:t>
            </a:r>
            <a:r>
              <a:rPr lang="en-US" altLang="zh-CN" sz="1200" dirty="0"/>
              <a:t>        </a:t>
            </a:r>
            <a:r>
              <a:rPr lang="en-US" altLang="zh-CN" sz="1200" dirty="0" err="1"/>
              <a:t>smartqos_policy</a:t>
            </a:r>
            <a:r>
              <a:rPr lang="en-US" altLang="zh-CN" sz="1200" dirty="0"/>
              <a:t>      </a:t>
            </a:r>
          </a:p>
          <a:p>
            <a:r>
              <a:rPr lang="en-US" altLang="zh-CN" sz="1200" dirty="0" err="1"/>
              <a:t>snmp</a:t>
            </a:r>
            <a:r>
              <a:rPr lang="en-US" altLang="zh-CN" sz="1200" dirty="0"/>
              <a:t>                 </a:t>
            </a:r>
            <a:r>
              <a:rPr lang="en-US" altLang="zh-CN" sz="1200" dirty="0" err="1"/>
              <a:t>storage_pool</a:t>
            </a:r>
            <a:r>
              <a:rPr lang="en-US" altLang="zh-CN" sz="1200" dirty="0"/>
              <a:t> </a:t>
            </a:r>
            <a:endParaRPr lang="zh-CN" altLang="en-US" sz="1200" dirty="0"/>
          </a:p>
        </p:txBody>
      </p:sp>
      <p:sp>
        <p:nvSpPr>
          <p:cNvPr id="17" name="文本框 16"/>
          <p:cNvSpPr txBox="1"/>
          <p:nvPr/>
        </p:nvSpPr>
        <p:spPr>
          <a:xfrm>
            <a:off x="1405473" y="5239823"/>
            <a:ext cx="9468233" cy="461665"/>
          </a:xfrm>
          <a:prstGeom prst="rect">
            <a:avLst/>
          </a:prstGeom>
          <a:solidFill>
            <a:schemeClr val="bg1">
              <a:lumMod val="85000"/>
            </a:schemeClr>
          </a:solidFill>
          <a:ln>
            <a:noFill/>
          </a:ln>
        </p:spPr>
        <p:txBody>
          <a:bodyPr wrap="none" rtlCol="0">
            <a:spAutoFit/>
          </a:bodyPr>
          <a:lstStyle/>
          <a:p>
            <a:r>
              <a:rPr lang="en-US" altLang="zh-CN" sz="1200" dirty="0"/>
              <a:t>admin:/&gt;add port ipv4_route </a:t>
            </a:r>
            <a:r>
              <a:rPr lang="en-US" altLang="zh-CN" sz="1200" dirty="0" err="1"/>
              <a:t>eth_port_id</a:t>
            </a:r>
            <a:r>
              <a:rPr lang="en-US" altLang="zh-CN" sz="1200" dirty="0"/>
              <a:t>=0 type=net </a:t>
            </a:r>
            <a:r>
              <a:rPr lang="en-US" altLang="zh-CN" sz="1200" dirty="0" err="1"/>
              <a:t>target_ip</a:t>
            </a:r>
            <a:r>
              <a:rPr lang="en-US" altLang="zh-CN" sz="1200" dirty="0"/>
              <a:t>=192.168.3.0 mask=255.255.255.0 gateway=10.0.0.1</a:t>
            </a:r>
            <a:r>
              <a:rPr lang="en-US" altLang="zh-CN" sz="1200" dirty="0" smtClean="0"/>
              <a:t>//Press </a:t>
            </a:r>
            <a:r>
              <a:rPr lang="en-US" altLang="zh-CN" sz="1200" b="1" dirty="0" smtClean="0"/>
              <a:t>Tab</a:t>
            </a:r>
            <a:r>
              <a:rPr lang="en-US" altLang="zh-CN" sz="1200" dirty="0" smtClean="0"/>
              <a:t>.</a:t>
            </a:r>
            <a:endParaRPr lang="en-US" altLang="zh-CN" sz="1200" dirty="0"/>
          </a:p>
          <a:p>
            <a:r>
              <a:rPr lang="en-US" altLang="zh-CN" sz="1200" dirty="0"/>
              <a:t>Command is executable now.</a:t>
            </a:r>
            <a:endParaRPr lang="zh-CN" altLang="en-US" sz="1200" dirty="0"/>
          </a:p>
        </p:txBody>
      </p:sp>
    </p:spTree>
    <p:extLst>
      <p:ext uri="{BB962C8B-B14F-4D97-AF65-F5344CB8AC3E}">
        <p14:creationId xmlns:p14="http://schemas.microsoft.com/office/powerpoint/2010/main" val="4258040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Context-Sensitive Help</a:t>
            </a:r>
            <a:endParaRPr lang="en-US" altLang="zh-CN" dirty="0">
              <a:latin typeface="Huawei Sans" panose="020C0503030203020204" pitchFamily="34" charset="0"/>
              <a:sym typeface="Huawei Sans" panose="020C0503030203020204" pitchFamily="34" charset="0"/>
            </a:endParaRPr>
          </a:p>
        </p:txBody>
      </p:sp>
      <p:grpSp>
        <p:nvGrpSpPr>
          <p:cNvPr id="55" name="组合 54"/>
          <p:cNvGrpSpPr/>
          <p:nvPr/>
        </p:nvGrpSpPr>
        <p:grpSpPr>
          <a:xfrm>
            <a:off x="707231" y="1701746"/>
            <a:ext cx="10755901" cy="4040098"/>
            <a:chOff x="707231" y="1701746"/>
            <a:chExt cx="10755901" cy="4040098"/>
          </a:xfrm>
        </p:grpSpPr>
        <p:sp>
          <p:nvSpPr>
            <p:cNvPr id="23" name="Oval 12"/>
            <p:cNvSpPr>
              <a:spLocks noChangeArrowheads="1"/>
            </p:cNvSpPr>
            <p:nvPr/>
          </p:nvSpPr>
          <p:spPr bwMode="auto">
            <a:xfrm>
              <a:off x="5125873" y="2999085"/>
              <a:ext cx="1435739" cy="1338046"/>
            </a:xfrm>
            <a:prstGeom prst="ellipse">
              <a:avLst/>
            </a:prstGeom>
            <a:solidFill>
              <a:srgbClr val="99CCCC">
                <a:lumMod val="75000"/>
              </a:srgbClr>
            </a:solidFill>
            <a:ln w="9525">
              <a:noFill/>
              <a:round/>
              <a:headEnd/>
              <a:tailEnd/>
            </a:ln>
            <a:effectLst/>
          </p:spPr>
          <p:txBody>
            <a:bodyPr wrap="square" anchor="ctr">
              <a:noAutofit/>
            </a:bodyPr>
            <a:lstStyle/>
            <a:p>
              <a:pPr marL="0" marR="0" lvl="0" indent="0" defTabSz="914400" eaLnBrk="1" fontAlgn="ctr" latinLnBrk="0" hangingPunct="1">
                <a:lnSpc>
                  <a:spcPct val="100000"/>
                </a:lnSpc>
                <a:spcBef>
                  <a:spcPct val="0"/>
                </a:spcBef>
                <a:spcAft>
                  <a:spcPct val="0"/>
                </a:spcAft>
                <a:buClrTx/>
                <a:buSzTx/>
                <a:buFontTx/>
                <a:buNone/>
                <a:tabLst/>
                <a:defRPr/>
              </a:pPr>
              <a:endParaRPr kumimoji="0" lang="en-US" altLang="ko-KR" sz="1000" b="0" i="0" u="none" strike="noStrike" kern="0" cap="none" spc="0" normalizeH="0" baseline="0" noProof="0" dirty="0" smtClean="0">
                <a:ln>
                  <a:noFill/>
                </a:ln>
                <a:solidFill>
                  <a:srgbClr val="000000"/>
                </a:solidFill>
                <a:effectLst/>
                <a:uLnTx/>
                <a:uFillTx/>
                <a:latin typeface="Huawei Sans" panose="020C0503030203020204" pitchFamily="34" charset="0"/>
                <a:sym typeface="Huawei Sans" panose="020C0503030203020204" pitchFamily="34" charset="0"/>
              </a:endParaRPr>
            </a:p>
          </p:txBody>
        </p:sp>
        <p:sp>
          <p:nvSpPr>
            <p:cNvPr id="24" name="AutoShape 19"/>
            <p:cNvSpPr>
              <a:spLocks noChangeArrowheads="1"/>
            </p:cNvSpPr>
            <p:nvPr/>
          </p:nvSpPr>
          <p:spPr bwMode="auto">
            <a:xfrm rot="5400000">
              <a:off x="3381083" y="1701747"/>
              <a:ext cx="4040097" cy="4040098"/>
            </a:xfrm>
            <a:custGeom>
              <a:avLst/>
              <a:gdLst>
                <a:gd name="G0" fmla="+- 1051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510"/>
                <a:gd name="G18" fmla="*/ 10510 1 2"/>
                <a:gd name="G19" fmla="+- G18 5400 0"/>
                <a:gd name="G20" fmla="cos G19 11796480"/>
                <a:gd name="G21" fmla="sin G19 11796480"/>
                <a:gd name="G22" fmla="+- G20 10800 0"/>
                <a:gd name="G23" fmla="+- G21 10800 0"/>
                <a:gd name="G24" fmla="+- 10800 0 G20"/>
                <a:gd name="G25" fmla="+- 10510 10800 0"/>
                <a:gd name="G26" fmla="?: G9 G17 G25"/>
                <a:gd name="G27" fmla="?: G9 0 21600"/>
                <a:gd name="G28" fmla="cos 10800 11796480"/>
                <a:gd name="G29" fmla="sin 10800 11796480"/>
                <a:gd name="G30" fmla="sin 1051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45 w 21600"/>
                <a:gd name="T15" fmla="*/ 10800 h 21600"/>
                <a:gd name="T16" fmla="*/ 10800 w 21600"/>
                <a:gd name="T17" fmla="*/ 290 h 21600"/>
                <a:gd name="T18" fmla="*/ 21455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90" y="10800"/>
                  </a:moveTo>
                  <a:cubicBezTo>
                    <a:pt x="290" y="4995"/>
                    <a:pt x="4995" y="290"/>
                    <a:pt x="10800" y="290"/>
                  </a:cubicBezTo>
                  <a:cubicBezTo>
                    <a:pt x="16604" y="289"/>
                    <a:pt x="21309" y="4995"/>
                    <a:pt x="21310" y="10799"/>
                  </a:cubicBezTo>
                  <a:lnTo>
                    <a:pt x="21600" y="10800"/>
                  </a:lnTo>
                  <a:cubicBezTo>
                    <a:pt x="21600" y="4835"/>
                    <a:pt x="16764" y="0"/>
                    <a:pt x="10800" y="0"/>
                  </a:cubicBezTo>
                  <a:cubicBezTo>
                    <a:pt x="4835" y="0"/>
                    <a:pt x="0" y="4835"/>
                    <a:pt x="0" y="10800"/>
                  </a:cubicBezTo>
                  <a:close/>
                </a:path>
              </a:pathLst>
            </a:custGeom>
            <a:gradFill rotWithShape="1">
              <a:gsLst>
                <a:gs pos="0">
                  <a:srgbClr val="000000">
                    <a:lumMod val="72000"/>
                  </a:srgbClr>
                </a:gs>
                <a:gs pos="39000">
                  <a:srgbClr val="FFFFFF">
                    <a:alpha val="0"/>
                    <a:lumMod val="0"/>
                    <a:lumOff val="100000"/>
                  </a:srgbClr>
                </a:gs>
              </a:gsLst>
              <a:lin ang="5400000" scaled="0"/>
            </a:gradFill>
            <a:ln w="9525">
              <a:noFill/>
              <a:miter lim="800000"/>
              <a:headEnd/>
              <a:tailEnd/>
            </a:ln>
            <a:effectLst/>
          </p:spPr>
          <p:txBody>
            <a:bodyPr wrap="square" anchor="ctr">
              <a:noAutofit/>
            </a:bodyPr>
            <a:lstStyle/>
            <a:p>
              <a:pPr marL="0" marR="0" lvl="0" indent="0" defTabSz="914400" eaLnBrk="1" fontAlgn="ctr" latinLnBrk="0" hangingPunct="1">
                <a:lnSpc>
                  <a:spcPct val="100000"/>
                </a:lnSpc>
                <a:spcBef>
                  <a:spcPct val="0"/>
                </a:spcBef>
                <a:spcAft>
                  <a:spcPct val="0"/>
                </a:spcAft>
                <a:buClrTx/>
                <a:buSzTx/>
                <a:buFontTx/>
                <a:buNone/>
                <a:tabLst/>
                <a:defRPr/>
              </a:pPr>
              <a:endParaRPr kumimoji="0" lang="en-US" altLang="ko-KR" sz="1000" b="0" i="0" u="none" strike="noStrike" kern="0" cap="none" spc="0" normalizeH="0" baseline="0" noProof="0" dirty="0" smtClean="0">
                <a:ln>
                  <a:noFill/>
                </a:ln>
                <a:solidFill>
                  <a:srgbClr val="000000"/>
                </a:solidFill>
                <a:effectLst/>
                <a:uLnTx/>
                <a:uFillTx/>
                <a:latin typeface="Huawei Sans" panose="020C0503030203020204" pitchFamily="34" charset="0"/>
                <a:sym typeface="Huawei Sans" panose="020C0503030203020204" pitchFamily="34" charset="0"/>
              </a:endParaRPr>
            </a:p>
          </p:txBody>
        </p:sp>
        <p:sp>
          <p:nvSpPr>
            <p:cNvPr id="27" name="Line 40"/>
            <p:cNvSpPr>
              <a:spLocks noChangeShapeType="1"/>
            </p:cNvSpPr>
            <p:nvPr/>
          </p:nvSpPr>
          <p:spPr bwMode="auto">
            <a:xfrm flipV="1">
              <a:off x="6425355" y="3106458"/>
              <a:ext cx="696162" cy="588787"/>
            </a:xfrm>
            <a:prstGeom prst="line">
              <a:avLst/>
            </a:prstGeom>
            <a:noFill/>
            <a:ln w="12700">
              <a:solidFill>
                <a:srgbClr val="969696"/>
              </a:solidFill>
              <a:prstDash val="dash"/>
              <a:round/>
              <a:headEnd/>
              <a:tailEnd/>
            </a:ln>
            <a:effectLst/>
          </p:spPr>
          <p:txBody>
            <a:bodyPr wrap="square">
              <a:noAutofit/>
            </a:bodyPr>
            <a:lstStyle/>
            <a:p>
              <a:pPr defTabSz="914400" fontAlgn="ctr">
                <a:spcBef>
                  <a:spcPct val="0"/>
                </a:spcBef>
                <a:spcAft>
                  <a:spcPct val="0"/>
                </a:spcAft>
              </a:pPr>
              <a:endParaRPr lang="en-US" altLang="ko-KR" sz="1000" dirty="0">
                <a:solidFill>
                  <a:srgbClr val="000000"/>
                </a:solidFill>
                <a:latin typeface="Huawei Sans" panose="020C0503030203020204" pitchFamily="34" charset="0"/>
                <a:sym typeface="Huawei Sans" panose="020C0503030203020204" pitchFamily="34" charset="0"/>
              </a:endParaRPr>
            </a:p>
          </p:txBody>
        </p:sp>
        <p:sp>
          <p:nvSpPr>
            <p:cNvPr id="28" name="Line 41"/>
            <p:cNvSpPr>
              <a:spLocks noChangeShapeType="1"/>
            </p:cNvSpPr>
            <p:nvPr/>
          </p:nvSpPr>
          <p:spPr bwMode="auto">
            <a:xfrm>
              <a:off x="6425355" y="3695245"/>
              <a:ext cx="696162" cy="696162"/>
            </a:xfrm>
            <a:prstGeom prst="line">
              <a:avLst/>
            </a:prstGeom>
            <a:noFill/>
            <a:ln w="12700">
              <a:solidFill>
                <a:srgbClr val="969696"/>
              </a:solidFill>
              <a:prstDash val="dash"/>
              <a:round/>
              <a:headEnd/>
              <a:tailEnd/>
            </a:ln>
            <a:effectLst/>
          </p:spPr>
          <p:txBody>
            <a:bodyPr wrap="square">
              <a:noAutofit/>
            </a:bodyPr>
            <a:lstStyle/>
            <a:p>
              <a:pPr defTabSz="914400" fontAlgn="ctr">
                <a:spcBef>
                  <a:spcPct val="0"/>
                </a:spcBef>
                <a:spcAft>
                  <a:spcPct val="0"/>
                </a:spcAft>
              </a:pPr>
              <a:endParaRPr lang="en-US" altLang="ko-KR" sz="1000" dirty="0">
                <a:solidFill>
                  <a:srgbClr val="000000"/>
                </a:solidFill>
                <a:latin typeface="Huawei Sans" panose="020C0503030203020204" pitchFamily="34" charset="0"/>
                <a:sym typeface="Huawei Sans" panose="020C0503030203020204" pitchFamily="34" charset="0"/>
              </a:endParaRPr>
            </a:p>
          </p:txBody>
        </p:sp>
        <p:sp>
          <p:nvSpPr>
            <p:cNvPr id="29" name="Tekstboks 187"/>
            <p:cNvSpPr txBox="1"/>
            <p:nvPr/>
          </p:nvSpPr>
          <p:spPr bwMode="auto">
            <a:xfrm>
              <a:off x="4987498" y="3183334"/>
              <a:ext cx="1691261" cy="1200329"/>
            </a:xfrm>
            <a:prstGeom prst="rect">
              <a:avLst/>
            </a:prstGeom>
            <a:noFill/>
          </p:spPr>
          <p:txBody>
            <a:bodyPr vert="horz" wrap="square" lIns="91440" tIns="45720" rIns="91440" bIns="45720" numCol="1" anchor="t" anchorCtr="0" compatLnSpc="1">
              <a:prstTxWarp prst="textNoShape">
                <a:avLst/>
              </a:prstTxWarp>
              <a:noAutofit/>
            </a:bodyPr>
            <a:lstStyle/>
            <a:p>
              <a:pPr algn="ctr" defTabSz="914400" fontAlgn="ctr">
                <a:spcBef>
                  <a:spcPct val="0"/>
                </a:spcBef>
                <a:spcAft>
                  <a:spcPct val="0"/>
                </a:spcAft>
              </a:pPr>
              <a:r>
                <a:rPr lang="en-US" sz="2000" dirty="0" smtClean="0">
                  <a:latin typeface="Huawei Sans" panose="020C0503030203020204" pitchFamily="34" charset="0"/>
                </a:rPr>
                <a:t>Context-sensitive help</a:t>
              </a:r>
              <a:endParaRPr lang="en-US" sz="2800" b="1" dirty="0" smtClean="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31" name="矩形 30"/>
            <p:cNvSpPr/>
            <p:nvPr/>
          </p:nvSpPr>
          <p:spPr>
            <a:xfrm>
              <a:off x="7980010" y="1988604"/>
              <a:ext cx="3251979" cy="1323439"/>
            </a:xfrm>
            <a:prstGeom prst="rect">
              <a:avLst/>
            </a:prstGeom>
          </p:spPr>
          <p:txBody>
            <a:bodyPr wrap="square">
              <a:noAutofit/>
            </a:bodyPr>
            <a:lstStyle/>
            <a:p>
              <a:pPr marL="285750" indent="-285750" defTabSz="914400" fontAlgn="ctr">
                <a:spcBef>
                  <a:spcPct val="0"/>
                </a:spcBef>
                <a:spcAft>
                  <a:spcPct val="0"/>
                </a:spcAft>
                <a:buFont typeface="Arial" panose="020B0604020202020204" pitchFamily="34" charset="0"/>
                <a:buChar char="•"/>
              </a:pPr>
              <a:r>
                <a:rPr lang="en-US" sz="1400" dirty="0" smtClean="0">
                  <a:solidFill>
                    <a:srgbClr val="000000"/>
                  </a:solidFill>
                  <a:latin typeface="Huawei Sans" panose="020C0503030203020204" pitchFamily="34" charset="0"/>
                </a:rPr>
                <a:t>Enter a question mark (?) to query the basic instruction of CLI operations and detailed description of command parameters.</a:t>
              </a:r>
              <a:endParaRPr lang="en-US" sz="1400" dirty="0">
                <a:solidFill>
                  <a:srgbClr val="000000"/>
                </a:solidFill>
                <a:latin typeface="Huawei Sans" panose="020C0503030203020204" pitchFamily="34" charset="0"/>
              </a:endParaRPr>
            </a:p>
          </p:txBody>
        </p:sp>
        <p:sp>
          <p:nvSpPr>
            <p:cNvPr id="32" name="矩形 31"/>
            <p:cNvSpPr/>
            <p:nvPr/>
          </p:nvSpPr>
          <p:spPr>
            <a:xfrm>
              <a:off x="7966402" y="3135908"/>
              <a:ext cx="3496730" cy="1569660"/>
            </a:xfrm>
            <a:prstGeom prst="rect">
              <a:avLst/>
            </a:prstGeom>
          </p:spPr>
          <p:txBody>
            <a:bodyPr wrap="square">
              <a:noAutofit/>
            </a:bodyPr>
            <a:lstStyle/>
            <a:p>
              <a:pPr marL="285750" indent="-285750" defTabSz="914400" fontAlgn="ctr">
                <a:spcBef>
                  <a:spcPct val="0"/>
                </a:spcBef>
                <a:spcAft>
                  <a:spcPct val="0"/>
                </a:spcAft>
                <a:buFont typeface="Arial" panose="020B0604020202020204" pitchFamily="34" charset="0"/>
                <a:buChar char="•"/>
              </a:pPr>
              <a:r>
                <a:rPr lang="en-US" sz="1400" dirty="0" smtClean="0">
                  <a:solidFill>
                    <a:srgbClr val="000000"/>
                  </a:solidFill>
                  <a:latin typeface="Huawei Sans" panose="020C0503030203020204" pitchFamily="34" charset="0"/>
                </a:rPr>
                <a:t>After entering the first field of the command and a space, enter a question mark (?). You can query all available next fields and the detailed description of each field.</a:t>
              </a:r>
              <a:endParaRPr lang="en-US" altLang="zh-CN"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矩形 35"/>
            <p:cNvSpPr/>
            <p:nvPr/>
          </p:nvSpPr>
          <p:spPr>
            <a:xfrm>
              <a:off x="707231" y="2186275"/>
              <a:ext cx="2957617" cy="1569660"/>
            </a:xfrm>
            <a:prstGeom prst="rect">
              <a:avLst/>
            </a:prstGeom>
          </p:spPr>
          <p:txBody>
            <a:bodyPr wrap="square">
              <a:noAutofit/>
            </a:bodyPr>
            <a:lstStyle/>
            <a:p>
              <a:pPr marL="285750" indent="-285750" defTabSz="914400" fontAlgn="ctr">
                <a:spcBef>
                  <a:spcPct val="0"/>
                </a:spcBef>
                <a:spcAft>
                  <a:spcPct val="0"/>
                </a:spcAft>
                <a:buFont typeface="Arial" panose="020B0604020202020204" pitchFamily="34" charset="0"/>
                <a:buChar char="•"/>
              </a:pPr>
              <a:r>
                <a:rPr lang="en-US" sz="1400" dirty="0" smtClean="0">
                  <a:solidFill>
                    <a:srgbClr val="000000"/>
                  </a:solidFill>
                  <a:latin typeface="Huawei Sans" panose="020C0503030203020204" pitchFamily="34" charset="0"/>
                </a:rPr>
                <a:t>Press </a:t>
              </a:r>
              <a:r>
                <a:rPr lang="en-US" sz="1400" b="1" dirty="0" err="1" smtClean="0">
                  <a:solidFill>
                    <a:srgbClr val="000000"/>
                  </a:solidFill>
                  <a:latin typeface="Huawei Sans" panose="020C0503030203020204" pitchFamily="34" charset="0"/>
                </a:rPr>
                <a:t>Ctrl+A</a:t>
              </a:r>
              <a:r>
                <a:rPr lang="en-US" sz="1400" dirty="0" smtClean="0">
                  <a:solidFill>
                    <a:srgbClr val="000000"/>
                  </a:solidFill>
                  <a:latin typeface="Huawei Sans" panose="020C0503030203020204" pitchFamily="34" charset="0"/>
                </a:rPr>
                <a:t> to view the optional values of certain parameters in certain commands. Generally, these values need to be obtained from the system.</a:t>
              </a:r>
              <a:endParaRPr lang="en-US" altLang="zh-CN" sz="14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AutoShape 19"/>
            <p:cNvSpPr>
              <a:spLocks noChangeArrowheads="1"/>
            </p:cNvSpPr>
            <p:nvPr/>
          </p:nvSpPr>
          <p:spPr bwMode="auto">
            <a:xfrm rot="16200000">
              <a:off x="4063745" y="1701746"/>
              <a:ext cx="4040097" cy="4040098"/>
            </a:xfrm>
            <a:custGeom>
              <a:avLst/>
              <a:gdLst>
                <a:gd name="G0" fmla="+- 1051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510"/>
                <a:gd name="G18" fmla="*/ 10510 1 2"/>
                <a:gd name="G19" fmla="+- G18 5400 0"/>
                <a:gd name="G20" fmla="cos G19 11796480"/>
                <a:gd name="G21" fmla="sin G19 11796480"/>
                <a:gd name="G22" fmla="+- G20 10800 0"/>
                <a:gd name="G23" fmla="+- G21 10800 0"/>
                <a:gd name="G24" fmla="+- 10800 0 G20"/>
                <a:gd name="G25" fmla="+- 10510 10800 0"/>
                <a:gd name="G26" fmla="?: G9 G17 G25"/>
                <a:gd name="G27" fmla="?: G9 0 21600"/>
                <a:gd name="G28" fmla="cos 10800 11796480"/>
                <a:gd name="G29" fmla="sin 10800 11796480"/>
                <a:gd name="G30" fmla="sin 1051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45 w 21600"/>
                <a:gd name="T15" fmla="*/ 10800 h 21600"/>
                <a:gd name="T16" fmla="*/ 10800 w 21600"/>
                <a:gd name="T17" fmla="*/ 290 h 21600"/>
                <a:gd name="T18" fmla="*/ 21455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90" y="10800"/>
                  </a:moveTo>
                  <a:cubicBezTo>
                    <a:pt x="290" y="4995"/>
                    <a:pt x="4995" y="290"/>
                    <a:pt x="10800" y="290"/>
                  </a:cubicBezTo>
                  <a:cubicBezTo>
                    <a:pt x="16604" y="289"/>
                    <a:pt x="21309" y="4995"/>
                    <a:pt x="21310" y="10799"/>
                  </a:cubicBezTo>
                  <a:lnTo>
                    <a:pt x="21600" y="10800"/>
                  </a:lnTo>
                  <a:cubicBezTo>
                    <a:pt x="21600" y="4835"/>
                    <a:pt x="16764" y="0"/>
                    <a:pt x="10800" y="0"/>
                  </a:cubicBezTo>
                  <a:cubicBezTo>
                    <a:pt x="4835" y="0"/>
                    <a:pt x="0" y="4835"/>
                    <a:pt x="0" y="10800"/>
                  </a:cubicBezTo>
                  <a:close/>
                </a:path>
              </a:pathLst>
            </a:custGeom>
            <a:gradFill rotWithShape="1">
              <a:gsLst>
                <a:gs pos="0">
                  <a:srgbClr val="000000">
                    <a:lumMod val="72000"/>
                  </a:srgbClr>
                </a:gs>
                <a:gs pos="39000">
                  <a:srgbClr val="FFFFFF">
                    <a:alpha val="0"/>
                    <a:lumMod val="0"/>
                    <a:lumOff val="100000"/>
                  </a:srgbClr>
                </a:gs>
              </a:gsLst>
              <a:lin ang="5400000" scaled="0"/>
            </a:gradFill>
            <a:ln w="9525">
              <a:noFill/>
              <a:miter lim="800000"/>
              <a:headEnd/>
              <a:tailEnd/>
            </a:ln>
            <a:effectLst/>
          </p:spPr>
          <p:txBody>
            <a:bodyPr wrap="square" anchor="ctr">
              <a:noAutofit/>
            </a:bodyPr>
            <a:lstStyle/>
            <a:p>
              <a:pPr marL="0" marR="0" lvl="0" indent="0" defTabSz="914400" eaLnBrk="1" fontAlgn="ctr" latinLnBrk="0" hangingPunct="1">
                <a:lnSpc>
                  <a:spcPct val="100000"/>
                </a:lnSpc>
                <a:spcBef>
                  <a:spcPct val="0"/>
                </a:spcBef>
                <a:spcAft>
                  <a:spcPct val="0"/>
                </a:spcAft>
                <a:buClrTx/>
                <a:buSzTx/>
                <a:buFontTx/>
                <a:buNone/>
                <a:tabLst/>
                <a:defRPr/>
              </a:pPr>
              <a:endParaRPr kumimoji="0" lang="en-US" altLang="ko-KR" sz="1000" b="0" i="0" u="none" strike="noStrike" kern="0" cap="none" spc="0" normalizeH="0" baseline="0" noProof="0" dirty="0" smtClean="0">
                <a:ln>
                  <a:noFill/>
                </a:ln>
                <a:solidFill>
                  <a:srgbClr val="000000"/>
                </a:solidFill>
                <a:effectLst/>
                <a:uLnTx/>
                <a:uFillTx/>
                <a:latin typeface="Huawei Sans" panose="020C0503030203020204" pitchFamily="34" charset="0"/>
                <a:sym typeface="Huawei Sans" panose="020C0503030203020204" pitchFamily="34" charset="0"/>
              </a:endParaRPr>
            </a:p>
          </p:txBody>
        </p:sp>
        <p:grpSp>
          <p:nvGrpSpPr>
            <p:cNvPr id="41" name="组合 40"/>
            <p:cNvGrpSpPr/>
            <p:nvPr/>
          </p:nvGrpSpPr>
          <p:grpSpPr>
            <a:xfrm rot="10800000">
              <a:off x="4421924" y="3025633"/>
              <a:ext cx="696162" cy="1284949"/>
              <a:chOff x="3755834" y="3299378"/>
              <a:chExt cx="696162" cy="1284949"/>
            </a:xfrm>
          </p:grpSpPr>
          <p:sp>
            <p:nvSpPr>
              <p:cNvPr id="39" name="Line 40"/>
              <p:cNvSpPr>
                <a:spLocks noChangeShapeType="1"/>
              </p:cNvSpPr>
              <p:nvPr/>
            </p:nvSpPr>
            <p:spPr bwMode="auto">
              <a:xfrm flipV="1">
                <a:off x="3755834" y="3299378"/>
                <a:ext cx="696162" cy="588787"/>
              </a:xfrm>
              <a:prstGeom prst="line">
                <a:avLst/>
              </a:prstGeom>
              <a:noFill/>
              <a:ln w="12700">
                <a:solidFill>
                  <a:srgbClr val="969696"/>
                </a:solidFill>
                <a:prstDash val="dash"/>
                <a:round/>
                <a:headEnd/>
                <a:tailEnd/>
              </a:ln>
              <a:effectLst/>
            </p:spPr>
            <p:txBody>
              <a:bodyPr wrap="square">
                <a:noAutofit/>
              </a:bodyPr>
              <a:lstStyle/>
              <a:p>
                <a:pPr defTabSz="914400" fontAlgn="ctr">
                  <a:spcBef>
                    <a:spcPct val="0"/>
                  </a:spcBef>
                  <a:spcAft>
                    <a:spcPct val="0"/>
                  </a:spcAft>
                </a:pPr>
                <a:endParaRPr lang="en-US" altLang="ko-KR" sz="1000" dirty="0">
                  <a:solidFill>
                    <a:srgbClr val="000000"/>
                  </a:solidFill>
                  <a:latin typeface="Huawei Sans" panose="020C0503030203020204" pitchFamily="34" charset="0"/>
                  <a:sym typeface="Huawei Sans" panose="020C0503030203020204" pitchFamily="34" charset="0"/>
                </a:endParaRPr>
              </a:p>
            </p:txBody>
          </p:sp>
          <p:sp>
            <p:nvSpPr>
              <p:cNvPr id="40" name="Line 41"/>
              <p:cNvSpPr>
                <a:spLocks noChangeShapeType="1"/>
              </p:cNvSpPr>
              <p:nvPr/>
            </p:nvSpPr>
            <p:spPr bwMode="auto">
              <a:xfrm>
                <a:off x="3755834" y="3888165"/>
                <a:ext cx="696162" cy="696162"/>
              </a:xfrm>
              <a:prstGeom prst="line">
                <a:avLst/>
              </a:prstGeom>
              <a:noFill/>
              <a:ln w="12700">
                <a:solidFill>
                  <a:srgbClr val="969696"/>
                </a:solidFill>
                <a:prstDash val="dash"/>
                <a:round/>
                <a:headEnd/>
                <a:tailEnd/>
              </a:ln>
              <a:effectLst/>
            </p:spPr>
            <p:txBody>
              <a:bodyPr wrap="square">
                <a:noAutofit/>
              </a:bodyPr>
              <a:lstStyle/>
              <a:p>
                <a:pPr defTabSz="914400" fontAlgn="ctr">
                  <a:spcBef>
                    <a:spcPct val="0"/>
                  </a:spcBef>
                  <a:spcAft>
                    <a:spcPct val="0"/>
                  </a:spcAft>
                </a:pPr>
                <a:endParaRPr lang="en-US" altLang="ko-KR" sz="1000" dirty="0">
                  <a:solidFill>
                    <a:srgbClr val="000000"/>
                  </a:solidFill>
                  <a:latin typeface="Huawei Sans" panose="020C0503030203020204" pitchFamily="34" charset="0"/>
                  <a:sym typeface="Huawei Sans" panose="020C0503030203020204" pitchFamily="34" charset="0"/>
                </a:endParaRPr>
              </a:p>
            </p:txBody>
          </p:sp>
        </p:grpSp>
        <p:sp>
          <p:nvSpPr>
            <p:cNvPr id="44" name="Oval 21"/>
            <p:cNvSpPr>
              <a:spLocks noChangeArrowheads="1"/>
            </p:cNvSpPr>
            <p:nvPr/>
          </p:nvSpPr>
          <p:spPr bwMode="auto">
            <a:xfrm>
              <a:off x="3506143" y="2745688"/>
              <a:ext cx="1215495" cy="640115"/>
            </a:xfrm>
            <a:prstGeom prst="ellipse">
              <a:avLst/>
            </a:prstGeom>
            <a:solidFill>
              <a:srgbClr val="8AB9B9">
                <a:lumMod val="20000"/>
                <a:lumOff val="80000"/>
              </a:srgbClr>
            </a:solidFill>
            <a:ln w="19050">
              <a:solidFill>
                <a:srgbClr val="000000"/>
              </a:solidFill>
              <a:round/>
              <a:headEnd/>
              <a:tailEnd/>
            </a:ln>
            <a:effectLst/>
          </p:spPr>
          <p:txBody>
            <a:bodyPr wrap="square" anchor="ctr">
              <a:noAutofit/>
            </a:bodyPr>
            <a:lstStyle/>
            <a:p>
              <a:pPr algn="ctr" defTabSz="914034" fontAlgn="ctr">
                <a:spcBef>
                  <a:spcPts val="792"/>
                </a:spcBef>
                <a:buSzPct val="50000"/>
              </a:pPr>
              <a:r>
                <a:rPr lang="en-US" sz="1600" b="1" dirty="0" err="1" smtClean="0">
                  <a:solidFill>
                    <a:srgbClr val="000000"/>
                  </a:solidFill>
                  <a:latin typeface="Huawei Sans" panose="020C0503030203020204" pitchFamily="34" charset="0"/>
                </a:rPr>
                <a:t>Ctrl+A</a:t>
              </a:r>
              <a:endParaRPr lang="en-US" altLang="ko-KR" sz="1600" b="1" kern="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Oval 21"/>
            <p:cNvSpPr>
              <a:spLocks noChangeArrowheads="1"/>
            </p:cNvSpPr>
            <p:nvPr/>
          </p:nvSpPr>
          <p:spPr bwMode="auto">
            <a:xfrm>
              <a:off x="6960508" y="4126341"/>
              <a:ext cx="936919" cy="640115"/>
            </a:xfrm>
            <a:prstGeom prst="ellipse">
              <a:avLst/>
            </a:prstGeom>
            <a:solidFill>
              <a:srgbClr val="8AB9B9">
                <a:lumMod val="20000"/>
                <a:lumOff val="80000"/>
              </a:srgbClr>
            </a:solidFill>
            <a:ln w="19050">
              <a:solidFill>
                <a:srgbClr val="000000"/>
              </a:solidFill>
              <a:round/>
              <a:headEnd/>
              <a:tailEnd/>
            </a:ln>
            <a:effectLst/>
          </p:spPr>
          <p:txBody>
            <a:bodyPr wrap="square" anchor="ctr">
              <a:noAutofit/>
            </a:bodyPr>
            <a:lstStyle/>
            <a:p>
              <a:pPr algn="ctr" defTabSz="914034" fontAlgn="ctr">
                <a:spcBef>
                  <a:spcPts val="792"/>
                </a:spcBef>
                <a:buSzPct val="50000"/>
              </a:pPr>
              <a:r>
                <a:rPr lang="en-US" sz="1600" dirty="0" smtClean="0">
                  <a:latin typeface="Huawei Sans" panose="020C0503030203020204" pitchFamily="34" charset="0"/>
                </a:rPr>
                <a:t>q</a:t>
              </a:r>
              <a:endParaRPr lang="en-US" altLang="zh-CN" sz="16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6" name="Oval 21"/>
            <p:cNvSpPr>
              <a:spLocks noChangeArrowheads="1"/>
            </p:cNvSpPr>
            <p:nvPr/>
          </p:nvSpPr>
          <p:spPr bwMode="auto">
            <a:xfrm>
              <a:off x="3506143" y="3962053"/>
              <a:ext cx="1008786" cy="640115"/>
            </a:xfrm>
            <a:prstGeom prst="ellipse">
              <a:avLst/>
            </a:prstGeom>
            <a:solidFill>
              <a:srgbClr val="8AB9B9">
                <a:lumMod val="20000"/>
                <a:lumOff val="80000"/>
              </a:srgbClr>
            </a:solidFill>
            <a:ln w="19050">
              <a:solidFill>
                <a:srgbClr val="000000"/>
              </a:solidFill>
              <a:round/>
              <a:headEnd/>
              <a:tailEnd/>
            </a:ln>
            <a:effectLst/>
          </p:spPr>
          <p:txBody>
            <a:bodyPr wrap="square" anchor="ctr">
              <a:noAutofit/>
            </a:bodyPr>
            <a:lstStyle/>
            <a:p>
              <a:pPr algn="just" defTabSz="914034" fontAlgn="ctr">
                <a:lnSpc>
                  <a:spcPct val="140000"/>
                </a:lnSpc>
                <a:spcBef>
                  <a:spcPts val="792"/>
                </a:spcBef>
                <a:buSzPct val="50000"/>
              </a:pPr>
              <a:r>
                <a:rPr lang="en-US"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 </a:t>
              </a:r>
              <a:endParaRPr lang="en-US" altLang="zh-CN" sz="1000" dirty="0">
                <a:solidFill>
                  <a:srgbClr val="494949"/>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矩形 46"/>
            <p:cNvSpPr/>
            <p:nvPr/>
          </p:nvSpPr>
          <p:spPr>
            <a:xfrm>
              <a:off x="7986755" y="4492178"/>
              <a:ext cx="2392430" cy="584775"/>
            </a:xfrm>
            <a:prstGeom prst="rect">
              <a:avLst/>
            </a:prstGeom>
          </p:spPr>
          <p:txBody>
            <a:bodyPr wrap="square">
              <a:noAutofit/>
            </a:bodyPr>
            <a:lstStyle/>
            <a:p>
              <a:pPr marL="285750" indent="-285750" defTabSz="914400" fontAlgn="ctr">
                <a:spcBef>
                  <a:spcPct val="0"/>
                </a:spcBef>
                <a:spcAft>
                  <a:spcPct val="0"/>
                </a:spcAft>
                <a:buFont typeface="Arial" panose="020B0604020202020204" pitchFamily="34" charset="0"/>
                <a:buChar char="•"/>
              </a:pPr>
              <a:r>
                <a:rPr lang="en-US" sz="1400" dirty="0" smtClean="0">
                  <a:solidFill>
                    <a:srgbClr val="000000"/>
                  </a:solidFill>
                  <a:latin typeface="Huawei Sans" panose="020C0503030203020204" pitchFamily="34" charset="0"/>
                </a:rPr>
                <a:t>Exit the context-sensitive help page.</a:t>
              </a:r>
              <a:endParaRPr lang="en-US" sz="1400" dirty="0">
                <a:solidFill>
                  <a:srgbClr val="000000"/>
                </a:solidFill>
                <a:latin typeface="Huawei Sans" panose="020C0503030203020204" pitchFamily="34" charset="0"/>
              </a:endParaRPr>
            </a:p>
          </p:txBody>
        </p:sp>
        <p:sp>
          <p:nvSpPr>
            <p:cNvPr id="25" name="Oval 21"/>
            <p:cNvSpPr>
              <a:spLocks noChangeArrowheads="1"/>
            </p:cNvSpPr>
            <p:nvPr/>
          </p:nvSpPr>
          <p:spPr bwMode="auto">
            <a:xfrm>
              <a:off x="6944619" y="2815851"/>
              <a:ext cx="936919" cy="640115"/>
            </a:xfrm>
            <a:prstGeom prst="ellipse">
              <a:avLst/>
            </a:prstGeom>
            <a:solidFill>
              <a:srgbClr val="8AB9B9">
                <a:lumMod val="20000"/>
                <a:lumOff val="80000"/>
              </a:srgbClr>
            </a:solidFill>
            <a:ln w="19050">
              <a:solidFill>
                <a:srgbClr val="000000"/>
              </a:solidFill>
              <a:round/>
              <a:headEnd/>
              <a:tailEnd/>
            </a:ln>
            <a:effectLst/>
          </p:spPr>
          <p:txBody>
            <a:bodyPr wrap="square" anchor="ctr">
              <a:noAutofit/>
            </a:bodyPr>
            <a:lstStyle/>
            <a:p>
              <a:pPr algn="ctr" defTabSz="914034" fontAlgn="ctr">
                <a:spcBef>
                  <a:spcPts val="792"/>
                </a:spcBef>
                <a:buSzPct val="50000"/>
              </a:pPr>
              <a:r>
                <a:rPr lang="en-US" dirty="0" smtClean="0">
                  <a:latin typeface="Huawei Sans" panose="020C0503030203020204" pitchFamily="34" charset="0"/>
                </a:rPr>
                <a:t>?</a:t>
              </a:r>
              <a:endParaRPr lang="en-US" altLang="zh-CN" sz="16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1" name="矩形 50"/>
            <p:cNvSpPr/>
            <p:nvPr/>
          </p:nvSpPr>
          <p:spPr>
            <a:xfrm>
              <a:off x="3518523" y="4064880"/>
              <a:ext cx="1026217" cy="269907"/>
            </a:xfrm>
            <a:prstGeom prst="rect">
              <a:avLst/>
            </a:prstGeom>
          </p:spPr>
          <p:txBody>
            <a:bodyPr wrap="square">
              <a:noAutofit/>
            </a:bodyPr>
            <a:lstStyle/>
            <a:p>
              <a:pPr fontAlgn="ctr"/>
              <a:r>
                <a:rPr lang="en-US" sz="1200" b="1" dirty="0" err="1" smtClean="0">
                  <a:solidFill>
                    <a:srgbClr val="000000"/>
                  </a:solidFill>
                  <a:latin typeface="Huawei Sans" panose="020C0503030203020204" pitchFamily="34" charset="0"/>
                </a:rPr>
                <a:t>PageDown</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矩形 52"/>
            <p:cNvSpPr/>
            <p:nvPr/>
          </p:nvSpPr>
          <p:spPr>
            <a:xfrm>
              <a:off x="3625057" y="4094076"/>
              <a:ext cx="889872" cy="102155"/>
            </a:xfrm>
            <a:prstGeom prst="rect">
              <a:avLst/>
            </a:prstGeom>
          </p:spPr>
          <p:txBody>
            <a:bodyPr wrap="square">
              <a:noAutofit/>
            </a:bodyPr>
            <a:lstStyle/>
            <a:p>
              <a:pPr fontAlgn="ctr"/>
              <a:endParaRPr lang="en-US" sz="1200" b="1" dirty="0" smtClean="0">
                <a:solidFill>
                  <a:srgbClr val="000000"/>
                </a:solidFill>
                <a:latin typeface="Huawei Sans" panose="020C0503030203020204" pitchFamily="34" charset="0"/>
              </a:endParaRPr>
            </a:p>
            <a:p>
              <a:pPr fontAlgn="ctr"/>
              <a:r>
                <a:rPr lang="en-US" sz="1200" b="1" dirty="0" err="1" smtClean="0">
                  <a:solidFill>
                    <a:srgbClr val="000000"/>
                  </a:solidFill>
                  <a:latin typeface="Huawei Sans" panose="020C0503030203020204" pitchFamily="34" charset="0"/>
                </a:rPr>
                <a:t>PageUp</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 name="矩形 53"/>
            <p:cNvSpPr/>
            <p:nvPr/>
          </p:nvSpPr>
          <p:spPr>
            <a:xfrm>
              <a:off x="719829" y="4099019"/>
              <a:ext cx="2881210" cy="830997"/>
            </a:xfrm>
            <a:prstGeom prst="rect">
              <a:avLst/>
            </a:prstGeom>
          </p:spPr>
          <p:txBody>
            <a:bodyPr wrap="square">
              <a:noAutofit/>
            </a:bodyPr>
            <a:lstStyle/>
            <a:p>
              <a:pPr marL="285750" indent="-285750" fontAlgn="ctr">
                <a:buFont typeface="Arial" panose="020B0604020202020204" pitchFamily="34" charset="0"/>
                <a:buChar char="•"/>
              </a:pPr>
              <a:r>
                <a:rPr lang="en-US" sz="1400" dirty="0" smtClean="0">
                  <a:solidFill>
                    <a:srgbClr val="000000"/>
                  </a:solidFill>
                  <a:latin typeface="Huawei Sans" panose="020C0503030203020204" pitchFamily="34" charset="0"/>
                </a:rPr>
                <a:t>You can turn pages on the context-sensitive help page.</a:t>
              </a:r>
              <a:endParaRPr lang="en-US" sz="1400" dirty="0">
                <a:solidFill>
                  <a:srgbClr val="000000"/>
                </a:solidFill>
                <a:latin typeface="Huawei Sans" panose="020C0503030203020204" pitchFamily="34" charset="0"/>
              </a:endParaRPr>
            </a:p>
          </p:txBody>
        </p:sp>
      </p:grpSp>
    </p:spTree>
    <p:extLst>
      <p:ext uri="{BB962C8B-B14F-4D97-AF65-F5344CB8AC3E}">
        <p14:creationId xmlns:p14="http://schemas.microsoft.com/office/powerpoint/2010/main" val="1064069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smtClean="0">
                <a:latin typeface="Huawei Sans" panose="020C0503030203020204" pitchFamily="34" charset="0"/>
              </a:rPr>
              <a:t>CLI Command Filtering </a:t>
            </a:r>
            <a:endParaRPr lang="en-US" dirty="0">
              <a:latin typeface="Huawei Sans" panose="020C0503030203020204" pitchFamily="34" charset="0"/>
            </a:endParaRPr>
          </a:p>
        </p:txBody>
      </p:sp>
      <p:sp>
        <p:nvSpPr>
          <p:cNvPr id="28" name="Rectangle 52"/>
          <p:cNvSpPr>
            <a:spLocks noChangeArrowheads="1"/>
          </p:cNvSpPr>
          <p:nvPr/>
        </p:nvSpPr>
        <p:spPr bwMode="auto">
          <a:xfrm>
            <a:off x="490056" y="3424560"/>
            <a:ext cx="2167231" cy="369332"/>
          </a:xfrm>
          <a:prstGeom prst="rect">
            <a:avLst/>
          </a:prstGeom>
          <a:noFill/>
          <a:ln w="9525">
            <a:noFill/>
            <a:miter lim="800000"/>
            <a:headEnd/>
            <a:tailEnd/>
          </a:ln>
        </p:spPr>
        <p:txBody>
          <a:bodyPr wrap="square">
            <a:noAutofit/>
          </a:bodyPr>
          <a:lstStyle/>
          <a:p>
            <a:pPr algn="ctr" fontAlgn="ctr"/>
            <a:r>
              <a:rPr lang="en-US" dirty="0" smtClean="0">
                <a:latin typeface="Huawei Sans" panose="020C0503030203020204" pitchFamily="34" charset="0"/>
              </a:rPr>
              <a:t>Filtering</a:t>
            </a:r>
            <a:endParaRPr lang="en-US" altLang="zh-CN" sz="1800" b="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 name="组合 2"/>
          <p:cNvGrpSpPr/>
          <p:nvPr/>
        </p:nvGrpSpPr>
        <p:grpSpPr>
          <a:xfrm>
            <a:off x="905025" y="1240361"/>
            <a:ext cx="10381951" cy="4628142"/>
            <a:chOff x="779699" y="1524840"/>
            <a:chExt cx="10642239" cy="4744175"/>
          </a:xfrm>
        </p:grpSpPr>
        <p:pic>
          <p:nvPicPr>
            <p:cNvPr id="45"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4423617" y="1528580"/>
              <a:ext cx="6998321" cy="744964"/>
            </a:xfrm>
            <a:prstGeom prst="rect">
              <a:avLst/>
            </a:prstGeom>
            <a:noFill/>
            <a:ln w="9525">
              <a:noFill/>
              <a:miter lim="800000"/>
              <a:headEnd/>
              <a:tailEnd/>
            </a:ln>
          </p:spPr>
        </p:pic>
        <p:sp>
          <p:nvSpPr>
            <p:cNvPr id="46" name="五边形 45"/>
            <p:cNvSpPr/>
            <p:nvPr/>
          </p:nvSpPr>
          <p:spPr bwMode="auto">
            <a:xfrm>
              <a:off x="3246521" y="1596771"/>
              <a:ext cx="1560759" cy="523680"/>
            </a:xfrm>
            <a:prstGeom prst="homePlate">
              <a:avLst>
                <a:gd name="adj" fmla="val 22181"/>
              </a:avLst>
            </a:prstGeom>
            <a:solidFill>
              <a:schemeClr val="bg1">
                <a:lumMod val="85000"/>
              </a:schemeClr>
            </a:solidFill>
            <a:ln>
              <a:no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noAutofit/>
            </a:bodyPr>
            <a:lstStyle/>
            <a:p>
              <a:pPr marL="0" marR="0" lvl="0" indent="0" defTabSz="914339" eaLnBrk="1" fontAlgn="ctr" latinLnBrk="0" hangingPunct="1">
                <a:lnSpc>
                  <a:spcPct val="100000"/>
                </a:lnSpc>
                <a:spcBef>
                  <a:spcPct val="0"/>
                </a:spcBef>
                <a:spcAft>
                  <a:spcPct val="0"/>
                </a:spcAft>
                <a:buClr>
                  <a:srgbClr val="CC9900"/>
                </a:buClr>
                <a:buSzTx/>
                <a:buFont typeface="Wingdings" pitchFamily="2" charset="2"/>
                <a:buChar char="n"/>
                <a:tabLst/>
                <a:defRPr/>
              </a:pPr>
              <a:endParaRPr kumimoji="0" lang="en-US" altLang="zh-CN" sz="1350" b="1" i="0" u="none" strike="noStrike" kern="0" cap="none" spc="0" normalizeH="0" noProof="0" dirty="0" smtClean="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Rectangle 5"/>
            <p:cNvSpPr>
              <a:spLocks noChangeArrowheads="1"/>
            </p:cNvSpPr>
            <p:nvPr/>
          </p:nvSpPr>
          <p:spPr bwMode="gray">
            <a:xfrm>
              <a:off x="3474126" y="1656826"/>
              <a:ext cx="1130184" cy="707886"/>
            </a:xfrm>
            <a:prstGeom prst="rect">
              <a:avLst/>
            </a:prstGeom>
            <a:noFill/>
            <a:ln w="9525">
              <a:noFill/>
              <a:miter lim="800000"/>
              <a:headEnd/>
              <a:tailEnd/>
            </a:ln>
          </p:spPr>
          <p:txBody>
            <a:bodyPr wrap="square">
              <a:noAutofit/>
            </a:bodyPr>
            <a:lstStyle/>
            <a:p>
              <a:pPr algn="ctr" fontAlgn="ctr"/>
              <a:r>
                <a:rPr lang="en-US" dirty="0" smtClean="0">
                  <a:solidFill>
                    <a:srgbClr val="080808"/>
                  </a:solidFill>
                  <a:latin typeface="Huawei Sans" panose="020C0503030203020204" pitchFamily="34" charset="0"/>
                </a:rPr>
                <a:t>Purpose</a:t>
              </a:r>
              <a:endParaRPr lang="en-US" altLang="zh-CN" dirty="0">
                <a:solidFill>
                  <a:srgbClr val="080808"/>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3" name="AutoShape 12"/>
            <p:cNvCxnSpPr>
              <a:cxnSpLocks noChangeShapeType="1"/>
            </p:cNvCxnSpPr>
            <p:nvPr/>
          </p:nvCxnSpPr>
          <p:spPr bwMode="gray">
            <a:xfrm rot="5400000" flipH="1" flipV="1">
              <a:off x="2136119" y="1930315"/>
              <a:ext cx="1214478" cy="1035069"/>
            </a:xfrm>
            <a:prstGeom prst="bentConnector3">
              <a:avLst>
                <a:gd name="adj1" fmla="val 99149"/>
              </a:avLst>
            </a:prstGeom>
            <a:noFill/>
            <a:ln w="9525">
              <a:solidFill>
                <a:schemeClr val="tx1"/>
              </a:solidFill>
              <a:miter lim="800000"/>
              <a:headEnd/>
              <a:tailEnd/>
            </a:ln>
          </p:spPr>
        </p:cxnSp>
        <p:cxnSp>
          <p:nvCxnSpPr>
            <p:cNvPr id="14" name="AutoShape 13"/>
            <p:cNvCxnSpPr>
              <a:cxnSpLocks noChangeShapeType="1"/>
            </p:cNvCxnSpPr>
            <p:nvPr/>
          </p:nvCxnSpPr>
          <p:spPr bwMode="gray">
            <a:xfrm rot="16200000" flipH="1">
              <a:off x="2034870" y="4098517"/>
              <a:ext cx="1402606" cy="1020700"/>
            </a:xfrm>
            <a:prstGeom prst="bentConnector3">
              <a:avLst>
                <a:gd name="adj1" fmla="val 100706"/>
              </a:avLst>
            </a:prstGeom>
            <a:noFill/>
            <a:ln w="9525">
              <a:solidFill>
                <a:srgbClr val="080808"/>
              </a:solidFill>
              <a:miter lim="800000"/>
              <a:headEnd/>
              <a:tailEnd/>
            </a:ln>
          </p:spPr>
        </p:cxnSp>
        <p:grpSp>
          <p:nvGrpSpPr>
            <p:cNvPr id="23" name="Group 47"/>
            <p:cNvGrpSpPr>
              <a:grpSpLocks/>
            </p:cNvGrpSpPr>
            <p:nvPr/>
          </p:nvGrpSpPr>
          <p:grpSpPr bwMode="auto">
            <a:xfrm>
              <a:off x="779699" y="2762703"/>
              <a:ext cx="1574987" cy="1635312"/>
              <a:chOff x="478" y="1689"/>
              <a:chExt cx="1210" cy="1278"/>
            </a:xfrm>
          </p:grpSpPr>
          <p:pic>
            <p:nvPicPr>
              <p:cNvPr id="24" name="Picture 48" descr="light_shadow"/>
              <p:cNvPicPr>
                <a:picLocks noChangeAspect="1" noChangeArrowheads="1"/>
              </p:cNvPicPr>
              <p:nvPr/>
            </p:nvPicPr>
            <p:blipFill>
              <a:blip r:embed="rId4" cstate="email">
                <a:lum bright="-78000" contrast="-78000"/>
                <a:extLst>
                  <a:ext uri="{28A0092B-C50C-407E-A947-70E740481C1C}">
                    <a14:useLocalDpi xmlns:a14="http://schemas.microsoft.com/office/drawing/2010/main"/>
                  </a:ext>
                </a:extLst>
              </a:blip>
              <a:srcRect/>
              <a:stretch>
                <a:fillRect/>
              </a:stretch>
            </p:blipFill>
            <p:spPr bwMode="gray">
              <a:xfrm>
                <a:off x="593" y="2691"/>
                <a:ext cx="996" cy="276"/>
              </a:xfrm>
              <a:prstGeom prst="rect">
                <a:avLst/>
              </a:prstGeom>
              <a:noFill/>
              <a:ln w="9525">
                <a:noFill/>
                <a:miter lim="800000"/>
                <a:headEnd/>
                <a:tailEnd/>
              </a:ln>
            </p:spPr>
          </p:pic>
          <p:pic>
            <p:nvPicPr>
              <p:cNvPr id="25" name="Picture 49" descr="circuler_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gray">
              <a:xfrm>
                <a:off x="478" y="1689"/>
                <a:ext cx="1210" cy="1178"/>
              </a:xfrm>
              <a:prstGeom prst="rect">
                <a:avLst/>
              </a:prstGeom>
              <a:noFill/>
              <a:ln w="9525">
                <a:noFill/>
                <a:miter lim="800000"/>
                <a:headEnd/>
                <a:tailEnd/>
              </a:ln>
            </p:spPr>
          </p:pic>
          <p:sp>
            <p:nvSpPr>
              <p:cNvPr id="26" name="Oval 50"/>
              <p:cNvSpPr>
                <a:spLocks noChangeArrowheads="1"/>
              </p:cNvSpPr>
              <p:nvPr/>
            </p:nvSpPr>
            <p:spPr bwMode="gray">
              <a:xfrm>
                <a:off x="478" y="1689"/>
                <a:ext cx="1202" cy="1182"/>
              </a:xfrm>
              <a:prstGeom prst="ellipse">
                <a:avLst/>
              </a:prstGeom>
              <a:gradFill rotWithShape="1">
                <a:gsLst>
                  <a:gs pos="0">
                    <a:srgbClr val="004B66">
                      <a:alpha val="89999"/>
                    </a:srgbClr>
                  </a:gs>
                  <a:gs pos="50000">
                    <a:srgbClr val="6AC1FC">
                      <a:alpha val="55000"/>
                    </a:srgbClr>
                  </a:gs>
                  <a:gs pos="100000">
                    <a:srgbClr val="004B66">
                      <a:alpha val="89999"/>
                    </a:srgbClr>
                  </a:gs>
                </a:gsLst>
                <a:lin ang="5400000" scaled="1"/>
              </a:gradFill>
              <a:ln w="9525" algn="ctr">
                <a:noFill/>
                <a:round/>
                <a:headEnd/>
                <a:tailEnd/>
              </a:ln>
              <a:effectLst/>
            </p:spPr>
            <p:txBody>
              <a:bodyPr wrap="square" anchor="ctr">
                <a:noAutofit/>
              </a:bodyPr>
              <a:lstStyle/>
              <a:p>
                <a:pPr fontAlgn="ct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Freeform 51"/>
              <p:cNvSpPr>
                <a:spLocks/>
              </p:cNvSpPr>
              <p:nvPr/>
            </p:nvSpPr>
            <p:spPr bwMode="gray">
              <a:xfrm>
                <a:off x="602" y="1713"/>
                <a:ext cx="945" cy="409"/>
              </a:xfrm>
              <a:custGeom>
                <a:avLst/>
                <a:gdLst>
                  <a:gd name="T0" fmla="*/ 931 w 1321"/>
                  <a:gd name="T1" fmla="*/ 230 h 712"/>
                  <a:gd name="T2" fmla="*/ 942 w 1321"/>
                  <a:gd name="T3" fmla="*/ 254 h 712"/>
                  <a:gd name="T4" fmla="*/ 945 w 1321"/>
                  <a:gd name="T5" fmla="*/ 276 h 712"/>
                  <a:gd name="T6" fmla="*/ 941 w 1321"/>
                  <a:gd name="T7" fmla="*/ 296 h 712"/>
                  <a:gd name="T8" fmla="*/ 929 w 1321"/>
                  <a:gd name="T9" fmla="*/ 316 h 712"/>
                  <a:gd name="T10" fmla="*/ 910 w 1321"/>
                  <a:gd name="T11" fmla="*/ 333 h 712"/>
                  <a:gd name="T12" fmla="*/ 886 w 1321"/>
                  <a:gd name="T13" fmla="*/ 347 h 712"/>
                  <a:gd name="T14" fmla="*/ 856 w 1321"/>
                  <a:gd name="T15" fmla="*/ 361 h 712"/>
                  <a:gd name="T16" fmla="*/ 821 w 1321"/>
                  <a:gd name="T17" fmla="*/ 373 h 712"/>
                  <a:gd name="T18" fmla="*/ 781 w 1321"/>
                  <a:gd name="T19" fmla="*/ 383 h 712"/>
                  <a:gd name="T20" fmla="*/ 738 w 1321"/>
                  <a:gd name="T21" fmla="*/ 392 h 712"/>
                  <a:gd name="T22" fmla="*/ 692 w 1321"/>
                  <a:gd name="T23" fmla="*/ 399 h 712"/>
                  <a:gd name="T24" fmla="*/ 641 w 1321"/>
                  <a:gd name="T25" fmla="*/ 404 h 712"/>
                  <a:gd name="T26" fmla="*/ 589 w 1321"/>
                  <a:gd name="T27" fmla="*/ 408 h 712"/>
                  <a:gd name="T28" fmla="*/ 569 w 1321"/>
                  <a:gd name="T29" fmla="*/ 409 h 712"/>
                  <a:gd name="T30" fmla="*/ 341 w 1321"/>
                  <a:gd name="T31" fmla="*/ 409 h 712"/>
                  <a:gd name="T32" fmla="*/ 338 w 1321"/>
                  <a:gd name="T33" fmla="*/ 409 h 712"/>
                  <a:gd name="T34" fmla="*/ 293 w 1321"/>
                  <a:gd name="T35" fmla="*/ 407 h 712"/>
                  <a:gd name="T36" fmla="*/ 249 w 1321"/>
                  <a:gd name="T37" fmla="*/ 404 h 712"/>
                  <a:gd name="T38" fmla="*/ 207 w 1321"/>
                  <a:gd name="T39" fmla="*/ 400 h 712"/>
                  <a:gd name="T40" fmla="*/ 168 w 1321"/>
                  <a:gd name="T41" fmla="*/ 396 h 712"/>
                  <a:gd name="T42" fmla="*/ 133 w 1321"/>
                  <a:gd name="T43" fmla="*/ 389 h 712"/>
                  <a:gd name="T44" fmla="*/ 101 w 1321"/>
                  <a:gd name="T45" fmla="*/ 381 h 712"/>
                  <a:gd name="T46" fmla="*/ 73 w 1321"/>
                  <a:gd name="T47" fmla="*/ 372 h 712"/>
                  <a:gd name="T48" fmla="*/ 48 w 1321"/>
                  <a:gd name="T49" fmla="*/ 362 h 712"/>
                  <a:gd name="T50" fmla="*/ 28 w 1321"/>
                  <a:gd name="T51" fmla="*/ 349 h 712"/>
                  <a:gd name="T52" fmla="*/ 13 w 1321"/>
                  <a:gd name="T53" fmla="*/ 335 h 712"/>
                  <a:gd name="T54" fmla="*/ 4 w 1321"/>
                  <a:gd name="T55" fmla="*/ 318 h 712"/>
                  <a:gd name="T56" fmla="*/ 0 w 1321"/>
                  <a:gd name="T57" fmla="*/ 301 h 712"/>
                  <a:gd name="T58" fmla="*/ 0 w 1321"/>
                  <a:gd name="T59" fmla="*/ 299 h 712"/>
                  <a:gd name="T60" fmla="*/ 3 w 1321"/>
                  <a:gd name="T61" fmla="*/ 280 h 712"/>
                  <a:gd name="T62" fmla="*/ 11 w 1321"/>
                  <a:gd name="T63" fmla="*/ 256 h 712"/>
                  <a:gd name="T64" fmla="*/ 36 w 1321"/>
                  <a:gd name="T65" fmla="*/ 213 h 712"/>
                  <a:gd name="T66" fmla="*/ 67 w 1321"/>
                  <a:gd name="T67" fmla="*/ 172 h 712"/>
                  <a:gd name="T68" fmla="*/ 105 w 1321"/>
                  <a:gd name="T69" fmla="*/ 135 h 712"/>
                  <a:gd name="T70" fmla="*/ 146 w 1321"/>
                  <a:gd name="T71" fmla="*/ 101 h 712"/>
                  <a:gd name="T72" fmla="*/ 193 w 1321"/>
                  <a:gd name="T73" fmla="*/ 72 h 712"/>
                  <a:gd name="T74" fmla="*/ 244 w 1321"/>
                  <a:gd name="T75" fmla="*/ 47 h 712"/>
                  <a:gd name="T76" fmla="*/ 297 w 1321"/>
                  <a:gd name="T77" fmla="*/ 27 h 712"/>
                  <a:gd name="T78" fmla="*/ 356 w 1321"/>
                  <a:gd name="T79" fmla="*/ 12 h 712"/>
                  <a:gd name="T80" fmla="*/ 416 w 1321"/>
                  <a:gd name="T81" fmla="*/ 3 h 712"/>
                  <a:gd name="T82" fmla="*/ 477 w 1321"/>
                  <a:gd name="T83" fmla="*/ 0 h 712"/>
                  <a:gd name="T84" fmla="*/ 477 w 1321"/>
                  <a:gd name="T85" fmla="*/ 0 h 712"/>
                  <a:gd name="T86" fmla="*/ 543 w 1321"/>
                  <a:gd name="T87" fmla="*/ 3 h 712"/>
                  <a:gd name="T88" fmla="*/ 606 w 1321"/>
                  <a:gd name="T89" fmla="*/ 13 h 712"/>
                  <a:gd name="T90" fmla="*/ 667 w 1321"/>
                  <a:gd name="T91" fmla="*/ 30 h 712"/>
                  <a:gd name="T92" fmla="*/ 723 w 1321"/>
                  <a:gd name="T93" fmla="*/ 52 h 712"/>
                  <a:gd name="T94" fmla="*/ 774 w 1321"/>
                  <a:gd name="T95" fmla="*/ 79 h 712"/>
                  <a:gd name="T96" fmla="*/ 822 w 1321"/>
                  <a:gd name="T97" fmla="*/ 111 h 712"/>
                  <a:gd name="T98" fmla="*/ 864 w 1321"/>
                  <a:gd name="T99" fmla="*/ 147 h 712"/>
                  <a:gd name="T100" fmla="*/ 900 w 1321"/>
                  <a:gd name="T101" fmla="*/ 187 h 712"/>
                  <a:gd name="T102" fmla="*/ 931 w 1321"/>
                  <a:gd name="T103" fmla="*/ 230 h 712"/>
                  <a:gd name="T104" fmla="*/ 931 w 1321"/>
                  <a:gd name="T105" fmla="*/ 23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7CBFE0"/>
                  </a:gs>
                </a:gsLst>
                <a:lin ang="5400000" scaled="1"/>
              </a:grad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pic>
          <p:nvPicPr>
            <p:cNvPr id="49"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4392074" y="4855454"/>
              <a:ext cx="7029864" cy="1278800"/>
            </a:xfrm>
            <a:prstGeom prst="rect">
              <a:avLst/>
            </a:prstGeom>
            <a:noFill/>
            <a:ln w="9525">
              <a:noFill/>
              <a:miter lim="800000"/>
              <a:headEnd/>
              <a:tailEnd/>
            </a:ln>
          </p:spPr>
        </p:pic>
        <p:sp>
          <p:nvSpPr>
            <p:cNvPr id="7" name="矩形 6"/>
            <p:cNvSpPr/>
            <p:nvPr/>
          </p:nvSpPr>
          <p:spPr>
            <a:xfrm>
              <a:off x="4852539" y="1524840"/>
              <a:ext cx="5659213" cy="369332"/>
            </a:xfrm>
            <a:prstGeom prst="rect">
              <a:avLst/>
            </a:prstGeom>
          </p:spPr>
          <p:txBody>
            <a:bodyPr wrap="square">
              <a:noAutofit/>
            </a:bodyPr>
            <a:lstStyle/>
            <a:p>
              <a:pPr fontAlgn="ctr"/>
              <a:r>
                <a:rPr lang="en-US" dirty="0" smtClean="0">
                  <a:latin typeface="Huawei Sans" panose="020C0503030203020204" pitchFamily="34" charset="0"/>
                </a:rPr>
                <a:t>Redundant information is deleted, and valid content is displayed as required.</a:t>
              </a:r>
              <a:endParaRPr lang="en-US" dirty="0">
                <a:latin typeface="Huawei Sans" panose="020C0503030203020204" pitchFamily="34" charset="0"/>
              </a:endParaRPr>
            </a:p>
          </p:txBody>
        </p:sp>
        <p:sp>
          <p:nvSpPr>
            <p:cNvPr id="52" name="矩形 51"/>
            <p:cNvSpPr/>
            <p:nvPr/>
          </p:nvSpPr>
          <p:spPr>
            <a:xfrm>
              <a:off x="4852539" y="4930187"/>
              <a:ext cx="6309111" cy="1338828"/>
            </a:xfrm>
            <a:prstGeom prst="rect">
              <a:avLst/>
            </a:prstGeom>
          </p:spPr>
          <p:txBody>
            <a:bodyPr wrap="square">
              <a:noAutofit/>
            </a:bodyPr>
            <a:lstStyle/>
            <a:p>
              <a:pPr marL="285750" indent="-285750" fontAlgn="ctr">
                <a:lnSpc>
                  <a:spcPct val="150000"/>
                </a:lnSpc>
                <a:buFont typeface="Arial" panose="020B0604020202020204" pitchFamily="34" charset="0"/>
                <a:buChar char="•"/>
              </a:pPr>
              <a:r>
                <a:rPr lang="en-US" dirty="0" err="1" smtClean="0">
                  <a:latin typeface="Huawei Sans" panose="020C0503030203020204" pitchFamily="34" charset="0"/>
                </a:rPr>
                <a:t>filterColumn</a:t>
              </a:r>
              <a:r>
                <a:rPr lang="en-US" dirty="0" smtClean="0">
                  <a:latin typeface="Huawei Sans" panose="020C0503030203020204" pitchFamily="34" charset="0"/>
                </a:rPr>
                <a:t>    column filtering command</a:t>
              </a:r>
              <a:endPar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lnSpc>
                  <a:spcPct val="150000"/>
                </a:lnSpc>
                <a:buFont typeface="Arial" panose="020B0604020202020204" pitchFamily="34" charset="0"/>
                <a:buChar char="•"/>
              </a:pPr>
              <a:r>
                <a:rPr lang="en-US" dirty="0" err="1" smtClean="0">
                  <a:latin typeface="Huawei Sans" panose="020C0503030203020204" pitchFamily="34" charset="0"/>
                </a:rPr>
                <a:t>filterRow</a:t>
              </a:r>
              <a:r>
                <a:rPr lang="en-US" dirty="0" smtClean="0">
                  <a:latin typeface="Huawei Sans" panose="020C0503030203020204" pitchFamily="34" charset="0"/>
                </a:rPr>
                <a:t>         row filtering command</a:t>
              </a:r>
              <a:endPar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lnSpc>
                  <a:spcPct val="150000"/>
                </a:lnSpc>
                <a:buFont typeface="Arial" panose="020B0604020202020204" pitchFamily="34" charset="0"/>
                <a:buChar cha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64" name="直接连接符 63"/>
            <p:cNvCxnSpPr>
              <a:stCxn id="26" idx="6"/>
            </p:cNvCxnSpPr>
            <p:nvPr/>
          </p:nvCxnSpPr>
          <p:spPr>
            <a:xfrm flipV="1">
              <a:off x="2344273" y="3506765"/>
              <a:ext cx="943692" cy="12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5"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4392073" y="3219212"/>
              <a:ext cx="7029865" cy="744964"/>
            </a:xfrm>
            <a:prstGeom prst="rect">
              <a:avLst/>
            </a:prstGeom>
            <a:noFill/>
            <a:ln w="9525">
              <a:noFill/>
              <a:miter lim="800000"/>
              <a:headEnd/>
              <a:tailEnd/>
            </a:ln>
          </p:spPr>
        </p:pic>
        <p:sp>
          <p:nvSpPr>
            <p:cNvPr id="66" name="五边形 65"/>
            <p:cNvSpPr/>
            <p:nvPr/>
          </p:nvSpPr>
          <p:spPr bwMode="auto">
            <a:xfrm>
              <a:off x="3237165" y="3283695"/>
              <a:ext cx="1560759" cy="523680"/>
            </a:xfrm>
            <a:prstGeom prst="homePlate">
              <a:avLst>
                <a:gd name="adj" fmla="val 22181"/>
              </a:avLst>
            </a:prstGeom>
            <a:solidFill>
              <a:schemeClr val="accent2">
                <a:lumMod val="20000"/>
                <a:lumOff val="80000"/>
              </a:schemeClr>
            </a:solidFill>
            <a:ln>
              <a:no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noAutofit/>
            </a:bodyPr>
            <a:lstStyle/>
            <a:p>
              <a:pPr marL="0" marR="0" lvl="0" indent="0" defTabSz="914339" eaLnBrk="1" fontAlgn="ctr" latinLnBrk="0" hangingPunct="1">
                <a:lnSpc>
                  <a:spcPct val="100000"/>
                </a:lnSpc>
                <a:spcBef>
                  <a:spcPct val="0"/>
                </a:spcBef>
                <a:spcAft>
                  <a:spcPct val="0"/>
                </a:spcAft>
                <a:buClr>
                  <a:srgbClr val="CC9900"/>
                </a:buClr>
                <a:buSzTx/>
                <a:buFont typeface="Wingdings" pitchFamily="2" charset="2"/>
                <a:buChar char="n"/>
                <a:tabLst/>
                <a:defRPr/>
              </a:pPr>
              <a:endParaRPr kumimoji="0" lang="en-US" altLang="zh-CN" sz="1350" b="1" i="0" u="none" strike="noStrike" kern="0" cap="none" spc="0" normalizeH="0" noProof="0" dirty="0" smtClean="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 name="Rectangle 5"/>
            <p:cNvSpPr>
              <a:spLocks noChangeArrowheads="1"/>
            </p:cNvSpPr>
            <p:nvPr/>
          </p:nvSpPr>
          <p:spPr bwMode="gray">
            <a:xfrm>
              <a:off x="3157209" y="3359170"/>
              <a:ext cx="1624278" cy="707886"/>
            </a:xfrm>
            <a:prstGeom prst="rect">
              <a:avLst/>
            </a:prstGeom>
            <a:noFill/>
            <a:ln w="9525">
              <a:noFill/>
              <a:miter lim="800000"/>
              <a:headEnd/>
              <a:tailEnd/>
            </a:ln>
          </p:spPr>
          <p:txBody>
            <a:bodyPr wrap="square">
              <a:noAutofit/>
            </a:bodyPr>
            <a:lstStyle/>
            <a:p>
              <a:pPr algn="ctr" fontAlgn="ctr"/>
              <a:r>
                <a:rPr lang="en-US" dirty="0" smtClean="0">
                  <a:solidFill>
                    <a:srgbClr val="080808"/>
                  </a:solidFill>
                  <a:latin typeface="Huawei Sans" panose="020C0503030203020204" pitchFamily="34" charset="0"/>
                </a:rPr>
                <a:t>How to use</a:t>
              </a:r>
              <a:endParaRPr lang="en-US" altLang="zh-CN" dirty="0">
                <a:solidFill>
                  <a:srgbClr val="080808"/>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矩形 67"/>
            <p:cNvSpPr/>
            <p:nvPr/>
          </p:nvSpPr>
          <p:spPr>
            <a:xfrm>
              <a:off x="4852539" y="3219212"/>
              <a:ext cx="5991803" cy="646331"/>
            </a:xfrm>
            <a:prstGeom prst="rect">
              <a:avLst/>
            </a:prstGeom>
          </p:spPr>
          <p:txBody>
            <a:bodyPr wrap="square">
              <a:noAutofit/>
            </a:bodyPr>
            <a:lstStyle/>
            <a:p>
              <a:pPr fontAlgn="ctr"/>
              <a:r>
                <a:rPr lang="en-US" dirty="0" smtClean="0">
                  <a:latin typeface="Huawei Sans" panose="020C0503030203020204" pitchFamily="34" charset="0"/>
                </a:rPr>
                <a:t>After entering the complete query command, enter </a:t>
              </a:r>
              <a:r>
                <a:rPr lang="en-US" b="1" dirty="0" smtClean="0">
                  <a:latin typeface="Huawei Sans" panose="020C0503030203020204" pitchFamily="34" charset="0"/>
                </a:rPr>
                <a:t>|</a:t>
              </a:r>
              <a:r>
                <a:rPr lang="en-US" dirty="0" smtClean="0">
                  <a:latin typeface="Huawei Sans" panose="020C0503030203020204" pitchFamily="34" charset="0"/>
                </a:rPr>
                <a:t> and press </a:t>
              </a:r>
              <a:r>
                <a:rPr lang="en-US" b="1" dirty="0" smtClean="0">
                  <a:latin typeface="Huawei Sans" panose="020C0503030203020204" pitchFamily="34" charset="0"/>
                </a:rPr>
                <a:t>Tab</a:t>
              </a:r>
              <a:r>
                <a:rPr lang="en-US" dirty="0" smtClean="0">
                  <a:latin typeface="Huawei Sans" panose="020C0503030203020204" pitchFamily="34" charset="0"/>
                </a:rPr>
                <a:t> or the space bar.</a:t>
              </a:r>
              <a:endParaRPr lang="en-US" dirty="0">
                <a:latin typeface="Huawei Sans" panose="020C0503030203020204" pitchFamily="34" charset="0"/>
              </a:endParaRPr>
            </a:p>
          </p:txBody>
        </p:sp>
        <p:sp>
          <p:nvSpPr>
            <p:cNvPr id="69" name="五边形 68"/>
            <p:cNvSpPr/>
            <p:nvPr/>
          </p:nvSpPr>
          <p:spPr bwMode="auto">
            <a:xfrm>
              <a:off x="3160523" y="5094507"/>
              <a:ext cx="1560759" cy="523680"/>
            </a:xfrm>
            <a:prstGeom prst="homePlate">
              <a:avLst>
                <a:gd name="adj" fmla="val 22181"/>
              </a:avLst>
            </a:prstGeom>
            <a:solidFill>
              <a:schemeClr val="bg1">
                <a:lumMod val="85000"/>
              </a:schemeClr>
            </a:solidFill>
            <a:ln>
              <a:no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noAutofit/>
            </a:bodyPr>
            <a:lstStyle/>
            <a:p>
              <a:pPr marL="0" marR="0" lvl="0" indent="0" defTabSz="914339" eaLnBrk="1" fontAlgn="ctr" latinLnBrk="0" hangingPunct="1">
                <a:lnSpc>
                  <a:spcPct val="100000"/>
                </a:lnSpc>
                <a:spcBef>
                  <a:spcPct val="0"/>
                </a:spcBef>
                <a:spcAft>
                  <a:spcPct val="0"/>
                </a:spcAft>
                <a:buClr>
                  <a:srgbClr val="CC9900"/>
                </a:buClr>
                <a:buSzTx/>
                <a:buFont typeface="Wingdings" pitchFamily="2" charset="2"/>
                <a:buChar char="n"/>
                <a:tabLst/>
                <a:defRPr/>
              </a:pPr>
              <a:endParaRPr kumimoji="0" lang="en-US" altLang="zh-CN" sz="1350" b="1" i="0" u="none" strike="noStrike" kern="0" cap="none" spc="0" normalizeH="0" noProof="0" dirty="0" smtClean="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 name="Rectangle 5"/>
            <p:cNvSpPr>
              <a:spLocks noChangeArrowheads="1"/>
            </p:cNvSpPr>
            <p:nvPr/>
          </p:nvSpPr>
          <p:spPr bwMode="gray">
            <a:xfrm>
              <a:off x="3029267" y="5022792"/>
              <a:ext cx="1575043" cy="1015663"/>
            </a:xfrm>
            <a:prstGeom prst="rect">
              <a:avLst/>
            </a:prstGeom>
            <a:noFill/>
            <a:ln w="9525">
              <a:noFill/>
              <a:miter lim="800000"/>
              <a:headEnd/>
              <a:tailEnd/>
            </a:ln>
          </p:spPr>
          <p:txBody>
            <a:bodyPr wrap="square">
              <a:noAutofit/>
            </a:bodyPr>
            <a:lstStyle/>
            <a:p>
              <a:pPr algn="ctr" fontAlgn="ctr"/>
              <a:r>
                <a:rPr lang="en-US" dirty="0" smtClean="0">
                  <a:solidFill>
                    <a:srgbClr val="080808"/>
                  </a:solidFill>
                  <a:latin typeface="Huawei Sans" panose="020C0503030203020204" pitchFamily="34" charset="0"/>
                </a:rPr>
                <a:t>Related commands</a:t>
              </a:r>
              <a:endParaRPr lang="en-US" altLang="zh-CN" dirty="0">
                <a:solidFill>
                  <a:srgbClr val="080808"/>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1973406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CLI Column Filtering Command - </a:t>
            </a:r>
            <a:r>
              <a:rPr lang="en-US" dirty="0" err="1" smtClean="0">
                <a:latin typeface="Huawei Sans" panose="020C0503030203020204" pitchFamily="34" charset="0"/>
              </a:rPr>
              <a:t>filterColumn</a:t>
            </a:r>
            <a:endParaRPr lang="en-US" altLang="zh-CN" dirty="0">
              <a:latin typeface="Huawei Sans" panose="020C0503030203020204" pitchFamily="34" charset="0"/>
              <a:sym typeface="Huawei Sans" panose="020C0503030203020204" pitchFamily="34" charset="0"/>
            </a:endParaRPr>
          </a:p>
        </p:txBody>
      </p:sp>
      <p:sp>
        <p:nvSpPr>
          <p:cNvPr id="5" name="矩形 4"/>
          <p:cNvSpPr/>
          <p:nvPr/>
        </p:nvSpPr>
        <p:spPr>
          <a:xfrm>
            <a:off x="1380352" y="1090478"/>
            <a:ext cx="9436100" cy="523220"/>
          </a:xfrm>
          <a:prstGeom prst="rect">
            <a:avLst/>
          </a:prstGeom>
        </p:spPr>
        <p:txBody>
          <a:bodyPr wrap="square">
            <a:noAutofit/>
          </a:bodyPr>
          <a:lstStyle/>
          <a:p>
            <a:pPr algn="just" defTabSz="914034" fontAlgn="ctr">
              <a:lnSpc>
                <a:spcPct val="140000"/>
              </a:lnSpc>
              <a:spcBef>
                <a:spcPts val="792"/>
              </a:spcBef>
              <a:buSzPct val="50000"/>
            </a:pPr>
            <a:r>
              <a:rPr lang="en-US" sz="2000" b="1" dirty="0" smtClean="0">
                <a:latin typeface="Huawei Sans" panose="020C0503030203020204" pitchFamily="34" charset="0"/>
              </a:rPr>
              <a:t>show </a:t>
            </a:r>
            <a:r>
              <a:rPr lang="en-US" sz="2000" b="1" dirty="0" err="1" smtClean="0">
                <a:latin typeface="Huawei Sans" panose="020C0503030203020204" pitchFamily="34" charset="0"/>
              </a:rPr>
              <a:t>xxx|filterColumn</a:t>
            </a:r>
            <a:r>
              <a:rPr lang="en-US" sz="2000" b="1" dirty="0" smtClean="0">
                <a:latin typeface="Huawei Sans" panose="020C0503030203020204" pitchFamily="34" charset="0"/>
              </a:rPr>
              <a:t> { exclude | include } </a:t>
            </a:r>
            <a:r>
              <a:rPr lang="en-US" sz="2000" b="1" dirty="0" err="1" smtClean="0">
                <a:latin typeface="Huawei Sans" panose="020C0503030203020204" pitchFamily="34" charset="0"/>
              </a:rPr>
              <a:t>columnList</a:t>
            </a:r>
            <a:r>
              <a:rPr lang="en-US" sz="2000" b="1" dirty="0" smtClean="0">
                <a:latin typeface="Huawei Sans" panose="020C0503030203020204" pitchFamily="34" charset="0"/>
              </a:rPr>
              <a:t>=? </a:t>
            </a:r>
            <a:endParaRPr lang="en-US" altLang="zh-CN" sz="20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7" name="直接连接符 6"/>
          <p:cNvCxnSpPr/>
          <p:nvPr/>
        </p:nvCxnSpPr>
        <p:spPr>
          <a:xfrm>
            <a:off x="4394200" y="1613698"/>
            <a:ext cx="876300" cy="0"/>
          </a:xfrm>
          <a:prstGeom prst="line">
            <a:avLst/>
          </a:prstGeom>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dk1"/>
          </a:lnRef>
          <a:fillRef idx="0">
            <a:schemeClr val="dk1"/>
          </a:fillRef>
          <a:effectRef idx="1">
            <a:schemeClr val="dk1"/>
          </a:effectRef>
          <a:fontRef idx="minor">
            <a:schemeClr val="tx1"/>
          </a:fontRef>
        </p:style>
      </p:cxnSp>
      <p:cxnSp>
        <p:nvCxnSpPr>
          <p:cNvPr id="11" name="直接连接符 10"/>
          <p:cNvCxnSpPr/>
          <p:nvPr/>
        </p:nvCxnSpPr>
        <p:spPr>
          <a:xfrm>
            <a:off x="5537200" y="1619576"/>
            <a:ext cx="876300" cy="0"/>
          </a:xfrm>
          <a:prstGeom prst="line">
            <a:avLst/>
          </a:prstGeom>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dk1"/>
          </a:lnRef>
          <a:fillRef idx="0">
            <a:schemeClr val="dk1"/>
          </a:fillRef>
          <a:effectRef idx="1">
            <a:schemeClr val="dk1"/>
          </a:effectRef>
          <a:fontRef idx="minor">
            <a:schemeClr val="tx1"/>
          </a:fontRef>
        </p:style>
      </p:cxnSp>
      <p:cxnSp>
        <p:nvCxnSpPr>
          <p:cNvPr id="12" name="直接连接符 11"/>
          <p:cNvCxnSpPr/>
          <p:nvPr/>
        </p:nvCxnSpPr>
        <p:spPr>
          <a:xfrm>
            <a:off x="6761241" y="1619576"/>
            <a:ext cx="1552419" cy="0"/>
          </a:xfrm>
          <a:prstGeom prst="line">
            <a:avLst/>
          </a:prstGeom>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dk1"/>
          </a:lnRef>
          <a:fillRef idx="0">
            <a:schemeClr val="dk1"/>
          </a:fillRef>
          <a:effectRef idx="1">
            <a:schemeClr val="dk1"/>
          </a:effectRef>
          <a:fontRef idx="minor">
            <a:schemeClr val="tx1"/>
          </a:fontRef>
        </p:style>
      </p:cxnSp>
      <p:sp>
        <p:nvSpPr>
          <p:cNvPr id="13" name="矩形 12"/>
          <p:cNvSpPr/>
          <p:nvPr/>
        </p:nvSpPr>
        <p:spPr>
          <a:xfrm rot="5400000">
            <a:off x="5176764" y="1304384"/>
            <a:ext cx="511501" cy="1200329"/>
          </a:xfrm>
          <a:prstGeom prst="rect">
            <a:avLst/>
          </a:prstGeom>
          <a:scene3d>
            <a:camera prst="orthographicFront"/>
            <a:lightRig rig="threePt" dir="t"/>
          </a:scene3d>
          <a:sp3d>
            <a:bevelT prst="relaxedInset"/>
          </a:sp3d>
        </p:spPr>
        <p:txBody>
          <a:bodyPr wrap="square">
            <a:noAutofit/>
          </a:bodyPr>
          <a:lstStyle/>
          <a:p>
            <a:pPr fontAlgn="ctr"/>
            <a:r>
              <a:rPr lang="en-US" sz="7200" dirty="0" smtClean="0">
                <a:solidFill>
                  <a:srgbClr val="C00000"/>
                </a:solidFill>
                <a:latin typeface="Huawei Sans" panose="020C0503030203020204" pitchFamily="34" charset="0"/>
              </a:rPr>
              <a:t>}</a:t>
            </a:r>
            <a:endParaRPr lang="en-US" altLang="zh-CN" sz="7200"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矩形 13"/>
          <p:cNvSpPr/>
          <p:nvPr/>
        </p:nvSpPr>
        <p:spPr>
          <a:xfrm>
            <a:off x="4759092" y="2060103"/>
            <a:ext cx="1774845" cy="369332"/>
          </a:xfrm>
          <a:prstGeom prst="rect">
            <a:avLst/>
          </a:prstGeom>
        </p:spPr>
        <p:txBody>
          <a:bodyPr wrap="square">
            <a:noAutofit/>
          </a:bodyPr>
          <a:lstStyle/>
          <a:p>
            <a:pPr fontAlgn="ctr"/>
            <a:r>
              <a:rPr lang="en-US" sz="1400" b="1" dirty="0" smtClean="0">
                <a:latin typeface="Huawei Sans" panose="020C0503030203020204" pitchFamily="34" charset="0"/>
              </a:rPr>
              <a:t>Choose either.</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圆角矩形 14"/>
          <p:cNvSpPr/>
          <p:nvPr/>
        </p:nvSpPr>
        <p:spPr>
          <a:xfrm>
            <a:off x="4759092" y="2060103"/>
            <a:ext cx="1339310" cy="3693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17"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1620614" y="2532269"/>
            <a:ext cx="4156848" cy="1247490"/>
          </a:xfrm>
          <a:prstGeom prst="rect">
            <a:avLst/>
          </a:prstGeom>
          <a:noFill/>
          <a:ln w="9525">
            <a:noFill/>
            <a:miter lim="800000"/>
            <a:headEnd/>
            <a:tailEnd/>
          </a:ln>
        </p:spPr>
      </p:pic>
      <p:sp>
        <p:nvSpPr>
          <p:cNvPr id="18" name="矩形 17"/>
          <p:cNvSpPr/>
          <p:nvPr/>
        </p:nvSpPr>
        <p:spPr>
          <a:xfrm>
            <a:off x="1860876" y="2601183"/>
            <a:ext cx="3676323" cy="1397456"/>
          </a:xfrm>
          <a:prstGeom prst="rect">
            <a:avLst/>
          </a:prstGeom>
        </p:spPr>
        <p:txBody>
          <a:bodyPr wrap="square" anchor="ctr">
            <a:noAutofit/>
          </a:bodyPr>
          <a:lstStyle/>
          <a:p>
            <a:pPr defTabSz="914034" fontAlgn="ctr">
              <a:spcBef>
                <a:spcPts val="792"/>
              </a:spcBef>
              <a:buSzPct val="50000"/>
            </a:pPr>
            <a:r>
              <a:rPr lang="en-US" sz="1400" b="1" dirty="0" smtClean="0">
                <a:latin typeface="Huawei Sans" panose="020C0503030203020204" pitchFamily="34" charset="0"/>
              </a:rPr>
              <a:t>exclude</a:t>
            </a:r>
            <a:r>
              <a:rPr lang="en-US" sz="1400" dirty="0" smtClean="0">
                <a:latin typeface="Huawei Sans" panose="020C0503030203020204" pitchFamily="34" charset="0"/>
              </a:rPr>
              <a:t>: Filter out information that does not need to be displayed.</a:t>
            </a:r>
            <a:endParaRPr lang="en-US" altLang="zh-CN"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034" fontAlgn="ctr">
              <a:spcBef>
                <a:spcPts val="792"/>
              </a:spcBef>
              <a:buSzPct val="50000"/>
            </a:pPr>
            <a:r>
              <a:rPr lang="en-US" sz="1400" b="1" dirty="0" smtClean="0">
                <a:latin typeface="Huawei Sans" panose="020C0503030203020204" pitchFamily="34" charset="0"/>
              </a:rPr>
              <a:t>Include</a:t>
            </a:r>
            <a:r>
              <a:rPr lang="en-US" sz="1400" dirty="0" smtClean="0">
                <a:latin typeface="Huawei Sans" panose="020C0503030203020204" pitchFamily="34" charset="0"/>
              </a:rPr>
              <a:t>: Only the columns to be displayed are reserved.</a:t>
            </a:r>
            <a:endParaRPr lang="en-US" altLang="zh-CN"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034" fontAlgn="ctr">
              <a:spcBef>
                <a:spcPts val="792"/>
              </a:spcBef>
              <a:buSzPct val="50000"/>
            </a:pPr>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 name="左箭头 26"/>
          <p:cNvSpPr/>
          <p:nvPr/>
        </p:nvSpPr>
        <p:spPr bwMode="auto">
          <a:xfrm rot="16200000">
            <a:off x="7478272" y="1750013"/>
            <a:ext cx="327157" cy="208801"/>
          </a:xfrm>
          <a:prstGeom prst="leftArrow">
            <a:avLst/>
          </a:prstGeom>
          <a:solidFill>
            <a:srgbClr val="C00000"/>
          </a:solidFill>
          <a:ln w="9525" cap="flat" cmpd="sng" algn="ctr">
            <a:solidFill>
              <a:srgbClr val="8AB9B9">
                <a:lumMod val="40000"/>
                <a:lumOff val="6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defTabSz="914400" eaLnBrk="1" fontAlgn="ctr" latinLnBrk="0" hangingPunct="1">
              <a:lnSpc>
                <a:spcPct val="100000"/>
              </a:lnSpc>
              <a:spcBef>
                <a:spcPct val="0"/>
              </a:spcBef>
              <a:spcAft>
                <a:spcPct val="0"/>
              </a:spcAft>
              <a:buClrTx/>
              <a:buSzTx/>
              <a:buFontTx/>
              <a:buNone/>
              <a:tabLst/>
              <a:defRPr/>
            </a:pPr>
            <a:endParaRPr kumimoji="0" lang="en-US" altLang="zh-CN" sz="1000" b="0" i="0" u="none" strike="noStrike" kern="0" cap="none" spc="0" normalizeH="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矩形 27"/>
          <p:cNvSpPr/>
          <p:nvPr/>
        </p:nvSpPr>
        <p:spPr>
          <a:xfrm>
            <a:off x="6716764" y="1978764"/>
            <a:ext cx="3594254" cy="369332"/>
          </a:xfrm>
          <a:prstGeom prst="rect">
            <a:avLst/>
          </a:prstGeom>
        </p:spPr>
        <p:txBody>
          <a:bodyPr wrap="square">
            <a:noAutofit/>
          </a:bodyPr>
          <a:lstStyle/>
          <a:p>
            <a:pPr fontAlgn="ctr"/>
            <a:r>
              <a:rPr lang="en-US" sz="1400" b="1" dirty="0" smtClean="0">
                <a:latin typeface="Huawei Sans" panose="020C0503030203020204" pitchFamily="34" charset="0"/>
              </a:rPr>
              <a:t>Columns available</a:t>
            </a:r>
          </a:p>
          <a:p>
            <a:pPr fontAlgn="ctr"/>
            <a:r>
              <a:rPr lang="en-US" sz="1400" b="1" dirty="0" smtClean="0">
                <a:latin typeface="Huawei Sans" panose="020C0503030203020204" pitchFamily="34" charset="0"/>
              </a:rPr>
              <a:t>for filtering</a:t>
            </a:r>
            <a:endParaRPr lang="en-US" sz="1400" b="1" dirty="0">
              <a:latin typeface="Huawei Sans" panose="020C0503030203020204" pitchFamily="34" charset="0"/>
            </a:endParaRPr>
          </a:p>
        </p:txBody>
      </p:sp>
      <p:sp>
        <p:nvSpPr>
          <p:cNvPr id="29" name="圆角矩形 28"/>
          <p:cNvSpPr/>
          <p:nvPr/>
        </p:nvSpPr>
        <p:spPr>
          <a:xfrm>
            <a:off x="6745974" y="2060103"/>
            <a:ext cx="1831025" cy="3693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30"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6675611" y="2532269"/>
            <a:ext cx="4156848" cy="1247490"/>
          </a:xfrm>
          <a:prstGeom prst="rect">
            <a:avLst/>
          </a:prstGeom>
          <a:noFill/>
          <a:ln w="9525">
            <a:noFill/>
            <a:miter lim="800000"/>
            <a:headEnd/>
            <a:tailEnd/>
          </a:ln>
        </p:spPr>
      </p:pic>
      <p:sp>
        <p:nvSpPr>
          <p:cNvPr id="31" name="矩形 30"/>
          <p:cNvSpPr/>
          <p:nvPr/>
        </p:nvSpPr>
        <p:spPr>
          <a:xfrm>
            <a:off x="6815585" y="2811063"/>
            <a:ext cx="3597377" cy="529255"/>
          </a:xfrm>
          <a:prstGeom prst="rect">
            <a:avLst/>
          </a:prstGeom>
        </p:spPr>
        <p:txBody>
          <a:bodyPr wrap="square" anchor="ctr">
            <a:noAutofit/>
          </a:bodyPr>
          <a:lstStyle/>
          <a:p>
            <a:pPr defTabSz="914034" fontAlgn="ctr">
              <a:spcBef>
                <a:spcPts val="792"/>
              </a:spcBef>
              <a:buSzPct val="50000"/>
            </a:pPr>
            <a:r>
              <a:rPr lang="en-US" sz="1400" dirty="0" smtClean="0">
                <a:latin typeface="Huawei Sans" panose="020C0503030203020204" pitchFamily="34" charset="0"/>
              </a:rPr>
              <a:t>If multiple columns are involved, they are separated by commas (,).</a:t>
            </a:r>
            <a:endParaRPr lang="en-US" sz="1400" dirty="0">
              <a:latin typeface="Huawei Sans" panose="020C0503030203020204" pitchFamily="34" charset="0"/>
            </a:endParaRPr>
          </a:p>
        </p:txBody>
      </p:sp>
      <p:pic>
        <p:nvPicPr>
          <p:cNvPr id="1026" name="Picture 2" descr="C:\Users\mWX408409\AppData\Roaming\eSpace_Desktop\UserData\mwx408409\imagefiles\B155AA89-FBBC-403A-A9C6-8832C0FA11D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2399" y="1551843"/>
            <a:ext cx="3537790" cy="877592"/>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9"/>
          <p:cNvSpPr txBox="1"/>
          <p:nvPr/>
        </p:nvSpPr>
        <p:spPr>
          <a:xfrm>
            <a:off x="1149971" y="3895599"/>
            <a:ext cx="5525640" cy="1754326"/>
          </a:xfrm>
          <a:prstGeom prst="rect">
            <a:avLst/>
          </a:prstGeom>
          <a:solidFill>
            <a:schemeClr val="bg1">
              <a:lumMod val="85000"/>
            </a:schemeClr>
          </a:solidFill>
          <a:ln>
            <a:noFill/>
          </a:ln>
        </p:spPr>
        <p:txBody>
          <a:bodyPr wrap="square" rtlCol="0">
            <a:spAutoFit/>
          </a:bodyPr>
          <a:lstStyle/>
          <a:p>
            <a:r>
              <a:rPr lang="en-US" altLang="zh-CN" sz="1200" dirty="0"/>
              <a:t>admin:/&gt;show </a:t>
            </a:r>
            <a:r>
              <a:rPr lang="en-US" altLang="zh-CN" sz="1200" dirty="0" err="1"/>
              <a:t>bbu</a:t>
            </a:r>
            <a:r>
              <a:rPr lang="en-US" altLang="zh-CN" sz="1200" dirty="0"/>
              <a:t> </a:t>
            </a:r>
            <a:r>
              <a:rPr lang="en-US" altLang="zh-CN" sz="1200" dirty="0" err="1"/>
              <a:t>general|filterColumn</a:t>
            </a:r>
            <a:r>
              <a:rPr lang="en-US" altLang="zh-CN" sz="1200" dirty="0"/>
              <a:t> exclude</a:t>
            </a:r>
            <a:r>
              <a:rPr lang="en-US" altLang="zh-CN" sz="1200" dirty="0" smtClean="0"/>
              <a:t>//Press</a:t>
            </a:r>
            <a:r>
              <a:rPr lang="zh-CN" altLang="en-US" sz="1200" dirty="0"/>
              <a:t> </a:t>
            </a:r>
            <a:r>
              <a:rPr lang="en-US" altLang="zh-CN" sz="1200" b="1" dirty="0" smtClean="0"/>
              <a:t>Tab</a:t>
            </a:r>
            <a:r>
              <a:rPr lang="en-US" altLang="zh-CN" sz="1200" dirty="0" smtClean="0"/>
              <a:t>.</a:t>
            </a:r>
            <a:endParaRPr lang="en-US" altLang="zh-CN" sz="1200" dirty="0"/>
          </a:p>
          <a:p>
            <a:r>
              <a:rPr lang="en-US" altLang="zh-CN" sz="1200" dirty="0"/>
              <a:t>&lt;</a:t>
            </a:r>
            <a:r>
              <a:rPr lang="en-US" altLang="zh-CN" sz="1200" dirty="0" err="1"/>
              <a:t>columnList</a:t>
            </a:r>
            <a:r>
              <a:rPr lang="en-US" altLang="zh-CN" sz="1200" dirty="0"/>
              <a:t>=?&gt;      column list separated by comma, select one or more</a:t>
            </a:r>
          </a:p>
          <a:p>
            <a:r>
              <a:rPr lang="en-US" altLang="zh-CN" sz="1200" dirty="0"/>
              <a:t>                    </a:t>
            </a:r>
            <a:r>
              <a:rPr lang="en-US" altLang="zh-CN" sz="1200" dirty="0" smtClean="0"/>
              <a:t>separated </a:t>
            </a:r>
            <a:r>
              <a:rPr lang="en-US" altLang="zh-CN" sz="1200" dirty="0"/>
              <a:t>by comma, the spaces are replaced with \s in the</a:t>
            </a:r>
          </a:p>
          <a:p>
            <a:r>
              <a:rPr lang="en-US" altLang="zh-CN" sz="1200" dirty="0"/>
              <a:t>                    parameter list.</a:t>
            </a:r>
          </a:p>
          <a:p>
            <a:r>
              <a:rPr lang="en-US" altLang="zh-CN" sz="1200" dirty="0" err="1"/>
              <a:t>columnList</a:t>
            </a:r>
            <a:r>
              <a:rPr lang="en-US" altLang="zh-CN" sz="1200" dirty="0"/>
              <a:t>=Inter\</a:t>
            </a:r>
            <a:r>
              <a:rPr lang="en-US" altLang="zh-CN" sz="1200" dirty="0" err="1"/>
              <a:t>sID</a:t>
            </a:r>
            <a:r>
              <a:rPr lang="en-US" altLang="zh-CN" sz="1200" dirty="0"/>
              <a:t>              </a:t>
            </a:r>
            <a:r>
              <a:rPr lang="en-US" altLang="zh-CN" sz="1200" dirty="0" smtClean="0"/>
              <a:t>          </a:t>
            </a:r>
            <a:r>
              <a:rPr lang="en-US" altLang="zh-CN" sz="1200" dirty="0" err="1"/>
              <a:t>columnList</a:t>
            </a:r>
            <a:r>
              <a:rPr lang="en-US" altLang="zh-CN" sz="1200" dirty="0"/>
              <a:t>=ID</a:t>
            </a:r>
          </a:p>
          <a:p>
            <a:r>
              <a:rPr lang="en-US" altLang="zh-CN" sz="1200" dirty="0" err="1"/>
              <a:t>columnList</a:t>
            </a:r>
            <a:r>
              <a:rPr lang="en-US" altLang="zh-CN" sz="1200" dirty="0"/>
              <a:t>=Health\</a:t>
            </a:r>
            <a:r>
              <a:rPr lang="en-US" altLang="zh-CN" sz="1200" dirty="0" err="1"/>
              <a:t>sStatus</a:t>
            </a:r>
            <a:r>
              <a:rPr lang="en-US" altLang="zh-CN" sz="1200" dirty="0"/>
              <a:t>          </a:t>
            </a:r>
            <a:r>
              <a:rPr lang="en-US" altLang="zh-CN" sz="1200" dirty="0" smtClean="0"/>
              <a:t>     </a:t>
            </a:r>
            <a:r>
              <a:rPr lang="en-US" altLang="zh-CN" sz="1200" dirty="0" err="1"/>
              <a:t>columnList</a:t>
            </a:r>
            <a:r>
              <a:rPr lang="en-US" altLang="zh-CN" sz="1200" dirty="0"/>
              <a:t>=Running\</a:t>
            </a:r>
            <a:r>
              <a:rPr lang="en-US" altLang="zh-CN" sz="1200" dirty="0" err="1"/>
              <a:t>sStatus</a:t>
            </a:r>
            <a:endParaRPr lang="en-US" altLang="zh-CN" sz="1200" dirty="0"/>
          </a:p>
          <a:p>
            <a:r>
              <a:rPr lang="en-US" altLang="zh-CN" sz="1200" dirty="0" err="1"/>
              <a:t>columnList</a:t>
            </a:r>
            <a:r>
              <a:rPr lang="en-US" altLang="zh-CN" sz="1200" dirty="0"/>
              <a:t>=Current\</a:t>
            </a:r>
            <a:r>
              <a:rPr lang="en-US" altLang="zh-CN" sz="1200" dirty="0" err="1"/>
              <a:t>sVoltage</a:t>
            </a:r>
            <a:r>
              <a:rPr lang="en-US" altLang="zh-CN" sz="1200" dirty="0"/>
              <a:t>(V)       </a:t>
            </a:r>
            <a:r>
              <a:rPr lang="en-US" altLang="zh-CN" sz="1200" dirty="0" err="1"/>
              <a:t>columnList</a:t>
            </a:r>
            <a:r>
              <a:rPr lang="en-US" altLang="zh-CN" sz="1200" dirty="0"/>
              <a:t>=Number\</a:t>
            </a:r>
            <a:r>
              <a:rPr lang="en-US" altLang="zh-CN" sz="1200" dirty="0" err="1"/>
              <a:t>sOf</a:t>
            </a:r>
            <a:r>
              <a:rPr lang="en-US" altLang="zh-CN" sz="1200" dirty="0"/>
              <a:t>\</a:t>
            </a:r>
            <a:r>
              <a:rPr lang="en-US" altLang="zh-CN" sz="1200" dirty="0" err="1"/>
              <a:t>sDischarges</a:t>
            </a:r>
            <a:endParaRPr lang="en-US" altLang="zh-CN" sz="1200" dirty="0"/>
          </a:p>
          <a:p>
            <a:r>
              <a:rPr lang="en-US" altLang="zh-CN" sz="1200" dirty="0" err="1"/>
              <a:t>columnList</a:t>
            </a:r>
            <a:r>
              <a:rPr lang="en-US" altLang="zh-CN" sz="1200" dirty="0"/>
              <a:t>=Firmware\</a:t>
            </a:r>
            <a:r>
              <a:rPr lang="en-US" altLang="zh-CN" sz="1200" dirty="0" err="1"/>
              <a:t>sVersion</a:t>
            </a:r>
            <a:r>
              <a:rPr lang="en-US" altLang="zh-CN" sz="1200" dirty="0"/>
              <a:t>         </a:t>
            </a:r>
            <a:r>
              <a:rPr lang="en-US" altLang="zh-CN" sz="1200" dirty="0" err="1"/>
              <a:t>columnList</a:t>
            </a:r>
            <a:r>
              <a:rPr lang="en-US" altLang="zh-CN" sz="1200" dirty="0"/>
              <a:t>=Delivered\</a:t>
            </a:r>
            <a:r>
              <a:rPr lang="en-US" altLang="zh-CN" sz="1200" dirty="0" err="1"/>
              <a:t>sOn</a:t>
            </a:r>
            <a:endParaRPr lang="en-US" altLang="zh-CN" sz="1200" dirty="0"/>
          </a:p>
          <a:p>
            <a:r>
              <a:rPr lang="en-US" altLang="zh-CN" sz="1200" dirty="0" err="1"/>
              <a:t>columnList</a:t>
            </a:r>
            <a:r>
              <a:rPr lang="en-US" altLang="zh-CN" sz="1200" dirty="0"/>
              <a:t>=Owning\</a:t>
            </a:r>
            <a:r>
              <a:rPr lang="en-US" altLang="zh-CN" sz="1200" dirty="0" err="1"/>
              <a:t>sController</a:t>
            </a:r>
            <a:r>
              <a:rPr lang="en-US" altLang="zh-CN" sz="1200" dirty="0"/>
              <a:t>        </a:t>
            </a:r>
            <a:r>
              <a:rPr lang="en-US" altLang="zh-CN" sz="1200" dirty="0" err="1"/>
              <a:t>columnList</a:t>
            </a:r>
            <a:r>
              <a:rPr lang="en-US" altLang="zh-CN" sz="1200" dirty="0"/>
              <a:t>=Electronic\</a:t>
            </a:r>
            <a:r>
              <a:rPr lang="en-US" altLang="zh-CN" sz="1200" dirty="0" err="1"/>
              <a:t>sLabel</a:t>
            </a:r>
            <a:endParaRPr lang="zh-CN" altLang="en-US" sz="1200" dirty="0"/>
          </a:p>
        </p:txBody>
      </p:sp>
      <p:sp>
        <p:nvSpPr>
          <p:cNvPr id="21" name="文本框 20"/>
          <p:cNvSpPr txBox="1"/>
          <p:nvPr/>
        </p:nvSpPr>
        <p:spPr>
          <a:xfrm>
            <a:off x="6999953" y="3882593"/>
            <a:ext cx="3816499" cy="1384995"/>
          </a:xfrm>
          <a:prstGeom prst="rect">
            <a:avLst/>
          </a:prstGeom>
          <a:solidFill>
            <a:schemeClr val="bg1">
              <a:lumMod val="85000"/>
            </a:schemeClr>
          </a:solidFill>
          <a:ln>
            <a:noFill/>
          </a:ln>
        </p:spPr>
        <p:txBody>
          <a:bodyPr wrap="square" rtlCol="0">
            <a:spAutoFit/>
          </a:bodyPr>
          <a:lstStyle/>
          <a:p>
            <a:r>
              <a:rPr lang="en-US" altLang="zh-CN" sz="1200" dirty="0"/>
              <a:t>admin:/&gt;show </a:t>
            </a:r>
            <a:r>
              <a:rPr lang="en-US" altLang="zh-CN" sz="1200" dirty="0" err="1"/>
              <a:t>bbu</a:t>
            </a:r>
            <a:r>
              <a:rPr lang="en-US" altLang="zh-CN" sz="1200" dirty="0"/>
              <a:t> general |</a:t>
            </a:r>
            <a:r>
              <a:rPr lang="en-US" altLang="zh-CN" sz="1200" dirty="0" err="1"/>
              <a:t>filterColumn</a:t>
            </a:r>
            <a:r>
              <a:rPr lang="en-US" altLang="zh-CN" sz="1200" dirty="0"/>
              <a:t> include </a:t>
            </a:r>
            <a:r>
              <a:rPr lang="en-US" altLang="zh-CN" sz="1200" dirty="0" err="1"/>
              <a:t>columnList</a:t>
            </a:r>
            <a:r>
              <a:rPr lang="en-US" altLang="zh-CN" sz="1200" dirty="0"/>
              <a:t>=Inter\</a:t>
            </a:r>
            <a:r>
              <a:rPr lang="en-US" altLang="zh-CN" sz="1200" dirty="0" err="1"/>
              <a:t>sID,ID</a:t>
            </a:r>
            <a:endParaRPr lang="en-US" altLang="zh-CN" sz="1200" dirty="0"/>
          </a:p>
          <a:p>
            <a:endParaRPr lang="en-US" altLang="zh-CN" sz="1200" dirty="0"/>
          </a:p>
          <a:p>
            <a:r>
              <a:rPr lang="en-US" altLang="zh-CN" sz="1200" dirty="0"/>
              <a:t>  Inter ID  </a:t>
            </a:r>
            <a:r>
              <a:rPr lang="en-US" altLang="zh-CN" sz="1200" dirty="0" err="1"/>
              <a:t>ID</a:t>
            </a:r>
            <a:endParaRPr lang="en-US" altLang="zh-CN" sz="1200" dirty="0"/>
          </a:p>
          <a:p>
            <a:r>
              <a:rPr lang="en-US" altLang="zh-CN" sz="1200" dirty="0"/>
              <a:t>  --------  ------</a:t>
            </a:r>
          </a:p>
          <a:p>
            <a:r>
              <a:rPr lang="en-US" altLang="zh-CN" sz="1200" dirty="0"/>
              <a:t>  0.0A.0    CTE0.0</a:t>
            </a:r>
          </a:p>
          <a:p>
            <a:r>
              <a:rPr lang="en-US" altLang="zh-CN" sz="1200" dirty="0"/>
              <a:t>  0.0A.1    CTE0.1</a:t>
            </a:r>
            <a:endParaRPr lang="zh-CN" altLang="en-US" sz="1200" dirty="0"/>
          </a:p>
        </p:txBody>
      </p:sp>
    </p:spTree>
    <p:extLst>
      <p:ext uri="{BB962C8B-B14F-4D97-AF65-F5344CB8AC3E}">
        <p14:creationId xmlns:p14="http://schemas.microsoft.com/office/powerpoint/2010/main" val="37777828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3660961" y="3002609"/>
            <a:ext cx="4175191" cy="3354648"/>
          </a:xfrm>
          <a:prstGeom prst="rect">
            <a:avLst/>
          </a:prstGeom>
          <a:noFill/>
          <a:ln w="9525">
            <a:noFill/>
            <a:miter lim="800000"/>
            <a:headEnd/>
            <a:tailEnd/>
          </a:ln>
        </p:spPr>
      </p:pic>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CLI Row Filtering Command - </a:t>
            </a:r>
            <a:r>
              <a:rPr lang="en-US" dirty="0" err="1" smtClean="0">
                <a:latin typeface="Huawei Sans" panose="020C0503030203020204" pitchFamily="34" charset="0"/>
              </a:rPr>
              <a:t>filterRow</a:t>
            </a:r>
            <a:endParaRPr lang="en-US" altLang="zh-CN" dirty="0">
              <a:solidFill>
                <a:srgbClr val="333333"/>
              </a:solidFill>
              <a:latin typeface="Huawei Sans" panose="020C0503030203020204" pitchFamily="34" charset="0"/>
              <a:sym typeface="Huawei Sans" panose="020C0503030203020204" pitchFamily="34" charset="0"/>
            </a:endParaRPr>
          </a:p>
        </p:txBody>
      </p:sp>
      <p:sp>
        <p:nvSpPr>
          <p:cNvPr id="5" name="矩形 4"/>
          <p:cNvSpPr/>
          <p:nvPr/>
        </p:nvSpPr>
        <p:spPr>
          <a:xfrm>
            <a:off x="750728" y="1233488"/>
            <a:ext cx="10663362" cy="677108"/>
          </a:xfrm>
          <a:prstGeom prst="rect">
            <a:avLst/>
          </a:prstGeom>
        </p:spPr>
        <p:txBody>
          <a:bodyPr wrap="square">
            <a:noAutofit/>
          </a:bodyPr>
          <a:lstStyle/>
          <a:p>
            <a:pPr fontAlgn="ctr"/>
            <a:endParaRPr lang="en-US" altLang="zh-CN" b="1" dirty="0" smtClean="0">
              <a:solidFill>
                <a:srgbClr val="333333"/>
              </a:solidFill>
              <a:latin typeface="Huawei Sans" panose="020C0503030203020204" pitchFamily="34" charset="0"/>
              <a:ea typeface="方正兰亭黑简体" panose="02000000000000000000" pitchFamily="2" charset="-122"/>
              <a:sym typeface="Huawei Sans" panose="020C0503030203020204" pitchFamily="34" charset="0"/>
            </a:endParaRPr>
          </a:p>
          <a:p>
            <a:pPr fontAlgn="ctr"/>
            <a:r>
              <a:rPr lang="en-US" sz="2000" b="1" dirty="0" smtClean="0">
                <a:latin typeface="Huawei Sans" panose="020C0503030203020204" pitchFamily="34" charset="0"/>
              </a:rPr>
              <a:t>show </a:t>
            </a:r>
            <a:r>
              <a:rPr lang="en-US" sz="2000" b="1" dirty="0" err="1" smtClean="0">
                <a:latin typeface="Huawei Sans" panose="020C0503030203020204" pitchFamily="34" charset="0"/>
              </a:rPr>
              <a:t>xxx|filterRow</a:t>
            </a:r>
            <a:r>
              <a:rPr lang="en-US" sz="2000" b="1" dirty="0" smtClean="0">
                <a:latin typeface="Huawei Sans" panose="020C0503030203020204" pitchFamily="34" charset="0"/>
              </a:rPr>
              <a:t> column=? </a:t>
            </a:r>
            <a:r>
              <a:rPr lang="en-US" sz="2000" dirty="0" smtClean="0">
                <a:latin typeface="Huawei Sans" panose="020C0503030203020204" pitchFamily="34" charset="0"/>
              </a:rPr>
              <a:t> </a:t>
            </a:r>
            <a:r>
              <a:rPr lang="en-US" sz="2000" b="1" dirty="0" smtClean="0">
                <a:latin typeface="Huawei Sans" panose="020C0503030203020204" pitchFamily="34" charset="0"/>
              </a:rPr>
              <a:t>predict=? </a:t>
            </a:r>
            <a:r>
              <a:rPr lang="en-US" sz="2000" dirty="0" smtClean="0">
                <a:latin typeface="Huawei Sans" panose="020C0503030203020204" pitchFamily="34" charset="0"/>
              </a:rPr>
              <a:t> </a:t>
            </a:r>
            <a:r>
              <a:rPr lang="en-US" sz="2000" b="1" dirty="0" smtClean="0">
                <a:latin typeface="Huawei Sans" panose="020C0503030203020204" pitchFamily="34" charset="0"/>
              </a:rPr>
              <a:t>[ predict2=? </a:t>
            </a:r>
            <a:r>
              <a:rPr lang="en-US" sz="2000" dirty="0" smtClean="0">
                <a:latin typeface="Huawei Sans" panose="020C0503030203020204" pitchFamily="34" charset="0"/>
              </a:rPr>
              <a:t> </a:t>
            </a:r>
            <a:r>
              <a:rPr lang="en-US" sz="2000" b="1" dirty="0" smtClean="0">
                <a:latin typeface="Huawei Sans" panose="020C0503030203020204" pitchFamily="34" charset="0"/>
              </a:rPr>
              <a:t>] value=? </a:t>
            </a:r>
            <a:r>
              <a:rPr lang="en-US" sz="2000" dirty="0" smtClean="0">
                <a:latin typeface="Huawei Sans" panose="020C0503030203020204" pitchFamily="34" charset="0"/>
              </a:rPr>
              <a:t> </a:t>
            </a:r>
            <a:r>
              <a:rPr lang="en-US" sz="2000" b="1" dirty="0" smtClean="0">
                <a:latin typeface="Huawei Sans" panose="020C0503030203020204" pitchFamily="34" charset="0"/>
              </a:rPr>
              <a:t>[ </a:t>
            </a:r>
            <a:r>
              <a:rPr lang="en-US" sz="2000" b="1" dirty="0" err="1" smtClean="0">
                <a:latin typeface="Huawei Sans" panose="020C0503030203020204" pitchFamily="34" charset="0"/>
              </a:rPr>
              <a:t>logicOp</a:t>
            </a:r>
            <a:r>
              <a:rPr lang="en-US" sz="2000" b="1" dirty="0" smtClean="0">
                <a:latin typeface="Huawei Sans" panose="020C0503030203020204" pitchFamily="34" charset="0"/>
              </a:rPr>
              <a:t>=? </a:t>
            </a:r>
            <a:r>
              <a:rPr lang="en-US" sz="2000" dirty="0" smtClean="0">
                <a:latin typeface="Huawei Sans" panose="020C0503030203020204" pitchFamily="34" charset="0"/>
              </a:rPr>
              <a:t> </a:t>
            </a:r>
            <a:r>
              <a:rPr lang="en-US" sz="2000" b="1" dirty="0" smtClean="0">
                <a:latin typeface="Huawei Sans" panose="020C0503030203020204" pitchFamily="34" charset="0"/>
              </a:rPr>
              <a:t>]</a:t>
            </a:r>
            <a:endParaRPr lang="en-US" altLang="zh-CN" i="0" dirty="0">
              <a:solidFill>
                <a:srgbClr val="494949"/>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6" name="直接连接符 5"/>
          <p:cNvCxnSpPr/>
          <p:nvPr/>
        </p:nvCxnSpPr>
        <p:spPr>
          <a:xfrm>
            <a:off x="3189544" y="1914689"/>
            <a:ext cx="1166355" cy="0"/>
          </a:xfrm>
          <a:prstGeom prst="line">
            <a:avLst/>
          </a:prstGeom>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dk1"/>
          </a:lnRef>
          <a:fillRef idx="0">
            <a:schemeClr val="dk1"/>
          </a:fillRef>
          <a:effectRef idx="1">
            <a:schemeClr val="dk1"/>
          </a:effectRef>
          <a:fontRef idx="minor">
            <a:schemeClr val="tx1"/>
          </a:fontRef>
        </p:style>
      </p:cxnSp>
      <p:sp>
        <p:nvSpPr>
          <p:cNvPr id="7" name="左箭头 6"/>
          <p:cNvSpPr/>
          <p:nvPr/>
        </p:nvSpPr>
        <p:spPr bwMode="auto">
          <a:xfrm rot="16200000">
            <a:off x="3754223" y="2045126"/>
            <a:ext cx="245797" cy="208801"/>
          </a:xfrm>
          <a:prstGeom prst="leftArrow">
            <a:avLst/>
          </a:prstGeom>
          <a:solidFill>
            <a:srgbClr val="C00000"/>
          </a:solidFill>
          <a:ln w="9525" cap="flat" cmpd="sng" algn="ctr">
            <a:solidFill>
              <a:srgbClr val="8AB9B9">
                <a:lumMod val="40000"/>
                <a:lumOff val="6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defTabSz="914400" eaLnBrk="1" fontAlgn="ctr" latinLnBrk="0" hangingPunct="1">
              <a:lnSpc>
                <a:spcPct val="100000"/>
              </a:lnSpc>
              <a:spcBef>
                <a:spcPct val="0"/>
              </a:spcBef>
              <a:spcAft>
                <a:spcPct val="0"/>
              </a:spcAft>
              <a:buClrTx/>
              <a:buSzTx/>
              <a:buFontTx/>
              <a:buNone/>
              <a:tabLst/>
              <a:defRPr/>
            </a:pPr>
            <a:endParaRPr kumimoji="0" lang="en-US" altLang="zh-CN" sz="1000" b="0" i="0" u="none" strike="noStrike" kern="0" cap="none" spc="0" normalizeH="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矩形 7"/>
          <p:cNvSpPr/>
          <p:nvPr/>
        </p:nvSpPr>
        <p:spPr>
          <a:xfrm>
            <a:off x="2250285" y="2117950"/>
            <a:ext cx="1924237" cy="923330"/>
          </a:xfrm>
          <a:prstGeom prst="rect">
            <a:avLst/>
          </a:prstGeom>
        </p:spPr>
        <p:txBody>
          <a:bodyPr wrap="square" anchor="ctr">
            <a:noAutofit/>
          </a:bodyPr>
          <a:lstStyle/>
          <a:p>
            <a:pPr algn="ctr" fontAlgn="ctr"/>
            <a:r>
              <a:rPr lang="en-US" sz="1400" b="1" dirty="0" smtClean="0">
                <a:latin typeface="Huawei Sans" panose="020C0503030203020204" pitchFamily="34" charset="0"/>
              </a:rPr>
              <a:t>Columns required for filtering</a:t>
            </a:r>
            <a:endParaRPr lang="en-US" sz="1400" b="1" dirty="0">
              <a:latin typeface="Huawei Sans" panose="020C0503030203020204" pitchFamily="34" charset="0"/>
            </a:endParaRPr>
          </a:p>
        </p:txBody>
      </p:sp>
      <p:sp>
        <p:nvSpPr>
          <p:cNvPr id="9" name="圆角矩形 8"/>
          <p:cNvSpPr/>
          <p:nvPr/>
        </p:nvSpPr>
        <p:spPr>
          <a:xfrm>
            <a:off x="2303331" y="2355216"/>
            <a:ext cx="1803400" cy="47766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0" name="直接连接符 9"/>
          <p:cNvCxnSpPr/>
          <p:nvPr/>
        </p:nvCxnSpPr>
        <p:spPr>
          <a:xfrm>
            <a:off x="4434144" y="1905369"/>
            <a:ext cx="1166355" cy="0"/>
          </a:xfrm>
          <a:prstGeom prst="line">
            <a:avLst/>
          </a:prstGeom>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dk1"/>
          </a:lnRef>
          <a:fillRef idx="0">
            <a:schemeClr val="dk1"/>
          </a:fillRef>
          <a:effectRef idx="1">
            <a:schemeClr val="dk1"/>
          </a:effectRef>
          <a:fontRef idx="minor">
            <a:schemeClr val="tx1"/>
          </a:fontRef>
        </p:style>
      </p:cxnSp>
      <p:sp>
        <p:nvSpPr>
          <p:cNvPr id="11" name="左箭头 10"/>
          <p:cNvSpPr/>
          <p:nvPr/>
        </p:nvSpPr>
        <p:spPr bwMode="auto">
          <a:xfrm rot="16200000">
            <a:off x="4936615" y="2039211"/>
            <a:ext cx="245797" cy="208801"/>
          </a:xfrm>
          <a:prstGeom prst="leftArrow">
            <a:avLst/>
          </a:prstGeom>
          <a:solidFill>
            <a:srgbClr val="C00000"/>
          </a:solidFill>
          <a:ln w="9525" cap="flat" cmpd="sng" algn="ctr">
            <a:solidFill>
              <a:srgbClr val="8AB9B9">
                <a:lumMod val="40000"/>
                <a:lumOff val="6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defTabSz="914400" eaLnBrk="1" fontAlgn="ctr" latinLnBrk="0" hangingPunct="1">
              <a:lnSpc>
                <a:spcPct val="100000"/>
              </a:lnSpc>
              <a:spcBef>
                <a:spcPct val="0"/>
              </a:spcBef>
              <a:spcAft>
                <a:spcPct val="0"/>
              </a:spcAft>
              <a:buClrTx/>
              <a:buSzTx/>
              <a:buFontTx/>
              <a:buNone/>
              <a:tabLst/>
              <a:defRPr/>
            </a:pPr>
            <a:endParaRPr kumimoji="0" lang="en-US" altLang="zh-CN" sz="1000" b="0" i="0" u="none" strike="noStrike" kern="0" cap="none" spc="0" normalizeH="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矩形 11"/>
          <p:cNvSpPr/>
          <p:nvPr/>
        </p:nvSpPr>
        <p:spPr>
          <a:xfrm>
            <a:off x="4355797" y="2249507"/>
            <a:ext cx="1364584" cy="923330"/>
          </a:xfrm>
          <a:prstGeom prst="rect">
            <a:avLst/>
          </a:prstGeom>
        </p:spPr>
        <p:txBody>
          <a:bodyPr wrap="square" anchor="ctr">
            <a:noAutofit/>
          </a:bodyPr>
          <a:lstStyle/>
          <a:p>
            <a:pPr algn="ctr" fontAlgn="ctr"/>
            <a:r>
              <a:rPr lang="en-US" sz="1400" b="1" dirty="0" smtClean="0">
                <a:latin typeface="Huawei Sans" panose="020C0503030203020204" pitchFamily="34" charset="0"/>
              </a:rPr>
              <a:t>Filtering condition</a:t>
            </a:r>
          </a:p>
          <a:p>
            <a:pPr algn="ctr" fontAlgn="ctr"/>
            <a:endParaRPr lang="en-US" altLang="zh-CN"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圆角矩形 12"/>
          <p:cNvSpPr/>
          <p:nvPr/>
        </p:nvSpPr>
        <p:spPr>
          <a:xfrm>
            <a:off x="4439789" y="2367307"/>
            <a:ext cx="1120070" cy="47766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14"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7765519" y="3013638"/>
            <a:ext cx="3165553" cy="3236289"/>
          </a:xfrm>
          <a:prstGeom prst="rect">
            <a:avLst/>
          </a:prstGeom>
          <a:noFill/>
          <a:ln w="9525">
            <a:noFill/>
            <a:miter lim="800000"/>
            <a:headEnd/>
            <a:tailEnd/>
          </a:ln>
        </p:spPr>
      </p:pic>
      <p:cxnSp>
        <p:nvCxnSpPr>
          <p:cNvPr id="19" name="直接连接符 18"/>
          <p:cNvCxnSpPr/>
          <p:nvPr/>
        </p:nvCxnSpPr>
        <p:spPr>
          <a:xfrm>
            <a:off x="5887272" y="1915042"/>
            <a:ext cx="1166355" cy="0"/>
          </a:xfrm>
          <a:prstGeom prst="line">
            <a:avLst/>
          </a:prstGeom>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dk1"/>
          </a:lnRef>
          <a:fillRef idx="0">
            <a:schemeClr val="dk1"/>
          </a:fillRef>
          <a:effectRef idx="1">
            <a:schemeClr val="dk1"/>
          </a:effectRef>
          <a:fontRef idx="minor">
            <a:schemeClr val="tx1"/>
          </a:fontRef>
        </p:style>
      </p:cxnSp>
      <p:sp>
        <p:nvSpPr>
          <p:cNvPr id="20" name="左箭头 19"/>
          <p:cNvSpPr/>
          <p:nvPr/>
        </p:nvSpPr>
        <p:spPr bwMode="auto">
          <a:xfrm rot="16200000">
            <a:off x="6389743" y="2048884"/>
            <a:ext cx="245797" cy="208801"/>
          </a:xfrm>
          <a:prstGeom prst="leftArrow">
            <a:avLst/>
          </a:prstGeom>
          <a:solidFill>
            <a:srgbClr val="C00000"/>
          </a:solidFill>
          <a:ln w="9525" cap="flat" cmpd="sng" algn="ctr">
            <a:solidFill>
              <a:srgbClr val="8AB9B9">
                <a:lumMod val="40000"/>
                <a:lumOff val="6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defTabSz="914400" eaLnBrk="1" fontAlgn="ctr" latinLnBrk="0" hangingPunct="1">
              <a:lnSpc>
                <a:spcPct val="100000"/>
              </a:lnSpc>
              <a:spcBef>
                <a:spcPct val="0"/>
              </a:spcBef>
              <a:spcAft>
                <a:spcPct val="0"/>
              </a:spcAft>
              <a:buClrTx/>
              <a:buSzTx/>
              <a:buFontTx/>
              <a:buNone/>
              <a:tabLst/>
              <a:defRPr/>
            </a:pPr>
            <a:endParaRPr kumimoji="0" lang="en-US" altLang="zh-CN" sz="1000" b="0" i="0" u="none" strike="noStrike" kern="0" cap="none" spc="0" normalizeH="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圆角矩形 20"/>
          <p:cNvSpPr/>
          <p:nvPr/>
        </p:nvSpPr>
        <p:spPr>
          <a:xfrm>
            <a:off x="5772080" y="2376980"/>
            <a:ext cx="1240907" cy="47766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矩形 21"/>
          <p:cNvSpPr/>
          <p:nvPr/>
        </p:nvSpPr>
        <p:spPr>
          <a:xfrm>
            <a:off x="5694640" y="2249507"/>
            <a:ext cx="1431258" cy="923330"/>
          </a:xfrm>
          <a:prstGeom prst="rect">
            <a:avLst/>
          </a:prstGeom>
        </p:spPr>
        <p:txBody>
          <a:bodyPr wrap="square" anchor="ctr">
            <a:noAutofit/>
          </a:bodyPr>
          <a:lstStyle/>
          <a:p>
            <a:pPr algn="ctr" fontAlgn="ctr"/>
            <a:r>
              <a:rPr lang="en-US" sz="1400" b="1" dirty="0" smtClean="0">
                <a:latin typeface="Huawei Sans" panose="020C0503030203020204" pitchFamily="34" charset="0"/>
              </a:rPr>
              <a:t>Filtering condition 2</a:t>
            </a:r>
            <a:endParaRPr lang="en-US" altLang="zh-CN" sz="1400" b="1"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fontAlgn="ctr"/>
            <a:endParaRPr lang="en-US" altLang="zh-CN"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25" name="直接连接符 24"/>
          <p:cNvCxnSpPr/>
          <p:nvPr/>
        </p:nvCxnSpPr>
        <p:spPr>
          <a:xfrm>
            <a:off x="7336346" y="1944542"/>
            <a:ext cx="963930" cy="0"/>
          </a:xfrm>
          <a:prstGeom prst="line">
            <a:avLst/>
          </a:prstGeom>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dk1"/>
          </a:lnRef>
          <a:fillRef idx="0">
            <a:schemeClr val="dk1"/>
          </a:fillRef>
          <a:effectRef idx="1">
            <a:schemeClr val="dk1"/>
          </a:effectRef>
          <a:fontRef idx="minor">
            <a:schemeClr val="tx1"/>
          </a:fontRef>
        </p:style>
      </p:cxnSp>
      <p:sp>
        <p:nvSpPr>
          <p:cNvPr id="26" name="左箭头 25"/>
          <p:cNvSpPr/>
          <p:nvPr/>
        </p:nvSpPr>
        <p:spPr bwMode="auto">
          <a:xfrm rot="16200000">
            <a:off x="7737605" y="2078384"/>
            <a:ext cx="245797" cy="208801"/>
          </a:xfrm>
          <a:prstGeom prst="leftArrow">
            <a:avLst/>
          </a:prstGeom>
          <a:solidFill>
            <a:srgbClr val="C00000"/>
          </a:solidFill>
          <a:ln w="9525" cap="flat" cmpd="sng" algn="ctr">
            <a:solidFill>
              <a:srgbClr val="8AB9B9">
                <a:lumMod val="40000"/>
                <a:lumOff val="6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defTabSz="914400" eaLnBrk="1" fontAlgn="ctr" latinLnBrk="0" hangingPunct="1">
              <a:lnSpc>
                <a:spcPct val="100000"/>
              </a:lnSpc>
              <a:spcBef>
                <a:spcPct val="0"/>
              </a:spcBef>
              <a:spcAft>
                <a:spcPct val="0"/>
              </a:spcAft>
              <a:buClrTx/>
              <a:buSzTx/>
              <a:buFontTx/>
              <a:buNone/>
              <a:tabLst/>
              <a:defRPr/>
            </a:pPr>
            <a:endParaRPr kumimoji="0" lang="en-US" altLang="zh-CN" sz="1000" b="0" i="0" u="none" strike="noStrike" kern="0" cap="none" spc="0" normalizeH="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圆角矩形 26"/>
          <p:cNvSpPr/>
          <p:nvPr/>
        </p:nvSpPr>
        <p:spPr>
          <a:xfrm>
            <a:off x="7396031" y="2376980"/>
            <a:ext cx="863606" cy="47766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矩形 27"/>
          <p:cNvSpPr/>
          <p:nvPr/>
        </p:nvSpPr>
        <p:spPr>
          <a:xfrm>
            <a:off x="7414968" y="2392316"/>
            <a:ext cx="821059" cy="477664"/>
          </a:xfrm>
          <a:prstGeom prst="rect">
            <a:avLst/>
          </a:prstGeom>
        </p:spPr>
        <p:txBody>
          <a:bodyPr wrap="square" anchor="ctr">
            <a:noAutofit/>
          </a:bodyPr>
          <a:lstStyle/>
          <a:p>
            <a:pPr algn="ctr" fontAlgn="ctr"/>
            <a:r>
              <a:rPr lang="en-US" sz="1400" b="1" dirty="0" smtClean="0">
                <a:latin typeface="Huawei Sans" panose="020C0503030203020204" pitchFamily="34" charset="0"/>
              </a:rPr>
              <a:t>Value</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9" name="直接连接符 28"/>
          <p:cNvCxnSpPr/>
          <p:nvPr/>
        </p:nvCxnSpPr>
        <p:spPr>
          <a:xfrm>
            <a:off x="8510259" y="1946300"/>
            <a:ext cx="1282991" cy="0"/>
          </a:xfrm>
          <a:prstGeom prst="line">
            <a:avLst/>
          </a:prstGeom>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dk1"/>
          </a:lnRef>
          <a:fillRef idx="0">
            <a:schemeClr val="dk1"/>
          </a:fillRef>
          <a:effectRef idx="1">
            <a:schemeClr val="dk1"/>
          </a:effectRef>
          <a:fontRef idx="minor">
            <a:schemeClr val="tx1"/>
          </a:fontRef>
        </p:style>
      </p:cxnSp>
      <p:sp>
        <p:nvSpPr>
          <p:cNvPr id="30" name="左箭头 29"/>
          <p:cNvSpPr/>
          <p:nvPr/>
        </p:nvSpPr>
        <p:spPr bwMode="auto">
          <a:xfrm rot="16200000">
            <a:off x="8924456" y="2078384"/>
            <a:ext cx="245797" cy="208801"/>
          </a:xfrm>
          <a:prstGeom prst="leftArrow">
            <a:avLst/>
          </a:prstGeom>
          <a:solidFill>
            <a:srgbClr val="C00000"/>
          </a:solidFill>
          <a:ln w="9525" cap="flat" cmpd="sng" algn="ctr">
            <a:solidFill>
              <a:srgbClr val="8AB9B9">
                <a:lumMod val="40000"/>
                <a:lumOff val="6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defTabSz="914400" eaLnBrk="1" fontAlgn="ctr" latinLnBrk="0" hangingPunct="1">
              <a:lnSpc>
                <a:spcPct val="100000"/>
              </a:lnSpc>
              <a:spcBef>
                <a:spcPct val="0"/>
              </a:spcBef>
              <a:spcAft>
                <a:spcPct val="0"/>
              </a:spcAft>
              <a:buClrTx/>
              <a:buSzTx/>
              <a:buFontTx/>
              <a:buNone/>
              <a:tabLst/>
              <a:defRPr/>
            </a:pPr>
            <a:endParaRPr kumimoji="0" lang="en-US" altLang="zh-CN" sz="1000" b="0" i="0" u="none" strike="noStrike" kern="0" cap="none" spc="0" normalizeH="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圆角矩形 31"/>
          <p:cNvSpPr/>
          <p:nvPr/>
        </p:nvSpPr>
        <p:spPr>
          <a:xfrm>
            <a:off x="8360303" y="2376980"/>
            <a:ext cx="2007528" cy="47766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矩形 32"/>
          <p:cNvSpPr/>
          <p:nvPr/>
        </p:nvSpPr>
        <p:spPr>
          <a:xfrm>
            <a:off x="8220787" y="2300240"/>
            <a:ext cx="2262158" cy="646331"/>
          </a:xfrm>
          <a:prstGeom prst="rect">
            <a:avLst/>
          </a:prstGeom>
        </p:spPr>
        <p:txBody>
          <a:bodyPr wrap="square" anchor="ctr">
            <a:noAutofit/>
          </a:bodyPr>
          <a:lstStyle/>
          <a:p>
            <a:pPr algn="ctr" fontAlgn="ctr"/>
            <a:r>
              <a:rPr lang="en-US" sz="1400" dirty="0" smtClean="0">
                <a:latin typeface="Huawei Sans" panose="020C0503030203020204" pitchFamily="34" charset="0"/>
              </a:rPr>
              <a:t>Logical relationship between columns</a:t>
            </a:r>
            <a:endParaRPr lang="en-US" sz="1400" dirty="0">
              <a:latin typeface="Huawei Sans" panose="020C0503030203020204" pitchFamily="34" charset="0"/>
            </a:endParaRPr>
          </a:p>
        </p:txBody>
      </p:sp>
      <p:sp>
        <p:nvSpPr>
          <p:cNvPr id="36" name="矩形 35"/>
          <p:cNvSpPr/>
          <p:nvPr/>
        </p:nvSpPr>
        <p:spPr>
          <a:xfrm>
            <a:off x="7940541" y="3147771"/>
            <a:ext cx="2595776" cy="1441130"/>
          </a:xfrm>
          <a:prstGeom prst="rect">
            <a:avLst/>
          </a:prstGeom>
        </p:spPr>
        <p:txBody>
          <a:bodyPr wrap="square">
            <a:noAutofit/>
          </a:bodyPr>
          <a:lstStyle/>
          <a:p>
            <a:pPr fontAlgn="ctr"/>
            <a:r>
              <a:rPr lang="en-US" b="1" dirty="0" err="1" smtClean="0">
                <a:latin typeface="Huawei Sans" panose="020C0503030203020204" pitchFamily="34" charset="0"/>
              </a:rPr>
              <a:t>logicOp</a:t>
            </a:r>
            <a:r>
              <a:rPr lang="en-US" b="1" dirty="0" smtClean="0">
                <a:latin typeface="Huawei Sans" panose="020C0503030203020204" pitchFamily="34" charset="0"/>
              </a:rPr>
              <a:t>=?</a:t>
            </a:r>
            <a:endParaRPr lang="en-US" altLang="zh-CN"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fontAlgn="ctr">
              <a:buFont typeface="Arial" panose="020B0604020202020204" pitchFamily="34" charset="0"/>
              <a:buChar char="•"/>
            </a:pPr>
            <a:r>
              <a:rPr lang="en-US" sz="1400" dirty="0" smtClean="0">
                <a:latin typeface="Huawei Sans" panose="020C0503030203020204" pitchFamily="34" charset="0"/>
              </a:rPr>
              <a:t>and: Multiple columns that meet the condition are displayed.</a:t>
            </a:r>
            <a:endParaRPr lang="en-US" altLang="zh-CN"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fontAlgn="ctr">
              <a:buFont typeface="Arial" panose="020B0604020202020204" pitchFamily="34" charset="0"/>
              <a:buChar char="•"/>
            </a:pPr>
            <a:r>
              <a:rPr lang="en-US" sz="1400" dirty="0" smtClean="0">
                <a:latin typeface="Huawei Sans" panose="020C0503030203020204" pitchFamily="34" charset="0"/>
              </a:rPr>
              <a:t>or: Any column that meets the condition is displayed.</a:t>
            </a:r>
            <a:endParaRPr lang="en-US" sz="1400" dirty="0">
              <a:latin typeface="Huawei Sans" panose="020C0503030203020204" pitchFamily="34" charset="0"/>
            </a:endParaRPr>
          </a:p>
        </p:txBody>
      </p:sp>
      <p:sp>
        <p:nvSpPr>
          <p:cNvPr id="37" name="矩形 36"/>
          <p:cNvSpPr/>
          <p:nvPr/>
        </p:nvSpPr>
        <p:spPr>
          <a:xfrm>
            <a:off x="3854483" y="3406307"/>
            <a:ext cx="3429153" cy="2740177"/>
          </a:xfrm>
          <a:prstGeom prst="rect">
            <a:avLst/>
          </a:prstGeom>
        </p:spPr>
        <p:txBody>
          <a:bodyPr wrap="square">
            <a:noAutofit/>
          </a:bodyPr>
          <a:lstStyle/>
          <a:p>
            <a:pPr marL="285750" indent="-285750" fontAlgn="ctr">
              <a:buFont typeface="Arial" panose="020B0604020202020204" pitchFamily="34" charset="0"/>
              <a:buChar char="•"/>
            </a:pPr>
            <a:r>
              <a:rPr lang="en-US" sz="1400" dirty="0" smtClean="0">
                <a:latin typeface="Huawei Sans" panose="020C0503030203020204" pitchFamily="34" charset="0"/>
              </a:rPr>
              <a:t>not: The </a:t>
            </a:r>
            <a:r>
              <a:rPr lang="en-US" sz="1400" b="1" dirty="0" err="1" smtClean="0">
                <a:latin typeface="Huawei Sans" panose="020C0503030203020204" pitchFamily="34" charset="0"/>
              </a:rPr>
              <a:t>logicOp</a:t>
            </a:r>
            <a:r>
              <a:rPr lang="en-US" sz="1400" dirty="0" smtClean="0">
                <a:latin typeface="Huawei Sans" panose="020C0503030203020204" pitchFamily="34" charset="0"/>
              </a:rPr>
              <a:t> is not.</a:t>
            </a:r>
            <a:endParaRPr lang="en-US" altLang="zh-CN"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fontAlgn="ctr">
              <a:buFont typeface="Arial" panose="020B0604020202020204" pitchFamily="34" charset="0"/>
              <a:buChar char="•"/>
            </a:pPr>
            <a:r>
              <a:rPr lang="en-US" sz="1400" dirty="0" err="1" smtClean="0">
                <a:latin typeface="Huawei Sans" panose="020C0503030203020204" pitchFamily="34" charset="0"/>
              </a:rPr>
              <a:t>equal_to</a:t>
            </a:r>
            <a:r>
              <a:rPr lang="en-US" sz="1400" dirty="0" smtClean="0">
                <a:latin typeface="Huawei Sans" panose="020C0503030203020204" pitchFamily="34" charset="0"/>
              </a:rPr>
              <a:t>: a value equal to value=?</a:t>
            </a:r>
          </a:p>
          <a:p>
            <a:pPr marL="285750" indent="-285750" fontAlgn="ctr">
              <a:buFont typeface="Arial" panose="020B0604020202020204" pitchFamily="34" charset="0"/>
              <a:buChar char="•"/>
            </a:pPr>
            <a:r>
              <a:rPr lang="en-US" sz="1400" dirty="0" err="1" smtClean="0">
                <a:latin typeface="Huawei Sans" panose="020C0503030203020204" pitchFamily="34" charset="0"/>
              </a:rPr>
              <a:t>greater_than</a:t>
            </a:r>
            <a:r>
              <a:rPr lang="en-US" sz="1400" dirty="0" smtClean="0">
                <a:latin typeface="Huawei Sans" panose="020C0503030203020204" pitchFamily="34" charset="0"/>
              </a:rPr>
              <a:t>: a value greater than value=?</a:t>
            </a:r>
          </a:p>
          <a:p>
            <a:pPr marL="285750" indent="-285750" fontAlgn="ctr">
              <a:buFont typeface="Arial" panose="020B0604020202020204" pitchFamily="34" charset="0"/>
              <a:buChar char="•"/>
            </a:pPr>
            <a:r>
              <a:rPr lang="en-US" sz="1400" dirty="0" err="1" smtClean="0">
                <a:latin typeface="Huawei Sans" panose="020C0503030203020204" pitchFamily="34" charset="0"/>
              </a:rPr>
              <a:t>greater_equal</a:t>
            </a:r>
            <a:r>
              <a:rPr lang="en-US" sz="1400" dirty="0" smtClean="0">
                <a:latin typeface="Huawei Sans" panose="020C0503030203020204" pitchFamily="34" charset="0"/>
              </a:rPr>
              <a:t>: a value equal to or greater than value=?</a:t>
            </a:r>
          </a:p>
          <a:p>
            <a:pPr marL="285750" indent="-285750" fontAlgn="ctr">
              <a:buFont typeface="Arial" panose="020B0604020202020204" pitchFamily="34" charset="0"/>
              <a:buChar char="•"/>
            </a:pPr>
            <a:r>
              <a:rPr lang="en-US" sz="1400" dirty="0" err="1" smtClean="0">
                <a:latin typeface="Huawei Sans" panose="020C0503030203020204" pitchFamily="34" charset="0"/>
              </a:rPr>
              <a:t>less_than</a:t>
            </a:r>
            <a:r>
              <a:rPr lang="en-US" sz="1400" dirty="0" smtClean="0">
                <a:latin typeface="Huawei Sans" panose="020C0503030203020204" pitchFamily="34" charset="0"/>
              </a:rPr>
              <a:t>: a value less than value=?</a:t>
            </a:r>
          </a:p>
          <a:p>
            <a:pPr marL="285750" indent="-285750" fontAlgn="ctr">
              <a:buFont typeface="Arial" panose="020B0604020202020204" pitchFamily="34" charset="0"/>
              <a:buChar char="•"/>
            </a:pPr>
            <a:r>
              <a:rPr lang="en-US" sz="1400" dirty="0" err="1" smtClean="0">
                <a:latin typeface="Huawei Sans" panose="020C0503030203020204" pitchFamily="34" charset="0"/>
              </a:rPr>
              <a:t>less_equal</a:t>
            </a:r>
            <a:r>
              <a:rPr lang="en-US" sz="1400" dirty="0" smtClean="0">
                <a:latin typeface="Huawei Sans" panose="020C0503030203020204" pitchFamily="34" charset="0"/>
              </a:rPr>
              <a:t>: a value less than or equal to value=?</a:t>
            </a:r>
          </a:p>
          <a:p>
            <a:pPr marL="285750" indent="-285750" fontAlgn="ctr">
              <a:buFont typeface="Arial" panose="020B0604020202020204" pitchFamily="34" charset="0"/>
              <a:buChar char="•"/>
            </a:pPr>
            <a:r>
              <a:rPr lang="en-US" sz="1400" dirty="0" smtClean="0">
                <a:latin typeface="Huawei Sans" panose="020C0503030203020204" pitchFamily="34" charset="0"/>
              </a:rPr>
              <a:t>match: regular expression matching value=?</a:t>
            </a:r>
            <a:endParaRPr lang="en-US" sz="1400" dirty="0">
              <a:latin typeface="Huawei Sans" panose="020C0503030203020204" pitchFamily="34" charset="0"/>
            </a:endParaRPr>
          </a:p>
        </p:txBody>
      </p:sp>
      <p:sp>
        <p:nvSpPr>
          <p:cNvPr id="39" name="矩形 38"/>
          <p:cNvSpPr/>
          <p:nvPr/>
        </p:nvSpPr>
        <p:spPr>
          <a:xfrm>
            <a:off x="3845396" y="3128246"/>
            <a:ext cx="1293944" cy="369332"/>
          </a:xfrm>
          <a:prstGeom prst="rect">
            <a:avLst/>
          </a:prstGeom>
        </p:spPr>
        <p:txBody>
          <a:bodyPr wrap="square">
            <a:noAutofit/>
          </a:bodyPr>
          <a:lstStyle/>
          <a:p>
            <a:pPr fontAlgn="ctr"/>
            <a:r>
              <a:rPr lang="en-US" b="1" dirty="0" smtClean="0">
                <a:latin typeface="Huawei Sans" panose="020C0503030203020204" pitchFamily="34" charset="0"/>
              </a:rPr>
              <a:t>predict=? </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41457318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smtClean="0">
                <a:latin typeface="Huawei Sans" panose="020C0503030203020204" pitchFamily="34" charset="0"/>
              </a:rPr>
              <a:t>Error Prompt Function</a:t>
            </a:r>
            <a:endParaRPr lang="en-US" dirty="0">
              <a:latin typeface="Huawei Sans" panose="020C0503030203020204" pitchFamily="34" charset="0"/>
            </a:endParaRPr>
          </a:p>
        </p:txBody>
      </p:sp>
      <p:grpSp>
        <p:nvGrpSpPr>
          <p:cNvPr id="30" name="组合 29"/>
          <p:cNvGrpSpPr/>
          <p:nvPr/>
        </p:nvGrpSpPr>
        <p:grpSpPr>
          <a:xfrm>
            <a:off x="1054421" y="1425967"/>
            <a:ext cx="9946659" cy="3322487"/>
            <a:chOff x="654410" y="2148399"/>
            <a:chExt cx="9946659" cy="3322487"/>
          </a:xfrm>
        </p:grpSpPr>
        <p:pic>
          <p:nvPicPr>
            <p:cNvPr id="4"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4282735" y="2148399"/>
              <a:ext cx="6282437" cy="744964"/>
            </a:xfrm>
            <a:prstGeom prst="rect">
              <a:avLst/>
            </a:prstGeom>
            <a:noFill/>
            <a:ln w="9525">
              <a:noFill/>
              <a:miter lim="800000"/>
              <a:headEnd/>
              <a:tailEnd/>
            </a:ln>
          </p:spPr>
        </p:pic>
        <p:sp>
          <p:nvSpPr>
            <p:cNvPr id="5" name="五边形 4"/>
            <p:cNvSpPr/>
            <p:nvPr/>
          </p:nvSpPr>
          <p:spPr bwMode="auto">
            <a:xfrm>
              <a:off x="3105639" y="2216590"/>
              <a:ext cx="1560759" cy="523680"/>
            </a:xfrm>
            <a:prstGeom prst="homePlate">
              <a:avLst>
                <a:gd name="adj" fmla="val 22181"/>
              </a:avLst>
            </a:prstGeom>
            <a:solidFill>
              <a:schemeClr val="bg1">
                <a:lumMod val="85000"/>
              </a:schemeClr>
            </a:solidFill>
            <a:ln>
              <a:no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noAutofit/>
            </a:bodyPr>
            <a:lstStyle/>
            <a:p>
              <a:pPr marL="0" marR="0" lvl="0" indent="0" defTabSz="914339" eaLnBrk="1" fontAlgn="ctr" latinLnBrk="0" hangingPunct="1">
                <a:lnSpc>
                  <a:spcPct val="100000"/>
                </a:lnSpc>
                <a:spcBef>
                  <a:spcPct val="0"/>
                </a:spcBef>
                <a:spcAft>
                  <a:spcPct val="0"/>
                </a:spcAft>
                <a:buClr>
                  <a:srgbClr val="CC9900"/>
                </a:buClr>
                <a:buSzTx/>
                <a:buFont typeface="Wingdings" pitchFamily="2" charset="2"/>
                <a:buChar char="n"/>
                <a:tabLst/>
                <a:defRPr/>
              </a:pPr>
              <a:endParaRPr kumimoji="0" lang="en-US" altLang="zh-CN" sz="1350" b="1" i="0" u="none" strike="noStrike" kern="0" cap="none" spc="0" normalizeH="0" noProof="0" dirty="0" smtClean="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Rectangle 5"/>
            <p:cNvSpPr>
              <a:spLocks noChangeArrowheads="1"/>
            </p:cNvSpPr>
            <p:nvPr/>
          </p:nvSpPr>
          <p:spPr bwMode="gray">
            <a:xfrm>
              <a:off x="3333244" y="2276645"/>
              <a:ext cx="1159695" cy="707886"/>
            </a:xfrm>
            <a:prstGeom prst="rect">
              <a:avLst/>
            </a:prstGeom>
            <a:noFill/>
            <a:ln w="9525">
              <a:noFill/>
              <a:miter lim="800000"/>
              <a:headEnd/>
              <a:tailEnd/>
            </a:ln>
          </p:spPr>
          <p:txBody>
            <a:bodyPr wrap="square">
              <a:noAutofit/>
            </a:bodyPr>
            <a:lstStyle/>
            <a:p>
              <a:pPr algn="ctr" fontAlgn="ctr"/>
              <a:r>
                <a:rPr lang="en-US" dirty="0" smtClean="0">
                  <a:solidFill>
                    <a:srgbClr val="080808"/>
                  </a:solidFill>
                  <a:latin typeface="Huawei Sans" panose="020C0503030203020204" pitchFamily="34" charset="0"/>
                </a:rPr>
                <a:t>Purpose</a:t>
              </a:r>
              <a:endParaRPr lang="en-US" altLang="zh-CN" dirty="0">
                <a:solidFill>
                  <a:srgbClr val="080808"/>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7" name="AutoShape 12"/>
            <p:cNvCxnSpPr>
              <a:cxnSpLocks noChangeShapeType="1"/>
              <a:endCxn id="5" idx="1"/>
            </p:cNvCxnSpPr>
            <p:nvPr/>
          </p:nvCxnSpPr>
          <p:spPr bwMode="gray">
            <a:xfrm flipV="1">
              <a:off x="2100534" y="2478430"/>
              <a:ext cx="1005105" cy="689394"/>
            </a:xfrm>
            <a:prstGeom prst="bentConnector3">
              <a:avLst>
                <a:gd name="adj1" fmla="val -542"/>
              </a:avLst>
            </a:prstGeom>
            <a:noFill/>
            <a:ln w="9525">
              <a:solidFill>
                <a:schemeClr val="tx1"/>
              </a:solidFill>
              <a:miter lim="800000"/>
              <a:headEnd/>
              <a:tailEnd/>
            </a:ln>
          </p:spPr>
        </p:cxnSp>
        <p:cxnSp>
          <p:nvCxnSpPr>
            <p:cNvPr id="8" name="AutoShape 13"/>
            <p:cNvCxnSpPr>
              <a:cxnSpLocks noChangeShapeType="1"/>
              <a:endCxn id="23" idx="1"/>
            </p:cNvCxnSpPr>
            <p:nvPr/>
          </p:nvCxnSpPr>
          <p:spPr bwMode="gray">
            <a:xfrm>
              <a:off x="2100534" y="4020299"/>
              <a:ext cx="1011342" cy="801215"/>
            </a:xfrm>
            <a:prstGeom prst="bentConnector3">
              <a:avLst>
                <a:gd name="adj1" fmla="val -1486"/>
              </a:avLst>
            </a:prstGeom>
            <a:noFill/>
            <a:ln w="9525">
              <a:solidFill>
                <a:srgbClr val="080808"/>
              </a:solidFill>
              <a:miter lim="800000"/>
              <a:headEnd/>
              <a:tailEnd/>
            </a:ln>
          </p:spPr>
        </p:cxnSp>
        <p:grpSp>
          <p:nvGrpSpPr>
            <p:cNvPr id="9" name="Group 47"/>
            <p:cNvGrpSpPr>
              <a:grpSpLocks/>
            </p:cNvGrpSpPr>
            <p:nvPr/>
          </p:nvGrpSpPr>
          <p:grpSpPr bwMode="auto">
            <a:xfrm>
              <a:off x="654410" y="2875438"/>
              <a:ext cx="1574987" cy="1635312"/>
              <a:chOff x="478" y="1689"/>
              <a:chExt cx="1210" cy="1278"/>
            </a:xfrm>
          </p:grpSpPr>
          <p:pic>
            <p:nvPicPr>
              <p:cNvPr id="10" name="Picture 48" descr="light_shadow"/>
              <p:cNvPicPr>
                <a:picLocks noChangeAspect="1" noChangeArrowheads="1"/>
              </p:cNvPicPr>
              <p:nvPr/>
            </p:nvPicPr>
            <p:blipFill>
              <a:blip r:embed="rId4" cstate="email">
                <a:lum bright="-78000" contrast="-78000"/>
                <a:extLst>
                  <a:ext uri="{28A0092B-C50C-407E-A947-70E740481C1C}">
                    <a14:useLocalDpi xmlns:a14="http://schemas.microsoft.com/office/drawing/2010/main"/>
                  </a:ext>
                </a:extLst>
              </a:blip>
              <a:srcRect/>
              <a:stretch>
                <a:fillRect/>
              </a:stretch>
            </p:blipFill>
            <p:spPr bwMode="gray">
              <a:xfrm>
                <a:off x="593" y="2691"/>
                <a:ext cx="996" cy="276"/>
              </a:xfrm>
              <a:prstGeom prst="rect">
                <a:avLst/>
              </a:prstGeom>
              <a:noFill/>
              <a:ln w="9525">
                <a:noFill/>
                <a:miter lim="800000"/>
                <a:headEnd/>
                <a:tailEnd/>
              </a:ln>
            </p:spPr>
          </p:pic>
          <p:pic>
            <p:nvPicPr>
              <p:cNvPr id="11" name="Picture 49" descr="circuler_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gray">
              <a:xfrm>
                <a:off x="478" y="1689"/>
                <a:ext cx="1210" cy="1178"/>
              </a:xfrm>
              <a:prstGeom prst="rect">
                <a:avLst/>
              </a:prstGeom>
              <a:noFill/>
              <a:ln w="9525">
                <a:noFill/>
                <a:miter lim="800000"/>
                <a:headEnd/>
                <a:tailEnd/>
              </a:ln>
            </p:spPr>
          </p:pic>
          <p:sp>
            <p:nvSpPr>
              <p:cNvPr id="12" name="Oval 50"/>
              <p:cNvSpPr>
                <a:spLocks noChangeArrowheads="1"/>
              </p:cNvSpPr>
              <p:nvPr/>
            </p:nvSpPr>
            <p:spPr bwMode="gray">
              <a:xfrm>
                <a:off x="478" y="1689"/>
                <a:ext cx="1202" cy="1182"/>
              </a:xfrm>
              <a:prstGeom prst="ellipse">
                <a:avLst/>
              </a:prstGeom>
              <a:gradFill rotWithShape="1">
                <a:gsLst>
                  <a:gs pos="0">
                    <a:srgbClr val="004B66">
                      <a:alpha val="89999"/>
                    </a:srgbClr>
                  </a:gs>
                  <a:gs pos="50000">
                    <a:srgbClr val="6AC1FC">
                      <a:alpha val="55000"/>
                    </a:srgbClr>
                  </a:gs>
                  <a:gs pos="100000">
                    <a:srgbClr val="004B66">
                      <a:alpha val="89999"/>
                    </a:srgbClr>
                  </a:gs>
                </a:gsLst>
                <a:lin ang="5400000" scaled="1"/>
              </a:gradFill>
              <a:ln w="9525" algn="ctr">
                <a:noFill/>
                <a:round/>
                <a:headEnd/>
                <a:tailEnd/>
              </a:ln>
              <a:effectLst/>
            </p:spPr>
            <p:txBody>
              <a:bodyPr wrap="square" anchor="ctr">
                <a:noAutofit/>
              </a:bodyPr>
              <a:lstStyle/>
              <a:p>
                <a:pPr fontAlgn="ct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Freeform 51"/>
              <p:cNvSpPr>
                <a:spLocks/>
              </p:cNvSpPr>
              <p:nvPr/>
            </p:nvSpPr>
            <p:spPr bwMode="gray">
              <a:xfrm>
                <a:off x="602" y="1713"/>
                <a:ext cx="945" cy="409"/>
              </a:xfrm>
              <a:custGeom>
                <a:avLst/>
                <a:gdLst>
                  <a:gd name="T0" fmla="*/ 931 w 1321"/>
                  <a:gd name="T1" fmla="*/ 230 h 712"/>
                  <a:gd name="T2" fmla="*/ 942 w 1321"/>
                  <a:gd name="T3" fmla="*/ 254 h 712"/>
                  <a:gd name="T4" fmla="*/ 945 w 1321"/>
                  <a:gd name="T5" fmla="*/ 276 h 712"/>
                  <a:gd name="T6" fmla="*/ 941 w 1321"/>
                  <a:gd name="T7" fmla="*/ 296 h 712"/>
                  <a:gd name="T8" fmla="*/ 929 w 1321"/>
                  <a:gd name="T9" fmla="*/ 316 h 712"/>
                  <a:gd name="T10" fmla="*/ 910 w 1321"/>
                  <a:gd name="T11" fmla="*/ 333 h 712"/>
                  <a:gd name="T12" fmla="*/ 886 w 1321"/>
                  <a:gd name="T13" fmla="*/ 347 h 712"/>
                  <a:gd name="T14" fmla="*/ 856 w 1321"/>
                  <a:gd name="T15" fmla="*/ 361 h 712"/>
                  <a:gd name="T16" fmla="*/ 821 w 1321"/>
                  <a:gd name="T17" fmla="*/ 373 h 712"/>
                  <a:gd name="T18" fmla="*/ 781 w 1321"/>
                  <a:gd name="T19" fmla="*/ 383 h 712"/>
                  <a:gd name="T20" fmla="*/ 738 w 1321"/>
                  <a:gd name="T21" fmla="*/ 392 h 712"/>
                  <a:gd name="T22" fmla="*/ 692 w 1321"/>
                  <a:gd name="T23" fmla="*/ 399 h 712"/>
                  <a:gd name="T24" fmla="*/ 641 w 1321"/>
                  <a:gd name="T25" fmla="*/ 404 h 712"/>
                  <a:gd name="T26" fmla="*/ 589 w 1321"/>
                  <a:gd name="T27" fmla="*/ 408 h 712"/>
                  <a:gd name="T28" fmla="*/ 569 w 1321"/>
                  <a:gd name="T29" fmla="*/ 409 h 712"/>
                  <a:gd name="T30" fmla="*/ 341 w 1321"/>
                  <a:gd name="T31" fmla="*/ 409 h 712"/>
                  <a:gd name="T32" fmla="*/ 338 w 1321"/>
                  <a:gd name="T33" fmla="*/ 409 h 712"/>
                  <a:gd name="T34" fmla="*/ 293 w 1321"/>
                  <a:gd name="T35" fmla="*/ 407 h 712"/>
                  <a:gd name="T36" fmla="*/ 249 w 1321"/>
                  <a:gd name="T37" fmla="*/ 404 h 712"/>
                  <a:gd name="T38" fmla="*/ 207 w 1321"/>
                  <a:gd name="T39" fmla="*/ 400 h 712"/>
                  <a:gd name="T40" fmla="*/ 168 w 1321"/>
                  <a:gd name="T41" fmla="*/ 396 h 712"/>
                  <a:gd name="T42" fmla="*/ 133 w 1321"/>
                  <a:gd name="T43" fmla="*/ 389 h 712"/>
                  <a:gd name="T44" fmla="*/ 101 w 1321"/>
                  <a:gd name="T45" fmla="*/ 381 h 712"/>
                  <a:gd name="T46" fmla="*/ 73 w 1321"/>
                  <a:gd name="T47" fmla="*/ 372 h 712"/>
                  <a:gd name="T48" fmla="*/ 48 w 1321"/>
                  <a:gd name="T49" fmla="*/ 362 h 712"/>
                  <a:gd name="T50" fmla="*/ 28 w 1321"/>
                  <a:gd name="T51" fmla="*/ 349 h 712"/>
                  <a:gd name="T52" fmla="*/ 13 w 1321"/>
                  <a:gd name="T53" fmla="*/ 335 h 712"/>
                  <a:gd name="T54" fmla="*/ 4 w 1321"/>
                  <a:gd name="T55" fmla="*/ 318 h 712"/>
                  <a:gd name="T56" fmla="*/ 0 w 1321"/>
                  <a:gd name="T57" fmla="*/ 301 h 712"/>
                  <a:gd name="T58" fmla="*/ 0 w 1321"/>
                  <a:gd name="T59" fmla="*/ 299 h 712"/>
                  <a:gd name="T60" fmla="*/ 3 w 1321"/>
                  <a:gd name="T61" fmla="*/ 280 h 712"/>
                  <a:gd name="T62" fmla="*/ 11 w 1321"/>
                  <a:gd name="T63" fmla="*/ 256 h 712"/>
                  <a:gd name="T64" fmla="*/ 36 w 1321"/>
                  <a:gd name="T65" fmla="*/ 213 h 712"/>
                  <a:gd name="T66" fmla="*/ 67 w 1321"/>
                  <a:gd name="T67" fmla="*/ 172 h 712"/>
                  <a:gd name="T68" fmla="*/ 105 w 1321"/>
                  <a:gd name="T69" fmla="*/ 135 h 712"/>
                  <a:gd name="T70" fmla="*/ 146 w 1321"/>
                  <a:gd name="T71" fmla="*/ 101 h 712"/>
                  <a:gd name="T72" fmla="*/ 193 w 1321"/>
                  <a:gd name="T73" fmla="*/ 72 h 712"/>
                  <a:gd name="T74" fmla="*/ 244 w 1321"/>
                  <a:gd name="T75" fmla="*/ 47 h 712"/>
                  <a:gd name="T76" fmla="*/ 297 w 1321"/>
                  <a:gd name="T77" fmla="*/ 27 h 712"/>
                  <a:gd name="T78" fmla="*/ 356 w 1321"/>
                  <a:gd name="T79" fmla="*/ 12 h 712"/>
                  <a:gd name="T80" fmla="*/ 416 w 1321"/>
                  <a:gd name="T81" fmla="*/ 3 h 712"/>
                  <a:gd name="T82" fmla="*/ 477 w 1321"/>
                  <a:gd name="T83" fmla="*/ 0 h 712"/>
                  <a:gd name="T84" fmla="*/ 477 w 1321"/>
                  <a:gd name="T85" fmla="*/ 0 h 712"/>
                  <a:gd name="T86" fmla="*/ 543 w 1321"/>
                  <a:gd name="T87" fmla="*/ 3 h 712"/>
                  <a:gd name="T88" fmla="*/ 606 w 1321"/>
                  <a:gd name="T89" fmla="*/ 13 h 712"/>
                  <a:gd name="T90" fmla="*/ 667 w 1321"/>
                  <a:gd name="T91" fmla="*/ 30 h 712"/>
                  <a:gd name="T92" fmla="*/ 723 w 1321"/>
                  <a:gd name="T93" fmla="*/ 52 h 712"/>
                  <a:gd name="T94" fmla="*/ 774 w 1321"/>
                  <a:gd name="T95" fmla="*/ 79 h 712"/>
                  <a:gd name="T96" fmla="*/ 822 w 1321"/>
                  <a:gd name="T97" fmla="*/ 111 h 712"/>
                  <a:gd name="T98" fmla="*/ 864 w 1321"/>
                  <a:gd name="T99" fmla="*/ 147 h 712"/>
                  <a:gd name="T100" fmla="*/ 900 w 1321"/>
                  <a:gd name="T101" fmla="*/ 187 h 712"/>
                  <a:gd name="T102" fmla="*/ 931 w 1321"/>
                  <a:gd name="T103" fmla="*/ 230 h 712"/>
                  <a:gd name="T104" fmla="*/ 931 w 1321"/>
                  <a:gd name="T105" fmla="*/ 23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7CBFE0"/>
                  </a:gs>
                </a:gsLst>
                <a:lin ang="5400000" scaled="1"/>
              </a:grad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4" name="Rectangle 52"/>
            <p:cNvSpPr>
              <a:spLocks noChangeArrowheads="1"/>
            </p:cNvSpPr>
            <p:nvPr/>
          </p:nvSpPr>
          <p:spPr bwMode="auto">
            <a:xfrm>
              <a:off x="712664" y="3202936"/>
              <a:ext cx="1387872" cy="646331"/>
            </a:xfrm>
            <a:prstGeom prst="rect">
              <a:avLst/>
            </a:prstGeom>
            <a:noFill/>
            <a:ln w="9525">
              <a:noFill/>
              <a:miter lim="800000"/>
              <a:headEnd/>
              <a:tailEnd/>
            </a:ln>
          </p:spPr>
          <p:txBody>
            <a:bodyPr wrap="square">
              <a:noAutofit/>
            </a:bodyPr>
            <a:lstStyle/>
            <a:p>
              <a:pPr algn="ctr" fontAlgn="ctr"/>
              <a:r>
                <a:rPr lang="en-US" b="1" dirty="0" smtClean="0">
                  <a:latin typeface="Huawei Sans" panose="020C0503030203020204" pitchFamily="34" charset="0"/>
                </a:rPr>
                <a:t>Error prompt function</a:t>
              </a:r>
              <a:endParaRPr lang="en-US" altLang="zh-CN" sz="1800" b="1"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15"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4276141" y="4507822"/>
              <a:ext cx="6302741" cy="716152"/>
            </a:xfrm>
            <a:prstGeom prst="rect">
              <a:avLst/>
            </a:prstGeom>
            <a:noFill/>
            <a:ln w="9525">
              <a:noFill/>
              <a:miter lim="800000"/>
              <a:headEnd/>
              <a:tailEnd/>
            </a:ln>
          </p:spPr>
        </p:pic>
        <p:sp>
          <p:nvSpPr>
            <p:cNvPr id="16" name="矩形 15"/>
            <p:cNvSpPr/>
            <p:nvPr/>
          </p:nvSpPr>
          <p:spPr>
            <a:xfrm>
              <a:off x="4713536" y="2189896"/>
              <a:ext cx="5463327" cy="369332"/>
            </a:xfrm>
            <a:prstGeom prst="rect">
              <a:avLst/>
            </a:prstGeom>
          </p:spPr>
          <p:txBody>
            <a:bodyPr wrap="square">
              <a:noAutofit/>
            </a:bodyPr>
            <a:lstStyle/>
            <a:p>
              <a:pPr fontAlgn="ctr"/>
              <a:r>
                <a:rPr lang="en-US" sz="1600" dirty="0" smtClean="0">
                  <a:latin typeface="Huawei Sans" panose="020C0503030203020204" pitchFamily="34" charset="0"/>
                </a:rPr>
                <a:t>Specify the position of the input error in the command and provide the correct field for reference.</a:t>
              </a:r>
              <a:endParaRPr lang="en-US" sz="1600" dirty="0">
                <a:latin typeface="Huawei Sans" panose="020C0503030203020204" pitchFamily="34" charset="0"/>
              </a:endParaRPr>
            </a:p>
          </p:txBody>
        </p:sp>
        <p:sp>
          <p:nvSpPr>
            <p:cNvPr id="17" name="矩形 16"/>
            <p:cNvSpPr/>
            <p:nvPr/>
          </p:nvSpPr>
          <p:spPr>
            <a:xfrm>
              <a:off x="4729129" y="4547556"/>
              <a:ext cx="4571041" cy="923330"/>
            </a:xfrm>
            <a:prstGeom prst="rect">
              <a:avLst/>
            </a:prstGeom>
          </p:spPr>
          <p:txBody>
            <a:bodyPr wrap="square">
              <a:noAutofit/>
            </a:bodyPr>
            <a:lstStyle/>
            <a:p>
              <a:pPr fontAlgn="ctr"/>
              <a:r>
                <a:rPr lang="en-US" sz="1600" dirty="0" smtClean="0">
                  <a:latin typeface="Huawei Sans" panose="020C0503030203020204" pitchFamily="34" charset="0"/>
                </a:rPr>
                <a:t>When multiple errors occur in the command, the system displays only the first error.</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8" name="直接连接符 17"/>
            <p:cNvCxnSpPr>
              <a:stCxn id="12" idx="6"/>
            </p:cNvCxnSpPr>
            <p:nvPr/>
          </p:nvCxnSpPr>
          <p:spPr>
            <a:xfrm flipV="1">
              <a:off x="2218984" y="3619500"/>
              <a:ext cx="943692" cy="12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4298328" y="3325836"/>
              <a:ext cx="6302741" cy="755085"/>
            </a:xfrm>
            <a:prstGeom prst="rect">
              <a:avLst/>
            </a:prstGeom>
            <a:noFill/>
            <a:ln w="9525">
              <a:noFill/>
              <a:miter lim="800000"/>
              <a:headEnd/>
              <a:tailEnd/>
            </a:ln>
          </p:spPr>
        </p:pic>
        <p:sp>
          <p:nvSpPr>
            <p:cNvPr id="20" name="五边形 19"/>
            <p:cNvSpPr/>
            <p:nvPr/>
          </p:nvSpPr>
          <p:spPr bwMode="auto">
            <a:xfrm>
              <a:off x="3111876" y="3396430"/>
              <a:ext cx="1560759" cy="523680"/>
            </a:xfrm>
            <a:prstGeom prst="homePlate">
              <a:avLst>
                <a:gd name="adj" fmla="val 22181"/>
              </a:avLst>
            </a:prstGeom>
            <a:solidFill>
              <a:schemeClr val="accent2">
                <a:lumMod val="20000"/>
                <a:lumOff val="80000"/>
              </a:schemeClr>
            </a:solidFill>
            <a:ln>
              <a:no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noAutofit/>
            </a:bodyPr>
            <a:lstStyle/>
            <a:p>
              <a:pPr marL="0" marR="0" lvl="0" indent="0" defTabSz="914339" eaLnBrk="1" fontAlgn="ctr" latinLnBrk="0" hangingPunct="1">
                <a:lnSpc>
                  <a:spcPct val="100000"/>
                </a:lnSpc>
                <a:spcBef>
                  <a:spcPct val="0"/>
                </a:spcBef>
                <a:spcAft>
                  <a:spcPct val="0"/>
                </a:spcAft>
                <a:buClr>
                  <a:srgbClr val="CC9900"/>
                </a:buClr>
                <a:buSzTx/>
                <a:buFont typeface="Wingdings" pitchFamily="2" charset="2"/>
                <a:buChar char="n"/>
                <a:tabLst/>
                <a:defRPr/>
              </a:pPr>
              <a:endParaRPr kumimoji="0" lang="en-US" altLang="zh-CN" sz="1350" b="1" i="0" u="none" strike="noStrike" kern="0" cap="none" spc="0" normalizeH="0" noProof="0" dirty="0" smtClean="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Rectangle 5"/>
            <p:cNvSpPr>
              <a:spLocks noChangeArrowheads="1"/>
            </p:cNvSpPr>
            <p:nvPr/>
          </p:nvSpPr>
          <p:spPr bwMode="gray">
            <a:xfrm>
              <a:off x="3080962" y="3481332"/>
              <a:ext cx="1521801" cy="707886"/>
            </a:xfrm>
            <a:prstGeom prst="rect">
              <a:avLst/>
            </a:prstGeom>
            <a:noFill/>
            <a:ln w="9525">
              <a:noFill/>
              <a:miter lim="800000"/>
              <a:headEnd/>
              <a:tailEnd/>
            </a:ln>
          </p:spPr>
          <p:txBody>
            <a:bodyPr wrap="square">
              <a:noAutofit/>
            </a:bodyPr>
            <a:lstStyle/>
            <a:p>
              <a:pPr algn="ctr" fontAlgn="ctr"/>
              <a:r>
                <a:rPr lang="en-US" dirty="0" smtClean="0">
                  <a:solidFill>
                    <a:srgbClr val="080808"/>
                  </a:solidFill>
                  <a:latin typeface="Huawei Sans" panose="020C0503030203020204" pitchFamily="34" charset="0"/>
                </a:rPr>
                <a:t>How to use</a:t>
              </a:r>
              <a:endParaRPr lang="en-US" altLang="zh-CN" dirty="0">
                <a:solidFill>
                  <a:srgbClr val="080808"/>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矩形 21"/>
            <p:cNvSpPr/>
            <p:nvPr/>
          </p:nvSpPr>
          <p:spPr>
            <a:xfrm>
              <a:off x="4726626" y="3379087"/>
              <a:ext cx="5450238" cy="753686"/>
            </a:xfrm>
            <a:prstGeom prst="rect">
              <a:avLst/>
            </a:prstGeom>
          </p:spPr>
          <p:txBody>
            <a:bodyPr wrap="square">
              <a:noAutofit/>
            </a:bodyPr>
            <a:lstStyle/>
            <a:p>
              <a:pPr fontAlgn="ctr"/>
              <a:r>
                <a:rPr lang="en-US" sz="1600" dirty="0" smtClean="0">
                  <a:latin typeface="Huawei Sans" panose="020C0503030203020204" pitchFamily="34" charset="0"/>
                </a:rPr>
                <a:t>When the format of the entered command is incorrect, the system displays the error location with symbol </a:t>
              </a:r>
              <a:r>
                <a:rPr lang="en-US" sz="1600" b="1" dirty="0" smtClean="0">
                  <a:latin typeface="Huawei Sans" panose="020C0503030203020204" pitchFamily="34" charset="0"/>
                </a:rPr>
                <a:t>^</a:t>
              </a:r>
              <a:r>
                <a:rPr lang="en-US" sz="1600" dirty="0" smtClean="0">
                  <a:latin typeface="Huawei Sans" panose="020C0503030203020204" pitchFamily="34" charset="0"/>
                </a:rPr>
                <a:t>.</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五边形 22"/>
            <p:cNvSpPr/>
            <p:nvPr/>
          </p:nvSpPr>
          <p:spPr bwMode="auto">
            <a:xfrm>
              <a:off x="3111876" y="4559674"/>
              <a:ext cx="1560759" cy="523680"/>
            </a:xfrm>
            <a:prstGeom prst="homePlate">
              <a:avLst>
                <a:gd name="adj" fmla="val 22181"/>
              </a:avLst>
            </a:prstGeom>
            <a:solidFill>
              <a:schemeClr val="bg1">
                <a:lumMod val="85000"/>
              </a:schemeClr>
            </a:solidFill>
            <a:ln>
              <a:no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noAutofit/>
            </a:bodyPr>
            <a:lstStyle/>
            <a:p>
              <a:pPr marL="0" marR="0" lvl="0" indent="0" defTabSz="914339" eaLnBrk="1" fontAlgn="ctr" latinLnBrk="0" hangingPunct="1">
                <a:lnSpc>
                  <a:spcPct val="100000"/>
                </a:lnSpc>
                <a:spcBef>
                  <a:spcPct val="0"/>
                </a:spcBef>
                <a:spcAft>
                  <a:spcPct val="0"/>
                </a:spcAft>
                <a:buClr>
                  <a:srgbClr val="CC9900"/>
                </a:buClr>
                <a:buSzTx/>
                <a:buFont typeface="Wingdings" pitchFamily="2" charset="2"/>
                <a:buChar char="n"/>
                <a:tabLst/>
                <a:defRPr/>
              </a:pPr>
              <a:endParaRPr kumimoji="0" lang="en-US" altLang="zh-CN" sz="1350" b="1" i="0" u="none" strike="noStrike" kern="0" cap="none" spc="0" normalizeH="0" noProof="0" dirty="0" smtClean="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Rectangle 5"/>
            <p:cNvSpPr>
              <a:spLocks noChangeArrowheads="1"/>
            </p:cNvSpPr>
            <p:nvPr/>
          </p:nvSpPr>
          <p:spPr bwMode="gray">
            <a:xfrm>
              <a:off x="3190787" y="4636663"/>
              <a:ext cx="1302152" cy="400110"/>
            </a:xfrm>
            <a:prstGeom prst="rect">
              <a:avLst/>
            </a:prstGeom>
            <a:noFill/>
            <a:ln w="9525">
              <a:noFill/>
              <a:miter lim="800000"/>
              <a:headEnd/>
              <a:tailEnd/>
            </a:ln>
          </p:spPr>
          <p:txBody>
            <a:bodyPr wrap="square">
              <a:noAutofit/>
            </a:bodyPr>
            <a:lstStyle/>
            <a:p>
              <a:pPr algn="ctr" fontAlgn="ctr"/>
              <a:r>
                <a:rPr lang="en-US" dirty="0" smtClean="0">
                  <a:solidFill>
                    <a:srgbClr val="080808"/>
                  </a:solidFill>
                  <a:latin typeface="Huawei Sans" panose="020C0503030203020204" pitchFamily="34" charset="0"/>
                </a:rPr>
                <a:t>Note</a:t>
              </a:r>
              <a:endParaRPr lang="en-US" altLang="zh-CN" dirty="0">
                <a:solidFill>
                  <a:srgbClr val="080808"/>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7" name="文本框 26"/>
          <p:cNvSpPr txBox="1"/>
          <p:nvPr/>
        </p:nvSpPr>
        <p:spPr>
          <a:xfrm>
            <a:off x="2277591" y="4647173"/>
            <a:ext cx="6841009" cy="1354217"/>
          </a:xfrm>
          <a:prstGeom prst="rect">
            <a:avLst/>
          </a:prstGeom>
          <a:solidFill>
            <a:schemeClr val="bg1">
              <a:lumMod val="85000"/>
            </a:schemeClr>
          </a:solidFill>
          <a:ln>
            <a:noFill/>
          </a:ln>
        </p:spPr>
        <p:txBody>
          <a:bodyPr wrap="square" rtlCol="0">
            <a:spAutoFit/>
          </a:bodyPr>
          <a:lstStyle/>
          <a:p>
            <a:r>
              <a:rPr lang="en-US" altLang="zh-CN" sz="1600" dirty="0"/>
              <a:t>admin:/&gt;add part</a:t>
            </a:r>
          </a:p>
          <a:p>
            <a:r>
              <a:rPr lang="en-US" altLang="zh-CN" sz="1600" dirty="0"/>
              <a:t>             ^</a:t>
            </a:r>
          </a:p>
          <a:p>
            <a:r>
              <a:rPr lang="en-US" altLang="zh-CN" sz="1600" dirty="0"/>
              <a:t>port               </a:t>
            </a:r>
            <a:r>
              <a:rPr lang="en-US" altLang="zh-CN" sz="1600" dirty="0" err="1"/>
              <a:t>port_group</a:t>
            </a:r>
            <a:endParaRPr lang="en-US" altLang="zh-CN" sz="1600" dirty="0"/>
          </a:p>
          <a:p>
            <a:endParaRPr lang="en-US" altLang="zh-CN" sz="1600" dirty="0"/>
          </a:p>
          <a:p>
            <a:r>
              <a:rPr lang="en-US" altLang="zh-CN" sz="1600" dirty="0"/>
              <a:t>admin:/&gt;add part</a:t>
            </a:r>
          </a:p>
        </p:txBody>
      </p:sp>
    </p:spTree>
    <p:extLst>
      <p:ext uri="{BB962C8B-B14F-4D97-AF65-F5344CB8AC3E}">
        <p14:creationId xmlns:p14="http://schemas.microsoft.com/office/powerpoint/2010/main" val="3773930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wrap="square">
            <a:noAutofit/>
          </a:bodyPr>
          <a:lstStyle/>
          <a:p>
            <a:r>
              <a:rPr lang="en-US" dirty="0" smtClean="0">
                <a:solidFill>
                  <a:schemeClr val="bg1">
                    <a:lumMod val="50000"/>
                  </a:schemeClr>
                </a:solidFill>
                <a:latin typeface="Huawei Sans" panose="020C0503030203020204" pitchFamily="34" charset="0"/>
              </a:rPr>
              <a:t>Storage Management Overview</a:t>
            </a:r>
            <a:endParaRPr lang="en-US" altLang="zh-CN" dirty="0"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r>
              <a:rPr lang="en-US" dirty="0" smtClean="0">
                <a:solidFill>
                  <a:schemeClr val="bg1">
                    <a:lumMod val="50000"/>
                  </a:schemeClr>
                </a:solidFill>
                <a:latin typeface="Huawei Sans" panose="020C0503030203020204" pitchFamily="34" charset="0"/>
              </a:rPr>
              <a:t>Storage Management Tools</a:t>
            </a:r>
            <a:endParaRPr lang="en-US" altLang="zh-CN" dirty="0"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r>
              <a:rPr lang="en-US" b="1" dirty="0" smtClean="0">
                <a:latin typeface="Huawei Sans" panose="020C0503030203020204" pitchFamily="34" charset="0"/>
              </a:rPr>
              <a:t>Basic Management Operations</a:t>
            </a:r>
            <a:endParaRPr lang="en-US" altLang="zh-CN" b="1"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0" indent="0">
              <a:buNone/>
            </a:pP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      </a:t>
            </a:r>
            <a:endParaRPr lang="en-US" altLang="zh-CN" sz="1800"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13270142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Basic Management Operations</a:t>
            </a:r>
            <a:endParaRPr lang="en-US" altLang="zh-CN" dirty="0">
              <a:latin typeface="Huawei Sans" panose="020C0503030203020204" pitchFamily="34" charset="0"/>
              <a:sym typeface="Huawei Sans" panose="020C0503030203020204" pitchFamily="34" charset="0"/>
            </a:endParaRPr>
          </a:p>
        </p:txBody>
      </p:sp>
      <p:grpSp>
        <p:nvGrpSpPr>
          <p:cNvPr id="4" name="组合 3"/>
          <p:cNvGrpSpPr/>
          <p:nvPr/>
        </p:nvGrpSpPr>
        <p:grpSpPr>
          <a:xfrm>
            <a:off x="3120895" y="1490242"/>
            <a:ext cx="5956575" cy="3689658"/>
            <a:chOff x="2701042" y="2064018"/>
            <a:chExt cx="5956575" cy="3689658"/>
          </a:xfrm>
        </p:grpSpPr>
        <p:sp>
          <p:nvSpPr>
            <p:cNvPr id="5" name="Arc 38"/>
            <p:cNvSpPr>
              <a:spLocks/>
            </p:cNvSpPr>
            <p:nvPr/>
          </p:nvSpPr>
          <p:spPr bwMode="auto">
            <a:xfrm rot="8170723">
              <a:off x="5335860" y="4051591"/>
              <a:ext cx="808894" cy="798558"/>
            </a:xfrm>
            <a:custGeom>
              <a:avLst/>
              <a:gdLst>
                <a:gd name="T0" fmla="*/ 21130605 w 20772"/>
                <a:gd name="T1" fmla="*/ 0 h 20677"/>
                <a:gd name="T2" fmla="*/ 70261731 w 20772"/>
                <a:gd name="T3" fmla="*/ 49705662 h 20677"/>
                <a:gd name="T4" fmla="*/ 0 w 20772"/>
                <a:gd name="T5" fmla="*/ 69660012 h 20677"/>
                <a:gd name="T6" fmla="*/ 0 60000 65536"/>
                <a:gd name="T7" fmla="*/ 0 60000 65536"/>
                <a:gd name="T8" fmla="*/ 0 60000 65536"/>
                <a:gd name="T9" fmla="*/ 0 w 20772"/>
                <a:gd name="T10" fmla="*/ 0 h 20677"/>
                <a:gd name="T11" fmla="*/ 20772 w 20772"/>
                <a:gd name="T12" fmla="*/ 20677 h 20677"/>
              </a:gdLst>
              <a:ahLst/>
              <a:cxnLst>
                <a:cxn ang="T6">
                  <a:pos x="T0" y="T1"/>
                </a:cxn>
                <a:cxn ang="T7">
                  <a:pos x="T2" y="T3"/>
                </a:cxn>
                <a:cxn ang="T8">
                  <a:pos x="T4" y="T5"/>
                </a:cxn>
              </a:cxnLst>
              <a:rect l="T9" t="T10" r="T11" b="T12"/>
              <a:pathLst>
                <a:path w="20772" h="20677" fill="none" extrusionOk="0">
                  <a:moveTo>
                    <a:pt x="6246" y="0"/>
                  </a:moveTo>
                  <a:cubicBezTo>
                    <a:pt x="13283" y="2126"/>
                    <a:pt x="18756" y="7684"/>
                    <a:pt x="20772" y="14753"/>
                  </a:cubicBezTo>
                </a:path>
                <a:path w="20772" h="20677" stroke="0" extrusionOk="0">
                  <a:moveTo>
                    <a:pt x="6246" y="0"/>
                  </a:moveTo>
                  <a:cubicBezTo>
                    <a:pt x="13283" y="2126"/>
                    <a:pt x="18756" y="7684"/>
                    <a:pt x="20772" y="14753"/>
                  </a:cubicBezTo>
                  <a:lnTo>
                    <a:pt x="0" y="20677"/>
                  </a:lnTo>
                  <a:close/>
                </a:path>
              </a:pathLst>
            </a:custGeom>
            <a:gradFill rotWithShape="1">
              <a:gsLst>
                <a:gs pos="0">
                  <a:srgbClr val="1C93E4"/>
                </a:gs>
                <a:gs pos="100000">
                  <a:srgbClr val="69B8E9"/>
                </a:gs>
              </a:gsLst>
              <a:lin ang="5400000" scaled="1"/>
            </a:gradFill>
            <a:ln w="9525">
              <a:noFill/>
              <a:round/>
              <a:headEnd/>
              <a:tailEnd/>
            </a:ln>
          </p:spPr>
          <p:txBody>
            <a:bodyPr wrap="square" anchor="ctr">
              <a:noAutofit/>
            </a:bodyPr>
            <a:lstStyle/>
            <a:p>
              <a:pPr algn="ctr" defTabSz="914400" fontAlgn="ctr">
                <a:spcBef>
                  <a:spcPct val="0"/>
                </a:spcBef>
                <a:spcAft>
                  <a:spcPct val="0"/>
                </a:spcAft>
              </a:pPr>
              <a:endPar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Oval 19"/>
            <p:cNvSpPr>
              <a:spLocks noChangeArrowheads="1"/>
            </p:cNvSpPr>
            <p:nvPr/>
          </p:nvSpPr>
          <p:spPr bwMode="auto">
            <a:xfrm>
              <a:off x="4697834" y="2849440"/>
              <a:ext cx="2072724" cy="2059772"/>
            </a:xfrm>
            <a:prstGeom prst="ellipse">
              <a:avLst/>
            </a:prstGeom>
            <a:solidFill>
              <a:srgbClr val="FFFFFF">
                <a:alpha val="25098"/>
              </a:srgbClr>
            </a:solidFill>
            <a:ln w="12700">
              <a:solidFill>
                <a:srgbClr val="FFFFFF"/>
              </a:solidFill>
              <a:round/>
              <a:headEnd/>
              <a:tailEnd/>
            </a:ln>
          </p:spPr>
          <p:txBody>
            <a:bodyPr wrap="square" anchor="ctr">
              <a:noAutofit/>
            </a:bodyPr>
            <a:lstStyle/>
            <a:p>
              <a:pPr marL="0" marR="0" lvl="0" indent="0" algn="ctr" defTabSz="914400" eaLnBrk="1" fontAlgn="ctr" latinLnBrk="0" hangingPunct="1">
                <a:lnSpc>
                  <a:spcPct val="100000"/>
                </a:lnSpc>
                <a:spcBef>
                  <a:spcPct val="0"/>
                </a:spcBef>
                <a:spcAft>
                  <a:spcPct val="0"/>
                </a:spcAft>
                <a:buClrTx/>
                <a:buSzTx/>
                <a:buFontTx/>
                <a:buNone/>
                <a:tabLst/>
                <a:defRPr/>
              </a:pPr>
              <a:endParaRPr kumimoji="0" lang="en-US" altLang="zh-CN" sz="1000" b="0" i="0" u="none" strike="noStrike" kern="0" cap="none" spc="0" normalizeH="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Oval 20"/>
            <p:cNvSpPr>
              <a:spLocks noChangeArrowheads="1"/>
            </p:cNvSpPr>
            <p:nvPr/>
          </p:nvSpPr>
          <p:spPr bwMode="auto">
            <a:xfrm>
              <a:off x="4792423" y="2915984"/>
              <a:ext cx="1903717" cy="1891821"/>
            </a:xfrm>
            <a:prstGeom prst="ellipse">
              <a:avLst/>
            </a:prstGeom>
            <a:solidFill>
              <a:srgbClr val="99CCFF">
                <a:alpha val="50195"/>
              </a:srgbClr>
            </a:solidFill>
            <a:ln w="57150">
              <a:solidFill>
                <a:srgbClr val="99CCFF"/>
              </a:solidFill>
              <a:round/>
              <a:headEnd/>
              <a:tailEnd/>
            </a:ln>
          </p:spPr>
          <p:txBody>
            <a:bodyPr wrap="square" anchor="ctr">
              <a:noAutofit/>
            </a:bodyPr>
            <a:lstStyle/>
            <a:p>
              <a:pPr algn="ctr" defTabSz="914400" fontAlgn="ctr">
                <a:spcBef>
                  <a:spcPct val="0"/>
                </a:spcBef>
                <a:spcAft>
                  <a:spcPct val="0"/>
                </a:spcAft>
              </a:pPr>
              <a:endPar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Arc 43"/>
            <p:cNvSpPr>
              <a:spLocks/>
            </p:cNvSpPr>
            <p:nvPr/>
          </p:nvSpPr>
          <p:spPr bwMode="auto">
            <a:xfrm rot="8123206">
              <a:off x="5462823" y="4000312"/>
              <a:ext cx="556978" cy="551385"/>
            </a:xfrm>
            <a:custGeom>
              <a:avLst/>
              <a:gdLst>
                <a:gd name="T0" fmla="*/ 9843537 w 20757"/>
                <a:gd name="T1" fmla="*/ 0 h 20712"/>
                <a:gd name="T2" fmla="*/ 33336916 w 20757"/>
                <a:gd name="T3" fmla="*/ 23590312 h 20712"/>
                <a:gd name="T4" fmla="*/ 0 w 20757"/>
                <a:gd name="T5" fmla="*/ 33154799 h 20712"/>
                <a:gd name="T6" fmla="*/ 0 60000 65536"/>
                <a:gd name="T7" fmla="*/ 0 60000 65536"/>
                <a:gd name="T8" fmla="*/ 0 60000 65536"/>
                <a:gd name="T9" fmla="*/ 0 w 20757"/>
                <a:gd name="T10" fmla="*/ 0 h 20712"/>
                <a:gd name="T11" fmla="*/ 20757 w 20757"/>
                <a:gd name="T12" fmla="*/ 20712 h 20712"/>
              </a:gdLst>
              <a:ahLst/>
              <a:cxnLst>
                <a:cxn ang="T6">
                  <a:pos x="T0" y="T1"/>
                </a:cxn>
                <a:cxn ang="T7">
                  <a:pos x="T2" y="T3"/>
                </a:cxn>
                <a:cxn ang="T8">
                  <a:pos x="T4" y="T5"/>
                </a:cxn>
              </a:cxnLst>
              <a:rect l="T9" t="T10" r="T11" b="T12"/>
              <a:pathLst>
                <a:path w="20757" h="20712" fill="none" extrusionOk="0">
                  <a:moveTo>
                    <a:pt x="6129" y="-1"/>
                  </a:moveTo>
                  <a:cubicBezTo>
                    <a:pt x="13201" y="2092"/>
                    <a:pt x="18716" y="7649"/>
                    <a:pt x="20757" y="14736"/>
                  </a:cubicBezTo>
                </a:path>
                <a:path w="20757" h="20712" stroke="0" extrusionOk="0">
                  <a:moveTo>
                    <a:pt x="6129" y="-1"/>
                  </a:moveTo>
                  <a:cubicBezTo>
                    <a:pt x="13201" y="2092"/>
                    <a:pt x="18716" y="7649"/>
                    <a:pt x="20757" y="14736"/>
                  </a:cubicBezTo>
                  <a:lnTo>
                    <a:pt x="0" y="20712"/>
                  </a:lnTo>
                  <a:close/>
                </a:path>
              </a:pathLst>
            </a:custGeom>
            <a:gradFill rotWithShape="1">
              <a:gsLst>
                <a:gs pos="0">
                  <a:srgbClr val="136AA5"/>
                </a:gs>
                <a:gs pos="100000">
                  <a:srgbClr val="69B8E9"/>
                </a:gs>
              </a:gsLst>
              <a:lin ang="5400000" scaled="1"/>
            </a:gradFill>
            <a:ln w="3175">
              <a:solidFill>
                <a:srgbClr val="C0C0C0"/>
              </a:solidFill>
              <a:round/>
              <a:headEnd/>
              <a:tailEnd/>
            </a:ln>
          </p:spPr>
          <p:txBody>
            <a:bodyPr wrap="square" anchor="ctr">
              <a:noAutofit/>
            </a:bodyPr>
            <a:lstStyle/>
            <a:p>
              <a:pPr algn="ctr" defTabSz="914400" fontAlgn="ctr">
                <a:spcBef>
                  <a:spcPct val="0"/>
                </a:spcBef>
                <a:spcAft>
                  <a:spcPct val="0"/>
                </a:spcAft>
              </a:pPr>
              <a:endPar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AutoShape 14"/>
            <p:cNvSpPr>
              <a:spLocks noChangeArrowheads="1"/>
            </p:cNvSpPr>
            <p:nvPr/>
          </p:nvSpPr>
          <p:spPr bwMode="auto">
            <a:xfrm flipH="1" flipV="1">
              <a:off x="4711475" y="2198503"/>
              <a:ext cx="2015408" cy="1856948"/>
            </a:xfrm>
            <a:prstGeom prst="triangle">
              <a:avLst>
                <a:gd name="adj" fmla="val 50000"/>
              </a:avLst>
            </a:prstGeom>
            <a:gradFill rotWithShape="1">
              <a:gsLst>
                <a:gs pos="0">
                  <a:srgbClr val="72E41C"/>
                </a:gs>
                <a:gs pos="100000">
                  <a:srgbClr val="CCECFF">
                    <a:alpha val="0"/>
                  </a:srgbClr>
                </a:gs>
              </a:gsLst>
              <a:lin ang="5400000" scaled="1"/>
            </a:gradFill>
            <a:ln w="9525">
              <a:noFill/>
              <a:miter lim="800000"/>
              <a:headEnd/>
              <a:tailEnd/>
            </a:ln>
          </p:spPr>
          <p:txBody>
            <a:bodyPr wrap="square" anchor="ctr">
              <a:noAutofit/>
            </a:bodyPr>
            <a:lstStyle/>
            <a:p>
              <a:pPr algn="ctr" defTabSz="914400" fontAlgn="ctr">
                <a:spcBef>
                  <a:spcPct val="0"/>
                </a:spcBef>
                <a:spcAft>
                  <a:spcPct val="0"/>
                </a:spcAft>
              </a:pPr>
              <a:endPar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AutoShape 13"/>
            <p:cNvSpPr>
              <a:spLocks noChangeArrowheads="1"/>
            </p:cNvSpPr>
            <p:nvPr/>
          </p:nvSpPr>
          <p:spPr bwMode="auto">
            <a:xfrm rot="7200000" flipV="1">
              <a:off x="5536980" y="3406115"/>
              <a:ext cx="2015408" cy="1856948"/>
            </a:xfrm>
            <a:prstGeom prst="triangle">
              <a:avLst>
                <a:gd name="adj" fmla="val 50000"/>
              </a:avLst>
            </a:prstGeom>
            <a:gradFill rotWithShape="1">
              <a:gsLst>
                <a:gs pos="0">
                  <a:srgbClr val="4628FC"/>
                </a:gs>
                <a:gs pos="100000">
                  <a:srgbClr val="CCECFF">
                    <a:alpha val="0"/>
                  </a:srgbClr>
                </a:gs>
              </a:gsLst>
              <a:lin ang="5400000" scaled="1"/>
            </a:gradFill>
            <a:ln w="9525">
              <a:noFill/>
              <a:miter lim="800000"/>
              <a:headEnd/>
              <a:tailEnd/>
            </a:ln>
          </p:spPr>
          <p:txBody>
            <a:bodyPr wrap="square" anchor="ctr">
              <a:noAutofit/>
            </a:bodyPr>
            <a:lstStyle/>
            <a:p>
              <a:pPr algn="ctr" defTabSz="914400" fontAlgn="ctr">
                <a:spcBef>
                  <a:spcPct val="0"/>
                </a:spcBef>
                <a:spcAft>
                  <a:spcPct val="0"/>
                </a:spcAft>
              </a:pPr>
              <a:endPar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AutoShape 14"/>
            <p:cNvSpPr>
              <a:spLocks noChangeArrowheads="1"/>
            </p:cNvSpPr>
            <p:nvPr/>
          </p:nvSpPr>
          <p:spPr bwMode="auto">
            <a:xfrm rot="14400000" flipH="1" flipV="1">
              <a:off x="3921319" y="3406115"/>
              <a:ext cx="2015408" cy="1856948"/>
            </a:xfrm>
            <a:prstGeom prst="triangle">
              <a:avLst>
                <a:gd name="adj" fmla="val 50000"/>
              </a:avLst>
            </a:prstGeom>
            <a:gradFill rotWithShape="1">
              <a:gsLst>
                <a:gs pos="0">
                  <a:srgbClr val="72E41C"/>
                </a:gs>
                <a:gs pos="100000">
                  <a:srgbClr val="CCECFF">
                    <a:alpha val="0"/>
                  </a:srgbClr>
                </a:gs>
              </a:gsLst>
              <a:lin ang="5400000" scaled="1"/>
            </a:gradFill>
            <a:ln w="9525">
              <a:noFill/>
              <a:miter lim="800000"/>
              <a:headEnd/>
              <a:tailEnd/>
            </a:ln>
          </p:spPr>
          <p:txBody>
            <a:bodyPr wrap="square" anchor="ctr">
              <a:noAutofit/>
            </a:bodyPr>
            <a:lstStyle/>
            <a:p>
              <a:pPr algn="ctr" defTabSz="914400" fontAlgn="ctr">
                <a:spcBef>
                  <a:spcPct val="0"/>
                </a:spcBef>
                <a:spcAft>
                  <a:spcPct val="0"/>
                </a:spcAft>
              </a:pPr>
              <a:endPar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Arc 38"/>
            <p:cNvSpPr>
              <a:spLocks/>
            </p:cNvSpPr>
            <p:nvPr/>
          </p:nvSpPr>
          <p:spPr bwMode="auto">
            <a:xfrm rot="18900000">
              <a:off x="5330280" y="2924437"/>
              <a:ext cx="808894" cy="798558"/>
            </a:xfrm>
            <a:custGeom>
              <a:avLst/>
              <a:gdLst>
                <a:gd name="T0" fmla="*/ 21130605 w 20772"/>
                <a:gd name="T1" fmla="*/ 0 h 20677"/>
                <a:gd name="T2" fmla="*/ 70261731 w 20772"/>
                <a:gd name="T3" fmla="*/ 49705662 h 20677"/>
                <a:gd name="T4" fmla="*/ 0 w 20772"/>
                <a:gd name="T5" fmla="*/ 69660012 h 20677"/>
                <a:gd name="T6" fmla="*/ 0 60000 65536"/>
                <a:gd name="T7" fmla="*/ 0 60000 65536"/>
                <a:gd name="T8" fmla="*/ 0 60000 65536"/>
                <a:gd name="T9" fmla="*/ 0 w 20772"/>
                <a:gd name="T10" fmla="*/ 0 h 20677"/>
                <a:gd name="T11" fmla="*/ 20772 w 20772"/>
                <a:gd name="T12" fmla="*/ 20677 h 20677"/>
              </a:gdLst>
              <a:ahLst/>
              <a:cxnLst>
                <a:cxn ang="T6">
                  <a:pos x="T0" y="T1"/>
                </a:cxn>
                <a:cxn ang="T7">
                  <a:pos x="T2" y="T3"/>
                </a:cxn>
                <a:cxn ang="T8">
                  <a:pos x="T4" y="T5"/>
                </a:cxn>
              </a:cxnLst>
              <a:rect l="T9" t="T10" r="T11" b="T12"/>
              <a:pathLst>
                <a:path w="20772" h="20677" fill="none" extrusionOk="0">
                  <a:moveTo>
                    <a:pt x="6246" y="0"/>
                  </a:moveTo>
                  <a:cubicBezTo>
                    <a:pt x="13283" y="2126"/>
                    <a:pt x="18756" y="7684"/>
                    <a:pt x="20772" y="14753"/>
                  </a:cubicBezTo>
                </a:path>
                <a:path w="20772" h="20677" stroke="0" extrusionOk="0">
                  <a:moveTo>
                    <a:pt x="6246" y="0"/>
                  </a:moveTo>
                  <a:cubicBezTo>
                    <a:pt x="13283" y="2126"/>
                    <a:pt x="18756" y="7684"/>
                    <a:pt x="20772" y="14753"/>
                  </a:cubicBezTo>
                  <a:lnTo>
                    <a:pt x="0" y="20677"/>
                  </a:lnTo>
                  <a:close/>
                </a:path>
              </a:pathLst>
            </a:custGeom>
            <a:gradFill rotWithShape="1">
              <a:gsLst>
                <a:gs pos="0">
                  <a:srgbClr val="1C93E4"/>
                </a:gs>
                <a:gs pos="100000">
                  <a:srgbClr val="69B8E9"/>
                </a:gs>
              </a:gsLst>
              <a:lin ang="5400000" scaled="1"/>
            </a:gradFill>
            <a:ln w="9525">
              <a:noFill/>
              <a:round/>
              <a:headEnd/>
              <a:tailEnd/>
            </a:ln>
          </p:spPr>
          <p:txBody>
            <a:bodyPr wrap="square" anchor="ctr">
              <a:noAutofit/>
            </a:bodyPr>
            <a:lstStyle/>
            <a:p>
              <a:pPr algn="ctr" defTabSz="914400" fontAlgn="ctr">
                <a:spcBef>
                  <a:spcPct val="0"/>
                </a:spcBef>
                <a:spcAft>
                  <a:spcPct val="0"/>
                </a:spcAft>
              </a:pPr>
              <a:endPar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Arc 39"/>
            <p:cNvSpPr>
              <a:spLocks/>
            </p:cNvSpPr>
            <p:nvPr/>
          </p:nvSpPr>
          <p:spPr bwMode="auto">
            <a:xfrm rot="884024">
              <a:off x="5822420" y="3203298"/>
              <a:ext cx="803579" cy="796445"/>
            </a:xfrm>
            <a:custGeom>
              <a:avLst/>
              <a:gdLst>
                <a:gd name="T0" fmla="*/ 21555207 w 20646"/>
                <a:gd name="T1" fmla="*/ 0 h 20637"/>
                <a:gd name="T2" fmla="*/ 69764607 w 20646"/>
                <a:gd name="T3" fmla="*/ 48073881 h 20637"/>
                <a:gd name="T4" fmla="*/ 0 w 20646"/>
                <a:gd name="T5" fmla="*/ 69426235 h 20637"/>
                <a:gd name="T6" fmla="*/ 0 60000 65536"/>
                <a:gd name="T7" fmla="*/ 0 60000 65536"/>
                <a:gd name="T8" fmla="*/ 0 60000 65536"/>
                <a:gd name="T9" fmla="*/ 0 w 20646"/>
                <a:gd name="T10" fmla="*/ 0 h 20637"/>
                <a:gd name="T11" fmla="*/ 20646 w 20646"/>
                <a:gd name="T12" fmla="*/ 20637 h 20637"/>
              </a:gdLst>
              <a:ahLst/>
              <a:cxnLst>
                <a:cxn ang="T6">
                  <a:pos x="T0" y="T1"/>
                </a:cxn>
                <a:cxn ang="T7">
                  <a:pos x="T2" y="T3"/>
                </a:cxn>
                <a:cxn ang="T8">
                  <a:pos x="T4" y="T5"/>
                </a:cxn>
              </a:cxnLst>
              <a:rect l="T9" t="T10" r="T11" b="T12"/>
              <a:pathLst>
                <a:path w="20646" h="20637" fill="none" extrusionOk="0">
                  <a:moveTo>
                    <a:pt x="6378" y="0"/>
                  </a:moveTo>
                  <a:cubicBezTo>
                    <a:pt x="13205" y="2110"/>
                    <a:pt x="18546" y="7460"/>
                    <a:pt x="20646" y="14289"/>
                  </a:cubicBezTo>
                </a:path>
                <a:path w="20646" h="20637" stroke="0" extrusionOk="0">
                  <a:moveTo>
                    <a:pt x="6378" y="0"/>
                  </a:moveTo>
                  <a:cubicBezTo>
                    <a:pt x="13205" y="2110"/>
                    <a:pt x="18546" y="7460"/>
                    <a:pt x="20646" y="14289"/>
                  </a:cubicBezTo>
                  <a:lnTo>
                    <a:pt x="0" y="20637"/>
                  </a:lnTo>
                  <a:close/>
                </a:path>
              </a:pathLst>
            </a:custGeom>
            <a:gradFill rotWithShape="1">
              <a:gsLst>
                <a:gs pos="0">
                  <a:srgbClr val="2648A6"/>
                </a:gs>
                <a:gs pos="100000">
                  <a:srgbClr val="446AD4"/>
                </a:gs>
              </a:gsLst>
              <a:lin ang="5400000" scaled="1"/>
            </a:gradFill>
            <a:ln w="9525">
              <a:noFill/>
              <a:round/>
              <a:headEnd/>
              <a:tailEnd/>
            </a:ln>
          </p:spPr>
          <p:txBody>
            <a:bodyPr wrap="square" anchor="ctr">
              <a:noAutofit/>
            </a:bodyPr>
            <a:lstStyle/>
            <a:p>
              <a:pPr algn="ctr" defTabSz="914400" fontAlgn="ctr">
                <a:spcBef>
                  <a:spcPct val="0"/>
                </a:spcBef>
                <a:spcAft>
                  <a:spcPct val="0"/>
                </a:spcAft>
              </a:pPr>
              <a:endPar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Arc 40"/>
            <p:cNvSpPr>
              <a:spLocks/>
            </p:cNvSpPr>
            <p:nvPr/>
          </p:nvSpPr>
          <p:spPr bwMode="auto">
            <a:xfrm rot="4500000">
              <a:off x="5839812" y="3760590"/>
              <a:ext cx="798558" cy="814208"/>
            </a:xfrm>
            <a:custGeom>
              <a:avLst/>
              <a:gdLst>
                <a:gd name="T0" fmla="*/ 18102253 w 20690"/>
                <a:gd name="T1" fmla="*/ 0 h 20919"/>
                <a:gd name="T2" fmla="*/ 69616244 w 20690"/>
                <a:gd name="T3" fmla="*/ 49730472 h 20919"/>
                <a:gd name="T4" fmla="*/ 0 w 20690"/>
                <a:gd name="T5" fmla="*/ 70687741 h 20919"/>
                <a:gd name="T6" fmla="*/ 0 60000 65536"/>
                <a:gd name="T7" fmla="*/ 0 60000 65536"/>
                <a:gd name="T8" fmla="*/ 0 60000 65536"/>
                <a:gd name="T9" fmla="*/ 0 w 20690"/>
                <a:gd name="T10" fmla="*/ 0 h 20919"/>
                <a:gd name="T11" fmla="*/ 20690 w 20690"/>
                <a:gd name="T12" fmla="*/ 20919 h 20919"/>
              </a:gdLst>
              <a:ahLst/>
              <a:cxnLst>
                <a:cxn ang="T6">
                  <a:pos x="T0" y="T1"/>
                </a:cxn>
                <a:cxn ang="T7">
                  <a:pos x="T2" y="T3"/>
                </a:cxn>
                <a:cxn ang="T8">
                  <a:pos x="T4" y="T5"/>
                </a:cxn>
              </a:cxnLst>
              <a:rect l="T9" t="T10" r="T11" b="T12"/>
              <a:pathLst>
                <a:path w="20690" h="20919" fill="none" extrusionOk="0">
                  <a:moveTo>
                    <a:pt x="5380" y="-1"/>
                  </a:moveTo>
                  <a:cubicBezTo>
                    <a:pt x="12709" y="1884"/>
                    <a:pt x="18517" y="7467"/>
                    <a:pt x="20690" y="14716"/>
                  </a:cubicBezTo>
                </a:path>
                <a:path w="20690" h="20919" stroke="0" extrusionOk="0">
                  <a:moveTo>
                    <a:pt x="5380" y="-1"/>
                  </a:moveTo>
                  <a:cubicBezTo>
                    <a:pt x="12709" y="1884"/>
                    <a:pt x="18517" y="7467"/>
                    <a:pt x="20690" y="14716"/>
                  </a:cubicBezTo>
                  <a:lnTo>
                    <a:pt x="0" y="20919"/>
                  </a:lnTo>
                  <a:close/>
                </a:path>
              </a:pathLst>
            </a:custGeom>
            <a:gradFill rotWithShape="1">
              <a:gsLst>
                <a:gs pos="0">
                  <a:srgbClr val="3C3C90"/>
                </a:gs>
                <a:gs pos="100000">
                  <a:srgbClr val="336699"/>
                </a:gs>
              </a:gsLst>
              <a:lin ang="5400000" scaled="1"/>
            </a:gradFill>
            <a:ln w="9525">
              <a:noFill/>
              <a:round/>
              <a:headEnd/>
              <a:tailEnd/>
            </a:ln>
          </p:spPr>
          <p:txBody>
            <a:bodyPr wrap="square" anchor="ctr">
              <a:noAutofit/>
            </a:bodyPr>
            <a:lstStyle/>
            <a:p>
              <a:pPr algn="ctr" defTabSz="914400" fontAlgn="ctr">
                <a:spcBef>
                  <a:spcPct val="0"/>
                </a:spcBef>
                <a:spcAft>
                  <a:spcPct val="0"/>
                </a:spcAft>
              </a:pPr>
              <a:endPar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Arc 41"/>
            <p:cNvSpPr>
              <a:spLocks/>
            </p:cNvSpPr>
            <p:nvPr/>
          </p:nvSpPr>
          <p:spPr bwMode="auto">
            <a:xfrm rot="20724172" flipH="1">
              <a:off x="4838142" y="3199073"/>
              <a:ext cx="805705" cy="800670"/>
            </a:xfrm>
            <a:custGeom>
              <a:avLst/>
              <a:gdLst>
                <a:gd name="T0" fmla="*/ 20396254 w 20704"/>
                <a:gd name="T1" fmla="*/ 0 h 20739"/>
                <a:gd name="T2" fmla="*/ 69937747 w 20704"/>
                <a:gd name="T3" fmla="*/ 49094948 h 20739"/>
                <a:gd name="T4" fmla="*/ 0 w 20704"/>
                <a:gd name="T5" fmla="*/ 69819717 h 20739"/>
                <a:gd name="T6" fmla="*/ 0 60000 65536"/>
                <a:gd name="T7" fmla="*/ 0 60000 65536"/>
                <a:gd name="T8" fmla="*/ 0 60000 65536"/>
                <a:gd name="T9" fmla="*/ 0 w 20704"/>
                <a:gd name="T10" fmla="*/ 0 h 20739"/>
                <a:gd name="T11" fmla="*/ 20704 w 20704"/>
                <a:gd name="T12" fmla="*/ 20739 h 20739"/>
              </a:gdLst>
              <a:ahLst/>
              <a:cxnLst>
                <a:cxn ang="T6">
                  <a:pos x="T0" y="T1"/>
                </a:cxn>
                <a:cxn ang="T7">
                  <a:pos x="T2" y="T3"/>
                </a:cxn>
                <a:cxn ang="T8">
                  <a:pos x="T4" y="T5"/>
                </a:cxn>
              </a:cxnLst>
              <a:rect l="T9" t="T10" r="T11" b="T12"/>
              <a:pathLst>
                <a:path w="20704" h="20739" fill="none" extrusionOk="0">
                  <a:moveTo>
                    <a:pt x="6037" y="0"/>
                  </a:moveTo>
                  <a:cubicBezTo>
                    <a:pt x="13087" y="2052"/>
                    <a:pt x="18611" y="7545"/>
                    <a:pt x="20704" y="14582"/>
                  </a:cubicBezTo>
                </a:path>
                <a:path w="20704" h="20739" stroke="0" extrusionOk="0">
                  <a:moveTo>
                    <a:pt x="6037" y="0"/>
                  </a:moveTo>
                  <a:cubicBezTo>
                    <a:pt x="13087" y="2052"/>
                    <a:pt x="18611" y="7545"/>
                    <a:pt x="20704" y="14582"/>
                  </a:cubicBezTo>
                  <a:lnTo>
                    <a:pt x="0" y="20739"/>
                  </a:lnTo>
                  <a:close/>
                </a:path>
              </a:pathLst>
            </a:custGeom>
            <a:gradFill rotWithShape="1">
              <a:gsLst>
                <a:gs pos="0">
                  <a:srgbClr val="296540"/>
                </a:gs>
                <a:gs pos="100000">
                  <a:srgbClr val="3D9983"/>
                </a:gs>
              </a:gsLst>
              <a:lin ang="5400000" scaled="1"/>
            </a:gradFill>
            <a:ln w="9525">
              <a:noFill/>
              <a:round/>
              <a:headEnd/>
              <a:tailEnd/>
            </a:ln>
          </p:spPr>
          <p:txBody>
            <a:bodyPr wrap="square" anchor="ctr">
              <a:noAutofit/>
            </a:bodyPr>
            <a:lstStyle/>
            <a:p>
              <a:pPr algn="ctr" defTabSz="914400" fontAlgn="ctr">
                <a:spcBef>
                  <a:spcPct val="0"/>
                </a:spcBef>
                <a:spcAft>
                  <a:spcPct val="0"/>
                </a:spcAft>
              </a:pPr>
              <a:endPar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Arc 42"/>
            <p:cNvSpPr>
              <a:spLocks/>
            </p:cNvSpPr>
            <p:nvPr/>
          </p:nvSpPr>
          <p:spPr bwMode="auto">
            <a:xfrm rot="17100000" flipH="1">
              <a:off x="4848611" y="3761128"/>
              <a:ext cx="794333" cy="811019"/>
            </a:xfrm>
            <a:custGeom>
              <a:avLst/>
              <a:gdLst>
                <a:gd name="T0" fmla="*/ 18960565 w 20584"/>
                <a:gd name="T1" fmla="*/ 0 h 20851"/>
                <a:gd name="T2" fmla="*/ 69236227 w 20584"/>
                <a:gd name="T3" fmla="*/ 48277016 h 20851"/>
                <a:gd name="T4" fmla="*/ 0 w 20584"/>
                <a:gd name="T5" fmla="*/ 70363805 h 20851"/>
                <a:gd name="T6" fmla="*/ 0 60000 65536"/>
                <a:gd name="T7" fmla="*/ 0 60000 65536"/>
                <a:gd name="T8" fmla="*/ 0 60000 65536"/>
                <a:gd name="T9" fmla="*/ 0 w 20584"/>
                <a:gd name="T10" fmla="*/ 0 h 20851"/>
                <a:gd name="T11" fmla="*/ 20584 w 20584"/>
                <a:gd name="T12" fmla="*/ 20851 h 20851"/>
              </a:gdLst>
              <a:ahLst/>
              <a:cxnLst>
                <a:cxn ang="T6">
                  <a:pos x="T0" y="T1"/>
                </a:cxn>
                <a:cxn ang="T7">
                  <a:pos x="T2" y="T3"/>
                </a:cxn>
                <a:cxn ang="T8">
                  <a:pos x="T4" y="T5"/>
                </a:cxn>
              </a:cxnLst>
              <a:rect l="T9" t="T10" r="T11" b="T12"/>
              <a:pathLst>
                <a:path w="20584" h="20851" fill="none" extrusionOk="0">
                  <a:moveTo>
                    <a:pt x="5637" y="-1"/>
                  </a:moveTo>
                  <a:cubicBezTo>
                    <a:pt x="12728" y="1916"/>
                    <a:pt x="18358" y="7305"/>
                    <a:pt x="20584" y="14305"/>
                  </a:cubicBezTo>
                </a:path>
                <a:path w="20584" h="20851" stroke="0" extrusionOk="0">
                  <a:moveTo>
                    <a:pt x="5637" y="-1"/>
                  </a:moveTo>
                  <a:cubicBezTo>
                    <a:pt x="12728" y="1916"/>
                    <a:pt x="18358" y="7305"/>
                    <a:pt x="20584" y="14305"/>
                  </a:cubicBezTo>
                  <a:lnTo>
                    <a:pt x="0" y="20851"/>
                  </a:lnTo>
                  <a:close/>
                </a:path>
              </a:pathLst>
            </a:custGeom>
            <a:gradFill rotWithShape="1">
              <a:gsLst>
                <a:gs pos="0">
                  <a:srgbClr val="57902C"/>
                </a:gs>
                <a:gs pos="100000">
                  <a:srgbClr val="90C94B"/>
                </a:gs>
              </a:gsLst>
              <a:lin ang="5400000" scaled="1"/>
            </a:gradFill>
            <a:ln w="9525">
              <a:noFill/>
              <a:round/>
              <a:headEnd/>
              <a:tailEnd/>
            </a:ln>
          </p:spPr>
          <p:txBody>
            <a:bodyPr wrap="square" anchor="ctr">
              <a:noAutofit/>
            </a:bodyPr>
            <a:lstStyle/>
            <a:p>
              <a:pPr algn="ctr" defTabSz="914400" fontAlgn="ctr">
                <a:spcBef>
                  <a:spcPct val="0"/>
                </a:spcBef>
                <a:spcAft>
                  <a:spcPct val="0"/>
                </a:spcAft>
              </a:pPr>
              <a:endPar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Arc 43"/>
            <p:cNvSpPr>
              <a:spLocks/>
            </p:cNvSpPr>
            <p:nvPr/>
          </p:nvSpPr>
          <p:spPr bwMode="auto">
            <a:xfrm rot="18900000">
              <a:off x="5457833" y="3223368"/>
              <a:ext cx="556978" cy="551385"/>
            </a:xfrm>
            <a:custGeom>
              <a:avLst/>
              <a:gdLst>
                <a:gd name="T0" fmla="*/ 9843537 w 20757"/>
                <a:gd name="T1" fmla="*/ 0 h 20712"/>
                <a:gd name="T2" fmla="*/ 33336916 w 20757"/>
                <a:gd name="T3" fmla="*/ 23590312 h 20712"/>
                <a:gd name="T4" fmla="*/ 0 w 20757"/>
                <a:gd name="T5" fmla="*/ 33154799 h 20712"/>
                <a:gd name="T6" fmla="*/ 0 60000 65536"/>
                <a:gd name="T7" fmla="*/ 0 60000 65536"/>
                <a:gd name="T8" fmla="*/ 0 60000 65536"/>
                <a:gd name="T9" fmla="*/ 0 w 20757"/>
                <a:gd name="T10" fmla="*/ 0 h 20712"/>
                <a:gd name="T11" fmla="*/ 20757 w 20757"/>
                <a:gd name="T12" fmla="*/ 20712 h 20712"/>
              </a:gdLst>
              <a:ahLst/>
              <a:cxnLst>
                <a:cxn ang="T6">
                  <a:pos x="T0" y="T1"/>
                </a:cxn>
                <a:cxn ang="T7">
                  <a:pos x="T2" y="T3"/>
                </a:cxn>
                <a:cxn ang="T8">
                  <a:pos x="T4" y="T5"/>
                </a:cxn>
              </a:cxnLst>
              <a:rect l="T9" t="T10" r="T11" b="T12"/>
              <a:pathLst>
                <a:path w="20757" h="20712" fill="none" extrusionOk="0">
                  <a:moveTo>
                    <a:pt x="6129" y="-1"/>
                  </a:moveTo>
                  <a:cubicBezTo>
                    <a:pt x="13201" y="2092"/>
                    <a:pt x="18716" y="7649"/>
                    <a:pt x="20757" y="14736"/>
                  </a:cubicBezTo>
                </a:path>
                <a:path w="20757" h="20712" stroke="0" extrusionOk="0">
                  <a:moveTo>
                    <a:pt x="6129" y="-1"/>
                  </a:moveTo>
                  <a:cubicBezTo>
                    <a:pt x="13201" y="2092"/>
                    <a:pt x="18716" y="7649"/>
                    <a:pt x="20757" y="14736"/>
                  </a:cubicBezTo>
                  <a:lnTo>
                    <a:pt x="0" y="20712"/>
                  </a:lnTo>
                  <a:close/>
                </a:path>
              </a:pathLst>
            </a:custGeom>
            <a:gradFill rotWithShape="1">
              <a:gsLst>
                <a:gs pos="0">
                  <a:srgbClr val="136AA5"/>
                </a:gs>
                <a:gs pos="100000">
                  <a:srgbClr val="69B8E9"/>
                </a:gs>
              </a:gsLst>
              <a:lin ang="5400000" scaled="1"/>
            </a:gradFill>
            <a:ln w="3175">
              <a:solidFill>
                <a:srgbClr val="C0C0C0"/>
              </a:solidFill>
              <a:round/>
              <a:headEnd/>
              <a:tailEnd/>
            </a:ln>
          </p:spPr>
          <p:txBody>
            <a:bodyPr wrap="square" anchor="ctr">
              <a:noAutofit/>
            </a:bodyPr>
            <a:lstStyle/>
            <a:p>
              <a:pPr algn="ctr" defTabSz="914400" fontAlgn="ctr">
                <a:spcBef>
                  <a:spcPct val="0"/>
                </a:spcBef>
                <a:spcAft>
                  <a:spcPct val="0"/>
                </a:spcAft>
              </a:pPr>
              <a:endPar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Arc 44"/>
            <p:cNvSpPr>
              <a:spLocks/>
            </p:cNvSpPr>
            <p:nvPr/>
          </p:nvSpPr>
          <p:spPr bwMode="auto">
            <a:xfrm rot="884024">
              <a:off x="5797972" y="3411388"/>
              <a:ext cx="553790" cy="552441"/>
            </a:xfrm>
            <a:custGeom>
              <a:avLst/>
              <a:gdLst>
                <a:gd name="T0" fmla="*/ 9658892 w 20590"/>
                <a:gd name="T1" fmla="*/ 0 h 20754"/>
                <a:gd name="T2" fmla="*/ 33223628 w 20590"/>
                <a:gd name="T3" fmla="*/ 22765598 h 20754"/>
                <a:gd name="T4" fmla="*/ 0 w 20590"/>
                <a:gd name="T5" fmla="*/ 33214558 h 20754"/>
                <a:gd name="T6" fmla="*/ 0 60000 65536"/>
                <a:gd name="T7" fmla="*/ 0 60000 65536"/>
                <a:gd name="T8" fmla="*/ 0 60000 65536"/>
                <a:gd name="T9" fmla="*/ 0 w 20590"/>
                <a:gd name="T10" fmla="*/ 0 h 20754"/>
                <a:gd name="T11" fmla="*/ 20590 w 20590"/>
                <a:gd name="T12" fmla="*/ 20754 h 20754"/>
              </a:gdLst>
              <a:ahLst/>
              <a:cxnLst>
                <a:cxn ang="T6">
                  <a:pos x="T0" y="T1"/>
                </a:cxn>
                <a:cxn ang="T7">
                  <a:pos x="T2" y="T3"/>
                </a:cxn>
                <a:cxn ang="T8">
                  <a:pos x="T4" y="T5"/>
                </a:cxn>
              </a:cxnLst>
              <a:rect l="T9" t="T10" r="T11" b="T12"/>
              <a:pathLst>
                <a:path w="20590" h="20754" fill="none" extrusionOk="0">
                  <a:moveTo>
                    <a:pt x="5985" y="0"/>
                  </a:moveTo>
                  <a:cubicBezTo>
                    <a:pt x="12926" y="2001"/>
                    <a:pt x="18406" y="7339"/>
                    <a:pt x="20589" y="14225"/>
                  </a:cubicBezTo>
                </a:path>
                <a:path w="20590" h="20754" stroke="0" extrusionOk="0">
                  <a:moveTo>
                    <a:pt x="5985" y="0"/>
                  </a:moveTo>
                  <a:cubicBezTo>
                    <a:pt x="12926" y="2001"/>
                    <a:pt x="18406" y="7339"/>
                    <a:pt x="20589" y="14225"/>
                  </a:cubicBezTo>
                  <a:lnTo>
                    <a:pt x="0" y="20754"/>
                  </a:lnTo>
                  <a:close/>
                </a:path>
              </a:pathLst>
            </a:custGeom>
            <a:gradFill rotWithShape="1">
              <a:gsLst>
                <a:gs pos="0">
                  <a:srgbClr val="1C357A"/>
                </a:gs>
                <a:gs pos="100000">
                  <a:srgbClr val="446AD4"/>
                </a:gs>
              </a:gsLst>
              <a:lin ang="5400000" scaled="1"/>
            </a:gradFill>
            <a:ln w="3175">
              <a:solidFill>
                <a:srgbClr val="C0C0C0"/>
              </a:solidFill>
              <a:round/>
              <a:headEnd/>
              <a:tailEnd/>
            </a:ln>
          </p:spPr>
          <p:txBody>
            <a:bodyPr wrap="square" anchor="ctr">
              <a:noAutofit/>
            </a:bodyPr>
            <a:lstStyle/>
            <a:p>
              <a:pPr algn="ctr" defTabSz="914400" fontAlgn="ctr">
                <a:spcBef>
                  <a:spcPct val="0"/>
                </a:spcBef>
                <a:spcAft>
                  <a:spcPct val="0"/>
                </a:spcAft>
              </a:pPr>
              <a:endPar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Arc 45"/>
            <p:cNvSpPr>
              <a:spLocks/>
            </p:cNvSpPr>
            <p:nvPr/>
          </p:nvSpPr>
          <p:spPr bwMode="auto">
            <a:xfrm rot="4500000">
              <a:off x="5807677" y="3799939"/>
              <a:ext cx="551385" cy="560167"/>
            </a:xfrm>
            <a:custGeom>
              <a:avLst/>
              <a:gdLst>
                <a:gd name="T0" fmla="*/ 8947833 w 20718"/>
                <a:gd name="T1" fmla="*/ 0 h 20863"/>
                <a:gd name="T2" fmla="*/ 33145198 w 20718"/>
                <a:gd name="T3" fmla="*/ 23723283 h 20863"/>
                <a:gd name="T4" fmla="*/ 0 w 20718"/>
                <a:gd name="T5" fmla="*/ 33548367 h 20863"/>
                <a:gd name="T6" fmla="*/ 0 60000 65536"/>
                <a:gd name="T7" fmla="*/ 0 60000 65536"/>
                <a:gd name="T8" fmla="*/ 0 60000 65536"/>
                <a:gd name="T9" fmla="*/ 0 w 20718"/>
                <a:gd name="T10" fmla="*/ 0 h 20863"/>
                <a:gd name="T11" fmla="*/ 20718 w 20718"/>
                <a:gd name="T12" fmla="*/ 20863 h 20863"/>
              </a:gdLst>
              <a:ahLst/>
              <a:cxnLst>
                <a:cxn ang="T6">
                  <a:pos x="T0" y="T1"/>
                </a:cxn>
                <a:cxn ang="T7">
                  <a:pos x="T2" y="T3"/>
                </a:cxn>
                <a:cxn ang="T8">
                  <a:pos x="T4" y="T5"/>
                </a:cxn>
              </a:cxnLst>
              <a:rect l="T9" t="T10" r="T11" b="T12"/>
              <a:pathLst>
                <a:path w="20718" h="20863" fill="none" extrusionOk="0">
                  <a:moveTo>
                    <a:pt x="5593" y="-1"/>
                  </a:moveTo>
                  <a:cubicBezTo>
                    <a:pt x="12859" y="1947"/>
                    <a:pt x="18589" y="7536"/>
                    <a:pt x="20717" y="14753"/>
                  </a:cubicBezTo>
                </a:path>
                <a:path w="20718" h="20863" stroke="0" extrusionOk="0">
                  <a:moveTo>
                    <a:pt x="5593" y="-1"/>
                  </a:moveTo>
                  <a:cubicBezTo>
                    <a:pt x="12859" y="1947"/>
                    <a:pt x="18589" y="7536"/>
                    <a:pt x="20717" y="14753"/>
                  </a:cubicBezTo>
                  <a:lnTo>
                    <a:pt x="0" y="20863"/>
                  </a:lnTo>
                  <a:close/>
                </a:path>
              </a:pathLst>
            </a:custGeom>
            <a:gradFill rotWithShape="1">
              <a:gsLst>
                <a:gs pos="0">
                  <a:srgbClr val="2E2E70"/>
                </a:gs>
                <a:gs pos="100000">
                  <a:srgbClr val="336699"/>
                </a:gs>
              </a:gsLst>
              <a:lin ang="5400000" scaled="1"/>
            </a:gradFill>
            <a:ln w="3175">
              <a:solidFill>
                <a:srgbClr val="C0C0C0"/>
              </a:solidFill>
              <a:round/>
              <a:headEnd/>
              <a:tailEnd/>
            </a:ln>
          </p:spPr>
          <p:txBody>
            <a:bodyPr wrap="square" anchor="ctr">
              <a:noAutofit/>
            </a:bodyPr>
            <a:lstStyle/>
            <a:p>
              <a:pPr algn="ctr" defTabSz="914400" fontAlgn="ctr">
                <a:spcBef>
                  <a:spcPct val="0"/>
                </a:spcBef>
                <a:spcAft>
                  <a:spcPct val="0"/>
                </a:spcAft>
              </a:pPr>
              <a:endPar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Arc 46"/>
            <p:cNvSpPr>
              <a:spLocks/>
            </p:cNvSpPr>
            <p:nvPr/>
          </p:nvSpPr>
          <p:spPr bwMode="auto">
            <a:xfrm rot="20724172" flipH="1">
              <a:off x="5120883" y="3415614"/>
              <a:ext cx="553789" cy="549273"/>
            </a:xfrm>
            <a:custGeom>
              <a:avLst/>
              <a:gdLst>
                <a:gd name="T0" fmla="*/ 10212074 w 20600"/>
                <a:gd name="T1" fmla="*/ 0 h 20650"/>
                <a:gd name="T2" fmla="*/ 33207420 w 20600"/>
                <a:gd name="T3" fmla="*/ 22618981 h 20650"/>
                <a:gd name="T4" fmla="*/ 0 w 20600"/>
                <a:gd name="T5" fmla="*/ 33000010 h 20650"/>
                <a:gd name="T6" fmla="*/ 0 60000 65536"/>
                <a:gd name="T7" fmla="*/ 0 60000 65536"/>
                <a:gd name="T8" fmla="*/ 0 60000 65536"/>
                <a:gd name="T9" fmla="*/ 0 w 20600"/>
                <a:gd name="T10" fmla="*/ 0 h 20650"/>
                <a:gd name="T11" fmla="*/ 20600 w 20600"/>
                <a:gd name="T12" fmla="*/ 20650 h 20650"/>
              </a:gdLst>
              <a:ahLst/>
              <a:cxnLst>
                <a:cxn ang="T6">
                  <a:pos x="T0" y="T1"/>
                </a:cxn>
                <a:cxn ang="T7">
                  <a:pos x="T2" y="T3"/>
                </a:cxn>
                <a:cxn ang="T8">
                  <a:pos x="T4" y="T5"/>
                </a:cxn>
              </a:cxnLst>
              <a:rect l="T9" t="T10" r="T11" b="T12"/>
              <a:pathLst>
                <a:path w="20600" h="20650" fill="none" extrusionOk="0">
                  <a:moveTo>
                    <a:pt x="6335" y="-1"/>
                  </a:moveTo>
                  <a:cubicBezTo>
                    <a:pt x="13128" y="2084"/>
                    <a:pt x="18462" y="7376"/>
                    <a:pt x="20600" y="14153"/>
                  </a:cubicBezTo>
                </a:path>
                <a:path w="20600" h="20650" stroke="0" extrusionOk="0">
                  <a:moveTo>
                    <a:pt x="6335" y="-1"/>
                  </a:moveTo>
                  <a:cubicBezTo>
                    <a:pt x="13128" y="2084"/>
                    <a:pt x="18462" y="7376"/>
                    <a:pt x="20600" y="14153"/>
                  </a:cubicBezTo>
                  <a:lnTo>
                    <a:pt x="0" y="20650"/>
                  </a:lnTo>
                  <a:close/>
                </a:path>
              </a:pathLst>
            </a:custGeom>
            <a:gradFill rotWithShape="1">
              <a:gsLst>
                <a:gs pos="0">
                  <a:srgbClr val="163622"/>
                </a:gs>
                <a:gs pos="100000">
                  <a:srgbClr val="3D9983"/>
                </a:gs>
              </a:gsLst>
              <a:lin ang="5400000" scaled="1"/>
            </a:gradFill>
            <a:ln w="3175">
              <a:solidFill>
                <a:srgbClr val="C0C0C0"/>
              </a:solidFill>
              <a:round/>
              <a:headEnd/>
              <a:tailEnd/>
            </a:ln>
          </p:spPr>
          <p:txBody>
            <a:bodyPr wrap="square" anchor="ctr">
              <a:noAutofit/>
            </a:bodyPr>
            <a:lstStyle/>
            <a:p>
              <a:pPr algn="ctr" defTabSz="914400" fontAlgn="ctr">
                <a:spcBef>
                  <a:spcPct val="0"/>
                </a:spcBef>
                <a:spcAft>
                  <a:spcPct val="0"/>
                </a:spcAft>
              </a:pPr>
              <a:endPar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Arc 47"/>
            <p:cNvSpPr>
              <a:spLocks/>
            </p:cNvSpPr>
            <p:nvPr/>
          </p:nvSpPr>
          <p:spPr bwMode="auto">
            <a:xfrm rot="17100000" flipH="1">
              <a:off x="5122078" y="3799945"/>
              <a:ext cx="549273" cy="558041"/>
            </a:xfrm>
            <a:custGeom>
              <a:avLst/>
              <a:gdLst>
                <a:gd name="T0" fmla="*/ 9181383 w 20653"/>
                <a:gd name="T1" fmla="*/ 0 h 20821"/>
                <a:gd name="T2" fmla="*/ 32995216 w 20653"/>
                <a:gd name="T3" fmla="*/ 23226907 h 20821"/>
                <a:gd name="T4" fmla="*/ 0 w 20653"/>
                <a:gd name="T5" fmla="*/ 33361455 h 20821"/>
                <a:gd name="T6" fmla="*/ 0 60000 65536"/>
                <a:gd name="T7" fmla="*/ 0 60000 65536"/>
                <a:gd name="T8" fmla="*/ 0 60000 65536"/>
                <a:gd name="T9" fmla="*/ 0 w 20653"/>
                <a:gd name="T10" fmla="*/ 0 h 20821"/>
                <a:gd name="T11" fmla="*/ 20653 w 20653"/>
                <a:gd name="T12" fmla="*/ 20821 h 20821"/>
              </a:gdLst>
              <a:ahLst/>
              <a:cxnLst>
                <a:cxn ang="T6">
                  <a:pos x="T0" y="T1"/>
                </a:cxn>
                <a:cxn ang="T7">
                  <a:pos x="T2" y="T3"/>
                </a:cxn>
                <a:cxn ang="T8">
                  <a:pos x="T4" y="T5"/>
                </a:cxn>
              </a:cxnLst>
              <a:rect l="T9" t="T10" r="T11" b="T12"/>
              <a:pathLst>
                <a:path w="20653" h="20821" fill="none" extrusionOk="0">
                  <a:moveTo>
                    <a:pt x="5747" y="-1"/>
                  </a:moveTo>
                  <a:cubicBezTo>
                    <a:pt x="12867" y="1965"/>
                    <a:pt x="18490" y="7432"/>
                    <a:pt x="20653" y="14495"/>
                  </a:cubicBezTo>
                </a:path>
                <a:path w="20653" h="20821" stroke="0" extrusionOk="0">
                  <a:moveTo>
                    <a:pt x="5747" y="-1"/>
                  </a:moveTo>
                  <a:cubicBezTo>
                    <a:pt x="12867" y="1965"/>
                    <a:pt x="18490" y="7432"/>
                    <a:pt x="20653" y="14495"/>
                  </a:cubicBezTo>
                  <a:lnTo>
                    <a:pt x="0" y="20821"/>
                  </a:lnTo>
                  <a:close/>
                </a:path>
              </a:pathLst>
            </a:custGeom>
            <a:gradFill rotWithShape="1">
              <a:gsLst>
                <a:gs pos="0">
                  <a:srgbClr val="426D21"/>
                </a:gs>
                <a:gs pos="100000">
                  <a:srgbClr val="90C94B"/>
                </a:gs>
              </a:gsLst>
              <a:lin ang="5400000" scaled="1"/>
            </a:gradFill>
            <a:ln w="3175">
              <a:solidFill>
                <a:srgbClr val="C0C0C0"/>
              </a:solidFill>
              <a:round/>
              <a:headEnd/>
              <a:tailEnd/>
            </a:ln>
          </p:spPr>
          <p:txBody>
            <a:bodyPr wrap="square" anchor="ctr">
              <a:noAutofit/>
            </a:bodyPr>
            <a:lstStyle/>
            <a:p>
              <a:pPr algn="ctr" defTabSz="914400" fontAlgn="ctr">
                <a:spcBef>
                  <a:spcPct val="0"/>
                </a:spcBef>
                <a:spcAft>
                  <a:spcPct val="0"/>
                </a:spcAft>
              </a:pPr>
              <a:endPar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Oval 48"/>
            <p:cNvSpPr>
              <a:spLocks noChangeArrowheads="1"/>
            </p:cNvSpPr>
            <p:nvPr/>
          </p:nvSpPr>
          <p:spPr bwMode="auto">
            <a:xfrm>
              <a:off x="5286700" y="3423007"/>
              <a:ext cx="916250" cy="910525"/>
            </a:xfrm>
            <a:prstGeom prst="ellipse">
              <a:avLst/>
            </a:prstGeom>
            <a:gradFill rotWithShape="1">
              <a:gsLst>
                <a:gs pos="0">
                  <a:srgbClr val="BDE6FF"/>
                </a:gs>
                <a:gs pos="100000">
                  <a:srgbClr val="CCECFF"/>
                </a:gs>
              </a:gsLst>
              <a:lin ang="5400000" scaled="1"/>
            </a:gradFill>
            <a:ln w="9525">
              <a:noFill/>
              <a:round/>
              <a:headEnd/>
              <a:tailEnd/>
            </a:ln>
          </p:spPr>
          <p:txBody>
            <a:bodyPr wrap="square" anchor="ctr">
              <a:noAutofit/>
            </a:bodyPr>
            <a:lstStyle/>
            <a:p>
              <a:pPr algn="ctr" defTabSz="914400" fontAlgn="ctr">
                <a:spcBef>
                  <a:spcPct val="0"/>
                </a:spcBef>
                <a:spcAft>
                  <a:spcPct val="0"/>
                </a:spcAft>
              </a:pPr>
              <a:endPar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Oval 49"/>
            <p:cNvSpPr>
              <a:spLocks noChangeArrowheads="1"/>
            </p:cNvSpPr>
            <p:nvPr/>
          </p:nvSpPr>
          <p:spPr bwMode="auto">
            <a:xfrm>
              <a:off x="5334532" y="3478991"/>
              <a:ext cx="819523" cy="812289"/>
            </a:xfrm>
            <a:prstGeom prst="ellipse">
              <a:avLst/>
            </a:prstGeom>
            <a:gradFill rotWithShape="0">
              <a:gsLst>
                <a:gs pos="0">
                  <a:srgbClr val="A1BAD3">
                    <a:alpha val="64998"/>
                  </a:srgbClr>
                </a:gs>
                <a:gs pos="100000">
                  <a:srgbClr val="E4EBF2">
                    <a:alpha val="62999"/>
                  </a:srgbClr>
                </a:gs>
              </a:gsLst>
              <a:lin ang="5400000" scaled="1"/>
            </a:gradFill>
            <a:ln w="9525">
              <a:noFill/>
              <a:round/>
              <a:headEnd/>
              <a:tailEnd/>
            </a:ln>
          </p:spPr>
          <p:txBody>
            <a:bodyPr wrap="square" anchor="ctr">
              <a:noAutofit/>
            </a:bodyPr>
            <a:lstStyle/>
            <a:p>
              <a:pPr algn="ctr" defTabSz="914400" fontAlgn="ctr" latinLnBrk="1">
                <a:spcBef>
                  <a:spcPct val="0"/>
                </a:spcBef>
                <a:spcAft>
                  <a:spcPct val="0"/>
                </a:spcAft>
              </a:pPr>
              <a:endParaRPr kumimoji="1" lang="en-US" altLang="zh-CN" sz="1600" dirty="0">
                <a:solidFill>
                  <a:srgbClr val="000000"/>
                </a:solidFill>
                <a:latin typeface="Huawei Sans" panose="020C0503030203020204" pitchFamily="34" charset="0"/>
                <a:ea typeface="方正兰亭黑简体" panose="02000000000000000000" pitchFamily="2" charset="-122"/>
                <a:cs typeface="HY견고딕"/>
                <a:sym typeface="Huawei Sans" panose="020C0503030203020204" pitchFamily="34" charset="0"/>
              </a:endParaRPr>
            </a:p>
          </p:txBody>
        </p:sp>
        <p:sp>
          <p:nvSpPr>
            <p:cNvPr id="24" name="AutoShape 52"/>
            <p:cNvSpPr>
              <a:spLocks noChangeAspect="1" noChangeArrowheads="1"/>
            </p:cNvSpPr>
            <p:nvPr/>
          </p:nvSpPr>
          <p:spPr bwMode="auto">
            <a:xfrm>
              <a:off x="5335595" y="3480047"/>
              <a:ext cx="817397" cy="812290"/>
            </a:xfrm>
            <a:custGeom>
              <a:avLst/>
              <a:gdLst>
                <a:gd name="T0" fmla="*/ 34498199 w 21600"/>
                <a:gd name="T1" fmla="*/ 0 h 21600"/>
                <a:gd name="T2" fmla="*/ 10103482 w 21600"/>
                <a:gd name="T3" fmla="*/ 10103490 h 21600"/>
                <a:gd name="T4" fmla="*/ 0 w 21600"/>
                <a:gd name="T5" fmla="*/ 34498227 h 21600"/>
                <a:gd name="T6" fmla="*/ 10103482 w 21600"/>
                <a:gd name="T7" fmla="*/ 58892954 h 21600"/>
                <a:gd name="T8" fmla="*/ 34498199 w 21600"/>
                <a:gd name="T9" fmla="*/ 68996454 h 21600"/>
                <a:gd name="T10" fmla="*/ 58892849 w 21600"/>
                <a:gd name="T11" fmla="*/ 58892954 h 21600"/>
                <a:gd name="T12" fmla="*/ 68996341 w 21600"/>
                <a:gd name="T13" fmla="*/ 34498227 h 21600"/>
                <a:gd name="T14" fmla="*/ 58892849 w 21600"/>
                <a:gd name="T15" fmla="*/ 1010349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51" y="10800"/>
                  </a:moveTo>
                  <a:cubicBezTo>
                    <a:pt x="451" y="16516"/>
                    <a:pt x="5084" y="21149"/>
                    <a:pt x="10800" y="21149"/>
                  </a:cubicBezTo>
                  <a:cubicBezTo>
                    <a:pt x="16516" y="21149"/>
                    <a:pt x="21149" y="16516"/>
                    <a:pt x="21149" y="10800"/>
                  </a:cubicBezTo>
                  <a:cubicBezTo>
                    <a:pt x="21149" y="5084"/>
                    <a:pt x="16516" y="451"/>
                    <a:pt x="10800" y="451"/>
                  </a:cubicBezTo>
                  <a:cubicBezTo>
                    <a:pt x="5084" y="451"/>
                    <a:pt x="451" y="5084"/>
                    <a:pt x="451" y="10800"/>
                  </a:cubicBezTo>
                  <a:close/>
                </a:path>
              </a:pathLst>
            </a:custGeom>
            <a:gradFill rotWithShape="1">
              <a:gsLst>
                <a:gs pos="0">
                  <a:srgbClr val="CCECFF">
                    <a:alpha val="0"/>
                  </a:srgbClr>
                </a:gs>
                <a:gs pos="100000">
                  <a:srgbClr val="068ECC"/>
                </a:gs>
              </a:gsLst>
              <a:lin ang="5400000" scaled="1"/>
            </a:gradFill>
            <a:ln w="9525">
              <a:noFill/>
              <a:round/>
              <a:headEnd/>
              <a:tailEnd/>
            </a:ln>
          </p:spPr>
          <p:txBody>
            <a:bodyPr wrap="square" anchor="ctr">
              <a:noAutofit/>
            </a:bodyPr>
            <a:lstStyle/>
            <a:p>
              <a:pPr algn="ctr" defTabSz="914400" fontAlgn="ctr">
                <a:spcBef>
                  <a:spcPct val="0"/>
                </a:spcBef>
                <a:spcAft>
                  <a:spcPct val="0"/>
                </a:spcAft>
              </a:pPr>
              <a:endPar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25" name="Picture 105" descr="02章_05-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66588" y="4077909"/>
              <a:ext cx="126490" cy="121474"/>
            </a:xfrm>
            <a:prstGeom prst="rect">
              <a:avLst/>
            </a:prstGeom>
            <a:noFill/>
            <a:ln w="9525">
              <a:noFill/>
              <a:miter lim="800000"/>
              <a:headEnd/>
              <a:tailEnd/>
            </a:ln>
          </p:spPr>
        </p:pic>
        <p:pic>
          <p:nvPicPr>
            <p:cNvPr id="26" name="Picture 106" descr="02章_05-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4659" y="3503286"/>
              <a:ext cx="126489" cy="121474"/>
            </a:xfrm>
            <a:prstGeom prst="rect">
              <a:avLst/>
            </a:prstGeom>
            <a:noFill/>
            <a:ln w="9525">
              <a:noFill/>
              <a:miter lim="800000"/>
              <a:headEnd/>
              <a:tailEnd/>
            </a:ln>
          </p:spPr>
        </p:pic>
        <p:pic>
          <p:nvPicPr>
            <p:cNvPr id="27" name="Picture 107" descr="02章_05-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1049" y="3263507"/>
              <a:ext cx="126490" cy="121473"/>
            </a:xfrm>
            <a:prstGeom prst="rect">
              <a:avLst/>
            </a:prstGeom>
            <a:noFill/>
            <a:ln w="9525">
              <a:noFill/>
              <a:miter lim="800000"/>
              <a:headEnd/>
              <a:tailEnd/>
            </a:ln>
          </p:spPr>
        </p:pic>
        <p:pic>
          <p:nvPicPr>
            <p:cNvPr id="28" name="Picture 108" descr="02章_05-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8503" y="3550819"/>
              <a:ext cx="126490" cy="121473"/>
            </a:xfrm>
            <a:prstGeom prst="rect">
              <a:avLst/>
            </a:prstGeom>
            <a:noFill/>
            <a:ln w="9525">
              <a:noFill/>
              <a:miter lim="800000"/>
              <a:headEnd/>
              <a:tailEnd/>
            </a:ln>
          </p:spPr>
        </p:pic>
        <p:pic>
          <p:nvPicPr>
            <p:cNvPr id="29" name="Picture 109" descr="02章_05-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8503" y="4077909"/>
              <a:ext cx="126490" cy="121474"/>
            </a:xfrm>
            <a:prstGeom prst="rect">
              <a:avLst/>
            </a:prstGeom>
            <a:noFill/>
            <a:ln w="9525">
              <a:noFill/>
              <a:miter lim="800000"/>
              <a:headEnd/>
              <a:tailEnd/>
            </a:ln>
          </p:spPr>
        </p:pic>
        <p:sp>
          <p:nvSpPr>
            <p:cNvPr id="30" name="AutoShape 120"/>
            <p:cNvSpPr>
              <a:spLocks noChangeArrowheads="1"/>
            </p:cNvSpPr>
            <p:nvPr/>
          </p:nvSpPr>
          <p:spPr bwMode="auto">
            <a:xfrm>
              <a:off x="5541805" y="3048024"/>
              <a:ext cx="404978" cy="203864"/>
            </a:xfrm>
            <a:prstGeom prst="roundRect">
              <a:avLst>
                <a:gd name="adj" fmla="val 50000"/>
              </a:avLst>
            </a:prstGeom>
            <a:noFill/>
            <a:ln w="12700">
              <a:noFill/>
              <a:round/>
              <a:headEnd/>
              <a:tailEnd/>
            </a:ln>
          </p:spPr>
          <p:txBody>
            <a:bodyPr wrap="square" anchor="ctr">
              <a:noAutofit/>
            </a:bodyPr>
            <a:lstStyle/>
            <a:p>
              <a:pPr algn="ctr" defTabSz="914400" fontAlgn="ctr">
                <a:spcBef>
                  <a:spcPct val="0"/>
                </a:spcBef>
                <a:spcAft>
                  <a:spcPct val="0"/>
                </a:spcAft>
              </a:pPr>
              <a:r>
                <a:rPr lang="en-US" sz="2400" b="1" dirty="0" smtClean="0">
                  <a:solidFill>
                    <a:srgbClr val="FFFFFF"/>
                  </a:solidFill>
                  <a:latin typeface="Huawei Sans" panose="020C0503030203020204" pitchFamily="34" charset="0"/>
                </a:rPr>
                <a:t>3</a:t>
              </a:r>
              <a:endParaRPr lang="en-US" sz="2400" b="1" dirty="0">
                <a:solidFill>
                  <a:srgbClr val="FFFFFF"/>
                </a:solidFill>
                <a:latin typeface="Huawei Sans" panose="020C0503030203020204" pitchFamily="34" charset="0"/>
              </a:endParaRPr>
            </a:p>
          </p:txBody>
        </p:sp>
        <p:sp>
          <p:nvSpPr>
            <p:cNvPr id="31" name="AutoShape 121"/>
            <p:cNvSpPr>
              <a:spLocks noChangeArrowheads="1"/>
            </p:cNvSpPr>
            <p:nvPr/>
          </p:nvSpPr>
          <p:spPr bwMode="auto">
            <a:xfrm>
              <a:off x="4900855" y="4102204"/>
              <a:ext cx="404979" cy="204921"/>
            </a:xfrm>
            <a:prstGeom prst="roundRect">
              <a:avLst>
                <a:gd name="adj" fmla="val 50000"/>
              </a:avLst>
            </a:prstGeom>
            <a:noFill/>
            <a:ln w="12700">
              <a:noFill/>
              <a:round/>
              <a:headEnd/>
              <a:tailEnd/>
            </a:ln>
          </p:spPr>
          <p:txBody>
            <a:bodyPr wrap="square" anchor="ctr">
              <a:noAutofit/>
            </a:bodyPr>
            <a:lstStyle/>
            <a:p>
              <a:pPr algn="ctr" defTabSz="914400" fontAlgn="ctr">
                <a:spcBef>
                  <a:spcPct val="0"/>
                </a:spcBef>
                <a:spcAft>
                  <a:spcPct val="0"/>
                </a:spcAft>
              </a:pPr>
              <a:r>
                <a:rPr lang="en-US" sz="2400" b="1" dirty="0" smtClean="0">
                  <a:solidFill>
                    <a:srgbClr val="FFFFFF"/>
                  </a:solidFill>
                  <a:latin typeface="Huawei Sans" panose="020C0503030203020204" pitchFamily="34" charset="0"/>
                </a:rPr>
                <a:t>1</a:t>
              </a:r>
              <a:endParaRPr lang="en-US" sz="2400" b="1" dirty="0">
                <a:solidFill>
                  <a:srgbClr val="FFFFFF"/>
                </a:solidFill>
                <a:latin typeface="Huawei Sans" panose="020C0503030203020204" pitchFamily="34" charset="0"/>
              </a:endParaRPr>
            </a:p>
          </p:txBody>
        </p:sp>
        <p:sp>
          <p:nvSpPr>
            <p:cNvPr id="32" name="AutoShape 122"/>
            <p:cNvSpPr>
              <a:spLocks noChangeArrowheads="1"/>
            </p:cNvSpPr>
            <p:nvPr/>
          </p:nvSpPr>
          <p:spPr bwMode="auto">
            <a:xfrm>
              <a:off x="6202951" y="4102204"/>
              <a:ext cx="404978" cy="203864"/>
            </a:xfrm>
            <a:prstGeom prst="roundRect">
              <a:avLst>
                <a:gd name="adj" fmla="val 50000"/>
              </a:avLst>
            </a:prstGeom>
            <a:noFill/>
            <a:ln w="12700">
              <a:noFill/>
              <a:round/>
              <a:headEnd/>
              <a:tailEnd/>
            </a:ln>
          </p:spPr>
          <p:txBody>
            <a:bodyPr wrap="square" anchor="ctr">
              <a:noAutofit/>
            </a:bodyPr>
            <a:lstStyle/>
            <a:p>
              <a:pPr algn="ctr" defTabSz="914400" fontAlgn="ctr">
                <a:spcBef>
                  <a:spcPct val="0"/>
                </a:spcBef>
                <a:spcAft>
                  <a:spcPct val="0"/>
                </a:spcAft>
              </a:pPr>
              <a:r>
                <a:rPr lang="en-US" sz="2400" b="1" dirty="0" smtClean="0">
                  <a:solidFill>
                    <a:srgbClr val="FFFFFF"/>
                  </a:solidFill>
                  <a:latin typeface="Huawei Sans" panose="020C0503030203020204" pitchFamily="34" charset="0"/>
                </a:rPr>
                <a:t>5</a:t>
              </a:r>
              <a:endParaRPr lang="en-US" sz="2400" b="1" dirty="0">
                <a:solidFill>
                  <a:srgbClr val="FFFFFF"/>
                </a:solidFill>
                <a:latin typeface="Huawei Sans" panose="020C0503030203020204" pitchFamily="34" charset="0"/>
              </a:endParaRPr>
            </a:p>
          </p:txBody>
        </p:sp>
        <p:sp>
          <p:nvSpPr>
            <p:cNvPr id="33" name="AutoShape 123"/>
            <p:cNvSpPr>
              <a:spLocks noChangeArrowheads="1"/>
            </p:cNvSpPr>
            <p:nvPr/>
          </p:nvSpPr>
          <p:spPr bwMode="auto">
            <a:xfrm>
              <a:off x="6202951" y="3478991"/>
              <a:ext cx="404978" cy="203864"/>
            </a:xfrm>
            <a:prstGeom prst="roundRect">
              <a:avLst>
                <a:gd name="adj" fmla="val 50000"/>
              </a:avLst>
            </a:prstGeom>
            <a:noFill/>
            <a:ln w="12700">
              <a:noFill/>
              <a:round/>
              <a:headEnd/>
              <a:tailEnd/>
            </a:ln>
          </p:spPr>
          <p:txBody>
            <a:bodyPr wrap="square" anchor="ctr">
              <a:noAutofit/>
            </a:bodyPr>
            <a:lstStyle/>
            <a:p>
              <a:pPr algn="ctr" defTabSz="914400" fontAlgn="ctr">
                <a:spcBef>
                  <a:spcPct val="0"/>
                </a:spcBef>
                <a:spcAft>
                  <a:spcPct val="0"/>
                </a:spcAft>
              </a:pPr>
              <a:r>
                <a:rPr lang="en-US" sz="2400" b="1" dirty="0" smtClean="0">
                  <a:solidFill>
                    <a:srgbClr val="FFFFFF"/>
                  </a:solidFill>
                  <a:latin typeface="Huawei Sans" panose="020C0503030203020204" pitchFamily="34" charset="0"/>
                </a:rPr>
                <a:t>4</a:t>
              </a:r>
              <a:endParaRPr lang="en-US" sz="2400" b="1" dirty="0">
                <a:solidFill>
                  <a:srgbClr val="FFFFFF"/>
                </a:solidFill>
                <a:latin typeface="Huawei Sans" panose="020C0503030203020204" pitchFamily="34" charset="0"/>
              </a:endParaRPr>
            </a:p>
          </p:txBody>
        </p:sp>
        <p:sp>
          <p:nvSpPr>
            <p:cNvPr id="34" name="AutoShape 124"/>
            <p:cNvSpPr>
              <a:spLocks noChangeArrowheads="1"/>
            </p:cNvSpPr>
            <p:nvPr/>
          </p:nvSpPr>
          <p:spPr bwMode="auto">
            <a:xfrm>
              <a:off x="4881722" y="3478991"/>
              <a:ext cx="404979" cy="203864"/>
            </a:xfrm>
            <a:prstGeom prst="roundRect">
              <a:avLst>
                <a:gd name="adj" fmla="val 50000"/>
              </a:avLst>
            </a:prstGeom>
            <a:noFill/>
            <a:ln w="12700">
              <a:noFill/>
              <a:round/>
              <a:headEnd/>
              <a:tailEnd/>
            </a:ln>
          </p:spPr>
          <p:txBody>
            <a:bodyPr wrap="square" anchor="ctr">
              <a:noAutofit/>
            </a:bodyPr>
            <a:lstStyle/>
            <a:p>
              <a:pPr algn="ctr" defTabSz="914400" fontAlgn="ctr">
                <a:spcBef>
                  <a:spcPct val="0"/>
                </a:spcBef>
                <a:spcAft>
                  <a:spcPct val="0"/>
                </a:spcAft>
              </a:pPr>
              <a:r>
                <a:rPr lang="en-US" sz="2400" b="1" dirty="0" smtClean="0">
                  <a:solidFill>
                    <a:srgbClr val="FFFFFF"/>
                  </a:solidFill>
                  <a:latin typeface="Huawei Sans" panose="020C0503030203020204" pitchFamily="34" charset="0"/>
                </a:rPr>
                <a:t>2</a:t>
              </a:r>
              <a:endParaRPr lang="en-US" sz="2400" b="1" dirty="0">
                <a:solidFill>
                  <a:srgbClr val="FFFFFF"/>
                </a:solidFill>
                <a:latin typeface="Huawei Sans" panose="020C0503030203020204" pitchFamily="34" charset="0"/>
              </a:endParaRPr>
            </a:p>
          </p:txBody>
        </p:sp>
        <p:sp>
          <p:nvSpPr>
            <p:cNvPr id="35" name="Rectangle 19"/>
            <p:cNvSpPr>
              <a:spLocks noChangeArrowheads="1"/>
            </p:cNvSpPr>
            <p:nvPr/>
          </p:nvSpPr>
          <p:spPr bwMode="gray">
            <a:xfrm>
              <a:off x="2704289" y="3048024"/>
              <a:ext cx="1949871" cy="523220"/>
            </a:xfrm>
            <a:prstGeom prst="rect">
              <a:avLst/>
            </a:prstGeom>
            <a:noFill/>
            <a:ln w="28575" algn="ctr">
              <a:solidFill>
                <a:srgbClr val="8AB9B9">
                  <a:lumMod val="75000"/>
                </a:srgbClr>
              </a:solidFill>
              <a:miter lim="800000"/>
              <a:headEnd/>
              <a:tailEnd/>
            </a:ln>
          </p:spPr>
          <p:txBody>
            <a:bodyPr wrap="square">
              <a:noAutofit/>
            </a:bodyPr>
            <a:lstStyle/>
            <a:p>
              <a:pPr algn="ctr" fontAlgn="ctr"/>
              <a:r>
                <a:rPr lang="en-US" sz="1400" dirty="0" smtClean="0">
                  <a:latin typeface="Huawei Sans" panose="020C0503030203020204" pitchFamily="34" charset="0"/>
                </a:rPr>
                <a:t>Managing a storage system license</a:t>
              </a:r>
              <a:endParaRPr lang="en-US" sz="1400" dirty="0">
                <a:latin typeface="Huawei Sans" panose="020C0503030203020204" pitchFamily="34" charset="0"/>
              </a:endParaRPr>
            </a:p>
          </p:txBody>
        </p:sp>
        <p:sp>
          <p:nvSpPr>
            <p:cNvPr id="36" name="Rectangle 19"/>
            <p:cNvSpPr>
              <a:spLocks noChangeArrowheads="1"/>
            </p:cNvSpPr>
            <p:nvPr/>
          </p:nvSpPr>
          <p:spPr bwMode="gray">
            <a:xfrm>
              <a:off x="4675038" y="2064018"/>
              <a:ext cx="2023578" cy="523220"/>
            </a:xfrm>
            <a:prstGeom prst="rect">
              <a:avLst/>
            </a:prstGeom>
            <a:noFill/>
            <a:ln w="28575" algn="ctr">
              <a:solidFill>
                <a:srgbClr val="8AB9B9">
                  <a:lumMod val="75000"/>
                </a:srgbClr>
              </a:solidFill>
              <a:miter lim="800000"/>
              <a:headEnd/>
              <a:tailEnd/>
            </a:ln>
          </p:spPr>
          <p:txBody>
            <a:bodyPr wrap="square">
              <a:noAutofit/>
            </a:bodyPr>
            <a:lstStyle/>
            <a:p>
              <a:pPr algn="ctr" fontAlgn="ctr"/>
              <a:r>
                <a:rPr lang="en-US" sz="1400" dirty="0" smtClean="0">
                  <a:latin typeface="Huawei Sans" panose="020C0503030203020204" pitchFamily="34" charset="0"/>
                </a:rPr>
                <a:t>Version information and ESN</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7" name="直接连接符 36"/>
            <p:cNvCxnSpPr>
              <a:endCxn id="9" idx="4"/>
            </p:cNvCxnSpPr>
            <p:nvPr/>
          </p:nvCxnSpPr>
          <p:spPr bwMode="auto">
            <a:xfrm flipH="1" flipV="1">
              <a:off x="4711475" y="2198503"/>
              <a:ext cx="453677" cy="847263"/>
            </a:xfrm>
            <a:prstGeom prst="line">
              <a:avLst/>
            </a:prstGeom>
            <a:solidFill>
              <a:srgbClr val="CCFF99"/>
            </a:solidFill>
            <a:ln w="6350" cap="flat" cmpd="sng" algn="ctr">
              <a:solidFill>
                <a:srgbClr val="8AB9B9">
                  <a:lumMod val="60000"/>
                  <a:lumOff val="40000"/>
                </a:srgbClr>
              </a:solidFill>
              <a:prstDash val="lgDash"/>
              <a:round/>
              <a:headEnd type="none" w="med" len="med"/>
              <a:tailEnd type="none" w="med" len="med"/>
            </a:ln>
            <a:effectLst/>
          </p:spPr>
        </p:cxnSp>
        <p:cxnSp>
          <p:nvCxnSpPr>
            <p:cNvPr id="38" name="直接连接符 37"/>
            <p:cNvCxnSpPr/>
            <p:nvPr/>
          </p:nvCxnSpPr>
          <p:spPr bwMode="auto">
            <a:xfrm flipV="1">
              <a:off x="6239441" y="2183568"/>
              <a:ext cx="497519" cy="837283"/>
            </a:xfrm>
            <a:prstGeom prst="line">
              <a:avLst/>
            </a:prstGeom>
            <a:solidFill>
              <a:srgbClr val="CCFF99"/>
            </a:solidFill>
            <a:ln w="6350" cap="flat" cmpd="sng" algn="ctr">
              <a:solidFill>
                <a:srgbClr val="8AB9B9">
                  <a:lumMod val="60000"/>
                  <a:lumOff val="40000"/>
                </a:srgbClr>
              </a:solidFill>
              <a:prstDash val="lgDash"/>
              <a:round/>
              <a:headEnd type="none" w="med" len="med"/>
              <a:tailEnd type="none" w="med" len="med"/>
            </a:ln>
            <a:effectLst/>
          </p:spPr>
        </p:cxnSp>
        <p:sp>
          <p:nvSpPr>
            <p:cNvPr id="39" name="Rectangle 19"/>
            <p:cNvSpPr>
              <a:spLocks noChangeArrowheads="1"/>
            </p:cNvSpPr>
            <p:nvPr/>
          </p:nvSpPr>
          <p:spPr bwMode="gray">
            <a:xfrm>
              <a:off x="6796354" y="3048024"/>
              <a:ext cx="1861263" cy="523220"/>
            </a:xfrm>
            <a:prstGeom prst="rect">
              <a:avLst/>
            </a:prstGeom>
            <a:noFill/>
            <a:ln w="28575" algn="ctr">
              <a:solidFill>
                <a:srgbClr val="8AB9B9">
                  <a:lumMod val="75000"/>
                </a:srgbClr>
              </a:solidFill>
              <a:miter lim="800000"/>
              <a:headEnd/>
              <a:tailEnd/>
            </a:ln>
          </p:spPr>
          <p:txBody>
            <a:bodyPr wrap="square">
              <a:noAutofit/>
            </a:bodyPr>
            <a:lstStyle/>
            <a:p>
              <a:pPr algn="ctr" fontAlgn="ctr"/>
              <a:r>
                <a:rPr lang="en-US" sz="1400" dirty="0" smtClean="0">
                  <a:latin typeface="Huawei Sans" panose="020C0503030203020204" pitchFamily="34" charset="0"/>
                </a:rPr>
                <a:t>Managing alarms and events</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Rectangle 19"/>
            <p:cNvSpPr>
              <a:spLocks noChangeArrowheads="1"/>
            </p:cNvSpPr>
            <p:nvPr/>
          </p:nvSpPr>
          <p:spPr bwMode="gray">
            <a:xfrm>
              <a:off x="4675038" y="5230456"/>
              <a:ext cx="2021102" cy="523220"/>
            </a:xfrm>
            <a:prstGeom prst="rect">
              <a:avLst/>
            </a:prstGeom>
            <a:noFill/>
            <a:ln w="28575" algn="ctr">
              <a:solidFill>
                <a:srgbClr val="8AB9B9">
                  <a:lumMod val="75000"/>
                </a:srgbClr>
              </a:solidFill>
              <a:miter lim="800000"/>
              <a:headEnd/>
              <a:tailEnd/>
            </a:ln>
          </p:spPr>
          <p:txBody>
            <a:bodyPr wrap="square">
              <a:noAutofit/>
            </a:bodyPr>
            <a:lstStyle/>
            <a:p>
              <a:pPr algn="ctr" fontAlgn="ctr"/>
              <a:r>
                <a:rPr lang="en-US" sz="1400" dirty="0" smtClean="0">
                  <a:latin typeface="Huawei Sans" panose="020C0503030203020204" pitchFamily="34" charset="0"/>
                </a:rPr>
                <a:t>Configuring basic storage services</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1" name="直接连接符 40"/>
            <p:cNvCxnSpPr>
              <a:endCxn id="11" idx="2"/>
            </p:cNvCxnSpPr>
            <p:nvPr/>
          </p:nvCxnSpPr>
          <p:spPr bwMode="auto">
            <a:xfrm flipH="1">
              <a:off x="3621089" y="3885136"/>
              <a:ext cx="1084028" cy="40993"/>
            </a:xfrm>
            <a:prstGeom prst="line">
              <a:avLst/>
            </a:prstGeom>
            <a:solidFill>
              <a:srgbClr val="CCFF99"/>
            </a:solidFill>
            <a:ln w="6350" cap="flat" cmpd="sng" algn="ctr">
              <a:solidFill>
                <a:srgbClr val="8AB9B9">
                  <a:lumMod val="60000"/>
                  <a:lumOff val="40000"/>
                </a:srgbClr>
              </a:solidFill>
              <a:prstDash val="lgDash"/>
              <a:round/>
              <a:headEnd type="none" w="med" len="med"/>
              <a:tailEnd type="none" w="med" len="med"/>
            </a:ln>
            <a:effectLst/>
          </p:spPr>
        </p:cxnSp>
        <p:cxnSp>
          <p:nvCxnSpPr>
            <p:cNvPr id="42" name="直接连接符 41"/>
            <p:cNvCxnSpPr/>
            <p:nvPr/>
          </p:nvCxnSpPr>
          <p:spPr bwMode="auto">
            <a:xfrm flipH="1">
              <a:off x="6746104" y="3853991"/>
              <a:ext cx="1214222" cy="24330"/>
            </a:xfrm>
            <a:prstGeom prst="line">
              <a:avLst/>
            </a:prstGeom>
            <a:solidFill>
              <a:srgbClr val="CCFF99"/>
            </a:solidFill>
            <a:ln w="6350" cap="flat" cmpd="sng" algn="ctr">
              <a:solidFill>
                <a:srgbClr val="8AB9B9">
                  <a:lumMod val="60000"/>
                  <a:lumOff val="40000"/>
                </a:srgbClr>
              </a:solidFill>
              <a:prstDash val="lgDash"/>
              <a:round/>
              <a:headEnd type="none" w="med" len="med"/>
              <a:tailEnd type="none" w="med" len="med"/>
            </a:ln>
            <a:effectLst/>
          </p:spPr>
        </p:cxnSp>
        <p:cxnSp>
          <p:nvCxnSpPr>
            <p:cNvPr id="43" name="直接连接符 42"/>
            <p:cNvCxnSpPr>
              <a:stCxn id="10" idx="4"/>
            </p:cNvCxnSpPr>
            <p:nvPr/>
          </p:nvCxnSpPr>
          <p:spPr bwMode="auto">
            <a:xfrm flipH="1" flipV="1">
              <a:off x="6230166" y="4724894"/>
              <a:ext cx="614748" cy="946629"/>
            </a:xfrm>
            <a:prstGeom prst="line">
              <a:avLst/>
            </a:prstGeom>
            <a:solidFill>
              <a:srgbClr val="CCFF99"/>
            </a:solidFill>
            <a:ln w="6350" cap="flat" cmpd="sng" algn="ctr">
              <a:solidFill>
                <a:srgbClr val="8AB9B9">
                  <a:lumMod val="60000"/>
                  <a:lumOff val="40000"/>
                </a:srgbClr>
              </a:solidFill>
              <a:prstDash val="lgDash"/>
              <a:round/>
              <a:headEnd type="none" w="med" len="med"/>
              <a:tailEnd type="none" w="med" len="med"/>
            </a:ln>
            <a:effectLst/>
          </p:spPr>
        </p:cxnSp>
        <p:cxnSp>
          <p:nvCxnSpPr>
            <p:cNvPr id="44" name="直接连接符 43"/>
            <p:cNvCxnSpPr/>
            <p:nvPr/>
          </p:nvCxnSpPr>
          <p:spPr bwMode="auto">
            <a:xfrm flipV="1">
              <a:off x="4665747" y="4740624"/>
              <a:ext cx="523616" cy="785470"/>
            </a:xfrm>
            <a:prstGeom prst="line">
              <a:avLst/>
            </a:prstGeom>
            <a:solidFill>
              <a:srgbClr val="CCFF99"/>
            </a:solidFill>
            <a:ln w="6350" cap="flat" cmpd="sng" algn="ctr">
              <a:solidFill>
                <a:srgbClr val="8AB9B9">
                  <a:lumMod val="60000"/>
                  <a:lumOff val="40000"/>
                </a:srgbClr>
              </a:solidFill>
              <a:prstDash val="lgDash"/>
              <a:round/>
              <a:headEnd type="none" w="med" len="med"/>
              <a:tailEnd type="none" w="med" len="med"/>
            </a:ln>
            <a:effectLst/>
          </p:spPr>
        </p:cxnSp>
        <p:pic>
          <p:nvPicPr>
            <p:cNvPr id="45" name="Picture 107" descr="02章_05-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553627">
              <a:off x="5696781" y="4409014"/>
              <a:ext cx="126490" cy="121473"/>
            </a:xfrm>
            <a:prstGeom prst="rect">
              <a:avLst/>
            </a:prstGeom>
            <a:noFill/>
            <a:ln w="9525">
              <a:noFill/>
              <a:miter lim="800000"/>
              <a:headEnd/>
              <a:tailEnd/>
            </a:ln>
          </p:spPr>
        </p:pic>
        <p:sp>
          <p:nvSpPr>
            <p:cNvPr id="46" name="AutoShape 120"/>
            <p:cNvSpPr>
              <a:spLocks noChangeArrowheads="1"/>
            </p:cNvSpPr>
            <p:nvPr/>
          </p:nvSpPr>
          <p:spPr bwMode="auto">
            <a:xfrm rot="21553627">
              <a:off x="5546738" y="4580811"/>
              <a:ext cx="404978" cy="203864"/>
            </a:xfrm>
            <a:prstGeom prst="roundRect">
              <a:avLst>
                <a:gd name="adj" fmla="val 50000"/>
              </a:avLst>
            </a:prstGeom>
            <a:noFill/>
            <a:ln w="12700">
              <a:noFill/>
              <a:round/>
              <a:headEnd/>
              <a:tailEnd/>
            </a:ln>
          </p:spPr>
          <p:txBody>
            <a:bodyPr wrap="square" anchor="ctr">
              <a:noAutofit/>
            </a:bodyPr>
            <a:lstStyle/>
            <a:p>
              <a:pPr algn="ctr" defTabSz="914400" fontAlgn="ctr">
                <a:spcBef>
                  <a:spcPct val="0"/>
                </a:spcBef>
                <a:spcAft>
                  <a:spcPct val="0"/>
                </a:spcAft>
              </a:pPr>
              <a:r>
                <a:rPr lang="en-US" sz="2400" b="1" dirty="0" smtClean="0">
                  <a:solidFill>
                    <a:schemeClr val="bg1"/>
                  </a:solidFill>
                  <a:latin typeface="Huawei Sans" panose="020C0503030203020204" pitchFamily="34" charset="0"/>
                </a:rPr>
                <a:t>6</a:t>
              </a:r>
              <a:endParaRPr lang="en-US" altLang="ko-KR" sz="2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Rectangle 19"/>
            <p:cNvSpPr>
              <a:spLocks noChangeArrowheads="1"/>
            </p:cNvSpPr>
            <p:nvPr/>
          </p:nvSpPr>
          <p:spPr bwMode="gray">
            <a:xfrm>
              <a:off x="2701042" y="4406367"/>
              <a:ext cx="1989337" cy="738664"/>
            </a:xfrm>
            <a:prstGeom prst="rect">
              <a:avLst/>
            </a:prstGeom>
            <a:noFill/>
            <a:ln w="28575" algn="ctr">
              <a:solidFill>
                <a:srgbClr val="8AB9B9">
                  <a:lumMod val="75000"/>
                </a:srgbClr>
              </a:solidFill>
              <a:miter lim="800000"/>
              <a:headEnd/>
              <a:tailEnd/>
            </a:ln>
          </p:spPr>
          <p:txBody>
            <a:bodyPr wrap="square">
              <a:noAutofit/>
            </a:bodyPr>
            <a:lstStyle/>
            <a:p>
              <a:pPr lvl="0" algn="ctr" defTabSz="914400" eaLnBrk="0" fontAlgn="ctr" hangingPunct="0">
                <a:spcBef>
                  <a:spcPct val="0"/>
                </a:spcBef>
                <a:spcAft>
                  <a:spcPct val="0"/>
                </a:spcAft>
                <a:buClr>
                  <a:srgbClr val="FF3300"/>
                </a:buClr>
                <a:buSzPct val="115000"/>
              </a:pPr>
              <a:r>
                <a:rPr lang="en-US" sz="1400" dirty="0" smtClean="0">
                  <a:latin typeface="Huawei Sans" panose="020C0503030203020204" pitchFamily="34" charset="0"/>
                </a:rPr>
                <a:t>Managing basic information about a storage system</a:t>
              </a:r>
              <a:endParaRPr kumimoji="0" lang="en-US" altLang="zh-CN" sz="1400" b="1" i="0" u="none" strike="noStrike" kern="0" cap="none" spc="0" normalizeH="0" noProof="0" dirty="0" smtClean="0">
                <a:ln>
                  <a:noFill/>
                </a:ln>
                <a:solidFill>
                  <a:srgbClr val="CCCCCC"/>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Rectangle 19"/>
            <p:cNvSpPr>
              <a:spLocks noChangeArrowheads="1"/>
            </p:cNvSpPr>
            <p:nvPr/>
          </p:nvSpPr>
          <p:spPr bwMode="gray">
            <a:xfrm>
              <a:off x="6776281" y="4313257"/>
              <a:ext cx="1881335" cy="523220"/>
            </a:xfrm>
            <a:prstGeom prst="rect">
              <a:avLst/>
            </a:prstGeom>
            <a:noFill/>
            <a:ln w="28575" algn="ctr">
              <a:solidFill>
                <a:srgbClr val="8AB9B9">
                  <a:lumMod val="75000"/>
                </a:srgbClr>
              </a:solidFill>
              <a:miter lim="800000"/>
              <a:headEnd/>
              <a:tailEnd/>
            </a:ln>
          </p:spPr>
          <p:txBody>
            <a:bodyPr wrap="square">
              <a:noAutofit/>
            </a:bodyPr>
            <a:lstStyle/>
            <a:p>
              <a:pPr algn="ctr" fontAlgn="ctr"/>
              <a:r>
                <a:rPr lang="en-US" sz="1400" dirty="0" smtClean="0">
                  <a:latin typeface="Huawei Sans" panose="020C0503030203020204" pitchFamily="34" charset="0"/>
                </a:rPr>
                <a:t>Collecting storage system information</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29500115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Managing Basic Information About a Storage System - Setting the Device Time (1)</a:t>
            </a:r>
            <a:endParaRPr lang="en-US" altLang="zh-CN" dirty="0">
              <a:latin typeface="Huawei Sans" panose="020C0503030203020204" pitchFamily="34" charset="0"/>
              <a:sym typeface="Huawei Sans" panose="020C0503030203020204" pitchFamily="34" charset="0"/>
            </a:endParaRPr>
          </a:p>
        </p:txBody>
      </p:sp>
      <p:pic>
        <p:nvPicPr>
          <p:cNvPr id="5"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3658587" y="2126095"/>
            <a:ext cx="7869093" cy="1098673"/>
          </a:xfrm>
          <a:prstGeom prst="rect">
            <a:avLst/>
          </a:prstGeom>
          <a:noFill/>
          <a:ln w="9525">
            <a:noFill/>
            <a:miter lim="800000"/>
            <a:headEnd/>
            <a:tailEnd/>
          </a:ln>
        </p:spPr>
      </p:pic>
      <p:sp>
        <p:nvSpPr>
          <p:cNvPr id="6" name="五边形 5"/>
          <p:cNvSpPr/>
          <p:nvPr/>
        </p:nvSpPr>
        <p:spPr bwMode="auto">
          <a:xfrm>
            <a:off x="2551636" y="2563228"/>
            <a:ext cx="1351103" cy="412453"/>
          </a:xfrm>
          <a:prstGeom prst="homePlate">
            <a:avLst>
              <a:gd name="adj" fmla="val 22181"/>
            </a:avLst>
          </a:prstGeom>
          <a:solidFill>
            <a:schemeClr val="bg1">
              <a:lumMod val="85000"/>
            </a:schemeClr>
          </a:solidFill>
          <a:ln>
            <a:no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noAutofit/>
          </a:bodyPr>
          <a:lstStyle/>
          <a:p>
            <a:pPr marL="0" marR="0" lvl="0" indent="0" defTabSz="914339" eaLnBrk="1" fontAlgn="ctr" latinLnBrk="0" hangingPunct="1">
              <a:lnSpc>
                <a:spcPct val="100000"/>
              </a:lnSpc>
              <a:spcBef>
                <a:spcPct val="0"/>
              </a:spcBef>
              <a:spcAft>
                <a:spcPct val="0"/>
              </a:spcAft>
              <a:buClr>
                <a:srgbClr val="CC9900"/>
              </a:buClr>
              <a:buSzTx/>
              <a:buFont typeface="Wingdings" pitchFamily="2" charset="2"/>
              <a:buChar char="n"/>
              <a:tabLst/>
              <a:defRPr/>
            </a:pPr>
            <a:endParaRPr kumimoji="0" lang="en-US" altLang="zh-CN" sz="1350" b="1" i="0" u="none" strike="noStrike" kern="0" cap="none" spc="0" normalizeH="0" noProof="0" dirty="0" smtClean="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Rectangle 5"/>
          <p:cNvSpPr>
            <a:spLocks noChangeArrowheads="1"/>
          </p:cNvSpPr>
          <p:nvPr/>
        </p:nvSpPr>
        <p:spPr bwMode="gray">
          <a:xfrm>
            <a:off x="2516750" y="2607510"/>
            <a:ext cx="1424257" cy="646331"/>
          </a:xfrm>
          <a:prstGeom prst="rect">
            <a:avLst/>
          </a:prstGeom>
          <a:noFill/>
          <a:ln w="9525">
            <a:noFill/>
            <a:miter lim="800000"/>
            <a:headEnd/>
            <a:tailEnd/>
          </a:ln>
        </p:spPr>
        <p:txBody>
          <a:bodyPr wrap="square">
            <a:noAutofit/>
          </a:bodyPr>
          <a:lstStyle/>
          <a:p>
            <a:pPr algn="ctr" fontAlgn="ctr"/>
            <a:r>
              <a:rPr lang="en-US" sz="1400" dirty="0" smtClean="0">
                <a:solidFill>
                  <a:srgbClr val="080808"/>
                </a:solidFill>
                <a:latin typeface="Huawei Sans" panose="020C0503030203020204" pitchFamily="34" charset="0"/>
              </a:rPr>
              <a:t>Introduction</a:t>
            </a:r>
            <a:endParaRPr lang="en-US" altLang="zh-CN" sz="1400" dirty="0">
              <a:solidFill>
                <a:srgbClr val="080808"/>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8" name="Group 47"/>
          <p:cNvGrpSpPr>
            <a:grpSpLocks/>
          </p:cNvGrpSpPr>
          <p:nvPr/>
        </p:nvGrpSpPr>
        <p:grpSpPr bwMode="auto">
          <a:xfrm>
            <a:off x="781155" y="3197269"/>
            <a:ext cx="1165365" cy="996354"/>
            <a:chOff x="478" y="1689"/>
            <a:chExt cx="1210" cy="1278"/>
          </a:xfrm>
        </p:grpSpPr>
        <p:pic>
          <p:nvPicPr>
            <p:cNvPr id="17" name="Picture 48" descr="light_shadow"/>
            <p:cNvPicPr>
              <a:picLocks noChangeAspect="1" noChangeArrowheads="1"/>
            </p:cNvPicPr>
            <p:nvPr/>
          </p:nvPicPr>
          <p:blipFill>
            <a:blip r:embed="rId4" cstate="email">
              <a:lum bright="-78000" contrast="-78000"/>
              <a:extLst>
                <a:ext uri="{28A0092B-C50C-407E-A947-70E740481C1C}">
                  <a14:useLocalDpi xmlns:a14="http://schemas.microsoft.com/office/drawing/2010/main"/>
                </a:ext>
              </a:extLst>
            </a:blip>
            <a:srcRect/>
            <a:stretch>
              <a:fillRect/>
            </a:stretch>
          </p:blipFill>
          <p:spPr bwMode="gray">
            <a:xfrm>
              <a:off x="593" y="2691"/>
              <a:ext cx="996" cy="276"/>
            </a:xfrm>
            <a:prstGeom prst="rect">
              <a:avLst/>
            </a:prstGeom>
            <a:noFill/>
            <a:ln w="9525">
              <a:noFill/>
              <a:miter lim="800000"/>
              <a:headEnd/>
              <a:tailEnd/>
            </a:ln>
          </p:spPr>
        </p:pic>
        <p:pic>
          <p:nvPicPr>
            <p:cNvPr id="18" name="Picture 49" descr="circuler_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gray">
            <a:xfrm>
              <a:off x="478" y="1689"/>
              <a:ext cx="1210" cy="1178"/>
            </a:xfrm>
            <a:prstGeom prst="rect">
              <a:avLst/>
            </a:prstGeom>
            <a:noFill/>
            <a:ln w="9525">
              <a:noFill/>
              <a:miter lim="800000"/>
              <a:headEnd/>
              <a:tailEnd/>
            </a:ln>
          </p:spPr>
        </p:pic>
        <p:sp>
          <p:nvSpPr>
            <p:cNvPr id="19" name="Oval 50"/>
            <p:cNvSpPr>
              <a:spLocks noChangeArrowheads="1"/>
            </p:cNvSpPr>
            <p:nvPr/>
          </p:nvSpPr>
          <p:spPr bwMode="gray">
            <a:xfrm>
              <a:off x="478" y="1689"/>
              <a:ext cx="1202" cy="1182"/>
            </a:xfrm>
            <a:prstGeom prst="ellipse">
              <a:avLst/>
            </a:prstGeom>
            <a:gradFill rotWithShape="1">
              <a:gsLst>
                <a:gs pos="0">
                  <a:srgbClr val="004B66">
                    <a:alpha val="89999"/>
                  </a:srgbClr>
                </a:gs>
                <a:gs pos="50000">
                  <a:srgbClr val="6AC1FC">
                    <a:alpha val="55000"/>
                  </a:srgbClr>
                </a:gs>
                <a:gs pos="100000">
                  <a:srgbClr val="004B66">
                    <a:alpha val="89999"/>
                  </a:srgbClr>
                </a:gs>
              </a:gsLst>
              <a:lin ang="5400000" scaled="1"/>
            </a:gradFill>
            <a:ln w="9525" algn="ctr">
              <a:noFill/>
              <a:round/>
              <a:headEnd/>
              <a:tailEnd/>
            </a:ln>
            <a:effectLst/>
          </p:spPr>
          <p:txBody>
            <a:bodyPr wrap="square" anchor="ctr">
              <a:noAutofit/>
            </a:bodyPr>
            <a:lstStyle/>
            <a:p>
              <a:pPr fontAlgn="ct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Freeform 51"/>
            <p:cNvSpPr>
              <a:spLocks/>
            </p:cNvSpPr>
            <p:nvPr/>
          </p:nvSpPr>
          <p:spPr bwMode="gray">
            <a:xfrm>
              <a:off x="602" y="1713"/>
              <a:ext cx="945" cy="409"/>
            </a:xfrm>
            <a:custGeom>
              <a:avLst/>
              <a:gdLst>
                <a:gd name="T0" fmla="*/ 931 w 1321"/>
                <a:gd name="T1" fmla="*/ 230 h 712"/>
                <a:gd name="T2" fmla="*/ 942 w 1321"/>
                <a:gd name="T3" fmla="*/ 254 h 712"/>
                <a:gd name="T4" fmla="*/ 945 w 1321"/>
                <a:gd name="T5" fmla="*/ 276 h 712"/>
                <a:gd name="T6" fmla="*/ 941 w 1321"/>
                <a:gd name="T7" fmla="*/ 296 h 712"/>
                <a:gd name="T8" fmla="*/ 929 w 1321"/>
                <a:gd name="T9" fmla="*/ 316 h 712"/>
                <a:gd name="T10" fmla="*/ 910 w 1321"/>
                <a:gd name="T11" fmla="*/ 333 h 712"/>
                <a:gd name="T12" fmla="*/ 886 w 1321"/>
                <a:gd name="T13" fmla="*/ 347 h 712"/>
                <a:gd name="T14" fmla="*/ 856 w 1321"/>
                <a:gd name="T15" fmla="*/ 361 h 712"/>
                <a:gd name="T16" fmla="*/ 821 w 1321"/>
                <a:gd name="T17" fmla="*/ 373 h 712"/>
                <a:gd name="T18" fmla="*/ 781 w 1321"/>
                <a:gd name="T19" fmla="*/ 383 h 712"/>
                <a:gd name="T20" fmla="*/ 738 w 1321"/>
                <a:gd name="T21" fmla="*/ 392 h 712"/>
                <a:gd name="T22" fmla="*/ 692 w 1321"/>
                <a:gd name="T23" fmla="*/ 399 h 712"/>
                <a:gd name="T24" fmla="*/ 641 w 1321"/>
                <a:gd name="T25" fmla="*/ 404 h 712"/>
                <a:gd name="T26" fmla="*/ 589 w 1321"/>
                <a:gd name="T27" fmla="*/ 408 h 712"/>
                <a:gd name="T28" fmla="*/ 569 w 1321"/>
                <a:gd name="T29" fmla="*/ 409 h 712"/>
                <a:gd name="T30" fmla="*/ 341 w 1321"/>
                <a:gd name="T31" fmla="*/ 409 h 712"/>
                <a:gd name="T32" fmla="*/ 338 w 1321"/>
                <a:gd name="T33" fmla="*/ 409 h 712"/>
                <a:gd name="T34" fmla="*/ 293 w 1321"/>
                <a:gd name="T35" fmla="*/ 407 h 712"/>
                <a:gd name="T36" fmla="*/ 249 w 1321"/>
                <a:gd name="T37" fmla="*/ 404 h 712"/>
                <a:gd name="T38" fmla="*/ 207 w 1321"/>
                <a:gd name="T39" fmla="*/ 400 h 712"/>
                <a:gd name="T40" fmla="*/ 168 w 1321"/>
                <a:gd name="T41" fmla="*/ 396 h 712"/>
                <a:gd name="T42" fmla="*/ 133 w 1321"/>
                <a:gd name="T43" fmla="*/ 389 h 712"/>
                <a:gd name="T44" fmla="*/ 101 w 1321"/>
                <a:gd name="T45" fmla="*/ 381 h 712"/>
                <a:gd name="T46" fmla="*/ 73 w 1321"/>
                <a:gd name="T47" fmla="*/ 372 h 712"/>
                <a:gd name="T48" fmla="*/ 48 w 1321"/>
                <a:gd name="T49" fmla="*/ 362 h 712"/>
                <a:gd name="T50" fmla="*/ 28 w 1321"/>
                <a:gd name="T51" fmla="*/ 349 h 712"/>
                <a:gd name="T52" fmla="*/ 13 w 1321"/>
                <a:gd name="T53" fmla="*/ 335 h 712"/>
                <a:gd name="T54" fmla="*/ 4 w 1321"/>
                <a:gd name="T55" fmla="*/ 318 h 712"/>
                <a:gd name="T56" fmla="*/ 0 w 1321"/>
                <a:gd name="T57" fmla="*/ 301 h 712"/>
                <a:gd name="T58" fmla="*/ 0 w 1321"/>
                <a:gd name="T59" fmla="*/ 299 h 712"/>
                <a:gd name="T60" fmla="*/ 3 w 1321"/>
                <a:gd name="T61" fmla="*/ 280 h 712"/>
                <a:gd name="T62" fmla="*/ 11 w 1321"/>
                <a:gd name="T63" fmla="*/ 256 h 712"/>
                <a:gd name="T64" fmla="*/ 36 w 1321"/>
                <a:gd name="T65" fmla="*/ 213 h 712"/>
                <a:gd name="T66" fmla="*/ 67 w 1321"/>
                <a:gd name="T67" fmla="*/ 172 h 712"/>
                <a:gd name="T68" fmla="*/ 105 w 1321"/>
                <a:gd name="T69" fmla="*/ 135 h 712"/>
                <a:gd name="T70" fmla="*/ 146 w 1321"/>
                <a:gd name="T71" fmla="*/ 101 h 712"/>
                <a:gd name="T72" fmla="*/ 193 w 1321"/>
                <a:gd name="T73" fmla="*/ 72 h 712"/>
                <a:gd name="T74" fmla="*/ 244 w 1321"/>
                <a:gd name="T75" fmla="*/ 47 h 712"/>
                <a:gd name="T76" fmla="*/ 297 w 1321"/>
                <a:gd name="T77" fmla="*/ 27 h 712"/>
                <a:gd name="T78" fmla="*/ 356 w 1321"/>
                <a:gd name="T79" fmla="*/ 12 h 712"/>
                <a:gd name="T80" fmla="*/ 416 w 1321"/>
                <a:gd name="T81" fmla="*/ 3 h 712"/>
                <a:gd name="T82" fmla="*/ 477 w 1321"/>
                <a:gd name="T83" fmla="*/ 0 h 712"/>
                <a:gd name="T84" fmla="*/ 477 w 1321"/>
                <a:gd name="T85" fmla="*/ 0 h 712"/>
                <a:gd name="T86" fmla="*/ 543 w 1321"/>
                <a:gd name="T87" fmla="*/ 3 h 712"/>
                <a:gd name="T88" fmla="*/ 606 w 1321"/>
                <a:gd name="T89" fmla="*/ 13 h 712"/>
                <a:gd name="T90" fmla="*/ 667 w 1321"/>
                <a:gd name="T91" fmla="*/ 30 h 712"/>
                <a:gd name="T92" fmla="*/ 723 w 1321"/>
                <a:gd name="T93" fmla="*/ 52 h 712"/>
                <a:gd name="T94" fmla="*/ 774 w 1321"/>
                <a:gd name="T95" fmla="*/ 79 h 712"/>
                <a:gd name="T96" fmla="*/ 822 w 1321"/>
                <a:gd name="T97" fmla="*/ 111 h 712"/>
                <a:gd name="T98" fmla="*/ 864 w 1321"/>
                <a:gd name="T99" fmla="*/ 147 h 712"/>
                <a:gd name="T100" fmla="*/ 900 w 1321"/>
                <a:gd name="T101" fmla="*/ 187 h 712"/>
                <a:gd name="T102" fmla="*/ 931 w 1321"/>
                <a:gd name="T103" fmla="*/ 230 h 712"/>
                <a:gd name="T104" fmla="*/ 931 w 1321"/>
                <a:gd name="T105" fmla="*/ 23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7CBFE0"/>
                </a:gs>
              </a:gsLst>
              <a:lin ang="5400000" scaled="1"/>
            </a:grad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9" name="Rectangle 52"/>
          <p:cNvSpPr>
            <a:spLocks noChangeArrowheads="1"/>
          </p:cNvSpPr>
          <p:nvPr/>
        </p:nvSpPr>
        <p:spPr bwMode="auto">
          <a:xfrm>
            <a:off x="583908" y="3473654"/>
            <a:ext cx="1603578" cy="369332"/>
          </a:xfrm>
          <a:prstGeom prst="rect">
            <a:avLst/>
          </a:prstGeom>
          <a:noFill/>
          <a:ln w="9525">
            <a:noFill/>
            <a:miter lim="800000"/>
            <a:headEnd/>
            <a:tailEnd/>
          </a:ln>
        </p:spPr>
        <p:txBody>
          <a:bodyPr wrap="square">
            <a:noAutofit/>
          </a:bodyPr>
          <a:lstStyle/>
          <a:p>
            <a:pPr algn="ctr" fontAlgn="ctr"/>
            <a:r>
              <a:rPr lang="en-US" dirty="0" smtClean="0">
                <a:latin typeface="Huawei Sans" panose="020C0503030203020204" pitchFamily="34" charset="0"/>
              </a:rPr>
              <a:t>NTP</a:t>
            </a:r>
            <a:endParaRPr lang="en-US" altLang="zh-CN" sz="18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矩形 9"/>
          <p:cNvSpPr/>
          <p:nvPr/>
        </p:nvSpPr>
        <p:spPr>
          <a:xfrm>
            <a:off x="4029929" y="2213766"/>
            <a:ext cx="7097914" cy="1338828"/>
          </a:xfrm>
          <a:prstGeom prst="rect">
            <a:avLst/>
          </a:prstGeom>
        </p:spPr>
        <p:txBody>
          <a:bodyPr wrap="square">
            <a:noAutofit/>
          </a:bodyPr>
          <a:lstStyle/>
          <a:p>
            <a:pPr fontAlgn="ctr"/>
            <a:r>
              <a:rPr lang="en-US" sz="1600" dirty="0" smtClean="0">
                <a:latin typeface="Huawei Sans" panose="020C0503030203020204" pitchFamily="34" charset="0"/>
              </a:rPr>
              <a:t>A protocol used to synchronize the system time of a computer to Coordinated Universal Time (UTC). A server that supports the NTP protocol is called an NTP server.</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12"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3663895" y="3248716"/>
            <a:ext cx="7852898" cy="935243"/>
          </a:xfrm>
          <a:prstGeom prst="rect">
            <a:avLst/>
          </a:prstGeom>
          <a:noFill/>
          <a:ln w="9525">
            <a:noFill/>
            <a:miter lim="800000"/>
            <a:headEnd/>
            <a:tailEnd/>
          </a:ln>
        </p:spPr>
      </p:pic>
      <p:sp>
        <p:nvSpPr>
          <p:cNvPr id="13" name="五边形 12"/>
          <p:cNvSpPr/>
          <p:nvPr/>
        </p:nvSpPr>
        <p:spPr bwMode="auto">
          <a:xfrm>
            <a:off x="2545364" y="3455003"/>
            <a:ext cx="1351103" cy="393315"/>
          </a:xfrm>
          <a:prstGeom prst="homePlate">
            <a:avLst>
              <a:gd name="adj" fmla="val 22181"/>
            </a:avLst>
          </a:prstGeom>
          <a:solidFill>
            <a:schemeClr val="accent2">
              <a:lumMod val="20000"/>
              <a:lumOff val="80000"/>
            </a:schemeClr>
          </a:solidFill>
          <a:ln>
            <a:no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noAutofit/>
          </a:bodyPr>
          <a:lstStyle/>
          <a:p>
            <a:pPr marL="0" marR="0" lvl="0" indent="0" defTabSz="914339" eaLnBrk="1" fontAlgn="ctr" latinLnBrk="0" hangingPunct="1">
              <a:lnSpc>
                <a:spcPct val="100000"/>
              </a:lnSpc>
              <a:spcBef>
                <a:spcPct val="0"/>
              </a:spcBef>
              <a:spcAft>
                <a:spcPct val="0"/>
              </a:spcAft>
              <a:buClr>
                <a:srgbClr val="CC9900"/>
              </a:buClr>
              <a:buSzTx/>
              <a:buFont typeface="Wingdings" pitchFamily="2" charset="2"/>
              <a:buChar char="n"/>
              <a:tabLst/>
              <a:defRPr/>
            </a:pPr>
            <a:endParaRPr kumimoji="0" lang="en-US" altLang="zh-CN" sz="1400" b="1" i="0" u="none" strike="noStrike" kern="0" cap="none" spc="0" normalizeH="0" noProof="0" dirty="0" smtClean="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Rectangle 5"/>
          <p:cNvSpPr>
            <a:spLocks noChangeArrowheads="1"/>
          </p:cNvSpPr>
          <p:nvPr/>
        </p:nvSpPr>
        <p:spPr bwMode="gray">
          <a:xfrm>
            <a:off x="2498500" y="3492711"/>
            <a:ext cx="1460758" cy="369332"/>
          </a:xfrm>
          <a:prstGeom prst="rect">
            <a:avLst/>
          </a:prstGeom>
          <a:noFill/>
          <a:ln w="9525">
            <a:noFill/>
            <a:miter lim="800000"/>
            <a:headEnd/>
            <a:tailEnd/>
          </a:ln>
        </p:spPr>
        <p:txBody>
          <a:bodyPr wrap="square">
            <a:noAutofit/>
          </a:bodyPr>
          <a:lstStyle/>
          <a:p>
            <a:pPr algn="ctr" fontAlgn="ctr"/>
            <a:r>
              <a:rPr lang="en-US" sz="1400" dirty="0" smtClean="0">
                <a:solidFill>
                  <a:srgbClr val="080808"/>
                </a:solidFill>
                <a:latin typeface="Huawei Sans" panose="020C0503030203020204" pitchFamily="34" charset="0"/>
              </a:rPr>
              <a:t>Function</a:t>
            </a:r>
            <a:endParaRPr lang="en-US" altLang="zh-CN" sz="1400" dirty="0">
              <a:solidFill>
                <a:srgbClr val="080808"/>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矩形 14"/>
          <p:cNvSpPr/>
          <p:nvPr/>
        </p:nvSpPr>
        <p:spPr>
          <a:xfrm>
            <a:off x="3995142" y="3360068"/>
            <a:ext cx="6750903" cy="646331"/>
          </a:xfrm>
          <a:prstGeom prst="rect">
            <a:avLst/>
          </a:prstGeom>
        </p:spPr>
        <p:txBody>
          <a:bodyPr wrap="square">
            <a:noAutofit/>
          </a:bodyPr>
          <a:lstStyle/>
          <a:p>
            <a:pPr fontAlgn="ctr"/>
            <a:r>
              <a:rPr lang="en-US" sz="1600" dirty="0" smtClean="0">
                <a:latin typeface="Huawei Sans" panose="020C0503030203020204" pitchFamily="34" charset="0"/>
              </a:rPr>
              <a:t>When an alarm is generated, </a:t>
            </a:r>
            <a:r>
              <a:rPr lang="en-US" sz="1600" dirty="0">
                <a:latin typeface="Huawei Sans" panose="020C0503030203020204" pitchFamily="34" charset="0"/>
              </a:rPr>
              <a:t>users can accurately determine when it was generated using alarm logs</a:t>
            </a:r>
            <a:r>
              <a:rPr lang="en-US" sz="1600" dirty="0" smtClean="0">
                <a:latin typeface="Huawei Sans" panose="020C0503030203020204" pitchFamily="34" charset="0"/>
              </a:rPr>
              <a:t>.</a:t>
            </a:r>
            <a:endParaRPr lang="en-US" sz="1600" dirty="0">
              <a:latin typeface="Huawei Sans" panose="020C0503030203020204" pitchFamily="34" charset="0"/>
            </a:endParaRPr>
          </a:p>
        </p:txBody>
      </p:sp>
      <p:pic>
        <p:nvPicPr>
          <p:cNvPr id="21"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3682487" y="4207561"/>
            <a:ext cx="7869093" cy="1218946"/>
          </a:xfrm>
          <a:prstGeom prst="rect">
            <a:avLst/>
          </a:prstGeom>
          <a:noFill/>
          <a:ln w="9525">
            <a:noFill/>
            <a:miter lim="800000"/>
            <a:headEnd/>
            <a:tailEnd/>
          </a:ln>
        </p:spPr>
      </p:pic>
      <p:sp>
        <p:nvSpPr>
          <p:cNvPr id="22" name="五边形 21"/>
          <p:cNvSpPr/>
          <p:nvPr/>
        </p:nvSpPr>
        <p:spPr bwMode="auto">
          <a:xfrm>
            <a:off x="2551636" y="4590104"/>
            <a:ext cx="1351103" cy="412453"/>
          </a:xfrm>
          <a:prstGeom prst="homePlate">
            <a:avLst>
              <a:gd name="adj" fmla="val 22181"/>
            </a:avLst>
          </a:prstGeom>
          <a:solidFill>
            <a:schemeClr val="bg1">
              <a:lumMod val="85000"/>
            </a:schemeClr>
          </a:solidFill>
          <a:ln>
            <a:no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noAutofit/>
          </a:bodyPr>
          <a:lstStyle/>
          <a:p>
            <a:pPr marL="0" marR="0" lvl="0" indent="0" defTabSz="914339" eaLnBrk="1" fontAlgn="ctr" latinLnBrk="0" hangingPunct="1">
              <a:lnSpc>
                <a:spcPct val="100000"/>
              </a:lnSpc>
              <a:spcBef>
                <a:spcPct val="0"/>
              </a:spcBef>
              <a:spcAft>
                <a:spcPct val="0"/>
              </a:spcAft>
              <a:buClr>
                <a:srgbClr val="CC9900"/>
              </a:buClr>
              <a:buSzTx/>
              <a:buFont typeface="Wingdings" pitchFamily="2" charset="2"/>
              <a:buChar char="n"/>
              <a:tabLst/>
              <a:defRPr/>
            </a:pPr>
            <a:endParaRPr kumimoji="0" lang="en-US" altLang="zh-CN" sz="1350" b="1" i="0" u="none" strike="noStrike" kern="0" cap="none" spc="0" normalizeH="0" noProof="0" dirty="0" smtClean="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Rectangle 5"/>
          <p:cNvSpPr>
            <a:spLocks noChangeArrowheads="1"/>
          </p:cNvSpPr>
          <p:nvPr/>
        </p:nvSpPr>
        <p:spPr bwMode="gray">
          <a:xfrm>
            <a:off x="2442613" y="4642643"/>
            <a:ext cx="1556604" cy="646331"/>
          </a:xfrm>
          <a:prstGeom prst="rect">
            <a:avLst/>
          </a:prstGeom>
          <a:noFill/>
          <a:ln w="9525">
            <a:noFill/>
            <a:miter lim="800000"/>
            <a:headEnd/>
            <a:tailEnd/>
          </a:ln>
        </p:spPr>
        <p:txBody>
          <a:bodyPr wrap="square">
            <a:noAutofit/>
          </a:bodyPr>
          <a:lstStyle/>
          <a:p>
            <a:pPr algn="ctr" fontAlgn="ctr"/>
            <a:r>
              <a:rPr lang="en-US" sz="1400" dirty="0" smtClean="0">
                <a:solidFill>
                  <a:srgbClr val="080808"/>
                </a:solidFill>
                <a:latin typeface="Huawei Sans" panose="020C0503030203020204" pitchFamily="34" charset="0"/>
              </a:rPr>
              <a:t>Setting mode</a:t>
            </a:r>
            <a:endParaRPr lang="en-US" altLang="zh-CN" sz="1400" dirty="0">
              <a:solidFill>
                <a:srgbClr val="080808"/>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矩形 23"/>
          <p:cNvSpPr/>
          <p:nvPr/>
        </p:nvSpPr>
        <p:spPr>
          <a:xfrm>
            <a:off x="4029929" y="4328147"/>
            <a:ext cx="7097914" cy="1338828"/>
          </a:xfrm>
          <a:prstGeom prst="rect">
            <a:avLst/>
          </a:prstGeom>
        </p:spPr>
        <p:txBody>
          <a:bodyPr wrap="square">
            <a:noAutofit/>
          </a:bodyPr>
          <a:lstStyle/>
          <a:p>
            <a:pPr marL="285750" indent="-285750" fontAlgn="ctr">
              <a:buFont typeface="Arial" panose="020B0604020202020204" pitchFamily="34" charset="0"/>
              <a:buChar char="•"/>
            </a:pPr>
            <a:r>
              <a:rPr lang="en-US" sz="1600" dirty="0" smtClean="0">
                <a:latin typeface="Huawei Sans" panose="020C0503030203020204" pitchFamily="34" charset="0"/>
              </a:rPr>
              <a:t>Set the time manually.</a:t>
            </a:r>
          </a:p>
          <a:p>
            <a:pPr marL="285750" indent="-285750" fontAlgn="ctr">
              <a:buFont typeface="Arial" panose="020B0604020202020204" pitchFamily="34" charset="0"/>
              <a:buChar char="•"/>
            </a:pPr>
            <a:r>
              <a:rPr lang="en-US" sz="1600" dirty="0" smtClean="0">
                <a:latin typeface="Huawei Sans" panose="020C0503030203020204" pitchFamily="34" charset="0"/>
              </a:rPr>
              <a:t>Synchronize the client time.</a:t>
            </a:r>
          </a:p>
          <a:p>
            <a:pPr marL="285750" indent="-285750" fontAlgn="ctr">
              <a:buFont typeface="Arial" panose="020B0604020202020204" pitchFamily="34" charset="0"/>
              <a:buChar char="•"/>
            </a:pPr>
            <a:r>
              <a:rPr lang="en-US" sz="1600" dirty="0" smtClean="0">
                <a:latin typeface="Huawei Sans" panose="020C0503030203020204" pitchFamily="34" charset="0"/>
              </a:rPr>
              <a:t>Set automatic NTP synchronization.</a:t>
            </a:r>
            <a:endParaRPr lang="en-US" sz="1600" dirty="0">
              <a:latin typeface="Huawei Sans" panose="020C0503030203020204" pitchFamily="34" charset="0"/>
            </a:endParaRPr>
          </a:p>
        </p:txBody>
      </p:sp>
      <p:cxnSp>
        <p:nvCxnSpPr>
          <p:cNvPr id="27" name="AutoShape 12"/>
          <p:cNvCxnSpPr>
            <a:cxnSpLocks noChangeShapeType="1"/>
            <a:endCxn id="6" idx="1"/>
          </p:cNvCxnSpPr>
          <p:nvPr/>
        </p:nvCxnSpPr>
        <p:spPr bwMode="gray">
          <a:xfrm rot="5400000" flipH="1" flipV="1">
            <a:off x="1846876" y="2817467"/>
            <a:ext cx="752771" cy="656749"/>
          </a:xfrm>
          <a:prstGeom prst="bentConnector2">
            <a:avLst/>
          </a:prstGeom>
          <a:noFill/>
          <a:ln w="9525">
            <a:solidFill>
              <a:schemeClr val="tx1"/>
            </a:solidFill>
            <a:miter lim="800000"/>
            <a:headEnd/>
            <a:tailEnd/>
          </a:ln>
        </p:spPr>
      </p:cxnSp>
      <p:cxnSp>
        <p:nvCxnSpPr>
          <p:cNvPr id="29" name="AutoShape 12"/>
          <p:cNvCxnSpPr>
            <a:cxnSpLocks noChangeShapeType="1"/>
            <a:endCxn id="22" idx="1"/>
          </p:cNvCxnSpPr>
          <p:nvPr/>
        </p:nvCxnSpPr>
        <p:spPr bwMode="gray">
          <a:xfrm rot="16200000" flipH="1">
            <a:off x="1781808" y="4026503"/>
            <a:ext cx="844298" cy="695358"/>
          </a:xfrm>
          <a:prstGeom prst="bentConnector2">
            <a:avLst/>
          </a:prstGeom>
          <a:noFill/>
          <a:ln w="9525">
            <a:solidFill>
              <a:schemeClr val="tx1"/>
            </a:solidFill>
            <a:miter lim="800000"/>
            <a:headEnd/>
            <a:tailEnd/>
          </a:ln>
        </p:spPr>
      </p:cxnSp>
      <p:cxnSp>
        <p:nvCxnSpPr>
          <p:cNvPr id="32" name="直接连接符 31"/>
          <p:cNvCxnSpPr>
            <a:stCxn id="18" idx="3"/>
            <a:endCxn id="13" idx="1"/>
          </p:cNvCxnSpPr>
          <p:nvPr/>
        </p:nvCxnSpPr>
        <p:spPr>
          <a:xfrm flipV="1">
            <a:off x="1946520" y="3651661"/>
            <a:ext cx="598844" cy="4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466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r>
              <a:rPr lang="en-US" altLang="zh-CN" dirty="0" smtClean="0"/>
              <a:t>On completion of this course</a:t>
            </a:r>
            <a:r>
              <a:rPr lang="en-US" dirty="0" smtClean="0"/>
              <a:t>, you will understand:</a:t>
            </a:r>
            <a:endParaRPr lang="en-US" altLang="zh-CN" dirty="0" smtClean="0">
              <a:sym typeface="Huawei Sans" panose="020C0503030203020204" pitchFamily="34" charset="0"/>
            </a:endParaRPr>
          </a:p>
          <a:p>
            <a:pPr lvl="1"/>
            <a:r>
              <a:rPr lang="en-US" dirty="0" err="1" smtClean="0"/>
              <a:t>DeviceManager</a:t>
            </a:r>
            <a:r>
              <a:rPr lang="en-US" dirty="0" smtClean="0"/>
              <a:t> and CLI storage system management tools.</a:t>
            </a:r>
            <a:endParaRPr lang="en-US" altLang="zh-CN" dirty="0" smtClean="0">
              <a:sym typeface="Huawei Sans" panose="020C0503030203020204" pitchFamily="34" charset="0"/>
            </a:endParaRPr>
          </a:p>
          <a:p>
            <a:pPr lvl="1"/>
            <a:r>
              <a:rPr lang="en-US" dirty="0" smtClean="0"/>
              <a:t>Basic management operations of the storage system.</a:t>
            </a:r>
            <a:endParaRPr lang="en-US" altLang="zh-CN" dirty="0">
              <a:sym typeface="Huawei Sans" panose="020C0503030203020204" pitchFamily="34" charset="0"/>
            </a:endParaRPr>
          </a:p>
        </p:txBody>
      </p:sp>
    </p:spTree>
    <p:extLst>
      <p:ext uri="{BB962C8B-B14F-4D97-AF65-F5344CB8AC3E}">
        <p14:creationId xmlns:p14="http://schemas.microsoft.com/office/powerpoint/2010/main" val="2236278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smtClean="0">
                <a:latin typeface="Huawei Sans" panose="020C0503030203020204" pitchFamily="34" charset="0"/>
              </a:rPr>
              <a:t>Managing Basic Information About a Storage System - Setting the Device Time (2)</a:t>
            </a:r>
            <a:endParaRPr lang="en-US" altLang="zh-CN" dirty="0">
              <a:latin typeface="Huawei Sans" panose="020C0503030203020204" pitchFamily="34" charset="0"/>
              <a:sym typeface="Huawei Sans" panose="020C0503030203020204" pitchFamily="34" charset="0"/>
            </a:endParaRPr>
          </a:p>
        </p:txBody>
      </p:sp>
      <p:sp>
        <p:nvSpPr>
          <p:cNvPr id="3" name="文本占位符 2"/>
          <p:cNvSpPr>
            <a:spLocks noGrp="1"/>
          </p:cNvSpPr>
          <p:nvPr>
            <p:ph type="body" sz="quarter" idx="10"/>
          </p:nvPr>
        </p:nvSpPr>
        <p:spPr>
          <a:xfrm>
            <a:off x="731838" y="1484312"/>
            <a:ext cx="10728326" cy="4443243"/>
          </a:xfrm>
        </p:spPr>
        <p:txBody>
          <a:bodyPr wrap="square">
            <a:noAutofit/>
          </a:bodyPr>
          <a:lstStyle/>
          <a:p>
            <a:pPr marL="302279" lvl="1" indent="-302279" algn="just">
              <a:spcBef>
                <a:spcPts val="792"/>
              </a:spcBef>
              <a:buFont typeface="Wingdings" panose="05000000000000000000" pitchFamily="2" charset="2"/>
              <a:buChar char="l"/>
            </a:pPr>
            <a:r>
              <a:rPr lang="en-US" sz="1600" dirty="0" smtClean="0">
                <a:latin typeface="Huawei Sans" panose="020C0503030203020204" pitchFamily="34" charset="0"/>
              </a:rPr>
              <a:t>Managing the device time on DeviceManager</a:t>
            </a:r>
            <a:endParaRPr lang="en-US" altLang="zh-CN" sz="2000" dirty="0" smtClean="0">
              <a:latin typeface="Huawei Sans" panose="020C0503030203020204" pitchFamily="34" charset="0"/>
              <a:sym typeface="Huawei Sans" panose="020C0503030203020204" pitchFamily="34" charset="0"/>
            </a:endParaRPr>
          </a:p>
          <a:p>
            <a:endParaRPr lang="en-US" altLang="zh-CN" sz="2000" dirty="0">
              <a:latin typeface="Huawei Sans" panose="020C0503030203020204" pitchFamily="34" charset="0"/>
              <a:sym typeface="Huawei Sans" panose="020C0503030203020204" pitchFamily="34" charset="0"/>
            </a:endParaRPr>
          </a:p>
        </p:txBody>
      </p:sp>
      <p:sp>
        <p:nvSpPr>
          <p:cNvPr id="4" name="矩形 3"/>
          <p:cNvSpPr/>
          <p:nvPr/>
        </p:nvSpPr>
        <p:spPr>
          <a:xfrm>
            <a:off x="5659857" y="1484312"/>
            <a:ext cx="5805401" cy="4243213"/>
          </a:xfrm>
          <a:prstGeom prst="rect">
            <a:avLst/>
          </a:prstGeom>
        </p:spPr>
        <p:txBody>
          <a:bodyPr wrap="square">
            <a:noAutofit/>
          </a:bodyPr>
          <a:lstStyle/>
          <a:p>
            <a:pPr marL="302279" lvl="1" indent="-302279" algn="just" defTabSz="914034" fontAlgn="ctr">
              <a:lnSpc>
                <a:spcPct val="140000"/>
              </a:lnSpc>
              <a:spcBef>
                <a:spcPts val="792"/>
              </a:spcBef>
              <a:buSzPct val="50000"/>
              <a:buFont typeface="Wingdings" panose="05000000000000000000" pitchFamily="2" charset="2"/>
              <a:buChar char="l"/>
            </a:pPr>
            <a:r>
              <a:rPr lang="en-US" sz="1600" dirty="0" smtClean="0">
                <a:latin typeface="Huawei Sans" panose="020C0503030203020204" pitchFamily="34" charset="0"/>
              </a:rPr>
              <a:t>Managing the device time on the CLI</a:t>
            </a:r>
            <a:endParaRPr lang="en-US" altLang="zh-CN" b="1" dirty="0" smtClean="0">
              <a:solidFill>
                <a:srgbClr val="494949"/>
              </a:solidFill>
              <a:latin typeface="Huawei Sans" panose="020C0503030203020204" pitchFamily="34" charset="0"/>
              <a:ea typeface="方正兰亭黑简体" panose="02000000000000000000" pitchFamily="2" charset="-122"/>
              <a:sym typeface="Huawei Sans" panose="020C0503030203020204" pitchFamily="34" charset="0"/>
            </a:endParaRPr>
          </a:p>
          <a:p>
            <a:pPr marL="654938" lvl="1" indent="-251899" defTabSz="914034" fontAlgn="ctr">
              <a:lnSpc>
                <a:spcPct val="140000"/>
              </a:lnSpc>
              <a:spcBef>
                <a:spcPts val="720"/>
              </a:spcBef>
              <a:buSzPct val="50000"/>
              <a:buFont typeface="Wingdings" panose="05000000000000000000" pitchFamily="2" charset="2"/>
              <a:buChar char="p"/>
            </a:pPr>
            <a:r>
              <a:rPr lang="en-US" sz="1600" dirty="0" smtClean="0">
                <a:latin typeface="Huawei Sans" panose="020C0503030203020204" pitchFamily="34" charset="0"/>
              </a:rPr>
              <a:t>The </a:t>
            </a:r>
            <a:r>
              <a:rPr lang="en-US" sz="1600" b="1" dirty="0" smtClean="0">
                <a:latin typeface="Huawei Sans" panose="020C0503030203020204" pitchFamily="34" charset="0"/>
              </a:rPr>
              <a:t>change </a:t>
            </a:r>
            <a:r>
              <a:rPr lang="en-US" sz="1600" b="1" dirty="0" err="1" smtClean="0">
                <a:latin typeface="Huawei Sans" panose="020C0503030203020204" pitchFamily="34" charset="0"/>
              </a:rPr>
              <a:t>ntp_server</a:t>
            </a:r>
            <a:r>
              <a:rPr lang="en-US" sz="1600" b="1" dirty="0" smtClean="0">
                <a:latin typeface="Huawei Sans" panose="020C0503030203020204" pitchFamily="34" charset="0"/>
              </a:rPr>
              <a:t> </a:t>
            </a:r>
            <a:r>
              <a:rPr lang="en-US" sz="1600" b="1" dirty="0" err="1" smtClean="0">
                <a:latin typeface="Huawei Sans" panose="020C0503030203020204" pitchFamily="34" charset="0"/>
              </a:rPr>
              <a:t>config</a:t>
            </a:r>
            <a:r>
              <a:rPr lang="en-US" sz="1600" dirty="0" smtClean="0">
                <a:latin typeface="Huawei Sans" panose="020C0503030203020204" pitchFamily="34" charset="0"/>
              </a:rPr>
              <a:t> command is used to automatically synchronize the storage system time with the NTP server time.</a:t>
            </a: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654938" lvl="1" indent="-251899" defTabSz="914034" fontAlgn="ctr">
              <a:lnSpc>
                <a:spcPct val="140000"/>
              </a:lnSpc>
              <a:spcBef>
                <a:spcPts val="720"/>
              </a:spcBef>
              <a:buSzPct val="50000"/>
              <a:buFont typeface="Wingdings" panose="05000000000000000000" pitchFamily="2" charset="2"/>
              <a:buChar char="p"/>
            </a:pPr>
            <a:r>
              <a:rPr lang="en-US" sz="1600" dirty="0" smtClean="0">
                <a:latin typeface="Huawei Sans" panose="020C0503030203020204" pitchFamily="34" charset="0"/>
              </a:rPr>
              <a:t>The </a:t>
            </a:r>
            <a:r>
              <a:rPr lang="en-US" sz="1600" b="1" dirty="0" smtClean="0">
                <a:latin typeface="Huawei Sans" panose="020C0503030203020204" pitchFamily="34" charset="0"/>
              </a:rPr>
              <a:t>show system </a:t>
            </a:r>
            <a:r>
              <a:rPr lang="en-US" sz="1600" b="1" dirty="0" err="1" smtClean="0">
                <a:latin typeface="Huawei Sans" panose="020C0503030203020204" pitchFamily="34" charset="0"/>
              </a:rPr>
              <a:t>ntp</a:t>
            </a:r>
            <a:r>
              <a:rPr lang="en-US" sz="1600" dirty="0" smtClean="0">
                <a:latin typeface="Huawei Sans" panose="020C0503030203020204" pitchFamily="34" charset="0"/>
              </a:rPr>
              <a:t> command is used to query NTP settings.</a:t>
            </a: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654938" lvl="1" indent="-251899" defTabSz="914034" fontAlgn="ctr">
              <a:lnSpc>
                <a:spcPct val="140000"/>
              </a:lnSpc>
              <a:spcBef>
                <a:spcPts val="720"/>
              </a:spcBef>
              <a:buSzPct val="50000"/>
              <a:buFont typeface="Wingdings" panose="05000000000000000000" pitchFamily="2" charset="2"/>
              <a:buChar char="p"/>
            </a:pPr>
            <a:r>
              <a:rPr lang="en-US" sz="1600" dirty="0" smtClean="0">
                <a:latin typeface="Huawei Sans" panose="020C0503030203020204" pitchFamily="34" charset="0"/>
              </a:rPr>
              <a:t>The </a:t>
            </a:r>
            <a:r>
              <a:rPr lang="en-US" sz="1600" b="1" dirty="0" smtClean="0">
                <a:latin typeface="Huawei Sans" panose="020C0503030203020204" pitchFamily="34" charset="0"/>
              </a:rPr>
              <a:t>show </a:t>
            </a:r>
            <a:r>
              <a:rPr lang="en-US" sz="1600" b="1" dirty="0" err="1" smtClean="0">
                <a:latin typeface="Huawei Sans" panose="020C0503030203020204" pitchFamily="34" charset="0"/>
              </a:rPr>
              <a:t>ntp</a:t>
            </a:r>
            <a:r>
              <a:rPr lang="en-US" sz="1600" b="1" dirty="0" smtClean="0">
                <a:latin typeface="Huawei Sans" panose="020C0503030203020204" pitchFamily="34" charset="0"/>
              </a:rPr>
              <a:t> status</a:t>
            </a:r>
            <a:r>
              <a:rPr lang="en-US" sz="1600" dirty="0" smtClean="0">
                <a:latin typeface="Huawei Sans" panose="020C0503030203020204" pitchFamily="34" charset="0"/>
              </a:rPr>
              <a:t> command is used to query the NTP status.</a:t>
            </a: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654938" lvl="1" indent="-251899" defTabSz="914034" fontAlgn="ctr">
              <a:lnSpc>
                <a:spcPct val="140000"/>
              </a:lnSpc>
              <a:spcBef>
                <a:spcPts val="720"/>
              </a:spcBef>
              <a:buSzPct val="50000"/>
              <a:buFont typeface="Wingdings" panose="05000000000000000000" pitchFamily="2" charset="2"/>
              <a:buChar char="p"/>
            </a:pPr>
            <a:r>
              <a:rPr lang="en-US" sz="1600" dirty="0" smtClean="0">
                <a:latin typeface="Huawei Sans" panose="020C0503030203020204" pitchFamily="34" charset="0"/>
              </a:rPr>
              <a:t>The </a:t>
            </a:r>
            <a:r>
              <a:rPr lang="en-US" sz="1600" b="1" dirty="0" smtClean="0">
                <a:latin typeface="Huawei Sans" panose="020C0503030203020204" pitchFamily="34" charset="0"/>
              </a:rPr>
              <a:t>show </a:t>
            </a:r>
            <a:r>
              <a:rPr lang="en-US" sz="1600" b="1" dirty="0" err="1" smtClean="0">
                <a:latin typeface="Huawei Sans" panose="020C0503030203020204" pitchFamily="34" charset="0"/>
              </a:rPr>
              <a:t>ntp_server</a:t>
            </a:r>
            <a:r>
              <a:rPr lang="en-US" sz="1600" b="1" dirty="0" smtClean="0">
                <a:latin typeface="Huawei Sans" panose="020C0503030203020204" pitchFamily="34" charset="0"/>
              </a:rPr>
              <a:t> general</a:t>
            </a:r>
            <a:r>
              <a:rPr lang="en-US" sz="1600" dirty="0" smtClean="0">
                <a:latin typeface="Huawei Sans" panose="020C0503030203020204" pitchFamily="34" charset="0"/>
              </a:rPr>
              <a:t> command is used to query the settings of the time synchronization function.</a:t>
            </a:r>
            <a:endParaRPr lang="en-US" sz="1600" dirty="0">
              <a:latin typeface="Huawei Sans" panose="020C0503030203020204" pitchFamily="34" charset="0"/>
            </a:endParaRPr>
          </a:p>
        </p:txBody>
      </p:sp>
      <p:cxnSp>
        <p:nvCxnSpPr>
          <p:cNvPr id="6" name="直接连接符 5"/>
          <p:cNvCxnSpPr/>
          <p:nvPr/>
        </p:nvCxnSpPr>
        <p:spPr>
          <a:xfrm>
            <a:off x="5656344" y="1679356"/>
            <a:ext cx="0" cy="4110701"/>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5122" name="Picture 2" descr="C:\Users\dwx889475\AppData\Roaming\eSpace_Desktop\UserData\dwx889475\imagefiles\78B7DB17-072C-4F4A-9D58-E7A0EAC42E06.png"/>
          <p:cNvPicPr>
            <a:picLocks noChangeAspect="1" noChangeArrowheads="1"/>
          </p:cNvPicPr>
          <p:nvPr/>
        </p:nvPicPr>
        <p:blipFill rotWithShape="1">
          <a:blip r:embed="rId3">
            <a:extLst>
              <a:ext uri="{28A0092B-C50C-407E-A947-70E740481C1C}">
                <a14:useLocalDpi xmlns:a14="http://schemas.microsoft.com/office/drawing/2010/main" val="0"/>
              </a:ext>
            </a:extLst>
          </a:blip>
          <a:srcRect l="33770" t="255" r="-99" b="-255"/>
          <a:stretch/>
        </p:blipFill>
        <p:spPr bwMode="auto">
          <a:xfrm>
            <a:off x="884238" y="2536655"/>
            <a:ext cx="4768594" cy="2787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868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Managing Device Licenses (1)</a:t>
            </a:r>
            <a:endParaRPr lang="en-US" altLang="zh-CN" dirty="0">
              <a:latin typeface="Huawei Sans" panose="020C0503030203020204" pitchFamily="34" charset="0"/>
              <a:sym typeface="Huawei Sans" panose="020C0503030203020204" pitchFamily="34" charset="0"/>
            </a:endParaRPr>
          </a:p>
        </p:txBody>
      </p:sp>
      <p:grpSp>
        <p:nvGrpSpPr>
          <p:cNvPr id="20" name="组合 19"/>
          <p:cNvGrpSpPr/>
          <p:nvPr/>
        </p:nvGrpSpPr>
        <p:grpSpPr>
          <a:xfrm>
            <a:off x="1059915" y="1538411"/>
            <a:ext cx="9819873" cy="1645550"/>
            <a:chOff x="1059915" y="1088533"/>
            <a:chExt cx="9819873" cy="1645550"/>
          </a:xfrm>
        </p:grpSpPr>
        <p:pic>
          <p:nvPicPr>
            <p:cNvPr id="4"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3781445" y="1088533"/>
              <a:ext cx="7082148" cy="830957"/>
            </a:xfrm>
            <a:prstGeom prst="rect">
              <a:avLst/>
            </a:prstGeom>
            <a:noFill/>
            <a:ln w="9525">
              <a:noFill/>
              <a:miter lim="800000"/>
              <a:headEnd/>
              <a:tailEnd/>
            </a:ln>
          </p:spPr>
        </p:pic>
        <p:sp>
          <p:nvSpPr>
            <p:cNvPr id="5" name="五边形 4"/>
            <p:cNvSpPr/>
            <p:nvPr/>
          </p:nvSpPr>
          <p:spPr bwMode="auto">
            <a:xfrm>
              <a:off x="2926683" y="1286731"/>
              <a:ext cx="1154837" cy="412453"/>
            </a:xfrm>
            <a:prstGeom prst="homePlate">
              <a:avLst>
                <a:gd name="adj" fmla="val 22181"/>
              </a:avLst>
            </a:prstGeom>
            <a:solidFill>
              <a:schemeClr val="bg1">
                <a:lumMod val="85000"/>
              </a:schemeClr>
            </a:solidFill>
            <a:ln>
              <a:no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noAutofit/>
            </a:bodyPr>
            <a:lstStyle/>
            <a:p>
              <a:pPr marL="0" marR="0" lvl="0" indent="0" defTabSz="914339" eaLnBrk="1" fontAlgn="ctr" latinLnBrk="0" hangingPunct="1">
                <a:lnSpc>
                  <a:spcPct val="100000"/>
                </a:lnSpc>
                <a:spcBef>
                  <a:spcPct val="0"/>
                </a:spcBef>
                <a:spcAft>
                  <a:spcPct val="0"/>
                </a:spcAft>
                <a:buClr>
                  <a:srgbClr val="CC9900"/>
                </a:buClr>
                <a:buSzTx/>
                <a:buFont typeface="Wingdings" pitchFamily="2" charset="2"/>
                <a:buChar char="n"/>
                <a:tabLst/>
                <a:defRPr/>
              </a:pPr>
              <a:endParaRPr kumimoji="0" lang="en-US" altLang="zh-CN" sz="1350" b="1" i="0" u="none" strike="noStrike" kern="0" cap="none" spc="0" normalizeH="0" noProof="0" dirty="0" smtClean="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Rectangle 5"/>
            <p:cNvSpPr>
              <a:spLocks noChangeArrowheads="1"/>
            </p:cNvSpPr>
            <p:nvPr/>
          </p:nvSpPr>
          <p:spPr bwMode="gray">
            <a:xfrm>
              <a:off x="2918978" y="1352158"/>
              <a:ext cx="1116424" cy="646331"/>
            </a:xfrm>
            <a:prstGeom prst="rect">
              <a:avLst/>
            </a:prstGeom>
            <a:noFill/>
            <a:ln w="9525">
              <a:noFill/>
              <a:miter lim="800000"/>
              <a:headEnd/>
              <a:tailEnd/>
            </a:ln>
          </p:spPr>
          <p:txBody>
            <a:bodyPr wrap="square">
              <a:noAutofit/>
            </a:bodyPr>
            <a:lstStyle/>
            <a:p>
              <a:pPr algn="ctr" fontAlgn="ctr"/>
              <a:r>
                <a:rPr lang="en-US" sz="1200" dirty="0" smtClean="0">
                  <a:solidFill>
                    <a:srgbClr val="080808"/>
                  </a:solidFill>
                  <a:latin typeface="Huawei Sans" panose="020C0503030203020204" pitchFamily="34" charset="0"/>
                </a:rPr>
                <a:t>Introduction</a:t>
              </a:r>
              <a:endParaRPr lang="en-US" altLang="zh-CN" sz="1200" dirty="0">
                <a:solidFill>
                  <a:srgbClr val="080808"/>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7" name="Group 47"/>
            <p:cNvGrpSpPr>
              <a:grpSpLocks/>
            </p:cNvGrpSpPr>
            <p:nvPr/>
          </p:nvGrpSpPr>
          <p:grpSpPr bwMode="auto">
            <a:xfrm>
              <a:off x="1271681" y="1338572"/>
              <a:ext cx="1165365" cy="996354"/>
              <a:chOff x="478" y="1689"/>
              <a:chExt cx="1210" cy="1278"/>
            </a:xfrm>
          </p:grpSpPr>
          <p:pic>
            <p:nvPicPr>
              <p:cNvPr id="8" name="Picture 48" descr="light_shadow"/>
              <p:cNvPicPr>
                <a:picLocks noChangeAspect="1" noChangeArrowheads="1"/>
              </p:cNvPicPr>
              <p:nvPr/>
            </p:nvPicPr>
            <p:blipFill>
              <a:blip r:embed="rId4" cstate="email">
                <a:lum bright="-78000" contrast="-78000"/>
                <a:extLst>
                  <a:ext uri="{28A0092B-C50C-407E-A947-70E740481C1C}">
                    <a14:useLocalDpi xmlns:a14="http://schemas.microsoft.com/office/drawing/2010/main"/>
                  </a:ext>
                </a:extLst>
              </a:blip>
              <a:srcRect/>
              <a:stretch>
                <a:fillRect/>
              </a:stretch>
            </p:blipFill>
            <p:spPr bwMode="gray">
              <a:xfrm>
                <a:off x="593" y="2691"/>
                <a:ext cx="996" cy="276"/>
              </a:xfrm>
              <a:prstGeom prst="rect">
                <a:avLst/>
              </a:prstGeom>
              <a:noFill/>
              <a:ln w="9525">
                <a:noFill/>
                <a:miter lim="800000"/>
                <a:headEnd/>
                <a:tailEnd/>
              </a:ln>
            </p:spPr>
          </p:pic>
          <p:pic>
            <p:nvPicPr>
              <p:cNvPr id="9" name="Picture 49" descr="circuler_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gray">
              <a:xfrm>
                <a:off x="478" y="1689"/>
                <a:ext cx="1210" cy="1178"/>
              </a:xfrm>
              <a:prstGeom prst="rect">
                <a:avLst/>
              </a:prstGeom>
              <a:noFill/>
              <a:ln w="9525">
                <a:noFill/>
                <a:miter lim="800000"/>
                <a:headEnd/>
                <a:tailEnd/>
              </a:ln>
            </p:spPr>
          </p:pic>
          <p:sp>
            <p:nvSpPr>
              <p:cNvPr id="10" name="Oval 50"/>
              <p:cNvSpPr>
                <a:spLocks noChangeArrowheads="1"/>
              </p:cNvSpPr>
              <p:nvPr/>
            </p:nvSpPr>
            <p:spPr bwMode="gray">
              <a:xfrm>
                <a:off x="478" y="1689"/>
                <a:ext cx="1202" cy="1182"/>
              </a:xfrm>
              <a:prstGeom prst="ellipse">
                <a:avLst/>
              </a:prstGeom>
              <a:gradFill rotWithShape="1">
                <a:gsLst>
                  <a:gs pos="0">
                    <a:srgbClr val="004B66">
                      <a:alpha val="89999"/>
                    </a:srgbClr>
                  </a:gs>
                  <a:gs pos="50000">
                    <a:srgbClr val="6AC1FC">
                      <a:alpha val="55000"/>
                    </a:srgbClr>
                  </a:gs>
                  <a:gs pos="100000">
                    <a:srgbClr val="004B66">
                      <a:alpha val="89999"/>
                    </a:srgbClr>
                  </a:gs>
                </a:gsLst>
                <a:lin ang="5400000" scaled="1"/>
              </a:gradFill>
              <a:ln w="9525" algn="ctr">
                <a:noFill/>
                <a:round/>
                <a:headEnd/>
                <a:tailEnd/>
              </a:ln>
              <a:effectLst/>
            </p:spPr>
            <p:txBody>
              <a:bodyPr wrap="square" anchor="ctr">
                <a:noAutofit/>
              </a:bodyPr>
              <a:lstStyle/>
              <a:p>
                <a:pPr fontAlgn="ct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Freeform 51"/>
              <p:cNvSpPr>
                <a:spLocks/>
              </p:cNvSpPr>
              <p:nvPr/>
            </p:nvSpPr>
            <p:spPr bwMode="gray">
              <a:xfrm>
                <a:off x="602" y="1713"/>
                <a:ext cx="945" cy="409"/>
              </a:xfrm>
              <a:custGeom>
                <a:avLst/>
                <a:gdLst>
                  <a:gd name="T0" fmla="*/ 931 w 1321"/>
                  <a:gd name="T1" fmla="*/ 230 h 712"/>
                  <a:gd name="T2" fmla="*/ 942 w 1321"/>
                  <a:gd name="T3" fmla="*/ 254 h 712"/>
                  <a:gd name="T4" fmla="*/ 945 w 1321"/>
                  <a:gd name="T5" fmla="*/ 276 h 712"/>
                  <a:gd name="T6" fmla="*/ 941 w 1321"/>
                  <a:gd name="T7" fmla="*/ 296 h 712"/>
                  <a:gd name="T8" fmla="*/ 929 w 1321"/>
                  <a:gd name="T9" fmla="*/ 316 h 712"/>
                  <a:gd name="T10" fmla="*/ 910 w 1321"/>
                  <a:gd name="T11" fmla="*/ 333 h 712"/>
                  <a:gd name="T12" fmla="*/ 886 w 1321"/>
                  <a:gd name="T13" fmla="*/ 347 h 712"/>
                  <a:gd name="T14" fmla="*/ 856 w 1321"/>
                  <a:gd name="T15" fmla="*/ 361 h 712"/>
                  <a:gd name="T16" fmla="*/ 821 w 1321"/>
                  <a:gd name="T17" fmla="*/ 373 h 712"/>
                  <a:gd name="T18" fmla="*/ 781 w 1321"/>
                  <a:gd name="T19" fmla="*/ 383 h 712"/>
                  <a:gd name="T20" fmla="*/ 738 w 1321"/>
                  <a:gd name="T21" fmla="*/ 392 h 712"/>
                  <a:gd name="T22" fmla="*/ 692 w 1321"/>
                  <a:gd name="T23" fmla="*/ 399 h 712"/>
                  <a:gd name="T24" fmla="*/ 641 w 1321"/>
                  <a:gd name="T25" fmla="*/ 404 h 712"/>
                  <a:gd name="T26" fmla="*/ 589 w 1321"/>
                  <a:gd name="T27" fmla="*/ 408 h 712"/>
                  <a:gd name="T28" fmla="*/ 569 w 1321"/>
                  <a:gd name="T29" fmla="*/ 409 h 712"/>
                  <a:gd name="T30" fmla="*/ 341 w 1321"/>
                  <a:gd name="T31" fmla="*/ 409 h 712"/>
                  <a:gd name="T32" fmla="*/ 338 w 1321"/>
                  <a:gd name="T33" fmla="*/ 409 h 712"/>
                  <a:gd name="T34" fmla="*/ 293 w 1321"/>
                  <a:gd name="T35" fmla="*/ 407 h 712"/>
                  <a:gd name="T36" fmla="*/ 249 w 1321"/>
                  <a:gd name="T37" fmla="*/ 404 h 712"/>
                  <a:gd name="T38" fmla="*/ 207 w 1321"/>
                  <a:gd name="T39" fmla="*/ 400 h 712"/>
                  <a:gd name="T40" fmla="*/ 168 w 1321"/>
                  <a:gd name="T41" fmla="*/ 396 h 712"/>
                  <a:gd name="T42" fmla="*/ 133 w 1321"/>
                  <a:gd name="T43" fmla="*/ 389 h 712"/>
                  <a:gd name="T44" fmla="*/ 101 w 1321"/>
                  <a:gd name="T45" fmla="*/ 381 h 712"/>
                  <a:gd name="T46" fmla="*/ 73 w 1321"/>
                  <a:gd name="T47" fmla="*/ 372 h 712"/>
                  <a:gd name="T48" fmla="*/ 48 w 1321"/>
                  <a:gd name="T49" fmla="*/ 362 h 712"/>
                  <a:gd name="T50" fmla="*/ 28 w 1321"/>
                  <a:gd name="T51" fmla="*/ 349 h 712"/>
                  <a:gd name="T52" fmla="*/ 13 w 1321"/>
                  <a:gd name="T53" fmla="*/ 335 h 712"/>
                  <a:gd name="T54" fmla="*/ 4 w 1321"/>
                  <a:gd name="T55" fmla="*/ 318 h 712"/>
                  <a:gd name="T56" fmla="*/ 0 w 1321"/>
                  <a:gd name="T57" fmla="*/ 301 h 712"/>
                  <a:gd name="T58" fmla="*/ 0 w 1321"/>
                  <a:gd name="T59" fmla="*/ 299 h 712"/>
                  <a:gd name="T60" fmla="*/ 3 w 1321"/>
                  <a:gd name="T61" fmla="*/ 280 h 712"/>
                  <a:gd name="T62" fmla="*/ 11 w 1321"/>
                  <a:gd name="T63" fmla="*/ 256 h 712"/>
                  <a:gd name="T64" fmla="*/ 36 w 1321"/>
                  <a:gd name="T65" fmla="*/ 213 h 712"/>
                  <a:gd name="T66" fmla="*/ 67 w 1321"/>
                  <a:gd name="T67" fmla="*/ 172 h 712"/>
                  <a:gd name="T68" fmla="*/ 105 w 1321"/>
                  <a:gd name="T69" fmla="*/ 135 h 712"/>
                  <a:gd name="T70" fmla="*/ 146 w 1321"/>
                  <a:gd name="T71" fmla="*/ 101 h 712"/>
                  <a:gd name="T72" fmla="*/ 193 w 1321"/>
                  <a:gd name="T73" fmla="*/ 72 h 712"/>
                  <a:gd name="T74" fmla="*/ 244 w 1321"/>
                  <a:gd name="T75" fmla="*/ 47 h 712"/>
                  <a:gd name="T76" fmla="*/ 297 w 1321"/>
                  <a:gd name="T77" fmla="*/ 27 h 712"/>
                  <a:gd name="T78" fmla="*/ 356 w 1321"/>
                  <a:gd name="T79" fmla="*/ 12 h 712"/>
                  <a:gd name="T80" fmla="*/ 416 w 1321"/>
                  <a:gd name="T81" fmla="*/ 3 h 712"/>
                  <a:gd name="T82" fmla="*/ 477 w 1321"/>
                  <a:gd name="T83" fmla="*/ 0 h 712"/>
                  <a:gd name="T84" fmla="*/ 477 w 1321"/>
                  <a:gd name="T85" fmla="*/ 0 h 712"/>
                  <a:gd name="T86" fmla="*/ 543 w 1321"/>
                  <a:gd name="T87" fmla="*/ 3 h 712"/>
                  <a:gd name="T88" fmla="*/ 606 w 1321"/>
                  <a:gd name="T89" fmla="*/ 13 h 712"/>
                  <a:gd name="T90" fmla="*/ 667 w 1321"/>
                  <a:gd name="T91" fmla="*/ 30 h 712"/>
                  <a:gd name="T92" fmla="*/ 723 w 1321"/>
                  <a:gd name="T93" fmla="*/ 52 h 712"/>
                  <a:gd name="T94" fmla="*/ 774 w 1321"/>
                  <a:gd name="T95" fmla="*/ 79 h 712"/>
                  <a:gd name="T96" fmla="*/ 822 w 1321"/>
                  <a:gd name="T97" fmla="*/ 111 h 712"/>
                  <a:gd name="T98" fmla="*/ 864 w 1321"/>
                  <a:gd name="T99" fmla="*/ 147 h 712"/>
                  <a:gd name="T100" fmla="*/ 900 w 1321"/>
                  <a:gd name="T101" fmla="*/ 187 h 712"/>
                  <a:gd name="T102" fmla="*/ 931 w 1321"/>
                  <a:gd name="T103" fmla="*/ 230 h 712"/>
                  <a:gd name="T104" fmla="*/ 931 w 1321"/>
                  <a:gd name="T105" fmla="*/ 23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7CBFE0"/>
                  </a:gs>
                </a:gsLst>
                <a:lin ang="5400000" scaled="1"/>
              </a:grad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2" name="Rectangle 52"/>
            <p:cNvSpPr>
              <a:spLocks noChangeArrowheads="1"/>
            </p:cNvSpPr>
            <p:nvPr/>
          </p:nvSpPr>
          <p:spPr bwMode="auto">
            <a:xfrm>
              <a:off x="1059915" y="1513584"/>
              <a:ext cx="1603578" cy="646331"/>
            </a:xfrm>
            <a:prstGeom prst="rect">
              <a:avLst/>
            </a:prstGeom>
            <a:noFill/>
            <a:ln w="9525">
              <a:noFill/>
              <a:miter lim="800000"/>
              <a:headEnd/>
              <a:tailEnd/>
            </a:ln>
          </p:spPr>
          <p:txBody>
            <a:bodyPr wrap="square">
              <a:noAutofit/>
            </a:bodyPr>
            <a:lstStyle/>
            <a:p>
              <a:pPr algn="ctr" fontAlgn="ctr"/>
              <a:r>
                <a:rPr lang="en-US" b="1" dirty="0" smtClean="0">
                  <a:latin typeface="Huawei Sans" panose="020C0503030203020204" pitchFamily="34" charset="0"/>
                </a:rPr>
                <a:t>License </a:t>
              </a:r>
              <a:endParaRPr lang="en-US" altLang="zh-CN" b="1" dirty="0" smtClean="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b="1" dirty="0" smtClean="0">
                  <a:latin typeface="Huawei Sans" panose="020C0503030203020204" pitchFamily="34" charset="0"/>
                </a:rPr>
                <a:t>file</a:t>
              </a:r>
              <a:endParaRPr lang="en-US" altLang="zh-CN" sz="18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矩形 12"/>
            <p:cNvSpPr/>
            <p:nvPr/>
          </p:nvSpPr>
          <p:spPr>
            <a:xfrm>
              <a:off x="4128886" y="1198072"/>
              <a:ext cx="6379044" cy="923330"/>
            </a:xfrm>
            <a:prstGeom prst="rect">
              <a:avLst/>
            </a:prstGeom>
          </p:spPr>
          <p:txBody>
            <a:bodyPr wrap="square">
              <a:noAutofit/>
            </a:bodyPr>
            <a:lstStyle/>
            <a:p>
              <a:pPr fontAlgn="ctr"/>
              <a:r>
                <a:rPr lang="en-US" sz="1400" dirty="0" smtClean="0">
                  <a:latin typeface="Huawei Sans" panose="020C0503030203020204" pitchFamily="34" charset="0"/>
                </a:rPr>
                <a:t>Permission credentials to use various value-added features (such as snapshot, remote replication, clone, and </a:t>
              </a:r>
              <a:r>
                <a:rPr lang="en-US" sz="1400" dirty="0" err="1" smtClean="0">
                  <a:latin typeface="Huawei Sans" panose="020C0503030203020204" pitchFamily="34" charset="0"/>
                </a:rPr>
                <a:t>SmartQoS</a:t>
              </a:r>
              <a:r>
                <a:rPr lang="en-US" sz="1400" dirty="0" smtClean="0">
                  <a:latin typeface="Huawei Sans" panose="020C0503030203020204" pitchFamily="34" charset="0"/>
                </a:rPr>
                <a:t>)</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4" name="直接连接符 13"/>
            <p:cNvCxnSpPr>
              <a:stCxn id="10" idx="6"/>
            </p:cNvCxnSpPr>
            <p:nvPr/>
          </p:nvCxnSpPr>
          <p:spPr>
            <a:xfrm>
              <a:off x="2429341" y="1799328"/>
              <a:ext cx="500182" cy="4570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3797639" y="1925355"/>
              <a:ext cx="7082149" cy="763893"/>
            </a:xfrm>
            <a:prstGeom prst="rect">
              <a:avLst/>
            </a:prstGeom>
            <a:noFill/>
            <a:ln w="9525">
              <a:noFill/>
              <a:miter lim="800000"/>
              <a:headEnd/>
              <a:tailEnd/>
            </a:ln>
          </p:spPr>
        </p:pic>
        <p:sp>
          <p:nvSpPr>
            <p:cNvPr id="16" name="五边形 15"/>
            <p:cNvSpPr/>
            <p:nvPr/>
          </p:nvSpPr>
          <p:spPr bwMode="auto">
            <a:xfrm>
              <a:off x="2931298" y="2024716"/>
              <a:ext cx="1154837" cy="393315"/>
            </a:xfrm>
            <a:prstGeom prst="homePlate">
              <a:avLst>
                <a:gd name="adj" fmla="val 22181"/>
              </a:avLst>
            </a:prstGeom>
            <a:solidFill>
              <a:schemeClr val="accent2">
                <a:lumMod val="20000"/>
                <a:lumOff val="80000"/>
              </a:schemeClr>
            </a:solidFill>
            <a:ln>
              <a:no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noAutofit/>
            </a:bodyPr>
            <a:lstStyle/>
            <a:p>
              <a:pPr marL="0" marR="0" lvl="0" indent="0" defTabSz="914339" eaLnBrk="1" fontAlgn="ctr" latinLnBrk="0" hangingPunct="1">
                <a:lnSpc>
                  <a:spcPct val="100000"/>
                </a:lnSpc>
                <a:spcBef>
                  <a:spcPct val="0"/>
                </a:spcBef>
                <a:spcAft>
                  <a:spcPct val="0"/>
                </a:spcAft>
                <a:buClr>
                  <a:srgbClr val="CC9900"/>
                </a:buClr>
                <a:buSzTx/>
                <a:buFont typeface="Wingdings" pitchFamily="2" charset="2"/>
                <a:buChar char="n"/>
                <a:tabLst/>
                <a:defRPr/>
              </a:pPr>
              <a:endParaRPr kumimoji="0" lang="en-US" altLang="zh-CN" sz="1350" b="1" i="0" u="none" strike="noStrike" kern="0" cap="none" spc="0" normalizeH="0" noProof="0" dirty="0" smtClean="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Rectangle 5"/>
            <p:cNvSpPr>
              <a:spLocks noChangeArrowheads="1"/>
            </p:cNvSpPr>
            <p:nvPr/>
          </p:nvSpPr>
          <p:spPr bwMode="gray">
            <a:xfrm>
              <a:off x="2884434" y="2087752"/>
              <a:ext cx="1248563" cy="646331"/>
            </a:xfrm>
            <a:prstGeom prst="rect">
              <a:avLst/>
            </a:prstGeom>
            <a:noFill/>
            <a:ln w="9525">
              <a:noFill/>
              <a:miter lim="800000"/>
              <a:headEnd/>
              <a:tailEnd/>
            </a:ln>
          </p:spPr>
          <p:txBody>
            <a:bodyPr wrap="square">
              <a:noAutofit/>
            </a:bodyPr>
            <a:lstStyle/>
            <a:p>
              <a:pPr algn="ctr" fontAlgn="ctr"/>
              <a:r>
                <a:rPr lang="en-US" sz="1200" dirty="0" smtClean="0">
                  <a:solidFill>
                    <a:srgbClr val="080808"/>
                  </a:solidFill>
                  <a:latin typeface="Huawei Sans" panose="020C0503030203020204" pitchFamily="34" charset="0"/>
                </a:rPr>
                <a:t>Precautions</a:t>
              </a:r>
              <a:endParaRPr lang="en-US" altLang="zh-CN" sz="1200" dirty="0">
                <a:solidFill>
                  <a:srgbClr val="080808"/>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矩形 17"/>
            <p:cNvSpPr/>
            <p:nvPr/>
          </p:nvSpPr>
          <p:spPr>
            <a:xfrm>
              <a:off x="4128886" y="2036707"/>
              <a:ext cx="6240599" cy="646331"/>
            </a:xfrm>
            <a:prstGeom prst="rect">
              <a:avLst/>
            </a:prstGeom>
          </p:spPr>
          <p:txBody>
            <a:bodyPr wrap="square">
              <a:noAutofit/>
            </a:bodyPr>
            <a:lstStyle/>
            <a:p>
              <a:pPr fontAlgn="ctr"/>
              <a:r>
                <a:rPr lang="en-US" sz="1400" dirty="0" smtClean="0">
                  <a:latin typeface="Huawei Sans" panose="020C0503030203020204" pitchFamily="34" charset="0"/>
                </a:rPr>
                <a:t>During routine device management, you need to check whether the license file is available.</a:t>
              </a:r>
              <a:endParaRPr lang="en-US" sz="1400" dirty="0">
                <a:latin typeface="Huawei Sans" panose="020C0503030203020204" pitchFamily="34" charset="0"/>
              </a:endParaRPr>
            </a:p>
          </p:txBody>
        </p:sp>
        <p:cxnSp>
          <p:nvCxnSpPr>
            <p:cNvPr id="19" name="直接连接符 18"/>
            <p:cNvCxnSpPr>
              <a:stCxn id="10" idx="6"/>
              <a:endCxn id="5" idx="1"/>
            </p:cNvCxnSpPr>
            <p:nvPr/>
          </p:nvCxnSpPr>
          <p:spPr>
            <a:xfrm flipV="1">
              <a:off x="2429341" y="1492958"/>
              <a:ext cx="497342" cy="306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AutoShape 4"/>
          <p:cNvSpPr>
            <a:spLocks noChangeArrowheads="1"/>
          </p:cNvSpPr>
          <p:nvPr/>
        </p:nvSpPr>
        <p:spPr bwMode="auto">
          <a:xfrm>
            <a:off x="895453" y="3436546"/>
            <a:ext cx="10401094" cy="2440398"/>
          </a:xfrm>
          <a:prstGeom prst="roundRect">
            <a:avLst>
              <a:gd name="adj" fmla="val 4824"/>
            </a:avLst>
          </a:prstGeom>
          <a:solidFill>
            <a:srgbClr val="FFFFFF">
              <a:lumMod val="95000"/>
            </a:srgbClr>
          </a:solidFill>
          <a:ln w="38100" algn="ctr">
            <a:solidFill>
              <a:schemeClr val="accent2">
                <a:lumMod val="40000"/>
                <a:lumOff val="60000"/>
              </a:schemeClr>
            </a:solidFill>
            <a:round/>
            <a:headEnd/>
            <a:tailEnd/>
          </a:ln>
        </p:spPr>
        <p:txBody>
          <a:bodyPr wrap="square" anchor="ctr">
            <a:noAutofit/>
          </a:bodyPr>
          <a:lstStyle/>
          <a:p>
            <a:pPr marL="0" marR="0" lvl="0" indent="0" defTabSz="914400" eaLnBrk="1" fontAlgn="ctr" latinLnBrk="0" hangingPunct="1">
              <a:lnSpc>
                <a:spcPct val="150000"/>
              </a:lnSpc>
              <a:spcBef>
                <a:spcPct val="0"/>
              </a:spcBef>
              <a:spcAft>
                <a:spcPct val="0"/>
              </a:spcAft>
              <a:buClrTx/>
              <a:buSzTx/>
              <a:buFontTx/>
              <a:buNone/>
              <a:tabLst/>
              <a:defRPr/>
            </a:pP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lvl="0" defTabSz="914400" fontAlgn="ctr">
              <a:lnSpc>
                <a:spcPct val="150000"/>
              </a:lnSpc>
              <a:spcBef>
                <a:spcPct val="0"/>
              </a:spcBef>
              <a:spcAft>
                <a:spcPct val="0"/>
              </a:spcAft>
              <a:defRPr/>
            </a:pP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fontAlgn="ct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0" marR="0" lvl="0" indent="0" defTabSz="914400" eaLnBrk="1" fontAlgn="ctr" latinLnBrk="0" hangingPunct="1">
              <a:lnSpc>
                <a:spcPct val="150000"/>
              </a:lnSpc>
              <a:spcBef>
                <a:spcPct val="0"/>
              </a:spcBef>
              <a:spcAft>
                <a:spcPct val="0"/>
              </a:spcAft>
              <a:buClrTx/>
              <a:buSzTx/>
              <a:buFontTx/>
              <a:buNone/>
              <a:tabLst/>
              <a:defRPr/>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AutoShape 4"/>
          <p:cNvSpPr>
            <a:spLocks noChangeArrowheads="1"/>
          </p:cNvSpPr>
          <p:nvPr/>
        </p:nvSpPr>
        <p:spPr bwMode="auto">
          <a:xfrm>
            <a:off x="895453" y="3390971"/>
            <a:ext cx="10401094" cy="470315"/>
          </a:xfrm>
          <a:prstGeom prst="roundRect">
            <a:avLst>
              <a:gd name="adj" fmla="val 4824"/>
            </a:avLst>
          </a:prstGeom>
          <a:solidFill>
            <a:srgbClr val="8AB9B9">
              <a:lumMod val="20000"/>
              <a:lumOff val="80000"/>
            </a:srgbClr>
          </a:solidFill>
          <a:ln w="38100" algn="ctr">
            <a:solidFill>
              <a:schemeClr val="accent2">
                <a:lumMod val="40000"/>
                <a:lumOff val="60000"/>
              </a:schemeClr>
            </a:solidFill>
            <a:round/>
            <a:headEnd/>
            <a:tailEnd/>
          </a:ln>
        </p:spPr>
        <p:txBody>
          <a:bodyPr wrap="square" anchor="ctr">
            <a:noAutofit/>
          </a:bodyPr>
          <a:lstStyle/>
          <a:p>
            <a:pPr lvl="0" defTabSz="914400" eaLnBrk="0" fontAlgn="ctr" hangingPunct="0">
              <a:spcBef>
                <a:spcPct val="0"/>
              </a:spcBef>
              <a:spcAft>
                <a:spcPct val="0"/>
              </a:spcAft>
            </a:pPr>
            <a:r>
              <a:rPr lang="en-US" b="1" dirty="0" smtClean="0">
                <a:latin typeface="Huawei Sans" panose="020C0503030203020204" pitchFamily="34" charset="0"/>
              </a:rPr>
              <a:t>Using </a:t>
            </a:r>
            <a:r>
              <a:rPr lang="en-US" b="1" dirty="0" err="1" smtClean="0">
                <a:latin typeface="Huawei Sans" panose="020C0503030203020204" pitchFamily="34" charset="0"/>
              </a:rPr>
              <a:t>DeviceManager</a:t>
            </a:r>
            <a:r>
              <a:rPr lang="en-US" b="1" dirty="0" smtClean="0">
                <a:latin typeface="Huawei Sans" panose="020C0503030203020204" pitchFamily="34" charset="0"/>
              </a:rPr>
              <a:t> to manage licenses</a:t>
            </a:r>
            <a:endParaRPr kumimoji="0" lang="en-US" altLang="ko-KR" b="1" i="0" u="none" strike="noStrike" kern="0" cap="none" spc="0" normalizeH="0" noProof="0" dirty="0" smtClean="0">
              <a:ln>
                <a:noFill/>
              </a:ln>
              <a:solidFill>
                <a:srgbClr val="990000"/>
              </a:solidFill>
              <a:effectLst/>
              <a:uLnTx/>
              <a:uFillTx/>
              <a:latin typeface="Huawei Sans" panose="020C0503030203020204" pitchFamily="34" charset="0"/>
              <a:sym typeface="Huawei Sans" panose="020C0503030203020204" pitchFamily="34" charset="0"/>
            </a:endParaRPr>
          </a:p>
        </p:txBody>
      </p:sp>
      <p:sp>
        <p:nvSpPr>
          <p:cNvPr id="3" name="矩形 2"/>
          <p:cNvSpPr/>
          <p:nvPr/>
        </p:nvSpPr>
        <p:spPr>
          <a:xfrm>
            <a:off x="895453" y="3928562"/>
            <a:ext cx="10401094" cy="923330"/>
          </a:xfrm>
          <a:prstGeom prst="rect">
            <a:avLst/>
          </a:prstGeom>
        </p:spPr>
        <p:txBody>
          <a:bodyPr wrap="square">
            <a:noAutofit/>
          </a:bodyPr>
          <a:lstStyle/>
          <a:p>
            <a:pPr fontAlgn="ctr"/>
            <a:r>
              <a:rPr lang="en-US" dirty="0" smtClean="0">
                <a:latin typeface="Huawei Sans" panose="020C0503030203020204" pitchFamily="34" charset="0"/>
              </a:rPr>
              <a:t>Based on the status of the imported or activated license, different license operations are displayed on the </a:t>
            </a:r>
            <a:r>
              <a:rPr lang="en-US" b="1" dirty="0" smtClean="0">
                <a:latin typeface="Huawei Sans" panose="020C0503030203020204" pitchFamily="34" charset="0"/>
              </a:rPr>
              <a:t>License Management</a:t>
            </a:r>
            <a:r>
              <a:rPr lang="en-US" dirty="0" smtClean="0">
                <a:latin typeface="Huawei Sans" panose="020C0503030203020204" pitchFamily="34" charset="0"/>
              </a:rPr>
              <a:t> page: </a:t>
            </a:r>
            <a:r>
              <a:rPr lang="en-US" b="1" dirty="0" smtClean="0">
                <a:latin typeface="Huawei Sans" panose="020C0503030203020204" pitchFamily="34" charset="0"/>
              </a:rPr>
              <a:t>Import License</a:t>
            </a:r>
            <a:r>
              <a:rPr lang="en-US" dirty="0" smtClean="0">
                <a:latin typeface="Huawei Sans" panose="020C0503030203020204" pitchFamily="34" charset="0"/>
              </a:rPr>
              <a:t>, </a:t>
            </a:r>
            <a:r>
              <a:rPr lang="en-US" b="1" dirty="0" smtClean="0">
                <a:latin typeface="Huawei Sans" panose="020C0503030203020204" pitchFamily="34" charset="0"/>
              </a:rPr>
              <a:t>Activate License</a:t>
            </a:r>
            <a:r>
              <a:rPr lang="en-US" dirty="0" smtClean="0">
                <a:latin typeface="Huawei Sans" panose="020C0503030203020204" pitchFamily="34" charset="0"/>
              </a:rPr>
              <a:t>, and </a:t>
            </a:r>
            <a:r>
              <a:rPr lang="en-US" b="1" dirty="0" smtClean="0">
                <a:latin typeface="Huawei Sans" panose="020C0503030203020204" pitchFamily="34" charset="0"/>
              </a:rPr>
              <a:t>Update License</a:t>
            </a:r>
            <a:r>
              <a:rPr lang="en-US" dirty="0" smtClean="0">
                <a:latin typeface="Huawei Sans" panose="020C0503030203020204" pitchFamily="34" charset="0"/>
              </a:rPr>
              <a:t>.</a:t>
            </a:r>
            <a:endParaRPr lang="en-US" dirty="0">
              <a:latin typeface="Huawei Sans" panose="020C0503030203020204" pitchFamily="34" charset="0"/>
            </a:endParaRPr>
          </a:p>
        </p:txBody>
      </p:sp>
      <p:sp>
        <p:nvSpPr>
          <p:cNvPr id="21" name="矩形 20"/>
          <p:cNvSpPr/>
          <p:nvPr/>
        </p:nvSpPr>
        <p:spPr>
          <a:xfrm>
            <a:off x="903961" y="4858489"/>
            <a:ext cx="10336941" cy="1338828"/>
          </a:xfrm>
          <a:prstGeom prst="rect">
            <a:avLst/>
          </a:prstGeom>
        </p:spPr>
        <p:txBody>
          <a:bodyPr wrap="square">
            <a:noAutofit/>
          </a:bodyPr>
          <a:lstStyle/>
          <a:p>
            <a:pPr lvl="0" defTabSz="914400" fontAlgn="ctr">
              <a:spcBef>
                <a:spcPct val="0"/>
              </a:spcBef>
              <a:spcAft>
                <a:spcPct val="0"/>
              </a:spcAft>
              <a:defRPr/>
            </a:pPr>
            <a:r>
              <a:rPr lang="en-US" dirty="0" smtClean="0">
                <a:latin typeface="Huawei Sans" panose="020C0503030203020204" pitchFamily="34" charset="0"/>
              </a:rPr>
              <a:t>For an activated license file, </a:t>
            </a:r>
            <a:r>
              <a:rPr lang="en-US" dirty="0" err="1" smtClean="0">
                <a:latin typeface="Huawei Sans" panose="020C0503030203020204" pitchFamily="34" charset="0"/>
              </a:rPr>
              <a:t>DeviceManager</a:t>
            </a:r>
            <a:r>
              <a:rPr lang="en-US" dirty="0" smtClean="0">
                <a:latin typeface="Huawei Sans" panose="020C0503030203020204" pitchFamily="34" charset="0"/>
              </a:rPr>
              <a:t> provides two control modes:</a:t>
            </a:r>
          </a:p>
          <a:p>
            <a:pPr marL="285750" indent="-285750" fontAlgn="ctr">
              <a:buSzPct val="50000"/>
              <a:buFont typeface="Wingdings" panose="05000000000000000000" pitchFamily="2" charset="2"/>
              <a:buChar char="l"/>
            </a:pPr>
            <a:r>
              <a:rPr lang="en-US" dirty="0" smtClean="0">
                <a:latin typeface="Huawei Sans" panose="020C0503030203020204" pitchFamily="34" charset="0"/>
              </a:rPr>
              <a:t>Running time-based control: displays the expiration time of the license.</a:t>
            </a:r>
            <a:endPar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buSzPct val="50000"/>
              <a:buFont typeface="Wingdings" panose="05000000000000000000" pitchFamily="2" charset="2"/>
              <a:buChar char="l"/>
            </a:pPr>
            <a:r>
              <a:rPr lang="en-US" dirty="0" smtClean="0">
                <a:latin typeface="Huawei Sans" panose="020C0503030203020204" pitchFamily="34" charset="0"/>
              </a:rPr>
              <a:t>Capacity-based control: displays the used/total capacity of the license.</a:t>
            </a:r>
            <a:endParaRPr lang="en-US" dirty="0">
              <a:latin typeface="Huawei Sans" panose="020C0503030203020204" pitchFamily="34" charset="0"/>
            </a:endParaRPr>
          </a:p>
        </p:txBody>
      </p:sp>
    </p:spTree>
    <p:extLst>
      <p:ext uri="{BB962C8B-B14F-4D97-AF65-F5344CB8AC3E}">
        <p14:creationId xmlns:p14="http://schemas.microsoft.com/office/powerpoint/2010/main" val="36194427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Viewing Device Licenses (2)</a:t>
            </a:r>
            <a:endParaRPr lang="en-US" altLang="zh-CN" dirty="0">
              <a:latin typeface="Huawei Sans" panose="020C0503030203020204" pitchFamily="34" charset="0"/>
              <a:sym typeface="Huawei Sans" panose="020C0503030203020204" pitchFamily="34" charset="0"/>
            </a:endParaRPr>
          </a:p>
        </p:txBody>
      </p:sp>
      <p:sp>
        <p:nvSpPr>
          <p:cNvPr id="6" name="AutoShape 4"/>
          <p:cNvSpPr>
            <a:spLocks noChangeArrowheads="1"/>
          </p:cNvSpPr>
          <p:nvPr/>
        </p:nvSpPr>
        <p:spPr bwMode="auto">
          <a:xfrm>
            <a:off x="924088" y="1394058"/>
            <a:ext cx="10401094" cy="4000902"/>
          </a:xfrm>
          <a:prstGeom prst="roundRect">
            <a:avLst>
              <a:gd name="adj" fmla="val 4824"/>
            </a:avLst>
          </a:prstGeom>
          <a:solidFill>
            <a:srgbClr val="FFFFFF">
              <a:lumMod val="95000"/>
            </a:srgbClr>
          </a:solidFill>
          <a:ln w="38100" algn="ctr">
            <a:solidFill>
              <a:schemeClr val="accent2">
                <a:lumMod val="40000"/>
                <a:lumOff val="60000"/>
              </a:schemeClr>
            </a:solidFill>
            <a:round/>
            <a:headEnd/>
            <a:tailEnd/>
          </a:ln>
        </p:spPr>
        <p:txBody>
          <a:bodyPr wrap="square" anchor="ctr">
            <a:noAutofit/>
          </a:bodyPr>
          <a:lstStyle/>
          <a:p>
            <a:pPr algn="r" fontAlgn="ct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buFont typeface="Wingdings" panose="05000000000000000000" pitchFamily="2" charset="2"/>
              <a:buChar char="Ø"/>
            </a:pP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buFont typeface="Wingdings" panose="05000000000000000000" pitchFamily="2" charset="2"/>
              <a:buChar char="Ø"/>
            </a:pP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buFont typeface="Wingdings" panose="05000000000000000000" pitchFamily="2" charset="2"/>
              <a:buChar char="Ø"/>
            </a:pP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buFont typeface="Wingdings" panose="05000000000000000000" pitchFamily="2" charset="2"/>
              <a:buChar char="Ø"/>
            </a:pP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fontAlgn="ct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buSzPct val="50000"/>
              <a:buFont typeface="Wingdings" panose="05000000000000000000" pitchFamily="2" charset="2"/>
              <a:buChar char="l"/>
            </a:pPr>
            <a:r>
              <a:rPr lang="en-US" sz="1600" dirty="0" smtClean="0">
                <a:latin typeface="Huawei Sans" panose="020C0503030203020204" pitchFamily="34" charset="0"/>
              </a:rPr>
              <a:t>The </a:t>
            </a:r>
            <a:r>
              <a:rPr lang="en-US" sz="1600" b="1" dirty="0" smtClean="0">
                <a:latin typeface="Huawei Sans" panose="020C0503030203020204" pitchFamily="34" charset="0"/>
              </a:rPr>
              <a:t>export license</a:t>
            </a:r>
            <a:r>
              <a:rPr lang="en-US" sz="1600" dirty="0" smtClean="0">
                <a:latin typeface="Huawei Sans" panose="020C0503030203020204" pitchFamily="34" charset="0"/>
              </a:rPr>
              <a:t> command is used to export a license file.</a:t>
            </a: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63525" fontAlgn="ctr"/>
            <a:r>
              <a:rPr lang="en-US" sz="1600" b="1" dirty="0" smtClean="0">
                <a:latin typeface="Huawei Sans" panose="020C0503030203020204" pitchFamily="34" charset="0"/>
              </a:rPr>
              <a:t>Example: export license</a:t>
            </a:r>
            <a:r>
              <a:rPr lang="en-US" sz="1600" dirty="0" smtClean="0">
                <a:latin typeface="Huawei Sans" panose="020C0503030203020204" pitchFamily="34" charset="0"/>
              </a:rPr>
              <a:t> </a:t>
            </a:r>
            <a:r>
              <a:rPr lang="en-US" sz="1600" dirty="0" err="1" smtClean="0">
                <a:latin typeface="Huawei Sans" panose="020C0503030203020204" pitchFamily="34" charset="0"/>
              </a:rPr>
              <a:t>ip</a:t>
            </a:r>
            <a:r>
              <a:rPr lang="en-US" sz="1600" dirty="0" smtClean="0">
                <a:latin typeface="Huawei Sans" panose="020C0503030203020204" pitchFamily="34" charset="0"/>
              </a:rPr>
              <a:t>=? user=? password=? </a:t>
            </a:r>
            <a:r>
              <a:rPr lang="en-US" sz="1600" dirty="0" err="1" smtClean="0">
                <a:latin typeface="Huawei Sans" panose="020C0503030203020204" pitchFamily="34" charset="0"/>
              </a:rPr>
              <a:t>license_path</a:t>
            </a:r>
            <a:r>
              <a:rPr lang="en-US" sz="1600" dirty="0" smtClean="0">
                <a:latin typeface="Huawei Sans" panose="020C0503030203020204" pitchFamily="34" charset="0"/>
              </a:rPr>
              <a:t>=? [ port=? ] [ protocol=? ]</a:t>
            </a:r>
          </a:p>
          <a:p>
            <a:pPr fontAlgn="ct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buSzPct val="50000"/>
              <a:buFont typeface="Wingdings" panose="05000000000000000000" pitchFamily="2" charset="2"/>
              <a:buChar char="l"/>
            </a:pPr>
            <a:r>
              <a:rPr lang="en-US" sz="1600" dirty="0" smtClean="0">
                <a:latin typeface="Huawei Sans" panose="020C0503030203020204" pitchFamily="34" charset="0"/>
              </a:rPr>
              <a:t>The </a:t>
            </a:r>
            <a:r>
              <a:rPr lang="en-US" sz="1600" b="1" dirty="0" smtClean="0">
                <a:latin typeface="Huawei Sans" panose="020C0503030203020204" pitchFamily="34" charset="0"/>
              </a:rPr>
              <a:t>import license</a:t>
            </a:r>
            <a:r>
              <a:rPr lang="en-US" sz="1600" dirty="0" smtClean="0">
                <a:latin typeface="Huawei Sans" panose="020C0503030203020204" pitchFamily="34" charset="0"/>
              </a:rPr>
              <a:t> command is used to import a license file.</a:t>
            </a: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63525" fontAlgn="ctr"/>
            <a:r>
              <a:rPr lang="en-US" sz="1600" b="1" dirty="0" smtClean="0">
                <a:latin typeface="Huawei Sans" panose="020C0503030203020204" pitchFamily="34" charset="0"/>
              </a:rPr>
              <a:t>Example: import license</a:t>
            </a:r>
            <a:r>
              <a:rPr lang="en-US" sz="1600" dirty="0" smtClean="0">
                <a:latin typeface="Huawei Sans" panose="020C0503030203020204" pitchFamily="34" charset="0"/>
              </a:rPr>
              <a:t> </a:t>
            </a:r>
            <a:r>
              <a:rPr lang="en-US" sz="1600" dirty="0" err="1" smtClean="0">
                <a:latin typeface="Huawei Sans" panose="020C0503030203020204" pitchFamily="34" charset="0"/>
              </a:rPr>
              <a:t>ip</a:t>
            </a:r>
            <a:r>
              <a:rPr lang="en-US" sz="1600" dirty="0" smtClean="0">
                <a:latin typeface="Huawei Sans" panose="020C0503030203020204" pitchFamily="34" charset="0"/>
              </a:rPr>
              <a:t>=? user=? password=? </a:t>
            </a:r>
            <a:r>
              <a:rPr lang="en-US" sz="1600" dirty="0" err="1" smtClean="0">
                <a:latin typeface="Huawei Sans" panose="020C0503030203020204" pitchFamily="34" charset="0"/>
              </a:rPr>
              <a:t>license_path</a:t>
            </a:r>
            <a:r>
              <a:rPr lang="en-US" sz="1600" dirty="0" smtClean="0">
                <a:latin typeface="Huawei Sans" panose="020C0503030203020204" pitchFamily="34" charset="0"/>
              </a:rPr>
              <a:t>=? [ port=? ] [ protocol=? ]</a:t>
            </a:r>
          </a:p>
          <a:p>
            <a:pPr fontAlgn="ct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buSzPct val="50000"/>
              <a:buFont typeface="Wingdings" panose="05000000000000000000" pitchFamily="2" charset="2"/>
              <a:buChar char="l"/>
            </a:pPr>
            <a:r>
              <a:rPr lang="en-US" sz="1600" dirty="0" smtClean="0">
                <a:latin typeface="Huawei Sans" panose="020C0503030203020204" pitchFamily="34" charset="0"/>
              </a:rPr>
              <a:t>The </a:t>
            </a:r>
            <a:r>
              <a:rPr lang="en-US" sz="1600" b="1" dirty="0" smtClean="0">
                <a:latin typeface="Huawei Sans" panose="020C0503030203020204" pitchFamily="34" charset="0"/>
              </a:rPr>
              <a:t>show license</a:t>
            </a:r>
            <a:r>
              <a:rPr lang="en-US" sz="1600" dirty="0" smtClean="0">
                <a:latin typeface="Huawei Sans" panose="020C0503030203020204" pitchFamily="34" charset="0"/>
              </a:rPr>
              <a:t> command is used to query the function configuration of the imported license file in the system.</a:t>
            </a: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63525" fontAlgn="ctr"/>
            <a:r>
              <a:rPr lang="en-US" sz="1600" b="1" dirty="0" smtClean="0">
                <a:latin typeface="Huawei Sans" panose="020C0503030203020204" pitchFamily="34" charset="0"/>
              </a:rPr>
              <a:t>Example: show license</a:t>
            </a: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fontAlgn="ct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buSzPct val="50000"/>
              <a:buFont typeface="Wingdings" panose="05000000000000000000" pitchFamily="2" charset="2"/>
              <a:buChar char="l"/>
            </a:pPr>
            <a:r>
              <a:rPr lang="en-US" sz="1600" dirty="0" smtClean="0">
                <a:latin typeface="Huawei Sans" panose="020C0503030203020204" pitchFamily="34" charset="0"/>
              </a:rPr>
              <a:t>The </a:t>
            </a:r>
            <a:r>
              <a:rPr lang="en-US" sz="1600" b="1" dirty="0" smtClean="0">
                <a:latin typeface="Huawei Sans" panose="020C0503030203020204" pitchFamily="34" charset="0"/>
              </a:rPr>
              <a:t>show </a:t>
            </a:r>
            <a:r>
              <a:rPr lang="en-US" sz="1600" b="1" dirty="0" err="1" smtClean="0">
                <a:latin typeface="Huawei Sans" panose="020C0503030203020204" pitchFamily="34" charset="0"/>
              </a:rPr>
              <a:t>license_active</a:t>
            </a:r>
            <a:r>
              <a:rPr lang="en-US" sz="1600" dirty="0" smtClean="0">
                <a:latin typeface="Huawei Sans" panose="020C0503030203020204" pitchFamily="34" charset="0"/>
              </a:rPr>
              <a:t> command is used to query information about active licenses.</a:t>
            </a:r>
          </a:p>
          <a:p>
            <a:pPr marL="263525" fontAlgn="ctr"/>
            <a:r>
              <a:rPr lang="en-US" sz="1600" b="1" dirty="0" smtClean="0">
                <a:latin typeface="Huawei Sans" panose="020C0503030203020204" pitchFamily="34" charset="0"/>
              </a:rPr>
              <a:t>Example: show </a:t>
            </a:r>
            <a:r>
              <a:rPr lang="en-US" sz="1600" b="1" dirty="0" err="1" smtClean="0">
                <a:latin typeface="Huawei Sans" panose="020C0503030203020204" pitchFamily="34" charset="0"/>
              </a:rPr>
              <a:t>license_active</a:t>
            </a: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fontAlgn="ct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fontAlgn="ct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fontAlgn="ct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fontAlgn="ct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fontAlgn="ct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AutoShape 4"/>
          <p:cNvSpPr>
            <a:spLocks noChangeArrowheads="1"/>
          </p:cNvSpPr>
          <p:nvPr/>
        </p:nvSpPr>
        <p:spPr bwMode="auto">
          <a:xfrm>
            <a:off x="924088" y="1348484"/>
            <a:ext cx="10401094" cy="506062"/>
          </a:xfrm>
          <a:prstGeom prst="roundRect">
            <a:avLst>
              <a:gd name="adj" fmla="val 4824"/>
            </a:avLst>
          </a:prstGeom>
          <a:solidFill>
            <a:srgbClr val="8AB9B9">
              <a:lumMod val="20000"/>
              <a:lumOff val="80000"/>
            </a:srgbClr>
          </a:solidFill>
          <a:ln w="38100" algn="ctr">
            <a:solidFill>
              <a:schemeClr val="accent2">
                <a:lumMod val="40000"/>
                <a:lumOff val="60000"/>
              </a:schemeClr>
            </a:solidFill>
            <a:round/>
            <a:headEnd/>
            <a:tailEnd/>
          </a:ln>
        </p:spPr>
        <p:txBody>
          <a:bodyPr wrap="square" anchor="ctr">
            <a:noAutofit/>
          </a:bodyPr>
          <a:lstStyle/>
          <a:p>
            <a:pPr lvl="0" defTabSz="914400" eaLnBrk="0" fontAlgn="ctr" hangingPunct="0">
              <a:spcBef>
                <a:spcPct val="0"/>
              </a:spcBef>
              <a:spcAft>
                <a:spcPct val="0"/>
              </a:spcAft>
            </a:pPr>
            <a:r>
              <a:rPr lang="en-US" b="1" dirty="0" smtClean="0">
                <a:latin typeface="Huawei Sans" panose="020C0503030203020204" pitchFamily="34" charset="0"/>
              </a:rPr>
              <a:t>Using CLI to manage licenses</a:t>
            </a:r>
            <a:endParaRPr kumimoji="0" lang="en-US" altLang="ko-KR" b="1" i="0" u="none" strike="noStrike" kern="0" cap="none" spc="0" normalizeH="0" noProof="0" dirty="0" smtClean="0">
              <a:ln>
                <a:noFill/>
              </a:ln>
              <a:solidFill>
                <a:srgbClr val="990000"/>
              </a:solidFill>
              <a:effectLst/>
              <a:uLnTx/>
              <a:uFillTx/>
              <a:latin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29993695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6238786" y="3365463"/>
            <a:ext cx="4656141" cy="2862322"/>
          </a:xfrm>
          <a:prstGeom prst="rect">
            <a:avLst/>
          </a:prstGeom>
          <a:solidFill>
            <a:schemeClr val="bg1">
              <a:lumMod val="85000"/>
            </a:schemeClr>
          </a:solidFill>
          <a:ln>
            <a:noFill/>
          </a:ln>
        </p:spPr>
        <p:txBody>
          <a:bodyPr wrap="square" rtlCol="0">
            <a:spAutoFit/>
          </a:bodyPr>
          <a:lstStyle/>
          <a:p>
            <a:r>
              <a:rPr lang="en-US" altLang="zh-CN" sz="1200" dirty="0"/>
              <a:t>admin:/&gt;show system general</a:t>
            </a:r>
          </a:p>
          <a:p>
            <a:r>
              <a:rPr lang="en-US" altLang="zh-CN" sz="1200" dirty="0"/>
              <a:t>  System Name      </a:t>
            </a:r>
            <a:r>
              <a:rPr lang="en-US" altLang="zh-CN" sz="1200" dirty="0" smtClean="0"/>
              <a:t>    </a:t>
            </a:r>
            <a:r>
              <a:rPr lang="en-US" altLang="zh-CN" sz="1200" dirty="0"/>
              <a:t>: </a:t>
            </a:r>
            <a:r>
              <a:rPr lang="en-US" altLang="zh-CN" sz="1200" dirty="0" err="1"/>
              <a:t>XXX.Storage</a:t>
            </a:r>
            <a:r>
              <a:rPr lang="en-US" altLang="zh-CN" sz="1200" dirty="0"/>
              <a:t> </a:t>
            </a:r>
          </a:p>
          <a:p>
            <a:r>
              <a:rPr lang="en-US" altLang="zh-CN" sz="1200" dirty="0"/>
              <a:t>  Health Status      </a:t>
            </a:r>
            <a:r>
              <a:rPr lang="en-US" altLang="zh-CN" sz="1200" dirty="0" smtClean="0"/>
              <a:t>    </a:t>
            </a:r>
            <a:r>
              <a:rPr lang="en-US" altLang="zh-CN" sz="1200" dirty="0"/>
              <a:t>: Normal </a:t>
            </a:r>
          </a:p>
          <a:p>
            <a:r>
              <a:rPr lang="en-US" altLang="zh-CN" sz="1200" dirty="0"/>
              <a:t>  Running Status   </a:t>
            </a:r>
            <a:r>
              <a:rPr lang="en-US" altLang="zh-CN" sz="1200" dirty="0" smtClean="0"/>
              <a:t>     </a:t>
            </a:r>
            <a:r>
              <a:rPr lang="en-US" altLang="zh-CN" sz="1200" dirty="0"/>
              <a:t>: Normal </a:t>
            </a:r>
          </a:p>
          <a:p>
            <a:r>
              <a:rPr lang="en-US" altLang="zh-CN" sz="1200" dirty="0"/>
              <a:t>  Total Capacity    </a:t>
            </a:r>
            <a:r>
              <a:rPr lang="en-US" altLang="zh-CN" sz="1200" dirty="0" smtClean="0"/>
              <a:t>     </a:t>
            </a:r>
            <a:r>
              <a:rPr lang="en-US" altLang="zh-CN" sz="1200" dirty="0"/>
              <a:t>: </a:t>
            </a:r>
            <a:r>
              <a:rPr lang="en-US" altLang="zh-CN" sz="1200" dirty="0" smtClean="0"/>
              <a:t>3.186 TB </a:t>
            </a:r>
            <a:endParaRPr lang="en-US" altLang="zh-CN" sz="1200" dirty="0"/>
          </a:p>
          <a:p>
            <a:r>
              <a:rPr lang="en-US" altLang="zh-CN" sz="1200" dirty="0"/>
              <a:t>  SN               </a:t>
            </a:r>
            <a:r>
              <a:rPr lang="en-US" altLang="zh-CN" sz="1200" dirty="0" smtClean="0"/>
              <a:t>           </a:t>
            </a:r>
            <a:r>
              <a:rPr lang="en-US" altLang="zh-CN" sz="1200" dirty="0"/>
              <a:t>: 210235G6EHZ0CX0000XX </a:t>
            </a:r>
          </a:p>
          <a:p>
            <a:r>
              <a:rPr lang="en-US" altLang="zh-CN" sz="1200" dirty="0"/>
              <a:t>  Location      </a:t>
            </a:r>
            <a:r>
              <a:rPr lang="en-US" altLang="zh-CN" sz="1200" dirty="0" smtClean="0"/>
              <a:t>            </a:t>
            </a:r>
            <a:r>
              <a:rPr lang="en-US" altLang="zh-CN" sz="1200" dirty="0"/>
              <a:t>: </a:t>
            </a:r>
          </a:p>
          <a:p>
            <a:r>
              <a:rPr lang="en-US" altLang="zh-CN" sz="1200" dirty="0"/>
              <a:t>  Product Model    </a:t>
            </a:r>
            <a:r>
              <a:rPr lang="en-US" altLang="zh-CN" sz="1200" dirty="0" smtClean="0"/>
              <a:t>     </a:t>
            </a:r>
            <a:r>
              <a:rPr lang="en-US" altLang="zh-CN" sz="1200" dirty="0"/>
              <a:t>: XXXX </a:t>
            </a:r>
          </a:p>
          <a:p>
            <a:r>
              <a:rPr lang="en-US" altLang="zh-CN" sz="1200" dirty="0"/>
              <a:t>  Product Version   </a:t>
            </a:r>
            <a:r>
              <a:rPr lang="en-US" altLang="zh-CN" sz="1200" dirty="0" smtClean="0"/>
              <a:t>     </a:t>
            </a:r>
            <a:r>
              <a:rPr lang="en-US" altLang="zh-CN" sz="1200" dirty="0"/>
              <a:t>: VX00R00XCXX </a:t>
            </a:r>
          </a:p>
          <a:p>
            <a:r>
              <a:rPr lang="en-US" altLang="zh-CN" sz="1200" dirty="0"/>
              <a:t>  High Water Level(%) : 80</a:t>
            </a:r>
          </a:p>
          <a:p>
            <a:r>
              <a:rPr lang="en-US" altLang="zh-CN" sz="1200" dirty="0"/>
              <a:t>  Low Water Level(%)  : 20</a:t>
            </a:r>
          </a:p>
          <a:p>
            <a:r>
              <a:rPr lang="en-US" altLang="zh-CN" sz="1200" dirty="0"/>
              <a:t>  WWN              </a:t>
            </a:r>
            <a:r>
              <a:rPr lang="en-US" altLang="zh-CN" sz="1200" dirty="0" smtClean="0"/>
              <a:t>         </a:t>
            </a:r>
            <a:r>
              <a:rPr lang="en-US" altLang="zh-CN" sz="1200" dirty="0"/>
              <a:t>: XXXX</a:t>
            </a:r>
          </a:p>
          <a:p>
            <a:r>
              <a:rPr lang="en-US" altLang="zh-CN" sz="1200" dirty="0"/>
              <a:t>  Time               </a:t>
            </a:r>
            <a:r>
              <a:rPr lang="en-US" altLang="zh-CN" sz="1200" dirty="0" smtClean="0"/>
              <a:t>          </a:t>
            </a:r>
            <a:r>
              <a:rPr lang="en-US" altLang="zh-CN" sz="1200" dirty="0"/>
              <a:t>: </a:t>
            </a:r>
            <a:r>
              <a:rPr lang="en-US" altLang="zh-CN" sz="1200" dirty="0" smtClean="0"/>
              <a:t>2020-07-07/15:34:05 </a:t>
            </a:r>
            <a:r>
              <a:rPr lang="en-US" altLang="zh-CN" sz="1200" dirty="0"/>
              <a:t>UTC+08:00</a:t>
            </a:r>
          </a:p>
          <a:p>
            <a:r>
              <a:rPr lang="en-US" altLang="zh-CN" sz="1200" dirty="0"/>
              <a:t>  Patch Version      </a:t>
            </a:r>
            <a:r>
              <a:rPr lang="en-US" altLang="zh-CN" sz="1200" dirty="0" smtClean="0"/>
              <a:t>      </a:t>
            </a:r>
            <a:r>
              <a:rPr lang="en-US" altLang="zh-CN" sz="1200" dirty="0"/>
              <a:t>: SPCXXX SPHXXX</a:t>
            </a:r>
          </a:p>
          <a:p>
            <a:r>
              <a:rPr lang="en-US" altLang="zh-CN" sz="1200" dirty="0"/>
              <a:t>  Description       </a:t>
            </a:r>
            <a:r>
              <a:rPr lang="en-US" altLang="zh-CN" sz="1200" dirty="0" smtClean="0"/>
              <a:t>         </a:t>
            </a:r>
            <a:r>
              <a:rPr lang="en-US" altLang="zh-CN" sz="1200" dirty="0"/>
              <a:t>: </a:t>
            </a:r>
          </a:p>
        </p:txBody>
      </p:sp>
      <p:sp>
        <p:nvSpPr>
          <p:cNvPr id="20" name="矩形 19"/>
          <p:cNvSpPr/>
          <p:nvPr/>
        </p:nvSpPr>
        <p:spPr>
          <a:xfrm>
            <a:off x="6306163" y="4851133"/>
            <a:ext cx="2924465" cy="192505"/>
          </a:xfrm>
          <a:prstGeom prst="rect">
            <a:avLst/>
          </a:prstGeom>
          <a:noFill/>
          <a:ln w="28575">
            <a:solidFill>
              <a:srgbClr val="C0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Obtaining the </a:t>
            </a:r>
            <a:r>
              <a:rPr lang="en-US" altLang="zh-CN" dirty="0" smtClean="0"/>
              <a:t>Device's</a:t>
            </a:r>
            <a:r>
              <a:rPr lang="en-US" dirty="0" smtClean="0">
                <a:latin typeface="Huawei Sans" panose="020C0503030203020204" pitchFamily="34" charset="0"/>
              </a:rPr>
              <a:t> Current Version Information</a:t>
            </a:r>
            <a:endParaRPr lang="en-US" altLang="zh-CN" dirty="0">
              <a:latin typeface="Huawei Sans" panose="020C0503030203020204" pitchFamily="34" charset="0"/>
              <a:sym typeface="Huawei Sans" panose="020C0503030203020204" pitchFamily="34" charset="0"/>
            </a:endParaRPr>
          </a:p>
        </p:txBody>
      </p:sp>
      <p:sp>
        <p:nvSpPr>
          <p:cNvPr id="3" name="文本占位符 2"/>
          <p:cNvSpPr>
            <a:spLocks noGrp="1"/>
          </p:cNvSpPr>
          <p:nvPr>
            <p:ph type="body" sz="quarter" idx="10"/>
          </p:nvPr>
        </p:nvSpPr>
        <p:spPr>
          <a:xfrm>
            <a:off x="731838" y="2277528"/>
            <a:ext cx="5130482" cy="3650027"/>
          </a:xfrm>
        </p:spPr>
        <p:txBody>
          <a:bodyPr wrap="square">
            <a:noAutofit/>
          </a:bodyPr>
          <a:lstStyle/>
          <a:p>
            <a:pPr algn="l">
              <a:lnSpc>
                <a:spcPct val="100000"/>
              </a:lnSpc>
            </a:pPr>
            <a:r>
              <a:rPr lang="en-US" sz="1600" dirty="0" smtClean="0">
                <a:latin typeface="Huawei Sans" panose="020C0503030203020204" pitchFamily="34" charset="0"/>
              </a:rPr>
              <a:t>Obtaining the current system version information on </a:t>
            </a:r>
            <a:r>
              <a:rPr lang="en-US" sz="1600" dirty="0" err="1" smtClean="0">
                <a:latin typeface="Huawei Sans" panose="020C0503030203020204" pitchFamily="34" charset="0"/>
              </a:rPr>
              <a:t>DeviceManager</a:t>
            </a:r>
            <a:endParaRPr lang="en-US" altLang="zh-CN" sz="1600" dirty="0" smtClean="0">
              <a:latin typeface="Huawei Sans" panose="020C0503030203020204" pitchFamily="34" charset="0"/>
              <a:sym typeface="Huawei Sans" panose="020C0503030203020204" pitchFamily="34" charset="0"/>
            </a:endParaRPr>
          </a:p>
          <a:p>
            <a:pPr lvl="1">
              <a:lnSpc>
                <a:spcPct val="100000"/>
              </a:lnSpc>
            </a:pPr>
            <a:r>
              <a:rPr lang="en-US" sz="1400" dirty="0" smtClean="0">
                <a:latin typeface="Huawei Sans" panose="020C0503030203020204" pitchFamily="34" charset="0"/>
              </a:rPr>
              <a:t>The following shows the device information:</a:t>
            </a:r>
            <a:endParaRPr lang="en-US" altLang="zh-CN" sz="1400" dirty="0" smtClean="0">
              <a:latin typeface="Huawei Sans" panose="020C0503030203020204" pitchFamily="34" charset="0"/>
              <a:sym typeface="Huawei Sans" panose="020C0503030203020204" pitchFamily="34" charset="0"/>
            </a:endParaRPr>
          </a:p>
        </p:txBody>
      </p:sp>
      <p:grpSp>
        <p:nvGrpSpPr>
          <p:cNvPr id="8" name="Group 47"/>
          <p:cNvGrpSpPr>
            <a:grpSpLocks/>
          </p:cNvGrpSpPr>
          <p:nvPr/>
        </p:nvGrpSpPr>
        <p:grpSpPr bwMode="auto">
          <a:xfrm>
            <a:off x="1235380" y="1281174"/>
            <a:ext cx="1165365" cy="996354"/>
            <a:chOff x="478" y="1689"/>
            <a:chExt cx="1210" cy="1278"/>
          </a:xfrm>
        </p:grpSpPr>
        <p:pic>
          <p:nvPicPr>
            <p:cNvPr id="9" name="Picture 48" descr="light_shadow"/>
            <p:cNvPicPr>
              <a:picLocks noChangeAspect="1" noChangeArrowheads="1"/>
            </p:cNvPicPr>
            <p:nvPr/>
          </p:nvPicPr>
          <p:blipFill>
            <a:blip r:embed="rId3" cstate="email">
              <a:lum bright="-78000" contrast="-78000"/>
              <a:extLst>
                <a:ext uri="{28A0092B-C50C-407E-A947-70E740481C1C}">
                  <a14:useLocalDpi xmlns:a14="http://schemas.microsoft.com/office/drawing/2010/main"/>
                </a:ext>
              </a:extLst>
            </a:blip>
            <a:srcRect/>
            <a:stretch>
              <a:fillRect/>
            </a:stretch>
          </p:blipFill>
          <p:spPr bwMode="gray">
            <a:xfrm>
              <a:off x="593" y="2691"/>
              <a:ext cx="996" cy="276"/>
            </a:xfrm>
            <a:prstGeom prst="rect">
              <a:avLst/>
            </a:prstGeom>
            <a:noFill/>
            <a:ln w="9525">
              <a:noFill/>
              <a:miter lim="800000"/>
              <a:headEnd/>
              <a:tailEnd/>
            </a:ln>
          </p:spPr>
        </p:pic>
        <p:pic>
          <p:nvPicPr>
            <p:cNvPr id="10" name="Picture 49" descr="circuler_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a:off x="478" y="1689"/>
              <a:ext cx="1210" cy="1178"/>
            </a:xfrm>
            <a:prstGeom prst="rect">
              <a:avLst/>
            </a:prstGeom>
            <a:noFill/>
            <a:ln w="9525">
              <a:noFill/>
              <a:miter lim="800000"/>
              <a:headEnd/>
              <a:tailEnd/>
            </a:ln>
          </p:spPr>
        </p:pic>
        <p:sp>
          <p:nvSpPr>
            <p:cNvPr id="11" name="Oval 50"/>
            <p:cNvSpPr>
              <a:spLocks noChangeArrowheads="1"/>
            </p:cNvSpPr>
            <p:nvPr/>
          </p:nvSpPr>
          <p:spPr bwMode="gray">
            <a:xfrm>
              <a:off x="478" y="1689"/>
              <a:ext cx="1202" cy="1182"/>
            </a:xfrm>
            <a:prstGeom prst="ellipse">
              <a:avLst/>
            </a:prstGeom>
            <a:gradFill rotWithShape="1">
              <a:gsLst>
                <a:gs pos="0">
                  <a:srgbClr val="004B66">
                    <a:alpha val="89999"/>
                  </a:srgbClr>
                </a:gs>
                <a:gs pos="50000">
                  <a:srgbClr val="6AC1FC">
                    <a:alpha val="55000"/>
                  </a:srgbClr>
                </a:gs>
                <a:gs pos="100000">
                  <a:srgbClr val="004B66">
                    <a:alpha val="89999"/>
                  </a:srgbClr>
                </a:gs>
              </a:gsLst>
              <a:lin ang="5400000" scaled="1"/>
            </a:gradFill>
            <a:ln w="9525" algn="ctr">
              <a:noFill/>
              <a:round/>
              <a:headEnd/>
              <a:tailEnd/>
            </a:ln>
            <a:effectLst/>
          </p:spPr>
          <p:txBody>
            <a:bodyPr wrap="square" anchor="ctr">
              <a:noAutofit/>
            </a:bodyPr>
            <a:lstStyle/>
            <a:p>
              <a:pPr fontAlgn="ct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Freeform 51"/>
            <p:cNvSpPr>
              <a:spLocks/>
            </p:cNvSpPr>
            <p:nvPr/>
          </p:nvSpPr>
          <p:spPr bwMode="gray">
            <a:xfrm>
              <a:off x="602" y="1713"/>
              <a:ext cx="945" cy="409"/>
            </a:xfrm>
            <a:custGeom>
              <a:avLst/>
              <a:gdLst>
                <a:gd name="T0" fmla="*/ 931 w 1321"/>
                <a:gd name="T1" fmla="*/ 230 h 712"/>
                <a:gd name="T2" fmla="*/ 942 w 1321"/>
                <a:gd name="T3" fmla="*/ 254 h 712"/>
                <a:gd name="T4" fmla="*/ 945 w 1321"/>
                <a:gd name="T5" fmla="*/ 276 h 712"/>
                <a:gd name="T6" fmla="*/ 941 w 1321"/>
                <a:gd name="T7" fmla="*/ 296 h 712"/>
                <a:gd name="T8" fmla="*/ 929 w 1321"/>
                <a:gd name="T9" fmla="*/ 316 h 712"/>
                <a:gd name="T10" fmla="*/ 910 w 1321"/>
                <a:gd name="T11" fmla="*/ 333 h 712"/>
                <a:gd name="T12" fmla="*/ 886 w 1321"/>
                <a:gd name="T13" fmla="*/ 347 h 712"/>
                <a:gd name="T14" fmla="*/ 856 w 1321"/>
                <a:gd name="T15" fmla="*/ 361 h 712"/>
                <a:gd name="T16" fmla="*/ 821 w 1321"/>
                <a:gd name="T17" fmla="*/ 373 h 712"/>
                <a:gd name="T18" fmla="*/ 781 w 1321"/>
                <a:gd name="T19" fmla="*/ 383 h 712"/>
                <a:gd name="T20" fmla="*/ 738 w 1321"/>
                <a:gd name="T21" fmla="*/ 392 h 712"/>
                <a:gd name="T22" fmla="*/ 692 w 1321"/>
                <a:gd name="T23" fmla="*/ 399 h 712"/>
                <a:gd name="T24" fmla="*/ 641 w 1321"/>
                <a:gd name="T25" fmla="*/ 404 h 712"/>
                <a:gd name="T26" fmla="*/ 589 w 1321"/>
                <a:gd name="T27" fmla="*/ 408 h 712"/>
                <a:gd name="T28" fmla="*/ 569 w 1321"/>
                <a:gd name="T29" fmla="*/ 409 h 712"/>
                <a:gd name="T30" fmla="*/ 341 w 1321"/>
                <a:gd name="T31" fmla="*/ 409 h 712"/>
                <a:gd name="T32" fmla="*/ 338 w 1321"/>
                <a:gd name="T33" fmla="*/ 409 h 712"/>
                <a:gd name="T34" fmla="*/ 293 w 1321"/>
                <a:gd name="T35" fmla="*/ 407 h 712"/>
                <a:gd name="T36" fmla="*/ 249 w 1321"/>
                <a:gd name="T37" fmla="*/ 404 h 712"/>
                <a:gd name="T38" fmla="*/ 207 w 1321"/>
                <a:gd name="T39" fmla="*/ 400 h 712"/>
                <a:gd name="T40" fmla="*/ 168 w 1321"/>
                <a:gd name="T41" fmla="*/ 396 h 712"/>
                <a:gd name="T42" fmla="*/ 133 w 1321"/>
                <a:gd name="T43" fmla="*/ 389 h 712"/>
                <a:gd name="T44" fmla="*/ 101 w 1321"/>
                <a:gd name="T45" fmla="*/ 381 h 712"/>
                <a:gd name="T46" fmla="*/ 73 w 1321"/>
                <a:gd name="T47" fmla="*/ 372 h 712"/>
                <a:gd name="T48" fmla="*/ 48 w 1321"/>
                <a:gd name="T49" fmla="*/ 362 h 712"/>
                <a:gd name="T50" fmla="*/ 28 w 1321"/>
                <a:gd name="T51" fmla="*/ 349 h 712"/>
                <a:gd name="T52" fmla="*/ 13 w 1321"/>
                <a:gd name="T53" fmla="*/ 335 h 712"/>
                <a:gd name="T54" fmla="*/ 4 w 1321"/>
                <a:gd name="T55" fmla="*/ 318 h 712"/>
                <a:gd name="T56" fmla="*/ 0 w 1321"/>
                <a:gd name="T57" fmla="*/ 301 h 712"/>
                <a:gd name="T58" fmla="*/ 0 w 1321"/>
                <a:gd name="T59" fmla="*/ 299 h 712"/>
                <a:gd name="T60" fmla="*/ 3 w 1321"/>
                <a:gd name="T61" fmla="*/ 280 h 712"/>
                <a:gd name="T62" fmla="*/ 11 w 1321"/>
                <a:gd name="T63" fmla="*/ 256 h 712"/>
                <a:gd name="T64" fmla="*/ 36 w 1321"/>
                <a:gd name="T65" fmla="*/ 213 h 712"/>
                <a:gd name="T66" fmla="*/ 67 w 1321"/>
                <a:gd name="T67" fmla="*/ 172 h 712"/>
                <a:gd name="T68" fmla="*/ 105 w 1321"/>
                <a:gd name="T69" fmla="*/ 135 h 712"/>
                <a:gd name="T70" fmla="*/ 146 w 1321"/>
                <a:gd name="T71" fmla="*/ 101 h 712"/>
                <a:gd name="T72" fmla="*/ 193 w 1321"/>
                <a:gd name="T73" fmla="*/ 72 h 712"/>
                <a:gd name="T74" fmla="*/ 244 w 1321"/>
                <a:gd name="T75" fmla="*/ 47 h 712"/>
                <a:gd name="T76" fmla="*/ 297 w 1321"/>
                <a:gd name="T77" fmla="*/ 27 h 712"/>
                <a:gd name="T78" fmla="*/ 356 w 1321"/>
                <a:gd name="T79" fmla="*/ 12 h 712"/>
                <a:gd name="T80" fmla="*/ 416 w 1321"/>
                <a:gd name="T81" fmla="*/ 3 h 712"/>
                <a:gd name="T82" fmla="*/ 477 w 1321"/>
                <a:gd name="T83" fmla="*/ 0 h 712"/>
                <a:gd name="T84" fmla="*/ 477 w 1321"/>
                <a:gd name="T85" fmla="*/ 0 h 712"/>
                <a:gd name="T86" fmla="*/ 543 w 1321"/>
                <a:gd name="T87" fmla="*/ 3 h 712"/>
                <a:gd name="T88" fmla="*/ 606 w 1321"/>
                <a:gd name="T89" fmla="*/ 13 h 712"/>
                <a:gd name="T90" fmla="*/ 667 w 1321"/>
                <a:gd name="T91" fmla="*/ 30 h 712"/>
                <a:gd name="T92" fmla="*/ 723 w 1321"/>
                <a:gd name="T93" fmla="*/ 52 h 712"/>
                <a:gd name="T94" fmla="*/ 774 w 1321"/>
                <a:gd name="T95" fmla="*/ 79 h 712"/>
                <a:gd name="T96" fmla="*/ 822 w 1321"/>
                <a:gd name="T97" fmla="*/ 111 h 712"/>
                <a:gd name="T98" fmla="*/ 864 w 1321"/>
                <a:gd name="T99" fmla="*/ 147 h 712"/>
                <a:gd name="T100" fmla="*/ 900 w 1321"/>
                <a:gd name="T101" fmla="*/ 187 h 712"/>
                <a:gd name="T102" fmla="*/ 931 w 1321"/>
                <a:gd name="T103" fmla="*/ 230 h 712"/>
                <a:gd name="T104" fmla="*/ 931 w 1321"/>
                <a:gd name="T105" fmla="*/ 23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7CBFE0"/>
                </a:gs>
              </a:gsLst>
              <a:lin ang="5400000" scaled="1"/>
            </a:grad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14" name="直接连接符 13"/>
          <p:cNvCxnSpPr>
            <a:stCxn id="11" idx="6"/>
            <a:endCxn id="16" idx="1"/>
          </p:cNvCxnSpPr>
          <p:nvPr/>
        </p:nvCxnSpPr>
        <p:spPr>
          <a:xfrm>
            <a:off x="2393040" y="1741930"/>
            <a:ext cx="553397" cy="51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4" descr="F:\2012项目\美化图标\平面\0421png\43\未标题-1.png"/>
          <p:cNvPicPr>
            <a:picLocks noChangeAspect="1" noChangeArrowheads="1"/>
          </p:cNvPicPr>
          <p:nvPr/>
        </p:nvPicPr>
        <p:blipFill>
          <a:blip r:embed="rId5" cstate="print">
            <a:duotone>
              <a:srgbClr val="E2FFCA">
                <a:shade val="45000"/>
                <a:satMod val="135000"/>
              </a:srgbClr>
              <a:prstClr val="white"/>
            </a:duotone>
          </a:blip>
          <a:srcRect/>
          <a:stretch>
            <a:fillRect/>
          </a:stretch>
        </p:blipFill>
        <p:spPr bwMode="auto">
          <a:xfrm>
            <a:off x="3812778" y="1397211"/>
            <a:ext cx="7082149" cy="792549"/>
          </a:xfrm>
          <a:prstGeom prst="rect">
            <a:avLst/>
          </a:prstGeom>
          <a:noFill/>
          <a:ln w="9525">
            <a:noFill/>
            <a:miter lim="800000"/>
            <a:headEnd/>
            <a:tailEnd/>
          </a:ln>
        </p:spPr>
      </p:pic>
      <p:sp>
        <p:nvSpPr>
          <p:cNvPr id="16" name="五边形 15"/>
          <p:cNvSpPr/>
          <p:nvPr/>
        </p:nvSpPr>
        <p:spPr bwMode="auto">
          <a:xfrm>
            <a:off x="2946437" y="1550391"/>
            <a:ext cx="1154837" cy="393315"/>
          </a:xfrm>
          <a:prstGeom prst="homePlate">
            <a:avLst>
              <a:gd name="adj" fmla="val 22181"/>
            </a:avLst>
          </a:prstGeom>
          <a:solidFill>
            <a:schemeClr val="accent2">
              <a:lumMod val="20000"/>
              <a:lumOff val="80000"/>
            </a:schemeClr>
          </a:solidFill>
          <a:ln>
            <a:no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noAutofit/>
          </a:bodyPr>
          <a:lstStyle/>
          <a:p>
            <a:pPr marL="0" marR="0" lvl="0" indent="0" defTabSz="914339" eaLnBrk="1" fontAlgn="ctr" latinLnBrk="0" hangingPunct="1">
              <a:lnSpc>
                <a:spcPct val="100000"/>
              </a:lnSpc>
              <a:spcBef>
                <a:spcPct val="0"/>
              </a:spcBef>
              <a:spcAft>
                <a:spcPct val="0"/>
              </a:spcAft>
              <a:buClr>
                <a:srgbClr val="CC9900"/>
              </a:buClr>
              <a:buSzTx/>
              <a:buFont typeface="Wingdings" pitchFamily="2" charset="2"/>
              <a:buChar char="n"/>
              <a:tabLst/>
              <a:defRPr/>
            </a:pPr>
            <a:endParaRPr kumimoji="0" lang="en-US" altLang="zh-CN" sz="1350" b="1" i="0" u="none" strike="noStrike" kern="0" cap="none" spc="0" normalizeH="0" noProof="0" dirty="0" smtClean="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Rectangle 5"/>
          <p:cNvSpPr>
            <a:spLocks noChangeArrowheads="1"/>
          </p:cNvSpPr>
          <p:nvPr/>
        </p:nvSpPr>
        <p:spPr bwMode="gray">
          <a:xfrm>
            <a:off x="2899573" y="1566292"/>
            <a:ext cx="1248563" cy="369332"/>
          </a:xfrm>
          <a:prstGeom prst="rect">
            <a:avLst/>
          </a:prstGeom>
          <a:noFill/>
          <a:ln w="9525">
            <a:noFill/>
            <a:miter lim="800000"/>
            <a:headEnd/>
            <a:tailEnd/>
          </a:ln>
        </p:spPr>
        <p:txBody>
          <a:bodyPr wrap="square">
            <a:noAutofit/>
          </a:bodyPr>
          <a:lstStyle/>
          <a:p>
            <a:pPr algn="ctr" fontAlgn="ctr"/>
            <a:r>
              <a:rPr lang="en-US" sz="1600" dirty="0" smtClean="0">
                <a:solidFill>
                  <a:srgbClr val="080808"/>
                </a:solidFill>
                <a:latin typeface="Huawei Sans" panose="020C0503030203020204" pitchFamily="34" charset="0"/>
              </a:rPr>
              <a:t>Function</a:t>
            </a:r>
            <a:endParaRPr lang="en-US" altLang="zh-CN" sz="1600" dirty="0">
              <a:solidFill>
                <a:srgbClr val="080808"/>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矩形 17"/>
          <p:cNvSpPr/>
          <p:nvPr/>
        </p:nvSpPr>
        <p:spPr>
          <a:xfrm>
            <a:off x="4144025" y="1442399"/>
            <a:ext cx="6320775" cy="646331"/>
          </a:xfrm>
          <a:prstGeom prst="rect">
            <a:avLst/>
          </a:prstGeom>
        </p:spPr>
        <p:txBody>
          <a:bodyPr wrap="square">
            <a:noAutofit/>
          </a:bodyPr>
          <a:lstStyle/>
          <a:p>
            <a:pPr fontAlgn="ctr"/>
            <a:r>
              <a:rPr lang="en-US" sz="1600" dirty="0" smtClean="0">
                <a:latin typeface="Huawei Sans" panose="020C0503030203020204" pitchFamily="34" charset="0"/>
              </a:rPr>
              <a:t>The matching software version can be determined based on the system version.</a:t>
            </a:r>
            <a:endParaRPr lang="en-US" sz="1600" dirty="0">
              <a:latin typeface="Huawei Sans" panose="020C0503030203020204" pitchFamily="34" charset="0"/>
            </a:endParaRPr>
          </a:p>
        </p:txBody>
      </p:sp>
      <p:sp>
        <p:nvSpPr>
          <p:cNvPr id="4" name="矩形 3"/>
          <p:cNvSpPr/>
          <p:nvPr/>
        </p:nvSpPr>
        <p:spPr>
          <a:xfrm>
            <a:off x="1057193" y="1483786"/>
            <a:ext cx="1537148" cy="369332"/>
          </a:xfrm>
          <a:prstGeom prst="rect">
            <a:avLst/>
          </a:prstGeom>
        </p:spPr>
        <p:txBody>
          <a:bodyPr wrap="square">
            <a:noAutofit/>
          </a:bodyPr>
          <a:lstStyle/>
          <a:p>
            <a:pPr algn="ctr" fontAlgn="ctr"/>
            <a:r>
              <a:rPr lang="en-US" sz="1200" b="1" dirty="0" smtClean="0">
                <a:latin typeface="Huawei Sans" panose="020C0503030203020204" pitchFamily="34" charset="0"/>
              </a:rPr>
              <a:t>Version information</a:t>
            </a:r>
            <a:endParaRPr lang="en-US" sz="1200" b="1" dirty="0">
              <a:latin typeface="Huawei Sans" panose="020C0503030203020204" pitchFamily="34" charset="0"/>
            </a:endParaRPr>
          </a:p>
        </p:txBody>
      </p:sp>
      <p:sp>
        <p:nvSpPr>
          <p:cNvPr id="22" name="矩形 21"/>
          <p:cNvSpPr/>
          <p:nvPr/>
        </p:nvSpPr>
        <p:spPr>
          <a:xfrm>
            <a:off x="5862320" y="2277528"/>
            <a:ext cx="5527511" cy="1650708"/>
          </a:xfrm>
          <a:prstGeom prst="rect">
            <a:avLst/>
          </a:prstGeom>
        </p:spPr>
        <p:txBody>
          <a:bodyPr wrap="square">
            <a:noAutofit/>
          </a:bodyPr>
          <a:lstStyle/>
          <a:p>
            <a:pPr marL="302279" lvl="1" indent="-302279" defTabSz="914034" fontAlgn="ctr">
              <a:spcBef>
                <a:spcPts val="792"/>
              </a:spcBef>
              <a:buSzPct val="50000"/>
              <a:buFont typeface="Wingdings" panose="05000000000000000000" pitchFamily="2" charset="2"/>
              <a:buChar char="l"/>
            </a:pPr>
            <a:r>
              <a:rPr lang="en-US" sz="1400" dirty="0" smtClean="0">
                <a:latin typeface="Huawei Sans" panose="020C0503030203020204" pitchFamily="34" charset="0"/>
              </a:rPr>
              <a:t>Log in to the CLI as a super administrator.</a:t>
            </a:r>
            <a:endParaRPr lang="en-US" altLang="zh-CN"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654938" lvl="1" indent="-251899" defTabSz="914034" fontAlgn="ctr">
              <a:spcBef>
                <a:spcPts val="720"/>
              </a:spcBef>
              <a:buSzPct val="50000"/>
              <a:buFont typeface="Wingdings" panose="05000000000000000000" pitchFamily="2" charset="2"/>
              <a:buChar char="p"/>
            </a:pPr>
            <a:r>
              <a:rPr lang="en-US" sz="1200" dirty="0" smtClean="0">
                <a:latin typeface="Huawei Sans" panose="020C0503030203020204" pitchFamily="34" charset="0"/>
              </a:rPr>
              <a:t>Run the </a:t>
            </a:r>
            <a:r>
              <a:rPr lang="en-US" sz="1200" b="1" dirty="0" smtClean="0">
                <a:latin typeface="Huawei Sans" panose="020C0503030203020204" pitchFamily="34" charset="0"/>
              </a:rPr>
              <a:t>show system general</a:t>
            </a:r>
            <a:r>
              <a:rPr lang="en-US" sz="1200" dirty="0" smtClean="0">
                <a:latin typeface="Huawei Sans" panose="020C0503030203020204" pitchFamily="34" charset="0"/>
              </a:rPr>
              <a:t> command.</a:t>
            </a: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654938" lvl="1" indent="-251899" defTabSz="914034" fontAlgn="ctr">
              <a:spcBef>
                <a:spcPts val="720"/>
              </a:spcBef>
              <a:buSzPct val="50000"/>
              <a:buFont typeface="Wingdings" panose="05000000000000000000" pitchFamily="2" charset="2"/>
              <a:buChar char="p"/>
            </a:pPr>
            <a:r>
              <a:rPr lang="en-US" sz="1200" b="1" dirty="0" smtClean="0">
                <a:latin typeface="Huawei Sans" panose="020C0503030203020204" pitchFamily="34" charset="0"/>
              </a:rPr>
              <a:t>Product Version</a:t>
            </a:r>
            <a:r>
              <a:rPr lang="en-US" sz="1200" dirty="0" smtClean="0">
                <a:latin typeface="Huawei Sans" panose="020C0503030203020204" pitchFamily="34" charset="0"/>
              </a:rPr>
              <a:t> indicates the version of the current storage system</a:t>
            </a:r>
            <a:r>
              <a:rPr lang="en-US" sz="1400" dirty="0" smtClean="0">
                <a:latin typeface="Huawei Sans" panose="020C0503030203020204" pitchFamily="34" charset="0"/>
              </a:rPr>
              <a:t>.</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5" name="直接连接符 24"/>
          <p:cNvCxnSpPr/>
          <p:nvPr/>
        </p:nvCxnSpPr>
        <p:spPr>
          <a:xfrm>
            <a:off x="5798820" y="2202685"/>
            <a:ext cx="0" cy="3764881"/>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6146" name="Picture 2" descr="C:\Users\dwx889475\AppData\Roaming\eSpace_Desktop\UserData\dwx889475\imagefiles\1E538D45-9EB7-4AAA-AD58-FFEFD531DB4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7094" y="3161802"/>
            <a:ext cx="2843886" cy="2805764"/>
          </a:xfrm>
          <a:prstGeom prst="rect">
            <a:avLst/>
          </a:prstGeom>
          <a:noFill/>
          <a:ln w="12700">
            <a:solidFill>
              <a:schemeClr val="bg1">
                <a:lumMod val="8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2213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Obtaining the Device ESN</a:t>
            </a:r>
            <a:endParaRPr lang="en-US" altLang="zh-CN" dirty="0">
              <a:latin typeface="Huawei Sans" panose="020C0503030203020204" pitchFamily="34" charset="0"/>
              <a:sym typeface="Huawei Sans" panose="020C0503030203020204" pitchFamily="34" charset="0"/>
            </a:endParaRPr>
          </a:p>
        </p:txBody>
      </p:sp>
      <p:sp>
        <p:nvSpPr>
          <p:cNvPr id="3" name="文本占位符 2"/>
          <p:cNvSpPr>
            <a:spLocks noGrp="1"/>
          </p:cNvSpPr>
          <p:nvPr>
            <p:ph type="body" sz="quarter" idx="10"/>
          </p:nvPr>
        </p:nvSpPr>
        <p:spPr>
          <a:xfrm>
            <a:off x="731838" y="2583604"/>
            <a:ext cx="10728326" cy="3343951"/>
          </a:xfrm>
        </p:spPr>
        <p:txBody>
          <a:bodyPr/>
          <a:lstStyle/>
          <a:p>
            <a:r>
              <a:rPr lang="en-US" altLang="zh-CN" sz="1600" dirty="0"/>
              <a:t>Obtaining the ESN using DeviceManager</a:t>
            </a:r>
            <a:endParaRPr lang="en-US" altLang="zh-CN" sz="1600" dirty="0">
              <a:sym typeface="Huawei Sans" panose="020C0503030203020204" pitchFamily="34" charset="0"/>
            </a:endParaRPr>
          </a:p>
          <a:p>
            <a:endParaRPr lang="zh-CN" altLang="en-US" sz="1600" dirty="0"/>
          </a:p>
        </p:txBody>
      </p:sp>
      <p:pic>
        <p:nvPicPr>
          <p:cNvPr id="28"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3642814" y="1257427"/>
            <a:ext cx="7082148" cy="525918"/>
          </a:xfrm>
          <a:prstGeom prst="rect">
            <a:avLst/>
          </a:prstGeom>
          <a:noFill/>
          <a:ln w="9525">
            <a:noFill/>
            <a:miter lim="800000"/>
            <a:headEnd/>
            <a:tailEnd/>
          </a:ln>
        </p:spPr>
      </p:pic>
      <p:sp>
        <p:nvSpPr>
          <p:cNvPr id="29" name="五边形 28"/>
          <p:cNvSpPr/>
          <p:nvPr/>
        </p:nvSpPr>
        <p:spPr bwMode="auto">
          <a:xfrm>
            <a:off x="2771857" y="1267416"/>
            <a:ext cx="1154837" cy="412453"/>
          </a:xfrm>
          <a:prstGeom prst="homePlate">
            <a:avLst>
              <a:gd name="adj" fmla="val 22181"/>
            </a:avLst>
          </a:prstGeom>
          <a:solidFill>
            <a:schemeClr val="bg1">
              <a:lumMod val="85000"/>
            </a:schemeClr>
          </a:solidFill>
          <a:ln>
            <a:no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noAutofit/>
          </a:bodyPr>
          <a:lstStyle/>
          <a:p>
            <a:pPr marL="0" marR="0" lvl="0" indent="0" defTabSz="914339" eaLnBrk="1" fontAlgn="ctr" latinLnBrk="0" hangingPunct="1">
              <a:lnSpc>
                <a:spcPct val="100000"/>
              </a:lnSpc>
              <a:spcBef>
                <a:spcPct val="0"/>
              </a:spcBef>
              <a:spcAft>
                <a:spcPct val="0"/>
              </a:spcAft>
              <a:buClr>
                <a:srgbClr val="CC9900"/>
              </a:buClr>
              <a:buSzTx/>
              <a:buFont typeface="Wingdings" pitchFamily="2" charset="2"/>
              <a:buChar char="n"/>
              <a:tabLst/>
              <a:defRPr/>
            </a:pPr>
            <a:endParaRPr kumimoji="0" lang="en-US" altLang="zh-CN" sz="1350" b="1" i="0" u="none" strike="noStrike" kern="0" cap="none" spc="0" normalizeH="0" noProof="0" dirty="0" smtClean="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Rectangle 5"/>
          <p:cNvSpPr>
            <a:spLocks noChangeArrowheads="1"/>
          </p:cNvSpPr>
          <p:nvPr/>
        </p:nvSpPr>
        <p:spPr bwMode="gray">
          <a:xfrm>
            <a:off x="2764152" y="1323231"/>
            <a:ext cx="1116424" cy="646331"/>
          </a:xfrm>
          <a:prstGeom prst="rect">
            <a:avLst/>
          </a:prstGeom>
          <a:noFill/>
          <a:ln w="9525">
            <a:noFill/>
            <a:miter lim="800000"/>
            <a:headEnd/>
            <a:tailEnd/>
          </a:ln>
        </p:spPr>
        <p:txBody>
          <a:bodyPr wrap="square">
            <a:noAutofit/>
          </a:bodyPr>
          <a:lstStyle/>
          <a:p>
            <a:pPr algn="ctr" fontAlgn="ctr"/>
            <a:r>
              <a:rPr lang="en-US" sz="1200" dirty="0" smtClean="0">
                <a:solidFill>
                  <a:srgbClr val="080808"/>
                </a:solidFill>
                <a:latin typeface="Huawei Sans" panose="020C0503030203020204" pitchFamily="34" charset="0"/>
              </a:rPr>
              <a:t>Introduction</a:t>
            </a:r>
            <a:endParaRPr lang="en-US" altLang="zh-CN" sz="1200" dirty="0">
              <a:solidFill>
                <a:srgbClr val="080808"/>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3" name="Group 47"/>
          <p:cNvGrpSpPr>
            <a:grpSpLocks/>
          </p:cNvGrpSpPr>
          <p:nvPr/>
        </p:nvGrpSpPr>
        <p:grpSpPr bwMode="auto">
          <a:xfrm>
            <a:off x="1116855" y="1319257"/>
            <a:ext cx="1165365" cy="996354"/>
            <a:chOff x="478" y="1689"/>
            <a:chExt cx="1210" cy="1278"/>
          </a:xfrm>
        </p:grpSpPr>
        <p:pic>
          <p:nvPicPr>
            <p:cNvPr id="45" name="Picture 48" descr="light_shadow"/>
            <p:cNvPicPr>
              <a:picLocks noChangeAspect="1" noChangeArrowheads="1"/>
            </p:cNvPicPr>
            <p:nvPr/>
          </p:nvPicPr>
          <p:blipFill>
            <a:blip r:embed="rId4" cstate="email">
              <a:lum bright="-78000" contrast="-78000"/>
              <a:extLst>
                <a:ext uri="{28A0092B-C50C-407E-A947-70E740481C1C}">
                  <a14:useLocalDpi xmlns:a14="http://schemas.microsoft.com/office/drawing/2010/main"/>
                </a:ext>
              </a:extLst>
            </a:blip>
            <a:srcRect/>
            <a:stretch>
              <a:fillRect/>
            </a:stretch>
          </p:blipFill>
          <p:spPr bwMode="gray">
            <a:xfrm>
              <a:off x="593" y="2691"/>
              <a:ext cx="996" cy="276"/>
            </a:xfrm>
            <a:prstGeom prst="rect">
              <a:avLst/>
            </a:prstGeom>
            <a:noFill/>
            <a:ln w="9525">
              <a:noFill/>
              <a:miter lim="800000"/>
              <a:headEnd/>
              <a:tailEnd/>
            </a:ln>
          </p:spPr>
        </p:pic>
        <p:pic>
          <p:nvPicPr>
            <p:cNvPr id="46" name="Picture 49" descr="circuler_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gray">
            <a:xfrm>
              <a:off x="478" y="1689"/>
              <a:ext cx="1210" cy="1178"/>
            </a:xfrm>
            <a:prstGeom prst="rect">
              <a:avLst/>
            </a:prstGeom>
            <a:noFill/>
            <a:ln w="9525">
              <a:noFill/>
              <a:miter lim="800000"/>
              <a:headEnd/>
              <a:tailEnd/>
            </a:ln>
          </p:spPr>
        </p:pic>
        <p:sp>
          <p:nvSpPr>
            <p:cNvPr id="47" name="Oval 50"/>
            <p:cNvSpPr>
              <a:spLocks noChangeArrowheads="1"/>
            </p:cNvSpPr>
            <p:nvPr/>
          </p:nvSpPr>
          <p:spPr bwMode="gray">
            <a:xfrm>
              <a:off x="478" y="1689"/>
              <a:ext cx="1202" cy="1182"/>
            </a:xfrm>
            <a:prstGeom prst="ellipse">
              <a:avLst/>
            </a:prstGeom>
            <a:gradFill rotWithShape="1">
              <a:gsLst>
                <a:gs pos="0">
                  <a:srgbClr val="004B66">
                    <a:alpha val="89999"/>
                  </a:srgbClr>
                </a:gs>
                <a:gs pos="50000">
                  <a:srgbClr val="6AC1FC">
                    <a:alpha val="55000"/>
                  </a:srgbClr>
                </a:gs>
                <a:gs pos="100000">
                  <a:srgbClr val="004B66">
                    <a:alpha val="89999"/>
                  </a:srgbClr>
                </a:gs>
              </a:gsLst>
              <a:lin ang="5400000" scaled="1"/>
            </a:gradFill>
            <a:ln w="9525" algn="ctr">
              <a:noFill/>
              <a:round/>
              <a:headEnd/>
              <a:tailEnd/>
            </a:ln>
            <a:effectLst/>
          </p:spPr>
          <p:txBody>
            <a:bodyPr wrap="square" anchor="ctr">
              <a:noAutofit/>
            </a:bodyPr>
            <a:lstStyle/>
            <a:p>
              <a:pPr fontAlgn="ct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Freeform 51"/>
            <p:cNvSpPr>
              <a:spLocks/>
            </p:cNvSpPr>
            <p:nvPr/>
          </p:nvSpPr>
          <p:spPr bwMode="gray">
            <a:xfrm>
              <a:off x="602" y="1713"/>
              <a:ext cx="945" cy="409"/>
            </a:xfrm>
            <a:custGeom>
              <a:avLst/>
              <a:gdLst>
                <a:gd name="T0" fmla="*/ 931 w 1321"/>
                <a:gd name="T1" fmla="*/ 230 h 712"/>
                <a:gd name="T2" fmla="*/ 942 w 1321"/>
                <a:gd name="T3" fmla="*/ 254 h 712"/>
                <a:gd name="T4" fmla="*/ 945 w 1321"/>
                <a:gd name="T5" fmla="*/ 276 h 712"/>
                <a:gd name="T6" fmla="*/ 941 w 1321"/>
                <a:gd name="T7" fmla="*/ 296 h 712"/>
                <a:gd name="T8" fmla="*/ 929 w 1321"/>
                <a:gd name="T9" fmla="*/ 316 h 712"/>
                <a:gd name="T10" fmla="*/ 910 w 1321"/>
                <a:gd name="T11" fmla="*/ 333 h 712"/>
                <a:gd name="T12" fmla="*/ 886 w 1321"/>
                <a:gd name="T13" fmla="*/ 347 h 712"/>
                <a:gd name="T14" fmla="*/ 856 w 1321"/>
                <a:gd name="T15" fmla="*/ 361 h 712"/>
                <a:gd name="T16" fmla="*/ 821 w 1321"/>
                <a:gd name="T17" fmla="*/ 373 h 712"/>
                <a:gd name="T18" fmla="*/ 781 w 1321"/>
                <a:gd name="T19" fmla="*/ 383 h 712"/>
                <a:gd name="T20" fmla="*/ 738 w 1321"/>
                <a:gd name="T21" fmla="*/ 392 h 712"/>
                <a:gd name="T22" fmla="*/ 692 w 1321"/>
                <a:gd name="T23" fmla="*/ 399 h 712"/>
                <a:gd name="T24" fmla="*/ 641 w 1321"/>
                <a:gd name="T25" fmla="*/ 404 h 712"/>
                <a:gd name="T26" fmla="*/ 589 w 1321"/>
                <a:gd name="T27" fmla="*/ 408 h 712"/>
                <a:gd name="T28" fmla="*/ 569 w 1321"/>
                <a:gd name="T29" fmla="*/ 409 h 712"/>
                <a:gd name="T30" fmla="*/ 341 w 1321"/>
                <a:gd name="T31" fmla="*/ 409 h 712"/>
                <a:gd name="T32" fmla="*/ 338 w 1321"/>
                <a:gd name="T33" fmla="*/ 409 h 712"/>
                <a:gd name="T34" fmla="*/ 293 w 1321"/>
                <a:gd name="T35" fmla="*/ 407 h 712"/>
                <a:gd name="T36" fmla="*/ 249 w 1321"/>
                <a:gd name="T37" fmla="*/ 404 h 712"/>
                <a:gd name="T38" fmla="*/ 207 w 1321"/>
                <a:gd name="T39" fmla="*/ 400 h 712"/>
                <a:gd name="T40" fmla="*/ 168 w 1321"/>
                <a:gd name="T41" fmla="*/ 396 h 712"/>
                <a:gd name="T42" fmla="*/ 133 w 1321"/>
                <a:gd name="T43" fmla="*/ 389 h 712"/>
                <a:gd name="T44" fmla="*/ 101 w 1321"/>
                <a:gd name="T45" fmla="*/ 381 h 712"/>
                <a:gd name="T46" fmla="*/ 73 w 1321"/>
                <a:gd name="T47" fmla="*/ 372 h 712"/>
                <a:gd name="T48" fmla="*/ 48 w 1321"/>
                <a:gd name="T49" fmla="*/ 362 h 712"/>
                <a:gd name="T50" fmla="*/ 28 w 1321"/>
                <a:gd name="T51" fmla="*/ 349 h 712"/>
                <a:gd name="T52" fmla="*/ 13 w 1321"/>
                <a:gd name="T53" fmla="*/ 335 h 712"/>
                <a:gd name="T54" fmla="*/ 4 w 1321"/>
                <a:gd name="T55" fmla="*/ 318 h 712"/>
                <a:gd name="T56" fmla="*/ 0 w 1321"/>
                <a:gd name="T57" fmla="*/ 301 h 712"/>
                <a:gd name="T58" fmla="*/ 0 w 1321"/>
                <a:gd name="T59" fmla="*/ 299 h 712"/>
                <a:gd name="T60" fmla="*/ 3 w 1321"/>
                <a:gd name="T61" fmla="*/ 280 h 712"/>
                <a:gd name="T62" fmla="*/ 11 w 1321"/>
                <a:gd name="T63" fmla="*/ 256 h 712"/>
                <a:gd name="T64" fmla="*/ 36 w 1321"/>
                <a:gd name="T65" fmla="*/ 213 h 712"/>
                <a:gd name="T66" fmla="*/ 67 w 1321"/>
                <a:gd name="T67" fmla="*/ 172 h 712"/>
                <a:gd name="T68" fmla="*/ 105 w 1321"/>
                <a:gd name="T69" fmla="*/ 135 h 712"/>
                <a:gd name="T70" fmla="*/ 146 w 1321"/>
                <a:gd name="T71" fmla="*/ 101 h 712"/>
                <a:gd name="T72" fmla="*/ 193 w 1321"/>
                <a:gd name="T73" fmla="*/ 72 h 712"/>
                <a:gd name="T74" fmla="*/ 244 w 1321"/>
                <a:gd name="T75" fmla="*/ 47 h 712"/>
                <a:gd name="T76" fmla="*/ 297 w 1321"/>
                <a:gd name="T77" fmla="*/ 27 h 712"/>
                <a:gd name="T78" fmla="*/ 356 w 1321"/>
                <a:gd name="T79" fmla="*/ 12 h 712"/>
                <a:gd name="T80" fmla="*/ 416 w 1321"/>
                <a:gd name="T81" fmla="*/ 3 h 712"/>
                <a:gd name="T82" fmla="*/ 477 w 1321"/>
                <a:gd name="T83" fmla="*/ 0 h 712"/>
                <a:gd name="T84" fmla="*/ 477 w 1321"/>
                <a:gd name="T85" fmla="*/ 0 h 712"/>
                <a:gd name="T86" fmla="*/ 543 w 1321"/>
                <a:gd name="T87" fmla="*/ 3 h 712"/>
                <a:gd name="T88" fmla="*/ 606 w 1321"/>
                <a:gd name="T89" fmla="*/ 13 h 712"/>
                <a:gd name="T90" fmla="*/ 667 w 1321"/>
                <a:gd name="T91" fmla="*/ 30 h 712"/>
                <a:gd name="T92" fmla="*/ 723 w 1321"/>
                <a:gd name="T93" fmla="*/ 52 h 712"/>
                <a:gd name="T94" fmla="*/ 774 w 1321"/>
                <a:gd name="T95" fmla="*/ 79 h 712"/>
                <a:gd name="T96" fmla="*/ 822 w 1321"/>
                <a:gd name="T97" fmla="*/ 111 h 712"/>
                <a:gd name="T98" fmla="*/ 864 w 1321"/>
                <a:gd name="T99" fmla="*/ 147 h 712"/>
                <a:gd name="T100" fmla="*/ 900 w 1321"/>
                <a:gd name="T101" fmla="*/ 187 h 712"/>
                <a:gd name="T102" fmla="*/ 931 w 1321"/>
                <a:gd name="T103" fmla="*/ 230 h 712"/>
                <a:gd name="T104" fmla="*/ 931 w 1321"/>
                <a:gd name="T105" fmla="*/ 23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7CBFE0"/>
                </a:gs>
              </a:gsLst>
              <a:lin ang="5400000" scaled="1"/>
            </a:grad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34" name="Rectangle 52"/>
          <p:cNvSpPr>
            <a:spLocks noChangeArrowheads="1"/>
          </p:cNvSpPr>
          <p:nvPr/>
        </p:nvSpPr>
        <p:spPr bwMode="auto">
          <a:xfrm>
            <a:off x="889562" y="1633023"/>
            <a:ext cx="1603578" cy="369332"/>
          </a:xfrm>
          <a:prstGeom prst="rect">
            <a:avLst/>
          </a:prstGeom>
          <a:noFill/>
          <a:ln w="9525">
            <a:noFill/>
            <a:miter lim="800000"/>
            <a:headEnd/>
            <a:tailEnd/>
          </a:ln>
        </p:spPr>
        <p:txBody>
          <a:bodyPr wrap="square">
            <a:noAutofit/>
          </a:bodyPr>
          <a:lstStyle/>
          <a:p>
            <a:pPr algn="ctr" fontAlgn="ctr"/>
            <a:r>
              <a:rPr lang="en-US" b="1" dirty="0" smtClean="0">
                <a:latin typeface="Huawei Sans" panose="020C0503030203020204" pitchFamily="34" charset="0"/>
              </a:rPr>
              <a:t>ESN</a:t>
            </a:r>
            <a:endParaRPr lang="en-US" altLang="zh-CN" sz="18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矩形 35"/>
          <p:cNvSpPr/>
          <p:nvPr/>
        </p:nvSpPr>
        <p:spPr>
          <a:xfrm>
            <a:off x="3978171" y="1322589"/>
            <a:ext cx="5339923" cy="369332"/>
          </a:xfrm>
          <a:prstGeom prst="rect">
            <a:avLst/>
          </a:prstGeom>
        </p:spPr>
        <p:txBody>
          <a:bodyPr wrap="square">
            <a:noAutofit/>
          </a:bodyPr>
          <a:lstStyle/>
          <a:p>
            <a:pPr fontAlgn="ctr"/>
            <a:r>
              <a:rPr lang="en-US" sz="1400" dirty="0" smtClean="0">
                <a:latin typeface="Huawei Sans" panose="020C0503030203020204" pitchFamily="34" charset="0"/>
              </a:rPr>
              <a:t>An ESN is a character string that uniquely identifies a device.</a:t>
            </a:r>
            <a:endParaRPr lang="en-US" sz="1400" dirty="0">
              <a:latin typeface="Huawei Sans" panose="020C0503030203020204" pitchFamily="34" charset="0"/>
            </a:endParaRPr>
          </a:p>
        </p:txBody>
      </p:sp>
      <p:cxnSp>
        <p:nvCxnSpPr>
          <p:cNvPr id="38" name="直接连接符 37"/>
          <p:cNvCxnSpPr>
            <a:stCxn id="47" idx="6"/>
          </p:cNvCxnSpPr>
          <p:nvPr/>
        </p:nvCxnSpPr>
        <p:spPr>
          <a:xfrm>
            <a:off x="2274515" y="1780013"/>
            <a:ext cx="500182" cy="4570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9"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3642813" y="1906040"/>
            <a:ext cx="7082149" cy="610917"/>
          </a:xfrm>
          <a:prstGeom prst="rect">
            <a:avLst/>
          </a:prstGeom>
          <a:noFill/>
          <a:ln w="9525">
            <a:noFill/>
            <a:miter lim="800000"/>
            <a:headEnd/>
            <a:tailEnd/>
          </a:ln>
        </p:spPr>
      </p:pic>
      <p:sp>
        <p:nvSpPr>
          <p:cNvPr id="40" name="五边形 39"/>
          <p:cNvSpPr/>
          <p:nvPr/>
        </p:nvSpPr>
        <p:spPr bwMode="auto">
          <a:xfrm>
            <a:off x="2776472" y="2005401"/>
            <a:ext cx="1154837" cy="393315"/>
          </a:xfrm>
          <a:prstGeom prst="homePlate">
            <a:avLst>
              <a:gd name="adj" fmla="val 22181"/>
            </a:avLst>
          </a:prstGeom>
          <a:solidFill>
            <a:schemeClr val="accent2">
              <a:lumMod val="20000"/>
              <a:lumOff val="80000"/>
            </a:schemeClr>
          </a:solidFill>
          <a:ln>
            <a:no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noAutofit/>
          </a:bodyPr>
          <a:lstStyle/>
          <a:p>
            <a:pPr marL="0" marR="0" lvl="0" indent="0" defTabSz="914339" eaLnBrk="1" fontAlgn="ctr" latinLnBrk="0" hangingPunct="1">
              <a:lnSpc>
                <a:spcPct val="100000"/>
              </a:lnSpc>
              <a:spcBef>
                <a:spcPct val="0"/>
              </a:spcBef>
              <a:spcAft>
                <a:spcPct val="0"/>
              </a:spcAft>
              <a:buClr>
                <a:srgbClr val="CC9900"/>
              </a:buClr>
              <a:buSzTx/>
              <a:buFont typeface="Wingdings" pitchFamily="2" charset="2"/>
              <a:buChar char="n"/>
              <a:tabLst/>
              <a:defRPr/>
            </a:pPr>
            <a:endParaRPr kumimoji="0" lang="en-US" altLang="zh-CN" sz="1350" b="1" i="0" u="none" strike="noStrike" kern="0" cap="none" spc="0" normalizeH="0" noProof="0" dirty="0" smtClean="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Rectangle 5"/>
          <p:cNvSpPr>
            <a:spLocks noChangeArrowheads="1"/>
          </p:cNvSpPr>
          <p:nvPr/>
        </p:nvSpPr>
        <p:spPr bwMode="gray">
          <a:xfrm>
            <a:off x="2720181" y="1974167"/>
            <a:ext cx="1248563" cy="923330"/>
          </a:xfrm>
          <a:prstGeom prst="rect">
            <a:avLst/>
          </a:prstGeom>
          <a:noFill/>
          <a:ln w="9525">
            <a:noFill/>
            <a:miter lim="800000"/>
            <a:headEnd/>
            <a:tailEnd/>
          </a:ln>
        </p:spPr>
        <p:txBody>
          <a:bodyPr wrap="square">
            <a:noAutofit/>
          </a:bodyPr>
          <a:lstStyle/>
          <a:p>
            <a:pPr algn="ctr" fontAlgn="ctr"/>
            <a:r>
              <a:rPr lang="en-US" sz="1200" dirty="0" smtClean="0">
                <a:solidFill>
                  <a:srgbClr val="080808"/>
                </a:solidFill>
                <a:latin typeface="Huawei Sans" panose="020C0503030203020204" pitchFamily="34" charset="0"/>
              </a:rPr>
              <a:t>Application scenarios</a:t>
            </a:r>
            <a:endParaRPr lang="en-US" altLang="zh-CN" sz="1200" dirty="0">
              <a:solidFill>
                <a:srgbClr val="080808"/>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矩形 41"/>
          <p:cNvSpPr/>
          <p:nvPr/>
        </p:nvSpPr>
        <p:spPr>
          <a:xfrm>
            <a:off x="3974060" y="1906040"/>
            <a:ext cx="6750903" cy="646331"/>
          </a:xfrm>
          <a:prstGeom prst="rect">
            <a:avLst/>
          </a:prstGeom>
        </p:spPr>
        <p:txBody>
          <a:bodyPr wrap="square">
            <a:noAutofit/>
          </a:bodyPr>
          <a:lstStyle/>
          <a:p>
            <a:pPr fontAlgn="ctr"/>
            <a:r>
              <a:rPr lang="en-US" sz="1400" dirty="0" smtClean="0">
                <a:latin typeface="Huawei Sans" panose="020C0503030203020204" pitchFamily="34" charset="0"/>
              </a:rPr>
              <a:t>Scenarios such as license application, device repair, and eService service configuration</a:t>
            </a:r>
            <a:endParaRPr lang="en-US" sz="1400" dirty="0">
              <a:latin typeface="Huawei Sans" panose="020C0503030203020204" pitchFamily="34" charset="0"/>
            </a:endParaRPr>
          </a:p>
        </p:txBody>
      </p:sp>
      <p:cxnSp>
        <p:nvCxnSpPr>
          <p:cNvPr id="51" name="直接连接符 50"/>
          <p:cNvCxnSpPr>
            <a:stCxn id="47" idx="6"/>
            <a:endCxn id="29" idx="1"/>
          </p:cNvCxnSpPr>
          <p:nvPr/>
        </p:nvCxnSpPr>
        <p:spPr>
          <a:xfrm flipV="1">
            <a:off x="2274515" y="1473643"/>
            <a:ext cx="497342" cy="306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91" name="直接连接符 12290"/>
          <p:cNvCxnSpPr/>
          <p:nvPr/>
        </p:nvCxnSpPr>
        <p:spPr>
          <a:xfrm>
            <a:off x="5600700" y="2640089"/>
            <a:ext cx="0" cy="3287466"/>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916714" y="2583604"/>
            <a:ext cx="6096000" cy="830997"/>
          </a:xfrm>
          <a:prstGeom prst="rect">
            <a:avLst/>
          </a:prstGeom>
        </p:spPr>
        <p:txBody>
          <a:bodyPr wrap="square">
            <a:noAutofit/>
          </a:bodyPr>
          <a:lstStyle/>
          <a:p>
            <a:pPr marL="1200228" lvl="2" indent="-285750" fontAlgn="ctr">
              <a:buFont typeface="Arial" panose="020B0604020202020204" pitchFamily="34" charset="0"/>
              <a:buChar char="•"/>
            </a:pPr>
            <a:r>
              <a:rPr lang="en-US" sz="1600" dirty="0" smtClean="0">
                <a:latin typeface="Huawei Sans" panose="020C0503030203020204" pitchFamily="34" charset="0"/>
              </a:rPr>
              <a:t>Obtaining the ESN using the CLI</a:t>
            </a: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lvl="2" fontAlgn="ctr"/>
            <a:r>
              <a:rPr lang="en-US" sz="1600" dirty="0" smtClean="0">
                <a:latin typeface="Huawei Sans" panose="020C0503030203020204" pitchFamily="34" charset="0"/>
              </a:rPr>
              <a:t>    &gt;&gt;  Run the </a:t>
            </a:r>
            <a:r>
              <a:rPr lang="en-US" sz="1600" b="1" dirty="0" smtClean="0">
                <a:latin typeface="Huawei Sans" panose="020C0503030203020204" pitchFamily="34" charset="0"/>
              </a:rPr>
              <a:t>show system general</a:t>
            </a:r>
            <a:r>
              <a:rPr lang="en-US" sz="1600" dirty="0" smtClean="0">
                <a:latin typeface="Huawei Sans" panose="020C0503030203020204" pitchFamily="34" charset="0"/>
              </a:rPr>
              <a:t> command.</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25" name="Picture 2" descr="C:\Users\dwx889475\AppData\Roaming\eSpace_Desktop\UserData\dwx889475\imagefiles\1E538D45-9EB7-4AAA-AD58-FFEFD531DB4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1351" y="3121791"/>
            <a:ext cx="2843886" cy="2805764"/>
          </a:xfrm>
          <a:prstGeom prst="rect">
            <a:avLst/>
          </a:prstGeom>
          <a:noFill/>
          <a:ln w="12700">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26" name="文本框 25"/>
          <p:cNvSpPr txBox="1"/>
          <p:nvPr/>
        </p:nvSpPr>
        <p:spPr>
          <a:xfrm>
            <a:off x="6096000" y="3131999"/>
            <a:ext cx="4656141" cy="2862322"/>
          </a:xfrm>
          <a:prstGeom prst="rect">
            <a:avLst/>
          </a:prstGeom>
          <a:solidFill>
            <a:schemeClr val="bg1">
              <a:lumMod val="85000"/>
            </a:schemeClr>
          </a:solidFill>
          <a:ln>
            <a:noFill/>
          </a:ln>
        </p:spPr>
        <p:txBody>
          <a:bodyPr wrap="square" rtlCol="0">
            <a:spAutoFit/>
          </a:bodyPr>
          <a:lstStyle/>
          <a:p>
            <a:r>
              <a:rPr lang="en-US" altLang="zh-CN" sz="1200" dirty="0"/>
              <a:t>admin:/&gt;show system general</a:t>
            </a:r>
          </a:p>
          <a:p>
            <a:r>
              <a:rPr lang="en-US" altLang="zh-CN" sz="1200" dirty="0"/>
              <a:t>  System Name      </a:t>
            </a:r>
            <a:r>
              <a:rPr lang="en-US" altLang="zh-CN" sz="1200" dirty="0" smtClean="0"/>
              <a:t>    </a:t>
            </a:r>
            <a:r>
              <a:rPr lang="en-US" altLang="zh-CN" sz="1200" dirty="0"/>
              <a:t>: </a:t>
            </a:r>
            <a:r>
              <a:rPr lang="en-US" altLang="zh-CN" sz="1200" dirty="0" err="1"/>
              <a:t>XXX.Storage</a:t>
            </a:r>
            <a:r>
              <a:rPr lang="en-US" altLang="zh-CN" sz="1200" dirty="0"/>
              <a:t> </a:t>
            </a:r>
          </a:p>
          <a:p>
            <a:r>
              <a:rPr lang="en-US" altLang="zh-CN" sz="1200" dirty="0"/>
              <a:t>  Health Status      </a:t>
            </a:r>
            <a:r>
              <a:rPr lang="en-US" altLang="zh-CN" sz="1200" dirty="0" smtClean="0"/>
              <a:t>    </a:t>
            </a:r>
            <a:r>
              <a:rPr lang="en-US" altLang="zh-CN" sz="1200" dirty="0"/>
              <a:t>: Normal </a:t>
            </a:r>
          </a:p>
          <a:p>
            <a:r>
              <a:rPr lang="en-US" altLang="zh-CN" sz="1200" dirty="0"/>
              <a:t>  Running Status   </a:t>
            </a:r>
            <a:r>
              <a:rPr lang="en-US" altLang="zh-CN" sz="1200" dirty="0" smtClean="0"/>
              <a:t>     </a:t>
            </a:r>
            <a:r>
              <a:rPr lang="en-US" altLang="zh-CN" sz="1200" dirty="0"/>
              <a:t>: Normal </a:t>
            </a:r>
          </a:p>
          <a:p>
            <a:r>
              <a:rPr lang="en-US" altLang="zh-CN" sz="1200" dirty="0"/>
              <a:t>  Total Capacity    </a:t>
            </a:r>
            <a:r>
              <a:rPr lang="en-US" altLang="zh-CN" sz="1200" dirty="0" smtClean="0"/>
              <a:t>     </a:t>
            </a:r>
            <a:r>
              <a:rPr lang="en-US" altLang="zh-CN" sz="1200" dirty="0"/>
              <a:t>: </a:t>
            </a:r>
            <a:r>
              <a:rPr lang="en-US" altLang="zh-CN" sz="1200" dirty="0" smtClean="0"/>
              <a:t>3.186 TB </a:t>
            </a:r>
            <a:endParaRPr lang="en-US" altLang="zh-CN" sz="1200" dirty="0"/>
          </a:p>
          <a:p>
            <a:r>
              <a:rPr lang="en-US" altLang="zh-CN" sz="1200" dirty="0"/>
              <a:t>  SN               </a:t>
            </a:r>
            <a:r>
              <a:rPr lang="en-US" altLang="zh-CN" sz="1200" dirty="0" smtClean="0"/>
              <a:t>           </a:t>
            </a:r>
            <a:r>
              <a:rPr lang="en-US" altLang="zh-CN" sz="1200" dirty="0"/>
              <a:t>: 210235G6EHZ0CX0000XX </a:t>
            </a:r>
          </a:p>
          <a:p>
            <a:r>
              <a:rPr lang="en-US" altLang="zh-CN" sz="1200" dirty="0"/>
              <a:t>  Location      </a:t>
            </a:r>
            <a:r>
              <a:rPr lang="en-US" altLang="zh-CN" sz="1200" dirty="0" smtClean="0"/>
              <a:t>            </a:t>
            </a:r>
            <a:r>
              <a:rPr lang="en-US" altLang="zh-CN" sz="1200" dirty="0"/>
              <a:t>: </a:t>
            </a:r>
          </a:p>
          <a:p>
            <a:r>
              <a:rPr lang="en-US" altLang="zh-CN" sz="1200" dirty="0"/>
              <a:t>  Product Model    </a:t>
            </a:r>
            <a:r>
              <a:rPr lang="en-US" altLang="zh-CN" sz="1200" dirty="0" smtClean="0"/>
              <a:t>     </a:t>
            </a:r>
            <a:r>
              <a:rPr lang="en-US" altLang="zh-CN" sz="1200" dirty="0"/>
              <a:t>: XXXX </a:t>
            </a:r>
          </a:p>
          <a:p>
            <a:r>
              <a:rPr lang="en-US" altLang="zh-CN" sz="1200" dirty="0"/>
              <a:t>  Product Version   </a:t>
            </a:r>
            <a:r>
              <a:rPr lang="en-US" altLang="zh-CN" sz="1200" dirty="0" smtClean="0"/>
              <a:t>     </a:t>
            </a:r>
            <a:r>
              <a:rPr lang="en-US" altLang="zh-CN" sz="1200" dirty="0"/>
              <a:t>: VX00R00XCXX </a:t>
            </a:r>
          </a:p>
          <a:p>
            <a:r>
              <a:rPr lang="en-US" altLang="zh-CN" sz="1200" dirty="0"/>
              <a:t>  High Water Level(%) : 80</a:t>
            </a:r>
          </a:p>
          <a:p>
            <a:r>
              <a:rPr lang="en-US" altLang="zh-CN" sz="1200" dirty="0"/>
              <a:t>  Low Water Level(%)  : 20</a:t>
            </a:r>
          </a:p>
          <a:p>
            <a:r>
              <a:rPr lang="en-US" altLang="zh-CN" sz="1200" dirty="0"/>
              <a:t>  WWN              </a:t>
            </a:r>
            <a:r>
              <a:rPr lang="en-US" altLang="zh-CN" sz="1200" dirty="0" smtClean="0"/>
              <a:t>         </a:t>
            </a:r>
            <a:r>
              <a:rPr lang="en-US" altLang="zh-CN" sz="1200" dirty="0"/>
              <a:t>: XXXX</a:t>
            </a:r>
          </a:p>
          <a:p>
            <a:r>
              <a:rPr lang="en-US" altLang="zh-CN" sz="1200" dirty="0"/>
              <a:t>  Time               </a:t>
            </a:r>
            <a:r>
              <a:rPr lang="en-US" altLang="zh-CN" sz="1200" dirty="0" smtClean="0"/>
              <a:t>          </a:t>
            </a:r>
            <a:r>
              <a:rPr lang="en-US" altLang="zh-CN" sz="1200" dirty="0"/>
              <a:t>: </a:t>
            </a:r>
            <a:r>
              <a:rPr lang="en-US" altLang="zh-CN" sz="1200" dirty="0" smtClean="0"/>
              <a:t>2020-07-07/15:34:05 </a:t>
            </a:r>
            <a:r>
              <a:rPr lang="en-US" altLang="zh-CN" sz="1200" dirty="0"/>
              <a:t>UTC+08:00</a:t>
            </a:r>
          </a:p>
          <a:p>
            <a:r>
              <a:rPr lang="en-US" altLang="zh-CN" sz="1200" dirty="0"/>
              <a:t>  Patch Version      </a:t>
            </a:r>
            <a:r>
              <a:rPr lang="en-US" altLang="zh-CN" sz="1200" dirty="0" smtClean="0"/>
              <a:t>      </a:t>
            </a:r>
            <a:r>
              <a:rPr lang="en-US" altLang="zh-CN" sz="1200" dirty="0"/>
              <a:t>: SPCXXX SPHXXX</a:t>
            </a:r>
          </a:p>
          <a:p>
            <a:r>
              <a:rPr lang="en-US" altLang="zh-CN" sz="1200" dirty="0"/>
              <a:t>  Description       </a:t>
            </a:r>
            <a:r>
              <a:rPr lang="en-US" altLang="zh-CN" sz="1200" dirty="0" smtClean="0"/>
              <a:t>         </a:t>
            </a:r>
            <a:r>
              <a:rPr lang="en-US" altLang="zh-CN" sz="1200" dirty="0"/>
              <a:t>: </a:t>
            </a:r>
          </a:p>
        </p:txBody>
      </p:sp>
      <p:sp>
        <p:nvSpPr>
          <p:cNvPr id="27" name="矩形 26"/>
          <p:cNvSpPr/>
          <p:nvPr/>
        </p:nvSpPr>
        <p:spPr>
          <a:xfrm>
            <a:off x="6163377" y="4087636"/>
            <a:ext cx="3717645" cy="192505"/>
          </a:xfrm>
          <a:prstGeom prst="rect">
            <a:avLst/>
          </a:prstGeom>
          <a:noFill/>
          <a:ln w="28575">
            <a:solidFill>
              <a:srgbClr val="C0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626983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Managing Alarms and Events</a:t>
            </a:r>
            <a:endParaRPr lang="en-US" dirty="0">
              <a:latin typeface="Huawei Sans" panose="020C0503030203020204" pitchFamily="34" charset="0"/>
            </a:endParaRPr>
          </a:p>
        </p:txBody>
      </p:sp>
      <p:grpSp>
        <p:nvGrpSpPr>
          <p:cNvPr id="43" name="组合 42"/>
          <p:cNvGrpSpPr/>
          <p:nvPr/>
        </p:nvGrpSpPr>
        <p:grpSpPr>
          <a:xfrm>
            <a:off x="731838" y="1275838"/>
            <a:ext cx="11039240" cy="5762248"/>
            <a:chOff x="584074" y="1444588"/>
            <a:chExt cx="11039240" cy="5762248"/>
          </a:xfrm>
        </p:grpSpPr>
        <p:grpSp>
          <p:nvGrpSpPr>
            <p:cNvPr id="6" name="组合 5"/>
            <p:cNvGrpSpPr/>
            <p:nvPr/>
          </p:nvGrpSpPr>
          <p:grpSpPr>
            <a:xfrm>
              <a:off x="2163306" y="1578814"/>
              <a:ext cx="7321725" cy="4040098"/>
              <a:chOff x="2081600" y="1701746"/>
              <a:chExt cx="7321725" cy="4040098"/>
            </a:xfrm>
          </p:grpSpPr>
          <p:sp>
            <p:nvSpPr>
              <p:cNvPr id="7" name="Oval 12"/>
              <p:cNvSpPr>
                <a:spLocks noChangeArrowheads="1"/>
              </p:cNvSpPr>
              <p:nvPr/>
            </p:nvSpPr>
            <p:spPr bwMode="auto">
              <a:xfrm>
                <a:off x="5125873" y="2999085"/>
                <a:ext cx="1435739" cy="1338046"/>
              </a:xfrm>
              <a:prstGeom prst="ellipse">
                <a:avLst/>
              </a:prstGeom>
              <a:solidFill>
                <a:srgbClr val="99CCCC">
                  <a:lumMod val="75000"/>
                </a:srgbClr>
              </a:solidFill>
              <a:ln w="9525">
                <a:noFill/>
                <a:round/>
                <a:headEnd/>
                <a:tailEnd/>
              </a:ln>
              <a:effectLst/>
            </p:spPr>
            <p:txBody>
              <a:bodyPr wrap="square" anchor="ctr">
                <a:noAutofit/>
              </a:bodyPr>
              <a:lstStyle/>
              <a:p>
                <a:pPr marL="0" marR="0" lvl="0" indent="0" defTabSz="914400" eaLnBrk="1" fontAlgn="ctr" latinLnBrk="0" hangingPunct="1">
                  <a:spcBef>
                    <a:spcPct val="0"/>
                  </a:spcBef>
                  <a:spcAft>
                    <a:spcPct val="0"/>
                  </a:spcAft>
                  <a:buClrTx/>
                  <a:buSzTx/>
                  <a:buFontTx/>
                  <a:buNone/>
                  <a:tabLst/>
                  <a:defRPr/>
                </a:pPr>
                <a:endParaRPr kumimoji="0" lang="en-US" altLang="ko-KR" sz="1000" b="0" i="0" u="none" strike="noStrike" kern="0" cap="none" spc="0" normalizeH="0" noProof="0" dirty="0" smtClean="0">
                  <a:ln>
                    <a:noFill/>
                  </a:ln>
                  <a:solidFill>
                    <a:srgbClr val="000000"/>
                  </a:solidFill>
                  <a:effectLst/>
                  <a:uLnTx/>
                  <a:uFillTx/>
                  <a:latin typeface="Huawei Sans" panose="020C0503030203020204" pitchFamily="34" charset="0"/>
                  <a:sym typeface="Huawei Sans" panose="020C0503030203020204" pitchFamily="34" charset="0"/>
                </a:endParaRPr>
              </a:p>
            </p:txBody>
          </p:sp>
          <p:sp>
            <p:nvSpPr>
              <p:cNvPr id="8" name="AutoShape 19"/>
              <p:cNvSpPr>
                <a:spLocks noChangeArrowheads="1"/>
              </p:cNvSpPr>
              <p:nvPr/>
            </p:nvSpPr>
            <p:spPr bwMode="auto">
              <a:xfrm rot="5400000">
                <a:off x="3381083" y="1701747"/>
                <a:ext cx="4040097" cy="4040098"/>
              </a:xfrm>
              <a:custGeom>
                <a:avLst/>
                <a:gdLst>
                  <a:gd name="G0" fmla="+- 1051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510"/>
                  <a:gd name="G18" fmla="*/ 10510 1 2"/>
                  <a:gd name="G19" fmla="+- G18 5400 0"/>
                  <a:gd name="G20" fmla="cos G19 11796480"/>
                  <a:gd name="G21" fmla="sin G19 11796480"/>
                  <a:gd name="G22" fmla="+- G20 10800 0"/>
                  <a:gd name="G23" fmla="+- G21 10800 0"/>
                  <a:gd name="G24" fmla="+- 10800 0 G20"/>
                  <a:gd name="G25" fmla="+- 10510 10800 0"/>
                  <a:gd name="G26" fmla="?: G9 G17 G25"/>
                  <a:gd name="G27" fmla="?: G9 0 21600"/>
                  <a:gd name="G28" fmla="cos 10800 11796480"/>
                  <a:gd name="G29" fmla="sin 10800 11796480"/>
                  <a:gd name="G30" fmla="sin 1051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45 w 21600"/>
                  <a:gd name="T15" fmla="*/ 10800 h 21600"/>
                  <a:gd name="T16" fmla="*/ 10800 w 21600"/>
                  <a:gd name="T17" fmla="*/ 290 h 21600"/>
                  <a:gd name="T18" fmla="*/ 21455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90" y="10800"/>
                    </a:moveTo>
                    <a:cubicBezTo>
                      <a:pt x="290" y="4995"/>
                      <a:pt x="4995" y="290"/>
                      <a:pt x="10800" y="290"/>
                    </a:cubicBezTo>
                    <a:cubicBezTo>
                      <a:pt x="16604" y="289"/>
                      <a:pt x="21309" y="4995"/>
                      <a:pt x="21310" y="10799"/>
                    </a:cubicBezTo>
                    <a:lnTo>
                      <a:pt x="21600" y="10800"/>
                    </a:lnTo>
                    <a:cubicBezTo>
                      <a:pt x="21600" y="4835"/>
                      <a:pt x="16764" y="0"/>
                      <a:pt x="10800" y="0"/>
                    </a:cubicBezTo>
                    <a:cubicBezTo>
                      <a:pt x="4835" y="0"/>
                      <a:pt x="0" y="4835"/>
                      <a:pt x="0" y="10800"/>
                    </a:cubicBezTo>
                    <a:close/>
                  </a:path>
                </a:pathLst>
              </a:custGeom>
              <a:gradFill rotWithShape="1">
                <a:gsLst>
                  <a:gs pos="0">
                    <a:srgbClr val="000000">
                      <a:lumMod val="72000"/>
                    </a:srgbClr>
                  </a:gs>
                  <a:gs pos="39000">
                    <a:srgbClr val="FFFFFF">
                      <a:alpha val="0"/>
                      <a:lumMod val="0"/>
                      <a:lumOff val="100000"/>
                    </a:srgbClr>
                  </a:gs>
                </a:gsLst>
                <a:lin ang="5400000" scaled="0"/>
              </a:gradFill>
              <a:ln w="9525">
                <a:noFill/>
                <a:miter lim="800000"/>
                <a:headEnd/>
                <a:tailEnd/>
              </a:ln>
              <a:effectLst/>
            </p:spPr>
            <p:txBody>
              <a:bodyPr wrap="square" anchor="ctr">
                <a:noAutofit/>
              </a:bodyPr>
              <a:lstStyle/>
              <a:p>
                <a:pPr marL="0" marR="0" lvl="0" indent="0" defTabSz="914400" eaLnBrk="1" fontAlgn="ctr" latinLnBrk="0" hangingPunct="1">
                  <a:spcBef>
                    <a:spcPct val="0"/>
                  </a:spcBef>
                  <a:spcAft>
                    <a:spcPct val="0"/>
                  </a:spcAft>
                  <a:buClrTx/>
                  <a:buSzTx/>
                  <a:buFontTx/>
                  <a:buNone/>
                  <a:tabLst/>
                  <a:defRPr/>
                </a:pPr>
                <a:endParaRPr kumimoji="0" lang="en-US" altLang="ko-KR" sz="1000" b="0" i="0" u="none" strike="noStrike" kern="0" cap="none" spc="0" normalizeH="0" noProof="0" dirty="0" smtClean="0">
                  <a:ln>
                    <a:noFill/>
                  </a:ln>
                  <a:solidFill>
                    <a:srgbClr val="000000"/>
                  </a:solidFill>
                  <a:effectLst/>
                  <a:uLnTx/>
                  <a:uFillTx/>
                  <a:latin typeface="Huawei Sans" panose="020C0503030203020204" pitchFamily="34" charset="0"/>
                  <a:sym typeface="Huawei Sans" panose="020C0503030203020204" pitchFamily="34" charset="0"/>
                </a:endParaRPr>
              </a:p>
            </p:txBody>
          </p:sp>
          <p:sp>
            <p:nvSpPr>
              <p:cNvPr id="9" name="Line 40"/>
              <p:cNvSpPr>
                <a:spLocks noChangeShapeType="1"/>
              </p:cNvSpPr>
              <p:nvPr/>
            </p:nvSpPr>
            <p:spPr bwMode="auto">
              <a:xfrm flipV="1">
                <a:off x="6425355" y="3106458"/>
                <a:ext cx="696162" cy="588787"/>
              </a:xfrm>
              <a:prstGeom prst="line">
                <a:avLst/>
              </a:prstGeom>
              <a:noFill/>
              <a:ln w="12700">
                <a:solidFill>
                  <a:srgbClr val="969696"/>
                </a:solidFill>
                <a:prstDash val="dash"/>
                <a:round/>
                <a:headEnd/>
                <a:tailEnd/>
              </a:ln>
              <a:effectLst/>
            </p:spPr>
            <p:txBody>
              <a:bodyPr wrap="square">
                <a:noAutofit/>
              </a:bodyPr>
              <a:lstStyle/>
              <a:p>
                <a:pPr defTabSz="914400" fontAlgn="ctr">
                  <a:spcBef>
                    <a:spcPct val="0"/>
                  </a:spcBef>
                  <a:spcAft>
                    <a:spcPct val="0"/>
                  </a:spcAft>
                </a:pPr>
                <a:endParaRPr lang="en-US" altLang="ko-KR" sz="1000" dirty="0">
                  <a:solidFill>
                    <a:srgbClr val="000000"/>
                  </a:solidFill>
                  <a:latin typeface="Huawei Sans" panose="020C0503030203020204" pitchFamily="34" charset="0"/>
                  <a:sym typeface="Huawei Sans" panose="020C0503030203020204" pitchFamily="34" charset="0"/>
                </a:endParaRPr>
              </a:p>
            </p:txBody>
          </p:sp>
          <p:sp>
            <p:nvSpPr>
              <p:cNvPr id="10" name="Line 41"/>
              <p:cNvSpPr>
                <a:spLocks noChangeShapeType="1"/>
              </p:cNvSpPr>
              <p:nvPr/>
            </p:nvSpPr>
            <p:spPr bwMode="auto">
              <a:xfrm>
                <a:off x="6425355" y="3695245"/>
                <a:ext cx="696162" cy="696162"/>
              </a:xfrm>
              <a:prstGeom prst="line">
                <a:avLst/>
              </a:prstGeom>
              <a:noFill/>
              <a:ln w="12700">
                <a:solidFill>
                  <a:srgbClr val="969696"/>
                </a:solidFill>
                <a:prstDash val="dash"/>
                <a:round/>
                <a:headEnd/>
                <a:tailEnd/>
              </a:ln>
              <a:effectLst/>
            </p:spPr>
            <p:txBody>
              <a:bodyPr wrap="square">
                <a:noAutofit/>
              </a:bodyPr>
              <a:lstStyle/>
              <a:p>
                <a:pPr defTabSz="914400" fontAlgn="ctr">
                  <a:spcBef>
                    <a:spcPct val="0"/>
                  </a:spcBef>
                  <a:spcAft>
                    <a:spcPct val="0"/>
                  </a:spcAft>
                </a:pPr>
                <a:endParaRPr lang="en-US" altLang="ko-KR" sz="1000" dirty="0">
                  <a:solidFill>
                    <a:srgbClr val="000000"/>
                  </a:solidFill>
                  <a:latin typeface="Huawei Sans" panose="020C0503030203020204" pitchFamily="34" charset="0"/>
                  <a:sym typeface="Huawei Sans" panose="020C0503030203020204" pitchFamily="34" charset="0"/>
                </a:endParaRPr>
              </a:p>
            </p:txBody>
          </p:sp>
          <p:sp>
            <p:nvSpPr>
              <p:cNvPr id="11" name="Tekstboks 187"/>
              <p:cNvSpPr txBox="1"/>
              <p:nvPr/>
            </p:nvSpPr>
            <p:spPr bwMode="auto">
              <a:xfrm>
                <a:off x="4978071" y="3254141"/>
                <a:ext cx="1691261" cy="1200329"/>
              </a:xfrm>
              <a:prstGeom prst="rect">
                <a:avLst/>
              </a:prstGeom>
              <a:noFill/>
            </p:spPr>
            <p:txBody>
              <a:bodyPr vert="horz" wrap="square" lIns="91440" tIns="45720" rIns="91440" bIns="45720" numCol="1" anchor="t" anchorCtr="0" compatLnSpc="1">
                <a:prstTxWarp prst="textNoShape">
                  <a:avLst/>
                </a:prstTxWarp>
                <a:noAutofit/>
              </a:bodyPr>
              <a:lstStyle/>
              <a:p>
                <a:pPr algn="ctr" defTabSz="914400" fontAlgn="ctr">
                  <a:spcBef>
                    <a:spcPct val="0"/>
                  </a:spcBef>
                  <a:spcAft>
                    <a:spcPct val="0"/>
                  </a:spcAft>
                </a:pPr>
                <a:r>
                  <a:rPr lang="en-US" dirty="0" smtClean="0">
                    <a:latin typeface="Huawei Sans" panose="020C0503030203020204" pitchFamily="34" charset="0"/>
                  </a:rPr>
                  <a:t>Managing alarms and events</a:t>
                </a:r>
                <a:endParaRPr lang="en-US" sz="2400" b="1" dirty="0" smtClean="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15" name="AutoShape 19"/>
              <p:cNvSpPr>
                <a:spLocks noChangeArrowheads="1"/>
              </p:cNvSpPr>
              <p:nvPr/>
            </p:nvSpPr>
            <p:spPr bwMode="auto">
              <a:xfrm rot="16200000">
                <a:off x="4063745" y="1701746"/>
                <a:ext cx="4040097" cy="4040098"/>
              </a:xfrm>
              <a:custGeom>
                <a:avLst/>
                <a:gdLst>
                  <a:gd name="G0" fmla="+- 1051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510"/>
                  <a:gd name="G18" fmla="*/ 10510 1 2"/>
                  <a:gd name="G19" fmla="+- G18 5400 0"/>
                  <a:gd name="G20" fmla="cos G19 11796480"/>
                  <a:gd name="G21" fmla="sin G19 11796480"/>
                  <a:gd name="G22" fmla="+- G20 10800 0"/>
                  <a:gd name="G23" fmla="+- G21 10800 0"/>
                  <a:gd name="G24" fmla="+- 10800 0 G20"/>
                  <a:gd name="G25" fmla="+- 10510 10800 0"/>
                  <a:gd name="G26" fmla="?: G9 G17 G25"/>
                  <a:gd name="G27" fmla="?: G9 0 21600"/>
                  <a:gd name="G28" fmla="cos 10800 11796480"/>
                  <a:gd name="G29" fmla="sin 10800 11796480"/>
                  <a:gd name="G30" fmla="sin 1051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45 w 21600"/>
                  <a:gd name="T15" fmla="*/ 10800 h 21600"/>
                  <a:gd name="T16" fmla="*/ 10800 w 21600"/>
                  <a:gd name="T17" fmla="*/ 290 h 21600"/>
                  <a:gd name="T18" fmla="*/ 21455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90" y="10800"/>
                    </a:moveTo>
                    <a:cubicBezTo>
                      <a:pt x="290" y="4995"/>
                      <a:pt x="4995" y="290"/>
                      <a:pt x="10800" y="290"/>
                    </a:cubicBezTo>
                    <a:cubicBezTo>
                      <a:pt x="16604" y="289"/>
                      <a:pt x="21309" y="4995"/>
                      <a:pt x="21310" y="10799"/>
                    </a:cubicBezTo>
                    <a:lnTo>
                      <a:pt x="21600" y="10800"/>
                    </a:lnTo>
                    <a:cubicBezTo>
                      <a:pt x="21600" y="4835"/>
                      <a:pt x="16764" y="0"/>
                      <a:pt x="10800" y="0"/>
                    </a:cubicBezTo>
                    <a:cubicBezTo>
                      <a:pt x="4835" y="0"/>
                      <a:pt x="0" y="4835"/>
                      <a:pt x="0" y="10800"/>
                    </a:cubicBezTo>
                    <a:close/>
                  </a:path>
                </a:pathLst>
              </a:custGeom>
              <a:gradFill rotWithShape="1">
                <a:gsLst>
                  <a:gs pos="0">
                    <a:srgbClr val="000000">
                      <a:lumMod val="72000"/>
                    </a:srgbClr>
                  </a:gs>
                  <a:gs pos="39000">
                    <a:srgbClr val="FFFFFF">
                      <a:alpha val="0"/>
                      <a:lumMod val="0"/>
                      <a:lumOff val="100000"/>
                    </a:srgbClr>
                  </a:gs>
                </a:gsLst>
                <a:lin ang="5400000" scaled="0"/>
              </a:gradFill>
              <a:ln w="9525">
                <a:noFill/>
                <a:miter lim="800000"/>
                <a:headEnd/>
                <a:tailEnd/>
              </a:ln>
              <a:effectLst/>
            </p:spPr>
            <p:txBody>
              <a:bodyPr wrap="square" anchor="ctr">
                <a:noAutofit/>
              </a:bodyPr>
              <a:lstStyle/>
              <a:p>
                <a:pPr marL="0" marR="0" lvl="0" indent="0" defTabSz="914400" eaLnBrk="1" fontAlgn="ctr" latinLnBrk="0" hangingPunct="1">
                  <a:spcBef>
                    <a:spcPct val="0"/>
                  </a:spcBef>
                  <a:spcAft>
                    <a:spcPct val="0"/>
                  </a:spcAft>
                  <a:buClrTx/>
                  <a:buSzTx/>
                  <a:buFontTx/>
                  <a:buNone/>
                  <a:tabLst/>
                  <a:defRPr/>
                </a:pPr>
                <a:endParaRPr kumimoji="0" lang="en-US" altLang="ko-KR" sz="1000" b="0" i="0" u="none" strike="noStrike" kern="0" cap="none" spc="0" normalizeH="0" noProof="0" dirty="0" smtClean="0">
                  <a:ln>
                    <a:noFill/>
                  </a:ln>
                  <a:solidFill>
                    <a:srgbClr val="000000"/>
                  </a:solidFill>
                  <a:effectLst/>
                  <a:uLnTx/>
                  <a:uFillTx/>
                  <a:latin typeface="Huawei Sans" panose="020C0503030203020204" pitchFamily="34" charset="0"/>
                  <a:sym typeface="Huawei Sans" panose="020C0503030203020204" pitchFamily="34" charset="0"/>
                </a:endParaRPr>
              </a:p>
            </p:txBody>
          </p:sp>
          <p:grpSp>
            <p:nvGrpSpPr>
              <p:cNvPr id="16" name="组合 15"/>
              <p:cNvGrpSpPr/>
              <p:nvPr/>
            </p:nvGrpSpPr>
            <p:grpSpPr>
              <a:xfrm rot="10800000">
                <a:off x="4421924" y="3025633"/>
                <a:ext cx="696162" cy="1284949"/>
                <a:chOff x="3755834" y="3299378"/>
                <a:chExt cx="696162" cy="1284949"/>
              </a:xfrm>
            </p:grpSpPr>
            <p:sp>
              <p:nvSpPr>
                <p:cNvPr id="25" name="Line 40"/>
                <p:cNvSpPr>
                  <a:spLocks noChangeShapeType="1"/>
                </p:cNvSpPr>
                <p:nvPr/>
              </p:nvSpPr>
              <p:spPr bwMode="auto">
                <a:xfrm flipV="1">
                  <a:off x="3755834" y="3299378"/>
                  <a:ext cx="696162" cy="588787"/>
                </a:xfrm>
                <a:prstGeom prst="line">
                  <a:avLst/>
                </a:prstGeom>
                <a:noFill/>
                <a:ln w="12700">
                  <a:solidFill>
                    <a:srgbClr val="969696"/>
                  </a:solidFill>
                  <a:prstDash val="dash"/>
                  <a:round/>
                  <a:headEnd/>
                  <a:tailEnd/>
                </a:ln>
                <a:effectLst/>
              </p:spPr>
              <p:txBody>
                <a:bodyPr wrap="square">
                  <a:noAutofit/>
                </a:bodyPr>
                <a:lstStyle/>
                <a:p>
                  <a:pPr defTabSz="914400" fontAlgn="ctr">
                    <a:spcBef>
                      <a:spcPct val="0"/>
                    </a:spcBef>
                    <a:spcAft>
                      <a:spcPct val="0"/>
                    </a:spcAft>
                  </a:pPr>
                  <a:endParaRPr lang="en-US" altLang="ko-KR" sz="1000" dirty="0">
                    <a:solidFill>
                      <a:srgbClr val="000000"/>
                    </a:solidFill>
                    <a:latin typeface="Huawei Sans" panose="020C0503030203020204" pitchFamily="34" charset="0"/>
                    <a:sym typeface="Huawei Sans" panose="020C0503030203020204" pitchFamily="34" charset="0"/>
                  </a:endParaRPr>
                </a:p>
              </p:txBody>
            </p:sp>
            <p:sp>
              <p:nvSpPr>
                <p:cNvPr id="26" name="Line 41"/>
                <p:cNvSpPr>
                  <a:spLocks noChangeShapeType="1"/>
                </p:cNvSpPr>
                <p:nvPr/>
              </p:nvSpPr>
              <p:spPr bwMode="auto">
                <a:xfrm>
                  <a:off x="3755834" y="3888165"/>
                  <a:ext cx="696162" cy="696162"/>
                </a:xfrm>
                <a:prstGeom prst="line">
                  <a:avLst/>
                </a:prstGeom>
                <a:noFill/>
                <a:ln w="12700">
                  <a:solidFill>
                    <a:srgbClr val="969696"/>
                  </a:solidFill>
                  <a:prstDash val="dash"/>
                  <a:round/>
                  <a:headEnd/>
                  <a:tailEnd/>
                </a:ln>
                <a:effectLst/>
              </p:spPr>
              <p:txBody>
                <a:bodyPr wrap="square">
                  <a:noAutofit/>
                </a:bodyPr>
                <a:lstStyle/>
                <a:p>
                  <a:pPr defTabSz="914400" fontAlgn="ctr">
                    <a:spcBef>
                      <a:spcPct val="0"/>
                    </a:spcBef>
                    <a:spcAft>
                      <a:spcPct val="0"/>
                    </a:spcAft>
                  </a:pPr>
                  <a:endParaRPr lang="en-US" altLang="ko-KR" sz="1000" dirty="0">
                    <a:solidFill>
                      <a:srgbClr val="000000"/>
                    </a:solidFill>
                    <a:latin typeface="Huawei Sans" panose="020C0503030203020204" pitchFamily="34" charset="0"/>
                    <a:sym typeface="Huawei Sans" panose="020C0503030203020204" pitchFamily="34" charset="0"/>
                  </a:endParaRPr>
                </a:p>
              </p:txBody>
            </p:sp>
          </p:grpSp>
          <p:sp>
            <p:nvSpPr>
              <p:cNvPr id="17" name="Oval 21"/>
              <p:cNvSpPr>
                <a:spLocks noChangeArrowheads="1"/>
              </p:cNvSpPr>
              <p:nvPr/>
            </p:nvSpPr>
            <p:spPr bwMode="auto">
              <a:xfrm>
                <a:off x="2081600" y="2668170"/>
                <a:ext cx="2512336" cy="717634"/>
              </a:xfrm>
              <a:prstGeom prst="ellipse">
                <a:avLst/>
              </a:prstGeom>
              <a:solidFill>
                <a:srgbClr val="8AB9B9">
                  <a:lumMod val="20000"/>
                  <a:lumOff val="80000"/>
                </a:srgbClr>
              </a:solidFill>
              <a:ln w="19050">
                <a:solidFill>
                  <a:srgbClr val="000000"/>
                </a:solidFill>
                <a:round/>
                <a:headEnd/>
                <a:tailEnd/>
              </a:ln>
              <a:effectLst/>
            </p:spPr>
            <p:txBody>
              <a:bodyPr wrap="square" lIns="36000" rIns="36000" anchor="ctr">
                <a:noAutofit/>
              </a:bodyPr>
              <a:lstStyle/>
              <a:p>
                <a:pPr algn="ctr" defTabSz="914034" fontAlgn="ctr">
                  <a:spcBef>
                    <a:spcPts val="792"/>
                  </a:spcBef>
                  <a:buSzPct val="50000"/>
                </a:pPr>
                <a:r>
                  <a:rPr lang="en-US" sz="1400" dirty="0" smtClean="0">
                    <a:latin typeface="Huawei Sans" panose="020C0503030203020204" pitchFamily="34" charset="0"/>
                  </a:rPr>
                  <a:t>Configuring the event notification method</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Oval 21"/>
              <p:cNvSpPr>
                <a:spLocks noChangeArrowheads="1"/>
              </p:cNvSpPr>
              <p:nvPr/>
            </p:nvSpPr>
            <p:spPr bwMode="auto">
              <a:xfrm>
                <a:off x="6960508" y="4126341"/>
                <a:ext cx="2442817" cy="640115"/>
              </a:xfrm>
              <a:prstGeom prst="ellipse">
                <a:avLst/>
              </a:prstGeom>
              <a:solidFill>
                <a:srgbClr val="8AB9B9">
                  <a:lumMod val="20000"/>
                  <a:lumOff val="80000"/>
                </a:srgbClr>
              </a:solidFill>
              <a:ln w="19050">
                <a:solidFill>
                  <a:srgbClr val="000000"/>
                </a:solidFill>
                <a:round/>
                <a:headEnd/>
                <a:tailEnd/>
              </a:ln>
              <a:effectLst/>
            </p:spPr>
            <p:txBody>
              <a:bodyPr wrap="square" lIns="36000" rIns="36000" anchor="ctr">
                <a:noAutofit/>
              </a:bodyPr>
              <a:lstStyle/>
              <a:p>
                <a:pPr lvl="0" algn="ctr" fontAlgn="ctr"/>
                <a:r>
                  <a:rPr lang="en-US" sz="1400" dirty="0" smtClean="0">
                    <a:solidFill>
                      <a:prstClr val="black"/>
                    </a:solidFill>
                    <a:latin typeface="Huawei Sans" panose="020C0503030203020204" pitchFamily="34" charset="0"/>
                  </a:rPr>
                  <a:t>Configuring alarm dump</a:t>
                </a:r>
                <a:endPar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Oval 21"/>
              <p:cNvSpPr>
                <a:spLocks noChangeArrowheads="1"/>
              </p:cNvSpPr>
              <p:nvPr/>
            </p:nvSpPr>
            <p:spPr bwMode="auto">
              <a:xfrm>
                <a:off x="2081600" y="3962053"/>
                <a:ext cx="2433329" cy="640115"/>
              </a:xfrm>
              <a:prstGeom prst="ellipse">
                <a:avLst/>
              </a:prstGeom>
              <a:solidFill>
                <a:srgbClr val="8AB9B9">
                  <a:lumMod val="20000"/>
                  <a:lumOff val="80000"/>
                </a:srgbClr>
              </a:solidFill>
              <a:ln w="19050">
                <a:solidFill>
                  <a:srgbClr val="000000"/>
                </a:solidFill>
                <a:round/>
                <a:headEnd/>
                <a:tailEnd/>
              </a:ln>
              <a:effectLst/>
            </p:spPr>
            <p:txBody>
              <a:bodyPr wrap="square" lIns="36000" rIns="36000" anchor="ctr">
                <a:noAutofit/>
              </a:bodyPr>
              <a:lstStyle/>
              <a:p>
                <a:pPr lvl="0" algn="ctr" fontAlgn="ctr"/>
                <a:r>
                  <a:rPr lang="en-US" sz="1400" dirty="0" smtClean="0">
                    <a:solidFill>
                      <a:prstClr val="black"/>
                    </a:solidFill>
                    <a:latin typeface="Huawei Sans" panose="020C0503030203020204" pitchFamily="34" charset="0"/>
                  </a:rPr>
                  <a:t>Configuring alarm masking</a:t>
                </a:r>
                <a:endPar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Oval 21"/>
              <p:cNvSpPr>
                <a:spLocks noChangeArrowheads="1"/>
              </p:cNvSpPr>
              <p:nvPr/>
            </p:nvSpPr>
            <p:spPr bwMode="auto">
              <a:xfrm>
                <a:off x="6944619" y="2738333"/>
                <a:ext cx="2458706" cy="717634"/>
              </a:xfrm>
              <a:prstGeom prst="ellipse">
                <a:avLst/>
              </a:prstGeom>
              <a:solidFill>
                <a:srgbClr val="8AB9B9">
                  <a:lumMod val="20000"/>
                  <a:lumOff val="80000"/>
                </a:srgbClr>
              </a:solidFill>
              <a:ln w="19050">
                <a:solidFill>
                  <a:srgbClr val="000000"/>
                </a:solidFill>
                <a:round/>
                <a:headEnd/>
                <a:tailEnd/>
              </a:ln>
              <a:effectLst/>
            </p:spPr>
            <p:txBody>
              <a:bodyPr wrap="square" lIns="36000" rIns="36000" anchor="ctr">
                <a:noAutofit/>
              </a:bodyPr>
              <a:lstStyle/>
              <a:p>
                <a:pPr algn="ctr" fontAlgn="ctr"/>
                <a:r>
                  <a:rPr lang="en-US" sz="1400" dirty="0" smtClean="0">
                    <a:solidFill>
                      <a:prstClr val="black"/>
                    </a:solidFill>
                    <a:latin typeface="Huawei Sans" panose="020C0503030203020204" pitchFamily="34" charset="0"/>
                  </a:rPr>
                  <a:t>Configuring the alarm notification mode</a:t>
                </a:r>
                <a:endPar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矩形 21"/>
              <p:cNvSpPr/>
              <p:nvPr/>
            </p:nvSpPr>
            <p:spPr>
              <a:xfrm>
                <a:off x="3518523" y="4057788"/>
                <a:ext cx="184731" cy="369332"/>
              </a:xfrm>
              <a:prstGeom prst="rect">
                <a:avLst/>
              </a:prstGeom>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7" name="矩形 26"/>
            <p:cNvSpPr/>
            <p:nvPr/>
          </p:nvSpPr>
          <p:spPr>
            <a:xfrm>
              <a:off x="9220092" y="1444588"/>
              <a:ext cx="2324675" cy="369332"/>
            </a:xfrm>
            <a:prstGeom prst="rect">
              <a:avLst/>
            </a:prstGeom>
          </p:spPr>
          <p:txBody>
            <a:bodyPr wrap="square">
              <a:noAutofit/>
            </a:bodyPr>
            <a:lstStyle/>
            <a:p>
              <a:pPr marL="285750" indent="-285750" fontAlgn="ctr">
                <a:buFont typeface="Arial" panose="020B0604020202020204" pitchFamily="34" charset="0"/>
                <a:buChar char="•"/>
              </a:pPr>
              <a:r>
                <a:rPr lang="en-US" sz="1400" dirty="0" smtClean="0">
                  <a:latin typeface="Huawei Sans" panose="020C0503030203020204" pitchFamily="34" charset="0"/>
                </a:rPr>
                <a:t>Email notification</a:t>
              </a:r>
              <a:endParaRPr lang="en-US" sz="1400" dirty="0">
                <a:latin typeface="Huawei Sans" panose="020C0503030203020204" pitchFamily="34" charset="0"/>
              </a:endParaRPr>
            </a:p>
          </p:txBody>
        </p:sp>
        <p:sp>
          <p:nvSpPr>
            <p:cNvPr id="31" name="矩形 30"/>
            <p:cNvSpPr/>
            <p:nvPr/>
          </p:nvSpPr>
          <p:spPr>
            <a:xfrm>
              <a:off x="9220092" y="1719069"/>
              <a:ext cx="2201244" cy="369332"/>
            </a:xfrm>
            <a:prstGeom prst="rect">
              <a:avLst/>
            </a:prstGeom>
          </p:spPr>
          <p:txBody>
            <a:bodyPr wrap="square">
              <a:noAutofit/>
            </a:bodyPr>
            <a:lstStyle/>
            <a:p>
              <a:pPr marL="285750" indent="-285750" fontAlgn="ctr">
                <a:buFont typeface="Arial" panose="020B0604020202020204" pitchFamily="34" charset="0"/>
                <a:buChar char="•"/>
              </a:pPr>
              <a:r>
                <a:rPr lang="en-US" sz="1400" dirty="0" smtClean="0">
                  <a:latin typeface="Huawei Sans" panose="020C0503030203020204" pitchFamily="34" charset="0"/>
                </a:rPr>
                <a:t>SMS notification</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矩形 32"/>
            <p:cNvSpPr/>
            <p:nvPr/>
          </p:nvSpPr>
          <p:spPr>
            <a:xfrm>
              <a:off x="9220092" y="1988432"/>
              <a:ext cx="2403222" cy="369332"/>
            </a:xfrm>
            <a:prstGeom prst="rect">
              <a:avLst/>
            </a:prstGeom>
          </p:spPr>
          <p:txBody>
            <a:bodyPr wrap="square">
              <a:noAutofit/>
            </a:bodyPr>
            <a:lstStyle/>
            <a:p>
              <a:pPr marL="285750" indent="-285750" fontAlgn="ctr">
                <a:buFont typeface="Arial" panose="020B0604020202020204" pitchFamily="34" charset="0"/>
                <a:buChar char="•"/>
              </a:pPr>
              <a:r>
                <a:rPr lang="en-US" sz="1400" dirty="0" smtClean="0">
                  <a:latin typeface="Huawei Sans" panose="020C0503030203020204" pitchFamily="34" charset="0"/>
                </a:rPr>
                <a:t>Syslog notification</a:t>
              </a:r>
              <a:endParaRPr lang="en-US" sz="1400" dirty="0">
                <a:latin typeface="Huawei Sans" panose="020C0503030203020204" pitchFamily="34" charset="0"/>
              </a:endParaRPr>
            </a:p>
          </p:txBody>
        </p:sp>
        <p:sp>
          <p:nvSpPr>
            <p:cNvPr id="35" name="矩形 34"/>
            <p:cNvSpPr/>
            <p:nvPr/>
          </p:nvSpPr>
          <p:spPr>
            <a:xfrm>
              <a:off x="9221434" y="2264929"/>
              <a:ext cx="2217274" cy="369332"/>
            </a:xfrm>
            <a:prstGeom prst="rect">
              <a:avLst/>
            </a:prstGeom>
          </p:spPr>
          <p:txBody>
            <a:bodyPr wrap="square">
              <a:noAutofit/>
            </a:bodyPr>
            <a:lstStyle/>
            <a:p>
              <a:pPr marL="285750" indent="-285750" fontAlgn="ctr">
                <a:buFont typeface="Arial" panose="020B0604020202020204" pitchFamily="34" charset="0"/>
                <a:buChar char="•"/>
              </a:pPr>
              <a:r>
                <a:rPr lang="en-US" sz="1400" dirty="0" smtClean="0">
                  <a:latin typeface="Huawei Sans" panose="020C0503030203020204" pitchFamily="34" charset="0"/>
                </a:rPr>
                <a:t>Trap notification</a:t>
              </a:r>
              <a:endParaRPr lang="en-US" sz="1400" dirty="0">
                <a:latin typeface="Huawei Sans" panose="020C0503030203020204" pitchFamily="34" charset="0"/>
              </a:endParaRPr>
            </a:p>
          </p:txBody>
        </p:sp>
        <p:sp>
          <p:nvSpPr>
            <p:cNvPr id="36" name="矩形 35"/>
            <p:cNvSpPr/>
            <p:nvPr/>
          </p:nvSpPr>
          <p:spPr>
            <a:xfrm>
              <a:off x="1171034" y="1607179"/>
              <a:ext cx="2324675" cy="369332"/>
            </a:xfrm>
            <a:prstGeom prst="rect">
              <a:avLst/>
            </a:prstGeom>
          </p:spPr>
          <p:txBody>
            <a:bodyPr wrap="square">
              <a:noAutofit/>
            </a:bodyPr>
            <a:lstStyle/>
            <a:p>
              <a:pPr marL="285750" indent="-285750" fontAlgn="ctr">
                <a:buFont typeface="Arial" panose="020B0604020202020204" pitchFamily="34" charset="0"/>
                <a:buChar char="•"/>
              </a:pPr>
              <a:r>
                <a:rPr lang="en-US" sz="1400" dirty="0" smtClean="0">
                  <a:latin typeface="Huawei Sans" panose="020C0503030203020204" pitchFamily="34" charset="0"/>
                </a:rPr>
                <a:t>Email notification</a:t>
              </a:r>
              <a:endParaRPr lang="en-US" sz="1400" dirty="0">
                <a:latin typeface="Huawei Sans" panose="020C0503030203020204" pitchFamily="34" charset="0"/>
              </a:endParaRPr>
            </a:p>
          </p:txBody>
        </p:sp>
        <p:sp>
          <p:nvSpPr>
            <p:cNvPr id="37" name="矩形 36"/>
            <p:cNvSpPr/>
            <p:nvPr/>
          </p:nvSpPr>
          <p:spPr>
            <a:xfrm>
              <a:off x="1171034" y="1868364"/>
              <a:ext cx="2201244" cy="369332"/>
            </a:xfrm>
            <a:prstGeom prst="rect">
              <a:avLst/>
            </a:prstGeom>
          </p:spPr>
          <p:txBody>
            <a:bodyPr wrap="square">
              <a:noAutofit/>
            </a:bodyPr>
            <a:lstStyle/>
            <a:p>
              <a:pPr marL="285750" indent="-285750" fontAlgn="ctr">
                <a:buFont typeface="Arial" panose="020B0604020202020204" pitchFamily="34" charset="0"/>
                <a:buChar char="•"/>
              </a:pPr>
              <a:r>
                <a:rPr lang="en-US" sz="1400" dirty="0" smtClean="0">
                  <a:latin typeface="Huawei Sans" panose="020C0503030203020204" pitchFamily="34" charset="0"/>
                </a:rPr>
                <a:t>SMS notification</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矩形 38"/>
            <p:cNvSpPr/>
            <p:nvPr/>
          </p:nvSpPr>
          <p:spPr>
            <a:xfrm>
              <a:off x="1171034" y="2099556"/>
              <a:ext cx="2217274" cy="369332"/>
            </a:xfrm>
            <a:prstGeom prst="rect">
              <a:avLst/>
            </a:prstGeom>
          </p:spPr>
          <p:txBody>
            <a:bodyPr wrap="square">
              <a:noAutofit/>
            </a:bodyPr>
            <a:lstStyle/>
            <a:p>
              <a:pPr marL="285750" indent="-285750" fontAlgn="ctr">
                <a:buFont typeface="Arial" panose="020B0604020202020204" pitchFamily="34" charset="0"/>
                <a:buChar char="•"/>
              </a:pPr>
              <a:r>
                <a:rPr lang="en-US" sz="1400" dirty="0" smtClean="0">
                  <a:latin typeface="Huawei Sans" panose="020C0503030203020204" pitchFamily="34" charset="0"/>
                </a:rPr>
                <a:t>Trap notification</a:t>
              </a:r>
              <a:endParaRPr lang="en-US" sz="1400" dirty="0">
                <a:latin typeface="Huawei Sans" panose="020C0503030203020204" pitchFamily="34" charset="0"/>
              </a:endParaRPr>
            </a:p>
          </p:txBody>
        </p:sp>
        <p:sp>
          <p:nvSpPr>
            <p:cNvPr id="40" name="矩形 39"/>
            <p:cNvSpPr/>
            <p:nvPr/>
          </p:nvSpPr>
          <p:spPr>
            <a:xfrm>
              <a:off x="7901382" y="4767778"/>
              <a:ext cx="3520556" cy="2169825"/>
            </a:xfrm>
            <a:prstGeom prst="rect">
              <a:avLst/>
            </a:prstGeom>
          </p:spPr>
          <p:txBody>
            <a:bodyPr wrap="square">
              <a:noAutofit/>
            </a:bodyPr>
            <a:lstStyle/>
            <a:p>
              <a:pPr marL="285750" indent="-285750" fontAlgn="ctr">
                <a:buFont typeface="Arial" panose="020B0604020202020204" pitchFamily="34" charset="0"/>
                <a:buChar char="•"/>
              </a:pPr>
              <a:r>
                <a:rPr lang="en-US" sz="1400" dirty="0" smtClean="0">
                  <a:latin typeface="Huawei Sans" panose="020C0503030203020204" pitchFamily="34" charset="0"/>
                </a:rPr>
                <a:t>When the number of alarms exceeds the threshold, the alarms will be dumped automatically to a specific FTP or SFTP server.</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矩形 40"/>
            <p:cNvSpPr/>
            <p:nvPr/>
          </p:nvSpPr>
          <p:spPr>
            <a:xfrm>
              <a:off x="584074" y="4621513"/>
              <a:ext cx="3685657" cy="2585323"/>
            </a:xfrm>
            <a:prstGeom prst="rect">
              <a:avLst/>
            </a:prstGeom>
          </p:spPr>
          <p:txBody>
            <a:bodyPr wrap="square">
              <a:noAutofit/>
            </a:bodyPr>
            <a:lstStyle/>
            <a:p>
              <a:pPr marL="285750" indent="-285750" fontAlgn="ctr">
                <a:buFont typeface="Arial" panose="020B0604020202020204" pitchFamily="34" charset="0"/>
                <a:buChar char="•"/>
              </a:pPr>
              <a:r>
                <a:rPr lang="en-US" sz="1400" dirty="0">
                  <a:latin typeface="Huawei Sans" panose="020C0503030203020204" pitchFamily="34" charset="0"/>
                </a:rPr>
                <a:t>Alarm masking determines whether the system does or does not report alarms to the network management system.</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16018765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Collecting Storage System Information</a:t>
            </a:r>
            <a:endParaRPr lang="en-US" dirty="0">
              <a:latin typeface="Huawei Sans" panose="020C0503030203020204" pitchFamily="34" charset="0"/>
            </a:endParaRPr>
          </a:p>
        </p:txBody>
      </p:sp>
      <p:sp>
        <p:nvSpPr>
          <p:cNvPr id="3" name="文本占位符 2"/>
          <p:cNvSpPr>
            <a:spLocks noGrp="1"/>
          </p:cNvSpPr>
          <p:nvPr>
            <p:ph type="body" sz="quarter" idx="4294967295"/>
          </p:nvPr>
        </p:nvSpPr>
        <p:spPr>
          <a:xfrm>
            <a:off x="0" y="1303338"/>
            <a:ext cx="11307763" cy="4679950"/>
          </a:xfrm>
        </p:spPr>
        <p:txBody>
          <a:bodyPr wrap="square">
            <a:noAutofit/>
          </a:bodyPr>
          <a:lstStyle/>
          <a:p>
            <a:pPr marL="0" indent="0">
              <a:buNone/>
            </a:pPr>
            <a:endParaRPr lang="en-US" altLang="zh-CN" sz="1800" dirty="0">
              <a:latin typeface="Huawei Sans" panose="020C0503030203020204" pitchFamily="34" charset="0"/>
              <a:sym typeface="Huawei Sans" panose="020C0503030203020204" pitchFamily="34" charset="0"/>
            </a:endParaRPr>
          </a:p>
          <a:p>
            <a:pPr marL="0" indent="0">
              <a:buNone/>
            </a:pPr>
            <a:endParaRPr lang="en-US" altLang="zh-CN" sz="1800" dirty="0" smtClean="0">
              <a:latin typeface="Huawei Sans" panose="020C0503030203020204" pitchFamily="34" charset="0"/>
              <a:sym typeface="Huawei Sans" panose="020C0503030203020204" pitchFamily="34" charset="0"/>
            </a:endParaRPr>
          </a:p>
        </p:txBody>
      </p:sp>
      <p:grpSp>
        <p:nvGrpSpPr>
          <p:cNvPr id="4" name="组合 3"/>
          <p:cNvGrpSpPr/>
          <p:nvPr/>
        </p:nvGrpSpPr>
        <p:grpSpPr>
          <a:xfrm>
            <a:off x="784173" y="1786086"/>
            <a:ext cx="10772827" cy="3451623"/>
            <a:chOff x="528602" y="2000648"/>
            <a:chExt cx="10772827" cy="3451623"/>
          </a:xfrm>
        </p:grpSpPr>
        <p:pic>
          <p:nvPicPr>
            <p:cNvPr id="5"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4306081" y="2000648"/>
              <a:ext cx="6995348" cy="1065095"/>
            </a:xfrm>
            <a:prstGeom prst="rect">
              <a:avLst/>
            </a:prstGeom>
            <a:noFill/>
            <a:ln w="9525">
              <a:noFill/>
              <a:miter lim="800000"/>
              <a:headEnd/>
              <a:tailEnd/>
            </a:ln>
          </p:spPr>
        </p:pic>
        <p:sp>
          <p:nvSpPr>
            <p:cNvPr id="6" name="五边形 5"/>
            <p:cNvSpPr/>
            <p:nvPr/>
          </p:nvSpPr>
          <p:spPr bwMode="auto">
            <a:xfrm>
              <a:off x="3105639" y="2216590"/>
              <a:ext cx="1560759" cy="523680"/>
            </a:xfrm>
            <a:prstGeom prst="homePlate">
              <a:avLst>
                <a:gd name="adj" fmla="val 22181"/>
              </a:avLst>
            </a:prstGeom>
            <a:solidFill>
              <a:schemeClr val="bg1">
                <a:lumMod val="85000"/>
              </a:schemeClr>
            </a:solidFill>
            <a:ln>
              <a:no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noAutofit/>
            </a:bodyPr>
            <a:lstStyle/>
            <a:p>
              <a:pPr marL="0" marR="0" lvl="0" indent="0" defTabSz="914339" eaLnBrk="1" fontAlgn="ctr" latinLnBrk="0" hangingPunct="1">
                <a:lnSpc>
                  <a:spcPct val="100000"/>
                </a:lnSpc>
                <a:spcBef>
                  <a:spcPct val="0"/>
                </a:spcBef>
                <a:spcAft>
                  <a:spcPct val="0"/>
                </a:spcAft>
                <a:buClr>
                  <a:srgbClr val="CC9900"/>
                </a:buClr>
                <a:buSzTx/>
                <a:buFont typeface="Wingdings" pitchFamily="2" charset="2"/>
                <a:buChar char="n"/>
                <a:tabLst/>
                <a:defRPr/>
              </a:pPr>
              <a:endParaRPr kumimoji="0" lang="en-US" altLang="zh-CN" sz="1350" b="1" i="0" u="none" strike="noStrike" kern="0" cap="none" spc="0" normalizeH="0" noProof="0" dirty="0" smtClean="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Rectangle 5"/>
            <p:cNvSpPr>
              <a:spLocks noChangeArrowheads="1"/>
            </p:cNvSpPr>
            <p:nvPr/>
          </p:nvSpPr>
          <p:spPr bwMode="gray">
            <a:xfrm>
              <a:off x="3333244" y="2276645"/>
              <a:ext cx="1108004" cy="707886"/>
            </a:xfrm>
            <a:prstGeom prst="rect">
              <a:avLst/>
            </a:prstGeom>
            <a:noFill/>
            <a:ln w="9525">
              <a:noFill/>
              <a:miter lim="800000"/>
              <a:headEnd/>
              <a:tailEnd/>
            </a:ln>
          </p:spPr>
          <p:txBody>
            <a:bodyPr wrap="square">
              <a:noAutofit/>
            </a:bodyPr>
            <a:lstStyle/>
            <a:p>
              <a:pPr algn="ctr" fontAlgn="ctr"/>
              <a:r>
                <a:rPr lang="en-US" dirty="0" smtClean="0">
                  <a:solidFill>
                    <a:srgbClr val="080808"/>
                  </a:solidFill>
                  <a:latin typeface="Huawei Sans" panose="020C0503030203020204" pitchFamily="34" charset="0"/>
                </a:rPr>
                <a:t>Purpose</a:t>
              </a:r>
              <a:endParaRPr lang="en-US" altLang="zh-CN" dirty="0">
                <a:solidFill>
                  <a:srgbClr val="080808"/>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8" name="AutoShape 12"/>
            <p:cNvCxnSpPr>
              <a:cxnSpLocks noChangeShapeType="1"/>
              <a:endCxn id="6" idx="1"/>
            </p:cNvCxnSpPr>
            <p:nvPr/>
          </p:nvCxnSpPr>
          <p:spPr bwMode="gray">
            <a:xfrm flipV="1">
              <a:off x="2100534" y="2478430"/>
              <a:ext cx="1005105" cy="689394"/>
            </a:xfrm>
            <a:prstGeom prst="bentConnector3">
              <a:avLst>
                <a:gd name="adj1" fmla="val -542"/>
              </a:avLst>
            </a:prstGeom>
            <a:noFill/>
            <a:ln w="9525">
              <a:solidFill>
                <a:schemeClr val="tx1"/>
              </a:solidFill>
              <a:miter lim="800000"/>
              <a:headEnd/>
              <a:tailEnd/>
            </a:ln>
          </p:spPr>
        </p:cxnSp>
        <p:cxnSp>
          <p:nvCxnSpPr>
            <p:cNvPr id="9" name="AutoShape 13"/>
            <p:cNvCxnSpPr>
              <a:cxnSpLocks noChangeShapeType="1"/>
              <a:endCxn id="20" idx="1"/>
            </p:cNvCxnSpPr>
            <p:nvPr/>
          </p:nvCxnSpPr>
          <p:spPr bwMode="gray">
            <a:xfrm>
              <a:off x="2100534" y="4020299"/>
              <a:ext cx="1011342" cy="801215"/>
            </a:xfrm>
            <a:prstGeom prst="bentConnector3">
              <a:avLst>
                <a:gd name="adj1" fmla="val -1486"/>
              </a:avLst>
            </a:prstGeom>
            <a:noFill/>
            <a:ln w="9525">
              <a:solidFill>
                <a:srgbClr val="080808"/>
              </a:solidFill>
              <a:miter lim="800000"/>
              <a:headEnd/>
              <a:tailEnd/>
            </a:ln>
          </p:spPr>
        </p:cxnSp>
        <p:grpSp>
          <p:nvGrpSpPr>
            <p:cNvPr id="10" name="Group 47"/>
            <p:cNvGrpSpPr>
              <a:grpSpLocks/>
            </p:cNvGrpSpPr>
            <p:nvPr/>
          </p:nvGrpSpPr>
          <p:grpSpPr bwMode="auto">
            <a:xfrm>
              <a:off x="654410" y="2875438"/>
              <a:ext cx="1574987" cy="1635312"/>
              <a:chOff x="478" y="1689"/>
              <a:chExt cx="1210" cy="1278"/>
            </a:xfrm>
          </p:grpSpPr>
          <p:pic>
            <p:nvPicPr>
              <p:cNvPr id="22" name="Picture 48" descr="light_shadow"/>
              <p:cNvPicPr>
                <a:picLocks noChangeAspect="1" noChangeArrowheads="1"/>
              </p:cNvPicPr>
              <p:nvPr/>
            </p:nvPicPr>
            <p:blipFill>
              <a:blip r:embed="rId4" cstate="email">
                <a:lum bright="-78000" contrast="-78000"/>
                <a:extLst>
                  <a:ext uri="{28A0092B-C50C-407E-A947-70E740481C1C}">
                    <a14:useLocalDpi xmlns:a14="http://schemas.microsoft.com/office/drawing/2010/main"/>
                  </a:ext>
                </a:extLst>
              </a:blip>
              <a:srcRect/>
              <a:stretch>
                <a:fillRect/>
              </a:stretch>
            </p:blipFill>
            <p:spPr bwMode="gray">
              <a:xfrm>
                <a:off x="593" y="2691"/>
                <a:ext cx="996" cy="276"/>
              </a:xfrm>
              <a:prstGeom prst="rect">
                <a:avLst/>
              </a:prstGeom>
              <a:noFill/>
              <a:ln w="9525">
                <a:noFill/>
                <a:miter lim="800000"/>
                <a:headEnd/>
                <a:tailEnd/>
              </a:ln>
            </p:spPr>
          </p:pic>
          <p:pic>
            <p:nvPicPr>
              <p:cNvPr id="23" name="Picture 49" descr="circuler_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gray">
              <a:xfrm>
                <a:off x="478" y="1689"/>
                <a:ext cx="1210" cy="1178"/>
              </a:xfrm>
              <a:prstGeom prst="rect">
                <a:avLst/>
              </a:prstGeom>
              <a:noFill/>
              <a:ln w="9525">
                <a:noFill/>
                <a:miter lim="800000"/>
                <a:headEnd/>
                <a:tailEnd/>
              </a:ln>
            </p:spPr>
          </p:pic>
          <p:sp>
            <p:nvSpPr>
              <p:cNvPr id="24" name="Oval 50"/>
              <p:cNvSpPr>
                <a:spLocks noChangeArrowheads="1"/>
              </p:cNvSpPr>
              <p:nvPr/>
            </p:nvSpPr>
            <p:spPr bwMode="gray">
              <a:xfrm>
                <a:off x="478" y="1689"/>
                <a:ext cx="1202" cy="1182"/>
              </a:xfrm>
              <a:prstGeom prst="ellipse">
                <a:avLst/>
              </a:prstGeom>
              <a:gradFill rotWithShape="1">
                <a:gsLst>
                  <a:gs pos="0">
                    <a:srgbClr val="004B66">
                      <a:alpha val="89999"/>
                    </a:srgbClr>
                  </a:gs>
                  <a:gs pos="50000">
                    <a:srgbClr val="6AC1FC">
                      <a:alpha val="55000"/>
                    </a:srgbClr>
                  </a:gs>
                  <a:gs pos="100000">
                    <a:srgbClr val="004B66">
                      <a:alpha val="89999"/>
                    </a:srgbClr>
                  </a:gs>
                </a:gsLst>
                <a:lin ang="5400000" scaled="1"/>
              </a:gradFill>
              <a:ln w="9525" algn="ctr">
                <a:noFill/>
                <a:round/>
                <a:headEnd/>
                <a:tailEnd/>
              </a:ln>
              <a:effectLst/>
            </p:spPr>
            <p:txBody>
              <a:bodyPr wrap="square" anchor="ctr">
                <a:noAutofit/>
              </a:bodyPr>
              <a:lstStyle/>
              <a:p>
                <a:pPr fontAlgn="ct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Freeform 51"/>
              <p:cNvSpPr>
                <a:spLocks/>
              </p:cNvSpPr>
              <p:nvPr/>
            </p:nvSpPr>
            <p:spPr bwMode="gray">
              <a:xfrm>
                <a:off x="602" y="1713"/>
                <a:ext cx="945" cy="409"/>
              </a:xfrm>
              <a:custGeom>
                <a:avLst/>
                <a:gdLst>
                  <a:gd name="T0" fmla="*/ 931 w 1321"/>
                  <a:gd name="T1" fmla="*/ 230 h 712"/>
                  <a:gd name="T2" fmla="*/ 942 w 1321"/>
                  <a:gd name="T3" fmla="*/ 254 h 712"/>
                  <a:gd name="T4" fmla="*/ 945 w 1321"/>
                  <a:gd name="T5" fmla="*/ 276 h 712"/>
                  <a:gd name="T6" fmla="*/ 941 w 1321"/>
                  <a:gd name="T7" fmla="*/ 296 h 712"/>
                  <a:gd name="T8" fmla="*/ 929 w 1321"/>
                  <a:gd name="T9" fmla="*/ 316 h 712"/>
                  <a:gd name="T10" fmla="*/ 910 w 1321"/>
                  <a:gd name="T11" fmla="*/ 333 h 712"/>
                  <a:gd name="T12" fmla="*/ 886 w 1321"/>
                  <a:gd name="T13" fmla="*/ 347 h 712"/>
                  <a:gd name="T14" fmla="*/ 856 w 1321"/>
                  <a:gd name="T15" fmla="*/ 361 h 712"/>
                  <a:gd name="T16" fmla="*/ 821 w 1321"/>
                  <a:gd name="T17" fmla="*/ 373 h 712"/>
                  <a:gd name="T18" fmla="*/ 781 w 1321"/>
                  <a:gd name="T19" fmla="*/ 383 h 712"/>
                  <a:gd name="T20" fmla="*/ 738 w 1321"/>
                  <a:gd name="T21" fmla="*/ 392 h 712"/>
                  <a:gd name="T22" fmla="*/ 692 w 1321"/>
                  <a:gd name="T23" fmla="*/ 399 h 712"/>
                  <a:gd name="T24" fmla="*/ 641 w 1321"/>
                  <a:gd name="T25" fmla="*/ 404 h 712"/>
                  <a:gd name="T26" fmla="*/ 589 w 1321"/>
                  <a:gd name="T27" fmla="*/ 408 h 712"/>
                  <a:gd name="T28" fmla="*/ 569 w 1321"/>
                  <a:gd name="T29" fmla="*/ 409 h 712"/>
                  <a:gd name="T30" fmla="*/ 341 w 1321"/>
                  <a:gd name="T31" fmla="*/ 409 h 712"/>
                  <a:gd name="T32" fmla="*/ 338 w 1321"/>
                  <a:gd name="T33" fmla="*/ 409 h 712"/>
                  <a:gd name="T34" fmla="*/ 293 w 1321"/>
                  <a:gd name="T35" fmla="*/ 407 h 712"/>
                  <a:gd name="T36" fmla="*/ 249 w 1321"/>
                  <a:gd name="T37" fmla="*/ 404 h 712"/>
                  <a:gd name="T38" fmla="*/ 207 w 1321"/>
                  <a:gd name="T39" fmla="*/ 400 h 712"/>
                  <a:gd name="T40" fmla="*/ 168 w 1321"/>
                  <a:gd name="T41" fmla="*/ 396 h 712"/>
                  <a:gd name="T42" fmla="*/ 133 w 1321"/>
                  <a:gd name="T43" fmla="*/ 389 h 712"/>
                  <a:gd name="T44" fmla="*/ 101 w 1321"/>
                  <a:gd name="T45" fmla="*/ 381 h 712"/>
                  <a:gd name="T46" fmla="*/ 73 w 1321"/>
                  <a:gd name="T47" fmla="*/ 372 h 712"/>
                  <a:gd name="T48" fmla="*/ 48 w 1321"/>
                  <a:gd name="T49" fmla="*/ 362 h 712"/>
                  <a:gd name="T50" fmla="*/ 28 w 1321"/>
                  <a:gd name="T51" fmla="*/ 349 h 712"/>
                  <a:gd name="T52" fmla="*/ 13 w 1321"/>
                  <a:gd name="T53" fmla="*/ 335 h 712"/>
                  <a:gd name="T54" fmla="*/ 4 w 1321"/>
                  <a:gd name="T55" fmla="*/ 318 h 712"/>
                  <a:gd name="T56" fmla="*/ 0 w 1321"/>
                  <a:gd name="T57" fmla="*/ 301 h 712"/>
                  <a:gd name="T58" fmla="*/ 0 w 1321"/>
                  <a:gd name="T59" fmla="*/ 299 h 712"/>
                  <a:gd name="T60" fmla="*/ 3 w 1321"/>
                  <a:gd name="T61" fmla="*/ 280 h 712"/>
                  <a:gd name="T62" fmla="*/ 11 w 1321"/>
                  <a:gd name="T63" fmla="*/ 256 h 712"/>
                  <a:gd name="T64" fmla="*/ 36 w 1321"/>
                  <a:gd name="T65" fmla="*/ 213 h 712"/>
                  <a:gd name="T66" fmla="*/ 67 w 1321"/>
                  <a:gd name="T67" fmla="*/ 172 h 712"/>
                  <a:gd name="T68" fmla="*/ 105 w 1321"/>
                  <a:gd name="T69" fmla="*/ 135 h 712"/>
                  <a:gd name="T70" fmla="*/ 146 w 1321"/>
                  <a:gd name="T71" fmla="*/ 101 h 712"/>
                  <a:gd name="T72" fmla="*/ 193 w 1321"/>
                  <a:gd name="T73" fmla="*/ 72 h 712"/>
                  <a:gd name="T74" fmla="*/ 244 w 1321"/>
                  <a:gd name="T75" fmla="*/ 47 h 712"/>
                  <a:gd name="T76" fmla="*/ 297 w 1321"/>
                  <a:gd name="T77" fmla="*/ 27 h 712"/>
                  <a:gd name="T78" fmla="*/ 356 w 1321"/>
                  <a:gd name="T79" fmla="*/ 12 h 712"/>
                  <a:gd name="T80" fmla="*/ 416 w 1321"/>
                  <a:gd name="T81" fmla="*/ 3 h 712"/>
                  <a:gd name="T82" fmla="*/ 477 w 1321"/>
                  <a:gd name="T83" fmla="*/ 0 h 712"/>
                  <a:gd name="T84" fmla="*/ 477 w 1321"/>
                  <a:gd name="T85" fmla="*/ 0 h 712"/>
                  <a:gd name="T86" fmla="*/ 543 w 1321"/>
                  <a:gd name="T87" fmla="*/ 3 h 712"/>
                  <a:gd name="T88" fmla="*/ 606 w 1321"/>
                  <a:gd name="T89" fmla="*/ 13 h 712"/>
                  <a:gd name="T90" fmla="*/ 667 w 1321"/>
                  <a:gd name="T91" fmla="*/ 30 h 712"/>
                  <a:gd name="T92" fmla="*/ 723 w 1321"/>
                  <a:gd name="T93" fmla="*/ 52 h 712"/>
                  <a:gd name="T94" fmla="*/ 774 w 1321"/>
                  <a:gd name="T95" fmla="*/ 79 h 712"/>
                  <a:gd name="T96" fmla="*/ 822 w 1321"/>
                  <a:gd name="T97" fmla="*/ 111 h 712"/>
                  <a:gd name="T98" fmla="*/ 864 w 1321"/>
                  <a:gd name="T99" fmla="*/ 147 h 712"/>
                  <a:gd name="T100" fmla="*/ 900 w 1321"/>
                  <a:gd name="T101" fmla="*/ 187 h 712"/>
                  <a:gd name="T102" fmla="*/ 931 w 1321"/>
                  <a:gd name="T103" fmla="*/ 230 h 712"/>
                  <a:gd name="T104" fmla="*/ 931 w 1321"/>
                  <a:gd name="T105" fmla="*/ 23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7CBFE0"/>
                  </a:gs>
                </a:gsLst>
                <a:lin ang="5400000" scaled="1"/>
              </a:grad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1" name="Rectangle 52"/>
            <p:cNvSpPr>
              <a:spLocks noChangeArrowheads="1"/>
            </p:cNvSpPr>
            <p:nvPr/>
          </p:nvSpPr>
          <p:spPr bwMode="auto">
            <a:xfrm>
              <a:off x="528602" y="3374150"/>
              <a:ext cx="1852355" cy="646331"/>
            </a:xfrm>
            <a:prstGeom prst="rect">
              <a:avLst/>
            </a:prstGeom>
            <a:noFill/>
            <a:ln w="9525">
              <a:noFill/>
              <a:miter lim="800000"/>
              <a:headEnd/>
              <a:tailEnd/>
            </a:ln>
          </p:spPr>
          <p:txBody>
            <a:bodyPr wrap="square">
              <a:noAutofit/>
            </a:bodyPr>
            <a:lstStyle/>
            <a:p>
              <a:pPr algn="ctr" fontAlgn="ctr"/>
              <a:r>
                <a:rPr lang="en-US" sz="1600" b="1" dirty="0" smtClean="0">
                  <a:latin typeface="Huawei Sans" panose="020C0503030203020204" pitchFamily="34" charset="0"/>
                </a:rPr>
                <a:t>Collecting information</a:t>
              </a:r>
              <a:endPar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12"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4276140" y="4460196"/>
              <a:ext cx="7025287" cy="826745"/>
            </a:xfrm>
            <a:prstGeom prst="rect">
              <a:avLst/>
            </a:prstGeom>
            <a:noFill/>
            <a:ln w="9525">
              <a:noFill/>
              <a:miter lim="800000"/>
              <a:headEnd/>
              <a:tailEnd/>
            </a:ln>
          </p:spPr>
        </p:pic>
        <p:sp>
          <p:nvSpPr>
            <p:cNvPr id="13" name="矩形 12"/>
            <p:cNvSpPr/>
            <p:nvPr/>
          </p:nvSpPr>
          <p:spPr>
            <a:xfrm>
              <a:off x="4630161" y="2085274"/>
              <a:ext cx="5773580" cy="923330"/>
            </a:xfrm>
            <a:prstGeom prst="rect">
              <a:avLst/>
            </a:prstGeom>
          </p:spPr>
          <p:txBody>
            <a:bodyPr wrap="square">
              <a:noAutofit/>
            </a:bodyPr>
            <a:lstStyle/>
            <a:p>
              <a:pPr marL="285750" indent="-285750" fontAlgn="ctr">
                <a:buFont typeface="Arial" panose="020B0604020202020204" pitchFamily="34" charset="0"/>
                <a:buChar char="•"/>
              </a:pPr>
              <a:r>
                <a:rPr lang="en-US" sz="1600" dirty="0" smtClean="0">
                  <a:latin typeface="Huawei Sans" panose="020C0503030203020204" pitchFamily="34" charset="0"/>
                </a:rPr>
                <a:t>Prevent storage system faults and other unpredictable disasters from damaging the storage system.</a:t>
              </a: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buFont typeface="Arial" panose="020B0604020202020204" pitchFamily="34" charset="0"/>
                <a:buChar char="•"/>
              </a:pPr>
              <a:r>
                <a:rPr lang="en-US" sz="1600" dirty="0" smtClean="0">
                  <a:latin typeface="Huawei Sans" panose="020C0503030203020204" pitchFamily="34" charset="0"/>
                </a:rPr>
                <a:t>Check the storage system’s operating status.</a:t>
              </a:r>
              <a:endParaRPr lang="en-US" sz="1600" dirty="0">
                <a:latin typeface="Huawei Sans" panose="020C0503030203020204" pitchFamily="34" charset="0"/>
              </a:endParaRPr>
            </a:p>
          </p:txBody>
        </p:sp>
        <p:sp>
          <p:nvSpPr>
            <p:cNvPr id="14" name="矩形 13"/>
            <p:cNvSpPr/>
            <p:nvPr/>
          </p:nvSpPr>
          <p:spPr>
            <a:xfrm>
              <a:off x="4634227" y="4528941"/>
              <a:ext cx="6309111" cy="923330"/>
            </a:xfrm>
            <a:prstGeom prst="rect">
              <a:avLst/>
            </a:prstGeom>
          </p:spPr>
          <p:txBody>
            <a:bodyPr wrap="square">
              <a:noAutofit/>
            </a:bodyPr>
            <a:lstStyle/>
            <a:p>
              <a:pPr marL="285750" indent="-285750" fontAlgn="ctr">
                <a:buFont typeface="Arial" panose="020B0604020202020204" pitchFamily="34" charset="0"/>
                <a:buChar char="•"/>
              </a:pPr>
              <a:r>
                <a:rPr lang="en-US" sz="1600" dirty="0" smtClean="0">
                  <a:latin typeface="Huawei Sans" panose="020C0503030203020204" pitchFamily="34" charset="0"/>
                </a:rPr>
                <a:t>Configuration information, system logs, disk logs, and diagnosis files</a:t>
              </a:r>
              <a:endParaRPr lang="en-US" sz="1600" dirty="0">
                <a:latin typeface="Huawei Sans" panose="020C0503030203020204" pitchFamily="34" charset="0"/>
              </a:endParaRPr>
            </a:p>
          </p:txBody>
        </p:sp>
        <p:cxnSp>
          <p:nvCxnSpPr>
            <p:cNvPr id="15" name="直接连接符 14"/>
            <p:cNvCxnSpPr>
              <a:stCxn id="24" idx="6"/>
            </p:cNvCxnSpPr>
            <p:nvPr/>
          </p:nvCxnSpPr>
          <p:spPr>
            <a:xfrm flipV="1">
              <a:off x="2218984" y="3619500"/>
              <a:ext cx="943692" cy="12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4" descr="F:\2012项目\美化图标\平面\0421png\43\未标题-1.png"/>
            <p:cNvPicPr>
              <a:picLocks noChangeAspect="1" noChangeArrowheads="1"/>
            </p:cNvPicPr>
            <p:nvPr/>
          </p:nvPicPr>
          <p:blipFill>
            <a:blip r:embed="rId3" cstate="print">
              <a:duotone>
                <a:srgbClr val="E2FFCA">
                  <a:shade val="45000"/>
                  <a:satMod val="135000"/>
                </a:srgbClr>
                <a:prstClr val="white"/>
              </a:duotone>
            </a:blip>
            <a:srcRect/>
            <a:stretch>
              <a:fillRect/>
            </a:stretch>
          </p:blipFill>
          <p:spPr bwMode="auto">
            <a:xfrm>
              <a:off x="4283893" y="3285615"/>
              <a:ext cx="7017535" cy="818546"/>
            </a:xfrm>
            <a:prstGeom prst="rect">
              <a:avLst/>
            </a:prstGeom>
            <a:noFill/>
            <a:ln w="9525">
              <a:noFill/>
              <a:miter lim="800000"/>
              <a:headEnd/>
              <a:tailEnd/>
            </a:ln>
          </p:spPr>
        </p:pic>
        <p:sp>
          <p:nvSpPr>
            <p:cNvPr id="17" name="五边形 16"/>
            <p:cNvSpPr/>
            <p:nvPr/>
          </p:nvSpPr>
          <p:spPr bwMode="auto">
            <a:xfrm>
              <a:off x="3111876" y="3396430"/>
              <a:ext cx="1560759" cy="523680"/>
            </a:xfrm>
            <a:prstGeom prst="homePlate">
              <a:avLst>
                <a:gd name="adj" fmla="val 22181"/>
              </a:avLst>
            </a:prstGeom>
            <a:solidFill>
              <a:schemeClr val="accent2">
                <a:lumMod val="20000"/>
                <a:lumOff val="80000"/>
              </a:schemeClr>
            </a:solidFill>
            <a:ln>
              <a:no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noAutofit/>
            </a:bodyPr>
            <a:lstStyle/>
            <a:p>
              <a:pPr marL="0" marR="0" lvl="0" indent="0" defTabSz="914339" eaLnBrk="1" fontAlgn="ctr" latinLnBrk="0" hangingPunct="1">
                <a:lnSpc>
                  <a:spcPct val="100000"/>
                </a:lnSpc>
                <a:spcBef>
                  <a:spcPct val="0"/>
                </a:spcBef>
                <a:spcAft>
                  <a:spcPct val="0"/>
                </a:spcAft>
                <a:buClr>
                  <a:srgbClr val="CC9900"/>
                </a:buClr>
                <a:buSzTx/>
                <a:buFont typeface="Wingdings" pitchFamily="2" charset="2"/>
                <a:buChar char="n"/>
                <a:tabLst/>
                <a:defRPr/>
              </a:pPr>
              <a:endParaRPr kumimoji="0" lang="en-US" altLang="zh-CN" sz="1350" b="1" i="0" u="none" strike="noStrike" kern="0" cap="none" spc="0" normalizeH="0" noProof="0" dirty="0" smtClean="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Rectangle 5"/>
            <p:cNvSpPr>
              <a:spLocks noChangeArrowheads="1"/>
            </p:cNvSpPr>
            <p:nvPr/>
          </p:nvSpPr>
          <p:spPr bwMode="gray">
            <a:xfrm>
              <a:off x="3164538" y="3481332"/>
              <a:ext cx="1302152" cy="400110"/>
            </a:xfrm>
            <a:prstGeom prst="rect">
              <a:avLst/>
            </a:prstGeom>
            <a:noFill/>
            <a:ln w="9525">
              <a:noFill/>
              <a:miter lim="800000"/>
              <a:headEnd/>
              <a:tailEnd/>
            </a:ln>
          </p:spPr>
          <p:txBody>
            <a:bodyPr wrap="square">
              <a:noAutofit/>
            </a:bodyPr>
            <a:lstStyle/>
            <a:p>
              <a:pPr algn="ctr" fontAlgn="ctr"/>
              <a:r>
                <a:rPr lang="en-US" dirty="0" smtClean="0">
                  <a:solidFill>
                    <a:srgbClr val="080808"/>
                  </a:solidFill>
                  <a:latin typeface="Huawei Sans" panose="020C0503030203020204" pitchFamily="34" charset="0"/>
                </a:rPr>
                <a:t>How</a:t>
              </a:r>
              <a:endParaRPr lang="en-US" altLang="zh-CN" dirty="0">
                <a:solidFill>
                  <a:srgbClr val="080808"/>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矩形 18"/>
            <p:cNvSpPr/>
            <p:nvPr/>
          </p:nvSpPr>
          <p:spPr>
            <a:xfrm>
              <a:off x="4602755" y="3371790"/>
              <a:ext cx="6309111" cy="923330"/>
            </a:xfrm>
            <a:prstGeom prst="rect">
              <a:avLst/>
            </a:prstGeom>
          </p:spPr>
          <p:txBody>
            <a:bodyPr wrap="square">
              <a:noAutofit/>
            </a:bodyPr>
            <a:lstStyle/>
            <a:p>
              <a:pPr marL="285750" indent="-285750" fontAlgn="ctr">
                <a:buFont typeface="Arial" panose="020B0604020202020204" pitchFamily="34" charset="0"/>
                <a:buChar char="•"/>
              </a:pPr>
              <a:r>
                <a:rPr lang="en-US" sz="1600" dirty="0" smtClean="0">
                  <a:latin typeface="Huawei Sans" panose="020C0503030203020204" pitchFamily="34" charset="0"/>
                </a:rPr>
                <a:t>Regularly export and securely save the system data </a:t>
              </a:r>
              <a:r>
                <a:rPr lang="en-US" sz="1600" dirty="0">
                  <a:latin typeface="Huawei Sans" panose="020C0503030203020204" pitchFamily="34" charset="0"/>
                </a:rPr>
                <a:t>to locate and </a:t>
              </a:r>
              <a:r>
                <a:rPr lang="en-US" sz="1600" dirty="0" smtClean="0">
                  <a:latin typeface="Huawei Sans" panose="020C0503030203020204" pitchFamily="34" charset="0"/>
                </a:rPr>
                <a:t>analyze </a:t>
              </a:r>
              <a:r>
                <a:rPr lang="en-US" sz="1600" dirty="0">
                  <a:latin typeface="Huawei Sans" panose="020C0503030203020204" pitchFamily="34" charset="0"/>
                </a:rPr>
                <a:t>faults.</a:t>
              </a:r>
            </a:p>
          </p:txBody>
        </p:sp>
        <p:sp>
          <p:nvSpPr>
            <p:cNvPr id="20" name="五边形 19"/>
            <p:cNvSpPr/>
            <p:nvPr/>
          </p:nvSpPr>
          <p:spPr bwMode="auto">
            <a:xfrm>
              <a:off x="3111876" y="4559674"/>
              <a:ext cx="1560759" cy="523680"/>
            </a:xfrm>
            <a:prstGeom prst="homePlate">
              <a:avLst>
                <a:gd name="adj" fmla="val 22181"/>
              </a:avLst>
            </a:prstGeom>
            <a:solidFill>
              <a:schemeClr val="bg1">
                <a:lumMod val="85000"/>
              </a:schemeClr>
            </a:solidFill>
            <a:ln>
              <a:no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noAutofit/>
            </a:bodyPr>
            <a:lstStyle/>
            <a:p>
              <a:pPr marL="0" marR="0" lvl="0" indent="0" defTabSz="914339" eaLnBrk="1" fontAlgn="ctr" latinLnBrk="0" hangingPunct="1">
                <a:lnSpc>
                  <a:spcPct val="100000"/>
                </a:lnSpc>
                <a:spcBef>
                  <a:spcPct val="0"/>
                </a:spcBef>
                <a:spcAft>
                  <a:spcPct val="0"/>
                </a:spcAft>
                <a:buClr>
                  <a:srgbClr val="CC9900"/>
                </a:buClr>
                <a:buSzTx/>
                <a:buFont typeface="Wingdings" pitchFamily="2" charset="2"/>
                <a:buChar char="n"/>
                <a:tabLst/>
                <a:defRPr/>
              </a:pPr>
              <a:endParaRPr kumimoji="0" lang="en-US" altLang="zh-CN" sz="1350" b="1" i="0" u="none" strike="noStrike" kern="0" cap="none" spc="0" normalizeH="0" noProof="0" dirty="0" smtClean="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Rectangle 5"/>
            <p:cNvSpPr>
              <a:spLocks noChangeArrowheads="1"/>
            </p:cNvSpPr>
            <p:nvPr/>
          </p:nvSpPr>
          <p:spPr bwMode="gray">
            <a:xfrm>
              <a:off x="3086588" y="4636663"/>
              <a:ext cx="1579810" cy="707886"/>
            </a:xfrm>
            <a:prstGeom prst="rect">
              <a:avLst/>
            </a:prstGeom>
            <a:noFill/>
            <a:ln w="9525">
              <a:noFill/>
              <a:miter lim="800000"/>
              <a:headEnd/>
              <a:tailEnd/>
            </a:ln>
          </p:spPr>
          <p:txBody>
            <a:bodyPr wrap="square">
              <a:noAutofit/>
            </a:bodyPr>
            <a:lstStyle/>
            <a:p>
              <a:pPr algn="ctr" fontAlgn="ctr"/>
              <a:r>
                <a:rPr lang="en-US" dirty="0" smtClean="0">
                  <a:solidFill>
                    <a:srgbClr val="080808"/>
                  </a:solidFill>
                  <a:latin typeface="Huawei Sans" panose="020C0503030203020204" pitchFamily="34" charset="0"/>
                </a:rPr>
                <a:t>System data</a:t>
              </a:r>
              <a:endParaRPr lang="en-US" altLang="zh-CN" dirty="0">
                <a:solidFill>
                  <a:srgbClr val="080808"/>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12149621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ln>
            <a:solidFill>
              <a:schemeClr val="accent2">
                <a:lumMod val="40000"/>
                <a:lumOff val="60000"/>
              </a:schemeClr>
            </a:solidFill>
          </a:ln>
        </p:spPr>
        <p:txBody>
          <a:bodyPr wrap="square">
            <a:noAutofit/>
          </a:bodyPr>
          <a:lstStyle/>
          <a:p>
            <a:r>
              <a:rPr lang="en-US" dirty="0" smtClean="0">
                <a:latin typeface="Huawei Sans" panose="020C0503030203020204" pitchFamily="34" charset="0"/>
              </a:rPr>
              <a:t>Collecting Storage System Information (2)</a:t>
            </a:r>
            <a:endParaRPr lang="en-US" altLang="zh-CN" dirty="0">
              <a:latin typeface="Huawei Sans" panose="020C0503030203020204" pitchFamily="34" charset="0"/>
              <a:sym typeface="Huawei Sans" panose="020C0503030203020204" pitchFamily="34" charset="0"/>
            </a:endParaRPr>
          </a:p>
        </p:txBody>
      </p:sp>
      <p:grpSp>
        <p:nvGrpSpPr>
          <p:cNvPr id="3" name="组合 2"/>
          <p:cNvGrpSpPr/>
          <p:nvPr/>
        </p:nvGrpSpPr>
        <p:grpSpPr>
          <a:xfrm>
            <a:off x="805829" y="1305062"/>
            <a:ext cx="10580343" cy="4259997"/>
            <a:chOff x="605817" y="1782582"/>
            <a:chExt cx="10985430" cy="4423098"/>
          </a:xfrm>
        </p:grpSpPr>
        <p:sp>
          <p:nvSpPr>
            <p:cNvPr id="11" name="AutoShape 4"/>
            <p:cNvSpPr>
              <a:spLocks noChangeArrowheads="1"/>
            </p:cNvSpPr>
            <p:nvPr/>
          </p:nvSpPr>
          <p:spPr bwMode="auto">
            <a:xfrm>
              <a:off x="605817" y="4391992"/>
              <a:ext cx="10985430" cy="1813688"/>
            </a:xfrm>
            <a:prstGeom prst="roundRect">
              <a:avLst>
                <a:gd name="adj" fmla="val 4824"/>
              </a:avLst>
            </a:prstGeom>
            <a:solidFill>
              <a:srgbClr val="FFFFFF">
                <a:lumMod val="95000"/>
              </a:srgbClr>
            </a:solidFill>
            <a:ln w="38100" algn="ctr">
              <a:solidFill>
                <a:schemeClr val="accent2">
                  <a:lumMod val="40000"/>
                  <a:lumOff val="60000"/>
                </a:schemeClr>
              </a:solidFill>
              <a:round/>
              <a:headEnd/>
              <a:tailEnd/>
            </a:ln>
          </p:spPr>
          <p:txBody>
            <a:bodyPr wrap="square" anchor="ctr">
              <a:noAutofit/>
            </a:bodyPr>
            <a:lstStyle/>
            <a:p>
              <a:pPr marL="0" marR="0" lvl="0" indent="0" defTabSz="914400" eaLnBrk="1" fontAlgn="ctr" latinLnBrk="0" hangingPunct="1">
                <a:spcBef>
                  <a:spcPct val="0"/>
                </a:spcBef>
                <a:spcAft>
                  <a:spcPct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a:p>
              <a:pPr marL="0" marR="0" lvl="0" indent="0" defTabSz="914400" eaLnBrk="1" fontAlgn="ctr" latinLnBrk="0" hangingPunct="1">
                <a:spcBef>
                  <a:spcPct val="0"/>
                </a:spcBef>
                <a:spcAft>
                  <a:spcPct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a:p>
              <a:pPr fontAlgn="ctr"/>
              <a:r>
                <a:rPr lang="en-US" sz="1600" dirty="0" smtClean="0">
                  <a:latin typeface="Huawei Sans" panose="020C0503030203020204" pitchFamily="34" charset="0"/>
                </a:rPr>
                <a:t>Log in to </a:t>
              </a:r>
              <a:r>
                <a:rPr lang="en-US" sz="1600" dirty="0">
                  <a:latin typeface="Huawei Sans" panose="020C0503030203020204" pitchFamily="34" charset="0"/>
                </a:rPr>
                <a:t>the storage system CLI as </a:t>
              </a:r>
              <a:r>
                <a:rPr lang="en-US" sz="1600" dirty="0" smtClean="0">
                  <a:latin typeface="Huawei Sans" panose="020C0503030203020204" pitchFamily="34" charset="0"/>
                </a:rPr>
                <a:t>the super administrator and run the following command to export the configuration file to an FTP or SFTP server:</a:t>
              </a:r>
            </a:p>
            <a:p>
              <a:pPr fontAlgn="ctr"/>
              <a:endParaRPr lang="en-US" sz="1600" dirty="0" smtClean="0">
                <a:latin typeface="Huawei Sans" panose="020C0503030203020204" pitchFamily="34" charset="0"/>
              </a:endParaRPr>
            </a:p>
            <a:p>
              <a:pPr fontAlgn="ctr"/>
              <a:endParaRPr lang="en-US" sz="1600" dirty="0" smtClean="0">
                <a:latin typeface="Huawei Sans" panose="020C0503030203020204" pitchFamily="34" charset="0"/>
              </a:endParaRPr>
            </a:p>
          </p:txBody>
        </p:sp>
        <p:sp>
          <p:nvSpPr>
            <p:cNvPr id="12" name="AutoShape 4"/>
            <p:cNvSpPr>
              <a:spLocks noChangeArrowheads="1"/>
            </p:cNvSpPr>
            <p:nvPr/>
          </p:nvSpPr>
          <p:spPr bwMode="auto">
            <a:xfrm>
              <a:off x="605817" y="4401240"/>
              <a:ext cx="10985430" cy="539615"/>
            </a:xfrm>
            <a:prstGeom prst="roundRect">
              <a:avLst>
                <a:gd name="adj" fmla="val 4824"/>
              </a:avLst>
            </a:prstGeom>
            <a:solidFill>
              <a:srgbClr val="8AB9B9">
                <a:lumMod val="20000"/>
                <a:lumOff val="80000"/>
              </a:srgbClr>
            </a:solidFill>
            <a:ln w="38100" algn="ctr">
              <a:solidFill>
                <a:schemeClr val="accent2">
                  <a:lumMod val="40000"/>
                  <a:lumOff val="60000"/>
                </a:schemeClr>
              </a:solidFill>
              <a:round/>
              <a:headEnd/>
              <a:tailEnd/>
            </a:ln>
          </p:spPr>
          <p:txBody>
            <a:bodyPr wrap="square" anchor="ctr">
              <a:noAutofit/>
            </a:bodyPr>
            <a:lstStyle/>
            <a:p>
              <a:pPr fontAlgn="ctr"/>
              <a:r>
                <a:rPr lang="en-US" b="1" dirty="0" smtClean="0">
                  <a:latin typeface="Huawei Sans" panose="020C0503030203020204" pitchFamily="34" charset="0"/>
                </a:rPr>
                <a:t>Collecting storage system configuration data using the CLI</a:t>
              </a:r>
              <a:endParaRPr lang="en-US" b="1" dirty="0">
                <a:latin typeface="Huawei Sans" panose="020C0503030203020204" pitchFamily="34" charset="0"/>
              </a:endParaRPr>
            </a:p>
          </p:txBody>
        </p:sp>
        <p:sp>
          <p:nvSpPr>
            <p:cNvPr id="15" name="AutoShape 4"/>
            <p:cNvSpPr>
              <a:spLocks noChangeArrowheads="1"/>
            </p:cNvSpPr>
            <p:nvPr/>
          </p:nvSpPr>
          <p:spPr bwMode="auto">
            <a:xfrm>
              <a:off x="605817" y="1803364"/>
              <a:ext cx="10985430" cy="2731092"/>
            </a:xfrm>
            <a:prstGeom prst="roundRect">
              <a:avLst>
                <a:gd name="adj" fmla="val 4824"/>
              </a:avLst>
            </a:prstGeom>
            <a:solidFill>
              <a:srgbClr val="FFFFFF">
                <a:lumMod val="95000"/>
              </a:srgbClr>
            </a:solidFill>
            <a:ln w="38100" algn="ctr">
              <a:solidFill>
                <a:schemeClr val="accent2">
                  <a:lumMod val="40000"/>
                  <a:lumOff val="60000"/>
                </a:schemeClr>
              </a:solidFill>
              <a:round/>
              <a:headEnd/>
              <a:tailEnd/>
            </a:ln>
          </p:spPr>
          <p:txBody>
            <a:bodyPr wrap="square" anchor="ctr">
              <a:noAutofit/>
            </a:bodyPr>
            <a:lstStyle/>
            <a:p>
              <a:pPr lvl="0" defTabSz="914400" fontAlgn="ctr">
                <a:spcBef>
                  <a:spcPct val="0"/>
                </a:spcBef>
                <a:spcAft>
                  <a:spcPct val="0"/>
                </a:spcAft>
              </a:pPr>
              <a:endParaRPr lang="en-US" altLang="zh-CN" sz="1600" kern="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a:p>
              <a:pPr lvl="0" defTabSz="914400" fontAlgn="ctr">
                <a:spcBef>
                  <a:spcPct val="0"/>
                </a:spcBef>
                <a:spcAft>
                  <a:spcPct val="0"/>
                </a:spcAft>
              </a:pPr>
              <a:endParaRPr lang="en-US" sz="1600" dirty="0" smtClean="0">
                <a:latin typeface="Huawei Sans" panose="020C0503030203020204" pitchFamily="34" charset="0"/>
              </a:endParaRPr>
            </a:p>
            <a:p>
              <a:pPr lvl="0" defTabSz="914400" fontAlgn="ctr">
                <a:spcBef>
                  <a:spcPct val="0"/>
                </a:spcBef>
                <a:spcAft>
                  <a:spcPct val="0"/>
                </a:spcAft>
              </a:pPr>
              <a:r>
                <a:rPr lang="en-US" sz="1600" dirty="0" smtClean="0">
                  <a:latin typeface="Huawei Sans" panose="020C0503030203020204" pitchFamily="34" charset="0"/>
                </a:rPr>
                <a:t>On </a:t>
              </a:r>
              <a:r>
                <a:rPr lang="en-US" sz="1600" dirty="0" err="1" smtClean="0">
                  <a:latin typeface="Huawei Sans" panose="020C0503030203020204" pitchFamily="34" charset="0"/>
                </a:rPr>
                <a:t>DeviceManager</a:t>
              </a:r>
              <a:r>
                <a:rPr lang="en-US" sz="1600" dirty="0" smtClean="0">
                  <a:latin typeface="Huawei Sans" panose="020C0503030203020204" pitchFamily="34" charset="0"/>
                </a:rPr>
                <a:t>:</a:t>
              </a: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buFont typeface="Arial" panose="020B0604020202020204" pitchFamily="34" charset="0"/>
                <a:buChar char="•"/>
              </a:pPr>
              <a:r>
                <a:rPr lang="en-US" sz="1600" dirty="0" smtClean="0">
                  <a:latin typeface="Huawei Sans" panose="020C0503030203020204" pitchFamily="34" charset="0"/>
                </a:rPr>
                <a:t>You can export the configuration information to </a:t>
              </a:r>
              <a:r>
                <a:rPr lang="en-US" sz="1600" dirty="0">
                  <a:latin typeface="Huawei Sans" panose="020C0503030203020204" pitchFamily="34" charset="0"/>
                </a:rPr>
                <a:t>collect information about the </a:t>
              </a:r>
              <a:r>
                <a:rPr lang="en-US" sz="1600" dirty="0" smtClean="0">
                  <a:latin typeface="Huawei Sans" panose="020C0503030203020204" pitchFamily="34" charset="0"/>
                </a:rPr>
                <a:t>system's </a:t>
              </a:r>
              <a:r>
                <a:rPr lang="en-US" sz="1600" dirty="0">
                  <a:latin typeface="Huawei Sans" panose="020C0503030203020204" pitchFamily="34" charset="0"/>
                </a:rPr>
                <a:t>current running status.</a:t>
              </a: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buFont typeface="Arial" panose="020B0604020202020204" pitchFamily="34" charset="0"/>
                <a:buChar char="•"/>
              </a:pPr>
              <a:r>
                <a:rPr lang="en-US" sz="1600" dirty="0" smtClean="0">
                  <a:latin typeface="Huawei Sans" panose="020C0503030203020204" pitchFamily="34" charset="0"/>
                </a:rPr>
                <a:t>You can download </a:t>
              </a:r>
              <a:r>
                <a:rPr lang="en-US" sz="1600" b="1" dirty="0" smtClean="0">
                  <a:latin typeface="Huawei Sans" panose="020C0503030203020204" pitchFamily="34" charset="0"/>
                </a:rPr>
                <a:t>Recent logs</a:t>
              </a:r>
              <a:r>
                <a:rPr lang="en-US" sz="1600" dirty="0" smtClean="0">
                  <a:latin typeface="Huawei Sans" panose="020C0503030203020204" pitchFamily="34" charset="0"/>
                </a:rPr>
                <a:t> or </a:t>
              </a:r>
              <a:r>
                <a:rPr lang="en-US" sz="1600" b="1" dirty="0" smtClean="0">
                  <a:latin typeface="Huawei Sans" panose="020C0503030203020204" pitchFamily="34" charset="0"/>
                </a:rPr>
                <a:t>All logs</a:t>
              </a:r>
              <a:r>
                <a:rPr lang="en-US" sz="1600" dirty="0" smtClean="0">
                  <a:latin typeface="Huawei Sans" panose="020C0503030203020204" pitchFamily="34" charset="0"/>
                </a:rPr>
                <a:t> to collect configuration information, event information, and debugging logs on the storage device.</a:t>
              </a: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buFont typeface="Arial" panose="020B0604020202020204" pitchFamily="34" charset="0"/>
                <a:buChar char="•"/>
              </a:pPr>
              <a:r>
                <a:rPr lang="en-US" sz="1600" dirty="0" smtClean="0">
                  <a:latin typeface="Huawei Sans" panose="020C0503030203020204" pitchFamily="34" charset="0"/>
                </a:rPr>
                <a:t>You can download </a:t>
              </a:r>
              <a:r>
                <a:rPr lang="en-US" sz="1600" b="1" dirty="0" smtClean="0">
                  <a:latin typeface="Huawei Sans" panose="020C0503030203020204" pitchFamily="34" charset="0"/>
                </a:rPr>
                <a:t>DHA Runtime Log List</a:t>
              </a:r>
              <a:r>
                <a:rPr lang="en-US" sz="1600" dirty="0" smtClean="0">
                  <a:latin typeface="Huawei Sans" panose="020C0503030203020204" pitchFamily="34" charset="0"/>
                </a:rPr>
                <a:t> or </a:t>
              </a:r>
              <a:r>
                <a:rPr lang="en-US" sz="1600" b="1" dirty="0" smtClean="0">
                  <a:latin typeface="Huawei Sans" panose="020C0503030203020204" pitchFamily="34" charset="0"/>
                </a:rPr>
                <a:t>HSSD Log List</a:t>
              </a:r>
              <a:r>
                <a:rPr lang="en-US" sz="1600" dirty="0" smtClean="0">
                  <a:latin typeface="Huawei Sans" panose="020C0503030203020204" pitchFamily="34" charset="0"/>
                </a:rPr>
                <a:t> to collect disk run logs, I/O statistics and service life, and S.M.A.R.T. logs.</a:t>
              </a: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buFont typeface="Arial" panose="020B0604020202020204" pitchFamily="34" charset="0"/>
                <a:buChar char="•"/>
              </a:pPr>
              <a:r>
                <a:rPr lang="en-US" sz="1600" dirty="0" smtClean="0">
                  <a:latin typeface="Huawei Sans" panose="020C0503030203020204" pitchFamily="34" charset="0"/>
                </a:rPr>
                <a:t>You can export the diagnosis file to collect fault information.</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AutoShape 4"/>
            <p:cNvSpPr>
              <a:spLocks noChangeArrowheads="1"/>
            </p:cNvSpPr>
            <p:nvPr/>
          </p:nvSpPr>
          <p:spPr bwMode="auto">
            <a:xfrm>
              <a:off x="605817" y="1782582"/>
              <a:ext cx="10985430" cy="539615"/>
            </a:xfrm>
            <a:prstGeom prst="roundRect">
              <a:avLst>
                <a:gd name="adj" fmla="val 4824"/>
              </a:avLst>
            </a:prstGeom>
            <a:solidFill>
              <a:srgbClr val="8AB9B9">
                <a:lumMod val="20000"/>
                <a:lumOff val="80000"/>
              </a:srgbClr>
            </a:solidFill>
            <a:ln w="38100" algn="ctr">
              <a:solidFill>
                <a:schemeClr val="accent2">
                  <a:lumMod val="40000"/>
                  <a:lumOff val="60000"/>
                </a:schemeClr>
              </a:solidFill>
              <a:round/>
              <a:headEnd/>
              <a:tailEnd/>
            </a:ln>
          </p:spPr>
          <p:txBody>
            <a:bodyPr wrap="square" anchor="ctr">
              <a:noAutofit/>
            </a:bodyPr>
            <a:lstStyle/>
            <a:p>
              <a:pPr lvl="0" defTabSz="914400" eaLnBrk="0" fontAlgn="ctr" hangingPunct="0">
                <a:spcBef>
                  <a:spcPct val="0"/>
                </a:spcBef>
                <a:spcAft>
                  <a:spcPct val="0"/>
                </a:spcAft>
              </a:pPr>
              <a:r>
                <a:rPr lang="en-US" b="1" dirty="0" smtClean="0">
                  <a:latin typeface="Huawei Sans" panose="020C0503030203020204" pitchFamily="34" charset="0"/>
                </a:rPr>
                <a:t>Collecting storage system configuration data using </a:t>
              </a:r>
              <a:r>
                <a:rPr lang="en-US" b="1" dirty="0" err="1" smtClean="0">
                  <a:latin typeface="Huawei Sans" panose="020C0503030203020204" pitchFamily="34" charset="0"/>
                </a:rPr>
                <a:t>DeviceManager</a:t>
              </a:r>
              <a:endParaRPr kumimoji="0" lang="en-US" altLang="ko-KR" b="1" i="0" u="none" strike="noStrike" kern="0" cap="none" spc="0" normalizeH="0" baseline="0" noProof="0" dirty="0" smtClean="0">
                <a:ln>
                  <a:noFill/>
                </a:ln>
                <a:solidFill>
                  <a:srgbClr val="990000"/>
                </a:solidFill>
                <a:effectLst/>
                <a:uLnTx/>
                <a:uFillTx/>
                <a:latin typeface="Huawei Sans" panose="020C0503030203020204" pitchFamily="34" charset="0"/>
                <a:sym typeface="Huawei Sans" panose="020C0503030203020204" pitchFamily="34" charset="0"/>
              </a:endParaRPr>
            </a:p>
          </p:txBody>
        </p:sp>
      </p:grpSp>
      <p:sp>
        <p:nvSpPr>
          <p:cNvPr id="8" name="文本框 7"/>
          <p:cNvSpPr txBox="1"/>
          <p:nvPr/>
        </p:nvSpPr>
        <p:spPr>
          <a:xfrm>
            <a:off x="1025214" y="4972341"/>
            <a:ext cx="10141571" cy="461665"/>
          </a:xfrm>
          <a:prstGeom prst="rect">
            <a:avLst/>
          </a:prstGeom>
          <a:solidFill>
            <a:schemeClr val="bg1">
              <a:lumMod val="85000"/>
            </a:schemeClr>
          </a:solidFill>
          <a:ln>
            <a:noFill/>
          </a:ln>
        </p:spPr>
        <p:txBody>
          <a:bodyPr wrap="square" rtlCol="0">
            <a:spAutoFit/>
          </a:bodyPr>
          <a:lstStyle/>
          <a:p>
            <a:pPr>
              <a:lnSpc>
                <a:spcPct val="150000"/>
              </a:lnSpc>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export </a:t>
            </a:r>
            <a:r>
              <a:rPr lang="en-US" altLang="zh-CN" sz="1600" dirty="0" err="1">
                <a:latin typeface="Huawei Sans" panose="020C0503030203020204" pitchFamily="34" charset="0"/>
                <a:ea typeface="方正兰亭黑简体" panose="02000000000000000000" pitchFamily="2" charset="-122"/>
                <a:sym typeface="Huawei Sans" panose="020C0503030203020204" pitchFamily="34" charset="0"/>
              </a:rPr>
              <a:t>configuration_data</a:t>
            </a: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600" dirty="0" err="1">
                <a:latin typeface="Huawei Sans" panose="020C0503030203020204" pitchFamily="34" charset="0"/>
                <a:ea typeface="方正兰亭黑简体" panose="02000000000000000000" pitchFamily="2" charset="-122"/>
                <a:sym typeface="Huawei Sans" panose="020C0503030203020204" pitchFamily="34" charset="0"/>
              </a:rPr>
              <a:t>ip</a:t>
            </a: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 user=? password=? </a:t>
            </a:r>
            <a:r>
              <a:rPr lang="en-US" altLang="zh-CN" sz="1600" dirty="0" err="1">
                <a:latin typeface="Huawei Sans" panose="020C0503030203020204" pitchFamily="34" charset="0"/>
                <a:ea typeface="方正兰亭黑简体" panose="02000000000000000000" pitchFamily="2" charset="-122"/>
                <a:sym typeface="Huawei Sans" panose="020C0503030203020204" pitchFamily="34" charset="0"/>
              </a:rPr>
              <a:t>db_file</a:t>
            </a: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 [ port=? ] [ protocol=? ] [ </a:t>
            </a:r>
            <a:r>
              <a:rPr lang="en-US" altLang="zh-CN" sz="1600" dirty="0" err="1">
                <a:latin typeface="Huawei Sans" panose="020C0503030203020204" pitchFamily="34" charset="0"/>
                <a:ea typeface="方正兰亭黑简体" panose="02000000000000000000" pitchFamily="2" charset="-122"/>
                <a:sym typeface="Huawei Sans" panose="020C0503030203020204" pitchFamily="34" charset="0"/>
              </a:rPr>
              <a:t>clean_device_file</a:t>
            </a: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 ]</a:t>
            </a:r>
          </a:p>
        </p:txBody>
      </p:sp>
    </p:spTree>
    <p:extLst>
      <p:ext uri="{BB962C8B-B14F-4D97-AF65-F5344CB8AC3E}">
        <p14:creationId xmlns:p14="http://schemas.microsoft.com/office/powerpoint/2010/main" val="15024367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Configuring Basic Storage Services</a:t>
            </a:r>
            <a:endParaRPr lang="en-US" altLang="zh-CN" dirty="0">
              <a:latin typeface="Huawei Sans" panose="020C0503030203020204" pitchFamily="34" charset="0"/>
              <a:sym typeface="Huawei Sans" panose="020C0503030203020204" pitchFamily="34" charset="0"/>
            </a:endParaRPr>
          </a:p>
        </p:txBody>
      </p:sp>
      <p:grpSp>
        <p:nvGrpSpPr>
          <p:cNvPr id="21" name="Group 47"/>
          <p:cNvGrpSpPr>
            <a:grpSpLocks/>
          </p:cNvGrpSpPr>
          <p:nvPr/>
        </p:nvGrpSpPr>
        <p:grpSpPr bwMode="auto">
          <a:xfrm>
            <a:off x="1365846" y="2129212"/>
            <a:ext cx="1165365" cy="996354"/>
            <a:chOff x="478" y="1689"/>
            <a:chExt cx="1210" cy="1278"/>
          </a:xfrm>
        </p:grpSpPr>
        <p:pic>
          <p:nvPicPr>
            <p:cNvPr id="22" name="Picture 48" descr="light_shadow"/>
            <p:cNvPicPr>
              <a:picLocks noChangeAspect="1" noChangeArrowheads="1"/>
            </p:cNvPicPr>
            <p:nvPr/>
          </p:nvPicPr>
          <p:blipFill>
            <a:blip r:embed="rId3" cstate="email">
              <a:lum bright="-78000" contrast="-78000"/>
              <a:extLst>
                <a:ext uri="{28A0092B-C50C-407E-A947-70E740481C1C}">
                  <a14:useLocalDpi xmlns:a14="http://schemas.microsoft.com/office/drawing/2010/main"/>
                </a:ext>
              </a:extLst>
            </a:blip>
            <a:srcRect/>
            <a:stretch>
              <a:fillRect/>
            </a:stretch>
          </p:blipFill>
          <p:spPr bwMode="gray">
            <a:xfrm>
              <a:off x="593" y="2691"/>
              <a:ext cx="996" cy="276"/>
            </a:xfrm>
            <a:prstGeom prst="rect">
              <a:avLst/>
            </a:prstGeom>
            <a:noFill/>
            <a:ln w="9525">
              <a:noFill/>
              <a:miter lim="800000"/>
              <a:headEnd/>
              <a:tailEnd/>
            </a:ln>
          </p:spPr>
        </p:pic>
        <p:pic>
          <p:nvPicPr>
            <p:cNvPr id="23" name="Picture 49" descr="circuler_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a:off x="478" y="1689"/>
              <a:ext cx="1210" cy="1178"/>
            </a:xfrm>
            <a:prstGeom prst="rect">
              <a:avLst/>
            </a:prstGeom>
            <a:noFill/>
            <a:ln w="9525">
              <a:noFill/>
              <a:miter lim="800000"/>
              <a:headEnd/>
              <a:tailEnd/>
            </a:ln>
          </p:spPr>
        </p:pic>
        <p:sp>
          <p:nvSpPr>
            <p:cNvPr id="24" name="Oval 50"/>
            <p:cNvSpPr>
              <a:spLocks noChangeArrowheads="1"/>
            </p:cNvSpPr>
            <p:nvPr/>
          </p:nvSpPr>
          <p:spPr bwMode="gray">
            <a:xfrm>
              <a:off x="478" y="1689"/>
              <a:ext cx="1202" cy="1182"/>
            </a:xfrm>
            <a:prstGeom prst="ellipse">
              <a:avLst/>
            </a:prstGeom>
            <a:gradFill rotWithShape="1">
              <a:gsLst>
                <a:gs pos="0">
                  <a:srgbClr val="004B66">
                    <a:alpha val="89999"/>
                  </a:srgbClr>
                </a:gs>
                <a:gs pos="50000">
                  <a:srgbClr val="6AC1FC">
                    <a:alpha val="55000"/>
                  </a:srgbClr>
                </a:gs>
                <a:gs pos="100000">
                  <a:srgbClr val="004B66">
                    <a:alpha val="89999"/>
                  </a:srgbClr>
                </a:gs>
              </a:gsLst>
              <a:lin ang="5400000" scaled="1"/>
            </a:gradFill>
            <a:ln w="9525" algn="ctr">
              <a:noFill/>
              <a:round/>
              <a:headEnd/>
              <a:tailEnd/>
            </a:ln>
            <a:effectLst/>
          </p:spPr>
          <p:txBody>
            <a:bodyPr wrap="square" anchor="ctr">
              <a:noAutofit/>
            </a:bodyPr>
            <a:lstStyle/>
            <a:p>
              <a:pPr fontAlgn="ct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Freeform 51"/>
            <p:cNvSpPr>
              <a:spLocks/>
            </p:cNvSpPr>
            <p:nvPr/>
          </p:nvSpPr>
          <p:spPr bwMode="gray">
            <a:xfrm>
              <a:off x="602" y="1713"/>
              <a:ext cx="945" cy="409"/>
            </a:xfrm>
            <a:custGeom>
              <a:avLst/>
              <a:gdLst>
                <a:gd name="T0" fmla="*/ 931 w 1321"/>
                <a:gd name="T1" fmla="*/ 230 h 712"/>
                <a:gd name="T2" fmla="*/ 942 w 1321"/>
                <a:gd name="T3" fmla="*/ 254 h 712"/>
                <a:gd name="T4" fmla="*/ 945 w 1321"/>
                <a:gd name="T5" fmla="*/ 276 h 712"/>
                <a:gd name="T6" fmla="*/ 941 w 1321"/>
                <a:gd name="T7" fmla="*/ 296 h 712"/>
                <a:gd name="T8" fmla="*/ 929 w 1321"/>
                <a:gd name="T9" fmla="*/ 316 h 712"/>
                <a:gd name="T10" fmla="*/ 910 w 1321"/>
                <a:gd name="T11" fmla="*/ 333 h 712"/>
                <a:gd name="T12" fmla="*/ 886 w 1321"/>
                <a:gd name="T13" fmla="*/ 347 h 712"/>
                <a:gd name="T14" fmla="*/ 856 w 1321"/>
                <a:gd name="T15" fmla="*/ 361 h 712"/>
                <a:gd name="T16" fmla="*/ 821 w 1321"/>
                <a:gd name="T17" fmla="*/ 373 h 712"/>
                <a:gd name="T18" fmla="*/ 781 w 1321"/>
                <a:gd name="T19" fmla="*/ 383 h 712"/>
                <a:gd name="T20" fmla="*/ 738 w 1321"/>
                <a:gd name="T21" fmla="*/ 392 h 712"/>
                <a:gd name="T22" fmla="*/ 692 w 1321"/>
                <a:gd name="T23" fmla="*/ 399 h 712"/>
                <a:gd name="T24" fmla="*/ 641 w 1321"/>
                <a:gd name="T25" fmla="*/ 404 h 712"/>
                <a:gd name="T26" fmla="*/ 589 w 1321"/>
                <a:gd name="T27" fmla="*/ 408 h 712"/>
                <a:gd name="T28" fmla="*/ 569 w 1321"/>
                <a:gd name="T29" fmla="*/ 409 h 712"/>
                <a:gd name="T30" fmla="*/ 341 w 1321"/>
                <a:gd name="T31" fmla="*/ 409 h 712"/>
                <a:gd name="T32" fmla="*/ 338 w 1321"/>
                <a:gd name="T33" fmla="*/ 409 h 712"/>
                <a:gd name="T34" fmla="*/ 293 w 1321"/>
                <a:gd name="T35" fmla="*/ 407 h 712"/>
                <a:gd name="T36" fmla="*/ 249 w 1321"/>
                <a:gd name="T37" fmla="*/ 404 h 712"/>
                <a:gd name="T38" fmla="*/ 207 w 1321"/>
                <a:gd name="T39" fmla="*/ 400 h 712"/>
                <a:gd name="T40" fmla="*/ 168 w 1321"/>
                <a:gd name="T41" fmla="*/ 396 h 712"/>
                <a:gd name="T42" fmla="*/ 133 w 1321"/>
                <a:gd name="T43" fmla="*/ 389 h 712"/>
                <a:gd name="T44" fmla="*/ 101 w 1321"/>
                <a:gd name="T45" fmla="*/ 381 h 712"/>
                <a:gd name="T46" fmla="*/ 73 w 1321"/>
                <a:gd name="T47" fmla="*/ 372 h 712"/>
                <a:gd name="T48" fmla="*/ 48 w 1321"/>
                <a:gd name="T49" fmla="*/ 362 h 712"/>
                <a:gd name="T50" fmla="*/ 28 w 1321"/>
                <a:gd name="T51" fmla="*/ 349 h 712"/>
                <a:gd name="T52" fmla="*/ 13 w 1321"/>
                <a:gd name="T53" fmla="*/ 335 h 712"/>
                <a:gd name="T54" fmla="*/ 4 w 1321"/>
                <a:gd name="T55" fmla="*/ 318 h 712"/>
                <a:gd name="T56" fmla="*/ 0 w 1321"/>
                <a:gd name="T57" fmla="*/ 301 h 712"/>
                <a:gd name="T58" fmla="*/ 0 w 1321"/>
                <a:gd name="T59" fmla="*/ 299 h 712"/>
                <a:gd name="T60" fmla="*/ 3 w 1321"/>
                <a:gd name="T61" fmla="*/ 280 h 712"/>
                <a:gd name="T62" fmla="*/ 11 w 1321"/>
                <a:gd name="T63" fmla="*/ 256 h 712"/>
                <a:gd name="T64" fmla="*/ 36 w 1321"/>
                <a:gd name="T65" fmla="*/ 213 h 712"/>
                <a:gd name="T66" fmla="*/ 67 w 1321"/>
                <a:gd name="T67" fmla="*/ 172 h 712"/>
                <a:gd name="T68" fmla="*/ 105 w 1321"/>
                <a:gd name="T69" fmla="*/ 135 h 712"/>
                <a:gd name="T70" fmla="*/ 146 w 1321"/>
                <a:gd name="T71" fmla="*/ 101 h 712"/>
                <a:gd name="T72" fmla="*/ 193 w 1321"/>
                <a:gd name="T73" fmla="*/ 72 h 712"/>
                <a:gd name="T74" fmla="*/ 244 w 1321"/>
                <a:gd name="T75" fmla="*/ 47 h 712"/>
                <a:gd name="T76" fmla="*/ 297 w 1321"/>
                <a:gd name="T77" fmla="*/ 27 h 712"/>
                <a:gd name="T78" fmla="*/ 356 w 1321"/>
                <a:gd name="T79" fmla="*/ 12 h 712"/>
                <a:gd name="T80" fmla="*/ 416 w 1321"/>
                <a:gd name="T81" fmla="*/ 3 h 712"/>
                <a:gd name="T82" fmla="*/ 477 w 1321"/>
                <a:gd name="T83" fmla="*/ 0 h 712"/>
                <a:gd name="T84" fmla="*/ 477 w 1321"/>
                <a:gd name="T85" fmla="*/ 0 h 712"/>
                <a:gd name="T86" fmla="*/ 543 w 1321"/>
                <a:gd name="T87" fmla="*/ 3 h 712"/>
                <a:gd name="T88" fmla="*/ 606 w 1321"/>
                <a:gd name="T89" fmla="*/ 13 h 712"/>
                <a:gd name="T90" fmla="*/ 667 w 1321"/>
                <a:gd name="T91" fmla="*/ 30 h 712"/>
                <a:gd name="T92" fmla="*/ 723 w 1321"/>
                <a:gd name="T93" fmla="*/ 52 h 712"/>
                <a:gd name="T94" fmla="*/ 774 w 1321"/>
                <a:gd name="T95" fmla="*/ 79 h 712"/>
                <a:gd name="T96" fmla="*/ 822 w 1321"/>
                <a:gd name="T97" fmla="*/ 111 h 712"/>
                <a:gd name="T98" fmla="*/ 864 w 1321"/>
                <a:gd name="T99" fmla="*/ 147 h 712"/>
                <a:gd name="T100" fmla="*/ 900 w 1321"/>
                <a:gd name="T101" fmla="*/ 187 h 712"/>
                <a:gd name="T102" fmla="*/ 931 w 1321"/>
                <a:gd name="T103" fmla="*/ 230 h 712"/>
                <a:gd name="T104" fmla="*/ 931 w 1321"/>
                <a:gd name="T105" fmla="*/ 23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7CBFE0"/>
                </a:gs>
              </a:gsLst>
              <a:lin ang="5400000" scaled="1"/>
            </a:gradFill>
            <a:ln w="0">
              <a:noFill/>
              <a:round/>
              <a:headEnd/>
              <a:tailEnd/>
            </a:ln>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26" name="直接连接符 25"/>
          <p:cNvCxnSpPr>
            <a:stCxn id="24" idx="6"/>
            <a:endCxn id="28" idx="1"/>
          </p:cNvCxnSpPr>
          <p:nvPr/>
        </p:nvCxnSpPr>
        <p:spPr>
          <a:xfrm>
            <a:off x="2523506" y="2589968"/>
            <a:ext cx="553397" cy="51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Picture 4" descr="F:\2012项目\美化图标\平面\0421png\43\未标题-1.png"/>
          <p:cNvPicPr>
            <a:picLocks noChangeAspect="1" noChangeArrowheads="1"/>
          </p:cNvPicPr>
          <p:nvPr/>
        </p:nvPicPr>
        <p:blipFill>
          <a:blip r:embed="rId5" cstate="print">
            <a:duotone>
              <a:srgbClr val="E2FFCA">
                <a:shade val="45000"/>
                <a:satMod val="135000"/>
              </a:srgbClr>
              <a:prstClr val="white"/>
            </a:duotone>
          </a:blip>
          <a:srcRect/>
          <a:stretch>
            <a:fillRect/>
          </a:stretch>
        </p:blipFill>
        <p:spPr bwMode="auto">
          <a:xfrm>
            <a:off x="3943244" y="1904690"/>
            <a:ext cx="7082149" cy="1618805"/>
          </a:xfrm>
          <a:prstGeom prst="rect">
            <a:avLst/>
          </a:prstGeom>
          <a:noFill/>
          <a:ln w="9525">
            <a:noFill/>
            <a:miter lim="800000"/>
            <a:headEnd/>
            <a:tailEnd/>
          </a:ln>
        </p:spPr>
      </p:pic>
      <p:sp>
        <p:nvSpPr>
          <p:cNvPr id="28" name="五边形 27"/>
          <p:cNvSpPr/>
          <p:nvPr/>
        </p:nvSpPr>
        <p:spPr bwMode="auto">
          <a:xfrm>
            <a:off x="3076903" y="2398429"/>
            <a:ext cx="1154837" cy="393315"/>
          </a:xfrm>
          <a:prstGeom prst="homePlate">
            <a:avLst>
              <a:gd name="adj" fmla="val 22181"/>
            </a:avLst>
          </a:prstGeom>
          <a:solidFill>
            <a:schemeClr val="accent2">
              <a:lumMod val="20000"/>
              <a:lumOff val="80000"/>
            </a:schemeClr>
          </a:solidFill>
          <a:ln>
            <a:no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7" tIns="45719" rIns="91437" bIns="45719" numCol="1" rtlCol="0" anchor="t" anchorCtr="0" compatLnSpc="1">
            <a:prstTxWarp prst="textNoShape">
              <a:avLst/>
            </a:prstTxWarp>
            <a:noAutofit/>
          </a:bodyPr>
          <a:lstStyle/>
          <a:p>
            <a:pPr marL="0" marR="0" lvl="0" indent="0" defTabSz="914339" eaLnBrk="1" fontAlgn="ctr" latinLnBrk="0" hangingPunct="1">
              <a:lnSpc>
                <a:spcPct val="100000"/>
              </a:lnSpc>
              <a:spcBef>
                <a:spcPct val="0"/>
              </a:spcBef>
              <a:spcAft>
                <a:spcPct val="0"/>
              </a:spcAft>
              <a:buClr>
                <a:srgbClr val="CC9900"/>
              </a:buClr>
              <a:buSzTx/>
              <a:buFont typeface="Wingdings" pitchFamily="2" charset="2"/>
              <a:buChar char="n"/>
              <a:tabLst/>
              <a:defRPr/>
            </a:pPr>
            <a:endParaRPr kumimoji="0" lang="en-US" altLang="zh-CN" sz="1350" b="1" i="0" u="none" strike="noStrike" kern="0" cap="none" spc="0" normalizeH="0" noProof="0" dirty="0" smtClean="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Rectangle 5"/>
          <p:cNvSpPr>
            <a:spLocks noChangeArrowheads="1"/>
          </p:cNvSpPr>
          <p:nvPr/>
        </p:nvSpPr>
        <p:spPr bwMode="gray">
          <a:xfrm>
            <a:off x="3030039" y="2386049"/>
            <a:ext cx="1248563" cy="369332"/>
          </a:xfrm>
          <a:prstGeom prst="rect">
            <a:avLst/>
          </a:prstGeom>
          <a:noFill/>
          <a:ln w="9525">
            <a:noFill/>
            <a:miter lim="800000"/>
            <a:headEnd/>
            <a:tailEnd/>
          </a:ln>
        </p:spPr>
        <p:txBody>
          <a:bodyPr wrap="square">
            <a:noAutofit/>
          </a:bodyPr>
          <a:lstStyle/>
          <a:p>
            <a:pPr algn="ctr" fontAlgn="ctr"/>
            <a:r>
              <a:rPr lang="en-US" dirty="0" smtClean="0">
                <a:solidFill>
                  <a:srgbClr val="080808"/>
                </a:solidFill>
                <a:latin typeface="Huawei Sans" panose="020C0503030203020204" pitchFamily="34" charset="0"/>
              </a:rPr>
              <a:t>Function</a:t>
            </a:r>
            <a:endParaRPr lang="en-US" altLang="zh-CN" dirty="0">
              <a:solidFill>
                <a:srgbClr val="080808"/>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矩形 29"/>
          <p:cNvSpPr/>
          <p:nvPr/>
        </p:nvSpPr>
        <p:spPr>
          <a:xfrm>
            <a:off x="4274491" y="1996491"/>
            <a:ext cx="6222059" cy="2169825"/>
          </a:xfrm>
          <a:prstGeom prst="rect">
            <a:avLst/>
          </a:prstGeom>
        </p:spPr>
        <p:txBody>
          <a:bodyPr wrap="square">
            <a:noAutofit/>
          </a:bodyPr>
          <a:lstStyle/>
          <a:p>
            <a:pPr marL="285750" indent="-285750" fontAlgn="ctr">
              <a:buFont typeface="Arial" panose="020B0604020202020204" pitchFamily="34" charset="0"/>
              <a:buChar char="•"/>
            </a:pPr>
            <a:r>
              <a:rPr lang="en-US" sz="1600" dirty="0" smtClean="0">
                <a:latin typeface="Huawei Sans" panose="020C0503030203020204" pitchFamily="34" charset="0"/>
              </a:rPr>
              <a:t>The storage space provided by the storage system is divided into multiple LUNs.</a:t>
            </a:r>
          </a:p>
          <a:p>
            <a:pPr marL="285750" indent="-285750" fontAlgn="ctr">
              <a:buFont typeface="Arial" panose="020B0604020202020204" pitchFamily="34" charset="0"/>
              <a:buChar char="•"/>
            </a:pPr>
            <a:r>
              <a:rPr lang="en-US" sz="1600" dirty="0">
                <a:latin typeface="Huawei Sans" panose="020C0503030203020204" pitchFamily="34" charset="0"/>
              </a:rPr>
              <a:t>LUNs are mapped </a:t>
            </a:r>
            <a:r>
              <a:rPr lang="en-US" sz="1600" dirty="0" smtClean="0">
                <a:latin typeface="Huawei Sans" panose="020C0503030203020204" pitchFamily="34" charset="0"/>
              </a:rPr>
              <a:t>to an application server.</a:t>
            </a: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buFont typeface="Arial" panose="020B0604020202020204" pitchFamily="34" charset="0"/>
              <a:buChar char="•"/>
            </a:pPr>
            <a:r>
              <a:rPr lang="en-US" sz="1600" dirty="0" smtClean="0">
                <a:latin typeface="Huawei Sans" panose="020C0503030203020204" pitchFamily="34" charset="0"/>
              </a:rPr>
              <a:t>The application server can use the storage space provided by the storage system.</a:t>
            </a:r>
            <a:endParaRPr lang="en-US" sz="1600" dirty="0">
              <a:latin typeface="Huawei Sans" panose="020C0503030203020204" pitchFamily="34" charset="0"/>
            </a:endParaRPr>
          </a:p>
        </p:txBody>
      </p:sp>
      <p:sp>
        <p:nvSpPr>
          <p:cNvPr id="31" name="矩形 30"/>
          <p:cNvSpPr/>
          <p:nvPr/>
        </p:nvSpPr>
        <p:spPr>
          <a:xfrm>
            <a:off x="1243985" y="2299910"/>
            <a:ext cx="1329451" cy="646331"/>
          </a:xfrm>
          <a:prstGeom prst="rect">
            <a:avLst/>
          </a:prstGeom>
        </p:spPr>
        <p:txBody>
          <a:bodyPr wrap="square">
            <a:noAutofit/>
          </a:bodyPr>
          <a:lstStyle/>
          <a:p>
            <a:pPr algn="ctr" fontAlgn="ctr"/>
            <a:r>
              <a:rPr lang="en-US" sz="1200" b="1" dirty="0" smtClean="0">
                <a:latin typeface="Huawei Sans" panose="020C0503030203020204" pitchFamily="34" charset="0"/>
              </a:rPr>
              <a:t>Configuring basic</a:t>
            </a:r>
            <a:endParaRPr lang="en-US" altLang="zh-CN" sz="1200" b="1" dirty="0" smtClean="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200" b="1" dirty="0" smtClean="0">
                <a:latin typeface="Huawei Sans" panose="020C0503030203020204" pitchFamily="34" charset="0"/>
              </a:rPr>
              <a:t>services</a:t>
            </a:r>
            <a:endParaRPr lang="en-US" sz="1200" b="1" dirty="0">
              <a:latin typeface="Huawei Sans" panose="020C0503030203020204" pitchFamily="34" charset="0"/>
            </a:endParaRPr>
          </a:p>
        </p:txBody>
      </p:sp>
      <p:sp>
        <p:nvSpPr>
          <p:cNvPr id="32" name="AutoShape 4"/>
          <p:cNvSpPr>
            <a:spLocks noChangeArrowheads="1"/>
          </p:cNvSpPr>
          <p:nvPr/>
        </p:nvSpPr>
        <p:spPr bwMode="auto">
          <a:xfrm>
            <a:off x="913346" y="3914973"/>
            <a:ext cx="10401094" cy="1374275"/>
          </a:xfrm>
          <a:prstGeom prst="roundRect">
            <a:avLst>
              <a:gd name="adj" fmla="val 4824"/>
            </a:avLst>
          </a:prstGeom>
          <a:solidFill>
            <a:srgbClr val="FFFFFF">
              <a:lumMod val="95000"/>
            </a:srgbClr>
          </a:solidFill>
          <a:ln w="38100" algn="ctr">
            <a:solidFill>
              <a:schemeClr val="accent2">
                <a:lumMod val="40000"/>
                <a:lumOff val="60000"/>
              </a:schemeClr>
            </a:solidFill>
            <a:round/>
            <a:headEnd/>
            <a:tailEnd/>
          </a:ln>
        </p:spPr>
        <p:txBody>
          <a:bodyPr wrap="square" anchor="ctr">
            <a:noAutofit/>
          </a:bodyPr>
          <a:lstStyle/>
          <a:p>
            <a:pPr marL="0" marR="0" lvl="0" indent="0" defTabSz="914400" eaLnBrk="1" fontAlgn="ctr" latinLnBrk="0" hangingPunct="1">
              <a:lnSpc>
                <a:spcPct val="150000"/>
              </a:lnSpc>
              <a:spcBef>
                <a:spcPct val="0"/>
              </a:spcBef>
              <a:spcAft>
                <a:spcPct val="0"/>
              </a:spcAft>
              <a:buClrTx/>
              <a:buSzTx/>
              <a:buFontTx/>
              <a:buNone/>
              <a:tabLst/>
              <a:defRPr/>
            </a:pP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0" marR="0" lvl="0" indent="0" defTabSz="914400" eaLnBrk="1" fontAlgn="ctr" latinLnBrk="0" hangingPunct="1">
              <a:lnSpc>
                <a:spcPct val="150000"/>
              </a:lnSpc>
              <a:spcBef>
                <a:spcPct val="0"/>
              </a:spcBef>
              <a:spcAft>
                <a:spcPct val="0"/>
              </a:spcAft>
              <a:buClrTx/>
              <a:buSzTx/>
              <a:buFontTx/>
              <a:buNone/>
              <a:tabLst/>
              <a:defRPr/>
            </a:pP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0" marR="0" lvl="0" indent="0" defTabSz="914400" eaLnBrk="1" fontAlgn="ctr" latinLnBrk="0" hangingPunct="1">
              <a:lnSpc>
                <a:spcPct val="150000"/>
              </a:lnSpc>
              <a:spcBef>
                <a:spcPct val="0"/>
              </a:spcBef>
              <a:spcAft>
                <a:spcPct val="0"/>
              </a:spcAft>
              <a:buClrTx/>
              <a:buSzTx/>
              <a:buFontTx/>
              <a:buNone/>
              <a:tabLst/>
              <a:defRPr/>
            </a:pP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buSzPct val="50000"/>
              <a:buFont typeface="Wingdings" panose="05000000000000000000" pitchFamily="2" charset="2"/>
              <a:buChar char="l"/>
            </a:pPr>
            <a:r>
              <a:rPr lang="en-US" sz="1600" dirty="0" smtClean="0">
                <a:latin typeface="Huawei Sans" panose="020C0503030203020204" pitchFamily="34" charset="0"/>
              </a:rPr>
              <a:t>Creating a storage pool: </a:t>
            </a:r>
            <a:r>
              <a:rPr lang="en-US" sz="1600" dirty="0" err="1" smtClean="0">
                <a:latin typeface="Huawei Sans" panose="020C0503030203020204" pitchFamily="34" charset="0"/>
              </a:rPr>
              <a:t>DeviceManager</a:t>
            </a:r>
            <a:r>
              <a:rPr lang="en-US" sz="1600" dirty="0" smtClean="0">
                <a:latin typeface="Huawei Sans" panose="020C0503030203020204" pitchFamily="34" charset="0"/>
              </a:rPr>
              <a:t> allows you to create a storage pool in either recommended or custom mode.</a:t>
            </a: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fontAlgn="ctr">
              <a:buSzPct val="50000"/>
              <a:buFont typeface="Wingdings" panose="05000000000000000000" pitchFamily="2" charset="2"/>
              <a:buChar char="l"/>
            </a:pPr>
            <a:r>
              <a:rPr lang="en-US" sz="1600" dirty="0" smtClean="0">
                <a:latin typeface="Huawei Sans" panose="020C0503030203020204" pitchFamily="34" charset="0"/>
              </a:rPr>
              <a:t>Allocate storage resources by creating LUN groups or file systems.</a:t>
            </a: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fontAlgn="ct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0" marR="0" lvl="0" indent="0" defTabSz="914400" eaLnBrk="1" fontAlgn="ctr" latinLnBrk="0" hangingPunct="1">
              <a:lnSpc>
                <a:spcPct val="150000"/>
              </a:lnSpc>
              <a:spcBef>
                <a:spcPct val="0"/>
              </a:spcBef>
              <a:spcAft>
                <a:spcPct val="0"/>
              </a:spcAft>
              <a:buClrTx/>
              <a:buSzTx/>
              <a:buFontTx/>
              <a:buNone/>
              <a:tabLst/>
              <a:defRPr/>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AutoShape 4"/>
          <p:cNvSpPr>
            <a:spLocks noChangeArrowheads="1"/>
          </p:cNvSpPr>
          <p:nvPr/>
        </p:nvSpPr>
        <p:spPr bwMode="auto">
          <a:xfrm>
            <a:off x="913346" y="3869399"/>
            <a:ext cx="10401094" cy="470315"/>
          </a:xfrm>
          <a:prstGeom prst="roundRect">
            <a:avLst>
              <a:gd name="adj" fmla="val 4824"/>
            </a:avLst>
          </a:prstGeom>
          <a:solidFill>
            <a:srgbClr val="8AB9B9">
              <a:lumMod val="20000"/>
              <a:lumOff val="80000"/>
            </a:srgbClr>
          </a:solidFill>
          <a:ln w="38100" algn="ctr">
            <a:solidFill>
              <a:schemeClr val="accent2">
                <a:lumMod val="40000"/>
                <a:lumOff val="60000"/>
              </a:schemeClr>
            </a:solidFill>
            <a:round/>
            <a:headEnd/>
            <a:tailEnd/>
          </a:ln>
        </p:spPr>
        <p:txBody>
          <a:bodyPr wrap="square" anchor="ctr">
            <a:noAutofit/>
          </a:bodyPr>
          <a:lstStyle/>
          <a:p>
            <a:pPr lvl="0" defTabSz="914400" eaLnBrk="0" fontAlgn="ctr" hangingPunct="0">
              <a:spcBef>
                <a:spcPct val="0"/>
              </a:spcBef>
              <a:spcAft>
                <a:spcPct val="0"/>
              </a:spcAft>
            </a:pPr>
            <a:r>
              <a:rPr lang="en-US" dirty="0" smtClean="0">
                <a:latin typeface="Huawei Sans" panose="020C0503030203020204" pitchFamily="34" charset="0"/>
              </a:rPr>
              <a:t>Using </a:t>
            </a:r>
            <a:r>
              <a:rPr lang="en-US" dirty="0" err="1" smtClean="0">
                <a:latin typeface="Huawei Sans" panose="020C0503030203020204" pitchFamily="34" charset="0"/>
              </a:rPr>
              <a:t>DeviceManager</a:t>
            </a:r>
            <a:r>
              <a:rPr lang="en-US" dirty="0" smtClean="0">
                <a:latin typeface="Huawei Sans" panose="020C0503030203020204" pitchFamily="34" charset="0"/>
              </a:rPr>
              <a:t> to configure basic storage services</a:t>
            </a:r>
            <a:endParaRPr kumimoji="0" lang="en-US" altLang="ko-KR" b="1" i="0" u="none" strike="noStrike" kern="0" cap="none" spc="0" normalizeH="0" noProof="0" dirty="0" smtClean="0">
              <a:ln>
                <a:noFill/>
              </a:ln>
              <a:solidFill>
                <a:srgbClr val="990000"/>
              </a:solidFill>
              <a:effectLst/>
              <a:uLnTx/>
              <a:uFillTx/>
              <a:latin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252033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sz="3200" dirty="0" smtClean="0">
                <a:latin typeface="Huawei Sans" panose="020C0503030203020204" pitchFamily="34" charset="0"/>
              </a:rPr>
              <a:t>Configuring Basic Storage Services Using the CLI</a:t>
            </a:r>
            <a:endParaRPr lang="en-US" sz="3200" dirty="0">
              <a:latin typeface="Huawei Sans" panose="020C0503030203020204" pitchFamily="34" charset="0"/>
            </a:endParaRPr>
          </a:p>
        </p:txBody>
      </p:sp>
      <p:grpSp>
        <p:nvGrpSpPr>
          <p:cNvPr id="52" name="组合 51"/>
          <p:cNvGrpSpPr/>
          <p:nvPr/>
        </p:nvGrpSpPr>
        <p:grpSpPr>
          <a:xfrm>
            <a:off x="1534558" y="1356360"/>
            <a:ext cx="9125821" cy="4552797"/>
            <a:chOff x="1351678" y="2103382"/>
            <a:chExt cx="6469806" cy="4048271"/>
          </a:xfrm>
        </p:grpSpPr>
        <p:grpSp>
          <p:nvGrpSpPr>
            <p:cNvPr id="29" name="组合 28"/>
            <p:cNvGrpSpPr>
              <a:grpSpLocks/>
            </p:cNvGrpSpPr>
            <p:nvPr/>
          </p:nvGrpSpPr>
          <p:grpSpPr bwMode="auto">
            <a:xfrm>
              <a:off x="1351678" y="3609020"/>
              <a:ext cx="1724855" cy="2124236"/>
              <a:chOff x="661723" y="3222009"/>
              <a:chExt cx="2617417" cy="3045725"/>
            </a:xfrm>
          </p:grpSpPr>
          <p:grpSp>
            <p:nvGrpSpPr>
              <p:cNvPr id="30" name="组合 29"/>
              <p:cNvGrpSpPr>
                <a:grpSpLocks/>
              </p:cNvGrpSpPr>
              <p:nvPr/>
            </p:nvGrpSpPr>
            <p:grpSpPr bwMode="auto">
              <a:xfrm>
                <a:off x="661723" y="3222009"/>
                <a:ext cx="342865" cy="3045725"/>
                <a:chOff x="3234518" y="2545307"/>
                <a:chExt cx="342865" cy="3045725"/>
              </a:xfrm>
            </p:grpSpPr>
            <p:cxnSp>
              <p:nvCxnSpPr>
                <p:cNvPr id="32" name="直接连接符 31"/>
                <p:cNvCxnSpPr/>
                <p:nvPr/>
              </p:nvCxnSpPr>
              <p:spPr>
                <a:xfrm rot="16200000" flipH="1">
                  <a:off x="2078307" y="4080867"/>
                  <a:ext cx="2667984" cy="0"/>
                </a:xfrm>
                <a:prstGeom prst="line">
                  <a:avLst/>
                </a:prstGeom>
                <a:noFill/>
                <a:ln w="76200" cap="flat" cmpd="sng" algn="ctr">
                  <a:solidFill>
                    <a:sysClr val="windowText" lastClr="000000">
                      <a:lumMod val="50000"/>
                      <a:lumOff val="50000"/>
                    </a:sysClr>
                  </a:solidFill>
                  <a:prstDash val="solid"/>
                </a:ln>
                <a:effectLst/>
              </p:spPr>
            </p:cxnSp>
            <p:sp>
              <p:nvSpPr>
                <p:cNvPr id="33" name="菱形 32"/>
                <p:cNvSpPr/>
                <p:nvPr/>
              </p:nvSpPr>
              <p:spPr>
                <a:xfrm>
                  <a:off x="3234518" y="2545307"/>
                  <a:ext cx="339690" cy="341236"/>
                </a:xfrm>
                <a:prstGeom prst="diamond">
                  <a:avLst/>
                </a:prstGeom>
                <a:solidFill>
                  <a:sysClr val="windowText" lastClr="000000">
                    <a:lumMod val="50000"/>
                    <a:lumOff val="50000"/>
                  </a:sysClr>
                </a:solidFill>
                <a:ln w="25400" cap="flat" cmpd="sng" algn="ctr">
                  <a:noFill/>
                  <a:prstDash val="solid"/>
                </a:ln>
                <a:effectLst/>
              </p:spPr>
              <p:txBody>
                <a:bodyPr wrap="square" anchor="ctr">
                  <a:noAutofit/>
                </a:bodyPr>
                <a:lstStyle>
                  <a:defPPr>
                    <a:defRPr lang="en-US"/>
                  </a:defPPr>
                  <a:lvl1pPr algn="l" rtl="0" eaLnBrk="0" fontAlgn="base" hangingPunct="0">
                    <a:spcBef>
                      <a:spcPct val="0"/>
                    </a:spcBef>
                    <a:spcAft>
                      <a:spcPct val="0"/>
                    </a:spcAft>
                    <a:defRPr kern="1200">
                      <a:solidFill>
                        <a:schemeClr val="lt1"/>
                      </a:solidFill>
                      <a:latin typeface="Arial"/>
                      <a:ea typeface="+mn-ea"/>
                      <a:cs typeface="+mn-cs"/>
                    </a:defRPr>
                  </a:lvl1pPr>
                  <a:lvl2pPr marL="460375" indent="-3175" algn="l" rtl="0" eaLnBrk="0" fontAlgn="base" hangingPunct="0">
                    <a:spcBef>
                      <a:spcPct val="0"/>
                    </a:spcBef>
                    <a:spcAft>
                      <a:spcPct val="0"/>
                    </a:spcAft>
                    <a:defRPr kern="1200">
                      <a:solidFill>
                        <a:schemeClr val="lt1"/>
                      </a:solidFill>
                      <a:latin typeface="Arial"/>
                      <a:ea typeface="+mn-ea"/>
                      <a:cs typeface="+mn-cs"/>
                    </a:defRPr>
                  </a:lvl2pPr>
                  <a:lvl3pPr marL="922338" indent="-7938" algn="l" rtl="0" eaLnBrk="0" fontAlgn="base" hangingPunct="0">
                    <a:spcBef>
                      <a:spcPct val="0"/>
                    </a:spcBef>
                    <a:spcAft>
                      <a:spcPct val="0"/>
                    </a:spcAft>
                    <a:defRPr kern="1200">
                      <a:solidFill>
                        <a:schemeClr val="lt1"/>
                      </a:solidFill>
                      <a:latin typeface="Arial"/>
                      <a:ea typeface="+mn-ea"/>
                      <a:cs typeface="+mn-cs"/>
                    </a:defRPr>
                  </a:lvl3pPr>
                  <a:lvl4pPr marL="1384300" indent="-12700" algn="l" rtl="0" eaLnBrk="0" fontAlgn="base" hangingPunct="0">
                    <a:spcBef>
                      <a:spcPct val="0"/>
                    </a:spcBef>
                    <a:spcAft>
                      <a:spcPct val="0"/>
                    </a:spcAft>
                    <a:defRPr kern="1200">
                      <a:solidFill>
                        <a:schemeClr val="lt1"/>
                      </a:solidFill>
                      <a:latin typeface="Arial"/>
                      <a:ea typeface="+mn-ea"/>
                      <a:cs typeface="+mn-cs"/>
                    </a:defRPr>
                  </a:lvl4pPr>
                  <a:lvl5pPr marL="1846263" indent="-17463" algn="l" rtl="0" eaLnBrk="0" fontAlgn="base" hangingPunct="0">
                    <a:spcBef>
                      <a:spcPct val="0"/>
                    </a:spcBef>
                    <a:spcAft>
                      <a:spcPct val="0"/>
                    </a:spcAft>
                    <a:defRPr kern="1200">
                      <a:solidFill>
                        <a:schemeClr val="lt1"/>
                      </a:solidFill>
                      <a:latin typeface="Arial"/>
                      <a:ea typeface="+mn-ea"/>
                      <a:cs typeface="+mn-cs"/>
                    </a:defRPr>
                  </a:lvl5pPr>
                  <a:lvl6pPr marL="2286000" algn="l" defTabSz="914400" rtl="0" eaLnBrk="1" latinLnBrk="0" hangingPunct="1">
                    <a:defRPr kern="1200">
                      <a:solidFill>
                        <a:schemeClr val="lt1"/>
                      </a:solidFill>
                      <a:latin typeface="Arial"/>
                      <a:ea typeface="+mn-ea"/>
                      <a:cs typeface="+mn-cs"/>
                    </a:defRPr>
                  </a:lvl6pPr>
                  <a:lvl7pPr marL="2743200" algn="l" defTabSz="914400" rtl="0" eaLnBrk="1" latinLnBrk="0" hangingPunct="1">
                    <a:defRPr kern="1200">
                      <a:solidFill>
                        <a:schemeClr val="lt1"/>
                      </a:solidFill>
                      <a:latin typeface="Arial"/>
                      <a:ea typeface="+mn-ea"/>
                      <a:cs typeface="+mn-cs"/>
                    </a:defRPr>
                  </a:lvl7pPr>
                  <a:lvl8pPr marL="3200400" algn="l" defTabSz="914400" rtl="0" eaLnBrk="1" latinLnBrk="0" hangingPunct="1">
                    <a:defRPr kern="1200">
                      <a:solidFill>
                        <a:schemeClr val="lt1"/>
                      </a:solidFill>
                      <a:latin typeface="Arial"/>
                      <a:ea typeface="+mn-ea"/>
                      <a:cs typeface="+mn-cs"/>
                    </a:defRPr>
                  </a:lvl8pPr>
                  <a:lvl9pPr marL="3657600" algn="l" defTabSz="914400" rtl="0" eaLnBrk="1" latinLnBrk="0" hangingPunct="1">
                    <a:defRPr kern="1200">
                      <a:solidFill>
                        <a:schemeClr val="lt1"/>
                      </a:solidFill>
                      <a:latin typeface="Arial"/>
                      <a:ea typeface="+mn-ea"/>
                      <a:cs typeface="+mn-cs"/>
                    </a:defRPr>
                  </a:lvl9pPr>
                </a:lstStyle>
                <a:p>
                  <a:pPr algn="ctr" defTabSz="914400" eaLnBrk="1" fontAlgn="ctr" hangingPunct="1">
                    <a:defRPr/>
                  </a:pPr>
                  <a:endParaRPr lang="en-US" altLang="zh-CN" sz="110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菱形 33"/>
                <p:cNvSpPr/>
                <p:nvPr/>
              </p:nvSpPr>
              <p:spPr>
                <a:xfrm>
                  <a:off x="3236105" y="5249796"/>
                  <a:ext cx="341278" cy="341236"/>
                </a:xfrm>
                <a:prstGeom prst="diamond">
                  <a:avLst/>
                </a:prstGeom>
                <a:solidFill>
                  <a:sysClr val="windowText" lastClr="000000">
                    <a:lumMod val="50000"/>
                    <a:lumOff val="50000"/>
                  </a:sysClr>
                </a:solidFill>
                <a:ln w="25400" cap="flat" cmpd="sng" algn="ctr">
                  <a:noFill/>
                  <a:prstDash val="solid"/>
                </a:ln>
                <a:effectLst/>
              </p:spPr>
              <p:txBody>
                <a:bodyPr wrap="square" anchor="ctr">
                  <a:noAutofit/>
                </a:bodyPr>
                <a:lstStyle>
                  <a:defPPr>
                    <a:defRPr lang="en-US"/>
                  </a:defPPr>
                  <a:lvl1pPr algn="l" rtl="0" eaLnBrk="0" fontAlgn="base" hangingPunct="0">
                    <a:spcBef>
                      <a:spcPct val="0"/>
                    </a:spcBef>
                    <a:spcAft>
                      <a:spcPct val="0"/>
                    </a:spcAft>
                    <a:defRPr kern="1200">
                      <a:solidFill>
                        <a:schemeClr val="lt1"/>
                      </a:solidFill>
                      <a:latin typeface="Arial"/>
                      <a:ea typeface="+mn-ea"/>
                      <a:cs typeface="+mn-cs"/>
                    </a:defRPr>
                  </a:lvl1pPr>
                  <a:lvl2pPr marL="460375" indent="-3175" algn="l" rtl="0" eaLnBrk="0" fontAlgn="base" hangingPunct="0">
                    <a:spcBef>
                      <a:spcPct val="0"/>
                    </a:spcBef>
                    <a:spcAft>
                      <a:spcPct val="0"/>
                    </a:spcAft>
                    <a:defRPr kern="1200">
                      <a:solidFill>
                        <a:schemeClr val="lt1"/>
                      </a:solidFill>
                      <a:latin typeface="Arial"/>
                      <a:ea typeface="+mn-ea"/>
                      <a:cs typeface="+mn-cs"/>
                    </a:defRPr>
                  </a:lvl2pPr>
                  <a:lvl3pPr marL="922338" indent="-7938" algn="l" rtl="0" eaLnBrk="0" fontAlgn="base" hangingPunct="0">
                    <a:spcBef>
                      <a:spcPct val="0"/>
                    </a:spcBef>
                    <a:spcAft>
                      <a:spcPct val="0"/>
                    </a:spcAft>
                    <a:defRPr kern="1200">
                      <a:solidFill>
                        <a:schemeClr val="lt1"/>
                      </a:solidFill>
                      <a:latin typeface="Arial"/>
                      <a:ea typeface="+mn-ea"/>
                      <a:cs typeface="+mn-cs"/>
                    </a:defRPr>
                  </a:lvl3pPr>
                  <a:lvl4pPr marL="1384300" indent="-12700" algn="l" rtl="0" eaLnBrk="0" fontAlgn="base" hangingPunct="0">
                    <a:spcBef>
                      <a:spcPct val="0"/>
                    </a:spcBef>
                    <a:spcAft>
                      <a:spcPct val="0"/>
                    </a:spcAft>
                    <a:defRPr kern="1200">
                      <a:solidFill>
                        <a:schemeClr val="lt1"/>
                      </a:solidFill>
                      <a:latin typeface="Arial"/>
                      <a:ea typeface="+mn-ea"/>
                      <a:cs typeface="+mn-cs"/>
                    </a:defRPr>
                  </a:lvl4pPr>
                  <a:lvl5pPr marL="1846263" indent="-17463" algn="l" rtl="0" eaLnBrk="0" fontAlgn="base" hangingPunct="0">
                    <a:spcBef>
                      <a:spcPct val="0"/>
                    </a:spcBef>
                    <a:spcAft>
                      <a:spcPct val="0"/>
                    </a:spcAft>
                    <a:defRPr kern="1200">
                      <a:solidFill>
                        <a:schemeClr val="lt1"/>
                      </a:solidFill>
                      <a:latin typeface="Arial"/>
                      <a:ea typeface="+mn-ea"/>
                      <a:cs typeface="+mn-cs"/>
                    </a:defRPr>
                  </a:lvl5pPr>
                  <a:lvl6pPr marL="2286000" algn="l" defTabSz="914400" rtl="0" eaLnBrk="1" latinLnBrk="0" hangingPunct="1">
                    <a:defRPr kern="1200">
                      <a:solidFill>
                        <a:schemeClr val="lt1"/>
                      </a:solidFill>
                      <a:latin typeface="Arial"/>
                      <a:ea typeface="+mn-ea"/>
                      <a:cs typeface="+mn-cs"/>
                    </a:defRPr>
                  </a:lvl6pPr>
                  <a:lvl7pPr marL="2743200" algn="l" defTabSz="914400" rtl="0" eaLnBrk="1" latinLnBrk="0" hangingPunct="1">
                    <a:defRPr kern="1200">
                      <a:solidFill>
                        <a:schemeClr val="lt1"/>
                      </a:solidFill>
                      <a:latin typeface="Arial"/>
                      <a:ea typeface="+mn-ea"/>
                      <a:cs typeface="+mn-cs"/>
                    </a:defRPr>
                  </a:lvl7pPr>
                  <a:lvl8pPr marL="3200400" algn="l" defTabSz="914400" rtl="0" eaLnBrk="1" latinLnBrk="0" hangingPunct="1">
                    <a:defRPr kern="1200">
                      <a:solidFill>
                        <a:schemeClr val="lt1"/>
                      </a:solidFill>
                      <a:latin typeface="Arial"/>
                      <a:ea typeface="+mn-ea"/>
                      <a:cs typeface="+mn-cs"/>
                    </a:defRPr>
                  </a:lvl8pPr>
                  <a:lvl9pPr marL="3657600" algn="l" defTabSz="914400" rtl="0" eaLnBrk="1" latinLnBrk="0" hangingPunct="1">
                    <a:defRPr kern="1200">
                      <a:solidFill>
                        <a:schemeClr val="lt1"/>
                      </a:solidFill>
                      <a:latin typeface="Arial"/>
                      <a:ea typeface="+mn-ea"/>
                      <a:cs typeface="+mn-cs"/>
                    </a:defRPr>
                  </a:lvl9pPr>
                </a:lstStyle>
                <a:p>
                  <a:pPr algn="ctr" defTabSz="914400" eaLnBrk="1" fontAlgn="ctr" hangingPunct="1">
                    <a:defRPr/>
                  </a:pPr>
                  <a:endParaRPr lang="en-US" altLang="zh-CN" sz="110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31" name="五边形 30"/>
              <p:cNvSpPr/>
              <p:nvPr/>
            </p:nvSpPr>
            <p:spPr>
              <a:xfrm>
                <a:off x="852201" y="3602924"/>
                <a:ext cx="2426939" cy="598662"/>
              </a:xfrm>
              <a:prstGeom prst="homePlate">
                <a:avLst>
                  <a:gd name="adj" fmla="val 67778"/>
                </a:avLst>
              </a:prstGeom>
              <a:solidFill>
                <a:srgbClr val="8064A2"/>
              </a:solidFill>
              <a:ln w="57150" cap="flat" cmpd="sng" algn="ctr">
                <a:solidFill>
                  <a:sysClr val="windowText" lastClr="000000">
                    <a:lumMod val="50000"/>
                    <a:lumOff val="50000"/>
                  </a:sysClr>
                </a:solidFill>
                <a:prstDash val="solid"/>
              </a:ln>
              <a:effectLst/>
            </p:spPr>
            <p:txBody>
              <a:bodyPr wrap="square" anchor="ctr">
                <a:noAutofit/>
              </a:bodyPr>
              <a:lstStyle>
                <a:defPPr>
                  <a:defRPr lang="en-US"/>
                </a:defPPr>
                <a:lvl1pPr algn="l" rtl="0" eaLnBrk="0" fontAlgn="base" hangingPunct="0">
                  <a:spcBef>
                    <a:spcPct val="0"/>
                  </a:spcBef>
                  <a:spcAft>
                    <a:spcPct val="0"/>
                  </a:spcAft>
                  <a:defRPr kern="1200">
                    <a:solidFill>
                      <a:schemeClr val="lt1"/>
                    </a:solidFill>
                    <a:latin typeface="Arial"/>
                    <a:ea typeface="+mn-ea"/>
                    <a:cs typeface="+mn-cs"/>
                  </a:defRPr>
                </a:lvl1pPr>
                <a:lvl2pPr marL="460375" indent="-3175" algn="l" rtl="0" eaLnBrk="0" fontAlgn="base" hangingPunct="0">
                  <a:spcBef>
                    <a:spcPct val="0"/>
                  </a:spcBef>
                  <a:spcAft>
                    <a:spcPct val="0"/>
                  </a:spcAft>
                  <a:defRPr kern="1200">
                    <a:solidFill>
                      <a:schemeClr val="lt1"/>
                    </a:solidFill>
                    <a:latin typeface="Arial"/>
                    <a:ea typeface="+mn-ea"/>
                    <a:cs typeface="+mn-cs"/>
                  </a:defRPr>
                </a:lvl2pPr>
                <a:lvl3pPr marL="922338" indent="-7938" algn="l" rtl="0" eaLnBrk="0" fontAlgn="base" hangingPunct="0">
                  <a:spcBef>
                    <a:spcPct val="0"/>
                  </a:spcBef>
                  <a:spcAft>
                    <a:spcPct val="0"/>
                  </a:spcAft>
                  <a:defRPr kern="1200">
                    <a:solidFill>
                      <a:schemeClr val="lt1"/>
                    </a:solidFill>
                    <a:latin typeface="Arial"/>
                    <a:ea typeface="+mn-ea"/>
                    <a:cs typeface="+mn-cs"/>
                  </a:defRPr>
                </a:lvl3pPr>
                <a:lvl4pPr marL="1384300" indent="-12700" algn="l" rtl="0" eaLnBrk="0" fontAlgn="base" hangingPunct="0">
                  <a:spcBef>
                    <a:spcPct val="0"/>
                  </a:spcBef>
                  <a:spcAft>
                    <a:spcPct val="0"/>
                  </a:spcAft>
                  <a:defRPr kern="1200">
                    <a:solidFill>
                      <a:schemeClr val="lt1"/>
                    </a:solidFill>
                    <a:latin typeface="Arial"/>
                    <a:ea typeface="+mn-ea"/>
                    <a:cs typeface="+mn-cs"/>
                  </a:defRPr>
                </a:lvl4pPr>
                <a:lvl5pPr marL="1846263" indent="-17463" algn="l" rtl="0" eaLnBrk="0" fontAlgn="base" hangingPunct="0">
                  <a:spcBef>
                    <a:spcPct val="0"/>
                  </a:spcBef>
                  <a:spcAft>
                    <a:spcPct val="0"/>
                  </a:spcAft>
                  <a:defRPr kern="1200">
                    <a:solidFill>
                      <a:schemeClr val="lt1"/>
                    </a:solidFill>
                    <a:latin typeface="Arial"/>
                    <a:ea typeface="+mn-ea"/>
                    <a:cs typeface="+mn-cs"/>
                  </a:defRPr>
                </a:lvl5pPr>
                <a:lvl6pPr marL="2286000" algn="l" defTabSz="914400" rtl="0" eaLnBrk="1" latinLnBrk="0" hangingPunct="1">
                  <a:defRPr kern="1200">
                    <a:solidFill>
                      <a:schemeClr val="lt1"/>
                    </a:solidFill>
                    <a:latin typeface="Arial"/>
                    <a:ea typeface="+mn-ea"/>
                    <a:cs typeface="+mn-cs"/>
                  </a:defRPr>
                </a:lvl6pPr>
                <a:lvl7pPr marL="2743200" algn="l" defTabSz="914400" rtl="0" eaLnBrk="1" latinLnBrk="0" hangingPunct="1">
                  <a:defRPr kern="1200">
                    <a:solidFill>
                      <a:schemeClr val="lt1"/>
                    </a:solidFill>
                    <a:latin typeface="Arial"/>
                    <a:ea typeface="+mn-ea"/>
                    <a:cs typeface="+mn-cs"/>
                  </a:defRPr>
                </a:lvl7pPr>
                <a:lvl8pPr marL="3200400" algn="l" defTabSz="914400" rtl="0" eaLnBrk="1" latinLnBrk="0" hangingPunct="1">
                  <a:defRPr kern="1200">
                    <a:solidFill>
                      <a:schemeClr val="lt1"/>
                    </a:solidFill>
                    <a:latin typeface="Arial"/>
                    <a:ea typeface="+mn-ea"/>
                    <a:cs typeface="+mn-cs"/>
                  </a:defRPr>
                </a:lvl8pPr>
                <a:lvl9pPr marL="3657600" algn="l" defTabSz="914400" rtl="0" eaLnBrk="1" latinLnBrk="0" hangingPunct="1">
                  <a:defRPr kern="1200">
                    <a:solidFill>
                      <a:schemeClr val="lt1"/>
                    </a:solidFill>
                    <a:latin typeface="Arial"/>
                    <a:ea typeface="+mn-ea"/>
                    <a:cs typeface="+mn-cs"/>
                  </a:defRPr>
                </a:lvl9pPr>
              </a:lstStyle>
              <a:p>
                <a:pPr algn="ctr" defTabSz="914400" eaLnBrk="1" fontAlgn="ctr" hangingPunct="1">
                  <a:defRPr/>
                </a:pPr>
                <a:r>
                  <a:rPr lang="en-US" sz="1200" b="1" dirty="0" smtClean="0">
                    <a:solidFill>
                      <a:schemeClr val="bg1"/>
                    </a:solidFill>
                    <a:latin typeface="Huawei Sans" panose="020C0503030203020204" pitchFamily="34" charset="0"/>
                  </a:rPr>
                  <a:t>1. Creating storage space</a:t>
                </a:r>
                <a:endParaRPr lang="en-US" altLang="zh-CN" sz="12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35" name="TextBox 26"/>
            <p:cNvSpPr txBox="1">
              <a:spLocks noChangeArrowheads="1"/>
            </p:cNvSpPr>
            <p:nvPr/>
          </p:nvSpPr>
          <p:spPr bwMode="auto">
            <a:xfrm>
              <a:off x="1516552" y="4344586"/>
              <a:ext cx="1520630" cy="180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82" tIns="46191" rIns="92382" bIns="46191">
              <a:no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60375" indent="-317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22338" indent="-793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84300" indent="-127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46263" indent="-1746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285750" indent="-285750" defTabSz="911321" fontAlgn="ctr">
                <a:spcBef>
                  <a:spcPts val="0"/>
                </a:spcBef>
                <a:spcAft>
                  <a:spcPts val="0"/>
                </a:spcAft>
                <a:buSzPct val="50000"/>
                <a:buFont typeface="Wingdings" panose="05000000000000000000" pitchFamily="2" charset="2"/>
                <a:buChar char="l"/>
                <a:defRPr/>
              </a:pPr>
              <a:r>
                <a:rPr lang="en-US" sz="1400" dirty="0" smtClean="0">
                  <a:latin typeface="Huawei Sans" panose="020C0503030203020204" pitchFamily="34" charset="0"/>
                </a:rPr>
                <a:t>Create a disk domain.</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defTabSz="911321" fontAlgn="ctr">
                <a:spcBef>
                  <a:spcPts val="0"/>
                </a:spcBef>
                <a:spcAft>
                  <a:spcPts val="0"/>
                </a:spcAft>
                <a:buSzPct val="50000"/>
                <a:buFont typeface="Wingdings" panose="05000000000000000000" pitchFamily="2" charset="2"/>
                <a:buChar char="l"/>
                <a:defRPr/>
              </a:pPr>
              <a:r>
                <a:rPr lang="en-US" sz="1400" dirty="0" smtClean="0">
                  <a:latin typeface="Huawei Sans" panose="020C0503030203020204" pitchFamily="34" charset="0"/>
                </a:rPr>
                <a:t>Create a storage pool.</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defTabSz="911321" fontAlgn="ctr">
                <a:spcBef>
                  <a:spcPts val="0"/>
                </a:spcBef>
                <a:spcAft>
                  <a:spcPts val="0"/>
                </a:spcAft>
                <a:buSzPct val="50000"/>
                <a:buFont typeface="Wingdings" panose="05000000000000000000" pitchFamily="2" charset="2"/>
                <a:buChar char="l"/>
                <a:defRPr/>
              </a:pPr>
              <a:r>
                <a:rPr lang="en-US" sz="1400" dirty="0" smtClean="0">
                  <a:latin typeface="Huawei Sans" panose="020C0503030203020204" pitchFamily="34" charset="0"/>
                </a:rPr>
                <a:t>Create a LUN.</a:t>
              </a:r>
            </a:p>
            <a:p>
              <a:pPr marL="285750" indent="-285750" defTabSz="911321" fontAlgn="ctr">
                <a:spcBef>
                  <a:spcPts val="0"/>
                </a:spcBef>
                <a:spcAft>
                  <a:spcPts val="0"/>
                </a:spcAft>
                <a:buSzPct val="50000"/>
                <a:buFont typeface="Wingdings" panose="05000000000000000000" pitchFamily="2" charset="2"/>
                <a:buChar char="l"/>
                <a:defRPr/>
              </a:pPr>
              <a:r>
                <a:rPr lang="en-US" sz="1400" dirty="0" smtClean="0">
                  <a:latin typeface="Huawei Sans" panose="020C0503030203020204" pitchFamily="34" charset="0"/>
                </a:rPr>
                <a:t>Create a LUN group.</a:t>
              </a:r>
              <a:endParaRPr lang="en-US" altLang="zh-CN" sz="1400" kern="16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6" name="组合 35"/>
            <p:cNvGrpSpPr>
              <a:grpSpLocks/>
            </p:cNvGrpSpPr>
            <p:nvPr/>
          </p:nvGrpSpPr>
          <p:grpSpPr bwMode="auto">
            <a:xfrm>
              <a:off x="3461967" y="2674576"/>
              <a:ext cx="1724855" cy="2124236"/>
              <a:chOff x="661723" y="3222009"/>
              <a:chExt cx="2617417" cy="3045725"/>
            </a:xfrm>
          </p:grpSpPr>
          <p:grpSp>
            <p:nvGrpSpPr>
              <p:cNvPr id="37" name="组合 36"/>
              <p:cNvGrpSpPr>
                <a:grpSpLocks/>
              </p:cNvGrpSpPr>
              <p:nvPr/>
            </p:nvGrpSpPr>
            <p:grpSpPr bwMode="auto">
              <a:xfrm>
                <a:off x="661723" y="3222009"/>
                <a:ext cx="342865" cy="3045725"/>
                <a:chOff x="3234518" y="2545307"/>
                <a:chExt cx="342865" cy="3045725"/>
              </a:xfrm>
            </p:grpSpPr>
            <p:cxnSp>
              <p:nvCxnSpPr>
                <p:cNvPr id="39" name="直接连接符 38"/>
                <p:cNvCxnSpPr/>
                <p:nvPr/>
              </p:nvCxnSpPr>
              <p:spPr>
                <a:xfrm rot="16200000" flipH="1">
                  <a:off x="2078307" y="4080867"/>
                  <a:ext cx="2667984" cy="0"/>
                </a:xfrm>
                <a:prstGeom prst="line">
                  <a:avLst/>
                </a:prstGeom>
                <a:noFill/>
                <a:ln w="76200" cap="flat" cmpd="sng" algn="ctr">
                  <a:solidFill>
                    <a:sysClr val="windowText" lastClr="000000">
                      <a:lumMod val="50000"/>
                      <a:lumOff val="50000"/>
                    </a:sysClr>
                  </a:solidFill>
                  <a:prstDash val="solid"/>
                </a:ln>
                <a:effectLst/>
              </p:spPr>
            </p:cxnSp>
            <p:sp>
              <p:nvSpPr>
                <p:cNvPr id="40" name="菱形 39"/>
                <p:cNvSpPr/>
                <p:nvPr/>
              </p:nvSpPr>
              <p:spPr>
                <a:xfrm>
                  <a:off x="3234518" y="2545307"/>
                  <a:ext cx="339690" cy="341236"/>
                </a:xfrm>
                <a:prstGeom prst="diamond">
                  <a:avLst/>
                </a:prstGeom>
                <a:solidFill>
                  <a:sysClr val="windowText" lastClr="000000">
                    <a:lumMod val="50000"/>
                    <a:lumOff val="50000"/>
                  </a:sysClr>
                </a:solidFill>
                <a:ln w="25400" cap="flat" cmpd="sng" algn="ctr">
                  <a:noFill/>
                  <a:prstDash val="solid"/>
                </a:ln>
                <a:effectLst/>
              </p:spPr>
              <p:txBody>
                <a:bodyPr wrap="square" anchor="ctr">
                  <a:noAutofit/>
                </a:bodyPr>
                <a:lstStyle>
                  <a:defPPr>
                    <a:defRPr lang="en-US"/>
                  </a:defPPr>
                  <a:lvl1pPr algn="l" rtl="0" eaLnBrk="0" fontAlgn="base" hangingPunct="0">
                    <a:spcBef>
                      <a:spcPct val="0"/>
                    </a:spcBef>
                    <a:spcAft>
                      <a:spcPct val="0"/>
                    </a:spcAft>
                    <a:defRPr kern="1200">
                      <a:solidFill>
                        <a:schemeClr val="lt1"/>
                      </a:solidFill>
                      <a:latin typeface="Arial"/>
                      <a:ea typeface="+mn-ea"/>
                      <a:cs typeface="+mn-cs"/>
                    </a:defRPr>
                  </a:lvl1pPr>
                  <a:lvl2pPr marL="460375" indent="-3175" algn="l" rtl="0" eaLnBrk="0" fontAlgn="base" hangingPunct="0">
                    <a:spcBef>
                      <a:spcPct val="0"/>
                    </a:spcBef>
                    <a:spcAft>
                      <a:spcPct val="0"/>
                    </a:spcAft>
                    <a:defRPr kern="1200">
                      <a:solidFill>
                        <a:schemeClr val="lt1"/>
                      </a:solidFill>
                      <a:latin typeface="Arial"/>
                      <a:ea typeface="+mn-ea"/>
                      <a:cs typeface="+mn-cs"/>
                    </a:defRPr>
                  </a:lvl2pPr>
                  <a:lvl3pPr marL="922338" indent="-7938" algn="l" rtl="0" eaLnBrk="0" fontAlgn="base" hangingPunct="0">
                    <a:spcBef>
                      <a:spcPct val="0"/>
                    </a:spcBef>
                    <a:spcAft>
                      <a:spcPct val="0"/>
                    </a:spcAft>
                    <a:defRPr kern="1200">
                      <a:solidFill>
                        <a:schemeClr val="lt1"/>
                      </a:solidFill>
                      <a:latin typeface="Arial"/>
                      <a:ea typeface="+mn-ea"/>
                      <a:cs typeface="+mn-cs"/>
                    </a:defRPr>
                  </a:lvl3pPr>
                  <a:lvl4pPr marL="1384300" indent="-12700" algn="l" rtl="0" eaLnBrk="0" fontAlgn="base" hangingPunct="0">
                    <a:spcBef>
                      <a:spcPct val="0"/>
                    </a:spcBef>
                    <a:spcAft>
                      <a:spcPct val="0"/>
                    </a:spcAft>
                    <a:defRPr kern="1200">
                      <a:solidFill>
                        <a:schemeClr val="lt1"/>
                      </a:solidFill>
                      <a:latin typeface="Arial"/>
                      <a:ea typeface="+mn-ea"/>
                      <a:cs typeface="+mn-cs"/>
                    </a:defRPr>
                  </a:lvl4pPr>
                  <a:lvl5pPr marL="1846263" indent="-17463" algn="l" rtl="0" eaLnBrk="0" fontAlgn="base" hangingPunct="0">
                    <a:spcBef>
                      <a:spcPct val="0"/>
                    </a:spcBef>
                    <a:spcAft>
                      <a:spcPct val="0"/>
                    </a:spcAft>
                    <a:defRPr kern="1200">
                      <a:solidFill>
                        <a:schemeClr val="lt1"/>
                      </a:solidFill>
                      <a:latin typeface="Arial"/>
                      <a:ea typeface="+mn-ea"/>
                      <a:cs typeface="+mn-cs"/>
                    </a:defRPr>
                  </a:lvl5pPr>
                  <a:lvl6pPr marL="2286000" algn="l" defTabSz="914400" rtl="0" eaLnBrk="1" latinLnBrk="0" hangingPunct="1">
                    <a:defRPr kern="1200">
                      <a:solidFill>
                        <a:schemeClr val="lt1"/>
                      </a:solidFill>
                      <a:latin typeface="Arial"/>
                      <a:ea typeface="+mn-ea"/>
                      <a:cs typeface="+mn-cs"/>
                    </a:defRPr>
                  </a:lvl6pPr>
                  <a:lvl7pPr marL="2743200" algn="l" defTabSz="914400" rtl="0" eaLnBrk="1" latinLnBrk="0" hangingPunct="1">
                    <a:defRPr kern="1200">
                      <a:solidFill>
                        <a:schemeClr val="lt1"/>
                      </a:solidFill>
                      <a:latin typeface="Arial"/>
                      <a:ea typeface="+mn-ea"/>
                      <a:cs typeface="+mn-cs"/>
                    </a:defRPr>
                  </a:lvl7pPr>
                  <a:lvl8pPr marL="3200400" algn="l" defTabSz="914400" rtl="0" eaLnBrk="1" latinLnBrk="0" hangingPunct="1">
                    <a:defRPr kern="1200">
                      <a:solidFill>
                        <a:schemeClr val="lt1"/>
                      </a:solidFill>
                      <a:latin typeface="Arial"/>
                      <a:ea typeface="+mn-ea"/>
                      <a:cs typeface="+mn-cs"/>
                    </a:defRPr>
                  </a:lvl8pPr>
                  <a:lvl9pPr marL="3657600" algn="l" defTabSz="914400" rtl="0" eaLnBrk="1" latinLnBrk="0" hangingPunct="1">
                    <a:defRPr kern="1200">
                      <a:solidFill>
                        <a:schemeClr val="lt1"/>
                      </a:solidFill>
                      <a:latin typeface="Arial"/>
                      <a:ea typeface="+mn-ea"/>
                      <a:cs typeface="+mn-cs"/>
                    </a:defRPr>
                  </a:lvl9pPr>
                </a:lstStyle>
                <a:p>
                  <a:pPr marL="0" marR="0" lvl="0" indent="0" algn="ctr" defTabSz="914400" rtl="0" eaLnBrk="1" fontAlgn="ctr" latinLnBrk="0" hangingPunct="1">
                    <a:spcBef>
                      <a:spcPct val="0"/>
                    </a:spcBef>
                    <a:spcAft>
                      <a:spcPct val="0"/>
                    </a:spcAft>
                    <a:buClrTx/>
                    <a:buSzTx/>
                    <a:buFontTx/>
                    <a:buNone/>
                    <a:tabLst/>
                    <a:defRPr/>
                  </a:pPr>
                  <a:endParaRPr kumimoji="0" lang="en-US" altLang="zh-CN" sz="1100" b="0" i="0" u="none" strike="noStrike" kern="1200" cap="none" spc="0" normalizeH="0" noProof="0" dirty="0">
                    <a:ln>
                      <a:noFill/>
                    </a:ln>
                    <a:solidFill>
                      <a:srgbClr val="FFFFFF"/>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菱形 40"/>
                <p:cNvSpPr/>
                <p:nvPr/>
              </p:nvSpPr>
              <p:spPr>
                <a:xfrm>
                  <a:off x="3236105" y="5249796"/>
                  <a:ext cx="341278" cy="341236"/>
                </a:xfrm>
                <a:prstGeom prst="diamond">
                  <a:avLst/>
                </a:prstGeom>
                <a:solidFill>
                  <a:sysClr val="windowText" lastClr="000000">
                    <a:lumMod val="50000"/>
                    <a:lumOff val="50000"/>
                  </a:sysClr>
                </a:solidFill>
                <a:ln w="25400" cap="flat" cmpd="sng" algn="ctr">
                  <a:noFill/>
                  <a:prstDash val="solid"/>
                </a:ln>
                <a:effectLst/>
              </p:spPr>
              <p:txBody>
                <a:bodyPr wrap="square" anchor="ctr">
                  <a:noAutofit/>
                </a:bodyPr>
                <a:lstStyle>
                  <a:defPPr>
                    <a:defRPr lang="en-US"/>
                  </a:defPPr>
                  <a:lvl1pPr algn="l" rtl="0" eaLnBrk="0" fontAlgn="base" hangingPunct="0">
                    <a:spcBef>
                      <a:spcPct val="0"/>
                    </a:spcBef>
                    <a:spcAft>
                      <a:spcPct val="0"/>
                    </a:spcAft>
                    <a:defRPr kern="1200">
                      <a:solidFill>
                        <a:schemeClr val="lt1"/>
                      </a:solidFill>
                      <a:latin typeface="Arial"/>
                      <a:ea typeface="+mn-ea"/>
                      <a:cs typeface="+mn-cs"/>
                    </a:defRPr>
                  </a:lvl1pPr>
                  <a:lvl2pPr marL="460375" indent="-3175" algn="l" rtl="0" eaLnBrk="0" fontAlgn="base" hangingPunct="0">
                    <a:spcBef>
                      <a:spcPct val="0"/>
                    </a:spcBef>
                    <a:spcAft>
                      <a:spcPct val="0"/>
                    </a:spcAft>
                    <a:defRPr kern="1200">
                      <a:solidFill>
                        <a:schemeClr val="lt1"/>
                      </a:solidFill>
                      <a:latin typeface="Arial"/>
                      <a:ea typeface="+mn-ea"/>
                      <a:cs typeface="+mn-cs"/>
                    </a:defRPr>
                  </a:lvl2pPr>
                  <a:lvl3pPr marL="922338" indent="-7938" algn="l" rtl="0" eaLnBrk="0" fontAlgn="base" hangingPunct="0">
                    <a:spcBef>
                      <a:spcPct val="0"/>
                    </a:spcBef>
                    <a:spcAft>
                      <a:spcPct val="0"/>
                    </a:spcAft>
                    <a:defRPr kern="1200">
                      <a:solidFill>
                        <a:schemeClr val="lt1"/>
                      </a:solidFill>
                      <a:latin typeface="Arial"/>
                      <a:ea typeface="+mn-ea"/>
                      <a:cs typeface="+mn-cs"/>
                    </a:defRPr>
                  </a:lvl3pPr>
                  <a:lvl4pPr marL="1384300" indent="-12700" algn="l" rtl="0" eaLnBrk="0" fontAlgn="base" hangingPunct="0">
                    <a:spcBef>
                      <a:spcPct val="0"/>
                    </a:spcBef>
                    <a:spcAft>
                      <a:spcPct val="0"/>
                    </a:spcAft>
                    <a:defRPr kern="1200">
                      <a:solidFill>
                        <a:schemeClr val="lt1"/>
                      </a:solidFill>
                      <a:latin typeface="Arial"/>
                      <a:ea typeface="+mn-ea"/>
                      <a:cs typeface="+mn-cs"/>
                    </a:defRPr>
                  </a:lvl4pPr>
                  <a:lvl5pPr marL="1846263" indent="-17463" algn="l" rtl="0" eaLnBrk="0" fontAlgn="base" hangingPunct="0">
                    <a:spcBef>
                      <a:spcPct val="0"/>
                    </a:spcBef>
                    <a:spcAft>
                      <a:spcPct val="0"/>
                    </a:spcAft>
                    <a:defRPr kern="1200">
                      <a:solidFill>
                        <a:schemeClr val="lt1"/>
                      </a:solidFill>
                      <a:latin typeface="Arial"/>
                      <a:ea typeface="+mn-ea"/>
                      <a:cs typeface="+mn-cs"/>
                    </a:defRPr>
                  </a:lvl5pPr>
                  <a:lvl6pPr marL="2286000" algn="l" defTabSz="914400" rtl="0" eaLnBrk="1" latinLnBrk="0" hangingPunct="1">
                    <a:defRPr kern="1200">
                      <a:solidFill>
                        <a:schemeClr val="lt1"/>
                      </a:solidFill>
                      <a:latin typeface="Arial"/>
                      <a:ea typeface="+mn-ea"/>
                      <a:cs typeface="+mn-cs"/>
                    </a:defRPr>
                  </a:lvl6pPr>
                  <a:lvl7pPr marL="2743200" algn="l" defTabSz="914400" rtl="0" eaLnBrk="1" latinLnBrk="0" hangingPunct="1">
                    <a:defRPr kern="1200">
                      <a:solidFill>
                        <a:schemeClr val="lt1"/>
                      </a:solidFill>
                      <a:latin typeface="Arial"/>
                      <a:ea typeface="+mn-ea"/>
                      <a:cs typeface="+mn-cs"/>
                    </a:defRPr>
                  </a:lvl7pPr>
                  <a:lvl8pPr marL="3200400" algn="l" defTabSz="914400" rtl="0" eaLnBrk="1" latinLnBrk="0" hangingPunct="1">
                    <a:defRPr kern="1200">
                      <a:solidFill>
                        <a:schemeClr val="lt1"/>
                      </a:solidFill>
                      <a:latin typeface="Arial"/>
                      <a:ea typeface="+mn-ea"/>
                      <a:cs typeface="+mn-cs"/>
                    </a:defRPr>
                  </a:lvl8pPr>
                  <a:lvl9pPr marL="3657600" algn="l" defTabSz="914400" rtl="0" eaLnBrk="1" latinLnBrk="0" hangingPunct="1">
                    <a:defRPr kern="1200">
                      <a:solidFill>
                        <a:schemeClr val="lt1"/>
                      </a:solidFill>
                      <a:latin typeface="Arial"/>
                      <a:ea typeface="+mn-ea"/>
                      <a:cs typeface="+mn-cs"/>
                    </a:defRPr>
                  </a:lvl9pPr>
                </a:lstStyle>
                <a:p>
                  <a:pPr marL="0" marR="0" lvl="0" indent="0" algn="ctr" defTabSz="914400" rtl="0" eaLnBrk="1" fontAlgn="ctr" latinLnBrk="0" hangingPunct="1">
                    <a:spcBef>
                      <a:spcPct val="0"/>
                    </a:spcBef>
                    <a:spcAft>
                      <a:spcPct val="0"/>
                    </a:spcAft>
                    <a:buClrTx/>
                    <a:buSzTx/>
                    <a:buFontTx/>
                    <a:buNone/>
                    <a:tabLst/>
                    <a:defRPr/>
                  </a:pPr>
                  <a:endParaRPr kumimoji="0" lang="en-US" altLang="zh-CN" sz="1100" b="0" i="0" u="none" strike="noStrike" kern="1200" cap="none" spc="0" normalizeH="0" noProof="0" dirty="0">
                    <a:ln>
                      <a:noFill/>
                    </a:ln>
                    <a:solidFill>
                      <a:srgbClr val="FFFFFF"/>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38" name="五边形 37"/>
              <p:cNvSpPr/>
              <p:nvPr/>
            </p:nvSpPr>
            <p:spPr>
              <a:xfrm>
                <a:off x="852201" y="3602924"/>
                <a:ext cx="2426939" cy="598662"/>
              </a:xfrm>
              <a:prstGeom prst="homePlate">
                <a:avLst>
                  <a:gd name="adj" fmla="val 67778"/>
                </a:avLst>
              </a:prstGeom>
              <a:solidFill>
                <a:srgbClr val="CCFF99">
                  <a:lumMod val="50000"/>
                </a:srgbClr>
              </a:solidFill>
              <a:ln w="57150" cap="flat" cmpd="sng" algn="ctr">
                <a:solidFill>
                  <a:sysClr val="windowText" lastClr="000000">
                    <a:lumMod val="50000"/>
                    <a:lumOff val="50000"/>
                  </a:sysClr>
                </a:solidFill>
                <a:prstDash val="solid"/>
              </a:ln>
              <a:effectLst/>
            </p:spPr>
            <p:txBody>
              <a:bodyPr wrap="square" anchor="ctr">
                <a:noAutofit/>
              </a:bodyPr>
              <a:lstStyle>
                <a:defPPr>
                  <a:defRPr lang="en-US"/>
                </a:defPPr>
                <a:lvl1pPr algn="l" rtl="0" eaLnBrk="0" fontAlgn="base" hangingPunct="0">
                  <a:spcBef>
                    <a:spcPct val="0"/>
                  </a:spcBef>
                  <a:spcAft>
                    <a:spcPct val="0"/>
                  </a:spcAft>
                  <a:defRPr kern="1200">
                    <a:solidFill>
                      <a:schemeClr val="lt1"/>
                    </a:solidFill>
                    <a:latin typeface="Arial"/>
                    <a:ea typeface="+mn-ea"/>
                    <a:cs typeface="+mn-cs"/>
                  </a:defRPr>
                </a:lvl1pPr>
                <a:lvl2pPr marL="460375" indent="-3175" algn="l" rtl="0" eaLnBrk="0" fontAlgn="base" hangingPunct="0">
                  <a:spcBef>
                    <a:spcPct val="0"/>
                  </a:spcBef>
                  <a:spcAft>
                    <a:spcPct val="0"/>
                  </a:spcAft>
                  <a:defRPr kern="1200">
                    <a:solidFill>
                      <a:schemeClr val="lt1"/>
                    </a:solidFill>
                    <a:latin typeface="Arial"/>
                    <a:ea typeface="+mn-ea"/>
                    <a:cs typeface="+mn-cs"/>
                  </a:defRPr>
                </a:lvl2pPr>
                <a:lvl3pPr marL="922338" indent="-7938" algn="l" rtl="0" eaLnBrk="0" fontAlgn="base" hangingPunct="0">
                  <a:spcBef>
                    <a:spcPct val="0"/>
                  </a:spcBef>
                  <a:spcAft>
                    <a:spcPct val="0"/>
                  </a:spcAft>
                  <a:defRPr kern="1200">
                    <a:solidFill>
                      <a:schemeClr val="lt1"/>
                    </a:solidFill>
                    <a:latin typeface="Arial"/>
                    <a:ea typeface="+mn-ea"/>
                    <a:cs typeface="+mn-cs"/>
                  </a:defRPr>
                </a:lvl3pPr>
                <a:lvl4pPr marL="1384300" indent="-12700" algn="l" rtl="0" eaLnBrk="0" fontAlgn="base" hangingPunct="0">
                  <a:spcBef>
                    <a:spcPct val="0"/>
                  </a:spcBef>
                  <a:spcAft>
                    <a:spcPct val="0"/>
                  </a:spcAft>
                  <a:defRPr kern="1200">
                    <a:solidFill>
                      <a:schemeClr val="lt1"/>
                    </a:solidFill>
                    <a:latin typeface="Arial"/>
                    <a:ea typeface="+mn-ea"/>
                    <a:cs typeface="+mn-cs"/>
                  </a:defRPr>
                </a:lvl4pPr>
                <a:lvl5pPr marL="1846263" indent="-17463" algn="l" rtl="0" eaLnBrk="0" fontAlgn="base" hangingPunct="0">
                  <a:spcBef>
                    <a:spcPct val="0"/>
                  </a:spcBef>
                  <a:spcAft>
                    <a:spcPct val="0"/>
                  </a:spcAft>
                  <a:defRPr kern="1200">
                    <a:solidFill>
                      <a:schemeClr val="lt1"/>
                    </a:solidFill>
                    <a:latin typeface="Arial"/>
                    <a:ea typeface="+mn-ea"/>
                    <a:cs typeface="+mn-cs"/>
                  </a:defRPr>
                </a:lvl5pPr>
                <a:lvl6pPr marL="2286000" algn="l" defTabSz="914400" rtl="0" eaLnBrk="1" latinLnBrk="0" hangingPunct="1">
                  <a:defRPr kern="1200">
                    <a:solidFill>
                      <a:schemeClr val="lt1"/>
                    </a:solidFill>
                    <a:latin typeface="Arial"/>
                    <a:ea typeface="+mn-ea"/>
                    <a:cs typeface="+mn-cs"/>
                  </a:defRPr>
                </a:lvl6pPr>
                <a:lvl7pPr marL="2743200" algn="l" defTabSz="914400" rtl="0" eaLnBrk="1" latinLnBrk="0" hangingPunct="1">
                  <a:defRPr kern="1200">
                    <a:solidFill>
                      <a:schemeClr val="lt1"/>
                    </a:solidFill>
                    <a:latin typeface="Arial"/>
                    <a:ea typeface="+mn-ea"/>
                    <a:cs typeface="+mn-cs"/>
                  </a:defRPr>
                </a:lvl7pPr>
                <a:lvl8pPr marL="3200400" algn="l" defTabSz="914400" rtl="0" eaLnBrk="1" latinLnBrk="0" hangingPunct="1">
                  <a:defRPr kern="1200">
                    <a:solidFill>
                      <a:schemeClr val="lt1"/>
                    </a:solidFill>
                    <a:latin typeface="Arial"/>
                    <a:ea typeface="+mn-ea"/>
                    <a:cs typeface="+mn-cs"/>
                  </a:defRPr>
                </a:lvl8pPr>
                <a:lvl9pPr marL="3657600" algn="l" defTabSz="914400" rtl="0" eaLnBrk="1" latinLnBrk="0" hangingPunct="1">
                  <a:defRPr kern="1200">
                    <a:solidFill>
                      <a:schemeClr val="lt1"/>
                    </a:solidFill>
                    <a:latin typeface="Arial"/>
                    <a:ea typeface="+mn-ea"/>
                    <a:cs typeface="+mn-cs"/>
                  </a:defRPr>
                </a:lvl9pPr>
              </a:lstStyle>
              <a:p>
                <a:pPr lvl="0" algn="ctr" defTabSz="914400" eaLnBrk="1" fontAlgn="ctr" hangingPunct="1">
                  <a:defRPr/>
                </a:pPr>
                <a:r>
                  <a:rPr lang="en-US" sz="1200" b="1" dirty="0" smtClean="0">
                    <a:solidFill>
                      <a:schemeClr val="bg1"/>
                    </a:solidFill>
                    <a:latin typeface="Huawei Sans" panose="020C0503030203020204" pitchFamily="34" charset="0"/>
                  </a:rPr>
                  <a:t>2. Setting up connection</a:t>
                </a:r>
                <a:endParaRPr kumimoji="0" lang="en-US" altLang="zh-CN" sz="1200" b="1" i="0" u="none" strike="noStrike" kern="1200" cap="none" spc="0" normalizeH="0" noProof="0" dirty="0">
                  <a:ln>
                    <a:noFill/>
                  </a:ln>
                  <a:solidFill>
                    <a:schemeClr val="bg1"/>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42" name="TextBox 26"/>
            <p:cNvSpPr txBox="1">
              <a:spLocks noChangeArrowheads="1"/>
            </p:cNvSpPr>
            <p:nvPr/>
          </p:nvSpPr>
          <p:spPr bwMode="auto">
            <a:xfrm>
              <a:off x="3637300" y="3464248"/>
              <a:ext cx="1766680" cy="266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82" tIns="46191" rIns="92382" bIns="46191">
              <a:no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60375" indent="-317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22338" indent="-793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84300" indent="-127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46263" indent="-1746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285750" indent="-285750" defTabSz="383410" fontAlgn="ctr">
                <a:spcBef>
                  <a:spcPts val="0"/>
                </a:spcBef>
                <a:spcAft>
                  <a:spcPts val="0"/>
                </a:spcAft>
                <a:buFont typeface="Arial" panose="020B0604020202020204" pitchFamily="34" charset="0"/>
                <a:buChar char="•"/>
              </a:pPr>
              <a:r>
                <a:rPr lang="en-US" sz="1400" dirty="0" smtClean="0">
                  <a:latin typeface="Huawei Sans" panose="020C0503030203020204" pitchFamily="34" charset="0"/>
                </a:rPr>
                <a:t>Create a host.</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defTabSz="383410" fontAlgn="ctr">
                <a:spcBef>
                  <a:spcPts val="0"/>
                </a:spcBef>
                <a:spcAft>
                  <a:spcPts val="0"/>
                </a:spcAft>
                <a:buFont typeface="Arial" panose="020B0604020202020204" pitchFamily="34" charset="0"/>
                <a:buChar char="•"/>
              </a:pPr>
              <a:r>
                <a:rPr lang="en-US" sz="1400" dirty="0" smtClean="0">
                  <a:latin typeface="Huawei Sans" panose="020C0503030203020204" pitchFamily="34" charset="0"/>
                </a:rPr>
                <a:t>Create a host group.</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defTabSz="383410" fontAlgn="ctr">
                <a:spcBef>
                  <a:spcPts val="0"/>
                </a:spcBef>
                <a:spcAft>
                  <a:spcPts val="0"/>
                </a:spcAft>
                <a:buFont typeface="Arial" panose="020B0604020202020204" pitchFamily="34" charset="0"/>
                <a:buChar char="•"/>
              </a:pPr>
              <a:r>
                <a:rPr lang="en-US" sz="1400" dirty="0" smtClean="0">
                  <a:latin typeface="Huawei Sans" panose="020C0503030203020204" pitchFamily="34" charset="0"/>
                </a:rPr>
                <a:t>Configure initiators.</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defTabSz="383410" fontAlgn="ctr">
                <a:spcBef>
                  <a:spcPts val="0"/>
                </a:spcBef>
                <a:spcAft>
                  <a:spcPts val="0"/>
                </a:spcAft>
                <a:buFont typeface="Arial" panose="020B0604020202020204" pitchFamily="34" charset="0"/>
                <a:buChar char="•"/>
              </a:pPr>
              <a:r>
                <a:rPr lang="en-US" sz="1400" dirty="0" smtClean="0">
                  <a:latin typeface="Huawei Sans" panose="020C0503030203020204" pitchFamily="34" charset="0"/>
                </a:rPr>
                <a:t>Create a mapping view.</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defTabSz="383410" fontAlgn="ctr">
                <a:spcBef>
                  <a:spcPts val="0"/>
                </a:spcBef>
                <a:spcAft>
                  <a:spcPts val="0"/>
                </a:spcAft>
                <a:buFont typeface="Arial" panose="020B0604020202020204" pitchFamily="34" charset="0"/>
                <a:buChar char="•"/>
              </a:pPr>
              <a:r>
                <a:rPr lang="en-US" sz="1400" dirty="0" smtClean="0">
                  <a:latin typeface="Huawei Sans" panose="020C0503030203020204" pitchFamily="34" charset="0"/>
                </a:rPr>
                <a:t>Configure connectivity between a host and a storage system.</a:t>
              </a:r>
              <a:endParaRPr lang="en-US" altLang="zh-CN" sz="1400" kern="16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3" name="组合 42"/>
            <p:cNvGrpSpPr>
              <a:grpSpLocks/>
            </p:cNvGrpSpPr>
            <p:nvPr/>
          </p:nvGrpSpPr>
          <p:grpSpPr bwMode="auto">
            <a:xfrm>
              <a:off x="5689412" y="2103382"/>
              <a:ext cx="2132072" cy="2124236"/>
              <a:chOff x="661723" y="3222009"/>
              <a:chExt cx="3235357" cy="3045725"/>
            </a:xfrm>
            <a:solidFill>
              <a:srgbClr val="99CCCC">
                <a:lumMod val="75000"/>
              </a:srgbClr>
            </a:solidFill>
          </p:grpSpPr>
          <p:grpSp>
            <p:nvGrpSpPr>
              <p:cNvPr id="44" name="组合 43"/>
              <p:cNvGrpSpPr>
                <a:grpSpLocks/>
              </p:cNvGrpSpPr>
              <p:nvPr/>
            </p:nvGrpSpPr>
            <p:grpSpPr bwMode="auto">
              <a:xfrm>
                <a:off x="661723" y="3222009"/>
                <a:ext cx="342865" cy="3045725"/>
                <a:chOff x="3234518" y="2545307"/>
                <a:chExt cx="342865" cy="3045725"/>
              </a:xfrm>
              <a:grpFill/>
            </p:grpSpPr>
            <p:cxnSp>
              <p:nvCxnSpPr>
                <p:cNvPr id="46" name="直接连接符 45"/>
                <p:cNvCxnSpPr/>
                <p:nvPr/>
              </p:nvCxnSpPr>
              <p:spPr>
                <a:xfrm rot="16200000" flipH="1">
                  <a:off x="2078307" y="4080867"/>
                  <a:ext cx="2667984" cy="0"/>
                </a:xfrm>
                <a:prstGeom prst="line">
                  <a:avLst/>
                </a:prstGeom>
                <a:grpFill/>
                <a:ln w="76200" cap="flat" cmpd="sng" algn="ctr">
                  <a:solidFill>
                    <a:sysClr val="windowText" lastClr="000000">
                      <a:lumMod val="50000"/>
                      <a:lumOff val="50000"/>
                    </a:sysClr>
                  </a:solidFill>
                  <a:prstDash val="solid"/>
                </a:ln>
                <a:effectLst/>
              </p:spPr>
            </p:cxnSp>
            <p:sp>
              <p:nvSpPr>
                <p:cNvPr id="47" name="菱形 46"/>
                <p:cNvSpPr/>
                <p:nvPr/>
              </p:nvSpPr>
              <p:spPr>
                <a:xfrm>
                  <a:off x="3234518" y="2545307"/>
                  <a:ext cx="339690" cy="341236"/>
                </a:xfrm>
                <a:prstGeom prst="diamond">
                  <a:avLst/>
                </a:prstGeom>
                <a:grpFill/>
                <a:ln w="25400" cap="flat" cmpd="sng" algn="ctr">
                  <a:noFill/>
                  <a:prstDash val="solid"/>
                </a:ln>
                <a:effectLst/>
              </p:spPr>
              <p:txBody>
                <a:bodyPr wrap="square" anchor="ctr">
                  <a:noAutofit/>
                </a:bodyP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marL="0" marR="0" lvl="0" indent="0" algn="ctr" defTabSz="914400" rtl="0" eaLnBrk="1" fontAlgn="ctr" latinLnBrk="0" hangingPunct="1">
                    <a:spcBef>
                      <a:spcPct val="0"/>
                    </a:spcBef>
                    <a:spcAft>
                      <a:spcPct val="0"/>
                    </a:spcAft>
                    <a:buClrTx/>
                    <a:buSzTx/>
                    <a:buFontTx/>
                    <a:buNone/>
                    <a:tabLst/>
                    <a:defRPr/>
                  </a:pPr>
                  <a:endParaRPr kumimoji="0" lang="en-US" altLang="zh-CN" sz="1100" b="0" i="0" u="none" strike="noStrike" kern="1200" cap="none" spc="0" normalizeH="0" noProof="0" dirty="0">
                    <a:ln>
                      <a:noFill/>
                    </a:ln>
                    <a:solidFill>
                      <a:srgbClr val="FFFFFF"/>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菱形 47"/>
                <p:cNvSpPr/>
                <p:nvPr/>
              </p:nvSpPr>
              <p:spPr>
                <a:xfrm>
                  <a:off x="3236105" y="5249796"/>
                  <a:ext cx="341278" cy="341236"/>
                </a:xfrm>
                <a:prstGeom prst="diamond">
                  <a:avLst/>
                </a:prstGeom>
                <a:grpFill/>
                <a:ln w="25400" cap="flat" cmpd="sng" algn="ctr">
                  <a:noFill/>
                  <a:prstDash val="solid"/>
                </a:ln>
                <a:effectLst/>
              </p:spPr>
              <p:txBody>
                <a:bodyPr wrap="square" anchor="ctr">
                  <a:noAutofit/>
                </a:bodyP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marL="0" marR="0" lvl="0" indent="0" algn="ctr" defTabSz="914400" rtl="0" eaLnBrk="1" fontAlgn="ctr" latinLnBrk="0" hangingPunct="1">
                    <a:spcBef>
                      <a:spcPct val="0"/>
                    </a:spcBef>
                    <a:spcAft>
                      <a:spcPct val="0"/>
                    </a:spcAft>
                    <a:buClrTx/>
                    <a:buSzTx/>
                    <a:buFontTx/>
                    <a:buNone/>
                    <a:tabLst/>
                    <a:defRPr/>
                  </a:pPr>
                  <a:endParaRPr kumimoji="0" lang="en-US" altLang="zh-CN" sz="1100" b="0" i="0" u="none" strike="noStrike" kern="1200" cap="none" spc="0" normalizeH="0" noProof="0" dirty="0">
                    <a:ln>
                      <a:noFill/>
                    </a:ln>
                    <a:solidFill>
                      <a:srgbClr val="FFFFFF"/>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45" name="五边形 44"/>
              <p:cNvSpPr/>
              <p:nvPr/>
            </p:nvSpPr>
            <p:spPr>
              <a:xfrm>
                <a:off x="852200" y="3602924"/>
                <a:ext cx="3044880" cy="598662"/>
              </a:xfrm>
              <a:prstGeom prst="homePlate">
                <a:avLst>
                  <a:gd name="adj" fmla="val 67778"/>
                </a:avLst>
              </a:prstGeom>
              <a:grpFill/>
              <a:ln w="57150" cap="flat" cmpd="sng" algn="ctr">
                <a:solidFill>
                  <a:sysClr val="windowText" lastClr="000000">
                    <a:lumMod val="50000"/>
                    <a:lumOff val="50000"/>
                  </a:sysClr>
                </a:solidFill>
                <a:prstDash val="solid"/>
              </a:ln>
              <a:effectLst/>
            </p:spPr>
            <p:txBody>
              <a:bodyPr wrap="square" anchor="ctr">
                <a:noAutofit/>
              </a:bodyP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lvl="0" algn="ctr" defTabSz="914400" fontAlgn="ctr">
                  <a:defRPr/>
                </a:pPr>
                <a:r>
                  <a:rPr lang="en-US" sz="1200" b="1" dirty="0" smtClean="0">
                    <a:solidFill>
                      <a:schemeClr val="bg1"/>
                    </a:solidFill>
                    <a:latin typeface="Huawei Sans" panose="020C0503030203020204" pitchFamily="34" charset="0"/>
                  </a:rPr>
                  <a:t>3. Using the storage space on an application server</a:t>
                </a:r>
                <a:endParaRPr kumimoji="0" lang="en-US" altLang="zh-CN" sz="1200" b="1" i="0" u="none" strike="noStrike" kern="1200" cap="none" spc="0" normalizeH="0" noProof="0" dirty="0">
                  <a:ln>
                    <a:noFill/>
                  </a:ln>
                  <a:solidFill>
                    <a:schemeClr val="bg1"/>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49" name="TextBox 26"/>
            <p:cNvSpPr txBox="1">
              <a:spLocks noChangeArrowheads="1"/>
            </p:cNvSpPr>
            <p:nvPr/>
          </p:nvSpPr>
          <p:spPr bwMode="auto">
            <a:xfrm>
              <a:off x="5893637" y="2844272"/>
              <a:ext cx="1863436" cy="65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82" tIns="46191" rIns="92382" bIns="46191">
              <a:noAutofit/>
            </a:bodyP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marL="285750" indent="-285750" defTabSz="911321" fontAlgn="ctr">
                <a:spcBef>
                  <a:spcPts val="0"/>
                </a:spcBef>
                <a:spcAft>
                  <a:spcPts val="0"/>
                </a:spcAft>
                <a:buSzPct val="50000"/>
                <a:buFont typeface="Wingdings" panose="05000000000000000000" pitchFamily="2" charset="2"/>
                <a:buChar char="l"/>
                <a:defRPr/>
              </a:pPr>
              <a:r>
                <a:rPr lang="en-US" sz="1400" dirty="0" smtClean="0">
                  <a:solidFill>
                    <a:srgbClr val="000000"/>
                  </a:solidFill>
                  <a:latin typeface="Huawei Sans" panose="020C0503030203020204" pitchFamily="34" charset="0"/>
                </a:rPr>
                <a:t>Use the storage space on an application server.</a:t>
              </a:r>
              <a:endParaRPr lang="en-US" sz="1400" dirty="0">
                <a:solidFill>
                  <a:srgbClr val="000000"/>
                </a:solidFill>
                <a:latin typeface="Huawei Sans" panose="020C0503030203020204" pitchFamily="34" charset="0"/>
              </a:endParaRPr>
            </a:p>
          </p:txBody>
        </p:sp>
      </p:grpSp>
    </p:spTree>
    <p:extLst>
      <p:ext uri="{BB962C8B-B14F-4D97-AF65-F5344CB8AC3E}">
        <p14:creationId xmlns:p14="http://schemas.microsoft.com/office/powerpoint/2010/main" val="1919443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r>
              <a:rPr lang="en-US" b="1" dirty="0" smtClean="0"/>
              <a:t>Storage Management Overview</a:t>
            </a:r>
            <a:endParaRPr lang="en-US" altLang="zh-CN" b="1" dirty="0" smtClean="0">
              <a:sym typeface="Huawei Sans" panose="020C0503030203020204" pitchFamily="34" charset="0"/>
            </a:endParaRPr>
          </a:p>
          <a:p>
            <a:r>
              <a:rPr lang="en-US" dirty="0" smtClean="0">
                <a:solidFill>
                  <a:schemeClr val="bg1">
                    <a:lumMod val="50000"/>
                  </a:schemeClr>
                </a:solidFill>
              </a:rPr>
              <a:t>Storage Management Tools</a:t>
            </a:r>
            <a:endParaRPr lang="en-US" altLang="zh-CN" dirty="0" smtClean="0">
              <a:solidFill>
                <a:schemeClr val="bg1">
                  <a:lumMod val="50000"/>
                </a:schemeClr>
              </a:solidFill>
              <a:sym typeface="Huawei Sans" panose="020C0503030203020204" pitchFamily="34" charset="0"/>
            </a:endParaRPr>
          </a:p>
          <a:p>
            <a:r>
              <a:rPr lang="en-US" dirty="0" smtClean="0">
                <a:solidFill>
                  <a:schemeClr val="bg1">
                    <a:lumMod val="50000"/>
                  </a:schemeClr>
                </a:solidFill>
              </a:rPr>
              <a:t>Basic Management Operations</a:t>
            </a:r>
            <a:endParaRPr lang="en-US" altLang="zh-CN" dirty="0">
              <a:solidFill>
                <a:schemeClr val="bg1">
                  <a:lumMod val="50000"/>
                </a:schemeClr>
              </a:solidFill>
              <a:sym typeface="Huawei Sans" panose="020C0503030203020204" pitchFamily="34" charset="0"/>
            </a:endParaRPr>
          </a:p>
        </p:txBody>
      </p:sp>
    </p:spTree>
    <p:extLst>
      <p:ext uri="{BB962C8B-B14F-4D97-AF65-F5344CB8AC3E}">
        <p14:creationId xmlns:p14="http://schemas.microsoft.com/office/powerpoint/2010/main" val="15722575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wrap="square">
            <a:noAutofit/>
          </a:bodyPr>
          <a:lstStyle/>
          <a:p>
            <a:pPr marL="361950" indent="-361950" algn="l"/>
            <a:r>
              <a:rPr lang="en-US" sz="1800" dirty="0" smtClean="0">
                <a:latin typeface="Huawei Sans" panose="020C0503030203020204" pitchFamily="34" charset="0"/>
              </a:rPr>
              <a:t>(Single-answer question) The management IP address of a storage device is 192.168.5.12. Engineer A needs to enter (   ) in the address box of the browser to log in to the storage device.</a:t>
            </a:r>
            <a:endParaRPr lang="en-US" altLang="zh-CN" sz="1800" dirty="0" smtClean="0">
              <a:latin typeface="Huawei Sans" panose="020C0503030203020204" pitchFamily="34" charset="0"/>
              <a:sym typeface="Huawei Sans" panose="020C0503030203020204" pitchFamily="34" charset="0"/>
            </a:endParaRPr>
          </a:p>
          <a:p>
            <a:pPr marL="809625" lvl="1" indent="-342900" algn="l">
              <a:buFont typeface="+mj-lt"/>
              <a:buAutoNum type="alphaUcPeriod"/>
            </a:pPr>
            <a:r>
              <a:rPr lang="en-US" sz="1600" dirty="0" smtClean="0">
                <a:latin typeface="Huawei Sans" panose="020C0503030203020204" pitchFamily="34" charset="0"/>
              </a:rPr>
              <a:t>192.168.5.12 </a:t>
            </a:r>
            <a:endParaRPr lang="en-US" altLang="zh-CN" sz="1600" dirty="0" smtClean="0">
              <a:latin typeface="Huawei Sans" panose="020C0503030203020204" pitchFamily="34" charset="0"/>
              <a:sym typeface="Huawei Sans" panose="020C0503030203020204" pitchFamily="34" charset="0"/>
            </a:endParaRPr>
          </a:p>
          <a:p>
            <a:pPr marL="809625" lvl="1" indent="-342900" algn="l">
              <a:buFont typeface="+mj-lt"/>
              <a:buAutoNum type="alphaUcPeriod"/>
            </a:pPr>
            <a:r>
              <a:rPr lang="en-US" sz="1600" dirty="0" smtClean="0">
                <a:latin typeface="Huawei Sans" panose="020C0503030203020204" pitchFamily="34" charset="0"/>
                <a:hlinkClick r:id="rId3"/>
              </a:rPr>
              <a:t>http://192.168.5.12</a:t>
            </a:r>
            <a:endParaRPr lang="en-US" altLang="zh-CN" sz="1600" dirty="0" smtClean="0">
              <a:latin typeface="Huawei Sans" panose="020C0503030203020204" pitchFamily="34" charset="0"/>
              <a:sym typeface="Huawei Sans" panose="020C0503030203020204" pitchFamily="34" charset="0"/>
            </a:endParaRPr>
          </a:p>
          <a:p>
            <a:pPr marL="809625" lvl="1" indent="-342900" algn="l">
              <a:buFont typeface="+mj-lt"/>
              <a:buAutoNum type="alphaUcPeriod"/>
            </a:pPr>
            <a:r>
              <a:rPr lang="en-US" sz="1600" dirty="0" smtClean="0">
                <a:latin typeface="Huawei Sans" panose="020C0503030203020204" pitchFamily="34" charset="0"/>
                <a:hlinkClick r:id="rId4"/>
              </a:rPr>
              <a:t>https://192.168.5.12</a:t>
            </a:r>
            <a:endParaRPr lang="en-US" altLang="zh-CN" sz="1600" dirty="0" smtClean="0">
              <a:latin typeface="Huawei Sans" panose="020C0503030203020204" pitchFamily="34" charset="0"/>
              <a:sym typeface="Huawei Sans" panose="020C0503030203020204" pitchFamily="34" charset="0"/>
            </a:endParaRPr>
          </a:p>
          <a:p>
            <a:pPr marL="809625" lvl="1" indent="-342900" algn="l">
              <a:buFont typeface="+mj-lt"/>
              <a:buAutoNum type="alphaUcPeriod"/>
            </a:pPr>
            <a:r>
              <a:rPr lang="en-US" sz="1600" dirty="0" smtClean="0">
                <a:latin typeface="Huawei Sans" panose="020C0503030203020204" pitchFamily="34" charset="0"/>
                <a:hlinkClick r:id="rId5"/>
              </a:rPr>
              <a:t>https://192.168.5.12:8088</a:t>
            </a:r>
            <a:endParaRPr lang="en-US" altLang="zh-CN" sz="1600" dirty="0" smtClean="0">
              <a:latin typeface="Huawei Sans" panose="020C0503030203020204" pitchFamily="34" charset="0"/>
              <a:sym typeface="Huawei Sans" panose="020C0503030203020204" pitchFamily="34" charset="0"/>
            </a:endParaRPr>
          </a:p>
          <a:p>
            <a:pPr marL="361950" lvl="1" indent="-361950" algn="l">
              <a:buFont typeface="+mj-lt"/>
              <a:buAutoNum type="arabicPeriod" startAt="2"/>
            </a:pPr>
            <a:r>
              <a:rPr lang="en-US" sz="1600" dirty="0"/>
              <a:t>(True or False</a:t>
            </a:r>
            <a:r>
              <a:rPr lang="en-US" sz="1600" dirty="0" smtClean="0"/>
              <a:t>) </a:t>
            </a:r>
            <a:r>
              <a:rPr lang="en-US" sz="1600" dirty="0" err="1" smtClean="0">
                <a:latin typeface="Huawei Sans" panose="020C0503030203020204" pitchFamily="34" charset="0"/>
              </a:rPr>
              <a:t>DeviceManager</a:t>
            </a:r>
            <a:r>
              <a:rPr lang="en-US" sz="1600" dirty="0" smtClean="0">
                <a:latin typeface="Huawei Sans" panose="020C0503030203020204" pitchFamily="34" charset="0"/>
              </a:rPr>
              <a:t> can monitor the performance of controllers, front-end ports, and back-end ports.</a:t>
            </a:r>
            <a:endParaRPr lang="en-US" sz="1600" dirty="0">
              <a:latin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7108348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49679" y="2102252"/>
            <a:ext cx="8931289" cy="3348296"/>
            <a:chOff x="841361" y="2369664"/>
            <a:chExt cx="10675122" cy="2459511"/>
          </a:xfrm>
        </p:grpSpPr>
        <p:sp>
          <p:nvSpPr>
            <p:cNvPr id="4" name="任意多边形 3"/>
            <p:cNvSpPr/>
            <p:nvPr/>
          </p:nvSpPr>
          <p:spPr>
            <a:xfrm>
              <a:off x="4850956" y="3710334"/>
              <a:ext cx="370307" cy="705615"/>
            </a:xfrm>
            <a:custGeom>
              <a:avLst/>
              <a:gdLst>
                <a:gd name="connsiteX0" fmla="*/ 0 w 370307"/>
                <a:gd name="connsiteY0" fmla="*/ 0 h 705615"/>
                <a:gd name="connsiteX1" fmla="*/ 185153 w 370307"/>
                <a:gd name="connsiteY1" fmla="*/ 0 h 705615"/>
                <a:gd name="connsiteX2" fmla="*/ 185153 w 370307"/>
                <a:gd name="connsiteY2" fmla="*/ 705615 h 705615"/>
                <a:gd name="connsiteX3" fmla="*/ 370307 w 370307"/>
                <a:gd name="connsiteY3" fmla="*/ 705615 h 705615"/>
              </a:gdLst>
              <a:ahLst/>
              <a:cxnLst>
                <a:cxn ang="0">
                  <a:pos x="connsiteX0" y="connsiteY0"/>
                </a:cxn>
                <a:cxn ang="0">
                  <a:pos x="connsiteX1" y="connsiteY1"/>
                </a:cxn>
                <a:cxn ang="0">
                  <a:pos x="connsiteX2" y="connsiteY2"/>
                </a:cxn>
                <a:cxn ang="0">
                  <a:pos x="connsiteX3" y="connsiteY3"/>
                </a:cxn>
              </a:cxnLst>
              <a:rect l="l" t="t" r="r" b="b"/>
              <a:pathLst>
                <a:path w="370307" h="705615">
                  <a:moveTo>
                    <a:pt x="0" y="0"/>
                  </a:moveTo>
                  <a:lnTo>
                    <a:pt x="185153" y="0"/>
                  </a:lnTo>
                  <a:lnTo>
                    <a:pt x="185153" y="705615"/>
                  </a:lnTo>
                  <a:lnTo>
                    <a:pt x="370307" y="705615"/>
                  </a:lnTo>
                </a:path>
              </a:pathLst>
            </a:custGeom>
            <a:noFill/>
            <a:ln w="19050">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6000" tIns="332886" rIns="36000" bIns="332885" numCol="1" spcCol="1270" anchor="ctr" anchorCtr="0">
              <a:noAutofit/>
            </a:bodyPr>
            <a:lstStyle/>
            <a:p>
              <a:pPr lvl="0" algn="ctr" defTabSz="222250">
                <a:spcBef>
                  <a:spcPct val="0"/>
                </a:spcBef>
                <a:spcAft>
                  <a:spcPct val="35000"/>
                </a:spcAft>
              </a:pPr>
              <a:endParaRPr lang="zh-CN" altLang="en-US" sz="1200" kern="1200" baseline="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 name="任意多边形 4"/>
            <p:cNvSpPr/>
            <p:nvPr/>
          </p:nvSpPr>
          <p:spPr>
            <a:xfrm>
              <a:off x="4850956" y="3664614"/>
              <a:ext cx="370307" cy="91440"/>
            </a:xfrm>
            <a:custGeom>
              <a:avLst/>
              <a:gdLst>
                <a:gd name="connsiteX0" fmla="*/ 0 w 370307"/>
                <a:gd name="connsiteY0" fmla="*/ 45720 h 91440"/>
                <a:gd name="connsiteX1" fmla="*/ 370307 w 370307"/>
                <a:gd name="connsiteY1" fmla="*/ 45720 h 91440"/>
              </a:gdLst>
              <a:ahLst/>
              <a:cxnLst>
                <a:cxn ang="0">
                  <a:pos x="connsiteX0" y="connsiteY0"/>
                </a:cxn>
                <a:cxn ang="0">
                  <a:pos x="connsiteX1" y="connsiteY1"/>
                </a:cxn>
              </a:cxnLst>
              <a:rect l="l" t="t" r="r" b="b"/>
              <a:pathLst>
                <a:path w="370307" h="91440">
                  <a:moveTo>
                    <a:pt x="0" y="45720"/>
                  </a:moveTo>
                  <a:lnTo>
                    <a:pt x="370307" y="45720"/>
                  </a:lnTo>
                </a:path>
              </a:pathLst>
            </a:custGeom>
            <a:noFill/>
            <a:ln w="19050">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6000" tIns="36462" rIns="36000" bIns="36463" numCol="1" spcCol="1270" anchor="ctr" anchorCtr="0">
              <a:noAutofit/>
            </a:bodyPr>
            <a:lstStyle/>
            <a:p>
              <a:pPr lvl="0" algn="ctr" defTabSz="222250">
                <a:spcBef>
                  <a:spcPct val="0"/>
                </a:spcBef>
                <a:spcAft>
                  <a:spcPct val="35000"/>
                </a:spcAft>
              </a:pPr>
              <a:endParaRPr lang="zh-CN" altLang="en-US" sz="1200" kern="1200" baseline="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6" name="任意多边形 5"/>
            <p:cNvSpPr/>
            <p:nvPr/>
          </p:nvSpPr>
          <p:spPr>
            <a:xfrm>
              <a:off x="9294641" y="3357526"/>
              <a:ext cx="370307" cy="352807"/>
            </a:xfrm>
            <a:custGeom>
              <a:avLst/>
              <a:gdLst>
                <a:gd name="connsiteX0" fmla="*/ 0 w 370307"/>
                <a:gd name="connsiteY0" fmla="*/ 0 h 352807"/>
                <a:gd name="connsiteX1" fmla="*/ 185153 w 370307"/>
                <a:gd name="connsiteY1" fmla="*/ 0 h 352807"/>
                <a:gd name="connsiteX2" fmla="*/ 185153 w 370307"/>
                <a:gd name="connsiteY2" fmla="*/ 352807 h 352807"/>
                <a:gd name="connsiteX3" fmla="*/ 370307 w 370307"/>
                <a:gd name="connsiteY3" fmla="*/ 352807 h 352807"/>
              </a:gdLst>
              <a:ahLst/>
              <a:cxnLst>
                <a:cxn ang="0">
                  <a:pos x="connsiteX0" y="connsiteY0"/>
                </a:cxn>
                <a:cxn ang="0">
                  <a:pos x="connsiteX1" y="connsiteY1"/>
                </a:cxn>
                <a:cxn ang="0">
                  <a:pos x="connsiteX2" y="connsiteY2"/>
                </a:cxn>
                <a:cxn ang="0">
                  <a:pos x="connsiteX3" y="connsiteY3"/>
                </a:cxn>
              </a:cxnLst>
              <a:rect l="l" t="t" r="r" b="b"/>
              <a:pathLst>
                <a:path w="370307" h="352807">
                  <a:moveTo>
                    <a:pt x="0" y="0"/>
                  </a:moveTo>
                  <a:lnTo>
                    <a:pt x="185153" y="0"/>
                  </a:lnTo>
                  <a:lnTo>
                    <a:pt x="185153" y="352807"/>
                  </a:lnTo>
                  <a:lnTo>
                    <a:pt x="370307" y="352807"/>
                  </a:lnTo>
                </a:path>
              </a:pathLst>
            </a:custGeom>
            <a:noFill/>
            <a:ln w="19050">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6000" tIns="163617" rIns="36000" bIns="163617" numCol="1" spcCol="1270" anchor="ctr" anchorCtr="0">
              <a:noAutofit/>
            </a:bodyPr>
            <a:lstStyle/>
            <a:p>
              <a:pPr lvl="0" algn="ctr" defTabSz="222250">
                <a:spcBef>
                  <a:spcPct val="0"/>
                </a:spcBef>
                <a:spcAft>
                  <a:spcPct val="35000"/>
                </a:spcAft>
              </a:pPr>
              <a:endParaRPr lang="zh-CN" altLang="en-US" sz="1200" kern="1200" baseline="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7" name="任意多边形 6"/>
            <p:cNvSpPr/>
            <p:nvPr/>
          </p:nvSpPr>
          <p:spPr>
            <a:xfrm>
              <a:off x="9294641" y="3004718"/>
              <a:ext cx="370307" cy="352807"/>
            </a:xfrm>
            <a:custGeom>
              <a:avLst/>
              <a:gdLst>
                <a:gd name="connsiteX0" fmla="*/ 0 w 370307"/>
                <a:gd name="connsiteY0" fmla="*/ 352807 h 352807"/>
                <a:gd name="connsiteX1" fmla="*/ 185153 w 370307"/>
                <a:gd name="connsiteY1" fmla="*/ 352807 h 352807"/>
                <a:gd name="connsiteX2" fmla="*/ 185153 w 370307"/>
                <a:gd name="connsiteY2" fmla="*/ 0 h 352807"/>
                <a:gd name="connsiteX3" fmla="*/ 370307 w 370307"/>
                <a:gd name="connsiteY3" fmla="*/ 0 h 352807"/>
              </a:gdLst>
              <a:ahLst/>
              <a:cxnLst>
                <a:cxn ang="0">
                  <a:pos x="connsiteX0" y="connsiteY0"/>
                </a:cxn>
                <a:cxn ang="0">
                  <a:pos x="connsiteX1" y="connsiteY1"/>
                </a:cxn>
                <a:cxn ang="0">
                  <a:pos x="connsiteX2" y="connsiteY2"/>
                </a:cxn>
                <a:cxn ang="0">
                  <a:pos x="connsiteX3" y="connsiteY3"/>
                </a:cxn>
              </a:cxnLst>
              <a:rect l="l" t="t" r="r" b="b"/>
              <a:pathLst>
                <a:path w="370307" h="352807">
                  <a:moveTo>
                    <a:pt x="0" y="352807"/>
                  </a:moveTo>
                  <a:lnTo>
                    <a:pt x="185153" y="352807"/>
                  </a:lnTo>
                  <a:lnTo>
                    <a:pt x="185153" y="0"/>
                  </a:lnTo>
                  <a:lnTo>
                    <a:pt x="370307" y="0"/>
                  </a:lnTo>
                </a:path>
              </a:pathLst>
            </a:custGeom>
            <a:noFill/>
            <a:ln w="19050">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6000" tIns="163618" rIns="36000" bIns="163616" numCol="1" spcCol="1270" anchor="ctr" anchorCtr="0">
              <a:noAutofit/>
            </a:bodyPr>
            <a:lstStyle/>
            <a:p>
              <a:pPr lvl="0" algn="ctr" defTabSz="222250">
                <a:spcBef>
                  <a:spcPct val="0"/>
                </a:spcBef>
                <a:spcAft>
                  <a:spcPct val="35000"/>
                </a:spcAft>
              </a:pPr>
              <a:endParaRPr lang="zh-CN" altLang="en-US" sz="1200" kern="1200" baseline="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8" name="任意多边形 7"/>
            <p:cNvSpPr/>
            <p:nvPr/>
          </p:nvSpPr>
          <p:spPr>
            <a:xfrm>
              <a:off x="7072799" y="3004718"/>
              <a:ext cx="370307" cy="352807"/>
            </a:xfrm>
            <a:custGeom>
              <a:avLst/>
              <a:gdLst>
                <a:gd name="connsiteX0" fmla="*/ 0 w 370307"/>
                <a:gd name="connsiteY0" fmla="*/ 0 h 352807"/>
                <a:gd name="connsiteX1" fmla="*/ 185153 w 370307"/>
                <a:gd name="connsiteY1" fmla="*/ 0 h 352807"/>
                <a:gd name="connsiteX2" fmla="*/ 185153 w 370307"/>
                <a:gd name="connsiteY2" fmla="*/ 352807 h 352807"/>
                <a:gd name="connsiteX3" fmla="*/ 370307 w 370307"/>
                <a:gd name="connsiteY3" fmla="*/ 352807 h 352807"/>
              </a:gdLst>
              <a:ahLst/>
              <a:cxnLst>
                <a:cxn ang="0">
                  <a:pos x="connsiteX0" y="connsiteY0"/>
                </a:cxn>
                <a:cxn ang="0">
                  <a:pos x="connsiteX1" y="connsiteY1"/>
                </a:cxn>
                <a:cxn ang="0">
                  <a:pos x="connsiteX2" y="connsiteY2"/>
                </a:cxn>
                <a:cxn ang="0">
                  <a:pos x="connsiteX3" y="connsiteY3"/>
                </a:cxn>
              </a:cxnLst>
              <a:rect l="l" t="t" r="r" b="b"/>
              <a:pathLst>
                <a:path w="370307" h="352807">
                  <a:moveTo>
                    <a:pt x="0" y="0"/>
                  </a:moveTo>
                  <a:lnTo>
                    <a:pt x="185153" y="0"/>
                  </a:lnTo>
                  <a:lnTo>
                    <a:pt x="185153" y="352807"/>
                  </a:lnTo>
                  <a:lnTo>
                    <a:pt x="370307" y="352807"/>
                  </a:lnTo>
                </a:path>
              </a:pathLst>
            </a:custGeom>
            <a:noFill/>
            <a:ln w="19050">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6000" tIns="163618" rIns="36000" bIns="163616" numCol="1" spcCol="1270" anchor="ctr" anchorCtr="0">
              <a:noAutofit/>
            </a:bodyPr>
            <a:lstStyle/>
            <a:p>
              <a:pPr lvl="0" algn="ctr" defTabSz="222250">
                <a:spcBef>
                  <a:spcPct val="0"/>
                </a:spcBef>
                <a:spcAft>
                  <a:spcPct val="35000"/>
                </a:spcAft>
              </a:pPr>
              <a:endParaRPr lang="zh-CN" altLang="en-US" sz="1200" kern="1200" baseline="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9" name="任意多边形 8"/>
            <p:cNvSpPr/>
            <p:nvPr/>
          </p:nvSpPr>
          <p:spPr>
            <a:xfrm>
              <a:off x="7072799" y="2651911"/>
              <a:ext cx="370307" cy="352807"/>
            </a:xfrm>
            <a:custGeom>
              <a:avLst/>
              <a:gdLst>
                <a:gd name="connsiteX0" fmla="*/ 0 w 370307"/>
                <a:gd name="connsiteY0" fmla="*/ 352807 h 352807"/>
                <a:gd name="connsiteX1" fmla="*/ 185153 w 370307"/>
                <a:gd name="connsiteY1" fmla="*/ 352807 h 352807"/>
                <a:gd name="connsiteX2" fmla="*/ 185153 w 370307"/>
                <a:gd name="connsiteY2" fmla="*/ 0 h 352807"/>
                <a:gd name="connsiteX3" fmla="*/ 370307 w 370307"/>
                <a:gd name="connsiteY3" fmla="*/ 0 h 352807"/>
              </a:gdLst>
              <a:ahLst/>
              <a:cxnLst>
                <a:cxn ang="0">
                  <a:pos x="connsiteX0" y="connsiteY0"/>
                </a:cxn>
                <a:cxn ang="0">
                  <a:pos x="connsiteX1" y="connsiteY1"/>
                </a:cxn>
                <a:cxn ang="0">
                  <a:pos x="connsiteX2" y="connsiteY2"/>
                </a:cxn>
                <a:cxn ang="0">
                  <a:pos x="connsiteX3" y="connsiteY3"/>
                </a:cxn>
              </a:cxnLst>
              <a:rect l="l" t="t" r="r" b="b"/>
              <a:pathLst>
                <a:path w="370307" h="352807">
                  <a:moveTo>
                    <a:pt x="0" y="352807"/>
                  </a:moveTo>
                  <a:lnTo>
                    <a:pt x="185153" y="352807"/>
                  </a:lnTo>
                  <a:lnTo>
                    <a:pt x="185153" y="0"/>
                  </a:lnTo>
                  <a:lnTo>
                    <a:pt x="370307" y="0"/>
                  </a:lnTo>
                </a:path>
              </a:pathLst>
            </a:custGeom>
            <a:noFill/>
            <a:ln w="19050">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6000" tIns="163617" rIns="36000" bIns="163617" numCol="1" spcCol="1270" anchor="ctr" anchorCtr="0">
              <a:noAutofit/>
            </a:bodyPr>
            <a:lstStyle/>
            <a:p>
              <a:pPr lvl="0" algn="ctr" defTabSz="222250">
                <a:spcBef>
                  <a:spcPct val="0"/>
                </a:spcBef>
                <a:spcAft>
                  <a:spcPct val="35000"/>
                </a:spcAft>
              </a:pPr>
              <a:endParaRPr lang="zh-CN" altLang="en-US" sz="1200" kern="1200" baseline="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0" name="任意多边形 9"/>
            <p:cNvSpPr/>
            <p:nvPr/>
          </p:nvSpPr>
          <p:spPr>
            <a:xfrm>
              <a:off x="4850956" y="3004718"/>
              <a:ext cx="370307" cy="705615"/>
            </a:xfrm>
            <a:custGeom>
              <a:avLst/>
              <a:gdLst>
                <a:gd name="connsiteX0" fmla="*/ 0 w 370307"/>
                <a:gd name="connsiteY0" fmla="*/ 705615 h 705615"/>
                <a:gd name="connsiteX1" fmla="*/ 185153 w 370307"/>
                <a:gd name="connsiteY1" fmla="*/ 705615 h 705615"/>
                <a:gd name="connsiteX2" fmla="*/ 185153 w 370307"/>
                <a:gd name="connsiteY2" fmla="*/ 0 h 705615"/>
                <a:gd name="connsiteX3" fmla="*/ 370307 w 370307"/>
                <a:gd name="connsiteY3" fmla="*/ 0 h 705615"/>
              </a:gdLst>
              <a:ahLst/>
              <a:cxnLst>
                <a:cxn ang="0">
                  <a:pos x="connsiteX0" y="connsiteY0"/>
                </a:cxn>
                <a:cxn ang="0">
                  <a:pos x="connsiteX1" y="connsiteY1"/>
                </a:cxn>
                <a:cxn ang="0">
                  <a:pos x="connsiteX2" y="connsiteY2"/>
                </a:cxn>
                <a:cxn ang="0">
                  <a:pos x="connsiteX3" y="connsiteY3"/>
                </a:cxn>
              </a:cxnLst>
              <a:rect l="l" t="t" r="r" b="b"/>
              <a:pathLst>
                <a:path w="370307" h="705615">
                  <a:moveTo>
                    <a:pt x="0" y="705615"/>
                  </a:moveTo>
                  <a:lnTo>
                    <a:pt x="185153" y="705615"/>
                  </a:lnTo>
                  <a:lnTo>
                    <a:pt x="185153" y="0"/>
                  </a:lnTo>
                  <a:lnTo>
                    <a:pt x="370307" y="0"/>
                  </a:lnTo>
                </a:path>
              </a:pathLst>
            </a:custGeom>
            <a:noFill/>
            <a:ln w="19050">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6000" tIns="332886" rIns="36000" bIns="332885" numCol="1" spcCol="1270" anchor="ctr" anchorCtr="0">
              <a:noAutofit/>
            </a:bodyPr>
            <a:lstStyle/>
            <a:p>
              <a:pPr lvl="0" algn="ctr" defTabSz="222250">
                <a:spcBef>
                  <a:spcPct val="0"/>
                </a:spcBef>
                <a:spcAft>
                  <a:spcPct val="35000"/>
                </a:spcAft>
              </a:pPr>
              <a:endParaRPr lang="zh-CN" altLang="en-US" sz="1200" kern="1200" baseline="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 name="任意多边形 10"/>
            <p:cNvSpPr/>
            <p:nvPr/>
          </p:nvSpPr>
          <p:spPr>
            <a:xfrm rot="16200000">
              <a:off x="2560333" y="1705536"/>
              <a:ext cx="571652" cy="4009595"/>
            </a:xfrm>
            <a:custGeom>
              <a:avLst/>
              <a:gdLst>
                <a:gd name="connsiteX0" fmla="*/ 0 w 571652"/>
                <a:gd name="connsiteY0" fmla="*/ 0 h 4009595"/>
                <a:gd name="connsiteX1" fmla="*/ 571652 w 571652"/>
                <a:gd name="connsiteY1" fmla="*/ 0 h 4009595"/>
                <a:gd name="connsiteX2" fmla="*/ 571652 w 571652"/>
                <a:gd name="connsiteY2" fmla="*/ 4009595 h 4009595"/>
                <a:gd name="connsiteX3" fmla="*/ 0 w 571652"/>
                <a:gd name="connsiteY3" fmla="*/ 4009595 h 4009595"/>
                <a:gd name="connsiteX4" fmla="*/ 0 w 571652"/>
                <a:gd name="connsiteY4" fmla="*/ 0 h 4009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652" h="4009595">
                  <a:moveTo>
                    <a:pt x="0" y="0"/>
                  </a:moveTo>
                  <a:lnTo>
                    <a:pt x="571652" y="0"/>
                  </a:lnTo>
                  <a:lnTo>
                    <a:pt x="571652" y="4009595"/>
                  </a:lnTo>
                  <a:lnTo>
                    <a:pt x="0" y="4009595"/>
                  </a:lnTo>
                  <a:lnTo>
                    <a:pt x="0" y="0"/>
                  </a:lnTo>
                  <a:close/>
                </a:path>
              </a:pathLst>
            </a:custGeom>
            <a:no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 wrap="square" lIns="36000" tIns="11429" rIns="36000" bIns="11430" numCol="1" spcCol="1270" anchor="ctr" anchorCtr="0">
              <a:noAutofit/>
            </a:bodyPr>
            <a:lstStyle/>
            <a:p>
              <a:pPr lvl="0" algn="ctr" defTabSz="800100">
                <a:spcBef>
                  <a:spcPct val="0"/>
                </a:spcBef>
                <a:spcAft>
                  <a:spcPct val="35000"/>
                </a:spcAft>
              </a:pPr>
              <a:r>
                <a:rPr sz="1200" kern="1200" dirty="0">
                  <a:solidFill>
                    <a:schemeClr val="tx1"/>
                  </a:solidFill>
                  <a:latin typeface="Huawei Sans" panose="020C0503030203020204" pitchFamily="34" charset="0"/>
                  <a:cs typeface="Huawei Sans" panose="020C0503030203020204" pitchFamily="34" charset="0"/>
                </a:rPr>
                <a:t>Storage System Operation Management</a:t>
              </a:r>
              <a:endParaRPr lang="zh-CN" altLang="en-US" sz="1200"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任意多边形 11"/>
            <p:cNvSpPr/>
            <p:nvPr/>
          </p:nvSpPr>
          <p:spPr>
            <a:xfrm>
              <a:off x="5221263" y="2722472"/>
              <a:ext cx="1851535" cy="564492"/>
            </a:xfrm>
            <a:custGeom>
              <a:avLst/>
              <a:gdLst>
                <a:gd name="connsiteX0" fmla="*/ 0 w 1851535"/>
                <a:gd name="connsiteY0" fmla="*/ 0 h 564492"/>
                <a:gd name="connsiteX1" fmla="*/ 1851535 w 1851535"/>
                <a:gd name="connsiteY1" fmla="*/ 0 h 564492"/>
                <a:gd name="connsiteX2" fmla="*/ 1851535 w 1851535"/>
                <a:gd name="connsiteY2" fmla="*/ 564492 h 564492"/>
                <a:gd name="connsiteX3" fmla="*/ 0 w 1851535"/>
                <a:gd name="connsiteY3" fmla="*/ 564492 h 564492"/>
                <a:gd name="connsiteX4" fmla="*/ 0 w 1851535"/>
                <a:gd name="connsiteY4" fmla="*/ 0 h 56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535" h="564492">
                  <a:moveTo>
                    <a:pt x="0" y="0"/>
                  </a:moveTo>
                  <a:lnTo>
                    <a:pt x="1851535" y="0"/>
                  </a:lnTo>
                  <a:lnTo>
                    <a:pt x="1851535" y="564492"/>
                  </a:lnTo>
                  <a:lnTo>
                    <a:pt x="0" y="564492"/>
                  </a:lnTo>
                  <a:lnTo>
                    <a:pt x="0" y="0"/>
                  </a:lnTo>
                  <a:close/>
                </a:path>
              </a:pathLst>
            </a:custGeom>
            <a:no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8890" rIns="36000" bIns="8890" numCol="1" spcCol="1270" anchor="ctr" anchorCtr="0">
              <a:noAutofit/>
            </a:bodyPr>
            <a:lstStyle/>
            <a:p>
              <a:pPr lvl="0" algn="ctr" defTabSz="622300">
                <a:spcBef>
                  <a:spcPct val="0"/>
                </a:spcBef>
                <a:spcAft>
                  <a:spcPct val="35000"/>
                </a:spcAft>
              </a:pPr>
              <a:r>
                <a:rPr sz="1200" kern="1200" dirty="0">
                  <a:solidFill>
                    <a:schemeClr val="tx1"/>
                  </a:solidFill>
                  <a:latin typeface="Huawei Sans" panose="020C0503030203020204" pitchFamily="34" charset="0"/>
                  <a:cs typeface="Huawei Sans" panose="020C0503030203020204" pitchFamily="34" charset="0"/>
                </a:rPr>
                <a:t>Storage Management Overview</a:t>
              </a:r>
              <a:endParaRPr lang="zh-CN" altLang="en-US" sz="1200"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任意多边形 12"/>
            <p:cNvSpPr/>
            <p:nvPr/>
          </p:nvSpPr>
          <p:spPr>
            <a:xfrm>
              <a:off x="7443106" y="2369664"/>
              <a:ext cx="1851535" cy="564492"/>
            </a:xfrm>
            <a:custGeom>
              <a:avLst/>
              <a:gdLst>
                <a:gd name="connsiteX0" fmla="*/ 0 w 1851535"/>
                <a:gd name="connsiteY0" fmla="*/ 0 h 564492"/>
                <a:gd name="connsiteX1" fmla="*/ 1851535 w 1851535"/>
                <a:gd name="connsiteY1" fmla="*/ 0 h 564492"/>
                <a:gd name="connsiteX2" fmla="*/ 1851535 w 1851535"/>
                <a:gd name="connsiteY2" fmla="*/ 564492 h 564492"/>
                <a:gd name="connsiteX3" fmla="*/ 0 w 1851535"/>
                <a:gd name="connsiteY3" fmla="*/ 564492 h 564492"/>
                <a:gd name="connsiteX4" fmla="*/ 0 w 1851535"/>
                <a:gd name="connsiteY4" fmla="*/ 0 h 56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535" h="564492">
                  <a:moveTo>
                    <a:pt x="0" y="0"/>
                  </a:moveTo>
                  <a:lnTo>
                    <a:pt x="1851535" y="0"/>
                  </a:lnTo>
                  <a:lnTo>
                    <a:pt x="1851535" y="564492"/>
                  </a:lnTo>
                  <a:lnTo>
                    <a:pt x="0" y="564492"/>
                  </a:lnTo>
                  <a:lnTo>
                    <a:pt x="0" y="0"/>
                  </a:lnTo>
                  <a:close/>
                </a:path>
              </a:pathLst>
            </a:custGeom>
            <a:no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8890" rIns="36000" bIns="8890" numCol="1" spcCol="1270" anchor="ctr" anchorCtr="0">
              <a:noAutofit/>
            </a:bodyPr>
            <a:lstStyle/>
            <a:p>
              <a:pPr lvl="0" algn="ctr" defTabSz="622300">
                <a:spcBef>
                  <a:spcPct val="0"/>
                </a:spcBef>
                <a:spcAft>
                  <a:spcPct val="35000"/>
                </a:spcAft>
              </a:pPr>
              <a:r>
                <a:rPr sz="1200" kern="1200">
                  <a:solidFill>
                    <a:schemeClr val="tx1"/>
                  </a:solidFill>
                  <a:latin typeface="Huawei Sans" panose="020C0503030203020204" pitchFamily="34" charset="0"/>
                  <a:cs typeface="Huawei Sans" panose="020C0503030203020204" pitchFamily="34" charset="0"/>
                </a:rPr>
                <a:t>Storage Management Overview</a:t>
              </a:r>
              <a:endParaRPr lang="zh-CN" altLang="en-US" sz="1200"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任意多边形 13"/>
            <p:cNvSpPr/>
            <p:nvPr/>
          </p:nvSpPr>
          <p:spPr>
            <a:xfrm>
              <a:off x="7443106" y="3075280"/>
              <a:ext cx="1851535" cy="564492"/>
            </a:xfrm>
            <a:custGeom>
              <a:avLst/>
              <a:gdLst>
                <a:gd name="connsiteX0" fmla="*/ 0 w 1851535"/>
                <a:gd name="connsiteY0" fmla="*/ 0 h 564492"/>
                <a:gd name="connsiteX1" fmla="*/ 1851535 w 1851535"/>
                <a:gd name="connsiteY1" fmla="*/ 0 h 564492"/>
                <a:gd name="connsiteX2" fmla="*/ 1851535 w 1851535"/>
                <a:gd name="connsiteY2" fmla="*/ 564492 h 564492"/>
                <a:gd name="connsiteX3" fmla="*/ 0 w 1851535"/>
                <a:gd name="connsiteY3" fmla="*/ 564492 h 564492"/>
                <a:gd name="connsiteX4" fmla="*/ 0 w 1851535"/>
                <a:gd name="connsiteY4" fmla="*/ 0 h 56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535" h="564492">
                  <a:moveTo>
                    <a:pt x="0" y="0"/>
                  </a:moveTo>
                  <a:lnTo>
                    <a:pt x="1851535" y="0"/>
                  </a:lnTo>
                  <a:lnTo>
                    <a:pt x="1851535" y="564492"/>
                  </a:lnTo>
                  <a:lnTo>
                    <a:pt x="0" y="564492"/>
                  </a:lnTo>
                  <a:lnTo>
                    <a:pt x="0" y="0"/>
                  </a:lnTo>
                  <a:close/>
                </a:path>
              </a:pathLst>
            </a:custGeom>
            <a:no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8890" rIns="36000" bIns="8890" numCol="1" spcCol="1270" anchor="ctr" anchorCtr="0">
              <a:noAutofit/>
            </a:bodyPr>
            <a:lstStyle/>
            <a:p>
              <a:pPr lvl="0" algn="ctr" defTabSz="622300">
                <a:spcBef>
                  <a:spcPct val="0"/>
                </a:spcBef>
                <a:spcAft>
                  <a:spcPct val="35000"/>
                </a:spcAft>
              </a:pPr>
              <a:r>
                <a:rPr sz="1200" kern="1200">
                  <a:solidFill>
                    <a:schemeClr val="tx1"/>
                  </a:solidFill>
                  <a:latin typeface="Huawei Sans" panose="020C0503030203020204" pitchFamily="34" charset="0"/>
                  <a:cs typeface="Huawei Sans" panose="020C0503030203020204" pitchFamily="34" charset="0"/>
                </a:rPr>
                <a:t>Storage Management Login Mode</a:t>
              </a:r>
              <a:endParaRPr lang="zh-CN" altLang="en-US" sz="1200"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任意多边形 14"/>
            <p:cNvSpPr/>
            <p:nvPr/>
          </p:nvSpPr>
          <p:spPr>
            <a:xfrm>
              <a:off x="9664948" y="2722472"/>
              <a:ext cx="1851535" cy="564492"/>
            </a:xfrm>
            <a:custGeom>
              <a:avLst/>
              <a:gdLst>
                <a:gd name="connsiteX0" fmla="*/ 0 w 1851535"/>
                <a:gd name="connsiteY0" fmla="*/ 0 h 564492"/>
                <a:gd name="connsiteX1" fmla="*/ 1851535 w 1851535"/>
                <a:gd name="connsiteY1" fmla="*/ 0 h 564492"/>
                <a:gd name="connsiteX2" fmla="*/ 1851535 w 1851535"/>
                <a:gd name="connsiteY2" fmla="*/ 564492 h 564492"/>
                <a:gd name="connsiteX3" fmla="*/ 0 w 1851535"/>
                <a:gd name="connsiteY3" fmla="*/ 564492 h 564492"/>
                <a:gd name="connsiteX4" fmla="*/ 0 w 1851535"/>
                <a:gd name="connsiteY4" fmla="*/ 0 h 56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535" h="564492">
                  <a:moveTo>
                    <a:pt x="0" y="0"/>
                  </a:moveTo>
                  <a:lnTo>
                    <a:pt x="1851535" y="0"/>
                  </a:lnTo>
                  <a:lnTo>
                    <a:pt x="1851535" y="564492"/>
                  </a:lnTo>
                  <a:lnTo>
                    <a:pt x="0" y="564492"/>
                  </a:lnTo>
                  <a:lnTo>
                    <a:pt x="0" y="0"/>
                  </a:lnTo>
                  <a:close/>
                </a:path>
              </a:pathLst>
            </a:custGeom>
            <a:no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8890" rIns="36000" bIns="8890" numCol="1" spcCol="1270" anchor="ctr" anchorCtr="0">
              <a:noAutofit/>
            </a:bodyPr>
            <a:lstStyle/>
            <a:p>
              <a:pPr lvl="0" algn="ctr" defTabSz="622300">
                <a:spcBef>
                  <a:spcPct val="0"/>
                </a:spcBef>
                <a:spcAft>
                  <a:spcPct val="35000"/>
                </a:spcAft>
              </a:pPr>
              <a:r>
                <a:rPr sz="1200" kern="1200">
                  <a:solidFill>
                    <a:schemeClr val="tx1"/>
                  </a:solidFill>
                  <a:latin typeface="Huawei Sans" panose="020C0503030203020204" pitchFamily="34" charset="0"/>
                  <a:cs typeface="Huawei Sans" panose="020C0503030203020204" pitchFamily="34" charset="0"/>
                </a:rPr>
                <a:t>DeviceManager</a:t>
              </a:r>
              <a:endParaRPr lang="zh-CN" altLang="en-US" sz="1200"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任意多边形 15"/>
            <p:cNvSpPr/>
            <p:nvPr/>
          </p:nvSpPr>
          <p:spPr>
            <a:xfrm>
              <a:off x="9664948" y="3428088"/>
              <a:ext cx="1851535" cy="564492"/>
            </a:xfrm>
            <a:custGeom>
              <a:avLst/>
              <a:gdLst>
                <a:gd name="connsiteX0" fmla="*/ 0 w 1851535"/>
                <a:gd name="connsiteY0" fmla="*/ 0 h 564492"/>
                <a:gd name="connsiteX1" fmla="*/ 1851535 w 1851535"/>
                <a:gd name="connsiteY1" fmla="*/ 0 h 564492"/>
                <a:gd name="connsiteX2" fmla="*/ 1851535 w 1851535"/>
                <a:gd name="connsiteY2" fmla="*/ 564492 h 564492"/>
                <a:gd name="connsiteX3" fmla="*/ 0 w 1851535"/>
                <a:gd name="connsiteY3" fmla="*/ 564492 h 564492"/>
                <a:gd name="connsiteX4" fmla="*/ 0 w 1851535"/>
                <a:gd name="connsiteY4" fmla="*/ 0 h 56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535" h="564492">
                  <a:moveTo>
                    <a:pt x="0" y="0"/>
                  </a:moveTo>
                  <a:lnTo>
                    <a:pt x="1851535" y="0"/>
                  </a:lnTo>
                  <a:lnTo>
                    <a:pt x="1851535" y="564492"/>
                  </a:lnTo>
                  <a:lnTo>
                    <a:pt x="0" y="564492"/>
                  </a:lnTo>
                  <a:lnTo>
                    <a:pt x="0" y="0"/>
                  </a:lnTo>
                  <a:close/>
                </a:path>
              </a:pathLst>
            </a:custGeom>
            <a:no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8890" rIns="36000" bIns="8890" numCol="1" spcCol="1270" anchor="ctr" anchorCtr="0">
              <a:noAutofit/>
            </a:bodyPr>
            <a:lstStyle/>
            <a:p>
              <a:pPr lvl="0" algn="ctr" defTabSz="622300">
                <a:spcBef>
                  <a:spcPct val="0"/>
                </a:spcBef>
                <a:spcAft>
                  <a:spcPct val="35000"/>
                </a:spcAft>
              </a:pPr>
              <a:r>
                <a:rPr sz="1200" kern="1200">
                  <a:solidFill>
                    <a:schemeClr val="tx1"/>
                  </a:solidFill>
                  <a:latin typeface="Huawei Sans" panose="020C0503030203020204" pitchFamily="34" charset="0"/>
                  <a:cs typeface="Huawei Sans" panose="020C0503030203020204" pitchFamily="34" charset="0"/>
                </a:rPr>
                <a:t>CLI</a:t>
              </a:r>
              <a:endParaRPr lang="zh-CN" altLang="en-US" sz="1200"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 name="任意多边形 16"/>
            <p:cNvSpPr/>
            <p:nvPr/>
          </p:nvSpPr>
          <p:spPr>
            <a:xfrm>
              <a:off x="5221263" y="3428088"/>
              <a:ext cx="1851535" cy="564492"/>
            </a:xfrm>
            <a:custGeom>
              <a:avLst/>
              <a:gdLst>
                <a:gd name="connsiteX0" fmla="*/ 0 w 1851535"/>
                <a:gd name="connsiteY0" fmla="*/ 0 h 564492"/>
                <a:gd name="connsiteX1" fmla="*/ 1851535 w 1851535"/>
                <a:gd name="connsiteY1" fmla="*/ 0 h 564492"/>
                <a:gd name="connsiteX2" fmla="*/ 1851535 w 1851535"/>
                <a:gd name="connsiteY2" fmla="*/ 564492 h 564492"/>
                <a:gd name="connsiteX3" fmla="*/ 0 w 1851535"/>
                <a:gd name="connsiteY3" fmla="*/ 564492 h 564492"/>
                <a:gd name="connsiteX4" fmla="*/ 0 w 1851535"/>
                <a:gd name="connsiteY4" fmla="*/ 0 h 56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535" h="564492">
                  <a:moveTo>
                    <a:pt x="0" y="0"/>
                  </a:moveTo>
                  <a:lnTo>
                    <a:pt x="1851535" y="0"/>
                  </a:lnTo>
                  <a:lnTo>
                    <a:pt x="1851535" y="564492"/>
                  </a:lnTo>
                  <a:lnTo>
                    <a:pt x="0" y="564492"/>
                  </a:lnTo>
                  <a:lnTo>
                    <a:pt x="0" y="0"/>
                  </a:lnTo>
                  <a:close/>
                </a:path>
              </a:pathLst>
            </a:custGeom>
            <a:no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8890" rIns="36000" bIns="8890" numCol="1" spcCol="1270" anchor="ctr" anchorCtr="0">
              <a:noAutofit/>
            </a:bodyPr>
            <a:lstStyle/>
            <a:p>
              <a:pPr lvl="0" algn="ctr" defTabSz="622300">
                <a:spcBef>
                  <a:spcPct val="0"/>
                </a:spcBef>
                <a:spcAft>
                  <a:spcPct val="35000"/>
                </a:spcAft>
              </a:pPr>
              <a:r>
                <a:rPr sz="1200" kern="1200" dirty="0">
                  <a:solidFill>
                    <a:schemeClr val="tx1"/>
                  </a:solidFill>
                  <a:latin typeface="Huawei Sans" panose="020C0503030203020204" pitchFamily="34" charset="0"/>
                  <a:cs typeface="Huawei Sans" panose="020C0503030203020204" pitchFamily="34" charset="0"/>
                </a:rPr>
                <a:t>Introduction to Storage Management Tools</a:t>
              </a:r>
              <a:endParaRPr lang="zh-CN" altLang="en-US" sz="1200"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任意多边形 17"/>
            <p:cNvSpPr/>
            <p:nvPr/>
          </p:nvSpPr>
          <p:spPr>
            <a:xfrm>
              <a:off x="5221263" y="4133703"/>
              <a:ext cx="1851535" cy="695472"/>
            </a:xfrm>
            <a:custGeom>
              <a:avLst/>
              <a:gdLst>
                <a:gd name="connsiteX0" fmla="*/ 0 w 1851535"/>
                <a:gd name="connsiteY0" fmla="*/ 0 h 564492"/>
                <a:gd name="connsiteX1" fmla="*/ 1851535 w 1851535"/>
                <a:gd name="connsiteY1" fmla="*/ 0 h 564492"/>
                <a:gd name="connsiteX2" fmla="*/ 1851535 w 1851535"/>
                <a:gd name="connsiteY2" fmla="*/ 564492 h 564492"/>
                <a:gd name="connsiteX3" fmla="*/ 0 w 1851535"/>
                <a:gd name="connsiteY3" fmla="*/ 564492 h 564492"/>
                <a:gd name="connsiteX4" fmla="*/ 0 w 1851535"/>
                <a:gd name="connsiteY4" fmla="*/ 0 h 56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535" h="564492">
                  <a:moveTo>
                    <a:pt x="0" y="0"/>
                  </a:moveTo>
                  <a:lnTo>
                    <a:pt x="1851535" y="0"/>
                  </a:lnTo>
                  <a:lnTo>
                    <a:pt x="1851535" y="564492"/>
                  </a:lnTo>
                  <a:lnTo>
                    <a:pt x="0" y="564492"/>
                  </a:lnTo>
                  <a:lnTo>
                    <a:pt x="0" y="0"/>
                  </a:lnTo>
                  <a:close/>
                </a:path>
              </a:pathLst>
            </a:custGeom>
            <a:no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8890" rIns="36000" bIns="8890" numCol="1" spcCol="1270" anchor="ctr" anchorCtr="0">
              <a:noAutofit/>
            </a:bodyPr>
            <a:lstStyle/>
            <a:p>
              <a:pPr lvl="0" algn="ctr" defTabSz="622300">
                <a:spcBef>
                  <a:spcPct val="0"/>
                </a:spcBef>
                <a:spcAft>
                  <a:spcPct val="35000"/>
                </a:spcAft>
              </a:pPr>
              <a:r>
                <a:rPr sz="1200" kern="1200" dirty="0">
                  <a:solidFill>
                    <a:schemeClr val="tx1"/>
                  </a:solidFill>
                  <a:latin typeface="Huawei Sans" panose="020C0503030203020204" pitchFamily="34" charset="0"/>
                  <a:cs typeface="Huawei Sans" panose="020C0503030203020204" pitchFamily="34" charset="0"/>
                </a:rPr>
                <a:t>Basic Management Operations of the Storage System</a:t>
              </a:r>
              <a:endParaRPr lang="zh-CN" altLang="en-US" sz="1200"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Tree>
    <p:extLst>
      <p:ext uri="{BB962C8B-B14F-4D97-AF65-F5344CB8AC3E}">
        <p14:creationId xmlns:p14="http://schemas.microsoft.com/office/powerpoint/2010/main" val="40535129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xmlns="" id="{2C3E1400-CBB3-4C18-9B3A-F07CE69B01B7}"/>
              </a:ext>
            </a:extLst>
          </p:cNvPr>
          <p:cNvGrpSpPr/>
          <p:nvPr/>
        </p:nvGrpSpPr>
        <p:grpSpPr>
          <a:xfrm>
            <a:off x="3507383" y="1948181"/>
            <a:ext cx="5177235" cy="2520000"/>
            <a:chOff x="3427015" y="1948181"/>
            <a:chExt cx="5177235" cy="2520000"/>
          </a:xfrm>
        </p:grpSpPr>
        <p:pic>
          <p:nvPicPr>
            <p:cNvPr id="16" name="图片 15">
              <a:extLst>
                <a:ext uri="{FF2B5EF4-FFF2-40B4-BE49-F238E27FC236}">
                  <a16:creationId xmlns:a16="http://schemas.microsoft.com/office/drawing/2014/main" xmlns="" id="{5AA13BF6-30FC-4CE7-92A8-F7EDBB270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7015" y="1948181"/>
              <a:ext cx="2520000" cy="2520000"/>
            </a:xfrm>
            <a:prstGeom prst="rect">
              <a:avLst/>
            </a:prstGeom>
          </p:spPr>
        </p:pic>
        <p:pic>
          <p:nvPicPr>
            <p:cNvPr id="17" name="图片 16">
              <a:extLst>
                <a:ext uri="{FF2B5EF4-FFF2-40B4-BE49-F238E27FC236}">
                  <a16:creationId xmlns:a16="http://schemas.microsoft.com/office/drawing/2014/main" xmlns="" id="{E1BB73AF-7917-463E-9DE8-FD69630FB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250" y="1948181"/>
              <a:ext cx="2520000" cy="2520000"/>
            </a:xfrm>
            <a:prstGeom prst="rect">
              <a:avLst/>
            </a:prstGeom>
          </p:spPr>
        </p:pic>
        <p:sp>
          <p:nvSpPr>
            <p:cNvPr id="18" name="矩形 17">
              <a:extLst>
                <a:ext uri="{FF2B5EF4-FFF2-40B4-BE49-F238E27FC236}">
                  <a16:creationId xmlns:a16="http://schemas.microsoft.com/office/drawing/2014/main" xmlns="" id="{9BABD157-ECCC-4194-ADE5-234A95F2A814}"/>
                </a:ext>
              </a:extLst>
            </p:cNvPr>
            <p:cNvSpPr/>
            <p:nvPr/>
          </p:nvSpPr>
          <p:spPr>
            <a:xfrm>
              <a:off x="6727330" y="4090181"/>
              <a:ext cx="1343749" cy="276999"/>
            </a:xfrm>
            <a:prstGeom prst="rect">
              <a:avLst/>
            </a:prstGeom>
            <a:noFill/>
            <a:ln>
              <a:noFill/>
            </a:ln>
          </p:spPr>
          <p:txBody>
            <a:bodyPr wrap="square">
              <a:noAutofit/>
            </a:bodyPr>
            <a:lstStyle/>
            <a:p>
              <a:pPr algn="ctr" fontAlgn="ctr"/>
              <a:r>
                <a:rPr lang="en-US" sz="1200" b="1" dirty="0" smtClean="0">
                  <a:solidFill>
                    <a:srgbClr val="000000"/>
                  </a:solidFill>
                  <a:latin typeface="Huawei Sans" panose="020C0503030203020204" pitchFamily="34" charset="0"/>
                  <a:ea typeface="微软雅黑" panose="020B0503020204020204" pitchFamily="34" charset="-122"/>
                  <a:cs typeface="Huawei Sans" panose="020C0503030203020204" pitchFamily="34" charset="0"/>
                </a:rPr>
                <a:t>Huawei Enterprise Service App</a:t>
              </a:r>
              <a:endParaRPr lang="en-US" sz="1200" b="1" dirty="0">
                <a:solidFill>
                  <a:srgbClr val="000000"/>
                </a:solidFill>
                <a:latin typeface="Huawei Sans" panose="020C0503030203020204" pitchFamily="34" charset="0"/>
                <a:ea typeface="微软雅黑" panose="020B0503020204020204" pitchFamily="34" charset="-122"/>
                <a:cs typeface="Huawei Sans" panose="020C0503030203020204" pitchFamily="34" charset="0"/>
              </a:endParaRPr>
            </a:p>
          </p:txBody>
        </p:sp>
        <p:sp>
          <p:nvSpPr>
            <p:cNvPr id="19" name="矩形 18">
              <a:extLst>
                <a:ext uri="{FF2B5EF4-FFF2-40B4-BE49-F238E27FC236}">
                  <a16:creationId xmlns:a16="http://schemas.microsoft.com/office/drawing/2014/main" xmlns="" id="{67A1AE1E-23DA-48D1-87C9-D26402CBE0DC}"/>
                </a:ext>
              </a:extLst>
            </p:cNvPr>
            <p:cNvSpPr/>
            <p:nvPr/>
          </p:nvSpPr>
          <p:spPr>
            <a:xfrm>
              <a:off x="3968431" y="4090181"/>
              <a:ext cx="1450161" cy="276999"/>
            </a:xfrm>
            <a:prstGeom prst="rect">
              <a:avLst/>
            </a:prstGeom>
            <a:noFill/>
            <a:ln>
              <a:noFill/>
            </a:ln>
          </p:spPr>
          <p:txBody>
            <a:bodyPr wrap="square">
              <a:noAutofit/>
            </a:bodyPr>
            <a:lstStyle/>
            <a:p>
              <a:pPr algn="ctr" fontAlgn="ctr"/>
              <a:r>
                <a:rPr lang="en-US" sz="1200" b="1" dirty="0" smtClean="0">
                  <a:solidFill>
                    <a:srgbClr val="000000"/>
                  </a:solidFill>
                  <a:latin typeface="Huawei Sans" panose="020C0503030203020204" pitchFamily="34" charset="0"/>
                  <a:ea typeface="微软雅黑" panose="020B0503020204020204" pitchFamily="34" charset="-122"/>
                  <a:cs typeface="Huawei Sans" panose="020C0503030203020204" pitchFamily="34" charset="0"/>
                </a:rPr>
                <a:t>Enterprise Technical Support App</a:t>
              </a:r>
              <a:endParaRPr lang="en-US" sz="1200" b="1" dirty="0">
                <a:solidFill>
                  <a:srgbClr val="000000"/>
                </a:solidFill>
                <a:latin typeface="Huawei Sans" panose="020C0503030203020204" pitchFamily="34" charset="0"/>
                <a:ea typeface="微软雅黑" panose="020B0503020204020204" pitchFamily="34" charset="-122"/>
                <a:cs typeface="Huawei Sans" panose="020C0503030203020204" pitchFamily="34" charset="0"/>
              </a:endParaRPr>
            </a:p>
          </p:txBody>
        </p:sp>
        <p:pic>
          <p:nvPicPr>
            <p:cNvPr id="22" name="图片 21" descr="屏幕剪辑">
              <a:extLst>
                <a:ext uri="{FF2B5EF4-FFF2-40B4-BE49-F238E27FC236}">
                  <a16:creationId xmlns:a16="http://schemas.microsoft.com/office/drawing/2014/main" xmlns="" id="{94EF2E64-506C-4AE2-B3EF-9ED9B3DC0D23}"/>
                </a:ext>
              </a:extLst>
            </p:cNvPr>
            <p:cNvPicPr/>
            <p:nvPr/>
          </p:nvPicPr>
          <p:blipFill>
            <a:blip r:embed="rId5">
              <a:extLst>
                <a:ext uri="{28A0092B-C50C-407E-A947-70E740481C1C}">
                  <a14:useLocalDpi xmlns:a14="http://schemas.microsoft.com/office/drawing/2010/main" val="0"/>
                </a:ext>
              </a:extLst>
            </a:blip>
            <a:stretch>
              <a:fillRect/>
            </a:stretch>
          </p:blipFill>
          <p:spPr>
            <a:xfrm>
              <a:off x="6480333" y="2326181"/>
              <a:ext cx="1764000" cy="1764000"/>
            </a:xfrm>
            <a:prstGeom prst="rect">
              <a:avLst/>
            </a:prstGeom>
          </p:spPr>
        </p:pic>
        <p:pic>
          <p:nvPicPr>
            <p:cNvPr id="23" name="图片 22" descr="屏幕剪辑">
              <a:extLst>
                <a:ext uri="{FF2B5EF4-FFF2-40B4-BE49-F238E27FC236}">
                  <a16:creationId xmlns:a16="http://schemas.microsoft.com/office/drawing/2014/main" xmlns="" id="{A89346DD-A6D1-4AE8-8F9F-E314DE086161}"/>
                </a:ext>
              </a:extLst>
            </p:cNvPr>
            <p:cNvPicPr/>
            <p:nvPr/>
          </p:nvPicPr>
          <p:blipFill>
            <a:blip r:embed="rId6">
              <a:extLst>
                <a:ext uri="{28A0092B-C50C-407E-A947-70E740481C1C}">
                  <a14:useLocalDpi xmlns:a14="http://schemas.microsoft.com/office/drawing/2010/main" val="0"/>
                </a:ext>
              </a:extLst>
            </a:blip>
            <a:stretch>
              <a:fillRect/>
            </a:stretch>
          </p:blipFill>
          <p:spPr>
            <a:xfrm>
              <a:off x="3805015" y="2326181"/>
              <a:ext cx="1764000" cy="1764000"/>
            </a:xfrm>
            <a:prstGeom prst="rect">
              <a:avLst/>
            </a:prstGeom>
          </p:spPr>
        </p:pic>
      </p:grpSp>
    </p:spTree>
    <p:extLst>
      <p:ext uri="{BB962C8B-B14F-4D97-AF65-F5344CB8AC3E}">
        <p14:creationId xmlns:p14="http://schemas.microsoft.com/office/powerpoint/2010/main" val="29559815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pPr algn="l"/>
            <a:r>
              <a:rPr lang="en-US" altLang="zh-CN" dirty="0">
                <a:ea typeface="微软雅黑" panose="020B0503020204020204" pitchFamily="34" charset="-122"/>
              </a:rPr>
              <a:t>Huawei official websites</a:t>
            </a:r>
          </a:p>
          <a:p>
            <a:pPr lvl="1"/>
            <a:r>
              <a:rPr lang="en-US" altLang="zh-CN" dirty="0">
                <a:latin typeface="Huawei Sans" panose="020C0503030203020204" pitchFamily="34" charset="0"/>
                <a:ea typeface="微软雅黑" panose="020B0503020204020204" pitchFamily="34" charset="-122"/>
                <a:cs typeface="Huawei Sans" panose="020C0503030203020204" pitchFamily="34" charset="0"/>
              </a:rPr>
              <a:t>Enterprise business: </a:t>
            </a:r>
            <a:r>
              <a:rPr lang="en-US" altLang="zh-CN" dirty="0">
                <a:latin typeface="Huawei Sans" panose="020C0503030203020204" pitchFamily="34" charset="0"/>
                <a:ea typeface="微软雅黑" panose="020B0503020204020204" pitchFamily="34" charset="-122"/>
                <a:cs typeface="Huawei Sans" panose="020C0503030203020204" pitchFamily="34" charset="0"/>
                <a:hlinkClick r:id="rId3"/>
              </a:rPr>
              <a:t>https://e.huawei.com/en/</a:t>
            </a:r>
            <a:endParaRPr lang="en-US" altLang="zh-CN" dirty="0">
              <a:latin typeface="Huawei Sans" panose="020C0503030203020204" pitchFamily="34" charset="0"/>
              <a:ea typeface="微软雅黑" panose="020B0503020204020204" pitchFamily="34" charset="-122"/>
              <a:cs typeface="Huawei Sans" panose="020C0503030203020204" pitchFamily="34" charset="0"/>
            </a:endParaRPr>
          </a:p>
          <a:p>
            <a:pPr lvl="1"/>
            <a:r>
              <a:rPr lang="en-US" altLang="zh-CN" dirty="0">
                <a:latin typeface="Huawei Sans" panose="020C0503030203020204" pitchFamily="34" charset="0"/>
                <a:ea typeface="微软雅黑" panose="020B0503020204020204" pitchFamily="34" charset="-122"/>
                <a:cs typeface="Huawei Sans" panose="020C0503030203020204" pitchFamily="34" charset="0"/>
              </a:rPr>
              <a:t>Technical support: </a:t>
            </a:r>
            <a:r>
              <a:rPr lang="en-US" altLang="zh-CN" dirty="0">
                <a:latin typeface="Huawei Sans" panose="020C0503030203020204" pitchFamily="34" charset="0"/>
                <a:ea typeface="微软雅黑" panose="020B0503020204020204" pitchFamily="34" charset="-122"/>
                <a:cs typeface="Huawei Sans" panose="020C0503030203020204" pitchFamily="34" charset="0"/>
                <a:hlinkClick r:id="rId4"/>
              </a:rPr>
              <a:t>https://support.huawei.com/enterprise/en/index.html</a:t>
            </a:r>
            <a:r>
              <a:rPr lang="en-US" altLang="zh-CN" dirty="0">
                <a:latin typeface="Huawei Sans" panose="020C0503030203020204" pitchFamily="34" charset="0"/>
                <a:ea typeface="微软雅黑" panose="020B0503020204020204" pitchFamily="34" charset="-122"/>
                <a:cs typeface="Huawei Sans" panose="020C0503030203020204" pitchFamily="34" charset="0"/>
              </a:rPr>
              <a:t> </a:t>
            </a:r>
          </a:p>
          <a:p>
            <a:pPr lvl="1"/>
            <a:r>
              <a:rPr lang="en-US" altLang="zh-CN" dirty="0">
                <a:latin typeface="Huawei Sans" panose="020C0503030203020204" pitchFamily="34" charset="0"/>
                <a:ea typeface="微软雅黑" panose="020B0503020204020204" pitchFamily="34" charset="-122"/>
                <a:cs typeface="Huawei Sans" panose="020C0503030203020204" pitchFamily="34" charset="0"/>
              </a:rPr>
              <a:t>Online learning: </a:t>
            </a:r>
            <a:r>
              <a:rPr lang="en-US" altLang="zh-CN" dirty="0">
                <a:latin typeface="Huawei Sans" panose="020C0503030203020204" pitchFamily="34" charset="0"/>
                <a:ea typeface="微软雅黑" panose="020B0503020204020204" pitchFamily="34" charset="-122"/>
                <a:cs typeface="Huawei Sans" panose="020C0503030203020204" pitchFamily="34" charset="0"/>
                <a:hlinkClick r:id="rId5"/>
              </a:rPr>
              <a:t>https://www.huawei.com/en/learning</a:t>
            </a:r>
            <a:endParaRPr lang="en-US" altLang="zh-CN" dirty="0">
              <a:latin typeface="Huawei Sans" panose="020C0503030203020204" pitchFamily="34" charset="0"/>
              <a:ea typeface="微软雅黑" panose="020B0503020204020204" pitchFamily="34" charset="-122"/>
              <a:cs typeface="Huawei Sans" panose="020C0503030203020204" pitchFamily="34" charset="0"/>
            </a:endParaRPr>
          </a:p>
          <a:p>
            <a:r>
              <a:rPr lang="en-US" altLang="zh-CN" dirty="0">
                <a:ea typeface="微软雅黑" panose="020B0503020204020204" pitchFamily="34" charset="-122"/>
              </a:rPr>
              <a:t>Popular tools</a:t>
            </a:r>
          </a:p>
          <a:p>
            <a:pPr lvl="1"/>
            <a:r>
              <a:rPr lang="en-US" altLang="zh-CN" dirty="0" err="1">
                <a:latin typeface="Huawei Sans" panose="020C0503030203020204" pitchFamily="34" charset="0"/>
                <a:ea typeface="微软雅黑" panose="020B0503020204020204" pitchFamily="34" charset="-122"/>
                <a:cs typeface="Huawei Sans" panose="020C0503030203020204" pitchFamily="34" charset="0"/>
              </a:rPr>
              <a:t>HedEx</a:t>
            </a:r>
            <a:r>
              <a:rPr lang="en-US" altLang="zh-CN" dirty="0">
                <a:latin typeface="Huawei Sans" panose="020C0503030203020204" pitchFamily="34" charset="0"/>
                <a:ea typeface="微软雅黑" panose="020B0503020204020204" pitchFamily="34" charset="-122"/>
                <a:cs typeface="Huawei Sans" panose="020C0503030203020204" pitchFamily="34" charset="0"/>
              </a:rPr>
              <a:t> Lite</a:t>
            </a:r>
          </a:p>
          <a:p>
            <a:pPr lvl="1"/>
            <a:r>
              <a:rPr lang="en-US" altLang="zh-CN" dirty="0">
                <a:latin typeface="Huawei Sans" panose="020C0503030203020204" pitchFamily="34" charset="0"/>
                <a:ea typeface="微软雅黑" panose="020B0503020204020204" pitchFamily="34" charset="-122"/>
                <a:cs typeface="Huawei Sans" panose="020C0503030203020204" pitchFamily="34" charset="0"/>
              </a:rPr>
              <a:t>Network Document Tool Center</a:t>
            </a:r>
          </a:p>
          <a:p>
            <a:pPr lvl="1"/>
            <a:r>
              <a:rPr lang="en-US" altLang="zh-CN" dirty="0">
                <a:latin typeface="Huawei Sans" panose="020C0503030203020204" pitchFamily="34" charset="0"/>
                <a:ea typeface="微软雅黑" panose="020B0503020204020204" pitchFamily="34" charset="-122"/>
                <a:cs typeface="Huawei Sans" panose="020C0503030203020204" pitchFamily="34" charset="0"/>
              </a:rPr>
              <a:t>Information Query Assistant</a:t>
            </a:r>
          </a:p>
          <a:p>
            <a:endParaRPr lang="zh-CN" altLang="en-US" dirty="0"/>
          </a:p>
        </p:txBody>
      </p:sp>
    </p:spTree>
    <p:extLst>
      <p:ext uri="{BB962C8B-B14F-4D97-AF65-F5344CB8AC3E}">
        <p14:creationId xmlns:p14="http://schemas.microsoft.com/office/powerpoint/2010/main" val="27926470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126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Storage Management </a:t>
            </a:r>
            <a:r>
              <a:rPr lang="en-US" altLang="zh-CN" smtClean="0"/>
              <a:t>Definition</a:t>
            </a:r>
            <a:endParaRPr lang="en-US" dirty="0"/>
          </a:p>
        </p:txBody>
      </p:sp>
      <p:sp>
        <p:nvSpPr>
          <p:cNvPr id="12" name="文本占位符 11"/>
          <p:cNvSpPr>
            <a:spLocks noGrp="1"/>
          </p:cNvSpPr>
          <p:nvPr>
            <p:ph type="body" sz="quarter" idx="10"/>
          </p:nvPr>
        </p:nvSpPr>
        <p:spPr/>
        <p:txBody>
          <a:bodyPr/>
          <a:lstStyle/>
          <a:p>
            <a:r>
              <a:rPr lang="en-US" altLang="zh-CN" dirty="0" smtClean="0"/>
              <a:t>Storage management allows users to use management tools to query, set, manage, and maintain storage systems.</a:t>
            </a:r>
          </a:p>
          <a:p>
            <a:endParaRPr lang="zh-CN" altLang="en-US" dirty="0"/>
          </a:p>
        </p:txBody>
      </p:sp>
      <p:grpSp>
        <p:nvGrpSpPr>
          <p:cNvPr id="5" name="组合 4"/>
          <p:cNvGrpSpPr/>
          <p:nvPr/>
        </p:nvGrpSpPr>
        <p:grpSpPr>
          <a:xfrm>
            <a:off x="3606799" y="2102375"/>
            <a:ext cx="7274560" cy="3825181"/>
            <a:chOff x="2723103" y="2236542"/>
            <a:chExt cx="6682100" cy="3825181"/>
          </a:xfrm>
          <a:noFill/>
        </p:grpSpPr>
        <p:sp>
          <p:nvSpPr>
            <p:cNvPr id="4" name="圆角矩形 3"/>
            <p:cNvSpPr/>
            <p:nvPr/>
          </p:nvSpPr>
          <p:spPr>
            <a:xfrm>
              <a:off x="5345725" y="2236542"/>
              <a:ext cx="4059478" cy="55265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rPr>
                <a:t>Storage resource allocation</a:t>
              </a:r>
              <a:endParaRPr lang="en-US" dirty="0">
                <a:solidFill>
                  <a:schemeClr val="tx1"/>
                </a:solidFill>
                <a:latin typeface="Huawei Sans" panose="020C0503030203020204" pitchFamily="34" charset="0"/>
              </a:endParaRPr>
            </a:p>
          </p:txBody>
        </p:sp>
        <p:sp>
          <p:nvSpPr>
            <p:cNvPr id="6" name="圆角矩形 5"/>
            <p:cNvSpPr/>
            <p:nvPr/>
          </p:nvSpPr>
          <p:spPr>
            <a:xfrm>
              <a:off x="5345726" y="4854558"/>
              <a:ext cx="4059474" cy="55265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rPr>
                <a:t>Alarm management</a:t>
              </a:r>
              <a:endParaRPr lang="en-US" dirty="0">
                <a:solidFill>
                  <a:schemeClr val="tx1"/>
                </a:solidFill>
                <a:latin typeface="Huawei Sans" panose="020C0503030203020204" pitchFamily="34" charset="0"/>
              </a:endParaRPr>
            </a:p>
          </p:txBody>
        </p:sp>
        <p:sp>
          <p:nvSpPr>
            <p:cNvPr id="7" name="圆角矩形 6"/>
            <p:cNvSpPr/>
            <p:nvPr/>
          </p:nvSpPr>
          <p:spPr>
            <a:xfrm>
              <a:off x="5345725" y="4200054"/>
              <a:ext cx="4059477" cy="55265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rPr>
                <a:t>Device performance monitoring</a:t>
              </a:r>
              <a:endParaRPr lang="en-US" dirty="0">
                <a:solidFill>
                  <a:schemeClr val="tx1"/>
                </a:solidFill>
                <a:latin typeface="Huawei Sans" panose="020C0503030203020204" pitchFamily="34" charset="0"/>
              </a:endParaRPr>
            </a:p>
          </p:txBody>
        </p:sp>
        <p:sp>
          <p:nvSpPr>
            <p:cNvPr id="8" name="圆角矩形 7"/>
            <p:cNvSpPr/>
            <p:nvPr/>
          </p:nvSpPr>
          <p:spPr>
            <a:xfrm>
              <a:off x="5345725" y="2891046"/>
              <a:ext cx="4059477" cy="55265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rPr>
                <a:t>User management</a:t>
              </a:r>
              <a:endParaRPr lang="en-US" dirty="0">
                <a:solidFill>
                  <a:schemeClr val="tx1"/>
                </a:solidFill>
                <a:latin typeface="Huawei Sans" panose="020C0503030203020204" pitchFamily="34" charset="0"/>
              </a:endParaRPr>
            </a:p>
          </p:txBody>
        </p:sp>
        <p:sp>
          <p:nvSpPr>
            <p:cNvPr id="9" name="圆角矩形 8"/>
            <p:cNvSpPr/>
            <p:nvPr/>
          </p:nvSpPr>
          <p:spPr>
            <a:xfrm>
              <a:off x="5345725" y="3545550"/>
              <a:ext cx="4059478" cy="55265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rPr>
                <a:t>Data protection feature management</a:t>
              </a:r>
              <a:endParaRPr lang="en-US" dirty="0">
                <a:solidFill>
                  <a:schemeClr val="tx1"/>
                </a:solidFill>
                <a:latin typeface="Huawei Sans" panose="020C0503030203020204" pitchFamily="34" charset="0"/>
              </a:endParaRPr>
            </a:p>
          </p:txBody>
        </p:sp>
        <p:sp>
          <p:nvSpPr>
            <p:cNvPr id="10" name="圆角矩形 9"/>
            <p:cNvSpPr/>
            <p:nvPr/>
          </p:nvSpPr>
          <p:spPr>
            <a:xfrm>
              <a:off x="5345726" y="5509064"/>
              <a:ext cx="4059474" cy="55265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rPr>
                <a:t>......</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圆角矩形 10"/>
            <p:cNvSpPr/>
            <p:nvPr/>
          </p:nvSpPr>
          <p:spPr>
            <a:xfrm>
              <a:off x="2723103" y="2789201"/>
              <a:ext cx="743578" cy="225507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fontAlgn="ctr"/>
              <a:r>
                <a:rPr lang="en-US" dirty="0" smtClean="0">
                  <a:solidFill>
                    <a:srgbClr val="3D3F43"/>
                  </a:solidFill>
                  <a:latin typeface="Huawei Sans" panose="020C0503030203020204" pitchFamily="34" charset="0"/>
                </a:rPr>
                <a:t>Management content</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3" name="直接箭头连接符 12"/>
            <p:cNvCxnSpPr>
              <a:stCxn id="11" idx="3"/>
            </p:cNvCxnSpPr>
            <p:nvPr/>
          </p:nvCxnSpPr>
          <p:spPr>
            <a:xfrm flipV="1">
              <a:off x="3466681" y="2537092"/>
              <a:ext cx="1879044" cy="1379645"/>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11" idx="3"/>
              <a:endCxn id="8" idx="1"/>
            </p:cNvCxnSpPr>
            <p:nvPr/>
          </p:nvCxnSpPr>
          <p:spPr>
            <a:xfrm flipV="1">
              <a:off x="3466681" y="3167376"/>
              <a:ext cx="1879044" cy="749361"/>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1" idx="3"/>
              <a:endCxn id="9" idx="1"/>
            </p:cNvCxnSpPr>
            <p:nvPr/>
          </p:nvCxnSpPr>
          <p:spPr>
            <a:xfrm flipV="1">
              <a:off x="3466681" y="3821880"/>
              <a:ext cx="1879045" cy="94857"/>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11" idx="3"/>
              <a:endCxn id="7" idx="1"/>
            </p:cNvCxnSpPr>
            <p:nvPr/>
          </p:nvCxnSpPr>
          <p:spPr>
            <a:xfrm>
              <a:off x="3466681" y="3916737"/>
              <a:ext cx="1879044" cy="559647"/>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1" idx="3"/>
              <a:endCxn id="6" idx="1"/>
            </p:cNvCxnSpPr>
            <p:nvPr/>
          </p:nvCxnSpPr>
          <p:spPr>
            <a:xfrm>
              <a:off x="3466681" y="3916737"/>
              <a:ext cx="1879046" cy="1214151"/>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11" idx="3"/>
              <a:endCxn id="10" idx="1"/>
            </p:cNvCxnSpPr>
            <p:nvPr/>
          </p:nvCxnSpPr>
          <p:spPr>
            <a:xfrm>
              <a:off x="3466681" y="3916737"/>
              <a:ext cx="1879046" cy="1868657"/>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7589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Common Storage System Access Mode</a:t>
            </a:r>
            <a:endParaRPr lang="en-US" dirty="0">
              <a:latin typeface="Huawei Sans" panose="020C0503030203020204" pitchFamily="34" charset="0"/>
            </a:endParaRPr>
          </a:p>
        </p:txBody>
      </p:sp>
      <p:pic>
        <p:nvPicPr>
          <p:cNvPr id="3" name="Picture 6" descr="3D manikins (4)"/>
          <p:cNvPicPr>
            <a:picLocks noChangeAspect="1" noChangeArrowheads="1"/>
          </p:cNvPicPr>
          <p:nvPr/>
        </p:nvPicPr>
        <p:blipFill>
          <a:blip r:embed="rId3" cstate="print"/>
          <a:srcRect/>
          <a:stretch>
            <a:fillRect/>
          </a:stretch>
        </p:blipFill>
        <p:spPr bwMode="auto">
          <a:xfrm>
            <a:off x="9377692" y="3584050"/>
            <a:ext cx="1667585" cy="1977529"/>
          </a:xfrm>
          <a:prstGeom prst="rect">
            <a:avLst/>
          </a:prstGeom>
          <a:noFill/>
          <a:ln w="9525">
            <a:noFill/>
            <a:miter lim="800000"/>
            <a:headEnd/>
            <a:tailEnd/>
          </a:ln>
        </p:spPr>
      </p:pic>
      <p:pic>
        <p:nvPicPr>
          <p:cNvPr id="4" name="Picture 21" descr="2972515_093729084_2"/>
          <p:cNvPicPr>
            <a:picLocks noChangeAspect="1" noChangeArrowheads="1"/>
          </p:cNvPicPr>
          <p:nvPr/>
        </p:nvPicPr>
        <p:blipFill>
          <a:blip r:embed="rId4" cstate="print"/>
          <a:srcRect/>
          <a:stretch>
            <a:fillRect/>
          </a:stretch>
        </p:blipFill>
        <p:spPr bwMode="auto">
          <a:xfrm>
            <a:off x="986440" y="1648339"/>
            <a:ext cx="1581168" cy="2119180"/>
          </a:xfrm>
          <a:prstGeom prst="rect">
            <a:avLst/>
          </a:prstGeom>
          <a:noFill/>
          <a:ln w="9525">
            <a:noFill/>
            <a:miter lim="800000"/>
            <a:headEnd/>
            <a:tailEnd/>
          </a:ln>
        </p:spPr>
      </p:pic>
      <p:sp>
        <p:nvSpPr>
          <p:cNvPr id="5" name="圆角矩形标注 4"/>
          <p:cNvSpPr/>
          <p:nvPr/>
        </p:nvSpPr>
        <p:spPr bwMode="auto">
          <a:xfrm>
            <a:off x="2639616" y="1591733"/>
            <a:ext cx="3636404" cy="734464"/>
          </a:xfrm>
          <a:prstGeom prst="wedgeRoundRectCallout">
            <a:avLst>
              <a:gd name="adj1" fmla="val -57854"/>
              <a:gd name="adj2" fmla="val -3869"/>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defTabSz="914400" fontAlgn="ctr">
              <a:spcBef>
                <a:spcPct val="0"/>
              </a:spcBef>
              <a:spcAft>
                <a:spcPct val="0"/>
              </a:spcAft>
            </a:pPr>
            <a:r>
              <a:rPr lang="en-US" dirty="0" smtClean="0">
                <a:latin typeface="Huawei Sans" panose="020C0503030203020204" pitchFamily="34" charset="0"/>
              </a:rPr>
              <a:t>In what ways can I </a:t>
            </a:r>
            <a:r>
              <a:rPr lang="en-US" b="1" dirty="0" smtClean="0">
                <a:latin typeface="Huawei Sans" panose="020C0503030203020204" pitchFamily="34" charset="0"/>
              </a:rPr>
              <a:t>log in to a storage system</a:t>
            </a:r>
            <a:r>
              <a:rPr lang="en-US" dirty="0" smtClean="0">
                <a:latin typeface="Huawei Sans" panose="020C0503030203020204" pitchFamily="34" charset="0"/>
              </a:rPr>
              <a:t>? </a:t>
            </a:r>
            <a:endParaRPr lang="en-US" dirty="0">
              <a:latin typeface="Huawei Sans" panose="020C0503030203020204" pitchFamily="34" charset="0"/>
            </a:endParaRPr>
          </a:p>
        </p:txBody>
      </p:sp>
      <p:sp>
        <p:nvSpPr>
          <p:cNvPr id="7" name="圆角矩形标注 6"/>
          <p:cNvSpPr/>
          <p:nvPr/>
        </p:nvSpPr>
        <p:spPr bwMode="auto">
          <a:xfrm>
            <a:off x="5504315" y="2934082"/>
            <a:ext cx="3264300" cy="504750"/>
          </a:xfrm>
          <a:prstGeom prst="wedgeRoundRectCallout">
            <a:avLst>
              <a:gd name="adj1" fmla="val 61588"/>
              <a:gd name="adj2" fmla="val 57919"/>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ctr"/>
            <a:r>
              <a:rPr lang="en-US" dirty="0" smtClean="0">
                <a:latin typeface="Huawei Sans" panose="020C0503030203020204" pitchFamily="34" charset="0"/>
              </a:rPr>
              <a:t>Log in to </a:t>
            </a:r>
            <a:r>
              <a:rPr lang="en-US" dirty="0" err="1" smtClean="0">
                <a:latin typeface="Huawei Sans" panose="020C0503030203020204" pitchFamily="34" charset="0"/>
              </a:rPr>
              <a:t>DeviceManager</a:t>
            </a:r>
            <a:r>
              <a:rPr lang="en-US" dirty="0" smtClean="0">
                <a:latin typeface="Huawei Sans" panose="020C0503030203020204" pitchFamily="34" charset="0"/>
              </a:rPr>
              <a:t>.</a:t>
            </a:r>
            <a:endParaRPr lang="en-US" altLang="zh-CN"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圆角矩形标注 7"/>
          <p:cNvSpPr/>
          <p:nvPr/>
        </p:nvSpPr>
        <p:spPr bwMode="auto">
          <a:xfrm>
            <a:off x="5479976" y="3622301"/>
            <a:ext cx="3288639" cy="509360"/>
          </a:xfrm>
          <a:prstGeom prst="wedgeRoundRectCallout">
            <a:avLst>
              <a:gd name="adj1" fmla="val 57755"/>
              <a:gd name="adj2" fmla="val 29315"/>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ctr"/>
            <a:r>
              <a:rPr lang="en-US" dirty="0" smtClean="0">
                <a:latin typeface="Huawei Sans" panose="020C0503030203020204" pitchFamily="34" charset="0"/>
              </a:rPr>
              <a:t>Log in to the CLI.</a:t>
            </a:r>
            <a:endParaRPr lang="en-US" dirty="0">
              <a:latin typeface="Huawei Sans" panose="020C0503030203020204" pitchFamily="34" charset="0"/>
            </a:endParaRPr>
          </a:p>
        </p:txBody>
      </p:sp>
    </p:spTree>
    <p:extLst>
      <p:ext uri="{BB962C8B-B14F-4D97-AF65-F5344CB8AC3E}">
        <p14:creationId xmlns:p14="http://schemas.microsoft.com/office/powerpoint/2010/main" val="147155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title"/>
          </p:nvPr>
        </p:nvSpPr>
        <p:spPr/>
        <p:txBody>
          <a:bodyPr/>
          <a:lstStyle/>
          <a:p>
            <a:r>
              <a:rPr lang="en-US" smtClean="0"/>
              <a:t>Main Functions of DeviceManager</a:t>
            </a:r>
            <a:endParaRPr lang="en-US" altLang="zh-CN" dirty="0">
              <a:sym typeface="Huawei Sans" panose="020C0503030203020204" pitchFamily="34" charset="0"/>
            </a:endParaRPr>
          </a:p>
        </p:txBody>
      </p:sp>
      <p:sp>
        <p:nvSpPr>
          <p:cNvPr id="17" name="文本占位符 16"/>
          <p:cNvSpPr>
            <a:spLocks noGrp="1"/>
          </p:cNvSpPr>
          <p:nvPr>
            <p:ph type="body" sz="quarter" idx="10"/>
          </p:nvPr>
        </p:nvSpPr>
        <p:spPr/>
        <p:txBody>
          <a:bodyPr/>
          <a:lstStyle/>
          <a:p>
            <a:pPr algn="l"/>
            <a:r>
              <a:rPr lang="en-US" sz="1800" dirty="0" smtClean="0"/>
              <a:t>DeviceManager is storage management software designed by Huawei for a single storage system. It can help you easily configure, manage, and maintain storage devices.</a:t>
            </a:r>
            <a:endParaRPr lang="en-US" altLang="zh-CN" sz="1800" dirty="0" smtClean="0">
              <a:sym typeface="Huawei Sans" panose="020C0503030203020204" pitchFamily="34" charset="0"/>
            </a:endParaRPr>
          </a:p>
          <a:p>
            <a:pPr algn="l"/>
            <a:r>
              <a:rPr lang="en-US" sz="1800" dirty="0" smtClean="0"/>
              <a:t>Main software functions include storage resource allocation, user management, data protection feature management, device performance monitoring, and alarm management.</a:t>
            </a:r>
          </a:p>
          <a:p>
            <a:endParaRPr lang="en-US" altLang="zh-CN" sz="1800" dirty="0">
              <a:sym typeface="Huawei Sans" panose="020C0503030203020204" pitchFamily="34" charset="0"/>
            </a:endParaRPr>
          </a:p>
        </p:txBody>
      </p:sp>
      <p:pic>
        <p:nvPicPr>
          <p:cNvPr id="6" name="Picture 2" descr="C:\Users\dwx889475\AppData\Roaming\eSpace_Desktop\UserData\dwx889475\imagefiles\originalImgfiles\47A5D16E-DE01-4E14-B588-E91A9375F0A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1435" y="2894418"/>
            <a:ext cx="6502184" cy="2969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13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p:cNvSpPr>
          <p:nvPr>
            <p:ph type="title"/>
          </p:nvPr>
        </p:nvSpPr>
        <p:spPr/>
        <p:txBody>
          <a:bodyPr wrap="square">
            <a:noAutofit/>
          </a:bodyPr>
          <a:lstStyle/>
          <a:p>
            <a:r>
              <a:rPr lang="en-US" dirty="0" smtClean="0">
                <a:solidFill>
                  <a:schemeClr val="tx1"/>
                </a:solidFill>
                <a:latin typeface="Huawei Sans" panose="020C0503030203020204" pitchFamily="34" charset="0"/>
              </a:rPr>
              <a:t>Logging In Using </a:t>
            </a:r>
            <a:r>
              <a:rPr lang="en-US" dirty="0" err="1" smtClean="0">
                <a:solidFill>
                  <a:schemeClr val="tx1"/>
                </a:solidFill>
                <a:latin typeface="Huawei Sans" panose="020C0503030203020204" pitchFamily="34" charset="0"/>
              </a:rPr>
              <a:t>DeviceManager</a:t>
            </a:r>
            <a:endParaRPr lang="en-US" altLang="zh-CN" dirty="0">
              <a:solidFill>
                <a:schemeClr val="tx1"/>
              </a:solidFill>
              <a:latin typeface="Huawei Sans" panose="020C0503030203020204" pitchFamily="34" charset="0"/>
              <a:sym typeface="Huawei Sans" panose="020C0503030203020204" pitchFamily="34" charset="0"/>
            </a:endParaRPr>
          </a:p>
        </p:txBody>
      </p:sp>
      <p:grpSp>
        <p:nvGrpSpPr>
          <p:cNvPr id="7" name="组合 6"/>
          <p:cNvGrpSpPr/>
          <p:nvPr/>
        </p:nvGrpSpPr>
        <p:grpSpPr>
          <a:xfrm>
            <a:off x="819148" y="1720109"/>
            <a:ext cx="5742158" cy="4227927"/>
            <a:chOff x="819148" y="1720109"/>
            <a:chExt cx="5742158" cy="4227927"/>
          </a:xfrm>
        </p:grpSpPr>
        <p:pic>
          <p:nvPicPr>
            <p:cNvPr id="19" name="Picture 2" descr="C:\Users\dwx889475\AppData\Roaming\eSpace_Desktop\UserData\dwx889475\imagefiles\D031DD95-C24B-4B02-8097-090727B291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5412" y="2887954"/>
              <a:ext cx="2406806" cy="306008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819148" y="1720109"/>
              <a:ext cx="5742158" cy="3492456"/>
              <a:chOff x="654981" y="1592796"/>
              <a:chExt cx="6580597" cy="3957246"/>
            </a:xfrm>
          </p:grpSpPr>
          <p:sp>
            <p:nvSpPr>
              <p:cNvPr id="23" name="圆角矩形标注 22"/>
              <p:cNvSpPr/>
              <p:nvPr/>
            </p:nvSpPr>
            <p:spPr bwMode="auto">
              <a:xfrm>
                <a:off x="676811" y="2298984"/>
                <a:ext cx="1913851" cy="384580"/>
              </a:xfrm>
              <a:prstGeom prst="wedgeRoundRectCallout">
                <a:avLst>
                  <a:gd name="adj1" fmla="val 50331"/>
                  <a:gd name="adj2" fmla="val -107119"/>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ctr"/>
                <a:r>
                  <a:rPr lang="en-US" sz="1200" dirty="0" smtClean="0">
                    <a:latin typeface="Huawei Sans" panose="020C0503030203020204" pitchFamily="34" charset="0"/>
                  </a:rPr>
                  <a:t>Enter an IP address.</a:t>
                </a:r>
                <a:endParaRPr lang="en-US" sz="1200" dirty="0">
                  <a:latin typeface="Huawei Sans" panose="020C0503030203020204" pitchFamily="34" charset="0"/>
                </a:endParaRPr>
              </a:p>
            </p:txBody>
          </p:sp>
          <p:sp>
            <p:nvSpPr>
              <p:cNvPr id="24" name="圆角矩形标注 23"/>
              <p:cNvSpPr/>
              <p:nvPr/>
            </p:nvSpPr>
            <p:spPr bwMode="auto">
              <a:xfrm>
                <a:off x="3269232" y="2303558"/>
                <a:ext cx="2392992" cy="380139"/>
              </a:xfrm>
              <a:prstGeom prst="wedgeRoundRectCallout">
                <a:avLst>
                  <a:gd name="adj1" fmla="val -59052"/>
                  <a:gd name="adj2" fmla="val -112821"/>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r>
                  <a:rPr lang="en-US" sz="1200" dirty="0" smtClean="0">
                    <a:latin typeface="Huawei Sans" panose="020C0503030203020204" pitchFamily="34" charset="0"/>
                  </a:rPr>
                  <a:t>Enter port number </a:t>
                </a:r>
                <a:r>
                  <a:rPr lang="en-US" sz="1200" b="1" dirty="0" smtClean="0">
                    <a:latin typeface="Huawei Sans" panose="020C0503030203020204" pitchFamily="34" charset="0"/>
                  </a:rPr>
                  <a:t>8088</a:t>
                </a:r>
                <a:r>
                  <a:rPr lang="en-US" sz="1200" dirty="0" smtClean="0">
                    <a:latin typeface="Huawei Sans" panose="020C0503030203020204" pitchFamily="34" charset="0"/>
                  </a:rPr>
                  <a:t>.</a:t>
                </a:r>
                <a:endParaRPr lang="en-US" sz="1200" dirty="0">
                  <a:latin typeface="Huawei Sans" panose="020C0503030203020204" pitchFamily="34" charset="0"/>
                </a:endParaRPr>
              </a:p>
            </p:txBody>
          </p:sp>
          <p:pic>
            <p:nvPicPr>
              <p:cNvPr id="3" name="图片 2"/>
              <p:cNvPicPr>
                <a:picLocks noChangeAspect="1"/>
              </p:cNvPicPr>
              <p:nvPr/>
            </p:nvPicPr>
            <p:blipFill rotWithShape="1">
              <a:blip r:embed="rId4"/>
              <a:srcRect r="17567" b="17"/>
              <a:stretch/>
            </p:blipFill>
            <p:spPr>
              <a:xfrm>
                <a:off x="951606" y="1592796"/>
                <a:ext cx="5610243" cy="382179"/>
              </a:xfrm>
              <a:prstGeom prst="rect">
                <a:avLst/>
              </a:prstGeom>
            </p:spPr>
          </p:pic>
          <p:sp>
            <p:nvSpPr>
              <p:cNvPr id="20" name="矩形 19"/>
              <p:cNvSpPr/>
              <p:nvPr/>
            </p:nvSpPr>
            <p:spPr bwMode="auto">
              <a:xfrm>
                <a:off x="1995722" y="1621396"/>
                <a:ext cx="658805" cy="385303"/>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900" b="0" i="0" u="none" strike="noStrike" cap="none" normalizeH="0" dirty="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矩形 21"/>
              <p:cNvSpPr/>
              <p:nvPr/>
            </p:nvSpPr>
            <p:spPr bwMode="auto">
              <a:xfrm>
                <a:off x="2668799" y="1621396"/>
                <a:ext cx="539378" cy="385303"/>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900" b="0" i="0" u="none" strike="noStrike" cap="none" normalizeH="0" dirty="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 name="组合 3"/>
              <p:cNvGrpSpPr/>
              <p:nvPr/>
            </p:nvGrpSpPr>
            <p:grpSpPr>
              <a:xfrm>
                <a:off x="654981" y="4718869"/>
                <a:ext cx="6580597" cy="831173"/>
                <a:chOff x="2118592" y="4774232"/>
                <a:chExt cx="6723143" cy="855950"/>
              </a:xfrm>
            </p:grpSpPr>
            <p:sp>
              <p:nvSpPr>
                <p:cNvPr id="14" name="流程图: 过程 13"/>
                <p:cNvSpPr/>
                <p:nvPr/>
              </p:nvSpPr>
              <p:spPr bwMode="auto">
                <a:xfrm>
                  <a:off x="4700019" y="4774232"/>
                  <a:ext cx="2088232" cy="345759"/>
                </a:xfrm>
                <a:prstGeom prst="flowChartProcess">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900" b="0" i="0" u="none" strike="noStrike" cap="none" normalizeH="0" dirty="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圆角矩形标注 15"/>
                <p:cNvSpPr/>
                <p:nvPr/>
              </p:nvSpPr>
              <p:spPr bwMode="auto">
                <a:xfrm>
                  <a:off x="2118592" y="4783495"/>
                  <a:ext cx="1977603" cy="396042"/>
                </a:xfrm>
                <a:prstGeom prst="wedgeRoundRectCallout">
                  <a:avLst>
                    <a:gd name="adj1" fmla="val 86635"/>
                    <a:gd name="adj2" fmla="val -14263"/>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ctr"/>
                  <a:r>
                    <a:rPr lang="en-US" sz="1200" dirty="0" smtClean="0">
                      <a:latin typeface="Huawei Sans" panose="020C0503030203020204" pitchFamily="34" charset="0"/>
                    </a:rPr>
                    <a:t>Enter the user name.</a:t>
                  </a:r>
                  <a:endParaRPr lang="en-US" sz="1200" dirty="0">
                    <a:latin typeface="Huawei Sans" panose="020C0503030203020204" pitchFamily="34" charset="0"/>
                  </a:endParaRPr>
                </a:p>
              </p:txBody>
            </p:sp>
            <p:sp>
              <p:nvSpPr>
                <p:cNvPr id="17" name="圆角矩形标注 16"/>
                <p:cNvSpPr/>
                <p:nvPr/>
              </p:nvSpPr>
              <p:spPr bwMode="auto">
                <a:xfrm>
                  <a:off x="7437579" y="5108689"/>
                  <a:ext cx="1404156" cy="521493"/>
                </a:xfrm>
                <a:prstGeom prst="wedgeRoundRectCallout">
                  <a:avLst>
                    <a:gd name="adj1" fmla="val -91148"/>
                    <a:gd name="adj2" fmla="val -5897"/>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ctr"/>
                  <a:r>
                    <a:rPr lang="en-US" sz="1200" dirty="0" smtClean="0">
                      <a:latin typeface="Huawei Sans" panose="020C0503030203020204" pitchFamily="34" charset="0"/>
                    </a:rPr>
                    <a:t>Enter the password.</a:t>
                  </a:r>
                  <a:endParaRPr lang="en-US" sz="1200" dirty="0">
                    <a:latin typeface="Huawei Sans" panose="020C0503030203020204" pitchFamily="34" charset="0"/>
                  </a:endParaRPr>
                </a:p>
              </p:txBody>
            </p:sp>
            <p:sp>
              <p:nvSpPr>
                <p:cNvPr id="18" name="流程图: 过程 17"/>
                <p:cNvSpPr/>
                <p:nvPr/>
              </p:nvSpPr>
              <p:spPr bwMode="auto">
                <a:xfrm>
                  <a:off x="4700018" y="5196559"/>
                  <a:ext cx="2088232" cy="345759"/>
                </a:xfrm>
                <a:prstGeom prst="flowChartProcess">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900" b="0" i="0" u="none" strike="noStrike" cap="none" normalizeH="0" dirty="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sp>
        <p:nvSpPr>
          <p:cNvPr id="6" name="矩形 5"/>
          <p:cNvSpPr/>
          <p:nvPr/>
        </p:nvSpPr>
        <p:spPr>
          <a:xfrm>
            <a:off x="7444508" y="1443333"/>
            <a:ext cx="4081720" cy="1569660"/>
          </a:xfrm>
          <a:prstGeom prst="rect">
            <a:avLst/>
          </a:prstGeom>
        </p:spPr>
        <p:txBody>
          <a:bodyPr wrap="square">
            <a:noAutofit/>
          </a:bodyPr>
          <a:lstStyle/>
          <a:p>
            <a:pPr fontAlgn="ctr">
              <a:lnSpc>
                <a:spcPct val="150000"/>
              </a:lnSpc>
            </a:pPr>
            <a:r>
              <a:rPr lang="en-US" sz="1600" dirty="0" smtClean="0">
                <a:latin typeface="Huawei Sans" panose="020C0503030203020204" pitchFamily="34" charset="0"/>
              </a:rPr>
              <a:t>You must add port number </a:t>
            </a:r>
            <a:r>
              <a:rPr lang="en-US" sz="1600" b="1" dirty="0" smtClean="0">
                <a:latin typeface="Huawei Sans" panose="020C0503030203020204" pitchFamily="34" charset="0"/>
              </a:rPr>
              <a:t>8088</a:t>
            </a:r>
            <a:r>
              <a:rPr lang="en-US" sz="1600" dirty="0" smtClean="0">
                <a:latin typeface="Huawei Sans" panose="020C0503030203020204" pitchFamily="34" charset="0"/>
              </a:rPr>
              <a:t> after the IP address of the management network port. Otherwise, the login fails.</a:t>
            </a: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fontAlgn="ctr">
              <a:lnSpc>
                <a:spcPct val="150000"/>
              </a:lnSpc>
            </a:pPr>
            <a:r>
              <a:rPr lang="en-US" sz="1600" dirty="0" smtClean="0">
                <a:latin typeface="Huawei Sans" panose="020C0503030203020204" pitchFamily="34" charset="0"/>
              </a:rPr>
              <a:t>Format: </a:t>
            </a:r>
            <a:r>
              <a:rPr lang="en-US" sz="1600" b="1" dirty="0" smtClean="0">
                <a:latin typeface="Huawei Sans" panose="020C0503030203020204" pitchFamily="34" charset="0"/>
              </a:rPr>
              <a:t>https://</a:t>
            </a:r>
            <a:r>
              <a:rPr lang="en-US" sz="1600" i="1" dirty="0" smtClean="0">
                <a:latin typeface="Huawei Sans" panose="020C0503030203020204" pitchFamily="34" charset="0"/>
              </a:rPr>
              <a:t>xxx.xxx.xxx.xxx</a:t>
            </a:r>
            <a:r>
              <a:rPr lang="en-US" sz="1600" b="1" dirty="0" smtClean="0">
                <a:latin typeface="Huawei Sans" panose="020C0503030203020204" pitchFamily="34" charset="0"/>
              </a:rPr>
              <a:t>:8088</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1868946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Introduction to the CLI</a:t>
            </a:r>
            <a:endParaRPr lang="en-US" altLang="zh-CN" dirty="0">
              <a:latin typeface="Huawei Sans" panose="020C0503030203020204" pitchFamily="34" charset="0"/>
              <a:sym typeface="Huawei Sans" panose="020C0503030203020204" pitchFamily="34" charset="0"/>
            </a:endParaRPr>
          </a:p>
        </p:txBody>
      </p:sp>
      <p:sp>
        <p:nvSpPr>
          <p:cNvPr id="3" name="文本占位符 2"/>
          <p:cNvSpPr>
            <a:spLocks noGrp="1"/>
          </p:cNvSpPr>
          <p:nvPr>
            <p:ph type="body" sz="quarter" idx="10"/>
          </p:nvPr>
        </p:nvSpPr>
        <p:spPr/>
        <p:txBody>
          <a:bodyPr wrap="square">
            <a:noAutofit/>
          </a:bodyPr>
          <a:lstStyle/>
          <a:p>
            <a:pPr algn="l"/>
            <a:r>
              <a:rPr lang="en-US" sz="1400" dirty="0" smtClean="0">
                <a:latin typeface="Huawei Sans" panose="020C0503030203020204" pitchFamily="34" charset="0"/>
              </a:rPr>
              <a:t>The CLI allows you to manage and maintain the storage system. Configuration commands are entered </a:t>
            </a:r>
            <a:r>
              <a:rPr lang="en-US" sz="1400" dirty="0" smtClean="0"/>
              <a:t>using</a:t>
            </a:r>
            <a:r>
              <a:rPr lang="en-US" sz="1400" dirty="0" smtClean="0">
                <a:latin typeface="Huawei Sans" panose="020C0503030203020204" pitchFamily="34" charset="0"/>
              </a:rPr>
              <a:t> the keyboard and compiled and executed by programs. The command output is displayed in text or graphics on the CLI.</a:t>
            </a:r>
            <a:endParaRPr lang="en-US" altLang="zh-CN" sz="1400" dirty="0" smtClean="0">
              <a:latin typeface="Huawei Sans" panose="020C0503030203020204" pitchFamily="34" charset="0"/>
              <a:sym typeface="Huawei Sans" panose="020C0503030203020204" pitchFamily="34" charset="0"/>
            </a:endParaRPr>
          </a:p>
          <a:p>
            <a:pPr algn="l"/>
            <a:r>
              <a:rPr lang="en-US" sz="1400" dirty="0" smtClean="0">
                <a:latin typeface="Huawei Sans" panose="020C0503030203020204" pitchFamily="34" charset="0"/>
              </a:rPr>
              <a:t>Terminal software is required </a:t>
            </a:r>
            <a:r>
              <a:rPr lang="en-US" sz="1400" dirty="0" smtClean="0"/>
              <a:t>to</a:t>
            </a:r>
            <a:r>
              <a:rPr lang="en-US" sz="1400" dirty="0" smtClean="0">
                <a:latin typeface="Huawei Sans" panose="020C0503030203020204" pitchFamily="34" charset="0"/>
              </a:rPr>
              <a:t> log in to the CLI. </a:t>
            </a:r>
            <a:r>
              <a:rPr lang="en-US" sz="1400" dirty="0" err="1" smtClean="0">
                <a:latin typeface="Huawei Sans" panose="020C0503030203020204" pitchFamily="34" charset="0"/>
              </a:rPr>
              <a:t>PuTTY</a:t>
            </a:r>
            <a:r>
              <a:rPr lang="en-US" sz="1400" dirty="0" smtClean="0">
                <a:latin typeface="Huawei Sans" panose="020C0503030203020204" pitchFamily="34" charset="0"/>
              </a:rPr>
              <a:t> is used as an example below.</a:t>
            </a:r>
          </a:p>
          <a:p>
            <a:pPr algn="l"/>
            <a:endParaRPr lang="en-US" altLang="zh-CN" sz="1600" dirty="0">
              <a:latin typeface="Huawei Sans" panose="020C0503030203020204" pitchFamily="34" charset="0"/>
              <a:sym typeface="Huawei Sans" panose="020C0503030203020204" pitchFamily="34" charset="0"/>
            </a:endParaRPr>
          </a:p>
        </p:txBody>
      </p:sp>
      <p:grpSp>
        <p:nvGrpSpPr>
          <p:cNvPr id="5" name="组合 4"/>
          <p:cNvGrpSpPr/>
          <p:nvPr/>
        </p:nvGrpSpPr>
        <p:grpSpPr>
          <a:xfrm>
            <a:off x="2197989" y="2222742"/>
            <a:ext cx="7932717" cy="3622474"/>
            <a:chOff x="1163452" y="1296236"/>
            <a:chExt cx="10124310" cy="5049088"/>
          </a:xfrm>
        </p:grpSpPr>
        <p:grpSp>
          <p:nvGrpSpPr>
            <p:cNvPr id="6" name="组合 5"/>
            <p:cNvGrpSpPr/>
            <p:nvPr/>
          </p:nvGrpSpPr>
          <p:grpSpPr>
            <a:xfrm>
              <a:off x="1163452" y="1296236"/>
              <a:ext cx="5256584" cy="5049088"/>
              <a:chOff x="6798632" y="472408"/>
              <a:chExt cx="5256584" cy="5049088"/>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632" y="472408"/>
                <a:ext cx="5256584" cy="5049088"/>
              </a:xfrm>
              <a:prstGeom prst="rect">
                <a:avLst/>
              </a:prstGeom>
            </p:spPr>
          </p:pic>
          <p:sp>
            <p:nvSpPr>
              <p:cNvPr id="15" name="矩形 14"/>
              <p:cNvSpPr/>
              <p:nvPr/>
            </p:nvSpPr>
            <p:spPr bwMode="auto">
              <a:xfrm>
                <a:off x="8670362" y="1654838"/>
                <a:ext cx="2376264" cy="288032"/>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en-US" altLang="zh-CN" sz="800" dirty="0" smtClean="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7" name="矩形 6"/>
            <p:cNvSpPr/>
            <p:nvPr/>
          </p:nvSpPr>
          <p:spPr bwMode="auto">
            <a:xfrm>
              <a:off x="4907868" y="2888940"/>
              <a:ext cx="540060" cy="288032"/>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en-US" altLang="zh-CN" sz="800" dirty="0" smtClean="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矩形 7"/>
            <p:cNvSpPr/>
            <p:nvPr/>
          </p:nvSpPr>
          <p:spPr bwMode="auto">
            <a:xfrm>
              <a:off x="4259796" y="5985284"/>
              <a:ext cx="1008112" cy="288032"/>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en-US" altLang="zh-CN" sz="800" dirty="0" smtClean="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圆角矩形标注 8"/>
            <p:cNvSpPr/>
            <p:nvPr/>
          </p:nvSpPr>
          <p:spPr bwMode="auto">
            <a:xfrm>
              <a:off x="7032103" y="1894916"/>
              <a:ext cx="3010595" cy="708726"/>
            </a:xfrm>
            <a:prstGeom prst="wedgeRoundRectCallout">
              <a:avLst>
                <a:gd name="adj1" fmla="val -110814"/>
                <a:gd name="adj2" fmla="val 50487"/>
                <a:gd name="adj3" fmla="val 16667"/>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defTabSz="914400" fontAlgn="ctr">
                <a:spcBef>
                  <a:spcPct val="0"/>
                </a:spcBef>
                <a:spcAft>
                  <a:spcPct val="0"/>
                </a:spcAft>
              </a:pPr>
              <a:r>
                <a:rPr lang="en-US" sz="1200" dirty="0" smtClean="0">
                  <a:solidFill>
                    <a:prstClr val="black"/>
                  </a:solidFill>
                  <a:latin typeface="Huawei Sans" panose="020C0503030203020204" pitchFamily="34" charset="0"/>
                </a:rPr>
                <a:t>Enter the IP address of the management network port.</a:t>
              </a:r>
              <a:endParaRPr lang="en-US" sz="1200" dirty="0">
                <a:solidFill>
                  <a:prstClr val="black"/>
                </a:solidFill>
                <a:latin typeface="Huawei Sans" panose="020C0503030203020204" pitchFamily="34" charset="0"/>
              </a:endParaRPr>
            </a:p>
          </p:txBody>
        </p:sp>
        <p:sp>
          <p:nvSpPr>
            <p:cNvPr id="10" name="圆角矩形标注 9"/>
            <p:cNvSpPr/>
            <p:nvPr/>
          </p:nvSpPr>
          <p:spPr bwMode="auto">
            <a:xfrm>
              <a:off x="7032104" y="3176972"/>
              <a:ext cx="4255658" cy="529041"/>
            </a:xfrm>
            <a:prstGeom prst="wedgeRoundRectCallout">
              <a:avLst>
                <a:gd name="adj1" fmla="val -89053"/>
                <a:gd name="adj2" fmla="val -47215"/>
                <a:gd name="adj3" fmla="val 16667"/>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ctr"/>
              <a:r>
                <a:rPr lang="en-US" sz="1200" dirty="0" smtClean="0">
                  <a:solidFill>
                    <a:prstClr val="black"/>
                  </a:solidFill>
                  <a:latin typeface="Huawei Sans" panose="020C0503030203020204" pitchFamily="34" charset="0"/>
                </a:rPr>
                <a:t>Set </a:t>
              </a:r>
              <a:r>
                <a:rPr lang="en-US" sz="1200" b="1" dirty="0" smtClean="0">
                  <a:solidFill>
                    <a:prstClr val="black"/>
                  </a:solidFill>
                  <a:latin typeface="Huawei Sans" panose="020C0503030203020204" pitchFamily="34" charset="0"/>
                </a:rPr>
                <a:t>Connection type</a:t>
              </a:r>
              <a:r>
                <a:rPr lang="en-US" sz="1200" dirty="0" smtClean="0">
                  <a:solidFill>
                    <a:prstClr val="black"/>
                  </a:solidFill>
                  <a:latin typeface="Huawei Sans" panose="020C0503030203020204" pitchFamily="34" charset="0"/>
                </a:rPr>
                <a:t> to </a:t>
              </a:r>
              <a:r>
                <a:rPr lang="en-US" sz="1200" b="1" dirty="0" smtClean="0">
                  <a:solidFill>
                    <a:prstClr val="black"/>
                  </a:solidFill>
                  <a:latin typeface="Huawei Sans" panose="020C0503030203020204" pitchFamily="34" charset="0"/>
                </a:rPr>
                <a:t>SSH</a:t>
              </a:r>
              <a:r>
                <a:rPr lang="en-US" sz="1200" dirty="0" smtClean="0">
                  <a:solidFill>
                    <a:prstClr val="black"/>
                  </a:solidFill>
                  <a:latin typeface="Huawei Sans" panose="020C0503030203020204" pitchFamily="34" charset="0"/>
                </a:rPr>
                <a:t>.</a:t>
              </a:r>
              <a:endParaRPr lang="en-US" sz="1200" dirty="0">
                <a:solidFill>
                  <a:prstClr val="black"/>
                </a:solidFill>
                <a:latin typeface="Huawei Sans" panose="020C0503030203020204" pitchFamily="34" charset="0"/>
              </a:endParaRPr>
            </a:p>
          </p:txBody>
        </p:sp>
        <p:sp>
          <p:nvSpPr>
            <p:cNvPr id="11" name="圆角矩形标注 10"/>
            <p:cNvSpPr/>
            <p:nvPr/>
          </p:nvSpPr>
          <p:spPr bwMode="auto">
            <a:xfrm>
              <a:off x="6473018" y="4443942"/>
              <a:ext cx="4547137" cy="638304"/>
            </a:xfrm>
            <a:prstGeom prst="wedgeRoundRectCallout">
              <a:avLst>
                <a:gd name="adj1" fmla="val -76959"/>
                <a:gd name="adj2" fmla="val 177041"/>
                <a:gd name="adj3" fmla="val 16667"/>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ctr"/>
              <a:r>
                <a:rPr lang="en-US" sz="1200" dirty="0" smtClean="0">
                  <a:solidFill>
                    <a:prstClr val="black"/>
                  </a:solidFill>
                  <a:latin typeface="Huawei Sans" panose="020C0503030203020204" pitchFamily="34" charset="0"/>
                </a:rPr>
                <a:t>Click </a:t>
              </a:r>
              <a:r>
                <a:rPr lang="en-US" sz="1200" b="1" dirty="0" smtClean="0">
                  <a:solidFill>
                    <a:prstClr val="black"/>
                  </a:solidFill>
                  <a:latin typeface="Huawei Sans" panose="020C0503030203020204" pitchFamily="34" charset="0"/>
                </a:rPr>
                <a:t>Open</a:t>
              </a:r>
              <a:r>
                <a:rPr lang="en-US" sz="1200" dirty="0" smtClean="0">
                  <a:solidFill>
                    <a:prstClr val="black"/>
                  </a:solidFill>
                  <a:latin typeface="Huawei Sans" panose="020C0503030203020204" pitchFamily="34" charset="0"/>
                </a:rPr>
                <a:t>. The CLI window is displayed asking you to log in.</a:t>
              </a:r>
              <a:endParaRPr lang="en-US" sz="1200" dirty="0">
                <a:solidFill>
                  <a:prstClr val="black"/>
                </a:solidFill>
                <a:latin typeface="Huawei Sans" panose="020C0503030203020204" pitchFamily="34" charset="0"/>
              </a:endParaRPr>
            </a:p>
          </p:txBody>
        </p:sp>
        <p:pic>
          <p:nvPicPr>
            <p:cNvPr id="12" name="图片 11"/>
            <p:cNvPicPr>
              <a:picLocks noChangeAspect="1"/>
            </p:cNvPicPr>
            <p:nvPr/>
          </p:nvPicPr>
          <p:blipFill>
            <a:blip r:embed="rId4"/>
            <a:stretch>
              <a:fillRect/>
            </a:stretch>
          </p:blipFill>
          <p:spPr>
            <a:xfrm>
              <a:off x="7860196" y="5866364"/>
              <a:ext cx="2503153" cy="402806"/>
            </a:xfrm>
            <a:prstGeom prst="rect">
              <a:avLst/>
            </a:prstGeom>
          </p:spPr>
        </p:pic>
        <p:pic>
          <p:nvPicPr>
            <p:cNvPr id="13" name="Picture 15" descr="箭头第4P"/>
            <p:cNvPicPr>
              <a:picLocks noChangeAspect="1" noChangeArrowheads="1"/>
            </p:cNvPicPr>
            <p:nvPr/>
          </p:nvPicPr>
          <p:blipFill>
            <a:blip r:embed="rId5" cstate="print"/>
            <a:srcRect/>
            <a:stretch>
              <a:fillRect/>
            </a:stretch>
          </p:blipFill>
          <p:spPr bwMode="auto">
            <a:xfrm rot="5400000">
              <a:off x="8493816" y="4848307"/>
              <a:ext cx="1102136" cy="944920"/>
            </a:xfrm>
            <a:prstGeom prst="rect">
              <a:avLst/>
            </a:prstGeom>
            <a:noFill/>
            <a:ln w="9525">
              <a:noFill/>
              <a:miter lim="800000"/>
              <a:headEnd/>
              <a:tailEnd/>
            </a:ln>
          </p:spPr>
        </p:pic>
      </p:grpSp>
    </p:spTree>
    <p:extLst>
      <p:ext uri="{BB962C8B-B14F-4D97-AF65-F5344CB8AC3E}">
        <p14:creationId xmlns:p14="http://schemas.microsoft.com/office/powerpoint/2010/main" val="2820439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标题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功能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内容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感谢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演示文稿1" id="{5D7106B4-FD24-471A-B326-8B58E27A973B}" vid="{1AA013AF-7C2E-4A39-9796-86760F640C1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226774B8D87F4D92D9D1F6859ED44E" ma:contentTypeVersion="0" ma:contentTypeDescription="Create a new document." ma:contentTypeScope="" ma:versionID="2405c1ce63a3409bcef189279c704bc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CB5099-8C43-4549-8CD1-7C73B3E866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20B88AF-0F87-422A-801E-ABE79877143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CC6E423-EEF5-4760-8DF6-0C1C834FD2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931</TotalTime>
  <Words>4139</Words>
  <Application>Microsoft Office PowerPoint</Application>
  <PresentationFormat>宽屏</PresentationFormat>
  <Paragraphs>551</Paragraphs>
  <Slides>44</Slides>
  <Notes>44</Notes>
  <HiddenSlides>0</HiddenSlides>
  <MMClips>0</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44</vt:i4>
      </vt:variant>
    </vt:vector>
  </HeadingPairs>
  <TitlesOfParts>
    <vt:vector size="57" baseType="lpstr">
      <vt:lpstr>Arial Unicode MS</vt:lpstr>
      <vt:lpstr>HY견고딕</vt:lpstr>
      <vt:lpstr>方正兰亭黑简体</vt:lpstr>
      <vt:lpstr>宋体</vt:lpstr>
      <vt:lpstr>Microsoft YaHei</vt:lpstr>
      <vt:lpstr>Microsoft YaHei</vt:lpstr>
      <vt:lpstr>Arial</vt:lpstr>
      <vt:lpstr>Huawei Sans</vt:lpstr>
      <vt:lpstr>Wingdings</vt:lpstr>
      <vt:lpstr>1_标题页模板</vt:lpstr>
      <vt:lpstr>2_自功能页模板</vt:lpstr>
      <vt:lpstr>3_内容页模板</vt:lpstr>
      <vt:lpstr>4_感谢页模板</vt:lpstr>
      <vt:lpstr>Storage System Operation Management</vt:lpstr>
      <vt:lpstr>PowerPoint 演示文稿</vt:lpstr>
      <vt:lpstr>PowerPoint 演示文稿</vt:lpstr>
      <vt:lpstr>PowerPoint 演示文稿</vt:lpstr>
      <vt:lpstr>Storage Management Definition</vt:lpstr>
      <vt:lpstr>Common Storage System Access Mode</vt:lpstr>
      <vt:lpstr>Main Functions of DeviceManager</vt:lpstr>
      <vt:lpstr>Logging In Using DeviceManager</vt:lpstr>
      <vt:lpstr>Introduction to the CLI</vt:lpstr>
      <vt:lpstr>Logging In Using the CLI</vt:lpstr>
      <vt:lpstr>PowerPoint 演示文稿</vt:lpstr>
      <vt:lpstr>DeviceManager GUI (1)</vt:lpstr>
      <vt:lpstr>DeviceManager GUI (2)</vt:lpstr>
      <vt:lpstr>Managing the Access Permission of a Storage System</vt:lpstr>
      <vt:lpstr>Storage System User Management</vt:lpstr>
      <vt:lpstr>Roles and Permissions of a User</vt:lpstr>
      <vt:lpstr>Downloading a DeviceManager Demo</vt:lpstr>
      <vt:lpstr>PowerPoint 演示文稿</vt:lpstr>
      <vt:lpstr>CLI Format Conventions (1)</vt:lpstr>
      <vt:lpstr>CLI Format Conventions (2)</vt:lpstr>
      <vt:lpstr>CLI Command Completion</vt:lpstr>
      <vt:lpstr>Context-Sensitive Help</vt:lpstr>
      <vt:lpstr>CLI Command Filtering </vt:lpstr>
      <vt:lpstr>CLI Column Filtering Command - filterColumn</vt:lpstr>
      <vt:lpstr>CLI Row Filtering Command - filterRow</vt:lpstr>
      <vt:lpstr>Error Prompt Function</vt:lpstr>
      <vt:lpstr>PowerPoint 演示文稿</vt:lpstr>
      <vt:lpstr>Basic Management Operations</vt:lpstr>
      <vt:lpstr>Managing Basic Information About a Storage System - Setting the Device Time (1)</vt:lpstr>
      <vt:lpstr>Managing Basic Information About a Storage System - Setting the Device Time (2)</vt:lpstr>
      <vt:lpstr>Managing Device Licenses (1)</vt:lpstr>
      <vt:lpstr>Viewing Device Licenses (2)</vt:lpstr>
      <vt:lpstr>Obtaining the Device's Current Version Information</vt:lpstr>
      <vt:lpstr>Obtaining the Device ESN</vt:lpstr>
      <vt:lpstr>Managing Alarms and Events</vt:lpstr>
      <vt:lpstr>Collecting Storage System Information</vt:lpstr>
      <vt:lpstr>Collecting Storage System Information (2)</vt:lpstr>
      <vt:lpstr>Configuring Basic Storage Services</vt:lpstr>
      <vt:lpstr>Configuring Basic Storage Services Using the CLI</vt:lpstr>
      <vt:lpstr>PowerPoint 演示文稿</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zhuyuanyuanzjhw</cp:lastModifiedBy>
  <cp:revision>152</cp:revision>
  <dcterms:created xsi:type="dcterms:W3CDTF">2018-11-29T10:16:29Z</dcterms:created>
  <dcterms:modified xsi:type="dcterms:W3CDTF">2020-09-24T03:01:30Z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(3)glMC9uQ0zCpLOsopqU0i+6lirz2WbP5kcOBCxmaGFwKITTW47smWsNja3MIDdaX42mo4U0Yz
PkppLjgcEdgPeVyAcSToyDs66THPRnVaOa2VhmjjuIhO4/ETWSkCaB14yBRdbdQqtZVhw8LJ
J6bpTKKok/hNkWWRv9QaxaH6cjFLzOc3IIh4alyB59O2Kvk3nkUqUJiZvkvbaJ59oWuqgMwf
SbCOjNy7WOwm75V086</vt:lpwstr>
  </property>
  <property fmtid="{D5CDD505-2E9C-101B-9397-08002B2CF9AE}" pid="3" name="_2015_ms_pID_7253431">
    <vt:lpwstr>u4LAqra6oWclHzAr7bMGdwTpbDLoVcucg6aZvpWZGxwNBM04p1/Ynh
B4hm8VfdgdSM9cRnsnAantk5GvcRtqWM1cnhvTGeAqf0STIKwDwcIKtF/c9dksogngy7aUT1
574xHINBHSRXFHtYnrwSa5NldjhaC/owMygkRCOvKDANk5470AX3/bzrbVztO3nxJ3rgnocC
gVYa3No/TEQYNHTitpNUgluCNhVWwYoPe9IV</vt:lpwstr>
  </property>
  <property fmtid="{D5CDD505-2E9C-101B-9397-08002B2CF9AE}" pid="4" name="_2015_ms_pID_7253432">
    <vt:lpwstr>dw==</vt:lpwstr>
  </property>
  <property fmtid="{D5CDD505-2E9C-101B-9397-08002B2CF9AE}" pid="5" name="ContentTypeId">
    <vt:lpwstr>0x010100CC226774B8D87F4D92D9D1F6859ED44E</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1600821580</vt:lpwstr>
  </property>
</Properties>
</file>